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sldIdLst>
    <p:sldId id="370" r:id="rId2"/>
    <p:sldId id="406"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334" r:id="rId22"/>
    <p:sldId id="425" r:id="rId23"/>
    <p:sldId id="426" r:id="rId24"/>
    <p:sldId id="427" r:id="rId25"/>
    <p:sldId id="428" r:id="rId26"/>
    <p:sldId id="429" r:id="rId27"/>
    <p:sldId id="430" r:id="rId28"/>
    <p:sldId id="431" r:id="rId29"/>
    <p:sldId id="432" r:id="rId30"/>
    <p:sldId id="459" r:id="rId31"/>
    <p:sldId id="435" r:id="rId32"/>
    <p:sldId id="457" r:id="rId33"/>
    <p:sldId id="340" r:id="rId34"/>
    <p:sldId id="268" r:id="rId35"/>
    <p:sldId id="436" r:id="rId36"/>
    <p:sldId id="458" r:id="rId37"/>
    <p:sldId id="437" r:id="rId38"/>
    <p:sldId id="438" r:id="rId39"/>
    <p:sldId id="439" r:id="rId40"/>
    <p:sldId id="343" r:id="rId41"/>
    <p:sldId id="313" r:id="rId42"/>
    <p:sldId id="440" r:id="rId43"/>
    <p:sldId id="272" r:id="rId44"/>
    <p:sldId id="441" r:id="rId45"/>
    <p:sldId id="442" r:id="rId46"/>
    <p:sldId id="443" r:id="rId47"/>
    <p:sldId id="391" r:id="rId48"/>
    <p:sldId id="392" r:id="rId49"/>
    <p:sldId id="460" r:id="rId50"/>
    <p:sldId id="444" r:id="rId51"/>
    <p:sldId id="388" r:id="rId52"/>
    <p:sldId id="463" r:id="rId53"/>
    <p:sldId id="464" r:id="rId54"/>
    <p:sldId id="465" r:id="rId55"/>
    <p:sldId id="461" r:id="rId56"/>
    <p:sldId id="462" r:id="rId57"/>
    <p:sldId id="446"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90" r:id="rId77"/>
    <p:sldId id="491" r:id="rId78"/>
    <p:sldId id="492" r:id="rId79"/>
    <p:sldId id="493" r:id="rId80"/>
    <p:sldId id="494" r:id="rId81"/>
    <p:sldId id="495" r:id="rId82"/>
    <p:sldId id="496" r:id="rId83"/>
    <p:sldId id="497" r:id="rId84"/>
    <p:sldId id="498" r:id="rId85"/>
    <p:sldId id="499" r:id="rId86"/>
    <p:sldId id="500" r:id="rId87"/>
    <p:sldId id="501" r:id="rId88"/>
    <p:sldId id="502" r:id="rId89"/>
    <p:sldId id="503" r:id="rId90"/>
    <p:sldId id="504" r:id="rId91"/>
    <p:sldId id="505" r:id="rId92"/>
    <p:sldId id="507" r:id="rId93"/>
    <p:sldId id="508" r:id="rId94"/>
    <p:sldId id="509" r:id="rId95"/>
    <p:sldId id="510" r:id="rId96"/>
    <p:sldId id="511" r:id="rId97"/>
    <p:sldId id="512" r:id="rId98"/>
    <p:sldId id="513" r:id="rId99"/>
    <p:sldId id="514" r:id="rId100"/>
    <p:sldId id="515" r:id="rId101"/>
    <p:sldId id="516" r:id="rId102"/>
    <p:sldId id="517" r:id="rId103"/>
    <p:sldId id="518" r:id="rId104"/>
    <p:sldId id="519" r:id="rId105"/>
    <p:sldId id="520" r:id="rId106"/>
    <p:sldId id="521" r:id="rId107"/>
    <p:sldId id="522" r:id="rId108"/>
    <p:sldId id="523" r:id="rId109"/>
    <p:sldId id="524" r:id="rId110"/>
    <p:sldId id="525" r:id="rId111"/>
    <p:sldId id="526" r:id="rId112"/>
  </p:sldIdLst>
  <p:sldSz cx="9144000" cy="6858000" type="screen4x3"/>
  <p:notesSz cx="6858000" cy="9144000"/>
  <p:defaultTextStyle>
    <a:defPPr>
      <a:defRPr lang="zh-CN"/>
    </a:defPPr>
    <a:lvl1pPr algn="ctr" rtl="0" fontAlgn="base">
      <a:spcBef>
        <a:spcPct val="0"/>
      </a:spcBef>
      <a:spcAft>
        <a:spcPct val="0"/>
      </a:spcAft>
      <a:defRPr sz="2400" b="1" kern="1200">
        <a:solidFill>
          <a:schemeClr val="tx1"/>
        </a:solidFill>
        <a:latin typeface="Arial" panose="020B0604020202020204" pitchFamily="34" charset="0"/>
        <a:ea typeface="楷体_GB2312" pitchFamily="49" charset="-122"/>
        <a:cs typeface="+mn-cs"/>
      </a:defRPr>
    </a:lvl1pPr>
    <a:lvl2pPr marL="457200" algn="ctr" rtl="0" fontAlgn="base">
      <a:spcBef>
        <a:spcPct val="0"/>
      </a:spcBef>
      <a:spcAft>
        <a:spcPct val="0"/>
      </a:spcAft>
      <a:defRPr sz="2400" b="1" kern="1200">
        <a:solidFill>
          <a:schemeClr val="tx1"/>
        </a:solidFill>
        <a:latin typeface="Arial" panose="020B0604020202020204" pitchFamily="34" charset="0"/>
        <a:ea typeface="楷体_GB2312" pitchFamily="49" charset="-122"/>
        <a:cs typeface="+mn-cs"/>
      </a:defRPr>
    </a:lvl2pPr>
    <a:lvl3pPr marL="914400" algn="ctr" rtl="0" fontAlgn="base">
      <a:spcBef>
        <a:spcPct val="0"/>
      </a:spcBef>
      <a:spcAft>
        <a:spcPct val="0"/>
      </a:spcAft>
      <a:defRPr sz="2400" b="1" kern="1200">
        <a:solidFill>
          <a:schemeClr val="tx1"/>
        </a:solidFill>
        <a:latin typeface="Arial" panose="020B0604020202020204" pitchFamily="34" charset="0"/>
        <a:ea typeface="楷体_GB2312" pitchFamily="49" charset="-122"/>
        <a:cs typeface="+mn-cs"/>
      </a:defRPr>
    </a:lvl3pPr>
    <a:lvl4pPr marL="1371600" algn="ctr" rtl="0" fontAlgn="base">
      <a:spcBef>
        <a:spcPct val="0"/>
      </a:spcBef>
      <a:spcAft>
        <a:spcPct val="0"/>
      </a:spcAft>
      <a:defRPr sz="2400" b="1" kern="1200">
        <a:solidFill>
          <a:schemeClr val="tx1"/>
        </a:solidFill>
        <a:latin typeface="Arial" panose="020B0604020202020204" pitchFamily="34" charset="0"/>
        <a:ea typeface="楷体_GB2312" pitchFamily="49" charset="-122"/>
        <a:cs typeface="+mn-cs"/>
      </a:defRPr>
    </a:lvl4pPr>
    <a:lvl5pPr marL="1828800" algn="ctr" rtl="0" fontAlgn="base">
      <a:spcBef>
        <a:spcPct val="0"/>
      </a:spcBef>
      <a:spcAft>
        <a:spcPct val="0"/>
      </a:spcAft>
      <a:defRPr sz="2400" b="1"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2400" b="1"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2400" b="1"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2400" b="1"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2400" b="1"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4032">
          <p15:clr>
            <a:srgbClr val="A4A3A4"/>
          </p15:clr>
        </p15:guide>
        <p15:guide id="2" pos="5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CCFF"/>
    <a:srgbClr val="CCECFF"/>
    <a:srgbClr val="CC0000"/>
    <a:srgbClr val="800000"/>
    <a:srgbClr val="590096"/>
    <a:srgbClr val="0000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21" autoAdjust="0"/>
    <p:restoredTop sz="91985" autoAdjust="0"/>
  </p:normalViewPr>
  <p:slideViewPr>
    <p:cSldViewPr>
      <p:cViewPr varScale="1">
        <p:scale>
          <a:sx n="74" d="100"/>
          <a:sy n="74" d="100"/>
        </p:scale>
        <p:origin x="1068" y="54"/>
      </p:cViewPr>
      <p:guideLst>
        <p:guide orient="horz" pos="4032"/>
        <p:guide pos="5520"/>
      </p:guideLst>
    </p:cSldViewPr>
  </p:slideViewPr>
  <p:outlineViewPr>
    <p:cViewPr>
      <p:scale>
        <a:sx n="33" d="100"/>
        <a:sy n="33" d="100"/>
      </p:scale>
      <p:origin x="0" y="1914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115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13" Type="http://schemas.openxmlformats.org/officeDocument/2006/relationships/slide" Target="slides/slide75.xml"/><Relationship Id="rId18" Type="http://schemas.openxmlformats.org/officeDocument/2006/relationships/slide" Target="slides/slide100.xml"/><Relationship Id="rId26" Type="http://schemas.openxmlformats.org/officeDocument/2006/relationships/slide" Target="slides/slide109.xml"/><Relationship Id="rId3" Type="http://schemas.openxmlformats.org/officeDocument/2006/relationships/slide" Target="slides/slide60.xml"/><Relationship Id="rId21" Type="http://schemas.openxmlformats.org/officeDocument/2006/relationships/slide" Target="slides/slide104.xml"/><Relationship Id="rId7" Type="http://schemas.openxmlformats.org/officeDocument/2006/relationships/slide" Target="slides/slide66.xml"/><Relationship Id="rId12" Type="http://schemas.openxmlformats.org/officeDocument/2006/relationships/slide" Target="slides/slide73.xml"/><Relationship Id="rId17" Type="http://schemas.openxmlformats.org/officeDocument/2006/relationships/slide" Target="slides/slide96.xml"/><Relationship Id="rId25" Type="http://schemas.openxmlformats.org/officeDocument/2006/relationships/slide" Target="slides/slide108.xml"/><Relationship Id="rId2" Type="http://schemas.openxmlformats.org/officeDocument/2006/relationships/slide" Target="slides/slide59.xml"/><Relationship Id="rId16" Type="http://schemas.openxmlformats.org/officeDocument/2006/relationships/slide" Target="slides/slide95.xml"/><Relationship Id="rId20" Type="http://schemas.openxmlformats.org/officeDocument/2006/relationships/slide" Target="slides/slide102.xml"/><Relationship Id="rId1" Type="http://schemas.openxmlformats.org/officeDocument/2006/relationships/slide" Target="slides/slide58.xml"/><Relationship Id="rId6" Type="http://schemas.openxmlformats.org/officeDocument/2006/relationships/slide" Target="slides/slide65.xml"/><Relationship Id="rId11" Type="http://schemas.openxmlformats.org/officeDocument/2006/relationships/slide" Target="slides/slide72.xml"/><Relationship Id="rId24" Type="http://schemas.openxmlformats.org/officeDocument/2006/relationships/slide" Target="slides/slide107.xml"/><Relationship Id="rId5" Type="http://schemas.openxmlformats.org/officeDocument/2006/relationships/slide" Target="slides/slide64.xml"/><Relationship Id="rId15" Type="http://schemas.openxmlformats.org/officeDocument/2006/relationships/slide" Target="slides/slide91.xml"/><Relationship Id="rId23" Type="http://schemas.openxmlformats.org/officeDocument/2006/relationships/slide" Target="slides/slide106.xml"/><Relationship Id="rId10" Type="http://schemas.openxmlformats.org/officeDocument/2006/relationships/slide" Target="slides/slide71.xml"/><Relationship Id="rId19" Type="http://schemas.openxmlformats.org/officeDocument/2006/relationships/slide" Target="slides/slide101.xml"/><Relationship Id="rId4" Type="http://schemas.openxmlformats.org/officeDocument/2006/relationships/slide" Target="slides/slide63.xml"/><Relationship Id="rId9" Type="http://schemas.openxmlformats.org/officeDocument/2006/relationships/slide" Target="slides/slide70.xml"/><Relationship Id="rId14" Type="http://schemas.openxmlformats.org/officeDocument/2006/relationships/slide" Target="slides/slide85.xml"/><Relationship Id="rId22" Type="http://schemas.openxmlformats.org/officeDocument/2006/relationships/slide" Target="slides/slide105.xml"/><Relationship Id="rId27" Type="http://schemas.openxmlformats.org/officeDocument/2006/relationships/slide" Target="slides/slide11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b="0">
                <a:latin typeface="Times New Roman" panose="02020603050405020304" pitchFamily="18" charset="0"/>
                <a:ea typeface="宋体" panose="02010600030101010101" pitchFamily="2" charset="-122"/>
              </a:defRPr>
            </a:lvl1pPr>
          </a:lstStyle>
          <a:p>
            <a:endParaRPr lang="en-US" altLang="zh-CN"/>
          </a:p>
        </p:txBody>
      </p:sp>
      <p:sp>
        <p:nvSpPr>
          <p:cNvPr id="481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b="0">
                <a:latin typeface="Times New Roman" panose="02020603050405020304" pitchFamily="18" charset="0"/>
                <a:ea typeface="宋体" panose="02010600030101010101" pitchFamily="2" charset="-122"/>
              </a:defRPr>
            </a:lvl1pPr>
          </a:lstStyle>
          <a:p>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b="0">
                <a:latin typeface="Times New Roman" panose="02020603050405020304" pitchFamily="18" charset="0"/>
                <a:ea typeface="宋体" panose="02010600030101010101" pitchFamily="2" charset="-122"/>
              </a:defRPr>
            </a:lvl1pPr>
          </a:lstStyle>
          <a:p>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b="0">
                <a:latin typeface="Times New Roman" panose="02020603050405020304" pitchFamily="18" charset="0"/>
                <a:ea typeface="宋体" panose="02010600030101010101" pitchFamily="2" charset="-122"/>
              </a:defRPr>
            </a:lvl1pPr>
          </a:lstStyle>
          <a:p>
            <a:fld id="{F3EA8468-62DA-434A-9538-2B4AFF2A7ED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5FE7C2-A275-406D-811E-7D8E90C558B9}" type="slidenum">
              <a:rPr lang="en-US" altLang="zh-CN"/>
              <a:t>44</a:t>
            </a:fld>
            <a:endParaRPr lang="en-US" altLang="zh-CN"/>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r>
              <a:rPr lang="zh-CN" altLang="en-US"/>
              <a:t>假设节点的邻接边按照邻接点号从小到大的顺序排列</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27710" indent="-280035">
              <a:defRPr kumimoji="1" sz="2400" b="1">
                <a:solidFill>
                  <a:schemeClr val="tx1"/>
                </a:solidFill>
                <a:latin typeface="Times New Roman" panose="02020603050405020304" pitchFamily="18" charset="0"/>
                <a:ea typeface="宋体" panose="02010600030101010101" pitchFamily="2" charset="-122"/>
              </a:defRPr>
            </a:lvl2pPr>
            <a:lvl3pPr marL="1119505" indent="-224155">
              <a:defRPr kumimoji="1" sz="2400" b="1">
                <a:solidFill>
                  <a:schemeClr val="tx1"/>
                </a:solidFill>
                <a:latin typeface="Times New Roman" panose="02020603050405020304" pitchFamily="18" charset="0"/>
                <a:ea typeface="宋体" panose="02010600030101010101" pitchFamily="2" charset="-122"/>
              </a:defRPr>
            </a:lvl3pPr>
            <a:lvl4pPr marL="1567815" indent="-224155">
              <a:defRPr kumimoji="1" sz="2400" b="1">
                <a:solidFill>
                  <a:schemeClr val="tx1"/>
                </a:solidFill>
                <a:latin typeface="Times New Roman" panose="02020603050405020304" pitchFamily="18" charset="0"/>
                <a:ea typeface="宋体" panose="02010600030101010101" pitchFamily="2" charset="-122"/>
              </a:defRPr>
            </a:lvl4pPr>
            <a:lvl5pPr marL="2015490" indent="-224155">
              <a:defRPr kumimoji="1" sz="2400" b="1">
                <a:solidFill>
                  <a:schemeClr val="tx1"/>
                </a:solidFill>
                <a:latin typeface="Times New Roman" panose="02020603050405020304" pitchFamily="18" charset="0"/>
                <a:ea typeface="宋体" panose="02010600030101010101" pitchFamily="2" charset="-122"/>
              </a:defRPr>
            </a:lvl5pPr>
            <a:lvl6pPr marL="2463800" indent="-224155"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11475" indent="-224155"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359150" indent="-224155"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07460" indent="-224155"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fld id="{27640E81-7BDB-4A11-8ED9-BABF9501B596}" type="slidenum">
              <a:rPr kumimoji="0" lang="zh-CN" altLang="en-US" sz="1200" b="0"/>
              <a:t>74</a:t>
            </a:fld>
            <a:endParaRPr kumimoji="0" lang="en-US" altLang="zh-CN" sz="1200" b="0"/>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169986" name="Freeform 2"/>
          <p:cNvSpPr/>
          <p:nvPr/>
        </p:nvSpPr>
        <p:spPr bwMode="hidden">
          <a:xfrm>
            <a:off x="-6350" y="4897438"/>
            <a:ext cx="9150350" cy="1981200"/>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87" name="Freeform 3"/>
          <p:cNvSpPr/>
          <p:nvPr/>
        </p:nvSpPr>
        <p:spPr bwMode="hidden">
          <a:xfrm>
            <a:off x="-6350" y="0"/>
            <a:ext cx="9150350" cy="4897438"/>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88" name="Freeform 4"/>
          <p:cNvSpPr/>
          <p:nvPr/>
        </p:nvSpPr>
        <p:spPr bwMode="hidden">
          <a:xfrm>
            <a:off x="6242050" y="6269038"/>
            <a:ext cx="2895600" cy="609600"/>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Lst>
            <a:ahLst/>
            <a:cxnLst>
              <a:cxn ang="0">
                <a:pos x="T0" y="T1"/>
              </a:cxn>
              <a:cxn ang="0">
                <a:pos x="T2" y="T3"/>
              </a:cxn>
              <a:cxn ang="0">
                <a:pos x="T4" y="T5"/>
              </a:cxn>
              <a:cxn ang="0">
                <a:pos x="T6" y="T7"/>
              </a:cxn>
              <a:cxn ang="0">
                <a:pos x="T8" y="T9"/>
              </a:cxn>
              <a:cxn ang="0">
                <a:pos x="T10" y="T11"/>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9989" name="Group 5"/>
          <p:cNvGrpSpPr/>
          <p:nvPr/>
        </p:nvGrpSpPr>
        <p:grpSpPr bwMode="auto">
          <a:xfrm>
            <a:off x="-1588" y="5734050"/>
            <a:ext cx="7845426" cy="1150938"/>
            <a:chOff x="0" y="3792"/>
            <a:chExt cx="4942" cy="536"/>
          </a:xfrm>
        </p:grpSpPr>
        <p:sp>
          <p:nvSpPr>
            <p:cNvPr id="169990" name="Freeform 6"/>
            <p:cNvSpPr/>
            <p:nvPr userDrawn="1"/>
          </p:nvSpPr>
          <p:spPr bwMode="ltGray">
            <a:xfrm>
              <a:off x="1488" y="3792"/>
              <a:ext cx="3240" cy="536"/>
            </a:xfrm>
            <a:custGeom>
              <a:avLst/>
              <a:gdLst>
                <a:gd name="T0" fmla="*/ 3132 w 3240"/>
                <a:gd name="T1" fmla="*/ 469 h 536"/>
                <a:gd name="T2" fmla="*/ 2995 w 3240"/>
                <a:gd name="T3" fmla="*/ 395 h 536"/>
                <a:gd name="T4" fmla="*/ 2911 w 3240"/>
                <a:gd name="T5" fmla="*/ 375 h 536"/>
                <a:gd name="T6" fmla="*/ 2678 w 3240"/>
                <a:gd name="T7" fmla="*/ 228 h 536"/>
                <a:gd name="T8" fmla="*/ 2553 w 3240"/>
                <a:gd name="T9" fmla="*/ 74 h 536"/>
                <a:gd name="T10" fmla="*/ 2457 w 3240"/>
                <a:gd name="T11" fmla="*/ 7 h 536"/>
                <a:gd name="T12" fmla="*/ 2403 w 3240"/>
                <a:gd name="T13" fmla="*/ 47 h 536"/>
                <a:gd name="T14" fmla="*/ 2289 w 3240"/>
                <a:gd name="T15" fmla="*/ 74 h 536"/>
                <a:gd name="T16" fmla="*/ 2134 w 3240"/>
                <a:gd name="T17" fmla="*/ 74 h 536"/>
                <a:gd name="T18" fmla="*/ 2044 w 3240"/>
                <a:gd name="T19" fmla="*/ 128 h 536"/>
                <a:gd name="T20" fmla="*/ 1775 w 3240"/>
                <a:gd name="T21" fmla="*/ 222 h 536"/>
                <a:gd name="T22" fmla="*/ 1602 w 3240"/>
                <a:gd name="T23" fmla="*/ 181 h 536"/>
                <a:gd name="T24" fmla="*/ 1560 w 3240"/>
                <a:gd name="T25" fmla="*/ 101 h 536"/>
                <a:gd name="T26" fmla="*/ 1542 w 3240"/>
                <a:gd name="T27" fmla="*/ 87 h 536"/>
                <a:gd name="T28" fmla="*/ 1446 w 3240"/>
                <a:gd name="T29" fmla="*/ 60 h 536"/>
                <a:gd name="T30" fmla="*/ 1375 w 3240"/>
                <a:gd name="T31" fmla="*/ 74 h 536"/>
                <a:gd name="T32" fmla="*/ 1309 w 3240"/>
                <a:gd name="T33" fmla="*/ 87 h 536"/>
                <a:gd name="T34" fmla="*/ 1243 w 3240"/>
                <a:gd name="T35" fmla="*/ 13 h 536"/>
                <a:gd name="T36" fmla="*/ 1225 w 3240"/>
                <a:gd name="T37" fmla="*/ 0 h 536"/>
                <a:gd name="T38" fmla="*/ 1189 w 3240"/>
                <a:gd name="T39" fmla="*/ 0 h 536"/>
                <a:gd name="T40" fmla="*/ 1106 w 3240"/>
                <a:gd name="T41" fmla="*/ 34 h 536"/>
                <a:gd name="T42" fmla="*/ 1106 w 3240"/>
                <a:gd name="T43" fmla="*/ 34 h 536"/>
                <a:gd name="T44" fmla="*/ 1094 w 3240"/>
                <a:gd name="T45" fmla="*/ 40 h 536"/>
                <a:gd name="T46" fmla="*/ 1070 w 3240"/>
                <a:gd name="T47" fmla="*/ 54 h 536"/>
                <a:gd name="T48" fmla="*/ 1034 w 3240"/>
                <a:gd name="T49" fmla="*/ 74 h 536"/>
                <a:gd name="T50" fmla="*/ 1004 w 3240"/>
                <a:gd name="T51" fmla="*/ 74 h 536"/>
                <a:gd name="T52" fmla="*/ 986 w 3240"/>
                <a:gd name="T53" fmla="*/ 74 h 536"/>
                <a:gd name="T54" fmla="*/ 956 w 3240"/>
                <a:gd name="T55" fmla="*/ 81 h 536"/>
                <a:gd name="T56" fmla="*/ 920 w 3240"/>
                <a:gd name="T57" fmla="*/ 94 h 536"/>
                <a:gd name="T58" fmla="*/ 884 w 3240"/>
                <a:gd name="T59" fmla="*/ 107 h 536"/>
                <a:gd name="T60" fmla="*/ 843 w 3240"/>
                <a:gd name="T61" fmla="*/ 128 h 536"/>
                <a:gd name="T62" fmla="*/ 813 w 3240"/>
                <a:gd name="T63" fmla="*/ 141 h 536"/>
                <a:gd name="T64" fmla="*/ 789 w 3240"/>
                <a:gd name="T65" fmla="*/ 148 h 536"/>
                <a:gd name="T66" fmla="*/ 783 w 3240"/>
                <a:gd name="T67" fmla="*/ 154 h 536"/>
                <a:gd name="T68" fmla="*/ 556 w 3240"/>
                <a:gd name="T69" fmla="*/ 228 h 536"/>
                <a:gd name="T70" fmla="*/ 394 w 3240"/>
                <a:gd name="T71" fmla="*/ 294 h 536"/>
                <a:gd name="T72" fmla="*/ 107 w 3240"/>
                <a:gd name="T73" fmla="*/ 462 h 536"/>
                <a:gd name="T74" fmla="*/ 0 w 3240"/>
                <a:gd name="T75" fmla="*/ 536 h 536"/>
                <a:gd name="T76" fmla="*/ 3240 w 3240"/>
                <a:gd name="T77" fmla="*/ 536 h 536"/>
                <a:gd name="T78" fmla="*/ 3132 w 3240"/>
                <a:gd name="T79" fmla="*/ 469 h 536"/>
                <a:gd name="T80" fmla="*/ 3132 w 3240"/>
                <a:gd name="T81" fmla="*/ 46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9991" name="Group 7"/>
            <p:cNvGrpSpPr/>
            <p:nvPr userDrawn="1"/>
          </p:nvGrpSpPr>
          <p:grpSpPr bwMode="auto">
            <a:xfrm>
              <a:off x="2486" y="3792"/>
              <a:ext cx="2456" cy="536"/>
              <a:chOff x="2486" y="3792"/>
              <a:chExt cx="2456" cy="536"/>
            </a:xfrm>
          </p:grpSpPr>
          <p:sp>
            <p:nvSpPr>
              <p:cNvPr id="169992" name="Freeform 8"/>
              <p:cNvSpPr/>
              <p:nvPr userDrawn="1"/>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93" name="Freeform 9"/>
              <p:cNvSpPr/>
              <p:nvPr userDrawn="1"/>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94" name="Freeform 10"/>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95" name="Freeform 11"/>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996" name="Freeform 12"/>
              <p:cNvSpPr/>
              <p:nvPr userDrawn="1"/>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9997" name="Freeform 13"/>
            <p:cNvSpPr/>
            <p:nvPr userDrawn="1"/>
          </p:nvSpPr>
          <p:spPr bwMode="ltGray">
            <a:xfrm>
              <a:off x="0" y="3792"/>
              <a:ext cx="3976" cy="535"/>
            </a:xfrm>
            <a:custGeom>
              <a:avLst/>
              <a:gdLst>
                <a:gd name="T0" fmla="*/ 3976 w 3976"/>
                <a:gd name="T1" fmla="*/ 527 h 527"/>
                <a:gd name="T2" fmla="*/ 3970 w 3976"/>
                <a:gd name="T3" fmla="*/ 527 h 527"/>
                <a:gd name="T4" fmla="*/ 3844 w 3976"/>
                <a:gd name="T5" fmla="*/ 509 h 527"/>
                <a:gd name="T6" fmla="*/ 2487 w 3976"/>
                <a:gd name="T7" fmla="*/ 305 h 527"/>
                <a:gd name="T8" fmla="*/ 2039 w 3976"/>
                <a:gd name="T9" fmla="*/ 36 h 527"/>
                <a:gd name="T10" fmla="*/ 1907 w 3976"/>
                <a:gd name="T11" fmla="*/ 24 h 527"/>
                <a:gd name="T12" fmla="*/ 1883 w 3976"/>
                <a:gd name="T13" fmla="*/ 54 h 527"/>
                <a:gd name="T14" fmla="*/ 1859 w 3976"/>
                <a:gd name="T15" fmla="*/ 54 h 527"/>
                <a:gd name="T16" fmla="*/ 1830 w 3976"/>
                <a:gd name="T17" fmla="*/ 30 h 527"/>
                <a:gd name="T18" fmla="*/ 1704 w 3976"/>
                <a:gd name="T19" fmla="*/ 102 h 527"/>
                <a:gd name="T20" fmla="*/ 1608 w 3976"/>
                <a:gd name="T21" fmla="*/ 126 h 527"/>
                <a:gd name="T22" fmla="*/ 1561 w 3976"/>
                <a:gd name="T23" fmla="*/ 132 h 527"/>
                <a:gd name="T24" fmla="*/ 1495 w 3976"/>
                <a:gd name="T25" fmla="*/ 102 h 527"/>
                <a:gd name="T26" fmla="*/ 1357 w 3976"/>
                <a:gd name="T27" fmla="*/ 126 h 527"/>
                <a:gd name="T28" fmla="*/ 1285 w 3976"/>
                <a:gd name="T29" fmla="*/ 24 h 527"/>
                <a:gd name="T30" fmla="*/ 1280 w 3976"/>
                <a:gd name="T31" fmla="*/ 18 h 527"/>
                <a:gd name="T32" fmla="*/ 1262 w 3976"/>
                <a:gd name="T33" fmla="*/ 12 h 527"/>
                <a:gd name="T34" fmla="*/ 1238 w 3976"/>
                <a:gd name="T35" fmla="*/ 6 h 527"/>
                <a:gd name="T36" fmla="*/ 1220 w 3976"/>
                <a:gd name="T37" fmla="*/ 0 h 527"/>
                <a:gd name="T38" fmla="*/ 1196 w 3976"/>
                <a:gd name="T39" fmla="*/ 0 h 527"/>
                <a:gd name="T40" fmla="*/ 1166 w 3976"/>
                <a:gd name="T41" fmla="*/ 0 h 527"/>
                <a:gd name="T42" fmla="*/ 1142 w 3976"/>
                <a:gd name="T43" fmla="*/ 0 h 527"/>
                <a:gd name="T44" fmla="*/ 1136 w 3976"/>
                <a:gd name="T45" fmla="*/ 0 h 527"/>
                <a:gd name="T46" fmla="*/ 1130 w 3976"/>
                <a:gd name="T47" fmla="*/ 0 h 527"/>
                <a:gd name="T48" fmla="*/ 1124 w 3976"/>
                <a:gd name="T49" fmla="*/ 6 h 527"/>
                <a:gd name="T50" fmla="*/ 1118 w 3976"/>
                <a:gd name="T51" fmla="*/ 12 h 527"/>
                <a:gd name="T52" fmla="*/ 1100 w 3976"/>
                <a:gd name="T53" fmla="*/ 18 h 527"/>
                <a:gd name="T54" fmla="*/ 1088 w 3976"/>
                <a:gd name="T55" fmla="*/ 18 h 527"/>
                <a:gd name="T56" fmla="*/ 1070 w 3976"/>
                <a:gd name="T57" fmla="*/ 24 h 527"/>
                <a:gd name="T58" fmla="*/ 1052 w 3976"/>
                <a:gd name="T59" fmla="*/ 30 h 527"/>
                <a:gd name="T60" fmla="*/ 1034 w 3976"/>
                <a:gd name="T61" fmla="*/ 36 h 527"/>
                <a:gd name="T62" fmla="*/ 1028 w 3976"/>
                <a:gd name="T63" fmla="*/ 42 h 527"/>
                <a:gd name="T64" fmla="*/ 969 w 3976"/>
                <a:gd name="T65" fmla="*/ 60 h 527"/>
                <a:gd name="T66" fmla="*/ 921 w 3976"/>
                <a:gd name="T67" fmla="*/ 72 h 527"/>
                <a:gd name="T68" fmla="*/ 855 w 3976"/>
                <a:gd name="T69" fmla="*/ 48 h 527"/>
                <a:gd name="T70" fmla="*/ 825 w 3976"/>
                <a:gd name="T71" fmla="*/ 48 h 527"/>
                <a:gd name="T72" fmla="*/ 759 w 3976"/>
                <a:gd name="T73" fmla="*/ 72 h 527"/>
                <a:gd name="T74" fmla="*/ 735 w 3976"/>
                <a:gd name="T75" fmla="*/ 72 h 527"/>
                <a:gd name="T76" fmla="*/ 706 w 3976"/>
                <a:gd name="T77" fmla="*/ 60 h 527"/>
                <a:gd name="T78" fmla="*/ 640 w 3976"/>
                <a:gd name="T79" fmla="*/ 60 h 527"/>
                <a:gd name="T80" fmla="*/ 544 w 3976"/>
                <a:gd name="T81" fmla="*/ 72 h 527"/>
                <a:gd name="T82" fmla="*/ 389 w 3976"/>
                <a:gd name="T83" fmla="*/ 18 h 527"/>
                <a:gd name="T84" fmla="*/ 323 w 3976"/>
                <a:gd name="T85" fmla="*/ 60 h 527"/>
                <a:gd name="T86" fmla="*/ 317 w 3976"/>
                <a:gd name="T87" fmla="*/ 60 h 527"/>
                <a:gd name="T88" fmla="*/ 305 w 3976"/>
                <a:gd name="T89" fmla="*/ 72 h 527"/>
                <a:gd name="T90" fmla="*/ 287 w 3976"/>
                <a:gd name="T91" fmla="*/ 78 h 527"/>
                <a:gd name="T92" fmla="*/ 263 w 3976"/>
                <a:gd name="T93" fmla="*/ 90 h 527"/>
                <a:gd name="T94" fmla="*/ 203 w 3976"/>
                <a:gd name="T95" fmla="*/ 120 h 527"/>
                <a:gd name="T96" fmla="*/ 149 w 3976"/>
                <a:gd name="T97" fmla="*/ 150 h 527"/>
                <a:gd name="T98" fmla="*/ 78 w 3976"/>
                <a:gd name="T99" fmla="*/ 168 h 527"/>
                <a:gd name="T100" fmla="*/ 0 w 3976"/>
                <a:gd name="T101" fmla="*/ 180 h 527"/>
                <a:gd name="T102" fmla="*/ 0 w 3976"/>
                <a:gd name="T103" fmla="*/ 527 h 527"/>
                <a:gd name="T104" fmla="*/ 1010 w 3976"/>
                <a:gd name="T105" fmla="*/ 527 h 527"/>
                <a:gd name="T106" fmla="*/ 3725 w 3976"/>
                <a:gd name="T107" fmla="*/ 527 h 527"/>
                <a:gd name="T108" fmla="*/ 3976 w 3976"/>
                <a:gd name="T109" fmla="*/ 527 h 527"/>
                <a:gd name="T110" fmla="*/ 3976 w 3976"/>
                <a:gd name="T111"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9998" name="Group 14"/>
          <p:cNvGrpSpPr/>
          <p:nvPr/>
        </p:nvGrpSpPr>
        <p:grpSpPr bwMode="auto">
          <a:xfrm>
            <a:off x="627063" y="6021388"/>
            <a:ext cx="5684837" cy="849312"/>
            <a:chOff x="395" y="3793"/>
            <a:chExt cx="3581" cy="535"/>
          </a:xfrm>
        </p:grpSpPr>
        <p:sp>
          <p:nvSpPr>
            <p:cNvPr id="169999" name="Freeform 15"/>
            <p:cNvSpPr/>
            <p:nvPr userDrawn="1"/>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000" name="Freeform 16"/>
            <p:cNvSpPr/>
            <p:nvPr userDrawn="1"/>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001" name="Freeform 17"/>
            <p:cNvSpPr/>
            <p:nvPr userDrawn="1"/>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002" name="Freeform 18"/>
            <p:cNvSpPr/>
            <p:nvPr userDrawn="1"/>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003" name="Freeform 19"/>
            <p:cNvSpPr/>
            <p:nvPr userDrawn="1"/>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0004" name="Freeform 20"/>
            <p:cNvSpPr/>
            <p:nvPr userDrawn="1"/>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70005" name="Rectangle 21"/>
          <p:cNvSpPr>
            <a:spLocks noGrp="1" noChangeArrowheads="1"/>
          </p:cNvSpPr>
          <p:nvPr>
            <p:ph type="ctrTitle" sz="quarter"/>
          </p:nvPr>
        </p:nvSpPr>
        <p:spPr>
          <a:xfrm>
            <a:off x="457200" y="1447800"/>
            <a:ext cx="8229600" cy="1736725"/>
          </a:xfrm>
        </p:spPr>
        <p:txBody>
          <a:bodyPr/>
          <a:lstStyle>
            <a:lvl1pPr>
              <a:defRPr sz="5400"/>
            </a:lvl1pPr>
          </a:lstStyle>
          <a:p>
            <a:pPr lvl="0"/>
            <a:r>
              <a:rPr lang="zh-CN" altLang="en-US" noProof="0" smtClean="0"/>
              <a:t>单击此处编辑母版标题样式</a:t>
            </a:r>
          </a:p>
        </p:txBody>
      </p:sp>
      <p:sp>
        <p:nvSpPr>
          <p:cNvPr id="170006" name="Rectangle 22"/>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pPr lvl="0"/>
            <a:r>
              <a:rPr lang="zh-CN" altLang="en-US" noProof="0" smtClean="0"/>
              <a:t>单击此处编辑母版副标题样式</a:t>
            </a:r>
          </a:p>
        </p:txBody>
      </p:sp>
      <p:sp>
        <p:nvSpPr>
          <p:cNvPr id="170007" name="Rectangle 23"/>
          <p:cNvSpPr>
            <a:spLocks noGrp="1" noChangeArrowheads="1"/>
          </p:cNvSpPr>
          <p:nvPr>
            <p:ph type="dt" sz="quarter" idx="2"/>
          </p:nvPr>
        </p:nvSpPr>
        <p:spPr>
          <a:xfrm>
            <a:off x="457200" y="6248400"/>
            <a:ext cx="2133600" cy="457200"/>
          </a:xfrm>
        </p:spPr>
        <p:txBody>
          <a:bodyPr/>
          <a:lstStyle>
            <a:lvl1pPr>
              <a:defRPr/>
            </a:lvl1pPr>
          </a:lstStyle>
          <a:p>
            <a:endParaRPr lang="en-US" altLang="zh-CN"/>
          </a:p>
        </p:txBody>
      </p:sp>
      <p:sp>
        <p:nvSpPr>
          <p:cNvPr id="170008" name="Rectangle 24"/>
          <p:cNvSpPr>
            <a:spLocks noGrp="1" noChangeArrowheads="1"/>
          </p:cNvSpPr>
          <p:nvPr>
            <p:ph type="sldNum" sz="quarter" idx="4"/>
          </p:nvPr>
        </p:nvSpPr>
        <p:spPr>
          <a:xfrm>
            <a:off x="6553200" y="6248400"/>
            <a:ext cx="2133600" cy="457200"/>
          </a:xfrm>
        </p:spPr>
        <p:txBody>
          <a:bodyPr/>
          <a:lstStyle>
            <a:lvl1pPr>
              <a:defRPr/>
            </a:lvl1pPr>
          </a:lstStyle>
          <a:p>
            <a:fld id="{74EE027D-B9E2-4797-8050-C088C1F95CBF}" type="slidenum">
              <a:rPr lang="en-US" altLang="zh-CN"/>
              <a:t>‹#›</a:t>
            </a:fld>
            <a:endParaRPr lang="en-US" altLang="zh-CN"/>
          </a:p>
        </p:txBody>
      </p:sp>
      <p:sp>
        <p:nvSpPr>
          <p:cNvPr id="170009" name="Rectangle 2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Tree>
  </p:cSld>
  <p:clrMapOvr>
    <a:masterClrMapping/>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8A8D58-171E-4493-9400-D39B60E4CCE0}" type="slidenum">
              <a:rPr lang="en-US" altLang="zh-CN"/>
              <a:t>‹#›</a:t>
            </a:fld>
            <a:endParaRPr lang="en-US" altLang="zh-CN"/>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C749A5-6C9F-43A8-8D83-AA847B7D6CB2}" type="slidenum">
              <a:rPr lang="en-US" altLang="zh-CN"/>
              <a:t>‹#›</a:t>
            </a:fld>
            <a:endParaRPr lang="en-US" altLang="zh-CN"/>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63806F-D61F-4BDE-BAC7-22B1BD19923B}" type="slidenum">
              <a:rPr lang="en-US" altLang="zh-CN"/>
              <a:t>‹#›</a:t>
            </a:fld>
            <a:endParaRPr lang="en-US" altLang="zh-CN"/>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EEFE71-746C-4633-B58A-9C4EA22AB69F}" type="slidenum">
              <a:rPr lang="en-US" altLang="zh-CN"/>
              <a:t>‹#›</a:t>
            </a:fld>
            <a:endParaRPr lang="en-US" altLang="zh-CN"/>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414EC7-E655-47D4-B9F4-CB1EB62DC10F}" type="slidenum">
              <a:rPr lang="en-US" altLang="zh-CN"/>
              <a:t>‹#›</a:t>
            </a:fld>
            <a:endParaRPr lang="en-US" altLang="zh-CN"/>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589DA7B-D7A7-4C79-AFF6-370A1E9F8ACD}" type="slidenum">
              <a:rPr lang="en-US" altLang="zh-CN"/>
              <a:t>‹#›</a:t>
            </a:fld>
            <a:endParaRPr lang="en-US" altLang="zh-CN"/>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BAB895F-EEEF-4D6C-B118-44CA9B52AF62}" type="slidenum">
              <a:rPr lang="en-US" altLang="zh-CN"/>
              <a:t>‹#›</a:t>
            </a:fld>
            <a:endParaRPr lang="en-US" altLang="zh-CN"/>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36D51D-8530-43E5-830F-4D07AE518E0B}" type="slidenum">
              <a:rPr lang="en-US" altLang="zh-CN"/>
              <a:t>‹#›</a:t>
            </a:fld>
            <a:endParaRPr lang="en-US" altLang="zh-CN"/>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3D3D46-9772-4A3E-9E0C-3028067878B9}" type="slidenum">
              <a:rPr lang="en-US" altLang="zh-CN"/>
              <a:t>‹#›</a:t>
            </a:fld>
            <a:endParaRPr lang="en-US" altLang="zh-CN"/>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BF9FA84-3BFF-4464-9436-55F01D3CEE2F}" type="slidenum">
              <a:rPr lang="en-US" altLang="zh-CN"/>
              <a:t>‹#›</a:t>
            </a:fld>
            <a:endParaRPr lang="en-US" altLang="zh-CN"/>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Freeform 2"/>
          <p:cNvSpPr/>
          <p:nvPr/>
        </p:nvSpPr>
        <p:spPr bwMode="hidden">
          <a:xfrm>
            <a:off x="0" y="4876800"/>
            <a:ext cx="9144000" cy="1981200"/>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63" name="Freeform 3"/>
          <p:cNvSpPr/>
          <p:nvPr/>
        </p:nvSpPr>
        <p:spPr bwMode="hidden">
          <a:xfrm>
            <a:off x="0" y="0"/>
            <a:ext cx="9144000" cy="1371600"/>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64" name="Freeform 4"/>
          <p:cNvSpPr/>
          <p:nvPr/>
        </p:nvSpPr>
        <p:spPr bwMode="hidden">
          <a:xfrm>
            <a:off x="6248400" y="6570663"/>
            <a:ext cx="2895600" cy="301625"/>
          </a:xfrm>
          <a:custGeom>
            <a:avLst/>
            <a:gdLst>
              <a:gd name="T0" fmla="*/ 5748 w 5748"/>
              <a:gd name="T1" fmla="*/ 246 h 246"/>
              <a:gd name="T2" fmla="*/ 0 w 5748"/>
              <a:gd name="T3" fmla="*/ 246 h 246"/>
              <a:gd name="T4" fmla="*/ 0 w 5748"/>
              <a:gd name="T5" fmla="*/ 0 h 246"/>
              <a:gd name="T6" fmla="*/ 5748 w 5748"/>
              <a:gd name="T7" fmla="*/ 0 h 246"/>
              <a:gd name="T8" fmla="*/ 5748 w 5748"/>
              <a:gd name="T9" fmla="*/ 246 h 246"/>
              <a:gd name="T10" fmla="*/ 5748 w 5748"/>
              <a:gd name="T11" fmla="*/ 246 h 246"/>
            </a:gdLst>
            <a:ahLst/>
            <a:cxnLst>
              <a:cxn ang="0">
                <a:pos x="T0" y="T1"/>
              </a:cxn>
              <a:cxn ang="0">
                <a:pos x="T2" y="T3"/>
              </a:cxn>
              <a:cxn ang="0">
                <a:pos x="T4" y="T5"/>
              </a:cxn>
              <a:cxn ang="0">
                <a:pos x="T6" y="T7"/>
              </a:cxn>
              <a:cxn ang="0">
                <a:pos x="T8" y="T9"/>
              </a:cxn>
              <a:cxn ang="0">
                <a:pos x="T10" y="T11"/>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8965" name="Group 5"/>
          <p:cNvGrpSpPr/>
          <p:nvPr/>
        </p:nvGrpSpPr>
        <p:grpSpPr bwMode="auto">
          <a:xfrm>
            <a:off x="0" y="6453188"/>
            <a:ext cx="7848600" cy="423862"/>
            <a:chOff x="0" y="3792"/>
            <a:chExt cx="4944" cy="540"/>
          </a:xfrm>
        </p:grpSpPr>
        <p:sp>
          <p:nvSpPr>
            <p:cNvPr id="168966" name="Freeform 6"/>
            <p:cNvSpPr/>
            <p:nvPr userDrawn="1"/>
          </p:nvSpPr>
          <p:spPr bwMode="ltGray">
            <a:xfrm>
              <a:off x="1488" y="3792"/>
              <a:ext cx="3240" cy="536"/>
            </a:xfrm>
            <a:custGeom>
              <a:avLst/>
              <a:gdLst>
                <a:gd name="T0" fmla="*/ 3132 w 3240"/>
                <a:gd name="T1" fmla="*/ 469 h 536"/>
                <a:gd name="T2" fmla="*/ 2995 w 3240"/>
                <a:gd name="T3" fmla="*/ 395 h 536"/>
                <a:gd name="T4" fmla="*/ 2911 w 3240"/>
                <a:gd name="T5" fmla="*/ 375 h 536"/>
                <a:gd name="T6" fmla="*/ 2678 w 3240"/>
                <a:gd name="T7" fmla="*/ 228 h 536"/>
                <a:gd name="T8" fmla="*/ 2553 w 3240"/>
                <a:gd name="T9" fmla="*/ 74 h 536"/>
                <a:gd name="T10" fmla="*/ 2457 w 3240"/>
                <a:gd name="T11" fmla="*/ 7 h 536"/>
                <a:gd name="T12" fmla="*/ 2403 w 3240"/>
                <a:gd name="T13" fmla="*/ 47 h 536"/>
                <a:gd name="T14" fmla="*/ 2289 w 3240"/>
                <a:gd name="T15" fmla="*/ 74 h 536"/>
                <a:gd name="T16" fmla="*/ 2134 w 3240"/>
                <a:gd name="T17" fmla="*/ 74 h 536"/>
                <a:gd name="T18" fmla="*/ 2044 w 3240"/>
                <a:gd name="T19" fmla="*/ 128 h 536"/>
                <a:gd name="T20" fmla="*/ 1775 w 3240"/>
                <a:gd name="T21" fmla="*/ 222 h 536"/>
                <a:gd name="T22" fmla="*/ 1602 w 3240"/>
                <a:gd name="T23" fmla="*/ 181 h 536"/>
                <a:gd name="T24" fmla="*/ 1560 w 3240"/>
                <a:gd name="T25" fmla="*/ 101 h 536"/>
                <a:gd name="T26" fmla="*/ 1542 w 3240"/>
                <a:gd name="T27" fmla="*/ 87 h 536"/>
                <a:gd name="T28" fmla="*/ 1446 w 3240"/>
                <a:gd name="T29" fmla="*/ 60 h 536"/>
                <a:gd name="T30" fmla="*/ 1375 w 3240"/>
                <a:gd name="T31" fmla="*/ 74 h 536"/>
                <a:gd name="T32" fmla="*/ 1309 w 3240"/>
                <a:gd name="T33" fmla="*/ 87 h 536"/>
                <a:gd name="T34" fmla="*/ 1243 w 3240"/>
                <a:gd name="T35" fmla="*/ 13 h 536"/>
                <a:gd name="T36" fmla="*/ 1225 w 3240"/>
                <a:gd name="T37" fmla="*/ 0 h 536"/>
                <a:gd name="T38" fmla="*/ 1189 w 3240"/>
                <a:gd name="T39" fmla="*/ 0 h 536"/>
                <a:gd name="T40" fmla="*/ 1106 w 3240"/>
                <a:gd name="T41" fmla="*/ 34 h 536"/>
                <a:gd name="T42" fmla="*/ 1106 w 3240"/>
                <a:gd name="T43" fmla="*/ 34 h 536"/>
                <a:gd name="T44" fmla="*/ 1094 w 3240"/>
                <a:gd name="T45" fmla="*/ 40 h 536"/>
                <a:gd name="T46" fmla="*/ 1070 w 3240"/>
                <a:gd name="T47" fmla="*/ 54 h 536"/>
                <a:gd name="T48" fmla="*/ 1034 w 3240"/>
                <a:gd name="T49" fmla="*/ 74 h 536"/>
                <a:gd name="T50" fmla="*/ 1004 w 3240"/>
                <a:gd name="T51" fmla="*/ 74 h 536"/>
                <a:gd name="T52" fmla="*/ 986 w 3240"/>
                <a:gd name="T53" fmla="*/ 74 h 536"/>
                <a:gd name="T54" fmla="*/ 956 w 3240"/>
                <a:gd name="T55" fmla="*/ 81 h 536"/>
                <a:gd name="T56" fmla="*/ 920 w 3240"/>
                <a:gd name="T57" fmla="*/ 94 h 536"/>
                <a:gd name="T58" fmla="*/ 884 w 3240"/>
                <a:gd name="T59" fmla="*/ 107 h 536"/>
                <a:gd name="T60" fmla="*/ 843 w 3240"/>
                <a:gd name="T61" fmla="*/ 128 h 536"/>
                <a:gd name="T62" fmla="*/ 813 w 3240"/>
                <a:gd name="T63" fmla="*/ 141 h 536"/>
                <a:gd name="T64" fmla="*/ 789 w 3240"/>
                <a:gd name="T65" fmla="*/ 148 h 536"/>
                <a:gd name="T66" fmla="*/ 783 w 3240"/>
                <a:gd name="T67" fmla="*/ 154 h 536"/>
                <a:gd name="T68" fmla="*/ 556 w 3240"/>
                <a:gd name="T69" fmla="*/ 228 h 536"/>
                <a:gd name="T70" fmla="*/ 394 w 3240"/>
                <a:gd name="T71" fmla="*/ 294 h 536"/>
                <a:gd name="T72" fmla="*/ 107 w 3240"/>
                <a:gd name="T73" fmla="*/ 462 h 536"/>
                <a:gd name="T74" fmla="*/ 0 w 3240"/>
                <a:gd name="T75" fmla="*/ 536 h 536"/>
                <a:gd name="T76" fmla="*/ 3240 w 3240"/>
                <a:gd name="T77" fmla="*/ 536 h 536"/>
                <a:gd name="T78" fmla="*/ 3132 w 3240"/>
                <a:gd name="T79" fmla="*/ 469 h 536"/>
                <a:gd name="T80" fmla="*/ 3132 w 3240"/>
                <a:gd name="T81" fmla="*/ 46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68967" name="Group 7"/>
            <p:cNvGrpSpPr/>
            <p:nvPr userDrawn="1"/>
          </p:nvGrpSpPr>
          <p:grpSpPr bwMode="auto">
            <a:xfrm>
              <a:off x="2486" y="3792"/>
              <a:ext cx="2458" cy="540"/>
              <a:chOff x="2486" y="3792"/>
              <a:chExt cx="2458" cy="540"/>
            </a:xfrm>
          </p:grpSpPr>
          <p:sp>
            <p:nvSpPr>
              <p:cNvPr id="168968" name="Freeform 8"/>
              <p:cNvSpPr/>
              <p:nvPr userDrawn="1"/>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69" name="Freeform 9"/>
              <p:cNvSpPr/>
              <p:nvPr userDrawn="1"/>
            </p:nvSpPr>
            <p:spPr bwMode="ltGray">
              <a:xfrm>
                <a:off x="2677" y="3792"/>
                <a:ext cx="186" cy="395"/>
              </a:xfrm>
              <a:custGeom>
                <a:avLst/>
                <a:gdLst>
                  <a:gd name="T0" fmla="*/ 36 w 186"/>
                  <a:gd name="T1" fmla="*/ 0 h 353"/>
                  <a:gd name="T2" fmla="*/ 54 w 186"/>
                  <a:gd name="T3" fmla="*/ 18 h 353"/>
                  <a:gd name="T4" fmla="*/ 24 w 186"/>
                  <a:gd name="T5" fmla="*/ 30 h 353"/>
                  <a:gd name="T6" fmla="*/ 18 w 186"/>
                  <a:gd name="T7" fmla="*/ 66 h 353"/>
                  <a:gd name="T8" fmla="*/ 42 w 186"/>
                  <a:gd name="T9" fmla="*/ 114 h 353"/>
                  <a:gd name="T10" fmla="*/ 48 w 186"/>
                  <a:gd name="T11" fmla="*/ 162 h 353"/>
                  <a:gd name="T12" fmla="*/ 0 w 186"/>
                  <a:gd name="T13" fmla="*/ 353 h 353"/>
                  <a:gd name="T14" fmla="*/ 54 w 186"/>
                  <a:gd name="T15" fmla="*/ 233 h 353"/>
                  <a:gd name="T16" fmla="*/ 84 w 186"/>
                  <a:gd name="T17" fmla="*/ 216 h 353"/>
                  <a:gd name="T18" fmla="*/ 126 w 186"/>
                  <a:gd name="T19" fmla="*/ 126 h 353"/>
                  <a:gd name="T20" fmla="*/ 144 w 186"/>
                  <a:gd name="T21" fmla="*/ 120 h 353"/>
                  <a:gd name="T22" fmla="*/ 144 w 186"/>
                  <a:gd name="T23" fmla="*/ 90 h 353"/>
                  <a:gd name="T24" fmla="*/ 186 w 186"/>
                  <a:gd name="T25" fmla="*/ 66 h 353"/>
                  <a:gd name="T26" fmla="*/ 162 w 186"/>
                  <a:gd name="T27" fmla="*/ 60 h 353"/>
                  <a:gd name="T28" fmla="*/ 36 w 186"/>
                  <a:gd name="T29" fmla="*/ 0 h 353"/>
                  <a:gd name="T30" fmla="*/ 36 w 186"/>
                  <a:gd name="T3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0" name="Freeform 10"/>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1" name="Freeform 11"/>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6 h 66"/>
                  <a:gd name="T8" fmla="*/ 6 w 155"/>
                  <a:gd name="T9" fmla="*/ 18 h 66"/>
                  <a:gd name="T10" fmla="*/ 0 w 155"/>
                  <a:gd name="T11" fmla="*/ 24 h 66"/>
                  <a:gd name="T12" fmla="*/ 78 w 155"/>
                  <a:gd name="T13" fmla="*/ 60 h 66"/>
                  <a:gd name="T14" fmla="*/ 96 w 155"/>
                  <a:gd name="T15" fmla="*/ 42 h 66"/>
                  <a:gd name="T16" fmla="*/ 155 w 155"/>
                  <a:gd name="T17" fmla="*/ 66 h 66"/>
                  <a:gd name="T18" fmla="*/ 126 w 155"/>
                  <a:gd name="T19" fmla="*/ 24 h 66"/>
                  <a:gd name="T20" fmla="*/ 149 w 155"/>
                  <a:gd name="T21" fmla="*/ 0 h 66"/>
                  <a:gd name="T22" fmla="*/ 114 w 155"/>
                  <a:gd name="T23" fmla="*/ 0 h 66"/>
                  <a:gd name="T24" fmla="*/ 114 w 155"/>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2" name="Freeform 12"/>
              <p:cNvSpPr/>
              <p:nvPr userDrawn="1"/>
            </p:nvSpPr>
            <p:spPr bwMode="ltGray">
              <a:xfrm>
                <a:off x="2486" y="3859"/>
                <a:ext cx="42" cy="81"/>
              </a:xfrm>
              <a:custGeom>
                <a:avLst/>
                <a:gdLst>
                  <a:gd name="T0" fmla="*/ 6 w 42"/>
                  <a:gd name="T1" fmla="*/ 36 h 72"/>
                  <a:gd name="T2" fmla="*/ 0 w 42"/>
                  <a:gd name="T3" fmla="*/ 18 h 72"/>
                  <a:gd name="T4" fmla="*/ 12 w 42"/>
                  <a:gd name="T5" fmla="*/ 6 h 72"/>
                  <a:gd name="T6" fmla="*/ 0 w 42"/>
                  <a:gd name="T7" fmla="*/ 6 h 72"/>
                  <a:gd name="T8" fmla="*/ 12 w 42"/>
                  <a:gd name="T9" fmla="*/ 6 h 72"/>
                  <a:gd name="T10" fmla="*/ 24 w 42"/>
                  <a:gd name="T11" fmla="*/ 6 h 72"/>
                  <a:gd name="T12" fmla="*/ 36 w 42"/>
                  <a:gd name="T13" fmla="*/ 6 h 72"/>
                  <a:gd name="T14" fmla="*/ 42 w 42"/>
                  <a:gd name="T15" fmla="*/ 0 h 72"/>
                  <a:gd name="T16" fmla="*/ 30 w 42"/>
                  <a:gd name="T17" fmla="*/ 18 h 72"/>
                  <a:gd name="T18" fmla="*/ 42 w 42"/>
                  <a:gd name="T19" fmla="*/ 48 h 72"/>
                  <a:gd name="T20" fmla="*/ 12 w 42"/>
                  <a:gd name="T21" fmla="*/ 72 h 72"/>
                  <a:gd name="T22" fmla="*/ 6 w 42"/>
                  <a:gd name="T23" fmla="*/ 36 h 72"/>
                  <a:gd name="T24" fmla="*/ 6 w 42"/>
                  <a:gd name="T2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8973" name="Freeform 13"/>
            <p:cNvSpPr/>
            <p:nvPr userDrawn="1"/>
          </p:nvSpPr>
          <p:spPr bwMode="ltGray">
            <a:xfrm>
              <a:off x="0" y="3792"/>
              <a:ext cx="3976" cy="535"/>
            </a:xfrm>
            <a:custGeom>
              <a:avLst/>
              <a:gdLst>
                <a:gd name="T0" fmla="*/ 3976 w 3976"/>
                <a:gd name="T1" fmla="*/ 527 h 527"/>
                <a:gd name="T2" fmla="*/ 3970 w 3976"/>
                <a:gd name="T3" fmla="*/ 527 h 527"/>
                <a:gd name="T4" fmla="*/ 3844 w 3976"/>
                <a:gd name="T5" fmla="*/ 509 h 527"/>
                <a:gd name="T6" fmla="*/ 2487 w 3976"/>
                <a:gd name="T7" fmla="*/ 305 h 527"/>
                <a:gd name="T8" fmla="*/ 2039 w 3976"/>
                <a:gd name="T9" fmla="*/ 36 h 527"/>
                <a:gd name="T10" fmla="*/ 1907 w 3976"/>
                <a:gd name="T11" fmla="*/ 24 h 527"/>
                <a:gd name="T12" fmla="*/ 1883 w 3976"/>
                <a:gd name="T13" fmla="*/ 54 h 527"/>
                <a:gd name="T14" fmla="*/ 1859 w 3976"/>
                <a:gd name="T15" fmla="*/ 54 h 527"/>
                <a:gd name="T16" fmla="*/ 1830 w 3976"/>
                <a:gd name="T17" fmla="*/ 30 h 527"/>
                <a:gd name="T18" fmla="*/ 1704 w 3976"/>
                <a:gd name="T19" fmla="*/ 102 h 527"/>
                <a:gd name="T20" fmla="*/ 1608 w 3976"/>
                <a:gd name="T21" fmla="*/ 126 h 527"/>
                <a:gd name="T22" fmla="*/ 1561 w 3976"/>
                <a:gd name="T23" fmla="*/ 132 h 527"/>
                <a:gd name="T24" fmla="*/ 1495 w 3976"/>
                <a:gd name="T25" fmla="*/ 102 h 527"/>
                <a:gd name="T26" fmla="*/ 1357 w 3976"/>
                <a:gd name="T27" fmla="*/ 126 h 527"/>
                <a:gd name="T28" fmla="*/ 1285 w 3976"/>
                <a:gd name="T29" fmla="*/ 24 h 527"/>
                <a:gd name="T30" fmla="*/ 1280 w 3976"/>
                <a:gd name="T31" fmla="*/ 18 h 527"/>
                <a:gd name="T32" fmla="*/ 1262 w 3976"/>
                <a:gd name="T33" fmla="*/ 12 h 527"/>
                <a:gd name="T34" fmla="*/ 1238 w 3976"/>
                <a:gd name="T35" fmla="*/ 6 h 527"/>
                <a:gd name="T36" fmla="*/ 1220 w 3976"/>
                <a:gd name="T37" fmla="*/ 0 h 527"/>
                <a:gd name="T38" fmla="*/ 1196 w 3976"/>
                <a:gd name="T39" fmla="*/ 0 h 527"/>
                <a:gd name="T40" fmla="*/ 1166 w 3976"/>
                <a:gd name="T41" fmla="*/ 0 h 527"/>
                <a:gd name="T42" fmla="*/ 1142 w 3976"/>
                <a:gd name="T43" fmla="*/ 0 h 527"/>
                <a:gd name="T44" fmla="*/ 1136 w 3976"/>
                <a:gd name="T45" fmla="*/ 0 h 527"/>
                <a:gd name="T46" fmla="*/ 1130 w 3976"/>
                <a:gd name="T47" fmla="*/ 0 h 527"/>
                <a:gd name="T48" fmla="*/ 1124 w 3976"/>
                <a:gd name="T49" fmla="*/ 6 h 527"/>
                <a:gd name="T50" fmla="*/ 1118 w 3976"/>
                <a:gd name="T51" fmla="*/ 12 h 527"/>
                <a:gd name="T52" fmla="*/ 1100 w 3976"/>
                <a:gd name="T53" fmla="*/ 18 h 527"/>
                <a:gd name="T54" fmla="*/ 1088 w 3976"/>
                <a:gd name="T55" fmla="*/ 18 h 527"/>
                <a:gd name="T56" fmla="*/ 1070 w 3976"/>
                <a:gd name="T57" fmla="*/ 24 h 527"/>
                <a:gd name="T58" fmla="*/ 1052 w 3976"/>
                <a:gd name="T59" fmla="*/ 30 h 527"/>
                <a:gd name="T60" fmla="*/ 1034 w 3976"/>
                <a:gd name="T61" fmla="*/ 36 h 527"/>
                <a:gd name="T62" fmla="*/ 1028 w 3976"/>
                <a:gd name="T63" fmla="*/ 42 h 527"/>
                <a:gd name="T64" fmla="*/ 969 w 3976"/>
                <a:gd name="T65" fmla="*/ 60 h 527"/>
                <a:gd name="T66" fmla="*/ 921 w 3976"/>
                <a:gd name="T67" fmla="*/ 72 h 527"/>
                <a:gd name="T68" fmla="*/ 855 w 3976"/>
                <a:gd name="T69" fmla="*/ 48 h 527"/>
                <a:gd name="T70" fmla="*/ 825 w 3976"/>
                <a:gd name="T71" fmla="*/ 48 h 527"/>
                <a:gd name="T72" fmla="*/ 759 w 3976"/>
                <a:gd name="T73" fmla="*/ 72 h 527"/>
                <a:gd name="T74" fmla="*/ 735 w 3976"/>
                <a:gd name="T75" fmla="*/ 72 h 527"/>
                <a:gd name="T76" fmla="*/ 706 w 3976"/>
                <a:gd name="T77" fmla="*/ 60 h 527"/>
                <a:gd name="T78" fmla="*/ 640 w 3976"/>
                <a:gd name="T79" fmla="*/ 60 h 527"/>
                <a:gd name="T80" fmla="*/ 544 w 3976"/>
                <a:gd name="T81" fmla="*/ 72 h 527"/>
                <a:gd name="T82" fmla="*/ 389 w 3976"/>
                <a:gd name="T83" fmla="*/ 18 h 527"/>
                <a:gd name="T84" fmla="*/ 323 w 3976"/>
                <a:gd name="T85" fmla="*/ 60 h 527"/>
                <a:gd name="T86" fmla="*/ 317 w 3976"/>
                <a:gd name="T87" fmla="*/ 60 h 527"/>
                <a:gd name="T88" fmla="*/ 305 w 3976"/>
                <a:gd name="T89" fmla="*/ 72 h 527"/>
                <a:gd name="T90" fmla="*/ 287 w 3976"/>
                <a:gd name="T91" fmla="*/ 78 h 527"/>
                <a:gd name="T92" fmla="*/ 263 w 3976"/>
                <a:gd name="T93" fmla="*/ 90 h 527"/>
                <a:gd name="T94" fmla="*/ 203 w 3976"/>
                <a:gd name="T95" fmla="*/ 120 h 527"/>
                <a:gd name="T96" fmla="*/ 149 w 3976"/>
                <a:gd name="T97" fmla="*/ 150 h 527"/>
                <a:gd name="T98" fmla="*/ 78 w 3976"/>
                <a:gd name="T99" fmla="*/ 168 h 527"/>
                <a:gd name="T100" fmla="*/ 0 w 3976"/>
                <a:gd name="T101" fmla="*/ 180 h 527"/>
                <a:gd name="T102" fmla="*/ 0 w 3976"/>
                <a:gd name="T103" fmla="*/ 527 h 527"/>
                <a:gd name="T104" fmla="*/ 1010 w 3976"/>
                <a:gd name="T105" fmla="*/ 527 h 527"/>
                <a:gd name="T106" fmla="*/ 3725 w 3976"/>
                <a:gd name="T107" fmla="*/ 527 h 527"/>
                <a:gd name="T108" fmla="*/ 3976 w 3976"/>
                <a:gd name="T109" fmla="*/ 527 h 527"/>
                <a:gd name="T110" fmla="*/ 3976 w 3976"/>
                <a:gd name="T111"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8974" name="Group 14"/>
          <p:cNvGrpSpPr/>
          <p:nvPr/>
        </p:nvGrpSpPr>
        <p:grpSpPr bwMode="auto">
          <a:xfrm>
            <a:off x="627063" y="6450013"/>
            <a:ext cx="5684837" cy="420687"/>
            <a:chOff x="395" y="3793"/>
            <a:chExt cx="3581" cy="535"/>
          </a:xfrm>
        </p:grpSpPr>
        <p:sp>
          <p:nvSpPr>
            <p:cNvPr id="168975" name="Freeform 15"/>
            <p:cNvSpPr/>
            <p:nvPr/>
          </p:nvSpPr>
          <p:spPr bwMode="auto">
            <a:xfrm>
              <a:off x="1196" y="3793"/>
              <a:ext cx="365" cy="291"/>
            </a:xfrm>
            <a:custGeom>
              <a:avLst/>
              <a:gdLst>
                <a:gd name="T0" fmla="*/ 24 w 365"/>
                <a:gd name="T1" fmla="*/ 24 h 287"/>
                <a:gd name="T2" fmla="*/ 0 w 365"/>
                <a:gd name="T3" fmla="*/ 60 h 287"/>
                <a:gd name="T4" fmla="*/ 66 w 365"/>
                <a:gd name="T5" fmla="*/ 108 h 287"/>
                <a:gd name="T6" fmla="*/ 143 w 365"/>
                <a:gd name="T7" fmla="*/ 180 h 287"/>
                <a:gd name="T8" fmla="*/ 191 w 365"/>
                <a:gd name="T9" fmla="*/ 168 h 287"/>
                <a:gd name="T10" fmla="*/ 341 w 365"/>
                <a:gd name="T11" fmla="*/ 287 h 287"/>
                <a:gd name="T12" fmla="*/ 305 w 365"/>
                <a:gd name="T13" fmla="*/ 174 h 287"/>
                <a:gd name="T14" fmla="*/ 365 w 365"/>
                <a:gd name="T15" fmla="*/ 132 h 287"/>
                <a:gd name="T16" fmla="*/ 359 w 365"/>
                <a:gd name="T17" fmla="*/ 126 h 287"/>
                <a:gd name="T18" fmla="*/ 335 w 365"/>
                <a:gd name="T19" fmla="*/ 114 h 287"/>
                <a:gd name="T20" fmla="*/ 299 w 365"/>
                <a:gd name="T21" fmla="*/ 90 h 287"/>
                <a:gd name="T22" fmla="*/ 257 w 365"/>
                <a:gd name="T23" fmla="*/ 72 h 287"/>
                <a:gd name="T24" fmla="*/ 215 w 365"/>
                <a:gd name="T25" fmla="*/ 54 h 287"/>
                <a:gd name="T26" fmla="*/ 173 w 365"/>
                <a:gd name="T27" fmla="*/ 36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6" name="Freeform 16"/>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7" name="Freeform 17"/>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0 h 60"/>
                <a:gd name="T16" fmla="*/ 65 w 71"/>
                <a:gd name="T17" fmla="*/ 42 h 60"/>
                <a:gd name="T18" fmla="*/ 71 w 71"/>
                <a:gd name="T19" fmla="*/ 54 h 60"/>
                <a:gd name="T20" fmla="*/ 71 w 71"/>
                <a:gd name="T21" fmla="*/ 60 h 60"/>
                <a:gd name="T22" fmla="*/ 59 w 71"/>
                <a:gd name="T23" fmla="*/ 54 h 60"/>
                <a:gd name="T24" fmla="*/ 47 w 71"/>
                <a:gd name="T25" fmla="*/ 42 h 60"/>
                <a:gd name="T26" fmla="*/ 23 w 71"/>
                <a:gd name="T27" fmla="*/ 30 h 60"/>
                <a:gd name="T28" fmla="*/ 23 w 71"/>
                <a:gd name="T29" fmla="*/ 36 h 60"/>
                <a:gd name="T30" fmla="*/ 18 w 71"/>
                <a:gd name="T31" fmla="*/ 42 h 60"/>
                <a:gd name="T32" fmla="*/ 12 w 71"/>
                <a:gd name="T33" fmla="*/ 48 h 60"/>
                <a:gd name="T34" fmla="*/ 6 w 71"/>
                <a:gd name="T35" fmla="*/ 48 h 60"/>
                <a:gd name="T36" fmla="*/ 6 w 71"/>
                <a:gd name="T37" fmla="*/ 48 h 60"/>
                <a:gd name="T38" fmla="*/ 6 w 71"/>
                <a:gd name="T39" fmla="*/ 36 h 60"/>
                <a:gd name="T40" fmla="*/ 0 w 71"/>
                <a:gd name="T41" fmla="*/ 18 h 60"/>
                <a:gd name="T42" fmla="*/ 0 w 71"/>
                <a:gd name="T43" fmla="*/ 1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8" name="Freeform 18"/>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54 h 162"/>
                <a:gd name="T10" fmla="*/ 96 w 161"/>
                <a:gd name="T11" fmla="*/ 60 h 162"/>
                <a:gd name="T12" fmla="*/ 102 w 161"/>
                <a:gd name="T13" fmla="*/ 72 h 162"/>
                <a:gd name="T14" fmla="*/ 108 w 161"/>
                <a:gd name="T15" fmla="*/ 84 h 162"/>
                <a:gd name="T16" fmla="*/ 120 w 161"/>
                <a:gd name="T17" fmla="*/ 96 h 162"/>
                <a:gd name="T18" fmla="*/ 143 w 161"/>
                <a:gd name="T19" fmla="*/ 114 h 162"/>
                <a:gd name="T20" fmla="*/ 155 w 161"/>
                <a:gd name="T21" fmla="*/ 138 h 162"/>
                <a:gd name="T22" fmla="*/ 161 w 161"/>
                <a:gd name="T23" fmla="*/ 156 h 162"/>
                <a:gd name="T24" fmla="*/ 161 w 161"/>
                <a:gd name="T25" fmla="*/ 162 h 162"/>
                <a:gd name="T26" fmla="*/ 96 w 161"/>
                <a:gd name="T27" fmla="*/ 102 h 162"/>
                <a:gd name="T28" fmla="*/ 30 w 161"/>
                <a:gd name="T29" fmla="*/ 54 h 162"/>
                <a:gd name="T30" fmla="*/ 0 w 161"/>
                <a:gd name="T31" fmla="*/ 0 h 162"/>
                <a:gd name="T32" fmla="*/ 30 w 161"/>
                <a:gd name="T33" fmla="*/ 0 h 162"/>
                <a:gd name="T34" fmla="*/ 30 w 161"/>
                <a:gd name="T35"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79" name="Freeform 19"/>
            <p:cNvSpPr/>
            <p:nvPr/>
          </p:nvSpPr>
          <p:spPr bwMode="auto">
            <a:xfrm>
              <a:off x="706" y="3854"/>
              <a:ext cx="59" cy="61"/>
            </a:xfrm>
            <a:custGeom>
              <a:avLst/>
              <a:gdLst>
                <a:gd name="T0" fmla="*/ 59 w 59"/>
                <a:gd name="T1" fmla="*/ 6 h 60"/>
                <a:gd name="T2" fmla="*/ 41 w 59"/>
                <a:gd name="T3" fmla="*/ 30 h 60"/>
                <a:gd name="T4" fmla="*/ 41 w 59"/>
                <a:gd name="T5" fmla="*/ 36 h 60"/>
                <a:gd name="T6" fmla="*/ 47 w 59"/>
                <a:gd name="T7" fmla="*/ 42 h 60"/>
                <a:gd name="T8" fmla="*/ 53 w 59"/>
                <a:gd name="T9" fmla="*/ 54 h 60"/>
                <a:gd name="T10" fmla="*/ 53 w 59"/>
                <a:gd name="T11" fmla="*/ 60 h 60"/>
                <a:gd name="T12" fmla="*/ 47 w 59"/>
                <a:gd name="T13" fmla="*/ 54 h 60"/>
                <a:gd name="T14" fmla="*/ 35 w 59"/>
                <a:gd name="T15" fmla="*/ 48 h 60"/>
                <a:gd name="T16" fmla="*/ 23 w 59"/>
                <a:gd name="T17" fmla="*/ 36 h 60"/>
                <a:gd name="T18" fmla="*/ 17 w 59"/>
                <a:gd name="T19" fmla="*/ 30 h 60"/>
                <a:gd name="T20" fmla="*/ 0 w 59"/>
                <a:gd name="T21" fmla="*/ 0 h 60"/>
                <a:gd name="T22" fmla="*/ 59 w 59"/>
                <a:gd name="T23" fmla="*/ 6 h 60"/>
                <a:gd name="T24" fmla="*/ 59 w 59"/>
                <a:gd name="T2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8980" name="Freeform 20"/>
            <p:cNvSpPr/>
            <p:nvPr/>
          </p:nvSpPr>
          <p:spPr bwMode="auto">
            <a:xfrm>
              <a:off x="395" y="3811"/>
              <a:ext cx="245" cy="207"/>
            </a:xfrm>
            <a:custGeom>
              <a:avLst/>
              <a:gdLst>
                <a:gd name="T0" fmla="*/ 233 w 245"/>
                <a:gd name="T1" fmla="*/ 36 h 204"/>
                <a:gd name="T2" fmla="*/ 245 w 245"/>
                <a:gd name="T3" fmla="*/ 42 h 204"/>
                <a:gd name="T4" fmla="*/ 209 w 245"/>
                <a:gd name="T5" fmla="*/ 84 h 204"/>
                <a:gd name="T6" fmla="*/ 143 w 245"/>
                <a:gd name="T7" fmla="*/ 132 h 204"/>
                <a:gd name="T8" fmla="*/ 167 w 245"/>
                <a:gd name="T9" fmla="*/ 156 h 204"/>
                <a:gd name="T10" fmla="*/ 179 w 245"/>
                <a:gd name="T11" fmla="*/ 204 h 204"/>
                <a:gd name="T12" fmla="*/ 77 w 245"/>
                <a:gd name="T13" fmla="*/ 132 h 204"/>
                <a:gd name="T14" fmla="*/ 47 w 245"/>
                <a:gd name="T15" fmla="*/ 84 h 204"/>
                <a:gd name="T16" fmla="*/ 89 w 245"/>
                <a:gd name="T17" fmla="*/ 66 h 204"/>
                <a:gd name="T18" fmla="*/ 59 w 245"/>
                <a:gd name="T19" fmla="*/ 36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36 h 204"/>
                <a:gd name="T50" fmla="*/ 233 w 245"/>
                <a:gd name="T51" fmla="*/ 3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8981" name="Rectangle 21"/>
          <p:cNvSpPr>
            <a:spLocks noGrp="1" noChangeArrowheads="1"/>
          </p:cNvSpPr>
          <p:nvPr>
            <p:ph type="title"/>
          </p:nvPr>
        </p:nvSpPr>
        <p:spPr bwMode="auto">
          <a:xfrm>
            <a:off x="468313" y="115888"/>
            <a:ext cx="82296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68982" name="Rectangle 22"/>
          <p:cNvSpPr>
            <a:spLocks noGrp="1" noChangeArrowheads="1"/>
          </p:cNvSpPr>
          <p:nvPr>
            <p:ph type="body" idx="1"/>
          </p:nvPr>
        </p:nvSpPr>
        <p:spPr bwMode="auto">
          <a:xfrm>
            <a:off x="250825" y="1196975"/>
            <a:ext cx="86423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8983" name="Rectangle 23"/>
          <p:cNvSpPr>
            <a:spLocks noGrp="1" noChangeArrowheads="1"/>
          </p:cNvSpPr>
          <p:nvPr>
            <p:ph type="dt" sz="half" idx="2"/>
          </p:nvPr>
        </p:nvSpPr>
        <p:spPr bwMode="auto">
          <a:xfrm>
            <a:off x="468313" y="64166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ffectLst>
                  <a:outerShdw blurRad="38100" dist="38100" dir="2700000" algn="tl">
                    <a:srgbClr val="C0C0C0"/>
                  </a:outerShdw>
                </a:effectLst>
                <a:ea typeface="宋体" panose="02010600030101010101" pitchFamily="2" charset="-122"/>
              </a:defRPr>
            </a:lvl1pPr>
          </a:lstStyle>
          <a:p>
            <a:endParaRPr lang="en-US" altLang="zh-CN"/>
          </a:p>
        </p:txBody>
      </p:sp>
      <p:sp>
        <p:nvSpPr>
          <p:cNvPr id="168984" name="Rectangle 24"/>
          <p:cNvSpPr>
            <a:spLocks noGrp="1" noChangeArrowheads="1"/>
          </p:cNvSpPr>
          <p:nvPr>
            <p:ph type="ftr" sz="quarter" idx="3"/>
          </p:nvPr>
        </p:nvSpPr>
        <p:spPr bwMode="auto">
          <a:xfrm>
            <a:off x="3124200" y="64277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effectLst>
                  <a:outerShdw blurRad="38100" dist="38100" dir="2700000" algn="tl">
                    <a:srgbClr val="C0C0C0"/>
                  </a:outerShdw>
                </a:effectLst>
                <a:ea typeface="宋体" panose="02010600030101010101" pitchFamily="2" charset="-122"/>
              </a:defRPr>
            </a:lvl1pPr>
          </a:lstStyle>
          <a:p>
            <a:endParaRPr lang="en-US" altLang="zh-CN"/>
          </a:p>
        </p:txBody>
      </p:sp>
      <p:sp>
        <p:nvSpPr>
          <p:cNvPr id="168985" name="Rectangle 25"/>
          <p:cNvSpPr>
            <a:spLocks noGrp="1" noChangeArrowheads="1"/>
          </p:cNvSpPr>
          <p:nvPr>
            <p:ph type="sldNum" sz="quarter" idx="4"/>
          </p:nvPr>
        </p:nvSpPr>
        <p:spPr bwMode="auto">
          <a:xfrm>
            <a:off x="6553200" y="642778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ffectLst>
                  <a:outerShdw blurRad="38100" dist="38100" dir="2700000" algn="tl">
                    <a:srgbClr val="C0C0C0"/>
                  </a:outerShdw>
                </a:effectLst>
                <a:ea typeface="宋体" panose="02010600030101010101" pitchFamily="2" charset="-122"/>
              </a:defRPr>
            </a:lvl1pPr>
          </a:lstStyle>
          <a:p>
            <a:fld id="{8F5B4707-1519-44F3-B4E6-260F827E159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82">
                                            <p:txEl>
                                              <p:pRg st="0" end="0"/>
                                            </p:txEl>
                                          </p:spTgt>
                                        </p:tgtEl>
                                        <p:attrNameLst>
                                          <p:attrName>style.visibility</p:attrName>
                                        </p:attrNameLst>
                                      </p:cBhvr>
                                      <p:to>
                                        <p:strVal val="visible"/>
                                      </p:to>
                                    </p:set>
                                    <p:animEffect transition="in" filter="wipe(left)">
                                      <p:cBhvr>
                                        <p:cTn id="7" dur="500"/>
                                        <p:tgtEl>
                                          <p:spTgt spid="1689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8982">
                                            <p:txEl>
                                              <p:pRg st="1" end="1"/>
                                            </p:txEl>
                                          </p:spTgt>
                                        </p:tgtEl>
                                        <p:attrNameLst>
                                          <p:attrName>style.visibility</p:attrName>
                                        </p:attrNameLst>
                                      </p:cBhvr>
                                      <p:to>
                                        <p:strVal val="visible"/>
                                      </p:to>
                                    </p:set>
                                    <p:animEffect transition="in" filter="wipe(left)">
                                      <p:cBhvr>
                                        <p:cTn id="12" dur="500"/>
                                        <p:tgtEl>
                                          <p:spTgt spid="16898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8982">
                                            <p:txEl>
                                              <p:pRg st="2" end="2"/>
                                            </p:txEl>
                                          </p:spTgt>
                                        </p:tgtEl>
                                        <p:attrNameLst>
                                          <p:attrName>style.visibility</p:attrName>
                                        </p:attrNameLst>
                                      </p:cBhvr>
                                      <p:to>
                                        <p:strVal val="visible"/>
                                      </p:to>
                                    </p:set>
                                    <p:animEffect transition="in" filter="wipe(left)">
                                      <p:cBhvr>
                                        <p:cTn id="15" dur="500"/>
                                        <p:tgtEl>
                                          <p:spTgt spid="16898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8982">
                                            <p:txEl>
                                              <p:pRg st="3" end="3"/>
                                            </p:txEl>
                                          </p:spTgt>
                                        </p:tgtEl>
                                        <p:attrNameLst>
                                          <p:attrName>style.visibility</p:attrName>
                                        </p:attrNameLst>
                                      </p:cBhvr>
                                      <p:to>
                                        <p:strVal val="visible"/>
                                      </p:to>
                                    </p:set>
                                    <p:animEffect transition="in" filter="wipe(left)">
                                      <p:cBhvr>
                                        <p:cTn id="18" dur="500"/>
                                        <p:tgtEl>
                                          <p:spTgt spid="16898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8982">
                                            <p:txEl>
                                              <p:pRg st="4" end="4"/>
                                            </p:txEl>
                                          </p:spTgt>
                                        </p:tgtEl>
                                        <p:attrNameLst>
                                          <p:attrName>style.visibility</p:attrName>
                                        </p:attrNameLst>
                                      </p:cBhvr>
                                      <p:to>
                                        <p:strVal val="visible"/>
                                      </p:to>
                                    </p:set>
                                    <p:animEffect transition="in" filter="wipe(left)">
                                      <p:cBhvr>
                                        <p:cTn id="21" dur="500"/>
                                        <p:tgtEl>
                                          <p:spTgt spid="1689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2" grpId="0" build="p" bldLvl="2" autoUpdateAnimBg="0">
        <p:tmplLst>
          <p:tmpl lvl="1">
            <p:tnLst>
              <p:par>
                <p:cTn presetID="22" presetClass="entr" presetSubtype="8" fill="hold" nodeType="clickEffect">
                  <p:stCondLst>
                    <p:cond delay="0"/>
                  </p:stCondLst>
                  <p:childTnLst>
                    <p:set>
                      <p:cBhvr>
                        <p:cTn dur="1" fill="hold">
                          <p:stCondLst>
                            <p:cond delay="0"/>
                          </p:stCondLst>
                        </p:cTn>
                        <p:tgtEl>
                          <p:spTgt spid="168982"/>
                        </p:tgtEl>
                        <p:attrNameLst>
                          <p:attrName>style.visibility</p:attrName>
                        </p:attrNameLst>
                      </p:cBhvr>
                      <p:to>
                        <p:strVal val="visible"/>
                      </p:to>
                    </p:set>
                    <p:animEffect transition="in" filter="wipe(left)">
                      <p:cBhvr>
                        <p:cTn dur="500"/>
                        <p:tgtEl>
                          <p:spTgt spid="16898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8982"/>
                        </p:tgtEl>
                        <p:attrNameLst>
                          <p:attrName>style.visibility</p:attrName>
                        </p:attrNameLst>
                      </p:cBhvr>
                      <p:to>
                        <p:strVal val="visible"/>
                      </p:to>
                    </p:set>
                    <p:animEffect transition="in" filter="wipe(left)">
                      <p:cBhvr>
                        <p:cTn dur="500"/>
                        <p:tgtEl>
                          <p:spTgt spid="168982"/>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8982"/>
                        </p:tgtEl>
                        <p:attrNameLst>
                          <p:attrName>style.visibility</p:attrName>
                        </p:attrNameLst>
                      </p:cBhvr>
                      <p:to>
                        <p:strVal val="visible"/>
                      </p:to>
                    </p:set>
                    <p:animEffect transition="in" filter="wipe(left)">
                      <p:cBhvr>
                        <p:cTn dur="500"/>
                        <p:tgtEl>
                          <p:spTgt spid="168982"/>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8982"/>
                        </p:tgtEl>
                        <p:attrNameLst>
                          <p:attrName>style.visibility</p:attrName>
                        </p:attrNameLst>
                      </p:cBhvr>
                      <p:to>
                        <p:strVal val="visible"/>
                      </p:to>
                    </p:set>
                    <p:animEffect transition="in" filter="wipe(left)">
                      <p:cBhvr>
                        <p:cTn dur="500"/>
                        <p:tgtEl>
                          <p:spTgt spid="168982"/>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8982"/>
                        </p:tgtEl>
                        <p:attrNameLst>
                          <p:attrName>style.visibility</p:attrName>
                        </p:attrNameLst>
                      </p:cBhvr>
                      <p:to>
                        <p:strVal val="visible"/>
                      </p:to>
                    </p:set>
                    <p:animEffect transition="in" filter="wipe(left)">
                      <p:cBhvr>
                        <p:cTn dur="500"/>
                        <p:tgtEl>
                          <p:spTgt spid="168982"/>
                        </p:tgtEl>
                      </p:cBhvr>
                    </p:animEffect>
                  </p:childTnLst>
                </p:cTn>
              </p:par>
            </p:tnLst>
          </p:tmpl>
        </p:tmplLst>
      </p:bldP>
    </p:bldLst>
  </p:timing>
  <p:hf hdr="0" ftr="0" dt="0"/>
  <p:txStyles>
    <p:titleStyle>
      <a:lvl1pPr algn="ctr" rtl="0" fontAlgn="base">
        <a:spcBef>
          <a:spcPct val="0"/>
        </a:spcBef>
        <a:spcAft>
          <a:spcPct val="0"/>
        </a:spcAft>
        <a:defRPr sz="4400" b="1">
          <a:solidFill>
            <a:srgbClr val="800000"/>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2pPr>
      <a:lvl3pPr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3pPr>
      <a:lvl4pPr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4pPr>
      <a:lvl5pPr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5pPr>
      <a:lvl6pPr marL="4572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6pPr>
      <a:lvl7pPr marL="9144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7pPr>
      <a:lvl8pPr marL="13716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8pPr>
      <a:lvl9pPr marL="1828800" algn="ctr" rtl="0" fontAlgn="base">
        <a:spcBef>
          <a:spcPct val="0"/>
        </a:spcBef>
        <a:spcAft>
          <a:spcPct val="0"/>
        </a:spcAft>
        <a:defRPr sz="4400" b="1">
          <a:solidFill>
            <a:srgbClr val="800000"/>
          </a:solidFill>
          <a:effectLst>
            <a:outerShdw blurRad="38100" dist="38100" dir="2700000" algn="tl">
              <a:srgbClr val="C0C0C0"/>
            </a:outerShdw>
          </a:effectLst>
          <a:latin typeface="Times New Roman" panose="02020603050405020304" pitchFamily="18" charset="0"/>
          <a:ea typeface="楷体_GB2312" pitchFamily="49" charset="-122"/>
        </a:defRPr>
      </a:lvl9pPr>
    </p:titleStyle>
    <p:bodyStyle>
      <a:lvl1pPr marL="342900" indent="-342900" algn="l" rtl="0" fontAlgn="base">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rgbClr val="000066"/>
          </a:solidFill>
          <a:latin typeface="+mn-lt"/>
          <a:ea typeface="+mn-ea"/>
        </a:defRPr>
      </a:lvl2pPr>
      <a:lvl3pPr marL="1143000" indent="-228600" algn="l" rtl="0" fontAlgn="base">
        <a:spcBef>
          <a:spcPct val="20000"/>
        </a:spcBef>
        <a:spcAft>
          <a:spcPct val="0"/>
        </a:spcAft>
        <a:buClr>
          <a:srgbClr val="000066"/>
        </a:buClr>
        <a:buFont typeface="Wingdings" panose="05000000000000000000" pitchFamily="2" charset="2"/>
        <a:buChar char="§"/>
        <a:defRPr sz="2800" b="1">
          <a:solidFill>
            <a:srgbClr val="660066"/>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08.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8.emf"/><Relationship Id="rId4" Type="http://schemas.openxmlformats.org/officeDocument/2006/relationships/image" Target="../media/image5.wmf"/><Relationship Id="rId9" Type="http://schemas.openxmlformats.org/officeDocument/2006/relationships/oleObject" Target="../embeddings/oleObject11.bin"/><Relationship Id="rId14" Type="http://schemas.openxmlformats.org/officeDocument/2006/relationships/image" Target="../media/image10.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image" Target="../media/image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91A3E183-7CD5-47F5-BA7C-8722B71C006F}" type="slidenum">
              <a:rPr lang="en-US" altLang="zh-CN"/>
              <a:t>1</a:t>
            </a:fld>
            <a:endParaRPr lang="en-US" altLang="zh-CN"/>
          </a:p>
        </p:txBody>
      </p:sp>
      <p:sp>
        <p:nvSpPr>
          <p:cNvPr id="129026" name="Rectangle 2"/>
          <p:cNvSpPr>
            <a:spLocks noGrp="1" noChangeArrowheads="1"/>
          </p:cNvSpPr>
          <p:nvPr>
            <p:ph type="title"/>
          </p:nvPr>
        </p:nvSpPr>
        <p:spPr>
          <a:xfrm>
            <a:off x="762000" y="838200"/>
            <a:ext cx="7772400" cy="1143000"/>
          </a:xfrm>
        </p:spPr>
        <p:txBody>
          <a:bodyPr/>
          <a:lstStyle/>
          <a:p>
            <a:r>
              <a:rPr lang="zh-CN" altLang="en-US" sz="6000">
                <a:latin typeface="华文楷体" pitchFamily="2" charset="-122"/>
                <a:ea typeface="华文楷体" pitchFamily="2" charset="-122"/>
              </a:rPr>
              <a:t>第七章 图</a:t>
            </a:r>
          </a:p>
        </p:txBody>
      </p:sp>
      <p:grpSp>
        <p:nvGrpSpPr>
          <p:cNvPr id="129028" name="Group 4"/>
          <p:cNvGrpSpPr/>
          <p:nvPr/>
        </p:nvGrpSpPr>
        <p:grpSpPr bwMode="auto">
          <a:xfrm>
            <a:off x="609600" y="2819400"/>
            <a:ext cx="3810000" cy="2743200"/>
            <a:chOff x="3264" y="1584"/>
            <a:chExt cx="2400" cy="1728"/>
          </a:xfrm>
        </p:grpSpPr>
        <p:sp>
          <p:nvSpPr>
            <p:cNvPr id="129029" name="Oval 5"/>
            <p:cNvSpPr>
              <a:spLocks noChangeArrowheads="1"/>
            </p:cNvSpPr>
            <p:nvPr/>
          </p:nvSpPr>
          <p:spPr bwMode="auto">
            <a:xfrm>
              <a:off x="5232" y="220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0" name="Oval 6"/>
            <p:cNvSpPr>
              <a:spLocks noChangeArrowheads="1"/>
            </p:cNvSpPr>
            <p:nvPr/>
          </p:nvSpPr>
          <p:spPr bwMode="auto">
            <a:xfrm>
              <a:off x="4248" y="158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1" name="Oval 7"/>
            <p:cNvSpPr>
              <a:spLocks noChangeArrowheads="1"/>
            </p:cNvSpPr>
            <p:nvPr/>
          </p:nvSpPr>
          <p:spPr bwMode="auto">
            <a:xfrm>
              <a:off x="3756" y="288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Oval 8"/>
            <p:cNvSpPr>
              <a:spLocks noChangeArrowheads="1"/>
            </p:cNvSpPr>
            <p:nvPr/>
          </p:nvSpPr>
          <p:spPr bwMode="auto">
            <a:xfrm>
              <a:off x="3264" y="220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Oval 9"/>
            <p:cNvSpPr>
              <a:spLocks noChangeArrowheads="1"/>
            </p:cNvSpPr>
            <p:nvPr/>
          </p:nvSpPr>
          <p:spPr bwMode="auto">
            <a:xfrm>
              <a:off x="4740" y="288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Line 10"/>
            <p:cNvSpPr>
              <a:spLocks noChangeShapeType="1"/>
            </p:cNvSpPr>
            <p:nvPr/>
          </p:nvSpPr>
          <p:spPr bwMode="auto">
            <a:xfrm flipH="1">
              <a:off x="3600" y="1872"/>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Line 11"/>
            <p:cNvSpPr>
              <a:spLocks noChangeShapeType="1"/>
            </p:cNvSpPr>
            <p:nvPr/>
          </p:nvSpPr>
          <p:spPr bwMode="auto">
            <a:xfrm>
              <a:off x="3600" y="2592"/>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6" name="Line 12"/>
            <p:cNvSpPr>
              <a:spLocks noChangeShapeType="1"/>
            </p:cNvSpPr>
            <p:nvPr/>
          </p:nvSpPr>
          <p:spPr bwMode="auto">
            <a:xfrm>
              <a:off x="4224" y="3120"/>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7" name="Line 13"/>
            <p:cNvSpPr>
              <a:spLocks noChangeShapeType="1"/>
            </p:cNvSpPr>
            <p:nvPr/>
          </p:nvSpPr>
          <p:spPr bwMode="auto">
            <a:xfrm flipH="1" flipV="1">
              <a:off x="4560" y="1968"/>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8" name="Line 14"/>
            <p:cNvSpPr>
              <a:spLocks noChangeShapeType="1"/>
            </p:cNvSpPr>
            <p:nvPr/>
          </p:nvSpPr>
          <p:spPr bwMode="auto">
            <a:xfrm>
              <a:off x="4704" y="1872"/>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9" name="Rectangle 15"/>
            <p:cNvSpPr>
              <a:spLocks noChangeArrowheads="1"/>
            </p:cNvSpPr>
            <p:nvPr/>
          </p:nvSpPr>
          <p:spPr bwMode="auto">
            <a:xfrm>
              <a:off x="4320" y="158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A</a:t>
              </a:r>
            </a:p>
          </p:txBody>
        </p:sp>
        <p:sp>
          <p:nvSpPr>
            <p:cNvPr id="129040" name="Rectangle 16"/>
            <p:cNvSpPr>
              <a:spLocks noChangeArrowheads="1"/>
            </p:cNvSpPr>
            <p:nvPr/>
          </p:nvSpPr>
          <p:spPr bwMode="auto">
            <a:xfrm>
              <a:off x="5280" y="220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B</a:t>
              </a:r>
            </a:p>
          </p:txBody>
        </p:sp>
        <p:sp>
          <p:nvSpPr>
            <p:cNvPr id="129041" name="Rectangle 17"/>
            <p:cNvSpPr>
              <a:spLocks noChangeArrowheads="1"/>
            </p:cNvSpPr>
            <p:nvPr/>
          </p:nvSpPr>
          <p:spPr bwMode="auto">
            <a:xfrm>
              <a:off x="4800" y="288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C</a:t>
              </a:r>
            </a:p>
          </p:txBody>
        </p:sp>
        <p:sp>
          <p:nvSpPr>
            <p:cNvPr id="129042" name="Rectangle 18"/>
            <p:cNvSpPr>
              <a:spLocks noChangeArrowheads="1"/>
            </p:cNvSpPr>
            <p:nvPr/>
          </p:nvSpPr>
          <p:spPr bwMode="auto">
            <a:xfrm>
              <a:off x="3840" y="288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D</a:t>
              </a:r>
            </a:p>
          </p:txBody>
        </p:sp>
        <p:sp>
          <p:nvSpPr>
            <p:cNvPr id="129043" name="Rectangle 19"/>
            <p:cNvSpPr>
              <a:spLocks noChangeArrowheads="1"/>
            </p:cNvSpPr>
            <p:nvPr/>
          </p:nvSpPr>
          <p:spPr bwMode="auto">
            <a:xfrm>
              <a:off x="3312" y="220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E</a:t>
              </a:r>
            </a:p>
          </p:txBody>
        </p:sp>
        <p:sp>
          <p:nvSpPr>
            <p:cNvPr id="129044" name="Line 20"/>
            <p:cNvSpPr>
              <a:spLocks noChangeShapeType="1"/>
            </p:cNvSpPr>
            <p:nvPr/>
          </p:nvSpPr>
          <p:spPr bwMode="auto">
            <a:xfrm flipH="1">
              <a:off x="5088" y="2640"/>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5" name="Line 21"/>
            <p:cNvSpPr>
              <a:spLocks noChangeShapeType="1"/>
            </p:cNvSpPr>
            <p:nvPr/>
          </p:nvSpPr>
          <p:spPr bwMode="auto">
            <a:xfrm flipV="1">
              <a:off x="4032" y="2016"/>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6" name="Line 22"/>
            <p:cNvSpPr>
              <a:spLocks noChangeShapeType="1"/>
            </p:cNvSpPr>
            <p:nvPr/>
          </p:nvSpPr>
          <p:spPr bwMode="auto">
            <a:xfrm flipV="1">
              <a:off x="4176" y="254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7" name="Line 23"/>
            <p:cNvSpPr>
              <a:spLocks noChangeShapeType="1"/>
            </p:cNvSpPr>
            <p:nvPr/>
          </p:nvSpPr>
          <p:spPr bwMode="auto">
            <a:xfrm>
              <a:off x="3648" y="254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8" name="Line 24"/>
            <p:cNvSpPr>
              <a:spLocks noChangeShapeType="1"/>
            </p:cNvSpPr>
            <p:nvPr/>
          </p:nvSpPr>
          <p:spPr bwMode="auto">
            <a:xfrm flipV="1">
              <a:off x="3696" y="1968"/>
              <a:ext cx="62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9049" name="Group 25"/>
          <p:cNvGrpSpPr/>
          <p:nvPr/>
        </p:nvGrpSpPr>
        <p:grpSpPr bwMode="auto">
          <a:xfrm>
            <a:off x="4953000" y="2819400"/>
            <a:ext cx="3810000" cy="2743200"/>
            <a:chOff x="3120" y="1824"/>
            <a:chExt cx="2400" cy="1728"/>
          </a:xfrm>
        </p:grpSpPr>
        <p:sp>
          <p:nvSpPr>
            <p:cNvPr id="129050" name="Oval 26"/>
            <p:cNvSpPr>
              <a:spLocks noChangeArrowheads="1"/>
            </p:cNvSpPr>
            <p:nvPr/>
          </p:nvSpPr>
          <p:spPr bwMode="auto">
            <a:xfrm>
              <a:off x="5088" y="244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1" name="Oval 27"/>
            <p:cNvSpPr>
              <a:spLocks noChangeArrowheads="1"/>
            </p:cNvSpPr>
            <p:nvPr/>
          </p:nvSpPr>
          <p:spPr bwMode="auto">
            <a:xfrm>
              <a:off x="4104" y="182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2" name="Oval 28"/>
            <p:cNvSpPr>
              <a:spLocks noChangeArrowheads="1"/>
            </p:cNvSpPr>
            <p:nvPr/>
          </p:nvSpPr>
          <p:spPr bwMode="auto">
            <a:xfrm>
              <a:off x="3612" y="312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3" name="Oval 29"/>
            <p:cNvSpPr>
              <a:spLocks noChangeArrowheads="1"/>
            </p:cNvSpPr>
            <p:nvPr/>
          </p:nvSpPr>
          <p:spPr bwMode="auto">
            <a:xfrm>
              <a:off x="3120" y="244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4" name="Oval 30"/>
            <p:cNvSpPr>
              <a:spLocks noChangeArrowheads="1"/>
            </p:cNvSpPr>
            <p:nvPr/>
          </p:nvSpPr>
          <p:spPr bwMode="auto">
            <a:xfrm>
              <a:off x="4596" y="312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5" name="Line 31"/>
            <p:cNvSpPr>
              <a:spLocks noChangeShapeType="1"/>
            </p:cNvSpPr>
            <p:nvPr/>
          </p:nvSpPr>
          <p:spPr bwMode="auto">
            <a:xfrm flipH="1">
              <a:off x="3456" y="2112"/>
              <a:ext cx="624"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6" name="Line 32"/>
            <p:cNvSpPr>
              <a:spLocks noChangeShapeType="1"/>
            </p:cNvSpPr>
            <p:nvPr/>
          </p:nvSpPr>
          <p:spPr bwMode="auto">
            <a:xfrm>
              <a:off x="3456" y="2832"/>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7" name="Line 33"/>
            <p:cNvSpPr>
              <a:spLocks noChangeShapeType="1"/>
            </p:cNvSpPr>
            <p:nvPr/>
          </p:nvSpPr>
          <p:spPr bwMode="auto">
            <a:xfrm>
              <a:off x="4080" y="3360"/>
              <a:ext cx="528"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8" name="Line 34"/>
            <p:cNvSpPr>
              <a:spLocks noChangeShapeType="1"/>
            </p:cNvSpPr>
            <p:nvPr/>
          </p:nvSpPr>
          <p:spPr bwMode="auto">
            <a:xfrm flipH="1" flipV="1">
              <a:off x="4416" y="2208"/>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59" name="Line 35"/>
            <p:cNvSpPr>
              <a:spLocks noChangeShapeType="1"/>
            </p:cNvSpPr>
            <p:nvPr/>
          </p:nvSpPr>
          <p:spPr bwMode="auto">
            <a:xfrm>
              <a:off x="4560" y="2112"/>
              <a:ext cx="576"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0" name="Rectangle 36"/>
            <p:cNvSpPr>
              <a:spLocks noChangeArrowheads="1"/>
            </p:cNvSpPr>
            <p:nvPr/>
          </p:nvSpPr>
          <p:spPr bwMode="auto">
            <a:xfrm>
              <a:off x="4176" y="18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A</a:t>
              </a:r>
            </a:p>
          </p:txBody>
        </p:sp>
        <p:sp>
          <p:nvSpPr>
            <p:cNvPr id="129061" name="Rectangle 37"/>
            <p:cNvSpPr>
              <a:spLocks noChangeArrowheads="1"/>
            </p:cNvSpPr>
            <p:nvPr/>
          </p:nvSpPr>
          <p:spPr bwMode="auto">
            <a:xfrm>
              <a:off x="5136" y="244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B</a:t>
              </a:r>
            </a:p>
          </p:txBody>
        </p:sp>
        <p:sp>
          <p:nvSpPr>
            <p:cNvPr id="129062" name="Rectangle 38"/>
            <p:cNvSpPr>
              <a:spLocks noChangeArrowheads="1"/>
            </p:cNvSpPr>
            <p:nvPr/>
          </p:nvSpPr>
          <p:spPr bwMode="auto">
            <a:xfrm>
              <a:off x="4656" y="312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C</a:t>
              </a:r>
            </a:p>
          </p:txBody>
        </p:sp>
        <p:sp>
          <p:nvSpPr>
            <p:cNvPr id="129063" name="Rectangle 39"/>
            <p:cNvSpPr>
              <a:spLocks noChangeArrowheads="1"/>
            </p:cNvSpPr>
            <p:nvPr/>
          </p:nvSpPr>
          <p:spPr bwMode="auto">
            <a:xfrm>
              <a:off x="3696" y="312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D</a:t>
              </a:r>
            </a:p>
          </p:txBody>
        </p:sp>
        <p:sp>
          <p:nvSpPr>
            <p:cNvPr id="129064" name="Rectangle 40"/>
            <p:cNvSpPr>
              <a:spLocks noChangeArrowheads="1"/>
            </p:cNvSpPr>
            <p:nvPr/>
          </p:nvSpPr>
          <p:spPr bwMode="auto">
            <a:xfrm>
              <a:off x="3168" y="244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E</a:t>
              </a:r>
            </a:p>
          </p:txBody>
        </p:sp>
        <p:sp>
          <p:nvSpPr>
            <p:cNvPr id="129065" name="Line 41"/>
            <p:cNvSpPr>
              <a:spLocks noChangeShapeType="1"/>
            </p:cNvSpPr>
            <p:nvPr/>
          </p:nvSpPr>
          <p:spPr bwMode="auto">
            <a:xfrm flipH="1">
              <a:off x="4944" y="2880"/>
              <a:ext cx="288" cy="28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66" name="Line 42"/>
            <p:cNvSpPr>
              <a:spLocks noChangeShapeType="1"/>
            </p:cNvSpPr>
            <p:nvPr/>
          </p:nvSpPr>
          <p:spPr bwMode="auto">
            <a:xfrm flipV="1">
              <a:off x="3888" y="2256"/>
              <a:ext cx="384" cy="86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67" name="Line 43"/>
            <p:cNvSpPr>
              <a:spLocks noChangeShapeType="1"/>
            </p:cNvSpPr>
            <p:nvPr/>
          </p:nvSpPr>
          <p:spPr bwMode="auto">
            <a:xfrm flipV="1">
              <a:off x="4032" y="2784"/>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68" name="Line 44"/>
            <p:cNvSpPr>
              <a:spLocks noChangeShapeType="1"/>
            </p:cNvSpPr>
            <p:nvPr/>
          </p:nvSpPr>
          <p:spPr bwMode="auto">
            <a:xfrm>
              <a:off x="3504" y="2784"/>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9049"/>
                                        </p:tgtEl>
                                        <p:attrNameLst>
                                          <p:attrName>style.visibility</p:attrName>
                                        </p:attrNameLst>
                                      </p:cBhvr>
                                      <p:to>
                                        <p:strVal val="visible"/>
                                      </p:to>
                                    </p:set>
                                    <p:anim calcmode="lin" valueType="num">
                                      <p:cBhvr additive="base">
                                        <p:cTn id="7" dur="500" fill="hold"/>
                                        <p:tgtEl>
                                          <p:spTgt spid="129049"/>
                                        </p:tgtEl>
                                        <p:attrNameLst>
                                          <p:attrName>ppt_x</p:attrName>
                                        </p:attrNameLst>
                                      </p:cBhvr>
                                      <p:tavLst>
                                        <p:tav tm="0">
                                          <p:val>
                                            <p:strVal val="1+#ppt_w/2"/>
                                          </p:val>
                                        </p:tav>
                                        <p:tav tm="100000">
                                          <p:val>
                                            <p:strVal val="#ppt_x"/>
                                          </p:val>
                                        </p:tav>
                                      </p:tavLst>
                                    </p:anim>
                                    <p:anim calcmode="lin" valueType="num">
                                      <p:cBhvr additive="base">
                                        <p:cTn id="8" dur="500" fill="hold"/>
                                        <p:tgtEl>
                                          <p:spTgt spid="129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fld id="{060850A2-AE94-4819-80E2-AEF1D669AB92}" type="slidenum">
              <a:rPr lang="en-US" altLang="zh-CN"/>
              <a:t>10</a:t>
            </a:fld>
            <a:endParaRPr lang="en-US" altLang="zh-CN"/>
          </a:p>
        </p:txBody>
      </p:sp>
      <p:sp>
        <p:nvSpPr>
          <p:cNvPr id="179202" name="Rectangle 2"/>
          <p:cNvSpPr>
            <a:spLocks noGrp="1" noChangeArrowheads="1"/>
          </p:cNvSpPr>
          <p:nvPr>
            <p:ph type="title"/>
          </p:nvPr>
        </p:nvSpPr>
        <p:spPr/>
        <p:txBody>
          <a:bodyPr/>
          <a:lstStyle/>
          <a:p>
            <a:r>
              <a:rPr lang="en-US" altLang="zh-CN"/>
              <a:t>7.1.2 </a:t>
            </a:r>
            <a:r>
              <a:rPr lang="zh-CN" altLang="en-US"/>
              <a:t>图的有关术语</a:t>
            </a:r>
          </a:p>
        </p:txBody>
      </p:sp>
      <p:sp>
        <p:nvSpPr>
          <p:cNvPr id="179203" name="Rectangle 3"/>
          <p:cNvSpPr>
            <a:spLocks noGrp="1" noChangeArrowheads="1"/>
          </p:cNvSpPr>
          <p:nvPr>
            <p:ph type="body" idx="1"/>
          </p:nvPr>
        </p:nvSpPr>
        <p:spPr/>
        <p:txBody>
          <a:bodyPr/>
          <a:lstStyle/>
          <a:p>
            <a:r>
              <a:rPr lang="en-US" altLang="zh-CN" dirty="0"/>
              <a:t>9)</a:t>
            </a:r>
            <a:r>
              <a:rPr lang="zh-CN" altLang="en-US" dirty="0"/>
              <a:t>若图</a:t>
            </a:r>
            <a:r>
              <a:rPr lang="en-US" altLang="zh-CN" dirty="0"/>
              <a:t>G</a:t>
            </a:r>
            <a:r>
              <a:rPr lang="zh-CN" altLang="en-US" dirty="0"/>
              <a:t>中任意两个顶点之间都有路径相通，则称此图为</a:t>
            </a:r>
            <a:r>
              <a:rPr lang="zh-CN" altLang="en-US" dirty="0">
                <a:solidFill>
                  <a:srgbClr val="FF0000"/>
                </a:solidFill>
              </a:rPr>
              <a:t>连通图</a:t>
            </a:r>
            <a:r>
              <a:rPr lang="en-US" altLang="zh-CN" dirty="0">
                <a:solidFill>
                  <a:srgbClr val="FF0000"/>
                </a:solidFill>
              </a:rPr>
              <a:t>(Connected graph)</a:t>
            </a:r>
            <a:r>
              <a:rPr lang="zh-CN" altLang="en-US" dirty="0"/>
              <a:t>；</a:t>
            </a:r>
          </a:p>
          <a:p>
            <a:r>
              <a:rPr lang="zh-CN" altLang="en-US" dirty="0"/>
              <a:t>若无向图为非连通图，则图中各个</a:t>
            </a:r>
            <a:r>
              <a:rPr lang="zh-CN" altLang="en-US" u="sng" dirty="0"/>
              <a:t>极大连通子图</a:t>
            </a:r>
            <a:r>
              <a:rPr lang="zh-CN" altLang="en-US" dirty="0"/>
              <a:t>称作此图的</a:t>
            </a:r>
            <a:r>
              <a:rPr lang="zh-CN" altLang="en-US" dirty="0">
                <a:solidFill>
                  <a:srgbClr val="FF0000"/>
                </a:solidFill>
              </a:rPr>
              <a:t>连通分量</a:t>
            </a:r>
            <a:r>
              <a:rPr lang="en-US" altLang="zh-CN" dirty="0">
                <a:solidFill>
                  <a:srgbClr val="FF0000"/>
                </a:solidFill>
              </a:rPr>
              <a:t>(Connected component)</a:t>
            </a:r>
            <a:r>
              <a:rPr lang="en-US" altLang="zh-CN" dirty="0"/>
              <a:t>;</a:t>
            </a:r>
          </a:p>
        </p:txBody>
      </p:sp>
      <p:sp>
        <p:nvSpPr>
          <p:cNvPr id="179244" name="Line 44"/>
          <p:cNvSpPr>
            <a:spLocks noChangeShapeType="1"/>
          </p:cNvSpPr>
          <p:nvPr/>
        </p:nvSpPr>
        <p:spPr bwMode="auto">
          <a:xfrm>
            <a:off x="4572000" y="3276600"/>
            <a:ext cx="0" cy="2895600"/>
          </a:xfrm>
          <a:prstGeom prst="line">
            <a:avLst/>
          </a:prstGeom>
          <a:noFill/>
          <a:ln w="28575">
            <a:solidFill>
              <a:schemeClr val="tx1"/>
            </a:solidFill>
            <a:prstDash val="lgDashDot"/>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9247" name="Group 47"/>
          <p:cNvGrpSpPr/>
          <p:nvPr/>
        </p:nvGrpSpPr>
        <p:grpSpPr bwMode="auto">
          <a:xfrm>
            <a:off x="457200" y="3505200"/>
            <a:ext cx="3810000" cy="2743200"/>
            <a:chOff x="288" y="2352"/>
            <a:chExt cx="2400" cy="1728"/>
          </a:xfrm>
        </p:grpSpPr>
        <p:sp>
          <p:nvSpPr>
            <p:cNvPr id="179248" name="Line 48"/>
            <p:cNvSpPr>
              <a:spLocks noChangeShapeType="1"/>
            </p:cNvSpPr>
            <p:nvPr/>
          </p:nvSpPr>
          <p:spPr bwMode="auto">
            <a:xfrm flipH="1">
              <a:off x="624" y="2592"/>
              <a:ext cx="672"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49" name="Line 49"/>
            <p:cNvSpPr>
              <a:spLocks noChangeShapeType="1"/>
            </p:cNvSpPr>
            <p:nvPr/>
          </p:nvSpPr>
          <p:spPr bwMode="auto">
            <a:xfrm>
              <a:off x="624" y="3360"/>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50" name="Line 50"/>
            <p:cNvSpPr>
              <a:spLocks noChangeShapeType="1"/>
            </p:cNvSpPr>
            <p:nvPr/>
          </p:nvSpPr>
          <p:spPr bwMode="auto">
            <a:xfrm>
              <a:off x="1200" y="3888"/>
              <a:ext cx="62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51" name="Line 51"/>
            <p:cNvSpPr>
              <a:spLocks noChangeShapeType="1"/>
            </p:cNvSpPr>
            <p:nvPr/>
          </p:nvSpPr>
          <p:spPr bwMode="auto">
            <a:xfrm flipH="1" flipV="1">
              <a:off x="1584" y="2736"/>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52" name="Line 52"/>
            <p:cNvSpPr>
              <a:spLocks noChangeShapeType="1"/>
            </p:cNvSpPr>
            <p:nvPr/>
          </p:nvSpPr>
          <p:spPr bwMode="auto">
            <a:xfrm>
              <a:off x="1632" y="2592"/>
              <a:ext cx="720"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53" name="Line 53"/>
            <p:cNvSpPr>
              <a:spLocks noChangeShapeType="1"/>
            </p:cNvSpPr>
            <p:nvPr/>
          </p:nvSpPr>
          <p:spPr bwMode="auto">
            <a:xfrm flipH="1">
              <a:off x="2112" y="3408"/>
              <a:ext cx="288" cy="28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54" name="Line 54"/>
            <p:cNvSpPr>
              <a:spLocks noChangeShapeType="1"/>
            </p:cNvSpPr>
            <p:nvPr/>
          </p:nvSpPr>
          <p:spPr bwMode="auto">
            <a:xfrm flipV="1">
              <a:off x="1056" y="2784"/>
              <a:ext cx="384" cy="86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55" name="Line 55"/>
            <p:cNvSpPr>
              <a:spLocks noChangeShapeType="1"/>
            </p:cNvSpPr>
            <p:nvPr/>
          </p:nvSpPr>
          <p:spPr bwMode="auto">
            <a:xfrm flipV="1">
              <a:off x="1152" y="3264"/>
              <a:ext cx="1152"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56" name="Line 56"/>
            <p:cNvSpPr>
              <a:spLocks noChangeShapeType="1"/>
            </p:cNvSpPr>
            <p:nvPr/>
          </p:nvSpPr>
          <p:spPr bwMode="auto">
            <a:xfrm>
              <a:off x="672" y="3312"/>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57" name="Oval 57"/>
            <p:cNvSpPr>
              <a:spLocks noChangeArrowheads="1"/>
            </p:cNvSpPr>
            <p:nvPr/>
          </p:nvSpPr>
          <p:spPr bwMode="auto">
            <a:xfrm>
              <a:off x="2256" y="297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B</a:t>
              </a:r>
            </a:p>
          </p:txBody>
        </p:sp>
        <p:sp>
          <p:nvSpPr>
            <p:cNvPr id="179258" name="Oval 58"/>
            <p:cNvSpPr>
              <a:spLocks noChangeArrowheads="1"/>
            </p:cNvSpPr>
            <p:nvPr/>
          </p:nvSpPr>
          <p:spPr bwMode="auto">
            <a:xfrm>
              <a:off x="1272" y="2352"/>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A</a:t>
              </a:r>
            </a:p>
          </p:txBody>
        </p:sp>
        <p:sp>
          <p:nvSpPr>
            <p:cNvPr id="179259" name="Oval 59"/>
            <p:cNvSpPr>
              <a:spLocks noChangeArrowheads="1"/>
            </p:cNvSpPr>
            <p:nvPr/>
          </p:nvSpPr>
          <p:spPr bwMode="auto">
            <a:xfrm>
              <a:off x="780" y="36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D</a:t>
              </a:r>
            </a:p>
          </p:txBody>
        </p:sp>
        <p:sp>
          <p:nvSpPr>
            <p:cNvPr id="179260" name="Oval 60"/>
            <p:cNvSpPr>
              <a:spLocks noChangeArrowheads="1"/>
            </p:cNvSpPr>
            <p:nvPr/>
          </p:nvSpPr>
          <p:spPr bwMode="auto">
            <a:xfrm>
              <a:off x="288" y="297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E</a:t>
              </a:r>
            </a:p>
          </p:txBody>
        </p:sp>
        <p:sp>
          <p:nvSpPr>
            <p:cNvPr id="179261" name="Oval 61"/>
            <p:cNvSpPr>
              <a:spLocks noChangeArrowheads="1"/>
            </p:cNvSpPr>
            <p:nvPr/>
          </p:nvSpPr>
          <p:spPr bwMode="auto">
            <a:xfrm>
              <a:off x="1764" y="36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C</a:t>
              </a:r>
            </a:p>
          </p:txBody>
        </p:sp>
      </p:grpSp>
      <p:grpSp>
        <p:nvGrpSpPr>
          <p:cNvPr id="179277" name="Group 77"/>
          <p:cNvGrpSpPr/>
          <p:nvPr/>
        </p:nvGrpSpPr>
        <p:grpSpPr bwMode="auto">
          <a:xfrm>
            <a:off x="5029200" y="3581400"/>
            <a:ext cx="3810000" cy="2743200"/>
            <a:chOff x="3168" y="2256"/>
            <a:chExt cx="2400" cy="1728"/>
          </a:xfrm>
        </p:grpSpPr>
        <p:sp>
          <p:nvSpPr>
            <p:cNvPr id="179263" name="Line 63"/>
            <p:cNvSpPr>
              <a:spLocks noChangeShapeType="1"/>
            </p:cNvSpPr>
            <p:nvPr/>
          </p:nvSpPr>
          <p:spPr bwMode="auto">
            <a:xfrm flipH="1">
              <a:off x="3504" y="2496"/>
              <a:ext cx="672"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64" name="Line 64"/>
            <p:cNvSpPr>
              <a:spLocks noChangeShapeType="1"/>
            </p:cNvSpPr>
            <p:nvPr/>
          </p:nvSpPr>
          <p:spPr bwMode="auto">
            <a:xfrm>
              <a:off x="3504" y="3264"/>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65" name="Line 65"/>
            <p:cNvSpPr>
              <a:spLocks noChangeShapeType="1"/>
            </p:cNvSpPr>
            <p:nvPr/>
          </p:nvSpPr>
          <p:spPr bwMode="auto">
            <a:xfrm>
              <a:off x="4080" y="3792"/>
              <a:ext cx="62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66" name="Line 66"/>
            <p:cNvSpPr>
              <a:spLocks noChangeShapeType="1"/>
            </p:cNvSpPr>
            <p:nvPr/>
          </p:nvSpPr>
          <p:spPr bwMode="auto">
            <a:xfrm flipH="1" flipV="1">
              <a:off x="4464" y="2640"/>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71" name="Line 71"/>
            <p:cNvSpPr>
              <a:spLocks noChangeShapeType="1"/>
            </p:cNvSpPr>
            <p:nvPr/>
          </p:nvSpPr>
          <p:spPr bwMode="auto">
            <a:xfrm>
              <a:off x="3552" y="3216"/>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72" name="Oval 72"/>
            <p:cNvSpPr>
              <a:spLocks noChangeArrowheads="1"/>
            </p:cNvSpPr>
            <p:nvPr/>
          </p:nvSpPr>
          <p:spPr bwMode="auto">
            <a:xfrm>
              <a:off x="5136" y="2880"/>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B</a:t>
              </a:r>
            </a:p>
          </p:txBody>
        </p:sp>
        <p:sp>
          <p:nvSpPr>
            <p:cNvPr id="179273" name="Oval 73"/>
            <p:cNvSpPr>
              <a:spLocks noChangeArrowheads="1"/>
            </p:cNvSpPr>
            <p:nvPr/>
          </p:nvSpPr>
          <p:spPr bwMode="auto">
            <a:xfrm>
              <a:off x="4152" y="225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A</a:t>
              </a:r>
            </a:p>
          </p:txBody>
        </p:sp>
        <p:sp>
          <p:nvSpPr>
            <p:cNvPr id="179274" name="Oval 74"/>
            <p:cNvSpPr>
              <a:spLocks noChangeArrowheads="1"/>
            </p:cNvSpPr>
            <p:nvPr/>
          </p:nvSpPr>
          <p:spPr bwMode="auto">
            <a:xfrm>
              <a:off x="3660" y="3552"/>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D</a:t>
              </a:r>
            </a:p>
          </p:txBody>
        </p:sp>
        <p:sp>
          <p:nvSpPr>
            <p:cNvPr id="179275" name="Oval 75"/>
            <p:cNvSpPr>
              <a:spLocks noChangeArrowheads="1"/>
            </p:cNvSpPr>
            <p:nvPr/>
          </p:nvSpPr>
          <p:spPr bwMode="auto">
            <a:xfrm>
              <a:off x="3168" y="2880"/>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E</a:t>
              </a:r>
            </a:p>
          </p:txBody>
        </p:sp>
        <p:sp>
          <p:nvSpPr>
            <p:cNvPr id="179276" name="Oval 76"/>
            <p:cNvSpPr>
              <a:spLocks noChangeArrowheads="1"/>
            </p:cNvSpPr>
            <p:nvPr/>
          </p:nvSpPr>
          <p:spPr bwMode="auto">
            <a:xfrm>
              <a:off x="4644" y="3552"/>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C</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9277"/>
                                        </p:tgtEl>
                                        <p:attrNameLst>
                                          <p:attrName>style.visibility</p:attrName>
                                        </p:attrNameLst>
                                      </p:cBhvr>
                                      <p:to>
                                        <p:strVal val="visible"/>
                                      </p:to>
                                    </p:set>
                                    <p:anim calcmode="lin" valueType="num">
                                      <p:cBhvr additive="base">
                                        <p:cTn id="7" dur="500" fill="hold"/>
                                        <p:tgtEl>
                                          <p:spTgt spid="179277"/>
                                        </p:tgtEl>
                                        <p:attrNameLst>
                                          <p:attrName>ppt_x</p:attrName>
                                        </p:attrNameLst>
                                      </p:cBhvr>
                                      <p:tavLst>
                                        <p:tav tm="0">
                                          <p:val>
                                            <p:strVal val="1+#ppt_w/2"/>
                                          </p:val>
                                        </p:tav>
                                        <p:tav tm="100000">
                                          <p:val>
                                            <p:strVal val="#ppt_x"/>
                                          </p:val>
                                        </p:tav>
                                      </p:tavLst>
                                    </p:anim>
                                    <p:anim calcmode="lin" valueType="num">
                                      <p:cBhvr additive="base">
                                        <p:cTn id="8" dur="500" fill="hold"/>
                                        <p:tgtEl>
                                          <p:spTgt spid="179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8D6FB74-7BBC-4516-AD66-5E768AA7E20E}" type="slidenum">
              <a:rPr lang="en-US" altLang="zh-CN"/>
              <a:t>100</a:t>
            </a:fld>
            <a:endParaRPr lang="en-US" altLang="zh-CN"/>
          </a:p>
        </p:txBody>
      </p:sp>
      <p:sp>
        <p:nvSpPr>
          <p:cNvPr id="81924" name="Text Box 4"/>
          <p:cNvSpPr txBox="1">
            <a:spLocks noChangeArrowheads="1"/>
          </p:cNvSpPr>
          <p:nvPr/>
        </p:nvSpPr>
        <p:spPr bwMode="auto">
          <a:xfrm>
            <a:off x="900113" y="2565400"/>
            <a:ext cx="7467600" cy="3305175"/>
          </a:xfrm>
          <a:prstGeom prst="rect">
            <a:avLst/>
          </a:prstGeom>
          <a:noFill/>
          <a:ln w="12700" cap="sq">
            <a:solidFill>
              <a:srgbClr val="59009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5000"/>
              </a:lnSpc>
            </a:pPr>
            <a:r>
              <a:rPr kumimoji="1" lang="en-US" altLang="zh-CN" sz="2800">
                <a:solidFill>
                  <a:srgbClr val="0000FF"/>
                </a:solidFill>
                <a:latin typeface="Times New Roman" panose="02020603050405020304" pitchFamily="18" charset="0"/>
              </a:rPr>
              <a:t>//</a:t>
            </a:r>
            <a:r>
              <a:rPr kumimoji="1" lang="zh-CN" altLang="en-US" sz="2800">
                <a:solidFill>
                  <a:srgbClr val="0000FF"/>
                </a:solidFill>
                <a:latin typeface="Times New Roman" panose="02020603050405020304" pitchFamily="18" charset="0"/>
              </a:rPr>
              <a:t>对各顶点求入度</a:t>
            </a:r>
          </a:p>
          <a:p>
            <a:pPr algn="l" eaLnBrk="1" hangingPunct="1">
              <a:lnSpc>
                <a:spcPct val="125000"/>
              </a:lnSpc>
            </a:pPr>
            <a:r>
              <a:rPr kumimoji="1" lang="en-US" altLang="zh-CN" sz="2800">
                <a:solidFill>
                  <a:srgbClr val="0000FF"/>
                </a:solidFill>
                <a:latin typeface="Times New Roman" panose="02020603050405020304" pitchFamily="18" charset="0"/>
              </a:rPr>
              <a:t>CountInDegree(G, indegree);        </a:t>
            </a:r>
          </a:p>
          <a:p>
            <a:pPr algn="l" eaLnBrk="1" hangingPunct="1">
              <a:lnSpc>
                <a:spcPct val="125000"/>
              </a:lnSpc>
            </a:pPr>
            <a:r>
              <a:rPr kumimoji="1" lang="en-US" altLang="zh-CN" sz="2800">
                <a:solidFill>
                  <a:srgbClr val="800000"/>
                </a:solidFill>
                <a:latin typeface="Times New Roman" panose="02020603050405020304" pitchFamily="18" charset="0"/>
                <a:ea typeface="宋体" panose="02010600030101010101" pitchFamily="2" charset="-122"/>
              </a:rPr>
              <a:t>InitStack(S);</a:t>
            </a:r>
          </a:p>
          <a:p>
            <a:pPr algn="l" eaLnBrk="1" hangingPunct="1">
              <a:lnSpc>
                <a:spcPct val="125000"/>
              </a:lnSpc>
            </a:pPr>
            <a:r>
              <a:rPr kumimoji="1" lang="en-US" altLang="zh-CN" sz="2800">
                <a:solidFill>
                  <a:srgbClr val="0000FF"/>
                </a:solidFill>
                <a:latin typeface="Times New Roman" panose="02020603050405020304" pitchFamily="18" charset="0"/>
                <a:ea typeface="宋体" panose="02010600030101010101" pitchFamily="2" charset="-122"/>
              </a:rPr>
              <a:t>//</a:t>
            </a:r>
            <a:r>
              <a:rPr kumimoji="1" lang="zh-CN" altLang="zh-CN" sz="2800">
                <a:solidFill>
                  <a:srgbClr val="0000FF"/>
                </a:solidFill>
                <a:latin typeface="Times New Roman" panose="02020603050405020304" pitchFamily="18" charset="0"/>
              </a:rPr>
              <a:t>入度为零的顶点入栈</a:t>
            </a:r>
            <a:endParaRPr kumimoji="1" lang="zh-CN" altLang="en-US" sz="2800">
              <a:solidFill>
                <a:srgbClr val="0000FF"/>
              </a:solidFill>
              <a:latin typeface="Times New Roman" panose="02020603050405020304" pitchFamily="18" charset="0"/>
              <a:ea typeface="宋体" panose="02010600030101010101" pitchFamily="2" charset="-122"/>
            </a:endParaRPr>
          </a:p>
          <a:p>
            <a:pPr algn="l" eaLnBrk="1" hangingPunct="1">
              <a:lnSpc>
                <a:spcPct val="125000"/>
              </a:lnSpc>
            </a:pPr>
            <a:r>
              <a:rPr kumimoji="1" lang="en-US" altLang="zh-CN" sz="2800">
                <a:solidFill>
                  <a:srgbClr val="0000FF"/>
                </a:solidFill>
                <a:latin typeface="Times New Roman" panose="02020603050405020304" pitchFamily="18" charset="0"/>
                <a:ea typeface="宋体" panose="02010600030101010101" pitchFamily="2" charset="-122"/>
              </a:rPr>
              <a:t>for ( i=0; i&lt;G.vexnum; ++i)</a:t>
            </a:r>
          </a:p>
          <a:p>
            <a:pPr algn="l" eaLnBrk="1" hangingPunct="1">
              <a:lnSpc>
                <a:spcPct val="125000"/>
              </a:lnSpc>
            </a:pPr>
            <a:r>
              <a:rPr kumimoji="1" lang="en-US" altLang="zh-CN" sz="2800">
                <a:solidFill>
                  <a:srgbClr val="0000FF"/>
                </a:solidFill>
                <a:latin typeface="Times New Roman" panose="02020603050405020304" pitchFamily="18" charset="0"/>
                <a:ea typeface="宋体" panose="02010600030101010101" pitchFamily="2" charset="-122"/>
              </a:rPr>
              <a:t>   </a:t>
            </a:r>
            <a:r>
              <a:rPr kumimoji="1" lang="en-US" altLang="zh-CN" sz="2800">
                <a:solidFill>
                  <a:srgbClr val="800000"/>
                </a:solidFill>
                <a:latin typeface="Times New Roman" panose="02020603050405020304" pitchFamily="18" charset="0"/>
                <a:ea typeface="宋体" panose="02010600030101010101" pitchFamily="2" charset="-122"/>
              </a:rPr>
              <a:t>if (!indegree[i])  Push(S, i);//</a:t>
            </a:r>
            <a:r>
              <a:rPr kumimoji="1" lang="zh-CN" altLang="en-US" sz="2800">
                <a:solidFill>
                  <a:srgbClr val="800000"/>
                </a:solidFill>
                <a:latin typeface="楷体_GB2312" pitchFamily="49" charset="-122"/>
              </a:rPr>
              <a:t>若入度为</a:t>
            </a:r>
            <a:r>
              <a:rPr kumimoji="1" lang="en-US" altLang="zh-CN" sz="2800">
                <a:solidFill>
                  <a:srgbClr val="800000"/>
                </a:solidFill>
                <a:latin typeface="楷体_GB2312" pitchFamily="49" charset="-122"/>
              </a:rPr>
              <a:t>0</a:t>
            </a:r>
            <a:r>
              <a:rPr kumimoji="1" lang="zh-CN" altLang="en-US" sz="2800">
                <a:solidFill>
                  <a:srgbClr val="800000"/>
                </a:solidFill>
                <a:latin typeface="楷体_GB2312" pitchFamily="49" charset="-122"/>
              </a:rPr>
              <a:t>则进栈</a:t>
            </a:r>
          </a:p>
        </p:txBody>
      </p:sp>
      <p:sp>
        <p:nvSpPr>
          <p:cNvPr id="53252" name="Rectangle 7"/>
          <p:cNvSpPr>
            <a:spLocks noGrp="1" noChangeArrowheads="1"/>
          </p:cNvSpPr>
          <p:nvPr>
            <p:ph type="title"/>
          </p:nvPr>
        </p:nvSpPr>
        <p:spPr/>
        <p:txBody>
          <a:bodyPr/>
          <a:lstStyle/>
          <a:p>
            <a:pPr eaLnBrk="1" hangingPunct="1"/>
            <a:r>
              <a:rPr lang="zh-CN" altLang="en-US" sz="2800" smtClean="0">
                <a:solidFill>
                  <a:schemeClr val="tx1"/>
                </a:solidFill>
                <a:effectLst/>
                <a:latin typeface="Arial" panose="020B0604020202020204" pitchFamily="34" charset="0"/>
              </a:rPr>
              <a:t>拓扑排序算法</a:t>
            </a:r>
          </a:p>
        </p:txBody>
      </p:sp>
      <p:sp>
        <p:nvSpPr>
          <p:cNvPr id="53253" name="Rectangle 8"/>
          <p:cNvSpPr>
            <a:spLocks noGrp="1" noChangeArrowheads="1"/>
          </p:cNvSpPr>
          <p:nvPr>
            <p:ph type="body" idx="1"/>
          </p:nvPr>
        </p:nvSpPr>
        <p:spPr/>
        <p:txBody>
          <a:bodyPr/>
          <a:lstStyle/>
          <a:p>
            <a:pPr eaLnBrk="1" hangingPunct="1"/>
            <a:r>
              <a:rPr lang="zh-CN" altLang="en-US" smtClean="0"/>
              <a:t>在算法中设置一个“栈”，以保存“入度为零”的顶点</a:t>
            </a:r>
            <a:r>
              <a:rPr lang="en-US" altLang="zh-CN" smtClean="0"/>
              <a: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bg/>
                                          </p:spTgt>
                                        </p:tgtEl>
                                        <p:attrNameLst>
                                          <p:attrName>style.visibility</p:attrName>
                                        </p:attrNameLst>
                                      </p:cBhvr>
                                      <p:to>
                                        <p:strVal val="visible"/>
                                      </p:to>
                                    </p:set>
                                    <p:anim calcmode="lin" valueType="num">
                                      <p:cBhvr additive="base">
                                        <p:cTn id="7" dur="500" fill="hold"/>
                                        <p:tgtEl>
                                          <p:spTgt spid="8192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4">
                                            <p:txEl>
                                              <p:pRg st="0" end="0"/>
                                            </p:txEl>
                                          </p:spTgt>
                                        </p:tgtEl>
                                        <p:attrNameLst>
                                          <p:attrName>style.visibility</p:attrName>
                                        </p:attrNameLst>
                                      </p:cBhvr>
                                      <p:to>
                                        <p:strVal val="visible"/>
                                      </p:to>
                                    </p:set>
                                    <p:anim calcmode="lin" valueType="num">
                                      <p:cBhvr additive="base">
                                        <p:cTn id="13" dur="500" fill="hold"/>
                                        <p:tgtEl>
                                          <p:spTgt spid="8192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4">
                                            <p:txEl>
                                              <p:pRg st="1" end="1"/>
                                            </p:txEl>
                                          </p:spTgt>
                                        </p:tgtEl>
                                        <p:attrNameLst>
                                          <p:attrName>style.visibility</p:attrName>
                                        </p:attrNameLst>
                                      </p:cBhvr>
                                      <p:to>
                                        <p:strVal val="visible"/>
                                      </p:to>
                                    </p:set>
                                    <p:anim calcmode="lin" valueType="num">
                                      <p:cBhvr additive="base">
                                        <p:cTn id="19" dur="500" fill="hold"/>
                                        <p:tgtEl>
                                          <p:spTgt spid="8192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4">
                                            <p:txEl>
                                              <p:pRg st="2" end="2"/>
                                            </p:txEl>
                                          </p:spTgt>
                                        </p:tgtEl>
                                        <p:attrNameLst>
                                          <p:attrName>style.visibility</p:attrName>
                                        </p:attrNameLst>
                                      </p:cBhvr>
                                      <p:to>
                                        <p:strVal val="visible"/>
                                      </p:to>
                                    </p:set>
                                    <p:anim calcmode="lin" valueType="num">
                                      <p:cBhvr additive="base">
                                        <p:cTn id="25" dur="500" fill="hold"/>
                                        <p:tgtEl>
                                          <p:spTgt spid="8192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4">
                                            <p:txEl>
                                              <p:pRg st="3" end="3"/>
                                            </p:txEl>
                                          </p:spTgt>
                                        </p:tgtEl>
                                        <p:attrNameLst>
                                          <p:attrName>style.visibility</p:attrName>
                                        </p:attrNameLst>
                                      </p:cBhvr>
                                      <p:to>
                                        <p:strVal val="visible"/>
                                      </p:to>
                                    </p:set>
                                    <p:anim calcmode="lin" valueType="num">
                                      <p:cBhvr additive="base">
                                        <p:cTn id="31" dur="500" fill="hold"/>
                                        <p:tgtEl>
                                          <p:spTgt spid="8192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4">
                                            <p:txEl>
                                              <p:pRg st="4" end="4"/>
                                            </p:txEl>
                                          </p:spTgt>
                                        </p:tgtEl>
                                        <p:attrNameLst>
                                          <p:attrName>style.visibility</p:attrName>
                                        </p:attrNameLst>
                                      </p:cBhvr>
                                      <p:to>
                                        <p:strVal val="visible"/>
                                      </p:to>
                                    </p:set>
                                    <p:anim calcmode="lin" valueType="num">
                                      <p:cBhvr additive="base">
                                        <p:cTn id="37" dur="500" fill="hold"/>
                                        <p:tgtEl>
                                          <p:spTgt spid="8192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4">
                                            <p:txEl>
                                              <p:pRg st="5" end="5"/>
                                            </p:txEl>
                                          </p:spTgt>
                                        </p:tgtEl>
                                        <p:attrNameLst>
                                          <p:attrName>style.visibility</p:attrName>
                                        </p:attrNameLst>
                                      </p:cBhvr>
                                      <p:to>
                                        <p:strVal val="visible"/>
                                      </p:to>
                                    </p:set>
                                    <p:anim calcmode="lin" valueType="num">
                                      <p:cBhvr additive="base">
                                        <p:cTn id="43" dur="500" fill="hold"/>
                                        <p:tgtEl>
                                          <p:spTgt spid="8192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218118B8-0A4D-4F34-A269-63BD1EEEBC2D}" type="slidenum">
              <a:rPr lang="en-US" altLang="zh-CN"/>
              <a:t>101</a:t>
            </a:fld>
            <a:endParaRPr lang="en-US" altLang="zh-CN"/>
          </a:p>
        </p:txBody>
      </p:sp>
      <p:sp>
        <p:nvSpPr>
          <p:cNvPr id="54275" name="Rectangle 2"/>
          <p:cNvSpPr>
            <a:spLocks noGrp="1" noChangeArrowheads="1"/>
          </p:cNvSpPr>
          <p:nvPr>
            <p:ph type="title"/>
          </p:nvPr>
        </p:nvSpPr>
        <p:spPr/>
        <p:txBody>
          <a:bodyPr/>
          <a:lstStyle/>
          <a:p>
            <a:pPr eaLnBrk="1" hangingPunct="1"/>
            <a:r>
              <a:rPr lang="zh-CN" altLang="en-US" sz="2800" smtClean="0">
                <a:solidFill>
                  <a:schemeClr val="tx1"/>
                </a:solidFill>
                <a:effectLst/>
                <a:latin typeface="Arial" panose="020B0604020202020204" pitchFamily="34" charset="0"/>
              </a:rPr>
              <a:t>拓扑排序算法</a:t>
            </a:r>
          </a:p>
        </p:txBody>
      </p:sp>
      <p:sp>
        <p:nvSpPr>
          <p:cNvPr id="236548" name="Text Box 4"/>
          <p:cNvSpPr txBox="1">
            <a:spLocks noChangeArrowheads="1"/>
          </p:cNvSpPr>
          <p:nvPr/>
        </p:nvSpPr>
        <p:spPr bwMode="auto">
          <a:xfrm>
            <a:off x="395536" y="1143000"/>
            <a:ext cx="8424936" cy="5232400"/>
          </a:xfrm>
          <a:prstGeom prst="rect">
            <a:avLst/>
          </a:prstGeom>
          <a:noFill/>
          <a:ln w="12700" cap="sq">
            <a:solidFill>
              <a:srgbClr val="59009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0000"/>
              </a:lnSpc>
            </a:pPr>
            <a:r>
              <a:rPr kumimoji="1" lang="en-US" altLang="zh-CN" sz="2800" dirty="0">
                <a:solidFill>
                  <a:srgbClr val="000099"/>
                </a:solidFill>
                <a:latin typeface="Times New Roman" panose="02020603050405020304" pitchFamily="18" charset="0"/>
                <a:ea typeface="宋体" panose="02010600030101010101" pitchFamily="2" charset="-122"/>
              </a:rPr>
              <a:t>count=0;           //</a:t>
            </a:r>
            <a:r>
              <a:rPr kumimoji="1" lang="zh-CN" altLang="en-US" sz="2800" dirty="0">
                <a:solidFill>
                  <a:srgbClr val="000099"/>
                </a:solidFill>
                <a:latin typeface="Times New Roman" panose="02020603050405020304" pitchFamily="18" charset="0"/>
              </a:rPr>
              <a:t>对输出顶点计数</a:t>
            </a:r>
          </a:p>
          <a:p>
            <a:pPr algn="l" eaLnBrk="1" hangingPunct="1">
              <a:lnSpc>
                <a:spcPct val="120000"/>
              </a:lnSpc>
            </a:pPr>
            <a:r>
              <a:rPr kumimoji="1" lang="en-US" altLang="zh-CN" sz="2800" dirty="0">
                <a:solidFill>
                  <a:srgbClr val="000099"/>
                </a:solidFill>
                <a:latin typeface="Times New Roman" panose="02020603050405020304" pitchFamily="18" charset="0"/>
              </a:rPr>
              <a:t>while (!</a:t>
            </a:r>
            <a:r>
              <a:rPr kumimoji="1" lang="en-US" altLang="zh-CN" sz="2800" dirty="0" err="1">
                <a:solidFill>
                  <a:srgbClr val="000099"/>
                </a:solidFill>
                <a:latin typeface="Times New Roman" panose="02020603050405020304" pitchFamily="18" charset="0"/>
              </a:rPr>
              <a:t>EmptyStack</a:t>
            </a:r>
            <a:r>
              <a:rPr kumimoji="1" lang="en-US" altLang="zh-CN" sz="2800" dirty="0">
                <a:solidFill>
                  <a:srgbClr val="000099"/>
                </a:solidFill>
                <a:latin typeface="Times New Roman" panose="02020603050405020304" pitchFamily="18" charset="0"/>
              </a:rPr>
              <a:t>(S)) {</a:t>
            </a:r>
          </a:p>
          <a:p>
            <a:pPr algn="l" eaLnBrk="1" hangingPunct="1">
              <a:lnSpc>
                <a:spcPct val="120000"/>
              </a:lnSpc>
            </a:pPr>
            <a:r>
              <a:rPr kumimoji="1" lang="en-US" altLang="zh-CN" sz="2800" dirty="0">
                <a:solidFill>
                  <a:srgbClr val="000099"/>
                </a:solidFill>
                <a:latin typeface="Times New Roman" panose="02020603050405020304" pitchFamily="18" charset="0"/>
              </a:rPr>
              <a:t>         </a:t>
            </a:r>
          </a:p>
          <a:p>
            <a:pPr algn="l" eaLnBrk="1" hangingPunct="1">
              <a:lnSpc>
                <a:spcPct val="120000"/>
              </a:lnSpc>
            </a:pPr>
            <a:endParaRPr kumimoji="1" lang="en-US" altLang="zh-CN" sz="2800" dirty="0">
              <a:solidFill>
                <a:srgbClr val="000099"/>
              </a:solidFill>
              <a:latin typeface="Times New Roman" panose="02020603050405020304" pitchFamily="18" charset="0"/>
            </a:endParaRPr>
          </a:p>
          <a:p>
            <a:pPr algn="l" eaLnBrk="1" hangingPunct="1">
              <a:lnSpc>
                <a:spcPct val="120000"/>
              </a:lnSpc>
            </a:pPr>
            <a:endParaRPr kumimoji="1" lang="en-US" altLang="zh-CN" sz="2800" dirty="0">
              <a:solidFill>
                <a:srgbClr val="000099"/>
              </a:solidFill>
              <a:latin typeface="Times New Roman" panose="02020603050405020304" pitchFamily="18" charset="0"/>
            </a:endParaRPr>
          </a:p>
          <a:p>
            <a:pPr algn="l" eaLnBrk="1" hangingPunct="1">
              <a:lnSpc>
                <a:spcPct val="120000"/>
              </a:lnSpc>
            </a:pPr>
            <a:endParaRPr kumimoji="1" lang="en-US" altLang="zh-CN" sz="2800" dirty="0">
              <a:solidFill>
                <a:srgbClr val="000099"/>
              </a:solidFill>
              <a:latin typeface="Times New Roman" panose="02020603050405020304" pitchFamily="18" charset="0"/>
            </a:endParaRPr>
          </a:p>
          <a:p>
            <a:pPr algn="l" eaLnBrk="1" hangingPunct="1">
              <a:lnSpc>
                <a:spcPct val="120000"/>
              </a:lnSpc>
            </a:pPr>
            <a:endParaRPr kumimoji="1" lang="en-US" altLang="zh-CN" sz="2800" dirty="0">
              <a:solidFill>
                <a:srgbClr val="000099"/>
              </a:solidFill>
              <a:latin typeface="Times New Roman" panose="02020603050405020304" pitchFamily="18" charset="0"/>
            </a:endParaRPr>
          </a:p>
          <a:p>
            <a:pPr algn="l" eaLnBrk="1" hangingPunct="1">
              <a:lnSpc>
                <a:spcPct val="120000"/>
              </a:lnSpc>
            </a:pPr>
            <a:endParaRPr kumimoji="1" lang="en-US" altLang="zh-CN" sz="2800" dirty="0">
              <a:solidFill>
                <a:srgbClr val="000099"/>
              </a:solidFill>
              <a:latin typeface="Times New Roman" panose="02020603050405020304" pitchFamily="18" charset="0"/>
            </a:endParaRPr>
          </a:p>
          <a:p>
            <a:pPr algn="l" eaLnBrk="1" hangingPunct="1">
              <a:lnSpc>
                <a:spcPct val="120000"/>
              </a:lnSpc>
            </a:pPr>
            <a:r>
              <a:rPr kumimoji="1" lang="en-US" altLang="zh-CN" sz="2800" dirty="0">
                <a:solidFill>
                  <a:srgbClr val="000099"/>
                </a:solidFill>
                <a:latin typeface="Times New Roman" panose="02020603050405020304" pitchFamily="18" charset="0"/>
              </a:rPr>
              <a:t>}//while (!</a:t>
            </a:r>
            <a:r>
              <a:rPr kumimoji="1" lang="en-US" altLang="zh-CN" sz="2800" dirty="0" err="1">
                <a:solidFill>
                  <a:srgbClr val="000099"/>
                </a:solidFill>
                <a:latin typeface="Times New Roman" panose="02020603050405020304" pitchFamily="18" charset="0"/>
              </a:rPr>
              <a:t>EmptyStack</a:t>
            </a:r>
            <a:r>
              <a:rPr kumimoji="1" lang="en-US" altLang="zh-CN" sz="2800" dirty="0">
                <a:solidFill>
                  <a:srgbClr val="000099"/>
                </a:solidFill>
                <a:latin typeface="Times New Roman" panose="02020603050405020304" pitchFamily="18" charset="0"/>
              </a:rPr>
              <a:t>(S)) </a:t>
            </a:r>
          </a:p>
          <a:p>
            <a:pPr algn="l" eaLnBrk="1" hangingPunct="1">
              <a:lnSpc>
                <a:spcPct val="120000"/>
              </a:lnSpc>
            </a:pPr>
            <a:r>
              <a:rPr kumimoji="1" lang="en-US" altLang="zh-CN" sz="2800" dirty="0">
                <a:solidFill>
                  <a:srgbClr val="000099"/>
                </a:solidFill>
                <a:latin typeface="Times New Roman" panose="02020603050405020304" pitchFamily="18" charset="0"/>
              </a:rPr>
              <a:t>if (count&lt;</a:t>
            </a:r>
            <a:r>
              <a:rPr kumimoji="1" lang="en-US" altLang="zh-CN" sz="2800" dirty="0" err="1">
                <a:solidFill>
                  <a:srgbClr val="000099"/>
                </a:solidFill>
                <a:latin typeface="Times New Roman" panose="02020603050405020304" pitchFamily="18" charset="0"/>
              </a:rPr>
              <a:t>G.vexnum</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printf</a:t>
            </a:r>
            <a:r>
              <a:rPr kumimoji="1" lang="en-US" altLang="zh-CN" sz="2800" dirty="0">
                <a:solidFill>
                  <a:srgbClr val="000099"/>
                </a:solidFill>
                <a:latin typeface="Times New Roman" panose="02020603050405020304" pitchFamily="18" charset="0"/>
              </a:rPr>
              <a:t>(“</a:t>
            </a:r>
            <a:r>
              <a:rPr kumimoji="1" lang="zh-CN" altLang="en-US" sz="2800" dirty="0">
                <a:solidFill>
                  <a:srgbClr val="000099"/>
                </a:solidFill>
                <a:latin typeface="Times New Roman" panose="02020603050405020304" pitchFamily="18" charset="0"/>
              </a:rPr>
              <a:t>图中有回路”</a:t>
            </a:r>
            <a:r>
              <a:rPr kumimoji="1" lang="en-US" altLang="zh-CN" sz="2800" dirty="0">
                <a:solidFill>
                  <a:srgbClr val="000099"/>
                </a:solidFill>
                <a:latin typeface="Times New Roman" panose="02020603050405020304" pitchFamily="18" charset="0"/>
              </a:rPr>
              <a:t>)</a:t>
            </a:r>
          </a:p>
        </p:txBody>
      </p:sp>
      <p:sp>
        <p:nvSpPr>
          <p:cNvPr id="236549" name="Rectangle 5"/>
          <p:cNvSpPr>
            <a:spLocks noChangeArrowheads="1"/>
          </p:cNvSpPr>
          <p:nvPr/>
        </p:nvSpPr>
        <p:spPr bwMode="auto">
          <a:xfrm>
            <a:off x="852736" y="2298700"/>
            <a:ext cx="7745288" cy="3108543"/>
          </a:xfrm>
          <a:prstGeom prst="rect">
            <a:avLst/>
          </a:prstGeom>
          <a:noFill/>
          <a:ln w="28575">
            <a:solidFill>
              <a:schemeClr val="tx1"/>
            </a:solidFill>
            <a:prstDash val="dash"/>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20000"/>
              </a:spcBef>
            </a:pPr>
            <a:r>
              <a:rPr kumimoji="1" lang="en-US" altLang="zh-CN" sz="2800" dirty="0">
                <a:solidFill>
                  <a:srgbClr val="800000"/>
                </a:solidFill>
                <a:latin typeface="Times New Roman" panose="02020603050405020304" pitchFamily="18" charset="0"/>
              </a:rPr>
              <a:t>Pop(S, v);</a:t>
            </a:r>
            <a:r>
              <a:rPr kumimoji="1" lang="en-US" altLang="zh-CN" sz="2800" dirty="0">
                <a:solidFill>
                  <a:srgbClr val="000099"/>
                </a:solidFill>
                <a:latin typeface="Times New Roman" panose="02020603050405020304" pitchFamily="18" charset="0"/>
              </a:rPr>
              <a:t>  ++count;  </a:t>
            </a:r>
            <a:r>
              <a:rPr kumimoji="1" lang="en-US" altLang="zh-CN" sz="2800" dirty="0" err="1">
                <a:solidFill>
                  <a:srgbClr val="000099"/>
                </a:solidFill>
                <a:latin typeface="Times New Roman" panose="02020603050405020304" pitchFamily="18" charset="0"/>
              </a:rPr>
              <a:t>printf</a:t>
            </a:r>
            <a:r>
              <a:rPr kumimoji="1" lang="en-US" altLang="zh-CN" sz="2800" dirty="0">
                <a:solidFill>
                  <a:srgbClr val="000099"/>
                </a:solidFill>
                <a:latin typeface="Times New Roman" panose="02020603050405020304" pitchFamily="18" charset="0"/>
              </a:rPr>
              <a:t>(v);</a:t>
            </a:r>
          </a:p>
          <a:p>
            <a:pPr algn="l">
              <a:spcBef>
                <a:spcPct val="20000"/>
              </a:spcBef>
            </a:pPr>
            <a:r>
              <a:rPr kumimoji="1" lang="en-US" altLang="zh-CN" sz="2800" dirty="0">
                <a:solidFill>
                  <a:srgbClr val="000099"/>
                </a:solidFill>
                <a:latin typeface="Times New Roman" panose="02020603050405020304" pitchFamily="18" charset="0"/>
              </a:rPr>
              <a:t>for (w=</a:t>
            </a:r>
            <a:r>
              <a:rPr kumimoji="1" lang="en-US" altLang="zh-CN" sz="2800" dirty="0" err="1">
                <a:solidFill>
                  <a:srgbClr val="000099"/>
                </a:solidFill>
                <a:latin typeface="Times New Roman" panose="02020603050405020304" pitchFamily="18" charset="0"/>
              </a:rPr>
              <a:t>FirstAdj</a:t>
            </a:r>
            <a:r>
              <a:rPr kumimoji="1" lang="en-US" altLang="zh-CN" sz="2800" dirty="0">
                <a:solidFill>
                  <a:srgbClr val="000099"/>
                </a:solidFill>
                <a:latin typeface="Times New Roman" panose="02020603050405020304" pitchFamily="18" charset="0"/>
              </a:rPr>
              <a:t>(v); </a:t>
            </a:r>
            <a:r>
              <a:rPr kumimoji="1" lang="en-US" altLang="zh-CN" sz="2800" dirty="0" smtClean="0">
                <a:solidFill>
                  <a:srgbClr val="000099"/>
                </a:solidFill>
                <a:latin typeface="Times New Roman" panose="02020603050405020304" pitchFamily="18" charset="0"/>
              </a:rPr>
              <a:t>w!=-1;  </a:t>
            </a:r>
            <a:r>
              <a:rPr kumimoji="1" lang="en-US" altLang="zh-CN" sz="2800" dirty="0">
                <a:solidFill>
                  <a:srgbClr val="000099"/>
                </a:solidFill>
                <a:latin typeface="Times New Roman" panose="02020603050405020304" pitchFamily="18" charset="0"/>
              </a:rPr>
              <a:t>w=</a:t>
            </a:r>
            <a:r>
              <a:rPr kumimoji="1" lang="en-US" altLang="zh-CN" sz="2800" dirty="0" err="1">
                <a:solidFill>
                  <a:srgbClr val="000099"/>
                </a:solidFill>
                <a:latin typeface="Times New Roman" panose="02020603050405020304" pitchFamily="18" charset="0"/>
              </a:rPr>
              <a:t>NextAdj</a:t>
            </a:r>
            <a:r>
              <a:rPr kumimoji="1" lang="en-US" altLang="zh-CN" sz="2800" dirty="0">
                <a:solidFill>
                  <a:srgbClr val="000099"/>
                </a:solidFill>
                <a:latin typeface="Times New Roman" panose="02020603050405020304" pitchFamily="18" charset="0"/>
              </a:rPr>
              <a:t>(</a:t>
            </a:r>
            <a:r>
              <a:rPr kumimoji="1" lang="en-US" altLang="zh-CN" sz="2800" dirty="0" err="1">
                <a:solidFill>
                  <a:srgbClr val="000099"/>
                </a:solidFill>
                <a:latin typeface="Times New Roman" panose="02020603050405020304" pitchFamily="18" charset="0"/>
              </a:rPr>
              <a:t>G,v,w</a:t>
            </a:r>
            <a:r>
              <a:rPr kumimoji="1" lang="en-US" altLang="zh-CN" sz="2800" dirty="0">
                <a:solidFill>
                  <a:srgbClr val="000099"/>
                </a:solidFill>
                <a:latin typeface="Times New Roman" panose="02020603050405020304" pitchFamily="18" charset="0"/>
              </a:rPr>
              <a:t>)){</a:t>
            </a:r>
          </a:p>
          <a:p>
            <a:pPr algn="l">
              <a:spcBef>
                <a:spcPct val="20000"/>
              </a:spcBef>
            </a:pPr>
            <a:r>
              <a:rPr kumimoji="1" lang="en-US" altLang="zh-CN" sz="2800" dirty="0">
                <a:solidFill>
                  <a:srgbClr val="000099"/>
                </a:solidFill>
                <a:latin typeface="Times New Roman" panose="02020603050405020304" pitchFamily="18" charset="0"/>
              </a:rPr>
              <a:t>            </a:t>
            </a:r>
            <a:r>
              <a:rPr kumimoji="1" lang="en-US" altLang="zh-CN" sz="2800" dirty="0">
                <a:solidFill>
                  <a:srgbClr val="800000"/>
                </a:solidFill>
                <a:latin typeface="Times New Roman" panose="02020603050405020304" pitchFamily="18" charset="0"/>
              </a:rPr>
              <a:t>--</a:t>
            </a:r>
            <a:r>
              <a:rPr kumimoji="1" lang="en-US" altLang="zh-CN" sz="2800" dirty="0" err="1" smtClean="0">
                <a:solidFill>
                  <a:srgbClr val="800000"/>
                </a:solidFill>
                <a:latin typeface="Times New Roman" panose="02020603050405020304" pitchFamily="18" charset="0"/>
              </a:rPr>
              <a:t>indegree</a:t>
            </a:r>
            <a:r>
              <a:rPr kumimoji="1" lang="en-US" altLang="zh-CN" sz="2800" dirty="0" smtClean="0">
                <a:solidFill>
                  <a:srgbClr val="800000"/>
                </a:solidFill>
                <a:latin typeface="Times New Roman" panose="02020603050405020304" pitchFamily="18" charset="0"/>
              </a:rPr>
              <a:t>[w</a:t>
            </a:r>
            <a:r>
              <a:rPr kumimoji="1" lang="en-US" altLang="zh-CN" sz="2800" dirty="0">
                <a:solidFill>
                  <a:srgbClr val="800000"/>
                </a:solidFill>
                <a:latin typeface="Times New Roman" panose="02020603050405020304" pitchFamily="18" charset="0"/>
              </a:rPr>
              <a:t>]</a:t>
            </a:r>
            <a:r>
              <a:rPr kumimoji="1" lang="en-US" altLang="zh-CN" sz="2800" dirty="0" smtClean="0">
                <a:solidFill>
                  <a:srgbClr val="800000"/>
                </a:solidFill>
                <a:latin typeface="Times New Roman" panose="02020603050405020304" pitchFamily="18" charset="0"/>
              </a:rPr>
              <a:t>;</a:t>
            </a:r>
            <a:r>
              <a:rPr kumimoji="1" lang="en-US" altLang="zh-CN" sz="2800" dirty="0" smtClean="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 </a:t>
            </a:r>
            <a:r>
              <a:rPr kumimoji="1" lang="zh-CN" altLang="zh-CN" sz="2800" dirty="0">
                <a:solidFill>
                  <a:srgbClr val="000099"/>
                </a:solidFill>
                <a:latin typeface="Times New Roman" panose="02020603050405020304" pitchFamily="18" charset="0"/>
              </a:rPr>
              <a:t>弧头顶点的入度减一</a:t>
            </a:r>
            <a:endParaRPr kumimoji="1" lang="zh-CN" altLang="en-US" sz="2800" dirty="0">
              <a:solidFill>
                <a:srgbClr val="000099"/>
              </a:solidFill>
              <a:latin typeface="Times New Roman" panose="02020603050405020304" pitchFamily="18" charset="0"/>
            </a:endParaRPr>
          </a:p>
          <a:p>
            <a:pPr algn="l">
              <a:spcBef>
                <a:spcPct val="20000"/>
              </a:spcBef>
            </a:pPr>
            <a:r>
              <a:rPr kumimoji="1" lang="zh-CN" altLang="en-US" sz="2800" dirty="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a:t>
            </a:r>
            <a:r>
              <a:rPr kumimoji="1" lang="zh-CN" altLang="en-US" sz="2800" dirty="0">
                <a:solidFill>
                  <a:srgbClr val="000099"/>
                </a:solidFill>
                <a:latin typeface="Times New Roman" panose="02020603050405020304" pitchFamily="18" charset="0"/>
              </a:rPr>
              <a:t>新产生的入度为零的顶点入栈</a:t>
            </a:r>
          </a:p>
          <a:p>
            <a:pPr algn="l">
              <a:spcBef>
                <a:spcPct val="20000"/>
              </a:spcBef>
            </a:pPr>
            <a:r>
              <a:rPr kumimoji="1" lang="zh-CN" altLang="en-US" sz="2800" dirty="0">
                <a:solidFill>
                  <a:srgbClr val="000099"/>
                </a:solidFill>
                <a:latin typeface="Times New Roman" panose="02020603050405020304" pitchFamily="18" charset="0"/>
              </a:rPr>
              <a:t>            </a:t>
            </a:r>
            <a:r>
              <a:rPr kumimoji="1" lang="en-US" altLang="zh-CN" sz="2800" dirty="0">
                <a:solidFill>
                  <a:srgbClr val="800000"/>
                </a:solidFill>
                <a:latin typeface="Times New Roman" panose="02020603050405020304" pitchFamily="18" charset="0"/>
                <a:ea typeface="宋体" panose="02010600030101010101" pitchFamily="2" charset="-122"/>
              </a:rPr>
              <a:t>if (!</a:t>
            </a:r>
            <a:r>
              <a:rPr kumimoji="1" lang="en-US" altLang="zh-CN" sz="2800" dirty="0" err="1">
                <a:solidFill>
                  <a:srgbClr val="800000"/>
                </a:solidFill>
                <a:latin typeface="Times New Roman" panose="02020603050405020304" pitchFamily="18" charset="0"/>
                <a:ea typeface="宋体" panose="02010600030101010101" pitchFamily="2" charset="-122"/>
              </a:rPr>
              <a:t>indegree</a:t>
            </a:r>
            <a:r>
              <a:rPr kumimoji="1" lang="en-US" altLang="zh-CN" sz="2800" dirty="0">
                <a:solidFill>
                  <a:srgbClr val="800000"/>
                </a:solidFill>
                <a:latin typeface="Times New Roman" panose="02020603050405020304" pitchFamily="18" charset="0"/>
                <a:ea typeface="宋体" panose="02010600030101010101" pitchFamily="2" charset="-122"/>
              </a:rPr>
              <a:t>[w])  Push(S, w);</a:t>
            </a:r>
            <a:r>
              <a:rPr kumimoji="1" lang="en-US" altLang="zh-CN" sz="2800" dirty="0">
                <a:solidFill>
                  <a:srgbClr val="000099"/>
                </a:solidFill>
                <a:latin typeface="Times New Roman" panose="02020603050405020304" pitchFamily="18" charset="0"/>
              </a:rPr>
              <a:t> </a:t>
            </a:r>
          </a:p>
          <a:p>
            <a:pPr algn="l">
              <a:spcBef>
                <a:spcPct val="20000"/>
              </a:spcBef>
            </a:pPr>
            <a:r>
              <a:rPr kumimoji="1" lang="en-US" altLang="zh-CN" sz="2800" dirty="0">
                <a:solidFill>
                  <a:srgbClr val="000099"/>
                </a:solidFill>
                <a:latin typeface="Times New Roman" panose="02020603050405020304" pitchFamily="18" charset="0"/>
              </a:rPr>
              <a:t>}//for</a:t>
            </a:r>
          </a:p>
        </p:txBody>
      </p:sp>
      <p:sp>
        <p:nvSpPr>
          <p:cNvPr id="2" name="TextBox 1"/>
          <p:cNvSpPr txBox="1"/>
          <p:nvPr/>
        </p:nvSpPr>
        <p:spPr>
          <a:xfrm>
            <a:off x="6084168" y="245839"/>
            <a:ext cx="2513856" cy="461665"/>
          </a:xfrm>
          <a:prstGeom prst="rect">
            <a:avLst/>
          </a:prstGeom>
          <a:noFill/>
        </p:spPr>
        <p:txBody>
          <a:bodyPr wrap="square" rtlCol="0">
            <a:spAutoFit/>
          </a:bodyPr>
          <a:lstStyle/>
          <a:p>
            <a:pPr algn="l"/>
            <a:r>
              <a:rPr lang="zh-CN" altLang="en-US" dirty="0" smtClean="0"/>
              <a:t>复杂度：</a:t>
            </a:r>
            <a:r>
              <a:rPr lang="en-US" altLang="zh-CN" dirty="0" smtClean="0"/>
              <a:t>O(</a:t>
            </a:r>
            <a:r>
              <a:rPr lang="en-US" altLang="zh-CN" dirty="0" err="1" smtClean="0"/>
              <a:t>n+e</a:t>
            </a:r>
            <a:r>
              <a:rPr lang="en-US" altLang="zh-CN" dirty="0" smtClean="0"/>
              <a:t>)</a:t>
            </a:r>
            <a:endParaRPr lang="zh-CN" altLang="en-US"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6548">
                                            <p:bg/>
                                          </p:spTgt>
                                        </p:tgtEl>
                                        <p:attrNameLst>
                                          <p:attrName>style.visibility</p:attrName>
                                        </p:attrNameLst>
                                      </p:cBhvr>
                                      <p:to>
                                        <p:strVal val="visible"/>
                                      </p:to>
                                    </p:set>
                                    <p:animEffect transition="in" filter="strips(downRight)">
                                      <p:cBhvr>
                                        <p:cTn id="7" dur="500"/>
                                        <p:tgtEl>
                                          <p:spTgt spid="236548">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6548">
                                            <p:txEl>
                                              <p:pRg st="0" end="0"/>
                                            </p:txEl>
                                          </p:spTgt>
                                        </p:tgtEl>
                                        <p:attrNameLst>
                                          <p:attrName>style.visibility</p:attrName>
                                        </p:attrNameLst>
                                      </p:cBhvr>
                                      <p:to>
                                        <p:strVal val="visible"/>
                                      </p:to>
                                    </p:set>
                                    <p:animEffect transition="in" filter="strips(downRight)">
                                      <p:cBhvr>
                                        <p:cTn id="12" dur="500"/>
                                        <p:tgtEl>
                                          <p:spTgt spid="2365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6548">
                                            <p:txEl>
                                              <p:pRg st="1" end="1"/>
                                            </p:txEl>
                                          </p:spTgt>
                                        </p:tgtEl>
                                        <p:attrNameLst>
                                          <p:attrName>style.visibility</p:attrName>
                                        </p:attrNameLst>
                                      </p:cBhvr>
                                      <p:to>
                                        <p:strVal val="visible"/>
                                      </p:to>
                                    </p:set>
                                    <p:animEffect transition="in" filter="strips(downRight)">
                                      <p:cBhvr>
                                        <p:cTn id="17" dur="500"/>
                                        <p:tgtEl>
                                          <p:spTgt spid="2365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6548">
                                            <p:txEl>
                                              <p:pRg st="2" end="2"/>
                                            </p:txEl>
                                          </p:spTgt>
                                        </p:tgtEl>
                                        <p:attrNameLst>
                                          <p:attrName>style.visibility</p:attrName>
                                        </p:attrNameLst>
                                      </p:cBhvr>
                                      <p:to>
                                        <p:strVal val="visible"/>
                                      </p:to>
                                    </p:set>
                                    <p:animEffect transition="in" filter="strips(downRight)">
                                      <p:cBhvr>
                                        <p:cTn id="22" dur="500"/>
                                        <p:tgtEl>
                                          <p:spTgt spid="2365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6548">
                                            <p:txEl>
                                              <p:pRg st="8" end="8"/>
                                            </p:txEl>
                                          </p:spTgt>
                                        </p:tgtEl>
                                        <p:attrNameLst>
                                          <p:attrName>style.visibility</p:attrName>
                                        </p:attrNameLst>
                                      </p:cBhvr>
                                      <p:to>
                                        <p:strVal val="visible"/>
                                      </p:to>
                                    </p:set>
                                    <p:animEffect transition="in" filter="strips(downRight)">
                                      <p:cBhvr>
                                        <p:cTn id="27" dur="500"/>
                                        <p:tgtEl>
                                          <p:spTgt spid="23654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36548">
                                            <p:txEl>
                                              <p:pRg st="9" end="9"/>
                                            </p:txEl>
                                          </p:spTgt>
                                        </p:tgtEl>
                                        <p:attrNameLst>
                                          <p:attrName>style.visibility</p:attrName>
                                        </p:attrNameLst>
                                      </p:cBhvr>
                                      <p:to>
                                        <p:strVal val="visible"/>
                                      </p:to>
                                    </p:set>
                                    <p:animEffect transition="in" filter="strips(downRight)">
                                      <p:cBhvr>
                                        <p:cTn id="32" dur="500"/>
                                        <p:tgtEl>
                                          <p:spTgt spid="23654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36549">
                                            <p:bg/>
                                          </p:spTgt>
                                        </p:tgtEl>
                                        <p:attrNameLst>
                                          <p:attrName>style.visibility</p:attrName>
                                        </p:attrNameLst>
                                      </p:cBhvr>
                                      <p:to>
                                        <p:strVal val="visible"/>
                                      </p:to>
                                    </p:set>
                                    <p:animEffect transition="in" filter="barn(inVertical)">
                                      <p:cBhvr>
                                        <p:cTn id="37" dur="500"/>
                                        <p:tgtEl>
                                          <p:spTgt spid="236549">
                                            <p:bg/>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36549">
                                            <p:txEl>
                                              <p:pRg st="0" end="0"/>
                                            </p:txEl>
                                          </p:spTgt>
                                        </p:tgtEl>
                                        <p:attrNameLst>
                                          <p:attrName>style.visibility</p:attrName>
                                        </p:attrNameLst>
                                      </p:cBhvr>
                                      <p:to>
                                        <p:strVal val="visible"/>
                                      </p:to>
                                    </p:set>
                                    <p:animEffect transition="in" filter="barn(inVertical)">
                                      <p:cBhvr>
                                        <p:cTn id="42" dur="500"/>
                                        <p:tgtEl>
                                          <p:spTgt spid="23654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36549">
                                            <p:txEl>
                                              <p:pRg st="1" end="1"/>
                                            </p:txEl>
                                          </p:spTgt>
                                        </p:tgtEl>
                                        <p:attrNameLst>
                                          <p:attrName>style.visibility</p:attrName>
                                        </p:attrNameLst>
                                      </p:cBhvr>
                                      <p:to>
                                        <p:strVal val="visible"/>
                                      </p:to>
                                    </p:set>
                                    <p:animEffect transition="in" filter="barn(inVertical)">
                                      <p:cBhvr>
                                        <p:cTn id="47" dur="500"/>
                                        <p:tgtEl>
                                          <p:spTgt spid="23654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36549">
                                            <p:txEl>
                                              <p:pRg st="2" end="2"/>
                                            </p:txEl>
                                          </p:spTgt>
                                        </p:tgtEl>
                                        <p:attrNameLst>
                                          <p:attrName>style.visibility</p:attrName>
                                        </p:attrNameLst>
                                      </p:cBhvr>
                                      <p:to>
                                        <p:strVal val="visible"/>
                                      </p:to>
                                    </p:set>
                                    <p:animEffect transition="in" filter="barn(inVertical)">
                                      <p:cBhvr>
                                        <p:cTn id="52" dur="500"/>
                                        <p:tgtEl>
                                          <p:spTgt spid="23654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36549">
                                            <p:txEl>
                                              <p:pRg st="3" end="3"/>
                                            </p:txEl>
                                          </p:spTgt>
                                        </p:tgtEl>
                                        <p:attrNameLst>
                                          <p:attrName>style.visibility</p:attrName>
                                        </p:attrNameLst>
                                      </p:cBhvr>
                                      <p:to>
                                        <p:strVal val="visible"/>
                                      </p:to>
                                    </p:set>
                                    <p:animEffect transition="in" filter="barn(inVertical)">
                                      <p:cBhvr>
                                        <p:cTn id="57" dur="500"/>
                                        <p:tgtEl>
                                          <p:spTgt spid="236549">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36549">
                                            <p:txEl>
                                              <p:pRg st="4" end="4"/>
                                            </p:txEl>
                                          </p:spTgt>
                                        </p:tgtEl>
                                        <p:attrNameLst>
                                          <p:attrName>style.visibility</p:attrName>
                                        </p:attrNameLst>
                                      </p:cBhvr>
                                      <p:to>
                                        <p:strVal val="visible"/>
                                      </p:to>
                                    </p:set>
                                    <p:animEffect transition="in" filter="barn(inVertical)">
                                      <p:cBhvr>
                                        <p:cTn id="62" dur="500"/>
                                        <p:tgtEl>
                                          <p:spTgt spid="23654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36549">
                                            <p:txEl>
                                              <p:pRg st="5" end="5"/>
                                            </p:txEl>
                                          </p:spTgt>
                                        </p:tgtEl>
                                        <p:attrNameLst>
                                          <p:attrName>style.visibility</p:attrName>
                                        </p:attrNameLst>
                                      </p:cBhvr>
                                      <p:to>
                                        <p:strVal val="visible"/>
                                      </p:to>
                                    </p:set>
                                    <p:animEffect transition="in" filter="barn(inVertical)">
                                      <p:cBhvr>
                                        <p:cTn id="67" dur="500"/>
                                        <p:tgtEl>
                                          <p:spTgt spid="236549">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build="p" animBg="1" autoUpdateAnimBg="0"/>
      <p:bldP spid="236549" grpId="0" build="p" animBg="1" autoUpdateAnimBg="0"/>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12"/>
          </p:nvPr>
        </p:nvSpPr>
        <p:spPr/>
        <p:txBody>
          <a:bodyPr/>
          <a:lstStyle/>
          <a:p>
            <a:pPr>
              <a:defRPr/>
            </a:pPr>
            <a:fld id="{111790F0-E105-4EF3-8EBB-36DE5FEBA726}" type="slidenum">
              <a:rPr lang="en-US" altLang="zh-CN"/>
              <a:t>102</a:t>
            </a:fld>
            <a:endParaRPr lang="en-US" altLang="zh-CN"/>
          </a:p>
        </p:txBody>
      </p:sp>
      <p:sp>
        <p:nvSpPr>
          <p:cNvPr id="237572" name="Rectangle 4"/>
          <p:cNvSpPr>
            <a:spLocks noGrp="1" noChangeArrowheads="1"/>
          </p:cNvSpPr>
          <p:nvPr>
            <p:ph type="title"/>
          </p:nvPr>
        </p:nvSpPr>
        <p:spPr/>
        <p:txBody>
          <a:bodyPr/>
          <a:lstStyle/>
          <a:p>
            <a:pPr eaLnBrk="1" hangingPunct="1">
              <a:defRPr/>
            </a:pPr>
            <a:r>
              <a:rPr lang="en-US" altLang="zh-CN" smtClean="0"/>
              <a:t>7.8  </a:t>
            </a:r>
            <a:r>
              <a:rPr lang="zh-CN" altLang="en-US" smtClean="0"/>
              <a:t>关键路径</a:t>
            </a:r>
          </a:p>
        </p:txBody>
      </p:sp>
      <p:sp>
        <p:nvSpPr>
          <p:cNvPr id="55300" name="Rectangle 5"/>
          <p:cNvSpPr>
            <a:spLocks noGrp="1" noChangeArrowheads="1"/>
          </p:cNvSpPr>
          <p:nvPr>
            <p:ph type="body" idx="1"/>
          </p:nvPr>
        </p:nvSpPr>
        <p:spPr>
          <a:xfrm>
            <a:off x="250825" y="692150"/>
            <a:ext cx="8642350" cy="5184775"/>
          </a:xfrm>
        </p:spPr>
        <p:txBody>
          <a:bodyPr/>
          <a:lstStyle/>
          <a:p>
            <a:pPr eaLnBrk="1" hangingPunct="1"/>
            <a:r>
              <a:rPr lang="zh-CN" altLang="en-US" smtClean="0"/>
              <a:t>问题</a:t>
            </a:r>
            <a:r>
              <a:rPr lang="en-US" altLang="zh-CN" smtClean="0"/>
              <a:t>:</a:t>
            </a:r>
          </a:p>
          <a:p>
            <a:pPr eaLnBrk="1" hangingPunct="1"/>
            <a:r>
              <a:rPr lang="zh-CN" altLang="en-US" smtClean="0"/>
              <a:t>假设以有向网表示一个施工流图，弧上的权值表示完成某活动所需时间。</a:t>
            </a:r>
          </a:p>
        </p:txBody>
      </p:sp>
      <p:sp>
        <p:nvSpPr>
          <p:cNvPr id="55301" name="Oval 6"/>
          <p:cNvSpPr>
            <a:spLocks noChangeArrowheads="1"/>
          </p:cNvSpPr>
          <p:nvPr/>
        </p:nvSpPr>
        <p:spPr bwMode="auto">
          <a:xfrm>
            <a:off x="1371600" y="46482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55302" name="Oval 7"/>
          <p:cNvSpPr>
            <a:spLocks noChangeArrowheads="1"/>
          </p:cNvSpPr>
          <p:nvPr/>
        </p:nvSpPr>
        <p:spPr bwMode="auto">
          <a:xfrm>
            <a:off x="2895600" y="3810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55303" name="Oval 8"/>
          <p:cNvSpPr>
            <a:spLocks noChangeArrowheads="1"/>
          </p:cNvSpPr>
          <p:nvPr/>
        </p:nvSpPr>
        <p:spPr bwMode="auto">
          <a:xfrm>
            <a:off x="2895600" y="5638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55304" name="Oval 9"/>
          <p:cNvSpPr>
            <a:spLocks noChangeArrowheads="1"/>
          </p:cNvSpPr>
          <p:nvPr/>
        </p:nvSpPr>
        <p:spPr bwMode="auto">
          <a:xfrm>
            <a:off x="1981200" y="6248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55305" name="Oval 10"/>
          <p:cNvSpPr>
            <a:spLocks noChangeArrowheads="1"/>
          </p:cNvSpPr>
          <p:nvPr/>
        </p:nvSpPr>
        <p:spPr bwMode="auto">
          <a:xfrm>
            <a:off x="4419600" y="4724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e</a:t>
            </a:r>
            <a:endParaRPr kumimoji="1" lang="en-US" altLang="zh-CN" sz="3200" b="0">
              <a:latin typeface="Times New Roman" panose="02020603050405020304" pitchFamily="18" charset="0"/>
              <a:ea typeface="宋体" panose="02010600030101010101" pitchFamily="2" charset="-122"/>
            </a:endParaRPr>
          </a:p>
        </p:txBody>
      </p:sp>
      <p:sp>
        <p:nvSpPr>
          <p:cNvPr id="55306" name="Oval 11"/>
          <p:cNvSpPr>
            <a:spLocks noChangeArrowheads="1"/>
          </p:cNvSpPr>
          <p:nvPr/>
        </p:nvSpPr>
        <p:spPr bwMode="auto">
          <a:xfrm>
            <a:off x="4876800" y="6248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f</a:t>
            </a:r>
            <a:endParaRPr kumimoji="1" lang="en-US" altLang="zh-CN" sz="3200" b="0">
              <a:latin typeface="Times New Roman" panose="02020603050405020304" pitchFamily="18" charset="0"/>
              <a:ea typeface="宋体" panose="02010600030101010101" pitchFamily="2" charset="-122"/>
            </a:endParaRPr>
          </a:p>
        </p:txBody>
      </p:sp>
      <p:sp>
        <p:nvSpPr>
          <p:cNvPr id="55307" name="Oval 12"/>
          <p:cNvSpPr>
            <a:spLocks noChangeArrowheads="1"/>
          </p:cNvSpPr>
          <p:nvPr/>
        </p:nvSpPr>
        <p:spPr bwMode="auto">
          <a:xfrm>
            <a:off x="5943600" y="3810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g</a:t>
            </a:r>
            <a:endParaRPr kumimoji="1" lang="en-US" altLang="zh-CN" sz="3200" b="0">
              <a:latin typeface="Times New Roman" panose="02020603050405020304" pitchFamily="18" charset="0"/>
              <a:ea typeface="宋体" panose="02010600030101010101" pitchFamily="2" charset="-122"/>
            </a:endParaRPr>
          </a:p>
        </p:txBody>
      </p:sp>
      <p:sp>
        <p:nvSpPr>
          <p:cNvPr id="55308" name="Oval 13"/>
          <p:cNvSpPr>
            <a:spLocks noChangeArrowheads="1"/>
          </p:cNvSpPr>
          <p:nvPr/>
        </p:nvSpPr>
        <p:spPr bwMode="auto">
          <a:xfrm>
            <a:off x="5943600" y="5638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h</a:t>
            </a:r>
            <a:endParaRPr kumimoji="1" lang="en-US" altLang="zh-CN" sz="3200" b="0">
              <a:latin typeface="Times New Roman" panose="02020603050405020304" pitchFamily="18" charset="0"/>
              <a:ea typeface="宋体" panose="02010600030101010101" pitchFamily="2" charset="-122"/>
            </a:endParaRPr>
          </a:p>
        </p:txBody>
      </p:sp>
      <p:sp>
        <p:nvSpPr>
          <p:cNvPr id="55309" name="Oval 14"/>
          <p:cNvSpPr>
            <a:spLocks noChangeArrowheads="1"/>
          </p:cNvSpPr>
          <p:nvPr/>
        </p:nvSpPr>
        <p:spPr bwMode="auto">
          <a:xfrm>
            <a:off x="7467600" y="47244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b="0">
                <a:solidFill>
                  <a:srgbClr val="800000"/>
                </a:solidFill>
                <a:latin typeface="Times New Roman" panose="02020603050405020304" pitchFamily="18" charset="0"/>
                <a:ea typeface="宋体" panose="02010600030101010101" pitchFamily="2" charset="-122"/>
              </a:rPr>
              <a:t>k</a:t>
            </a:r>
            <a:endParaRPr kumimoji="1" lang="en-US" altLang="zh-CN" sz="3200" b="0">
              <a:latin typeface="Times New Roman" panose="02020603050405020304" pitchFamily="18" charset="0"/>
              <a:ea typeface="宋体" panose="02010600030101010101" pitchFamily="2" charset="-122"/>
            </a:endParaRPr>
          </a:p>
        </p:txBody>
      </p:sp>
      <p:sp>
        <p:nvSpPr>
          <p:cNvPr id="55310" name="Line 15"/>
          <p:cNvSpPr>
            <a:spLocks noChangeShapeType="1"/>
          </p:cNvSpPr>
          <p:nvPr/>
        </p:nvSpPr>
        <p:spPr bwMode="auto">
          <a:xfrm flipV="1">
            <a:off x="1752600" y="4038600"/>
            <a:ext cx="1143000" cy="6858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1" name="Line 16"/>
          <p:cNvSpPr>
            <a:spLocks noChangeShapeType="1"/>
          </p:cNvSpPr>
          <p:nvPr/>
        </p:nvSpPr>
        <p:spPr bwMode="auto">
          <a:xfrm>
            <a:off x="1828800" y="4876800"/>
            <a:ext cx="1066800" cy="8382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2" name="Line 17"/>
          <p:cNvSpPr>
            <a:spLocks noChangeShapeType="1"/>
          </p:cNvSpPr>
          <p:nvPr/>
        </p:nvSpPr>
        <p:spPr bwMode="auto">
          <a:xfrm flipV="1">
            <a:off x="3352800" y="50292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3" name="Line 18"/>
          <p:cNvSpPr>
            <a:spLocks noChangeShapeType="1"/>
          </p:cNvSpPr>
          <p:nvPr/>
        </p:nvSpPr>
        <p:spPr bwMode="auto">
          <a:xfrm>
            <a:off x="3352800" y="40386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4" name="Line 19"/>
          <p:cNvSpPr>
            <a:spLocks noChangeShapeType="1"/>
          </p:cNvSpPr>
          <p:nvPr/>
        </p:nvSpPr>
        <p:spPr bwMode="auto">
          <a:xfrm flipV="1">
            <a:off x="4800600" y="40386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5" name="Line 20"/>
          <p:cNvSpPr>
            <a:spLocks noChangeShapeType="1"/>
          </p:cNvSpPr>
          <p:nvPr/>
        </p:nvSpPr>
        <p:spPr bwMode="auto">
          <a:xfrm>
            <a:off x="6400800" y="40386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6" name="Line 21"/>
          <p:cNvSpPr>
            <a:spLocks noChangeShapeType="1"/>
          </p:cNvSpPr>
          <p:nvPr/>
        </p:nvSpPr>
        <p:spPr bwMode="auto">
          <a:xfrm flipV="1">
            <a:off x="6400800" y="5105400"/>
            <a:ext cx="1143000" cy="6858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7" name="Line 22"/>
          <p:cNvSpPr>
            <a:spLocks noChangeShapeType="1"/>
          </p:cNvSpPr>
          <p:nvPr/>
        </p:nvSpPr>
        <p:spPr bwMode="auto">
          <a:xfrm>
            <a:off x="4876800" y="5029200"/>
            <a:ext cx="10668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8" name="Line 23"/>
          <p:cNvSpPr>
            <a:spLocks noChangeShapeType="1"/>
          </p:cNvSpPr>
          <p:nvPr/>
        </p:nvSpPr>
        <p:spPr bwMode="auto">
          <a:xfrm>
            <a:off x="1600200" y="5105400"/>
            <a:ext cx="457200" cy="1143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9" name="Line 24"/>
          <p:cNvSpPr>
            <a:spLocks noChangeShapeType="1"/>
          </p:cNvSpPr>
          <p:nvPr/>
        </p:nvSpPr>
        <p:spPr bwMode="auto">
          <a:xfrm>
            <a:off x="2438400" y="6477000"/>
            <a:ext cx="2438400"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Line 25"/>
          <p:cNvSpPr>
            <a:spLocks noChangeShapeType="1"/>
          </p:cNvSpPr>
          <p:nvPr/>
        </p:nvSpPr>
        <p:spPr bwMode="auto">
          <a:xfrm flipV="1">
            <a:off x="5257800" y="5715000"/>
            <a:ext cx="762000" cy="6096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1" name="Text Box 26"/>
          <p:cNvSpPr txBox="1">
            <a:spLocks noChangeArrowheads="1"/>
          </p:cNvSpPr>
          <p:nvPr/>
        </p:nvSpPr>
        <p:spPr bwMode="auto">
          <a:xfrm>
            <a:off x="1974850" y="3916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6</a:t>
            </a:r>
            <a:endParaRPr kumimoji="1" lang="en-US" altLang="zh-CN" sz="3200" b="0">
              <a:latin typeface="Times New Roman" panose="02020603050405020304" pitchFamily="18" charset="0"/>
              <a:ea typeface="宋体" panose="02010600030101010101" pitchFamily="2" charset="-122"/>
            </a:endParaRPr>
          </a:p>
        </p:txBody>
      </p:sp>
      <p:sp>
        <p:nvSpPr>
          <p:cNvPr id="55322" name="Text Box 27"/>
          <p:cNvSpPr txBox="1">
            <a:spLocks noChangeArrowheads="1"/>
          </p:cNvSpPr>
          <p:nvPr/>
        </p:nvSpPr>
        <p:spPr bwMode="auto">
          <a:xfrm>
            <a:off x="2209800" y="48307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4</a:t>
            </a:r>
            <a:endParaRPr kumimoji="1" lang="en-US" altLang="zh-CN" sz="3200" b="0">
              <a:latin typeface="Times New Roman" panose="02020603050405020304" pitchFamily="18" charset="0"/>
              <a:ea typeface="宋体" panose="02010600030101010101" pitchFamily="2" charset="-122"/>
            </a:endParaRPr>
          </a:p>
        </p:txBody>
      </p:sp>
      <p:sp>
        <p:nvSpPr>
          <p:cNvPr id="55323" name="Text Box 28"/>
          <p:cNvSpPr txBox="1">
            <a:spLocks noChangeArrowheads="1"/>
          </p:cNvSpPr>
          <p:nvPr/>
        </p:nvSpPr>
        <p:spPr bwMode="auto">
          <a:xfrm>
            <a:off x="1898650" y="55054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5</a:t>
            </a:r>
            <a:endParaRPr kumimoji="1" lang="en-US" altLang="zh-CN" sz="3200" b="0">
              <a:latin typeface="Times New Roman" panose="02020603050405020304" pitchFamily="18" charset="0"/>
              <a:ea typeface="宋体" panose="02010600030101010101" pitchFamily="2" charset="-122"/>
            </a:endParaRPr>
          </a:p>
        </p:txBody>
      </p:sp>
      <p:sp>
        <p:nvSpPr>
          <p:cNvPr id="55324" name="Text Box 29"/>
          <p:cNvSpPr txBox="1">
            <a:spLocks noChangeArrowheads="1"/>
          </p:cNvSpPr>
          <p:nvPr/>
        </p:nvSpPr>
        <p:spPr bwMode="auto">
          <a:xfrm>
            <a:off x="3422650" y="59737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2</a:t>
            </a:r>
            <a:endParaRPr kumimoji="1" lang="en-US" altLang="zh-CN" sz="3200" b="0">
              <a:latin typeface="Times New Roman" panose="02020603050405020304" pitchFamily="18" charset="0"/>
              <a:ea typeface="宋体" panose="02010600030101010101" pitchFamily="2" charset="-122"/>
            </a:endParaRPr>
          </a:p>
        </p:txBody>
      </p:sp>
      <p:sp>
        <p:nvSpPr>
          <p:cNvPr id="55325" name="Text Box 30"/>
          <p:cNvSpPr txBox="1">
            <a:spLocks noChangeArrowheads="1"/>
          </p:cNvSpPr>
          <p:nvPr/>
        </p:nvSpPr>
        <p:spPr bwMode="auto">
          <a:xfrm>
            <a:off x="3733800" y="3916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a:t>
            </a:r>
            <a:endParaRPr kumimoji="1" lang="en-US" altLang="zh-CN" sz="3200" b="0">
              <a:latin typeface="Times New Roman" panose="02020603050405020304" pitchFamily="18" charset="0"/>
              <a:ea typeface="宋体" panose="02010600030101010101" pitchFamily="2" charset="-122"/>
            </a:endParaRPr>
          </a:p>
        </p:txBody>
      </p:sp>
      <p:sp>
        <p:nvSpPr>
          <p:cNvPr id="55326" name="Text Box 31"/>
          <p:cNvSpPr txBox="1">
            <a:spLocks noChangeArrowheads="1"/>
          </p:cNvSpPr>
          <p:nvPr/>
        </p:nvSpPr>
        <p:spPr bwMode="auto">
          <a:xfrm>
            <a:off x="3641725" y="49720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a:t>
            </a:r>
            <a:endParaRPr kumimoji="1" lang="en-US" altLang="zh-CN" sz="3200" b="0">
              <a:latin typeface="Times New Roman" panose="02020603050405020304" pitchFamily="18" charset="0"/>
              <a:ea typeface="宋体" panose="02010600030101010101" pitchFamily="2" charset="-122"/>
            </a:endParaRPr>
          </a:p>
        </p:txBody>
      </p:sp>
      <p:sp>
        <p:nvSpPr>
          <p:cNvPr id="55327" name="Text Box 32"/>
          <p:cNvSpPr txBox="1">
            <a:spLocks noChangeArrowheads="1"/>
          </p:cNvSpPr>
          <p:nvPr/>
        </p:nvSpPr>
        <p:spPr bwMode="auto">
          <a:xfrm>
            <a:off x="5099050" y="39624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8</a:t>
            </a:r>
            <a:endParaRPr kumimoji="1" lang="en-US" altLang="zh-CN" sz="3200" b="0">
              <a:latin typeface="Times New Roman" panose="02020603050405020304" pitchFamily="18" charset="0"/>
              <a:ea typeface="宋体" panose="02010600030101010101" pitchFamily="2" charset="-122"/>
            </a:endParaRPr>
          </a:p>
        </p:txBody>
      </p:sp>
      <p:sp>
        <p:nvSpPr>
          <p:cNvPr id="55328" name="Text Box 33"/>
          <p:cNvSpPr txBox="1">
            <a:spLocks noChangeArrowheads="1"/>
          </p:cNvSpPr>
          <p:nvPr/>
        </p:nvSpPr>
        <p:spPr bwMode="auto">
          <a:xfrm>
            <a:off x="5257800" y="4953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55329" name="Text Box 34"/>
          <p:cNvSpPr txBox="1">
            <a:spLocks noChangeArrowheads="1"/>
          </p:cNvSpPr>
          <p:nvPr/>
        </p:nvSpPr>
        <p:spPr bwMode="auto">
          <a:xfrm>
            <a:off x="6851650" y="38401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2</a:t>
            </a:r>
            <a:endParaRPr kumimoji="1" lang="en-US" altLang="zh-CN" sz="3200" b="0">
              <a:solidFill>
                <a:srgbClr val="0000FF"/>
              </a:solidFill>
              <a:latin typeface="Times New Roman" panose="02020603050405020304" pitchFamily="18" charset="0"/>
              <a:ea typeface="宋体" panose="02010600030101010101" pitchFamily="2" charset="-122"/>
            </a:endParaRPr>
          </a:p>
        </p:txBody>
      </p:sp>
      <p:sp>
        <p:nvSpPr>
          <p:cNvPr id="55330" name="Text Box 35"/>
          <p:cNvSpPr txBox="1">
            <a:spLocks noChangeArrowheads="1"/>
          </p:cNvSpPr>
          <p:nvPr/>
        </p:nvSpPr>
        <p:spPr bwMode="auto">
          <a:xfrm>
            <a:off x="6461125" y="5059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4</a:t>
            </a:r>
            <a:endParaRPr kumimoji="1" lang="en-US" altLang="zh-CN" sz="3200" b="0">
              <a:latin typeface="Times New Roman" panose="02020603050405020304" pitchFamily="18" charset="0"/>
              <a:ea typeface="宋体" panose="02010600030101010101" pitchFamily="2" charset="-122"/>
            </a:endParaRPr>
          </a:p>
        </p:txBody>
      </p:sp>
      <p:sp>
        <p:nvSpPr>
          <p:cNvPr id="55331" name="Text Box 36"/>
          <p:cNvSpPr txBox="1">
            <a:spLocks noChangeArrowheads="1"/>
          </p:cNvSpPr>
          <p:nvPr/>
        </p:nvSpPr>
        <p:spPr bwMode="auto">
          <a:xfrm>
            <a:off x="5241925" y="57451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4</a:t>
            </a:r>
            <a:endParaRPr kumimoji="1" lang="en-US" altLang="zh-CN" sz="3200" b="0">
              <a:latin typeface="Times New Roman" panose="02020603050405020304" pitchFamily="18" charset="0"/>
              <a:ea typeface="宋体" panose="02010600030101010101" pitchFamily="2" charset="-122"/>
            </a:endParaRPr>
          </a:p>
        </p:txBody>
      </p:sp>
      <p:sp>
        <p:nvSpPr>
          <p:cNvPr id="237605" name="Line 37"/>
          <p:cNvSpPr>
            <a:spLocks noChangeShapeType="1"/>
          </p:cNvSpPr>
          <p:nvPr/>
        </p:nvSpPr>
        <p:spPr bwMode="auto">
          <a:xfrm flipV="1">
            <a:off x="1752600" y="40386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7606" name="Line 38"/>
          <p:cNvSpPr>
            <a:spLocks noChangeShapeType="1"/>
          </p:cNvSpPr>
          <p:nvPr/>
        </p:nvSpPr>
        <p:spPr bwMode="auto">
          <a:xfrm>
            <a:off x="3352800" y="4038600"/>
            <a:ext cx="11430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7607" name="Line 39"/>
          <p:cNvSpPr>
            <a:spLocks noChangeShapeType="1"/>
          </p:cNvSpPr>
          <p:nvPr/>
        </p:nvSpPr>
        <p:spPr bwMode="auto">
          <a:xfrm>
            <a:off x="4876800" y="5029200"/>
            <a:ext cx="10668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7608" name="Line 40"/>
          <p:cNvSpPr>
            <a:spLocks noChangeShapeType="1"/>
          </p:cNvSpPr>
          <p:nvPr/>
        </p:nvSpPr>
        <p:spPr bwMode="auto">
          <a:xfrm flipV="1">
            <a:off x="6400800" y="51054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6" name="Text Box 43"/>
          <p:cNvSpPr txBox="1">
            <a:spLocks noChangeArrowheads="1"/>
          </p:cNvSpPr>
          <p:nvPr/>
        </p:nvSpPr>
        <p:spPr bwMode="auto">
          <a:xfrm>
            <a:off x="1974850" y="3916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6</a:t>
            </a:r>
            <a:endParaRPr kumimoji="1" lang="en-US" altLang="zh-CN" sz="3200" b="0">
              <a:latin typeface="Times New Roman" panose="02020603050405020304" pitchFamily="18" charset="0"/>
              <a:ea typeface="宋体" panose="02010600030101010101" pitchFamily="2" charset="-122"/>
            </a:endParaRPr>
          </a:p>
        </p:txBody>
      </p:sp>
      <p:sp>
        <p:nvSpPr>
          <p:cNvPr id="55337" name="Text Box 44"/>
          <p:cNvSpPr txBox="1">
            <a:spLocks noChangeArrowheads="1"/>
          </p:cNvSpPr>
          <p:nvPr/>
        </p:nvSpPr>
        <p:spPr bwMode="auto">
          <a:xfrm>
            <a:off x="3733800" y="3916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1</a:t>
            </a:r>
            <a:endParaRPr kumimoji="1" lang="en-US" altLang="zh-CN" sz="3200" b="0">
              <a:latin typeface="Times New Roman" panose="02020603050405020304" pitchFamily="18" charset="0"/>
              <a:ea typeface="宋体" panose="02010600030101010101" pitchFamily="2" charset="-122"/>
            </a:endParaRPr>
          </a:p>
        </p:txBody>
      </p:sp>
      <p:sp>
        <p:nvSpPr>
          <p:cNvPr id="55338" name="Text Box 45"/>
          <p:cNvSpPr txBox="1">
            <a:spLocks noChangeArrowheads="1"/>
          </p:cNvSpPr>
          <p:nvPr/>
        </p:nvSpPr>
        <p:spPr bwMode="auto">
          <a:xfrm>
            <a:off x="5257800" y="4953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55339" name="Text Box 46"/>
          <p:cNvSpPr txBox="1">
            <a:spLocks noChangeArrowheads="1"/>
          </p:cNvSpPr>
          <p:nvPr/>
        </p:nvSpPr>
        <p:spPr bwMode="auto">
          <a:xfrm>
            <a:off x="6470650" y="5059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4</a:t>
            </a:r>
            <a:endParaRPr kumimoji="1" lang="en-US" altLang="zh-CN" sz="3200" b="0">
              <a:latin typeface="Times New Roman" panose="02020603050405020304" pitchFamily="18" charset="0"/>
              <a:ea typeface="宋体" panose="02010600030101010101" pitchFamily="2" charset="-122"/>
            </a:endParaRPr>
          </a:p>
        </p:txBody>
      </p:sp>
      <p:sp>
        <p:nvSpPr>
          <p:cNvPr id="237616" name="AutoShape 48"/>
          <p:cNvSpPr>
            <a:spLocks noChangeArrowheads="1"/>
          </p:cNvSpPr>
          <p:nvPr/>
        </p:nvSpPr>
        <p:spPr bwMode="auto">
          <a:xfrm>
            <a:off x="71438" y="4005263"/>
            <a:ext cx="1476375" cy="457200"/>
          </a:xfrm>
          <a:prstGeom prst="wedgeRoundRectCallout">
            <a:avLst>
              <a:gd name="adj1" fmla="val 84088"/>
              <a:gd name="adj2" fmla="val 63194"/>
              <a:gd name="adj3" fmla="val 16667"/>
            </a:avLst>
          </a:prstGeom>
          <a:solidFill>
            <a:srgbClr val="FFCCFF">
              <a:alpha val="50195"/>
            </a:srgbClr>
          </a:solidFill>
          <a:ln w="12700" cap="sq">
            <a:solidFill>
              <a:srgbClr val="000080"/>
            </a:solidFill>
            <a:miter lim="800000"/>
            <a:headEnd type="none" w="sm" len="sm"/>
            <a:tailEnd type="none" w="sm" len="sm"/>
          </a:ln>
        </p:spPr>
        <p:txBody>
          <a:bodyPr wrap="none" anchor="ctr"/>
          <a:lstStyle/>
          <a:p>
            <a:r>
              <a:rPr lang="zh-CN" altLang="en-US" sz="2800">
                <a:latin typeface="Times New Roman" panose="02020603050405020304" pitchFamily="18" charset="0"/>
              </a:rPr>
              <a:t>边</a:t>
            </a:r>
            <a:r>
              <a:rPr lang="en-US" altLang="zh-CN" sz="2800">
                <a:latin typeface="Times New Roman" panose="02020603050405020304" pitchFamily="18" charset="0"/>
              </a:rPr>
              <a:t>-</a:t>
            </a:r>
            <a:r>
              <a:rPr lang="zh-CN" altLang="en-US" sz="2800">
                <a:latin typeface="Times New Roman" panose="02020603050405020304" pitchFamily="18" charset="0"/>
              </a:rPr>
              <a:t>活动</a:t>
            </a:r>
          </a:p>
        </p:txBody>
      </p:sp>
      <p:sp>
        <p:nvSpPr>
          <p:cNvPr id="237617" name="AutoShape 49"/>
          <p:cNvSpPr>
            <a:spLocks noChangeArrowheads="1"/>
          </p:cNvSpPr>
          <p:nvPr/>
        </p:nvSpPr>
        <p:spPr bwMode="auto">
          <a:xfrm>
            <a:off x="71438" y="5734050"/>
            <a:ext cx="1692275" cy="438150"/>
          </a:xfrm>
          <a:prstGeom prst="wedgeRoundRectCallout">
            <a:avLst>
              <a:gd name="adj1" fmla="val 64444"/>
              <a:gd name="adj2" fmla="val 89130"/>
              <a:gd name="adj3" fmla="val 16667"/>
            </a:avLst>
          </a:prstGeom>
          <a:solidFill>
            <a:srgbClr val="FFCCFF">
              <a:alpha val="50195"/>
            </a:srgbClr>
          </a:solidFill>
          <a:ln w="12700" cap="sq">
            <a:solidFill>
              <a:srgbClr val="000080"/>
            </a:solidFill>
            <a:miter lim="800000"/>
            <a:headEnd type="none" w="sm" len="sm"/>
            <a:tailEnd type="none" w="sm" len="sm"/>
          </a:ln>
        </p:spPr>
        <p:txBody>
          <a:bodyPr wrap="none" anchor="ctr"/>
          <a:lstStyle/>
          <a:p>
            <a:r>
              <a:rPr lang="zh-CN" altLang="en-US" sz="2800">
                <a:latin typeface="Times New Roman" panose="02020603050405020304" pitchFamily="18" charset="0"/>
              </a:rPr>
              <a:t>节点</a:t>
            </a:r>
            <a:r>
              <a:rPr lang="en-US" altLang="zh-CN" sz="2800">
                <a:latin typeface="Times New Roman" panose="02020603050405020304" pitchFamily="18" charset="0"/>
              </a:rPr>
              <a:t>:</a:t>
            </a:r>
            <a:r>
              <a:rPr lang="zh-CN" altLang="en-US" sz="2800">
                <a:latin typeface="Times New Roman" panose="02020603050405020304" pitchFamily="18" charset="0"/>
              </a:rPr>
              <a:t>事件</a:t>
            </a:r>
          </a:p>
        </p:txBody>
      </p:sp>
      <p:sp>
        <p:nvSpPr>
          <p:cNvPr id="237620" name="Rectangle 52"/>
          <p:cNvSpPr>
            <a:spLocks noChangeArrowheads="1"/>
          </p:cNvSpPr>
          <p:nvPr/>
        </p:nvSpPr>
        <p:spPr bwMode="auto">
          <a:xfrm>
            <a:off x="250825" y="2486025"/>
            <a:ext cx="84248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20000"/>
              </a:spcBef>
              <a:buClr>
                <a:schemeClr val="hlink"/>
              </a:buClr>
              <a:buFontTx/>
              <a:buChar char="•"/>
            </a:pPr>
            <a:r>
              <a:rPr lang="zh-CN" altLang="en-US" sz="2800">
                <a:latin typeface="Times New Roman" panose="02020603050405020304" pitchFamily="18" charset="0"/>
              </a:rPr>
              <a:t>问：哪些活动是“关键活动”？</a:t>
            </a:r>
          </a:p>
          <a:p>
            <a:pPr algn="l">
              <a:spcBef>
                <a:spcPct val="20000"/>
              </a:spcBef>
              <a:buClr>
                <a:schemeClr val="hlink"/>
              </a:buClr>
              <a:buFontTx/>
              <a:buChar char="•"/>
            </a:pPr>
            <a:r>
              <a:rPr lang="zh-CN" altLang="en-US" sz="2800">
                <a:latin typeface="Times New Roman" panose="02020603050405020304" pitchFamily="18" charset="0"/>
              </a:rPr>
              <a:t>即：哪些活动将影响整个工程的完成期限的？</a:t>
            </a:r>
          </a:p>
        </p:txBody>
      </p:sp>
      <p:grpSp>
        <p:nvGrpSpPr>
          <p:cNvPr id="2" name="Group 54"/>
          <p:cNvGrpSpPr/>
          <p:nvPr/>
        </p:nvGrpSpPr>
        <p:grpSpPr bwMode="auto">
          <a:xfrm>
            <a:off x="5761038" y="5734050"/>
            <a:ext cx="3382962" cy="1123950"/>
            <a:chOff x="3629" y="3612"/>
            <a:chExt cx="2131" cy="708"/>
          </a:xfrm>
        </p:grpSpPr>
        <p:sp>
          <p:nvSpPr>
            <p:cNvPr id="55345" name="AutoShape 50"/>
            <p:cNvSpPr>
              <a:spLocks noChangeArrowheads="1"/>
            </p:cNvSpPr>
            <p:nvPr/>
          </p:nvSpPr>
          <p:spPr bwMode="auto">
            <a:xfrm>
              <a:off x="4581" y="3612"/>
              <a:ext cx="1179" cy="470"/>
            </a:xfrm>
            <a:prstGeom prst="wedgeRoundRectCallout">
              <a:avLst>
                <a:gd name="adj1" fmla="val -73069"/>
                <a:gd name="adj2" fmla="val -60852"/>
                <a:gd name="adj3" fmla="val 16667"/>
              </a:avLst>
            </a:prstGeom>
            <a:solidFill>
              <a:srgbClr val="FFCCFF">
                <a:alpha val="50195"/>
              </a:srgbClr>
            </a:solidFill>
            <a:ln w="12700" cap="sq">
              <a:solidFill>
                <a:srgbClr val="000080"/>
              </a:solidFill>
              <a:miter lim="800000"/>
              <a:headEnd type="none" w="sm" len="sm"/>
              <a:tailEnd type="none" w="sm" len="sm"/>
            </a:ln>
          </p:spPr>
          <p:txBody>
            <a:bodyPr wrap="none" anchor="ctr"/>
            <a:lstStyle/>
            <a:p>
              <a:r>
                <a:rPr lang="en-US" altLang="zh-CN" sz="2800">
                  <a:latin typeface="Times New Roman" panose="02020603050405020304" pitchFamily="18" charset="0"/>
                </a:rPr>
                <a:t>AOE</a:t>
              </a:r>
              <a:r>
                <a:rPr lang="zh-CN" altLang="en-US" sz="2800">
                  <a:latin typeface="Times New Roman" panose="02020603050405020304" pitchFamily="18" charset="0"/>
                </a:rPr>
                <a:t>网</a:t>
              </a:r>
            </a:p>
          </p:txBody>
        </p:sp>
        <p:sp>
          <p:nvSpPr>
            <p:cNvPr id="55346" name="Rectangle 53"/>
            <p:cNvSpPr>
              <a:spLocks noChangeArrowheads="1"/>
            </p:cNvSpPr>
            <p:nvPr/>
          </p:nvSpPr>
          <p:spPr bwMode="auto">
            <a:xfrm>
              <a:off x="3629" y="4032"/>
              <a:ext cx="2131" cy="288"/>
            </a:xfrm>
            <a:prstGeom prst="rect">
              <a:avLst/>
            </a:prstGeom>
            <a:solidFill>
              <a:srgbClr val="FFCCFF"/>
            </a:solidFill>
            <a:ln>
              <a:noFill/>
            </a:ln>
            <a:extLs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a:t>AOE: Activity on edge</a:t>
              </a:r>
            </a:p>
          </p:txBody>
        </p:sp>
      </p:grpSp>
      <p:sp>
        <p:nvSpPr>
          <p:cNvPr id="237623" name="AutoShape 55"/>
          <p:cNvSpPr>
            <a:spLocks noChangeArrowheads="1"/>
          </p:cNvSpPr>
          <p:nvPr/>
        </p:nvSpPr>
        <p:spPr bwMode="auto">
          <a:xfrm>
            <a:off x="6516688" y="3357563"/>
            <a:ext cx="2411412" cy="457200"/>
          </a:xfrm>
          <a:prstGeom prst="wedgeRoundRectCallout">
            <a:avLst>
              <a:gd name="adj1" fmla="val -30185"/>
              <a:gd name="adj2" fmla="val 81944"/>
              <a:gd name="adj3" fmla="val 16667"/>
            </a:avLst>
          </a:prstGeom>
          <a:solidFill>
            <a:srgbClr val="FFCCFF">
              <a:alpha val="50195"/>
            </a:srgbClr>
          </a:solidFill>
          <a:ln w="12700" cap="sq">
            <a:solidFill>
              <a:srgbClr val="000080"/>
            </a:solidFill>
            <a:miter lim="800000"/>
            <a:headEnd type="none" w="sm" len="sm"/>
            <a:tailEnd type="none" w="sm" len="sm"/>
          </a:ln>
        </p:spPr>
        <p:txBody>
          <a:bodyPr wrap="none" anchor="ctr"/>
          <a:lstStyle/>
          <a:p>
            <a:r>
              <a:rPr lang="zh-CN" altLang="en-US" sz="2800">
                <a:latin typeface="Times New Roman" panose="02020603050405020304" pitchFamily="18" charset="0"/>
              </a:rPr>
              <a:t>活动持续时间</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237616"/>
                                        </p:tgtEl>
                                        <p:attrNameLst>
                                          <p:attrName>style.visibility</p:attrName>
                                        </p:attrNameLst>
                                      </p:cBhvr>
                                      <p:to>
                                        <p:strVal val="visible"/>
                                      </p:to>
                                    </p:set>
                                    <p:anim calcmode="lin" valueType="num">
                                      <p:cBhvr>
                                        <p:cTn id="12" dur="500" fill="hold"/>
                                        <p:tgtEl>
                                          <p:spTgt spid="237616"/>
                                        </p:tgtEl>
                                        <p:attrNameLst>
                                          <p:attrName>ppt_x</p:attrName>
                                        </p:attrNameLst>
                                      </p:cBhvr>
                                      <p:tavLst>
                                        <p:tav tm="0">
                                          <p:val>
                                            <p:strVal val="#ppt_x+#ppt_w/2"/>
                                          </p:val>
                                        </p:tav>
                                        <p:tav tm="100000">
                                          <p:val>
                                            <p:strVal val="#ppt_x"/>
                                          </p:val>
                                        </p:tav>
                                      </p:tavLst>
                                    </p:anim>
                                    <p:anim calcmode="lin" valueType="num">
                                      <p:cBhvr>
                                        <p:cTn id="13" dur="500" fill="hold"/>
                                        <p:tgtEl>
                                          <p:spTgt spid="237616"/>
                                        </p:tgtEl>
                                        <p:attrNameLst>
                                          <p:attrName>ppt_y</p:attrName>
                                        </p:attrNameLst>
                                      </p:cBhvr>
                                      <p:tavLst>
                                        <p:tav tm="0">
                                          <p:val>
                                            <p:strVal val="#ppt_y"/>
                                          </p:val>
                                        </p:tav>
                                        <p:tav tm="100000">
                                          <p:val>
                                            <p:strVal val="#ppt_y"/>
                                          </p:val>
                                        </p:tav>
                                      </p:tavLst>
                                    </p:anim>
                                    <p:anim calcmode="lin" valueType="num">
                                      <p:cBhvr>
                                        <p:cTn id="14" dur="500" fill="hold"/>
                                        <p:tgtEl>
                                          <p:spTgt spid="237616"/>
                                        </p:tgtEl>
                                        <p:attrNameLst>
                                          <p:attrName>ppt_w</p:attrName>
                                        </p:attrNameLst>
                                      </p:cBhvr>
                                      <p:tavLst>
                                        <p:tav tm="0">
                                          <p:val>
                                            <p:fltVal val="0"/>
                                          </p:val>
                                        </p:tav>
                                        <p:tav tm="100000">
                                          <p:val>
                                            <p:strVal val="#ppt_w"/>
                                          </p:val>
                                        </p:tav>
                                      </p:tavLst>
                                    </p:anim>
                                    <p:anim calcmode="lin" valueType="num">
                                      <p:cBhvr>
                                        <p:cTn id="15" dur="500" fill="hold"/>
                                        <p:tgtEl>
                                          <p:spTgt spid="23761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237617"/>
                                        </p:tgtEl>
                                        <p:attrNameLst>
                                          <p:attrName>style.visibility</p:attrName>
                                        </p:attrNameLst>
                                      </p:cBhvr>
                                      <p:to>
                                        <p:strVal val="visible"/>
                                      </p:to>
                                    </p:set>
                                    <p:anim calcmode="lin" valueType="num">
                                      <p:cBhvr>
                                        <p:cTn id="20" dur="500" fill="hold"/>
                                        <p:tgtEl>
                                          <p:spTgt spid="237617"/>
                                        </p:tgtEl>
                                        <p:attrNameLst>
                                          <p:attrName>ppt_x</p:attrName>
                                        </p:attrNameLst>
                                      </p:cBhvr>
                                      <p:tavLst>
                                        <p:tav tm="0">
                                          <p:val>
                                            <p:strVal val="#ppt_x+#ppt_w/2"/>
                                          </p:val>
                                        </p:tav>
                                        <p:tav tm="100000">
                                          <p:val>
                                            <p:strVal val="#ppt_x"/>
                                          </p:val>
                                        </p:tav>
                                      </p:tavLst>
                                    </p:anim>
                                    <p:anim calcmode="lin" valueType="num">
                                      <p:cBhvr>
                                        <p:cTn id="21" dur="500" fill="hold"/>
                                        <p:tgtEl>
                                          <p:spTgt spid="237617"/>
                                        </p:tgtEl>
                                        <p:attrNameLst>
                                          <p:attrName>ppt_y</p:attrName>
                                        </p:attrNameLst>
                                      </p:cBhvr>
                                      <p:tavLst>
                                        <p:tav tm="0">
                                          <p:val>
                                            <p:strVal val="#ppt_y"/>
                                          </p:val>
                                        </p:tav>
                                        <p:tav tm="100000">
                                          <p:val>
                                            <p:strVal val="#ppt_y"/>
                                          </p:val>
                                        </p:tav>
                                      </p:tavLst>
                                    </p:anim>
                                    <p:anim calcmode="lin" valueType="num">
                                      <p:cBhvr>
                                        <p:cTn id="22" dur="500" fill="hold"/>
                                        <p:tgtEl>
                                          <p:spTgt spid="237617"/>
                                        </p:tgtEl>
                                        <p:attrNameLst>
                                          <p:attrName>ppt_w</p:attrName>
                                        </p:attrNameLst>
                                      </p:cBhvr>
                                      <p:tavLst>
                                        <p:tav tm="0">
                                          <p:val>
                                            <p:fltVal val="0"/>
                                          </p:val>
                                        </p:tav>
                                        <p:tav tm="100000">
                                          <p:val>
                                            <p:strVal val="#ppt_w"/>
                                          </p:val>
                                        </p:tav>
                                      </p:tavLst>
                                    </p:anim>
                                    <p:anim calcmode="lin" valueType="num">
                                      <p:cBhvr>
                                        <p:cTn id="23" dur="500" fill="hold"/>
                                        <p:tgtEl>
                                          <p:spTgt spid="23761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237623"/>
                                        </p:tgtEl>
                                        <p:attrNameLst>
                                          <p:attrName>style.visibility</p:attrName>
                                        </p:attrNameLst>
                                      </p:cBhvr>
                                      <p:to>
                                        <p:strVal val="visible"/>
                                      </p:to>
                                    </p:set>
                                    <p:anim calcmode="lin" valueType="num">
                                      <p:cBhvr>
                                        <p:cTn id="28" dur="500" fill="hold"/>
                                        <p:tgtEl>
                                          <p:spTgt spid="237623"/>
                                        </p:tgtEl>
                                        <p:attrNameLst>
                                          <p:attrName>ppt_x</p:attrName>
                                        </p:attrNameLst>
                                      </p:cBhvr>
                                      <p:tavLst>
                                        <p:tav tm="0">
                                          <p:val>
                                            <p:strVal val="#ppt_x+#ppt_w/2"/>
                                          </p:val>
                                        </p:tav>
                                        <p:tav tm="100000">
                                          <p:val>
                                            <p:strVal val="#ppt_x"/>
                                          </p:val>
                                        </p:tav>
                                      </p:tavLst>
                                    </p:anim>
                                    <p:anim calcmode="lin" valueType="num">
                                      <p:cBhvr>
                                        <p:cTn id="29" dur="500" fill="hold"/>
                                        <p:tgtEl>
                                          <p:spTgt spid="237623"/>
                                        </p:tgtEl>
                                        <p:attrNameLst>
                                          <p:attrName>ppt_y</p:attrName>
                                        </p:attrNameLst>
                                      </p:cBhvr>
                                      <p:tavLst>
                                        <p:tav tm="0">
                                          <p:val>
                                            <p:strVal val="#ppt_y"/>
                                          </p:val>
                                        </p:tav>
                                        <p:tav tm="100000">
                                          <p:val>
                                            <p:strVal val="#ppt_y"/>
                                          </p:val>
                                        </p:tav>
                                      </p:tavLst>
                                    </p:anim>
                                    <p:anim calcmode="lin" valueType="num">
                                      <p:cBhvr>
                                        <p:cTn id="30" dur="500" fill="hold"/>
                                        <p:tgtEl>
                                          <p:spTgt spid="237623"/>
                                        </p:tgtEl>
                                        <p:attrNameLst>
                                          <p:attrName>ppt_w</p:attrName>
                                        </p:attrNameLst>
                                      </p:cBhvr>
                                      <p:tavLst>
                                        <p:tav tm="0">
                                          <p:val>
                                            <p:fltVal val="0"/>
                                          </p:val>
                                        </p:tav>
                                        <p:tav tm="100000">
                                          <p:val>
                                            <p:strVal val="#ppt_w"/>
                                          </p:val>
                                        </p:tav>
                                      </p:tavLst>
                                    </p:anim>
                                    <p:anim calcmode="lin" valueType="num">
                                      <p:cBhvr>
                                        <p:cTn id="31" dur="500" fill="hold"/>
                                        <p:tgtEl>
                                          <p:spTgt spid="237623"/>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37620">
                                            <p:txEl>
                                              <p:pRg st="0" end="0"/>
                                            </p:txEl>
                                          </p:spTgt>
                                        </p:tgtEl>
                                        <p:attrNameLst>
                                          <p:attrName>style.visibility</p:attrName>
                                        </p:attrNameLst>
                                      </p:cBhvr>
                                      <p:to>
                                        <p:strVal val="visible"/>
                                      </p:to>
                                    </p:set>
                                    <p:anim calcmode="lin" valueType="num">
                                      <p:cBhvr additive="base">
                                        <p:cTn id="36" dur="500" fill="hold"/>
                                        <p:tgtEl>
                                          <p:spTgt spid="237620">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376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37620">
                                            <p:txEl>
                                              <p:pRg st="1" end="1"/>
                                            </p:txEl>
                                          </p:spTgt>
                                        </p:tgtEl>
                                        <p:attrNameLst>
                                          <p:attrName>style.visibility</p:attrName>
                                        </p:attrNameLst>
                                      </p:cBhvr>
                                      <p:to>
                                        <p:strVal val="visible"/>
                                      </p:to>
                                    </p:set>
                                    <p:anim calcmode="lin" valueType="num">
                                      <p:cBhvr additive="base">
                                        <p:cTn id="42" dur="500" fill="hold"/>
                                        <p:tgtEl>
                                          <p:spTgt spid="237620">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376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37605"/>
                                        </p:tgtEl>
                                        <p:attrNameLst>
                                          <p:attrName>style.visibility</p:attrName>
                                        </p:attrNameLst>
                                      </p:cBhvr>
                                      <p:to>
                                        <p:strVal val="visible"/>
                                      </p:to>
                                    </p:set>
                                    <p:animEffect transition="in" filter="wipe(left)">
                                      <p:cBhvr>
                                        <p:cTn id="48" dur="500"/>
                                        <p:tgtEl>
                                          <p:spTgt spid="237605"/>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37606"/>
                                        </p:tgtEl>
                                        <p:attrNameLst>
                                          <p:attrName>style.visibility</p:attrName>
                                        </p:attrNameLst>
                                      </p:cBhvr>
                                      <p:to>
                                        <p:strVal val="visible"/>
                                      </p:to>
                                    </p:set>
                                    <p:animEffect transition="in" filter="wipe(left)">
                                      <p:cBhvr>
                                        <p:cTn id="52" dur="500"/>
                                        <p:tgtEl>
                                          <p:spTgt spid="237606"/>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37607"/>
                                        </p:tgtEl>
                                        <p:attrNameLst>
                                          <p:attrName>style.visibility</p:attrName>
                                        </p:attrNameLst>
                                      </p:cBhvr>
                                      <p:to>
                                        <p:strVal val="visible"/>
                                      </p:to>
                                    </p:set>
                                    <p:animEffect transition="in" filter="wipe(left)">
                                      <p:cBhvr>
                                        <p:cTn id="56" dur="500"/>
                                        <p:tgtEl>
                                          <p:spTgt spid="237607"/>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237608"/>
                                        </p:tgtEl>
                                        <p:attrNameLst>
                                          <p:attrName>style.visibility</p:attrName>
                                        </p:attrNameLst>
                                      </p:cBhvr>
                                      <p:to>
                                        <p:strVal val="visible"/>
                                      </p:to>
                                    </p:set>
                                    <p:animEffect transition="in" filter="wipe(left)">
                                      <p:cBhvr>
                                        <p:cTn id="60" dur="500"/>
                                        <p:tgtEl>
                                          <p:spTgt spid="23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5" grpId="0" animBg="1"/>
      <p:bldP spid="237606" grpId="0" animBg="1"/>
      <p:bldP spid="237607" grpId="0" animBg="1"/>
      <p:bldP spid="237608" grpId="0" animBg="1"/>
      <p:bldP spid="237616" grpId="0" animBg="1"/>
      <p:bldP spid="237617" grpId="0" animBg="1"/>
      <p:bldP spid="237620" grpId="0" build="p"/>
      <p:bldP spid="23762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7ACDB8D-1CF8-40C1-A3D8-0A9F54B07457}" type="slidenum">
              <a:rPr lang="en-US" altLang="zh-CN"/>
              <a:t>103</a:t>
            </a:fld>
            <a:endParaRPr lang="en-US" altLang="zh-CN"/>
          </a:p>
        </p:txBody>
      </p:sp>
      <p:sp>
        <p:nvSpPr>
          <p:cNvPr id="313346" name="Rectangle 2"/>
          <p:cNvSpPr>
            <a:spLocks noGrp="1" noChangeArrowheads="1"/>
          </p:cNvSpPr>
          <p:nvPr>
            <p:ph type="title"/>
          </p:nvPr>
        </p:nvSpPr>
        <p:spPr/>
        <p:txBody>
          <a:bodyPr/>
          <a:lstStyle/>
          <a:p>
            <a:pPr eaLnBrk="1" hangingPunct="1">
              <a:defRPr/>
            </a:pPr>
            <a:endParaRPr lang="zh-CN" altLang="zh-CN" smtClean="0"/>
          </a:p>
        </p:txBody>
      </p:sp>
      <p:sp>
        <p:nvSpPr>
          <p:cNvPr id="56324" name="Rectangle 3"/>
          <p:cNvSpPr>
            <a:spLocks noGrp="1" noChangeArrowheads="1"/>
          </p:cNvSpPr>
          <p:nvPr>
            <p:ph type="body" idx="1"/>
          </p:nvPr>
        </p:nvSpPr>
        <p:spPr/>
        <p:txBody>
          <a:bodyPr/>
          <a:lstStyle/>
          <a:p>
            <a:pPr eaLnBrk="1" hangingPunct="1"/>
            <a:r>
              <a:rPr lang="en-US" altLang="zh-CN" smtClean="0"/>
              <a:t>AOV</a:t>
            </a:r>
            <a:r>
              <a:rPr lang="zh-CN" altLang="en-US" smtClean="0"/>
              <a:t>网和</a:t>
            </a:r>
            <a:r>
              <a:rPr lang="en-US" altLang="zh-CN" smtClean="0"/>
              <a:t>AOE</a:t>
            </a:r>
            <a:r>
              <a:rPr lang="zh-CN" altLang="en-US" smtClean="0"/>
              <a:t>网的异同</a:t>
            </a:r>
          </a:p>
          <a:p>
            <a:pPr eaLnBrk="1" hangingPunct="1"/>
            <a:r>
              <a:rPr lang="zh-CN" altLang="en-US" smtClean="0">
                <a:solidFill>
                  <a:srgbClr val="FF3300"/>
                </a:solidFill>
              </a:rPr>
              <a:t>相同点：</a:t>
            </a:r>
            <a:r>
              <a:rPr lang="zh-CN" altLang="en-US" smtClean="0"/>
              <a:t>都能用来表示工程中的各子工程的流程：</a:t>
            </a:r>
          </a:p>
          <a:p>
            <a:pPr lvl="1" eaLnBrk="1" hangingPunct="1"/>
            <a:r>
              <a:rPr lang="en-US" altLang="zh-CN" smtClean="0"/>
              <a:t>AOV</a:t>
            </a:r>
            <a:r>
              <a:rPr lang="zh-CN" altLang="en-US" smtClean="0"/>
              <a:t>网用顶点表示活动</a:t>
            </a:r>
            <a:r>
              <a:rPr lang="en-US" altLang="zh-CN" smtClean="0"/>
              <a:t>;</a:t>
            </a:r>
          </a:p>
          <a:p>
            <a:pPr lvl="1" eaLnBrk="1" hangingPunct="1"/>
            <a:r>
              <a:rPr lang="en-US" altLang="zh-CN" smtClean="0"/>
              <a:t>AOE</a:t>
            </a:r>
            <a:r>
              <a:rPr lang="zh-CN" altLang="en-US" smtClean="0"/>
              <a:t>网用边表示活动</a:t>
            </a:r>
            <a:r>
              <a:rPr lang="en-US" altLang="zh-CN" smtClean="0"/>
              <a:t>;</a:t>
            </a:r>
          </a:p>
          <a:p>
            <a:pPr eaLnBrk="1" hangingPunct="1"/>
            <a:r>
              <a:rPr lang="zh-CN" altLang="en-US" smtClean="0">
                <a:solidFill>
                  <a:srgbClr val="FF3300"/>
                </a:solidFill>
              </a:rPr>
              <a:t>不同点：</a:t>
            </a:r>
          </a:p>
          <a:p>
            <a:pPr lvl="1" eaLnBrk="1" hangingPunct="1"/>
            <a:r>
              <a:rPr lang="en-US" altLang="zh-CN" smtClean="0"/>
              <a:t>AOV</a:t>
            </a:r>
            <a:r>
              <a:rPr lang="zh-CN" altLang="en-US" smtClean="0"/>
              <a:t>网侧重表示活动的前后次序；</a:t>
            </a:r>
          </a:p>
          <a:p>
            <a:pPr lvl="1" eaLnBrk="1" hangingPunct="1"/>
            <a:r>
              <a:rPr lang="en-US" altLang="zh-CN" smtClean="0"/>
              <a:t>AOE</a:t>
            </a:r>
            <a:r>
              <a:rPr lang="zh-CN" altLang="en-US" smtClean="0"/>
              <a:t>网除表示活动先后次序，还表示了活动的持续时间等。</a:t>
            </a:r>
          </a:p>
          <a:p>
            <a:pPr eaLnBrk="1" hangingPunct="1"/>
            <a:r>
              <a:rPr lang="zh-CN" altLang="en-US" smtClean="0"/>
              <a:t>因此可利用 </a:t>
            </a:r>
            <a:r>
              <a:rPr lang="en-US" altLang="zh-CN" smtClean="0"/>
              <a:t>AOE</a:t>
            </a:r>
            <a:r>
              <a:rPr lang="zh-CN" altLang="en-US" smtClean="0"/>
              <a:t>网 解决工程所需最短时间及哪些子工程拖延会影响整个工程按时完成等问题。</a:t>
            </a:r>
          </a:p>
        </p:txBody>
      </p:sp>
    </p:spTree>
  </p:cSld>
  <p:clrMapOvr>
    <a:masterClrMapping/>
  </p:clrMapOvr>
  <p:transition>
    <p:pull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pPr>
              <a:defRPr/>
            </a:pPr>
            <a:fld id="{C3CA8BB0-30E2-490F-8D31-8AE81940E7AD}" type="slidenum">
              <a:rPr lang="en-US" altLang="zh-CN"/>
              <a:t>104</a:t>
            </a:fld>
            <a:endParaRPr lang="en-US" altLang="zh-CN"/>
          </a:p>
        </p:txBody>
      </p:sp>
      <p:sp>
        <p:nvSpPr>
          <p:cNvPr id="123906" name="Oval 2"/>
          <p:cNvSpPr>
            <a:spLocks noChangeArrowheads="1"/>
          </p:cNvSpPr>
          <p:nvPr/>
        </p:nvSpPr>
        <p:spPr bwMode="auto">
          <a:xfrm>
            <a:off x="1752600" y="2590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a</a:t>
            </a:r>
            <a:endParaRPr kumimoji="1" lang="en-US" altLang="zh-CN" sz="3200">
              <a:latin typeface="Times New Roman" panose="02020603050405020304" pitchFamily="18" charset="0"/>
              <a:ea typeface="宋体" panose="02010600030101010101" pitchFamily="2" charset="-122"/>
            </a:endParaRPr>
          </a:p>
        </p:txBody>
      </p:sp>
      <p:sp>
        <p:nvSpPr>
          <p:cNvPr id="123909" name="Oval 5"/>
          <p:cNvSpPr>
            <a:spLocks noChangeArrowheads="1"/>
          </p:cNvSpPr>
          <p:nvPr/>
        </p:nvSpPr>
        <p:spPr bwMode="auto">
          <a:xfrm>
            <a:off x="3276600" y="1752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b</a:t>
            </a:r>
            <a:endParaRPr kumimoji="1" lang="en-US" altLang="zh-CN" sz="3200">
              <a:latin typeface="Times New Roman" panose="02020603050405020304" pitchFamily="18" charset="0"/>
              <a:ea typeface="宋体" panose="02010600030101010101" pitchFamily="2" charset="-122"/>
            </a:endParaRPr>
          </a:p>
        </p:txBody>
      </p:sp>
      <p:sp>
        <p:nvSpPr>
          <p:cNvPr id="123910" name="Oval 6"/>
          <p:cNvSpPr>
            <a:spLocks noChangeArrowheads="1"/>
          </p:cNvSpPr>
          <p:nvPr/>
        </p:nvSpPr>
        <p:spPr bwMode="auto">
          <a:xfrm>
            <a:off x="3276600" y="3581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c</a:t>
            </a:r>
            <a:endParaRPr kumimoji="1" lang="en-US" altLang="zh-CN" sz="3200">
              <a:latin typeface="Times New Roman" panose="02020603050405020304" pitchFamily="18" charset="0"/>
              <a:ea typeface="宋体" panose="02010600030101010101" pitchFamily="2" charset="-122"/>
            </a:endParaRPr>
          </a:p>
        </p:txBody>
      </p:sp>
      <p:sp>
        <p:nvSpPr>
          <p:cNvPr id="123911" name="Oval 7"/>
          <p:cNvSpPr>
            <a:spLocks noChangeArrowheads="1"/>
          </p:cNvSpPr>
          <p:nvPr/>
        </p:nvSpPr>
        <p:spPr bwMode="auto">
          <a:xfrm>
            <a:off x="2362200" y="4495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d</a:t>
            </a:r>
            <a:endParaRPr kumimoji="1" lang="en-US" altLang="zh-CN" sz="3200">
              <a:latin typeface="Times New Roman" panose="02020603050405020304" pitchFamily="18" charset="0"/>
              <a:ea typeface="宋体" panose="02010600030101010101" pitchFamily="2" charset="-122"/>
            </a:endParaRPr>
          </a:p>
        </p:txBody>
      </p:sp>
      <p:sp>
        <p:nvSpPr>
          <p:cNvPr id="123912" name="Oval 8"/>
          <p:cNvSpPr>
            <a:spLocks noChangeArrowheads="1"/>
          </p:cNvSpPr>
          <p:nvPr/>
        </p:nvSpPr>
        <p:spPr bwMode="auto">
          <a:xfrm>
            <a:off x="4800600" y="2667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e</a:t>
            </a:r>
            <a:endParaRPr kumimoji="1" lang="en-US" altLang="zh-CN" sz="3200">
              <a:latin typeface="Times New Roman" panose="02020603050405020304" pitchFamily="18" charset="0"/>
              <a:ea typeface="宋体" panose="02010600030101010101" pitchFamily="2" charset="-122"/>
            </a:endParaRPr>
          </a:p>
        </p:txBody>
      </p:sp>
      <p:sp>
        <p:nvSpPr>
          <p:cNvPr id="123913" name="Oval 9"/>
          <p:cNvSpPr>
            <a:spLocks noChangeArrowheads="1"/>
          </p:cNvSpPr>
          <p:nvPr/>
        </p:nvSpPr>
        <p:spPr bwMode="auto">
          <a:xfrm>
            <a:off x="5257800" y="4495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f</a:t>
            </a:r>
            <a:endParaRPr kumimoji="1" lang="en-US" altLang="zh-CN" sz="3200">
              <a:latin typeface="Times New Roman" panose="02020603050405020304" pitchFamily="18" charset="0"/>
              <a:ea typeface="宋体" panose="02010600030101010101" pitchFamily="2" charset="-122"/>
            </a:endParaRPr>
          </a:p>
        </p:txBody>
      </p:sp>
      <p:sp>
        <p:nvSpPr>
          <p:cNvPr id="123914" name="Oval 10"/>
          <p:cNvSpPr>
            <a:spLocks noChangeArrowheads="1"/>
          </p:cNvSpPr>
          <p:nvPr/>
        </p:nvSpPr>
        <p:spPr bwMode="auto">
          <a:xfrm>
            <a:off x="6324600" y="1752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g</a:t>
            </a:r>
            <a:endParaRPr kumimoji="1" lang="en-US" altLang="zh-CN" sz="3200">
              <a:latin typeface="Times New Roman" panose="02020603050405020304" pitchFamily="18" charset="0"/>
              <a:ea typeface="宋体" panose="02010600030101010101" pitchFamily="2" charset="-122"/>
            </a:endParaRPr>
          </a:p>
        </p:txBody>
      </p:sp>
      <p:sp>
        <p:nvSpPr>
          <p:cNvPr id="123915" name="Oval 11"/>
          <p:cNvSpPr>
            <a:spLocks noChangeArrowheads="1"/>
          </p:cNvSpPr>
          <p:nvPr/>
        </p:nvSpPr>
        <p:spPr bwMode="auto">
          <a:xfrm>
            <a:off x="6324600" y="3581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h</a:t>
            </a:r>
            <a:endParaRPr kumimoji="1" lang="en-US" altLang="zh-CN" sz="3200">
              <a:latin typeface="Times New Roman" panose="02020603050405020304" pitchFamily="18" charset="0"/>
              <a:ea typeface="宋体" panose="02010600030101010101" pitchFamily="2" charset="-122"/>
            </a:endParaRPr>
          </a:p>
        </p:txBody>
      </p:sp>
      <p:sp>
        <p:nvSpPr>
          <p:cNvPr id="123916" name="Oval 12"/>
          <p:cNvSpPr>
            <a:spLocks noChangeArrowheads="1"/>
          </p:cNvSpPr>
          <p:nvPr/>
        </p:nvSpPr>
        <p:spPr bwMode="auto">
          <a:xfrm>
            <a:off x="7848600" y="2667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k</a:t>
            </a:r>
            <a:endParaRPr kumimoji="1" lang="en-US" altLang="zh-CN" sz="3200">
              <a:latin typeface="Times New Roman" panose="02020603050405020304" pitchFamily="18" charset="0"/>
              <a:ea typeface="宋体" panose="02010600030101010101" pitchFamily="2" charset="-122"/>
            </a:endParaRPr>
          </a:p>
        </p:txBody>
      </p:sp>
      <p:sp>
        <p:nvSpPr>
          <p:cNvPr id="123917" name="Line 13"/>
          <p:cNvSpPr>
            <a:spLocks noChangeShapeType="1"/>
          </p:cNvSpPr>
          <p:nvPr/>
        </p:nvSpPr>
        <p:spPr bwMode="auto">
          <a:xfrm flipV="1">
            <a:off x="2133600" y="1981200"/>
            <a:ext cx="1143000" cy="6858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8" name="Line 14"/>
          <p:cNvSpPr>
            <a:spLocks noChangeShapeType="1"/>
          </p:cNvSpPr>
          <p:nvPr/>
        </p:nvSpPr>
        <p:spPr bwMode="auto">
          <a:xfrm>
            <a:off x="2209800" y="2819400"/>
            <a:ext cx="1066800" cy="8382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9" name="Line 15"/>
          <p:cNvSpPr>
            <a:spLocks noChangeShapeType="1"/>
          </p:cNvSpPr>
          <p:nvPr/>
        </p:nvSpPr>
        <p:spPr bwMode="auto">
          <a:xfrm flipV="1">
            <a:off x="3733800" y="29718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0" name="Line 16"/>
          <p:cNvSpPr>
            <a:spLocks noChangeShapeType="1"/>
          </p:cNvSpPr>
          <p:nvPr/>
        </p:nvSpPr>
        <p:spPr bwMode="auto">
          <a:xfrm>
            <a:off x="3733800" y="19812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1" name="Line 17"/>
          <p:cNvSpPr>
            <a:spLocks noChangeShapeType="1"/>
          </p:cNvSpPr>
          <p:nvPr/>
        </p:nvSpPr>
        <p:spPr bwMode="auto">
          <a:xfrm flipV="1">
            <a:off x="5181600" y="19812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2" name="Line 18"/>
          <p:cNvSpPr>
            <a:spLocks noChangeShapeType="1"/>
          </p:cNvSpPr>
          <p:nvPr/>
        </p:nvSpPr>
        <p:spPr bwMode="auto">
          <a:xfrm>
            <a:off x="6781800" y="1981200"/>
            <a:ext cx="11430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3" name="Line 19"/>
          <p:cNvSpPr>
            <a:spLocks noChangeShapeType="1"/>
          </p:cNvSpPr>
          <p:nvPr/>
        </p:nvSpPr>
        <p:spPr bwMode="auto">
          <a:xfrm flipV="1">
            <a:off x="6781800" y="3048000"/>
            <a:ext cx="1143000" cy="6858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4" name="Line 20"/>
          <p:cNvSpPr>
            <a:spLocks noChangeShapeType="1"/>
          </p:cNvSpPr>
          <p:nvPr/>
        </p:nvSpPr>
        <p:spPr bwMode="auto">
          <a:xfrm>
            <a:off x="5257800" y="2971800"/>
            <a:ext cx="10668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5" name="Line 21"/>
          <p:cNvSpPr>
            <a:spLocks noChangeShapeType="1"/>
          </p:cNvSpPr>
          <p:nvPr/>
        </p:nvSpPr>
        <p:spPr bwMode="auto">
          <a:xfrm>
            <a:off x="1981200" y="3048000"/>
            <a:ext cx="609600" cy="14478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6" name="Line 22"/>
          <p:cNvSpPr>
            <a:spLocks noChangeShapeType="1"/>
          </p:cNvSpPr>
          <p:nvPr/>
        </p:nvSpPr>
        <p:spPr bwMode="auto">
          <a:xfrm>
            <a:off x="2819400" y="4724400"/>
            <a:ext cx="2438400"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7" name="Line 23"/>
          <p:cNvSpPr>
            <a:spLocks noChangeShapeType="1"/>
          </p:cNvSpPr>
          <p:nvPr/>
        </p:nvSpPr>
        <p:spPr bwMode="auto">
          <a:xfrm flipV="1">
            <a:off x="5715000" y="3962400"/>
            <a:ext cx="685800" cy="76200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28" name="Text Box 24"/>
          <p:cNvSpPr txBox="1">
            <a:spLocks noChangeArrowheads="1"/>
          </p:cNvSpPr>
          <p:nvPr/>
        </p:nvSpPr>
        <p:spPr bwMode="auto">
          <a:xfrm>
            <a:off x="2355850" y="1858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123929" name="Text Box 25"/>
          <p:cNvSpPr txBox="1">
            <a:spLocks noChangeArrowheads="1"/>
          </p:cNvSpPr>
          <p:nvPr/>
        </p:nvSpPr>
        <p:spPr bwMode="auto">
          <a:xfrm>
            <a:off x="2590800" y="2773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123930" name="Text Box 26"/>
          <p:cNvSpPr txBox="1">
            <a:spLocks noChangeArrowheads="1"/>
          </p:cNvSpPr>
          <p:nvPr/>
        </p:nvSpPr>
        <p:spPr bwMode="auto">
          <a:xfrm>
            <a:off x="2279650" y="34480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5</a:t>
            </a:r>
            <a:endParaRPr kumimoji="1" lang="en-US" altLang="zh-CN" sz="3200">
              <a:latin typeface="Times New Roman" panose="02020603050405020304" pitchFamily="18" charset="0"/>
              <a:ea typeface="宋体" panose="02010600030101010101" pitchFamily="2" charset="-122"/>
            </a:endParaRPr>
          </a:p>
        </p:txBody>
      </p:sp>
      <p:sp>
        <p:nvSpPr>
          <p:cNvPr id="123931" name="Text Box 27"/>
          <p:cNvSpPr txBox="1">
            <a:spLocks noChangeArrowheads="1"/>
          </p:cNvSpPr>
          <p:nvPr/>
        </p:nvSpPr>
        <p:spPr bwMode="auto">
          <a:xfrm>
            <a:off x="3803650" y="42211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latin typeface="Times New Roman" panose="02020603050405020304" pitchFamily="18" charset="0"/>
              <a:ea typeface="宋体" panose="02010600030101010101" pitchFamily="2" charset="-122"/>
            </a:endParaRPr>
          </a:p>
        </p:txBody>
      </p:sp>
      <p:sp>
        <p:nvSpPr>
          <p:cNvPr id="123932" name="Text Box 28"/>
          <p:cNvSpPr txBox="1">
            <a:spLocks noChangeArrowheads="1"/>
          </p:cNvSpPr>
          <p:nvPr/>
        </p:nvSpPr>
        <p:spPr bwMode="auto">
          <a:xfrm>
            <a:off x="4114800" y="1858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123933" name="Text Box 29"/>
          <p:cNvSpPr txBox="1">
            <a:spLocks noChangeArrowheads="1"/>
          </p:cNvSpPr>
          <p:nvPr/>
        </p:nvSpPr>
        <p:spPr bwMode="auto">
          <a:xfrm>
            <a:off x="4022725" y="29146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123934" name="Text Box 30"/>
          <p:cNvSpPr txBox="1">
            <a:spLocks noChangeArrowheads="1"/>
          </p:cNvSpPr>
          <p:nvPr/>
        </p:nvSpPr>
        <p:spPr bwMode="auto">
          <a:xfrm>
            <a:off x="5480050" y="1905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8</a:t>
            </a:r>
            <a:endParaRPr kumimoji="1" lang="en-US" altLang="zh-CN" sz="3200">
              <a:latin typeface="Times New Roman" panose="02020603050405020304" pitchFamily="18" charset="0"/>
              <a:ea typeface="宋体" panose="02010600030101010101" pitchFamily="2" charset="-122"/>
            </a:endParaRPr>
          </a:p>
        </p:txBody>
      </p:sp>
      <p:sp>
        <p:nvSpPr>
          <p:cNvPr id="123936" name="Text Box 32"/>
          <p:cNvSpPr txBox="1">
            <a:spLocks noChangeArrowheads="1"/>
          </p:cNvSpPr>
          <p:nvPr/>
        </p:nvSpPr>
        <p:spPr bwMode="auto">
          <a:xfrm>
            <a:off x="7232650" y="17827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solidFill>
                <a:srgbClr val="0000FF"/>
              </a:solidFill>
              <a:latin typeface="Times New Roman" panose="02020603050405020304" pitchFamily="18" charset="0"/>
              <a:ea typeface="宋体" panose="02010600030101010101" pitchFamily="2" charset="-122"/>
            </a:endParaRPr>
          </a:p>
        </p:txBody>
      </p:sp>
      <p:sp>
        <p:nvSpPr>
          <p:cNvPr id="123937" name="Text Box 33"/>
          <p:cNvSpPr txBox="1">
            <a:spLocks noChangeArrowheads="1"/>
          </p:cNvSpPr>
          <p:nvPr/>
        </p:nvSpPr>
        <p:spPr bwMode="auto">
          <a:xfrm>
            <a:off x="6842125" y="3001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123938" name="Text Box 34"/>
          <p:cNvSpPr txBox="1">
            <a:spLocks noChangeArrowheads="1"/>
          </p:cNvSpPr>
          <p:nvPr/>
        </p:nvSpPr>
        <p:spPr bwMode="auto">
          <a:xfrm>
            <a:off x="5622925" y="3992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123948" name="Text Box 44"/>
          <p:cNvSpPr txBox="1">
            <a:spLocks noChangeArrowheads="1"/>
          </p:cNvSpPr>
          <p:nvPr/>
        </p:nvSpPr>
        <p:spPr bwMode="auto">
          <a:xfrm>
            <a:off x="2355850" y="1858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123949" name="Text Box 45"/>
          <p:cNvSpPr txBox="1">
            <a:spLocks noChangeArrowheads="1"/>
          </p:cNvSpPr>
          <p:nvPr/>
        </p:nvSpPr>
        <p:spPr bwMode="auto">
          <a:xfrm>
            <a:off x="4114800" y="1858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123951" name="Text Box 47"/>
          <p:cNvSpPr txBox="1">
            <a:spLocks noChangeArrowheads="1"/>
          </p:cNvSpPr>
          <p:nvPr/>
        </p:nvSpPr>
        <p:spPr bwMode="auto">
          <a:xfrm>
            <a:off x="6851650" y="3001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123935" name="Text Box 31"/>
          <p:cNvSpPr txBox="1">
            <a:spLocks noChangeArrowheads="1"/>
          </p:cNvSpPr>
          <p:nvPr/>
        </p:nvSpPr>
        <p:spPr bwMode="auto">
          <a:xfrm>
            <a:off x="5638800" y="2895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7</a:t>
            </a:r>
            <a:endParaRPr kumimoji="1" lang="en-US" altLang="zh-CN" sz="3200">
              <a:latin typeface="Times New Roman" panose="02020603050405020304" pitchFamily="18" charset="0"/>
              <a:ea typeface="宋体" panose="02010600030101010101" pitchFamily="2" charset="-122"/>
            </a:endParaRPr>
          </a:p>
        </p:txBody>
      </p:sp>
      <p:sp>
        <p:nvSpPr>
          <p:cNvPr id="123939" name="Line 35"/>
          <p:cNvSpPr>
            <a:spLocks noChangeShapeType="1"/>
          </p:cNvSpPr>
          <p:nvPr/>
        </p:nvSpPr>
        <p:spPr bwMode="auto">
          <a:xfrm flipV="1">
            <a:off x="2133600" y="19812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0" name="Line 36"/>
          <p:cNvSpPr>
            <a:spLocks noChangeShapeType="1"/>
          </p:cNvSpPr>
          <p:nvPr/>
        </p:nvSpPr>
        <p:spPr bwMode="auto">
          <a:xfrm>
            <a:off x="3733800" y="1981200"/>
            <a:ext cx="11430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1" name="Line 37"/>
          <p:cNvSpPr>
            <a:spLocks noChangeShapeType="1"/>
          </p:cNvSpPr>
          <p:nvPr/>
        </p:nvSpPr>
        <p:spPr bwMode="auto">
          <a:xfrm>
            <a:off x="5257800" y="2971800"/>
            <a:ext cx="1066800" cy="7620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2" name="Line 38"/>
          <p:cNvSpPr>
            <a:spLocks noChangeShapeType="1"/>
          </p:cNvSpPr>
          <p:nvPr/>
        </p:nvSpPr>
        <p:spPr bwMode="auto">
          <a:xfrm flipV="1">
            <a:off x="6781800" y="3048000"/>
            <a:ext cx="1143000" cy="68580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4" name="Text Box 40"/>
          <p:cNvSpPr txBox="1">
            <a:spLocks noChangeArrowheads="1"/>
          </p:cNvSpPr>
          <p:nvPr/>
        </p:nvSpPr>
        <p:spPr bwMode="auto">
          <a:xfrm>
            <a:off x="441325" y="5286375"/>
            <a:ext cx="8397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0000"/>
              </a:lnSpc>
            </a:pPr>
            <a:r>
              <a:rPr kumimoji="1" lang="en-US" altLang="zh-CN" sz="3200" u="sng">
                <a:latin typeface="Times New Roman" panose="02020603050405020304" pitchFamily="18" charset="0"/>
              </a:rPr>
              <a:t>“</a:t>
            </a:r>
            <a:r>
              <a:rPr kumimoji="1" lang="zh-CN" altLang="en-US" sz="3200" u="sng">
                <a:solidFill>
                  <a:srgbClr val="800000"/>
                </a:solidFill>
                <a:latin typeface="Times New Roman" panose="02020603050405020304" pitchFamily="18" charset="0"/>
              </a:rPr>
              <a:t>关键活动</a:t>
            </a:r>
            <a:r>
              <a:rPr kumimoji="1" lang="zh-CN" altLang="en-US" sz="3200" u="sng">
                <a:latin typeface="Times New Roman" panose="02020603050405020304" pitchFamily="18" charset="0"/>
              </a:rPr>
              <a:t>”指的是</a:t>
            </a:r>
            <a:r>
              <a:rPr kumimoji="1" lang="zh-CN" altLang="en-US" sz="3200">
                <a:latin typeface="Times New Roman" panose="02020603050405020304" pitchFamily="18" charset="0"/>
              </a:rPr>
              <a:t>：该弧上的</a:t>
            </a:r>
            <a:r>
              <a:rPr kumimoji="1" lang="zh-CN" altLang="en-US" sz="3200">
                <a:solidFill>
                  <a:srgbClr val="800000"/>
                </a:solidFill>
                <a:latin typeface="Times New Roman" panose="02020603050405020304" pitchFamily="18" charset="0"/>
              </a:rPr>
              <a:t>权值增加</a:t>
            </a:r>
            <a:r>
              <a:rPr kumimoji="1" lang="zh-CN" altLang="en-US" sz="3200">
                <a:latin typeface="Times New Roman" panose="02020603050405020304" pitchFamily="18" charset="0"/>
              </a:rPr>
              <a:t> 将使有向图上的</a:t>
            </a:r>
            <a:r>
              <a:rPr kumimoji="1" lang="zh-CN" altLang="en-US" sz="3200">
                <a:solidFill>
                  <a:srgbClr val="800000"/>
                </a:solidFill>
                <a:latin typeface="Times New Roman" panose="02020603050405020304" pitchFamily="18" charset="0"/>
              </a:rPr>
              <a:t>最长路径的长度增加</a:t>
            </a:r>
            <a:r>
              <a:rPr kumimoji="1" lang="zh-CN" altLang="en-US" sz="3200">
                <a:latin typeface="Times New Roman" panose="02020603050405020304" pitchFamily="18" charset="0"/>
              </a:rPr>
              <a:t>。</a:t>
            </a:r>
            <a:endParaRPr kumimoji="1" lang="zh-CN" altLang="en-US" sz="3600">
              <a:latin typeface="Times New Roman" panose="02020603050405020304" pitchFamily="18" charset="0"/>
            </a:endParaRPr>
          </a:p>
        </p:txBody>
      </p:sp>
      <p:sp>
        <p:nvSpPr>
          <p:cNvPr id="123945" name="Text Box 41"/>
          <p:cNvSpPr txBox="1">
            <a:spLocks noChangeArrowheads="1"/>
          </p:cNvSpPr>
          <p:nvPr/>
        </p:nvSpPr>
        <p:spPr bwMode="auto">
          <a:xfrm>
            <a:off x="212725" y="190500"/>
            <a:ext cx="8778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0000"/>
              </a:lnSpc>
            </a:pPr>
            <a:r>
              <a:rPr kumimoji="1" lang="zh-CN" altLang="en-US" sz="3200" u="sng">
                <a:latin typeface="Times New Roman" panose="02020603050405020304" pitchFamily="18" charset="0"/>
              </a:rPr>
              <a:t>整个工程完成的时间为</a:t>
            </a:r>
            <a:r>
              <a:rPr kumimoji="1" lang="zh-CN" altLang="en-US" sz="3200">
                <a:latin typeface="Times New Roman" panose="02020603050405020304" pitchFamily="18" charset="0"/>
              </a:rPr>
              <a:t>：从有向图的源点到汇点的最长路径。</a:t>
            </a:r>
            <a:endParaRPr kumimoji="1" lang="zh-CN" altLang="en-US" sz="3600">
              <a:latin typeface="Times New Roman" panose="02020603050405020304" pitchFamily="18" charset="0"/>
            </a:endParaRPr>
          </a:p>
        </p:txBody>
      </p:sp>
      <p:sp>
        <p:nvSpPr>
          <p:cNvPr id="123946" name="AutoShape 42"/>
          <p:cNvSpPr>
            <a:spLocks noChangeArrowheads="1"/>
          </p:cNvSpPr>
          <p:nvPr/>
        </p:nvSpPr>
        <p:spPr bwMode="auto">
          <a:xfrm>
            <a:off x="762000" y="3200400"/>
            <a:ext cx="914400" cy="457200"/>
          </a:xfrm>
          <a:prstGeom prst="wedgeRoundRectCallout">
            <a:avLst>
              <a:gd name="adj1" fmla="val 62847"/>
              <a:gd name="adj2" fmla="val -113194"/>
              <a:gd name="adj3" fmla="val 16667"/>
            </a:avLst>
          </a:prstGeom>
          <a:solidFill>
            <a:srgbClr val="CCFFFF">
              <a:alpha val="50195"/>
            </a:srgbClr>
          </a:solidFill>
          <a:ln w="12700" cap="sq">
            <a:solidFill>
              <a:srgbClr val="000080"/>
            </a:solidFill>
            <a:miter lim="800000"/>
            <a:headEnd type="none" w="sm" len="sm"/>
            <a:tailEnd type="none" w="sm" len="sm"/>
          </a:ln>
        </p:spPr>
        <p:txBody>
          <a:bodyPr wrap="none" anchor="ctr"/>
          <a:lstStyle/>
          <a:p>
            <a:r>
              <a:rPr kumimoji="1" lang="zh-CN" altLang="en-US" sz="3200">
                <a:solidFill>
                  <a:srgbClr val="0000FF"/>
                </a:solidFill>
                <a:latin typeface="Times New Roman" panose="02020603050405020304" pitchFamily="18" charset="0"/>
              </a:rPr>
              <a:t>源点</a:t>
            </a:r>
            <a:endParaRPr kumimoji="1" lang="zh-CN" altLang="en-US" sz="3200">
              <a:latin typeface="Times New Roman" panose="02020603050405020304" pitchFamily="18" charset="0"/>
              <a:ea typeface="宋体" panose="02010600030101010101" pitchFamily="2" charset="-122"/>
            </a:endParaRPr>
          </a:p>
        </p:txBody>
      </p:sp>
      <p:sp>
        <p:nvSpPr>
          <p:cNvPr id="123947" name="AutoShape 43"/>
          <p:cNvSpPr>
            <a:spLocks noChangeArrowheads="1"/>
          </p:cNvSpPr>
          <p:nvPr/>
        </p:nvSpPr>
        <p:spPr bwMode="auto">
          <a:xfrm>
            <a:off x="8001000" y="1600200"/>
            <a:ext cx="914400" cy="457200"/>
          </a:xfrm>
          <a:prstGeom prst="wedgeRoundRectCallout">
            <a:avLst>
              <a:gd name="adj1" fmla="val -30727"/>
              <a:gd name="adj2" fmla="val 188542"/>
              <a:gd name="adj3" fmla="val 16667"/>
            </a:avLst>
          </a:prstGeom>
          <a:solidFill>
            <a:srgbClr val="CCFFFF">
              <a:alpha val="50195"/>
            </a:srgbClr>
          </a:solidFill>
          <a:ln w="12700" cap="sq">
            <a:solidFill>
              <a:srgbClr val="000080"/>
            </a:solidFill>
            <a:miter lim="800000"/>
            <a:headEnd type="none" w="sm" len="sm"/>
            <a:tailEnd type="none" w="sm" len="sm"/>
          </a:ln>
        </p:spPr>
        <p:txBody>
          <a:bodyPr wrap="none" anchor="ctr"/>
          <a:lstStyle/>
          <a:p>
            <a:r>
              <a:rPr kumimoji="1" lang="zh-CN" altLang="en-US" sz="3200">
                <a:solidFill>
                  <a:srgbClr val="0000FF"/>
                </a:solidFill>
                <a:latin typeface="Times New Roman" panose="02020603050405020304" pitchFamily="18" charset="0"/>
              </a:rPr>
              <a:t>汇点</a:t>
            </a:r>
            <a:endParaRPr kumimoji="1" lang="zh-CN" altLang="en-US" sz="3200">
              <a:latin typeface="Times New Roman" panose="02020603050405020304" pitchFamily="18" charset="0"/>
              <a:ea typeface="宋体" panose="02010600030101010101" pitchFamily="2" charset="-122"/>
            </a:endParaRPr>
          </a:p>
        </p:txBody>
      </p:sp>
      <p:sp>
        <p:nvSpPr>
          <p:cNvPr id="123950" name="Text Box 46"/>
          <p:cNvSpPr txBox="1">
            <a:spLocks noChangeArrowheads="1"/>
          </p:cNvSpPr>
          <p:nvPr/>
        </p:nvSpPr>
        <p:spPr bwMode="auto">
          <a:xfrm>
            <a:off x="5638800" y="28956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7</a:t>
            </a:r>
            <a:endParaRPr kumimoji="1" lang="en-US" altLang="zh-CN" sz="3200">
              <a:latin typeface="Times New Roman" panose="02020603050405020304" pitchFamily="18" charset="0"/>
              <a:ea typeface="宋体" panose="02010600030101010101" pitchFamily="2"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23945"/>
                                        </p:tgtEl>
                                        <p:attrNameLst>
                                          <p:attrName>style.visibility</p:attrName>
                                        </p:attrNameLst>
                                      </p:cBhvr>
                                      <p:to>
                                        <p:strVal val="visible"/>
                                      </p:to>
                                    </p:set>
                                    <p:animEffect transition="in" filter="slide(fromTop)">
                                      <p:cBhvr>
                                        <p:cTn id="7" dur="500"/>
                                        <p:tgtEl>
                                          <p:spTgt spid="12394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2390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23909"/>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23910"/>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23911"/>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123912"/>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123913"/>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123914"/>
                                        </p:tgtEl>
                                        <p:attrNameLst>
                                          <p:attrName>style.visibility</p:attrName>
                                        </p:attrNameLst>
                                      </p:cBhvr>
                                      <p:to>
                                        <p:strVal val="visible"/>
                                      </p:to>
                                    </p:se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123915"/>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123916"/>
                                        </p:tgtEl>
                                        <p:attrNameLst>
                                          <p:attrName>style.visibility</p:attrName>
                                        </p:attrNameLst>
                                      </p:cBhvr>
                                      <p:to>
                                        <p:strVal val="visible"/>
                                      </p:to>
                                    </p:set>
                                  </p:childTnLst>
                                </p:cTn>
                              </p:par>
                            </p:childTnLst>
                          </p:cTn>
                        </p:par>
                        <p:par>
                          <p:cTn id="35" fill="hold">
                            <p:stCondLst>
                              <p:cond delay="5000"/>
                            </p:stCondLst>
                            <p:childTnLst>
                              <p:par>
                                <p:cTn id="36" presetID="1" presetClass="entr" presetSubtype="0" fill="hold" grpId="0" nodeType="afterEffect">
                                  <p:stCondLst>
                                    <p:cond delay="0"/>
                                  </p:stCondLst>
                                  <p:childTnLst>
                                    <p:set>
                                      <p:cBhvr>
                                        <p:cTn id="37" dur="1" fill="hold">
                                          <p:stCondLst>
                                            <p:cond delay="499"/>
                                          </p:stCondLst>
                                        </p:cTn>
                                        <p:tgtEl>
                                          <p:spTgt spid="123917"/>
                                        </p:tgtEl>
                                        <p:attrNameLst>
                                          <p:attrName>style.visibility</p:attrName>
                                        </p:attrNameLst>
                                      </p:cBhvr>
                                      <p:to>
                                        <p:strVal val="visible"/>
                                      </p:to>
                                    </p:set>
                                  </p:childTnLst>
                                </p:cTn>
                              </p:par>
                            </p:childTnLst>
                          </p:cTn>
                        </p:par>
                        <p:par>
                          <p:cTn id="38" fill="hold">
                            <p:stCondLst>
                              <p:cond delay="5500"/>
                            </p:stCondLst>
                            <p:childTnLst>
                              <p:par>
                                <p:cTn id="39" presetID="1" presetClass="entr" presetSubtype="0" fill="hold" grpId="0" nodeType="afterEffect">
                                  <p:stCondLst>
                                    <p:cond delay="0"/>
                                  </p:stCondLst>
                                  <p:childTnLst>
                                    <p:set>
                                      <p:cBhvr>
                                        <p:cTn id="40" dur="1" fill="hold">
                                          <p:stCondLst>
                                            <p:cond delay="499"/>
                                          </p:stCondLst>
                                        </p:cTn>
                                        <p:tgtEl>
                                          <p:spTgt spid="123918"/>
                                        </p:tgtEl>
                                        <p:attrNameLst>
                                          <p:attrName>style.visibility</p:attrName>
                                        </p:attrNameLst>
                                      </p:cBhvr>
                                      <p:to>
                                        <p:strVal val="visible"/>
                                      </p:to>
                                    </p:set>
                                  </p:childTnLst>
                                </p:cTn>
                              </p:par>
                            </p:childTnLst>
                          </p:cTn>
                        </p:par>
                        <p:par>
                          <p:cTn id="41" fill="hold">
                            <p:stCondLst>
                              <p:cond delay="6000"/>
                            </p:stCondLst>
                            <p:childTnLst>
                              <p:par>
                                <p:cTn id="42" presetID="1" presetClass="entr" presetSubtype="0" fill="hold" grpId="0" nodeType="afterEffect">
                                  <p:stCondLst>
                                    <p:cond delay="0"/>
                                  </p:stCondLst>
                                  <p:childTnLst>
                                    <p:set>
                                      <p:cBhvr>
                                        <p:cTn id="43" dur="1" fill="hold">
                                          <p:stCondLst>
                                            <p:cond delay="499"/>
                                          </p:stCondLst>
                                        </p:cTn>
                                        <p:tgtEl>
                                          <p:spTgt spid="123919"/>
                                        </p:tgtEl>
                                        <p:attrNameLst>
                                          <p:attrName>style.visibility</p:attrName>
                                        </p:attrNameLst>
                                      </p:cBhvr>
                                      <p:to>
                                        <p:strVal val="visible"/>
                                      </p:to>
                                    </p:set>
                                  </p:childTnLst>
                                </p:cTn>
                              </p:par>
                            </p:childTnLst>
                          </p:cTn>
                        </p:par>
                        <p:par>
                          <p:cTn id="44" fill="hold">
                            <p:stCondLst>
                              <p:cond delay="6500"/>
                            </p:stCondLst>
                            <p:childTnLst>
                              <p:par>
                                <p:cTn id="45" presetID="1" presetClass="entr" presetSubtype="0" fill="hold" grpId="0" nodeType="afterEffect">
                                  <p:stCondLst>
                                    <p:cond delay="0"/>
                                  </p:stCondLst>
                                  <p:childTnLst>
                                    <p:set>
                                      <p:cBhvr>
                                        <p:cTn id="46" dur="1" fill="hold">
                                          <p:stCondLst>
                                            <p:cond delay="499"/>
                                          </p:stCondLst>
                                        </p:cTn>
                                        <p:tgtEl>
                                          <p:spTgt spid="123920"/>
                                        </p:tgtEl>
                                        <p:attrNameLst>
                                          <p:attrName>style.visibility</p:attrName>
                                        </p:attrNameLst>
                                      </p:cBhvr>
                                      <p:to>
                                        <p:strVal val="visible"/>
                                      </p:to>
                                    </p:set>
                                  </p:childTnLst>
                                </p:cTn>
                              </p:par>
                            </p:childTnLst>
                          </p:cTn>
                        </p:par>
                        <p:par>
                          <p:cTn id="47" fill="hold">
                            <p:stCondLst>
                              <p:cond delay="7000"/>
                            </p:stCondLst>
                            <p:childTnLst>
                              <p:par>
                                <p:cTn id="48" presetID="1" presetClass="entr" presetSubtype="0" fill="hold" grpId="0" nodeType="afterEffect">
                                  <p:stCondLst>
                                    <p:cond delay="0"/>
                                  </p:stCondLst>
                                  <p:childTnLst>
                                    <p:set>
                                      <p:cBhvr>
                                        <p:cTn id="49" dur="1" fill="hold">
                                          <p:stCondLst>
                                            <p:cond delay="499"/>
                                          </p:stCondLst>
                                        </p:cTn>
                                        <p:tgtEl>
                                          <p:spTgt spid="123921"/>
                                        </p:tgtEl>
                                        <p:attrNameLst>
                                          <p:attrName>style.visibility</p:attrName>
                                        </p:attrNameLst>
                                      </p:cBhvr>
                                      <p:to>
                                        <p:strVal val="visible"/>
                                      </p:to>
                                    </p:set>
                                  </p:childTnLst>
                                </p:cTn>
                              </p:par>
                            </p:childTnLst>
                          </p:cTn>
                        </p:par>
                        <p:par>
                          <p:cTn id="50" fill="hold">
                            <p:stCondLst>
                              <p:cond delay="7500"/>
                            </p:stCondLst>
                            <p:childTnLst>
                              <p:par>
                                <p:cTn id="51" presetID="1" presetClass="entr" presetSubtype="0" fill="hold" grpId="0" nodeType="afterEffect">
                                  <p:stCondLst>
                                    <p:cond delay="0"/>
                                  </p:stCondLst>
                                  <p:childTnLst>
                                    <p:set>
                                      <p:cBhvr>
                                        <p:cTn id="52" dur="1" fill="hold">
                                          <p:stCondLst>
                                            <p:cond delay="499"/>
                                          </p:stCondLst>
                                        </p:cTn>
                                        <p:tgtEl>
                                          <p:spTgt spid="123922"/>
                                        </p:tgtEl>
                                        <p:attrNameLst>
                                          <p:attrName>style.visibility</p:attrName>
                                        </p:attrNameLst>
                                      </p:cBhvr>
                                      <p:to>
                                        <p:strVal val="visible"/>
                                      </p:to>
                                    </p:set>
                                  </p:childTnLst>
                                </p:cTn>
                              </p:par>
                            </p:childTnLst>
                          </p:cTn>
                        </p:par>
                        <p:par>
                          <p:cTn id="53" fill="hold">
                            <p:stCondLst>
                              <p:cond delay="8000"/>
                            </p:stCondLst>
                            <p:childTnLst>
                              <p:par>
                                <p:cTn id="54" presetID="1" presetClass="entr" presetSubtype="0" fill="hold" grpId="0" nodeType="afterEffect">
                                  <p:stCondLst>
                                    <p:cond delay="0"/>
                                  </p:stCondLst>
                                  <p:childTnLst>
                                    <p:set>
                                      <p:cBhvr>
                                        <p:cTn id="55" dur="1" fill="hold">
                                          <p:stCondLst>
                                            <p:cond delay="499"/>
                                          </p:stCondLst>
                                        </p:cTn>
                                        <p:tgtEl>
                                          <p:spTgt spid="123923"/>
                                        </p:tgtEl>
                                        <p:attrNameLst>
                                          <p:attrName>style.visibility</p:attrName>
                                        </p:attrNameLst>
                                      </p:cBhvr>
                                      <p:to>
                                        <p:strVal val="visible"/>
                                      </p:to>
                                    </p:set>
                                  </p:childTnLst>
                                </p:cTn>
                              </p:par>
                            </p:childTnLst>
                          </p:cTn>
                        </p:par>
                        <p:par>
                          <p:cTn id="56" fill="hold">
                            <p:stCondLst>
                              <p:cond delay="8500"/>
                            </p:stCondLst>
                            <p:childTnLst>
                              <p:par>
                                <p:cTn id="57" presetID="1" presetClass="entr" presetSubtype="0" fill="hold" grpId="0" nodeType="afterEffect">
                                  <p:stCondLst>
                                    <p:cond delay="0"/>
                                  </p:stCondLst>
                                  <p:childTnLst>
                                    <p:set>
                                      <p:cBhvr>
                                        <p:cTn id="58" dur="1" fill="hold">
                                          <p:stCondLst>
                                            <p:cond delay="499"/>
                                          </p:stCondLst>
                                        </p:cTn>
                                        <p:tgtEl>
                                          <p:spTgt spid="123924"/>
                                        </p:tgtEl>
                                        <p:attrNameLst>
                                          <p:attrName>style.visibility</p:attrName>
                                        </p:attrNameLst>
                                      </p:cBhvr>
                                      <p:to>
                                        <p:strVal val="visible"/>
                                      </p:to>
                                    </p:set>
                                  </p:childTnLst>
                                </p:cTn>
                              </p:par>
                            </p:childTnLst>
                          </p:cTn>
                        </p:par>
                        <p:par>
                          <p:cTn id="59" fill="hold">
                            <p:stCondLst>
                              <p:cond delay="9000"/>
                            </p:stCondLst>
                            <p:childTnLst>
                              <p:par>
                                <p:cTn id="60" presetID="1" presetClass="entr" presetSubtype="0" fill="hold" grpId="0" nodeType="afterEffect">
                                  <p:stCondLst>
                                    <p:cond delay="0"/>
                                  </p:stCondLst>
                                  <p:childTnLst>
                                    <p:set>
                                      <p:cBhvr>
                                        <p:cTn id="61" dur="1" fill="hold">
                                          <p:stCondLst>
                                            <p:cond delay="499"/>
                                          </p:stCondLst>
                                        </p:cTn>
                                        <p:tgtEl>
                                          <p:spTgt spid="123925"/>
                                        </p:tgtEl>
                                        <p:attrNameLst>
                                          <p:attrName>style.visibility</p:attrName>
                                        </p:attrNameLst>
                                      </p:cBhvr>
                                      <p:to>
                                        <p:strVal val="visible"/>
                                      </p:to>
                                    </p:set>
                                  </p:childTnLst>
                                </p:cTn>
                              </p:par>
                            </p:childTnLst>
                          </p:cTn>
                        </p:par>
                        <p:par>
                          <p:cTn id="62" fill="hold">
                            <p:stCondLst>
                              <p:cond delay="9500"/>
                            </p:stCondLst>
                            <p:childTnLst>
                              <p:par>
                                <p:cTn id="63" presetID="1" presetClass="entr" presetSubtype="0" fill="hold" grpId="0" nodeType="afterEffect">
                                  <p:stCondLst>
                                    <p:cond delay="0"/>
                                  </p:stCondLst>
                                  <p:childTnLst>
                                    <p:set>
                                      <p:cBhvr>
                                        <p:cTn id="64" dur="1" fill="hold">
                                          <p:stCondLst>
                                            <p:cond delay="499"/>
                                          </p:stCondLst>
                                        </p:cTn>
                                        <p:tgtEl>
                                          <p:spTgt spid="123926"/>
                                        </p:tgtEl>
                                        <p:attrNameLst>
                                          <p:attrName>style.visibility</p:attrName>
                                        </p:attrNameLst>
                                      </p:cBhvr>
                                      <p:to>
                                        <p:strVal val="visible"/>
                                      </p:to>
                                    </p:set>
                                  </p:childTnLst>
                                </p:cTn>
                              </p:par>
                            </p:childTnLst>
                          </p:cTn>
                        </p:par>
                        <p:par>
                          <p:cTn id="65" fill="hold">
                            <p:stCondLst>
                              <p:cond delay="10000"/>
                            </p:stCondLst>
                            <p:childTnLst>
                              <p:par>
                                <p:cTn id="66" presetID="1" presetClass="entr" presetSubtype="0" fill="hold" grpId="0" nodeType="afterEffect">
                                  <p:stCondLst>
                                    <p:cond delay="0"/>
                                  </p:stCondLst>
                                  <p:childTnLst>
                                    <p:set>
                                      <p:cBhvr>
                                        <p:cTn id="67" dur="1" fill="hold">
                                          <p:stCondLst>
                                            <p:cond delay="499"/>
                                          </p:stCondLst>
                                        </p:cTn>
                                        <p:tgtEl>
                                          <p:spTgt spid="123927"/>
                                        </p:tgtEl>
                                        <p:attrNameLst>
                                          <p:attrName>style.visibility</p:attrName>
                                        </p:attrNameLst>
                                      </p:cBhvr>
                                      <p:to>
                                        <p:strVal val="visible"/>
                                      </p:to>
                                    </p:set>
                                  </p:childTnLst>
                                </p:cTn>
                              </p:par>
                            </p:childTnLst>
                          </p:cTn>
                        </p:par>
                        <p:par>
                          <p:cTn id="68" fill="hold">
                            <p:stCondLst>
                              <p:cond delay="10500"/>
                            </p:stCondLst>
                            <p:childTnLst>
                              <p:par>
                                <p:cTn id="69" presetID="1" presetClass="entr" presetSubtype="0" fill="hold" grpId="0" nodeType="afterEffect">
                                  <p:stCondLst>
                                    <p:cond delay="0"/>
                                  </p:stCondLst>
                                  <p:childTnLst>
                                    <p:set>
                                      <p:cBhvr>
                                        <p:cTn id="70" dur="1" fill="hold">
                                          <p:stCondLst>
                                            <p:cond delay="499"/>
                                          </p:stCondLst>
                                        </p:cTn>
                                        <p:tgtEl>
                                          <p:spTgt spid="123928"/>
                                        </p:tgtEl>
                                        <p:attrNameLst>
                                          <p:attrName>style.visibility</p:attrName>
                                        </p:attrNameLst>
                                      </p:cBhvr>
                                      <p:to>
                                        <p:strVal val="visible"/>
                                      </p:to>
                                    </p:set>
                                  </p:childTnLst>
                                </p:cTn>
                              </p:par>
                            </p:childTnLst>
                          </p:cTn>
                        </p:par>
                        <p:par>
                          <p:cTn id="71" fill="hold">
                            <p:stCondLst>
                              <p:cond delay="11000"/>
                            </p:stCondLst>
                            <p:childTnLst>
                              <p:par>
                                <p:cTn id="72" presetID="1" presetClass="entr" presetSubtype="0" fill="hold" grpId="0" nodeType="afterEffect">
                                  <p:stCondLst>
                                    <p:cond delay="0"/>
                                  </p:stCondLst>
                                  <p:childTnLst>
                                    <p:set>
                                      <p:cBhvr>
                                        <p:cTn id="73" dur="1" fill="hold">
                                          <p:stCondLst>
                                            <p:cond delay="499"/>
                                          </p:stCondLst>
                                        </p:cTn>
                                        <p:tgtEl>
                                          <p:spTgt spid="123929"/>
                                        </p:tgtEl>
                                        <p:attrNameLst>
                                          <p:attrName>style.visibility</p:attrName>
                                        </p:attrNameLst>
                                      </p:cBhvr>
                                      <p:to>
                                        <p:strVal val="visible"/>
                                      </p:to>
                                    </p:set>
                                  </p:childTnLst>
                                </p:cTn>
                              </p:par>
                            </p:childTnLst>
                          </p:cTn>
                        </p:par>
                        <p:par>
                          <p:cTn id="74" fill="hold">
                            <p:stCondLst>
                              <p:cond delay="11500"/>
                            </p:stCondLst>
                            <p:childTnLst>
                              <p:par>
                                <p:cTn id="75" presetID="1" presetClass="entr" presetSubtype="0" fill="hold" grpId="0" nodeType="afterEffect">
                                  <p:stCondLst>
                                    <p:cond delay="0"/>
                                  </p:stCondLst>
                                  <p:childTnLst>
                                    <p:set>
                                      <p:cBhvr>
                                        <p:cTn id="76" dur="1" fill="hold">
                                          <p:stCondLst>
                                            <p:cond delay="499"/>
                                          </p:stCondLst>
                                        </p:cTn>
                                        <p:tgtEl>
                                          <p:spTgt spid="123930"/>
                                        </p:tgtEl>
                                        <p:attrNameLst>
                                          <p:attrName>style.visibility</p:attrName>
                                        </p:attrNameLst>
                                      </p:cBhvr>
                                      <p:to>
                                        <p:strVal val="visible"/>
                                      </p:to>
                                    </p:set>
                                  </p:childTnLst>
                                </p:cTn>
                              </p:par>
                            </p:childTnLst>
                          </p:cTn>
                        </p:par>
                        <p:par>
                          <p:cTn id="77" fill="hold">
                            <p:stCondLst>
                              <p:cond delay="12000"/>
                            </p:stCondLst>
                            <p:childTnLst>
                              <p:par>
                                <p:cTn id="78" presetID="1" presetClass="entr" presetSubtype="0" fill="hold" grpId="0" nodeType="afterEffect">
                                  <p:stCondLst>
                                    <p:cond delay="0"/>
                                  </p:stCondLst>
                                  <p:childTnLst>
                                    <p:set>
                                      <p:cBhvr>
                                        <p:cTn id="79" dur="1" fill="hold">
                                          <p:stCondLst>
                                            <p:cond delay="499"/>
                                          </p:stCondLst>
                                        </p:cTn>
                                        <p:tgtEl>
                                          <p:spTgt spid="123931"/>
                                        </p:tgtEl>
                                        <p:attrNameLst>
                                          <p:attrName>style.visibility</p:attrName>
                                        </p:attrNameLst>
                                      </p:cBhvr>
                                      <p:to>
                                        <p:strVal val="visible"/>
                                      </p:to>
                                    </p:set>
                                  </p:childTnLst>
                                </p:cTn>
                              </p:par>
                            </p:childTnLst>
                          </p:cTn>
                        </p:par>
                        <p:par>
                          <p:cTn id="80" fill="hold">
                            <p:stCondLst>
                              <p:cond delay="12500"/>
                            </p:stCondLst>
                            <p:childTnLst>
                              <p:par>
                                <p:cTn id="81" presetID="1" presetClass="entr" presetSubtype="0" fill="hold" grpId="0" nodeType="afterEffect">
                                  <p:stCondLst>
                                    <p:cond delay="0"/>
                                  </p:stCondLst>
                                  <p:childTnLst>
                                    <p:set>
                                      <p:cBhvr>
                                        <p:cTn id="82" dur="1" fill="hold">
                                          <p:stCondLst>
                                            <p:cond delay="499"/>
                                          </p:stCondLst>
                                        </p:cTn>
                                        <p:tgtEl>
                                          <p:spTgt spid="123932"/>
                                        </p:tgtEl>
                                        <p:attrNameLst>
                                          <p:attrName>style.visibility</p:attrName>
                                        </p:attrNameLst>
                                      </p:cBhvr>
                                      <p:to>
                                        <p:strVal val="visible"/>
                                      </p:to>
                                    </p:set>
                                  </p:childTnLst>
                                </p:cTn>
                              </p:par>
                            </p:childTnLst>
                          </p:cTn>
                        </p:par>
                        <p:par>
                          <p:cTn id="83" fill="hold">
                            <p:stCondLst>
                              <p:cond delay="13000"/>
                            </p:stCondLst>
                            <p:childTnLst>
                              <p:par>
                                <p:cTn id="84" presetID="1" presetClass="entr" presetSubtype="0" fill="hold" grpId="0" nodeType="afterEffect">
                                  <p:stCondLst>
                                    <p:cond delay="0"/>
                                  </p:stCondLst>
                                  <p:childTnLst>
                                    <p:set>
                                      <p:cBhvr>
                                        <p:cTn id="85" dur="1" fill="hold">
                                          <p:stCondLst>
                                            <p:cond delay="499"/>
                                          </p:stCondLst>
                                        </p:cTn>
                                        <p:tgtEl>
                                          <p:spTgt spid="123933"/>
                                        </p:tgtEl>
                                        <p:attrNameLst>
                                          <p:attrName>style.visibility</p:attrName>
                                        </p:attrNameLst>
                                      </p:cBhvr>
                                      <p:to>
                                        <p:strVal val="visible"/>
                                      </p:to>
                                    </p:set>
                                  </p:childTnLst>
                                </p:cTn>
                              </p:par>
                            </p:childTnLst>
                          </p:cTn>
                        </p:par>
                        <p:par>
                          <p:cTn id="86" fill="hold">
                            <p:stCondLst>
                              <p:cond delay="13500"/>
                            </p:stCondLst>
                            <p:childTnLst>
                              <p:par>
                                <p:cTn id="87" presetID="1" presetClass="entr" presetSubtype="0" fill="hold" grpId="0" nodeType="afterEffect">
                                  <p:stCondLst>
                                    <p:cond delay="0"/>
                                  </p:stCondLst>
                                  <p:childTnLst>
                                    <p:set>
                                      <p:cBhvr>
                                        <p:cTn id="88" dur="1" fill="hold">
                                          <p:stCondLst>
                                            <p:cond delay="499"/>
                                          </p:stCondLst>
                                        </p:cTn>
                                        <p:tgtEl>
                                          <p:spTgt spid="123934"/>
                                        </p:tgtEl>
                                        <p:attrNameLst>
                                          <p:attrName>style.visibility</p:attrName>
                                        </p:attrNameLst>
                                      </p:cBhvr>
                                      <p:to>
                                        <p:strVal val="visible"/>
                                      </p:to>
                                    </p:set>
                                  </p:childTnLst>
                                </p:cTn>
                              </p:par>
                            </p:childTnLst>
                          </p:cTn>
                        </p:par>
                        <p:par>
                          <p:cTn id="89" fill="hold">
                            <p:stCondLst>
                              <p:cond delay="14000"/>
                            </p:stCondLst>
                            <p:childTnLst>
                              <p:par>
                                <p:cTn id="90" presetID="1" presetClass="entr" presetSubtype="0" fill="hold" grpId="0" nodeType="afterEffect">
                                  <p:stCondLst>
                                    <p:cond delay="0"/>
                                  </p:stCondLst>
                                  <p:childTnLst>
                                    <p:set>
                                      <p:cBhvr>
                                        <p:cTn id="91" dur="1" fill="hold">
                                          <p:stCondLst>
                                            <p:cond delay="499"/>
                                          </p:stCondLst>
                                        </p:cTn>
                                        <p:tgtEl>
                                          <p:spTgt spid="123935"/>
                                        </p:tgtEl>
                                        <p:attrNameLst>
                                          <p:attrName>style.visibility</p:attrName>
                                        </p:attrNameLst>
                                      </p:cBhvr>
                                      <p:to>
                                        <p:strVal val="visible"/>
                                      </p:to>
                                    </p:set>
                                  </p:childTnLst>
                                </p:cTn>
                              </p:par>
                            </p:childTnLst>
                          </p:cTn>
                        </p:par>
                        <p:par>
                          <p:cTn id="92" fill="hold">
                            <p:stCondLst>
                              <p:cond delay="14500"/>
                            </p:stCondLst>
                            <p:childTnLst>
                              <p:par>
                                <p:cTn id="93" presetID="1" presetClass="entr" presetSubtype="0" fill="hold" grpId="0" nodeType="afterEffect">
                                  <p:stCondLst>
                                    <p:cond delay="0"/>
                                  </p:stCondLst>
                                  <p:childTnLst>
                                    <p:set>
                                      <p:cBhvr>
                                        <p:cTn id="94" dur="1" fill="hold">
                                          <p:stCondLst>
                                            <p:cond delay="499"/>
                                          </p:stCondLst>
                                        </p:cTn>
                                        <p:tgtEl>
                                          <p:spTgt spid="123936"/>
                                        </p:tgtEl>
                                        <p:attrNameLst>
                                          <p:attrName>style.visibility</p:attrName>
                                        </p:attrNameLst>
                                      </p:cBhvr>
                                      <p:to>
                                        <p:strVal val="visible"/>
                                      </p:to>
                                    </p:set>
                                  </p:childTnLst>
                                </p:cTn>
                              </p:par>
                            </p:childTnLst>
                          </p:cTn>
                        </p:par>
                        <p:par>
                          <p:cTn id="95" fill="hold">
                            <p:stCondLst>
                              <p:cond delay="15000"/>
                            </p:stCondLst>
                            <p:childTnLst>
                              <p:par>
                                <p:cTn id="96" presetID="1" presetClass="entr" presetSubtype="0" fill="hold" grpId="0" nodeType="afterEffect">
                                  <p:stCondLst>
                                    <p:cond delay="0"/>
                                  </p:stCondLst>
                                  <p:childTnLst>
                                    <p:set>
                                      <p:cBhvr>
                                        <p:cTn id="97" dur="1" fill="hold">
                                          <p:stCondLst>
                                            <p:cond delay="499"/>
                                          </p:stCondLst>
                                        </p:cTn>
                                        <p:tgtEl>
                                          <p:spTgt spid="123937"/>
                                        </p:tgtEl>
                                        <p:attrNameLst>
                                          <p:attrName>style.visibility</p:attrName>
                                        </p:attrNameLst>
                                      </p:cBhvr>
                                      <p:to>
                                        <p:strVal val="visible"/>
                                      </p:to>
                                    </p:set>
                                  </p:childTnLst>
                                </p:cTn>
                              </p:par>
                            </p:childTnLst>
                          </p:cTn>
                        </p:par>
                        <p:par>
                          <p:cTn id="98" fill="hold">
                            <p:stCondLst>
                              <p:cond delay="15500"/>
                            </p:stCondLst>
                            <p:childTnLst>
                              <p:par>
                                <p:cTn id="99" presetID="1" presetClass="entr" presetSubtype="0" fill="hold" grpId="0" nodeType="afterEffect">
                                  <p:stCondLst>
                                    <p:cond delay="0"/>
                                  </p:stCondLst>
                                  <p:childTnLst>
                                    <p:set>
                                      <p:cBhvr>
                                        <p:cTn id="100" dur="1" fill="hold">
                                          <p:stCondLst>
                                            <p:cond delay="499"/>
                                          </p:stCondLst>
                                        </p:cTn>
                                        <p:tgtEl>
                                          <p:spTgt spid="12393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123946"/>
                                        </p:tgtEl>
                                        <p:attrNameLst>
                                          <p:attrName>style.visibility</p:attrName>
                                        </p:attrNameLst>
                                      </p:cBhvr>
                                      <p:to>
                                        <p:strVal val="visible"/>
                                      </p:to>
                                    </p:set>
                                    <p:anim calcmode="lin" valueType="num">
                                      <p:cBhvr additive="base">
                                        <p:cTn id="105" dur="500" fill="hold"/>
                                        <p:tgtEl>
                                          <p:spTgt spid="123946"/>
                                        </p:tgtEl>
                                        <p:attrNameLst>
                                          <p:attrName>ppt_x</p:attrName>
                                        </p:attrNameLst>
                                      </p:cBhvr>
                                      <p:tavLst>
                                        <p:tav tm="0">
                                          <p:val>
                                            <p:strVal val="0-#ppt_w/2"/>
                                          </p:val>
                                        </p:tav>
                                        <p:tav tm="100000">
                                          <p:val>
                                            <p:strVal val="#ppt_x"/>
                                          </p:val>
                                        </p:tav>
                                      </p:tavLst>
                                    </p:anim>
                                    <p:anim calcmode="lin" valueType="num">
                                      <p:cBhvr additive="base">
                                        <p:cTn id="106" dur="500" fill="hold"/>
                                        <p:tgtEl>
                                          <p:spTgt spid="123946"/>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123947"/>
                                        </p:tgtEl>
                                        <p:attrNameLst>
                                          <p:attrName>style.visibility</p:attrName>
                                        </p:attrNameLst>
                                      </p:cBhvr>
                                      <p:to>
                                        <p:strVal val="visible"/>
                                      </p:to>
                                    </p:set>
                                    <p:anim calcmode="lin" valueType="num">
                                      <p:cBhvr additive="base">
                                        <p:cTn id="111" dur="500" fill="hold"/>
                                        <p:tgtEl>
                                          <p:spTgt spid="123947"/>
                                        </p:tgtEl>
                                        <p:attrNameLst>
                                          <p:attrName>ppt_x</p:attrName>
                                        </p:attrNameLst>
                                      </p:cBhvr>
                                      <p:tavLst>
                                        <p:tav tm="0">
                                          <p:val>
                                            <p:strVal val="1+#ppt_w/2"/>
                                          </p:val>
                                        </p:tav>
                                        <p:tav tm="100000">
                                          <p:val>
                                            <p:strVal val="#ppt_x"/>
                                          </p:val>
                                        </p:tav>
                                      </p:tavLst>
                                    </p:anim>
                                    <p:anim calcmode="lin" valueType="num">
                                      <p:cBhvr additive="base">
                                        <p:cTn id="112" dur="500" fill="hold"/>
                                        <p:tgtEl>
                                          <p:spTgt spid="123947"/>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23939"/>
                                        </p:tgtEl>
                                        <p:attrNameLst>
                                          <p:attrName>style.visibility</p:attrName>
                                        </p:attrNameLst>
                                      </p:cBhvr>
                                      <p:to>
                                        <p:strVal val="visible"/>
                                      </p:to>
                                    </p:set>
                                    <p:animEffect transition="in" filter="wipe(left)">
                                      <p:cBhvr>
                                        <p:cTn id="117" dur="500"/>
                                        <p:tgtEl>
                                          <p:spTgt spid="123939"/>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123940"/>
                                        </p:tgtEl>
                                        <p:attrNameLst>
                                          <p:attrName>style.visibility</p:attrName>
                                        </p:attrNameLst>
                                      </p:cBhvr>
                                      <p:to>
                                        <p:strVal val="visible"/>
                                      </p:to>
                                    </p:set>
                                    <p:animEffect transition="in" filter="wipe(left)">
                                      <p:cBhvr>
                                        <p:cTn id="121" dur="500"/>
                                        <p:tgtEl>
                                          <p:spTgt spid="123940"/>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23941"/>
                                        </p:tgtEl>
                                        <p:attrNameLst>
                                          <p:attrName>style.visibility</p:attrName>
                                        </p:attrNameLst>
                                      </p:cBhvr>
                                      <p:to>
                                        <p:strVal val="visible"/>
                                      </p:to>
                                    </p:set>
                                    <p:animEffect transition="in" filter="wipe(left)">
                                      <p:cBhvr>
                                        <p:cTn id="125" dur="500"/>
                                        <p:tgtEl>
                                          <p:spTgt spid="123941"/>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123942"/>
                                        </p:tgtEl>
                                        <p:attrNameLst>
                                          <p:attrName>style.visibility</p:attrName>
                                        </p:attrNameLst>
                                      </p:cBhvr>
                                      <p:to>
                                        <p:strVal val="visible"/>
                                      </p:to>
                                    </p:set>
                                    <p:animEffect transition="in" filter="wipe(left)">
                                      <p:cBhvr>
                                        <p:cTn id="129" dur="500"/>
                                        <p:tgtEl>
                                          <p:spTgt spid="123942"/>
                                        </p:tgtEl>
                                      </p:cBhvr>
                                    </p:animEffect>
                                  </p:childTnLst>
                                </p:cTn>
                              </p:par>
                            </p:childTnLst>
                          </p:cTn>
                        </p:par>
                        <p:par>
                          <p:cTn id="130" fill="hold">
                            <p:stCondLst>
                              <p:cond delay="2000"/>
                            </p:stCondLst>
                            <p:childTnLst>
                              <p:par>
                                <p:cTn id="131" presetID="22" presetClass="entr" presetSubtype="1" fill="hold" grpId="0" nodeType="afterEffect">
                                  <p:stCondLst>
                                    <p:cond delay="0"/>
                                  </p:stCondLst>
                                  <p:childTnLst>
                                    <p:set>
                                      <p:cBhvr>
                                        <p:cTn id="132" dur="1" fill="hold">
                                          <p:stCondLst>
                                            <p:cond delay="0"/>
                                          </p:stCondLst>
                                        </p:cTn>
                                        <p:tgtEl>
                                          <p:spTgt spid="123948"/>
                                        </p:tgtEl>
                                        <p:attrNameLst>
                                          <p:attrName>style.visibility</p:attrName>
                                        </p:attrNameLst>
                                      </p:cBhvr>
                                      <p:to>
                                        <p:strVal val="visible"/>
                                      </p:to>
                                    </p:set>
                                    <p:animEffect transition="in" filter="wipe(up)">
                                      <p:cBhvr>
                                        <p:cTn id="133" dur="500"/>
                                        <p:tgtEl>
                                          <p:spTgt spid="123948"/>
                                        </p:tgtEl>
                                      </p:cBhvr>
                                    </p:animEffect>
                                  </p:childTnLst>
                                </p:cTn>
                              </p:par>
                            </p:childTnLst>
                          </p:cTn>
                        </p:par>
                        <p:par>
                          <p:cTn id="134" fill="hold">
                            <p:stCondLst>
                              <p:cond delay="2500"/>
                            </p:stCondLst>
                            <p:childTnLst>
                              <p:par>
                                <p:cTn id="135" presetID="22" presetClass="entr" presetSubtype="1" fill="hold" grpId="0" nodeType="afterEffect">
                                  <p:stCondLst>
                                    <p:cond delay="0"/>
                                  </p:stCondLst>
                                  <p:childTnLst>
                                    <p:set>
                                      <p:cBhvr>
                                        <p:cTn id="136" dur="1" fill="hold">
                                          <p:stCondLst>
                                            <p:cond delay="0"/>
                                          </p:stCondLst>
                                        </p:cTn>
                                        <p:tgtEl>
                                          <p:spTgt spid="123949"/>
                                        </p:tgtEl>
                                        <p:attrNameLst>
                                          <p:attrName>style.visibility</p:attrName>
                                        </p:attrNameLst>
                                      </p:cBhvr>
                                      <p:to>
                                        <p:strVal val="visible"/>
                                      </p:to>
                                    </p:set>
                                    <p:animEffect transition="in" filter="wipe(up)">
                                      <p:cBhvr>
                                        <p:cTn id="137" dur="500"/>
                                        <p:tgtEl>
                                          <p:spTgt spid="123949"/>
                                        </p:tgtEl>
                                      </p:cBhvr>
                                    </p:animEffect>
                                  </p:childTnLst>
                                </p:cTn>
                              </p:par>
                            </p:childTnLst>
                          </p:cTn>
                        </p:par>
                        <p:par>
                          <p:cTn id="138" fill="hold">
                            <p:stCondLst>
                              <p:cond delay="3000"/>
                            </p:stCondLst>
                            <p:childTnLst>
                              <p:par>
                                <p:cTn id="139" presetID="22" presetClass="entr" presetSubtype="1" fill="hold" grpId="0" nodeType="afterEffect">
                                  <p:stCondLst>
                                    <p:cond delay="0"/>
                                  </p:stCondLst>
                                  <p:childTnLst>
                                    <p:set>
                                      <p:cBhvr>
                                        <p:cTn id="140" dur="1" fill="hold">
                                          <p:stCondLst>
                                            <p:cond delay="0"/>
                                          </p:stCondLst>
                                        </p:cTn>
                                        <p:tgtEl>
                                          <p:spTgt spid="123950"/>
                                        </p:tgtEl>
                                        <p:attrNameLst>
                                          <p:attrName>style.visibility</p:attrName>
                                        </p:attrNameLst>
                                      </p:cBhvr>
                                      <p:to>
                                        <p:strVal val="visible"/>
                                      </p:to>
                                    </p:set>
                                    <p:animEffect transition="in" filter="wipe(up)">
                                      <p:cBhvr>
                                        <p:cTn id="141" dur="500"/>
                                        <p:tgtEl>
                                          <p:spTgt spid="123950"/>
                                        </p:tgtEl>
                                      </p:cBhvr>
                                    </p:animEffect>
                                  </p:childTnLst>
                                </p:cTn>
                              </p:par>
                            </p:childTnLst>
                          </p:cTn>
                        </p:par>
                        <p:par>
                          <p:cTn id="142" fill="hold">
                            <p:stCondLst>
                              <p:cond delay="3500"/>
                            </p:stCondLst>
                            <p:childTnLst>
                              <p:par>
                                <p:cTn id="143" presetID="22" presetClass="entr" presetSubtype="1" fill="hold" grpId="0" nodeType="afterEffect">
                                  <p:stCondLst>
                                    <p:cond delay="0"/>
                                  </p:stCondLst>
                                  <p:childTnLst>
                                    <p:set>
                                      <p:cBhvr>
                                        <p:cTn id="144" dur="1" fill="hold">
                                          <p:stCondLst>
                                            <p:cond delay="0"/>
                                          </p:stCondLst>
                                        </p:cTn>
                                        <p:tgtEl>
                                          <p:spTgt spid="123951"/>
                                        </p:tgtEl>
                                        <p:attrNameLst>
                                          <p:attrName>style.visibility</p:attrName>
                                        </p:attrNameLst>
                                      </p:cBhvr>
                                      <p:to>
                                        <p:strVal val="visible"/>
                                      </p:to>
                                    </p:set>
                                    <p:animEffect transition="in" filter="wipe(up)">
                                      <p:cBhvr>
                                        <p:cTn id="145" dur="500"/>
                                        <p:tgtEl>
                                          <p:spTgt spid="123951"/>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123944"/>
                                        </p:tgtEl>
                                        <p:attrNameLst>
                                          <p:attrName>style.visibility</p:attrName>
                                        </p:attrNameLst>
                                      </p:cBhvr>
                                      <p:to>
                                        <p:strVal val="visible"/>
                                      </p:to>
                                    </p:set>
                                    <p:anim calcmode="lin" valueType="num">
                                      <p:cBhvr additive="base">
                                        <p:cTn id="150" dur="500" fill="hold"/>
                                        <p:tgtEl>
                                          <p:spTgt spid="123944"/>
                                        </p:tgtEl>
                                        <p:attrNameLst>
                                          <p:attrName>ppt_x</p:attrName>
                                        </p:attrNameLst>
                                      </p:cBhvr>
                                      <p:tavLst>
                                        <p:tav tm="0">
                                          <p:val>
                                            <p:strVal val="#ppt_x"/>
                                          </p:val>
                                        </p:tav>
                                        <p:tav tm="100000">
                                          <p:val>
                                            <p:strVal val="#ppt_x"/>
                                          </p:val>
                                        </p:tav>
                                      </p:tavLst>
                                    </p:anim>
                                    <p:anim calcmode="lin" valueType="num">
                                      <p:cBhvr additive="base">
                                        <p:cTn id="151" dur="500" fill="hold"/>
                                        <p:tgtEl>
                                          <p:spTgt spid="123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autoUpdateAnimBg="0"/>
      <p:bldP spid="123909" grpId="0" animBg="1" autoUpdateAnimBg="0"/>
      <p:bldP spid="123910" grpId="0" animBg="1" autoUpdateAnimBg="0"/>
      <p:bldP spid="123911" grpId="0" animBg="1" autoUpdateAnimBg="0"/>
      <p:bldP spid="123912" grpId="0" animBg="1" autoUpdateAnimBg="0"/>
      <p:bldP spid="123913" grpId="0" animBg="1" autoUpdateAnimBg="0"/>
      <p:bldP spid="123914" grpId="0" animBg="1" autoUpdateAnimBg="0"/>
      <p:bldP spid="123915" grpId="0" animBg="1" autoUpdateAnimBg="0"/>
      <p:bldP spid="123916" grpId="0" animBg="1" autoUpdateAnimBg="0"/>
      <p:bldP spid="123917" grpId="0" animBg="1"/>
      <p:bldP spid="123918" grpId="0" animBg="1"/>
      <p:bldP spid="123919" grpId="0" animBg="1"/>
      <p:bldP spid="123920" grpId="0" animBg="1"/>
      <p:bldP spid="123921" grpId="0" animBg="1"/>
      <p:bldP spid="123922" grpId="0" animBg="1"/>
      <p:bldP spid="123923" grpId="0" animBg="1"/>
      <p:bldP spid="123924" grpId="0" animBg="1"/>
      <p:bldP spid="123925" grpId="0" animBg="1"/>
      <p:bldP spid="123926" grpId="0" animBg="1"/>
      <p:bldP spid="123927" grpId="0" animBg="1"/>
      <p:bldP spid="123928" grpId="0" autoUpdateAnimBg="0"/>
      <p:bldP spid="123929" grpId="0" autoUpdateAnimBg="0"/>
      <p:bldP spid="123930" grpId="0" autoUpdateAnimBg="0"/>
      <p:bldP spid="123931" grpId="0" autoUpdateAnimBg="0"/>
      <p:bldP spid="123932" grpId="0" autoUpdateAnimBg="0"/>
      <p:bldP spid="123933" grpId="0" autoUpdateAnimBg="0"/>
      <p:bldP spid="123934" grpId="0" autoUpdateAnimBg="0"/>
      <p:bldP spid="123936" grpId="0" autoUpdateAnimBg="0"/>
      <p:bldP spid="123937" grpId="0" autoUpdateAnimBg="0"/>
      <p:bldP spid="123938" grpId="0" autoUpdateAnimBg="0"/>
      <p:bldP spid="123948" grpId="0" autoUpdateAnimBg="0"/>
      <p:bldP spid="123949" grpId="0" autoUpdateAnimBg="0"/>
      <p:bldP spid="123951" grpId="0" autoUpdateAnimBg="0"/>
      <p:bldP spid="123935" grpId="0" autoUpdateAnimBg="0"/>
      <p:bldP spid="123939" grpId="0" animBg="1"/>
      <p:bldP spid="123940" grpId="0" animBg="1"/>
      <p:bldP spid="123941" grpId="0" animBg="1"/>
      <p:bldP spid="123942" grpId="0" animBg="1"/>
      <p:bldP spid="123944" grpId="0" autoUpdateAnimBg="0"/>
      <p:bldP spid="123945" grpId="0" autoUpdateAnimBg="0"/>
      <p:bldP spid="123946" grpId="0" animBg="1" autoUpdateAnimBg="0"/>
      <p:bldP spid="123947" grpId="0" animBg="1" autoUpdateAnimBg="0"/>
      <p:bldP spid="12395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53B4FB2B-BC7A-46FB-8047-D562A5295E83}" type="slidenum">
              <a:rPr lang="en-US" altLang="zh-CN"/>
              <a:t>105</a:t>
            </a:fld>
            <a:endParaRPr lang="en-US" altLang="zh-CN"/>
          </a:p>
        </p:txBody>
      </p:sp>
      <p:sp>
        <p:nvSpPr>
          <p:cNvPr id="238598" name="Rectangle 6"/>
          <p:cNvSpPr>
            <a:spLocks noGrp="1" noChangeArrowheads="1"/>
          </p:cNvSpPr>
          <p:nvPr>
            <p:ph type="title"/>
          </p:nvPr>
        </p:nvSpPr>
        <p:spPr/>
        <p:txBody>
          <a:bodyPr/>
          <a:lstStyle/>
          <a:p>
            <a:pPr eaLnBrk="1" hangingPunct="1">
              <a:defRPr/>
            </a:pPr>
            <a:r>
              <a:rPr lang="zh-CN" altLang="en-US" smtClean="0"/>
              <a:t>如何求关键活动？</a:t>
            </a:r>
          </a:p>
        </p:txBody>
      </p:sp>
      <p:sp>
        <p:nvSpPr>
          <p:cNvPr id="58372" name="Rectangle 7"/>
          <p:cNvSpPr>
            <a:spLocks noGrp="1" noChangeArrowheads="1"/>
          </p:cNvSpPr>
          <p:nvPr>
            <p:ph type="body" idx="1"/>
          </p:nvPr>
        </p:nvSpPr>
        <p:spPr/>
        <p:txBody>
          <a:bodyPr/>
          <a:lstStyle/>
          <a:p>
            <a:pPr eaLnBrk="1" hangingPunct="1"/>
            <a:r>
              <a:rPr lang="en-US" altLang="zh-CN" smtClean="0"/>
              <a:t>“</a:t>
            </a:r>
            <a:r>
              <a:rPr lang="zh-CN" altLang="en-US" u="sng" smtClean="0"/>
              <a:t>活动</a:t>
            </a:r>
            <a:r>
              <a:rPr lang="en-US" altLang="zh-CN" smtClean="0"/>
              <a:t>(</a:t>
            </a:r>
            <a:r>
              <a:rPr lang="zh-CN" altLang="en-US" smtClean="0"/>
              <a:t>弧</a:t>
            </a:r>
            <a:r>
              <a:rPr lang="en-US" altLang="zh-CN" smtClean="0"/>
              <a:t>)”</a:t>
            </a:r>
            <a:r>
              <a:rPr lang="zh-CN" altLang="en-US" smtClean="0"/>
              <a:t>的 </a:t>
            </a:r>
            <a:r>
              <a:rPr lang="zh-CN" altLang="en-US" u="sng" smtClean="0"/>
              <a:t>最早开始时间</a:t>
            </a:r>
            <a:r>
              <a:rPr lang="zh-CN" altLang="en-US" smtClean="0"/>
              <a:t> </a:t>
            </a:r>
            <a:r>
              <a:rPr lang="en-US" altLang="zh-CN" smtClean="0"/>
              <a:t>e(i)</a:t>
            </a:r>
          </a:p>
          <a:p>
            <a:pPr eaLnBrk="1" hangingPunct="1"/>
            <a:r>
              <a:rPr lang="en-US" altLang="zh-CN" smtClean="0"/>
              <a:t>“</a:t>
            </a:r>
            <a:r>
              <a:rPr lang="zh-CN" altLang="en-US" u="sng" smtClean="0"/>
              <a:t>活动</a:t>
            </a:r>
            <a:r>
              <a:rPr lang="en-US" altLang="zh-CN" smtClean="0"/>
              <a:t>(</a:t>
            </a:r>
            <a:r>
              <a:rPr lang="zh-CN" altLang="en-US" smtClean="0"/>
              <a:t>弧</a:t>
            </a:r>
            <a:r>
              <a:rPr lang="en-US" altLang="zh-CN" smtClean="0"/>
              <a:t>)”</a:t>
            </a:r>
            <a:r>
              <a:rPr lang="zh-CN" altLang="en-US" smtClean="0"/>
              <a:t>的 </a:t>
            </a:r>
            <a:r>
              <a:rPr lang="zh-CN" altLang="en-US" u="sng" smtClean="0"/>
              <a:t>最迟开始时间</a:t>
            </a:r>
            <a:r>
              <a:rPr lang="zh-CN" altLang="en-US" smtClean="0"/>
              <a:t> </a:t>
            </a:r>
            <a:r>
              <a:rPr lang="en-US" altLang="zh-CN" smtClean="0"/>
              <a:t>l(i)</a:t>
            </a:r>
          </a:p>
          <a:p>
            <a:pPr eaLnBrk="1" hangingPunct="1"/>
            <a:r>
              <a:rPr lang="zh-CN" altLang="en-US" smtClean="0">
                <a:solidFill>
                  <a:srgbClr val="FF0000"/>
                </a:solidFill>
              </a:rPr>
              <a:t>关键活动</a:t>
            </a:r>
            <a:r>
              <a:rPr lang="zh-CN" altLang="en-US" smtClean="0"/>
              <a:t>： </a:t>
            </a:r>
            <a:r>
              <a:rPr lang="en-US" altLang="zh-CN" smtClean="0"/>
              <a:t>e(i)  </a:t>
            </a:r>
            <a:r>
              <a:rPr lang="zh-CN" altLang="en-US" smtClean="0"/>
              <a:t>＝ </a:t>
            </a:r>
            <a:r>
              <a:rPr lang="en-US" altLang="zh-CN" smtClean="0"/>
              <a:t>l(i)</a:t>
            </a:r>
          </a:p>
          <a:p>
            <a:pPr eaLnBrk="1" hangingPunct="1"/>
            <a:r>
              <a:rPr lang="en-US" altLang="zh-CN" smtClean="0"/>
              <a:t>“</a:t>
            </a:r>
            <a:r>
              <a:rPr lang="zh-CN" altLang="en-US" u="sng" smtClean="0"/>
              <a:t>事件</a:t>
            </a:r>
            <a:r>
              <a:rPr lang="en-US" altLang="zh-CN" smtClean="0"/>
              <a:t>(</a:t>
            </a:r>
            <a:r>
              <a:rPr lang="zh-CN" altLang="en-US" smtClean="0"/>
              <a:t>顶点</a:t>
            </a:r>
            <a:r>
              <a:rPr lang="en-US" altLang="zh-CN" smtClean="0"/>
              <a:t>)” </a:t>
            </a:r>
            <a:r>
              <a:rPr lang="zh-CN" altLang="en-US" smtClean="0"/>
              <a:t>的</a:t>
            </a:r>
            <a:r>
              <a:rPr lang="zh-CN" altLang="en-US" u="sng" smtClean="0"/>
              <a:t>最早发生时间</a:t>
            </a:r>
            <a:r>
              <a:rPr lang="zh-CN" altLang="en-US" smtClean="0"/>
              <a:t> </a:t>
            </a:r>
            <a:r>
              <a:rPr lang="en-US" altLang="zh-CN" smtClean="0"/>
              <a:t>ve(j)</a:t>
            </a:r>
          </a:p>
          <a:p>
            <a:pPr eaLnBrk="1" hangingPunct="1"/>
            <a:r>
              <a:rPr lang="en-US" altLang="zh-CN" smtClean="0"/>
              <a:t>“</a:t>
            </a:r>
            <a:r>
              <a:rPr lang="zh-CN" altLang="en-US" u="sng" smtClean="0"/>
              <a:t>事件</a:t>
            </a:r>
            <a:r>
              <a:rPr lang="en-US" altLang="zh-CN" smtClean="0"/>
              <a:t>(</a:t>
            </a:r>
            <a:r>
              <a:rPr lang="zh-CN" altLang="en-US" smtClean="0"/>
              <a:t>顶点</a:t>
            </a:r>
            <a:r>
              <a:rPr lang="en-US" altLang="zh-CN" smtClean="0"/>
              <a:t>)” </a:t>
            </a:r>
            <a:r>
              <a:rPr lang="zh-CN" altLang="en-US" smtClean="0"/>
              <a:t>的</a:t>
            </a:r>
            <a:r>
              <a:rPr lang="zh-CN" altLang="en-US" u="sng" smtClean="0"/>
              <a:t>最迟发生时间</a:t>
            </a:r>
            <a:r>
              <a:rPr lang="zh-CN" altLang="en-US" smtClean="0"/>
              <a:t> </a:t>
            </a:r>
            <a:r>
              <a:rPr lang="en-US" altLang="zh-CN" smtClean="0"/>
              <a:t>vl(k) </a:t>
            </a:r>
          </a:p>
          <a:p>
            <a:pPr eaLnBrk="1" hangingPunct="1"/>
            <a:endParaRPr lang="en-US" altLang="zh-CN" smtClean="0">
              <a:solidFill>
                <a:srgbClr val="800000"/>
              </a:solidFill>
            </a:endParaRPr>
          </a:p>
          <a:p>
            <a:pPr eaLnBrk="1" hangingPunct="1"/>
            <a:r>
              <a:rPr lang="zh-CN" altLang="en-US" smtClean="0">
                <a:solidFill>
                  <a:srgbClr val="800000"/>
                </a:solidFill>
              </a:rPr>
              <a:t>活动</a:t>
            </a:r>
            <a:r>
              <a:rPr lang="en-US" altLang="zh-CN" smtClean="0">
                <a:solidFill>
                  <a:srgbClr val="800000"/>
                </a:solidFill>
              </a:rPr>
              <a:t>(</a:t>
            </a:r>
            <a:r>
              <a:rPr lang="zh-CN" altLang="en-US" smtClean="0">
                <a:solidFill>
                  <a:srgbClr val="800000"/>
                </a:solidFill>
              </a:rPr>
              <a:t>弧</a:t>
            </a:r>
            <a:r>
              <a:rPr lang="en-US" altLang="zh-CN" smtClean="0">
                <a:solidFill>
                  <a:srgbClr val="800000"/>
                </a:solidFill>
              </a:rPr>
              <a:t>)</a:t>
            </a:r>
            <a:r>
              <a:rPr lang="zh-CN" altLang="en-US" smtClean="0">
                <a:solidFill>
                  <a:srgbClr val="800000"/>
                </a:solidFill>
              </a:rPr>
              <a:t>发生时间的计算公式</a:t>
            </a:r>
            <a:endParaRPr lang="zh-CN" altLang="en-US" smtClean="0"/>
          </a:p>
          <a:p>
            <a:pPr eaLnBrk="1" hangingPunct="1"/>
            <a:r>
              <a:rPr lang="zh-CN" altLang="en-US" smtClean="0"/>
              <a:t>假设第 </a:t>
            </a:r>
            <a:r>
              <a:rPr lang="en-US" altLang="zh-CN" smtClean="0"/>
              <a:t>i </a:t>
            </a:r>
            <a:r>
              <a:rPr lang="zh-CN" altLang="en-US" smtClean="0"/>
              <a:t>条弧为 </a:t>
            </a:r>
            <a:r>
              <a:rPr lang="en-US" altLang="zh-CN" smtClean="0"/>
              <a:t>&lt;j, k&gt; </a:t>
            </a:r>
            <a:r>
              <a:rPr lang="zh-CN" altLang="en-US" smtClean="0"/>
              <a:t>，则 对第 </a:t>
            </a:r>
            <a:r>
              <a:rPr lang="en-US" altLang="zh-CN" smtClean="0"/>
              <a:t>i </a:t>
            </a:r>
            <a:r>
              <a:rPr lang="zh-CN" altLang="en-US" smtClean="0"/>
              <a:t>项活动言</a:t>
            </a:r>
          </a:p>
          <a:p>
            <a:pPr eaLnBrk="1" hangingPunct="1"/>
            <a:r>
              <a:rPr lang="en-US" altLang="zh-CN" smtClean="0"/>
              <a:t>e(i) = ve(j)</a:t>
            </a:r>
            <a:r>
              <a:rPr lang="zh-CN" altLang="en-US" smtClean="0"/>
              <a:t>；</a:t>
            </a:r>
          </a:p>
          <a:p>
            <a:pPr eaLnBrk="1" hangingPunct="1"/>
            <a:r>
              <a:rPr lang="en-US" altLang="zh-CN" smtClean="0"/>
              <a:t>l(i) = vl(k) – dut(&lt;j,k&gt;)</a:t>
            </a:r>
            <a:r>
              <a:rPr lang="zh-CN" altLang="en-US" smtClean="0"/>
              <a:t>；</a:t>
            </a:r>
          </a:p>
        </p:txBody>
      </p:sp>
      <p:grpSp>
        <p:nvGrpSpPr>
          <p:cNvPr id="2" name="Group 17"/>
          <p:cNvGrpSpPr/>
          <p:nvPr/>
        </p:nvGrpSpPr>
        <p:grpSpPr bwMode="auto">
          <a:xfrm>
            <a:off x="6084888" y="5445125"/>
            <a:ext cx="2057400" cy="838200"/>
            <a:chOff x="3840" y="2880"/>
            <a:chExt cx="1296" cy="528"/>
          </a:xfrm>
        </p:grpSpPr>
        <p:grpSp>
          <p:nvGrpSpPr>
            <p:cNvPr id="3" name="Group 12"/>
            <p:cNvGrpSpPr/>
            <p:nvPr/>
          </p:nvGrpSpPr>
          <p:grpSpPr bwMode="auto">
            <a:xfrm>
              <a:off x="3840" y="3120"/>
              <a:ext cx="1296" cy="288"/>
              <a:chOff x="3840" y="3120"/>
              <a:chExt cx="1296" cy="288"/>
            </a:xfrm>
          </p:grpSpPr>
          <p:sp>
            <p:nvSpPr>
              <p:cNvPr id="58393" name="Oval 8"/>
              <p:cNvSpPr>
                <a:spLocks noChangeArrowheads="1"/>
              </p:cNvSpPr>
              <p:nvPr/>
            </p:nvSpPr>
            <p:spPr bwMode="auto">
              <a:xfrm>
                <a:off x="3840" y="31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j</a:t>
                </a:r>
                <a:endParaRPr kumimoji="1" lang="en-US" altLang="zh-CN" sz="3200">
                  <a:latin typeface="Times New Roman" panose="02020603050405020304" pitchFamily="18" charset="0"/>
                  <a:ea typeface="宋体" panose="02010600030101010101" pitchFamily="2" charset="-122"/>
                </a:endParaRPr>
              </a:p>
            </p:txBody>
          </p:sp>
          <p:sp>
            <p:nvSpPr>
              <p:cNvPr id="58394" name="Oval 9"/>
              <p:cNvSpPr>
                <a:spLocks noChangeArrowheads="1"/>
              </p:cNvSpPr>
              <p:nvPr/>
            </p:nvSpPr>
            <p:spPr bwMode="auto">
              <a:xfrm>
                <a:off x="4848" y="31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k</a:t>
                </a:r>
                <a:endParaRPr kumimoji="1" lang="en-US" altLang="zh-CN" sz="3200">
                  <a:latin typeface="Times New Roman" panose="02020603050405020304" pitchFamily="18" charset="0"/>
                  <a:ea typeface="宋体" panose="02010600030101010101" pitchFamily="2" charset="-122"/>
                </a:endParaRPr>
              </a:p>
            </p:txBody>
          </p:sp>
          <p:sp>
            <p:nvSpPr>
              <p:cNvPr id="58395" name="Line 10"/>
              <p:cNvSpPr>
                <a:spLocks noChangeShapeType="1"/>
              </p:cNvSpPr>
              <p:nvPr/>
            </p:nvSpPr>
            <p:spPr bwMode="auto">
              <a:xfrm>
                <a:off x="4128" y="3264"/>
                <a:ext cx="720"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92" name="Text Box 11"/>
            <p:cNvSpPr txBox="1">
              <a:spLocks noChangeArrowheads="1"/>
            </p:cNvSpPr>
            <p:nvPr/>
          </p:nvSpPr>
          <p:spPr bwMode="auto">
            <a:xfrm>
              <a:off x="4368" y="288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i</a:t>
              </a:r>
              <a:endParaRPr kumimoji="1" lang="en-US" altLang="zh-CN" sz="3200">
                <a:latin typeface="Times New Roman" panose="02020603050405020304" pitchFamily="18" charset="0"/>
                <a:ea typeface="宋体" panose="02010600030101010101" pitchFamily="2" charset="-122"/>
              </a:endParaRPr>
            </a:p>
          </p:txBody>
        </p:sp>
      </p:grpSp>
      <p:grpSp>
        <p:nvGrpSpPr>
          <p:cNvPr id="4" name="Group 34"/>
          <p:cNvGrpSpPr/>
          <p:nvPr/>
        </p:nvGrpSpPr>
        <p:grpSpPr bwMode="auto">
          <a:xfrm>
            <a:off x="5562600" y="1066800"/>
            <a:ext cx="3505200" cy="2286000"/>
            <a:chOff x="1104" y="1104"/>
            <a:chExt cx="2208" cy="1440"/>
          </a:xfrm>
        </p:grpSpPr>
        <p:sp>
          <p:nvSpPr>
            <p:cNvPr id="58375" name="Oval 18"/>
            <p:cNvSpPr>
              <a:spLocks noChangeArrowheads="1"/>
            </p:cNvSpPr>
            <p:nvPr/>
          </p:nvSpPr>
          <p:spPr bwMode="auto">
            <a:xfrm>
              <a:off x="1104" y="1632"/>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a</a:t>
              </a:r>
              <a:endParaRPr kumimoji="1" lang="en-US" altLang="zh-CN" sz="3200">
                <a:latin typeface="Times New Roman" panose="02020603050405020304" pitchFamily="18" charset="0"/>
                <a:ea typeface="宋体" panose="02010600030101010101" pitchFamily="2" charset="-122"/>
              </a:endParaRPr>
            </a:p>
          </p:txBody>
        </p:sp>
        <p:sp>
          <p:nvSpPr>
            <p:cNvPr id="58376" name="Oval 19"/>
            <p:cNvSpPr>
              <a:spLocks noChangeArrowheads="1"/>
            </p:cNvSpPr>
            <p:nvPr/>
          </p:nvSpPr>
          <p:spPr bwMode="auto">
            <a:xfrm>
              <a:off x="2064" y="110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b</a:t>
              </a:r>
              <a:endParaRPr kumimoji="1" lang="en-US" altLang="zh-CN" sz="3200">
                <a:latin typeface="Times New Roman" panose="02020603050405020304" pitchFamily="18" charset="0"/>
                <a:ea typeface="宋体" panose="02010600030101010101" pitchFamily="2" charset="-122"/>
              </a:endParaRPr>
            </a:p>
          </p:txBody>
        </p:sp>
        <p:sp>
          <p:nvSpPr>
            <p:cNvPr id="58377" name="Oval 20"/>
            <p:cNvSpPr>
              <a:spLocks noChangeArrowheads="1"/>
            </p:cNvSpPr>
            <p:nvPr/>
          </p:nvSpPr>
          <p:spPr bwMode="auto">
            <a:xfrm>
              <a:off x="2064" y="225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c</a:t>
              </a:r>
              <a:endParaRPr kumimoji="1" lang="en-US" altLang="zh-CN" sz="3200">
                <a:latin typeface="Times New Roman" panose="02020603050405020304" pitchFamily="18" charset="0"/>
                <a:ea typeface="宋体" panose="02010600030101010101" pitchFamily="2" charset="-122"/>
              </a:endParaRPr>
            </a:p>
          </p:txBody>
        </p:sp>
        <p:sp>
          <p:nvSpPr>
            <p:cNvPr id="58378" name="Oval 21"/>
            <p:cNvSpPr>
              <a:spLocks noChangeArrowheads="1"/>
            </p:cNvSpPr>
            <p:nvPr/>
          </p:nvSpPr>
          <p:spPr bwMode="auto">
            <a:xfrm>
              <a:off x="3024" y="168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e</a:t>
              </a:r>
              <a:endParaRPr kumimoji="1" lang="en-US" altLang="zh-CN" sz="3200">
                <a:latin typeface="Times New Roman" panose="02020603050405020304" pitchFamily="18" charset="0"/>
                <a:ea typeface="宋体" panose="02010600030101010101" pitchFamily="2" charset="-122"/>
              </a:endParaRPr>
            </a:p>
          </p:txBody>
        </p:sp>
        <p:sp>
          <p:nvSpPr>
            <p:cNvPr id="58379" name="Line 22"/>
            <p:cNvSpPr>
              <a:spLocks noChangeShapeType="1"/>
            </p:cNvSpPr>
            <p:nvPr/>
          </p:nvSpPr>
          <p:spPr bwMode="auto">
            <a:xfrm flipV="1">
              <a:off x="1344" y="1248"/>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23"/>
            <p:cNvSpPr>
              <a:spLocks noChangeShapeType="1"/>
            </p:cNvSpPr>
            <p:nvPr/>
          </p:nvSpPr>
          <p:spPr bwMode="auto">
            <a:xfrm>
              <a:off x="1392" y="1776"/>
              <a:ext cx="672" cy="528"/>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24"/>
            <p:cNvSpPr>
              <a:spLocks noChangeShapeType="1"/>
            </p:cNvSpPr>
            <p:nvPr/>
          </p:nvSpPr>
          <p:spPr bwMode="auto">
            <a:xfrm flipV="1">
              <a:off x="2352" y="1872"/>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25"/>
            <p:cNvSpPr>
              <a:spLocks noChangeShapeType="1"/>
            </p:cNvSpPr>
            <p:nvPr/>
          </p:nvSpPr>
          <p:spPr bwMode="auto">
            <a:xfrm>
              <a:off x="2352" y="124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Text Box 26"/>
            <p:cNvSpPr txBox="1">
              <a:spLocks noChangeArrowheads="1"/>
            </p:cNvSpPr>
            <p:nvPr/>
          </p:nvSpPr>
          <p:spPr bwMode="auto">
            <a:xfrm>
              <a:off x="1484"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58384" name="Text Box 27"/>
            <p:cNvSpPr txBox="1">
              <a:spLocks noChangeArrowheads="1"/>
            </p:cNvSpPr>
            <p:nvPr/>
          </p:nvSpPr>
          <p:spPr bwMode="auto">
            <a:xfrm>
              <a:off x="1632" y="174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58385" name="Text Box 28"/>
            <p:cNvSpPr txBox="1">
              <a:spLocks noChangeArrowheads="1"/>
            </p:cNvSpPr>
            <p:nvPr/>
          </p:nvSpPr>
          <p:spPr bwMode="auto">
            <a:xfrm>
              <a:off x="2592"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8386" name="Text Box 29"/>
            <p:cNvSpPr txBox="1">
              <a:spLocks noChangeArrowheads="1"/>
            </p:cNvSpPr>
            <p:nvPr/>
          </p:nvSpPr>
          <p:spPr bwMode="auto">
            <a:xfrm>
              <a:off x="2534" y="183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8387" name="Text Box 30"/>
            <p:cNvSpPr txBox="1">
              <a:spLocks noChangeArrowheads="1"/>
            </p:cNvSpPr>
            <p:nvPr/>
          </p:nvSpPr>
          <p:spPr bwMode="auto">
            <a:xfrm>
              <a:off x="1484"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58388" name="Text Box 31"/>
            <p:cNvSpPr txBox="1">
              <a:spLocks noChangeArrowheads="1"/>
            </p:cNvSpPr>
            <p:nvPr/>
          </p:nvSpPr>
          <p:spPr bwMode="auto">
            <a:xfrm>
              <a:off x="2592"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8389" name="Line 32"/>
            <p:cNvSpPr>
              <a:spLocks noChangeShapeType="1"/>
            </p:cNvSpPr>
            <p:nvPr/>
          </p:nvSpPr>
          <p:spPr bwMode="auto">
            <a:xfrm flipV="1">
              <a:off x="1344" y="1248"/>
              <a:ext cx="720" cy="432"/>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Line 33"/>
            <p:cNvSpPr>
              <a:spLocks noChangeShapeType="1"/>
            </p:cNvSpPr>
            <p:nvPr/>
          </p:nvSpPr>
          <p:spPr bwMode="auto">
            <a:xfrm>
              <a:off x="2352" y="1248"/>
              <a:ext cx="720" cy="48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53B85AC6-EFCE-4B0B-98D2-93A42BB9C0A0}" type="slidenum">
              <a:rPr lang="en-US" altLang="zh-CN"/>
              <a:t>106</a:t>
            </a:fld>
            <a:endParaRPr lang="en-US" altLang="zh-CN"/>
          </a:p>
        </p:txBody>
      </p:sp>
      <p:sp>
        <p:nvSpPr>
          <p:cNvPr id="240644" name="Rectangle 4"/>
          <p:cNvSpPr>
            <a:spLocks noGrp="1" noChangeArrowheads="1"/>
          </p:cNvSpPr>
          <p:nvPr>
            <p:ph type="title"/>
          </p:nvPr>
        </p:nvSpPr>
        <p:spPr/>
        <p:txBody>
          <a:bodyPr/>
          <a:lstStyle/>
          <a:p>
            <a:pPr eaLnBrk="1" hangingPunct="1">
              <a:defRPr/>
            </a:pPr>
            <a:r>
              <a:rPr lang="zh-CN" altLang="en-US" smtClean="0"/>
              <a:t>如何求关键活动？</a:t>
            </a:r>
          </a:p>
        </p:txBody>
      </p:sp>
      <p:sp>
        <p:nvSpPr>
          <p:cNvPr id="59396" name="Rectangle 5"/>
          <p:cNvSpPr>
            <a:spLocks noGrp="1" noChangeArrowheads="1"/>
          </p:cNvSpPr>
          <p:nvPr>
            <p:ph type="body" idx="1"/>
          </p:nvPr>
        </p:nvSpPr>
        <p:spPr/>
        <p:txBody>
          <a:bodyPr/>
          <a:lstStyle/>
          <a:p>
            <a:pPr eaLnBrk="1" hangingPunct="1"/>
            <a:r>
              <a:rPr lang="zh-CN" altLang="en-US" smtClean="0">
                <a:solidFill>
                  <a:srgbClr val="800000"/>
                </a:solidFill>
              </a:rPr>
              <a:t>事件</a:t>
            </a:r>
            <a:r>
              <a:rPr lang="en-US" altLang="zh-CN" smtClean="0">
                <a:solidFill>
                  <a:srgbClr val="800000"/>
                </a:solidFill>
              </a:rPr>
              <a:t>(</a:t>
            </a:r>
            <a:r>
              <a:rPr lang="zh-CN" altLang="en-US" smtClean="0">
                <a:solidFill>
                  <a:srgbClr val="800000"/>
                </a:solidFill>
              </a:rPr>
              <a:t>顶点</a:t>
            </a:r>
            <a:r>
              <a:rPr lang="en-US" altLang="zh-CN" smtClean="0">
                <a:solidFill>
                  <a:srgbClr val="800000"/>
                </a:solidFill>
              </a:rPr>
              <a:t>)</a:t>
            </a:r>
            <a:r>
              <a:rPr lang="zh-CN" altLang="en-US" smtClean="0">
                <a:solidFill>
                  <a:srgbClr val="800000"/>
                </a:solidFill>
              </a:rPr>
              <a:t>发生时间的计算公式</a:t>
            </a:r>
          </a:p>
          <a:p>
            <a:pPr eaLnBrk="1" hangingPunct="1"/>
            <a:r>
              <a:rPr lang="zh-CN" altLang="en-US" smtClean="0"/>
              <a:t>最早开始时间：</a:t>
            </a:r>
          </a:p>
          <a:p>
            <a:pPr lvl="1" eaLnBrk="1" hangingPunct="1"/>
            <a:r>
              <a:rPr lang="en-US" altLang="zh-CN" smtClean="0"/>
              <a:t>ve(</a:t>
            </a:r>
            <a:r>
              <a:rPr lang="zh-CN" altLang="en-US" smtClean="0"/>
              <a:t>源点</a:t>
            </a:r>
            <a:r>
              <a:rPr lang="en-US" altLang="zh-CN" smtClean="0"/>
              <a:t>) = 0</a:t>
            </a:r>
            <a:r>
              <a:rPr lang="zh-CN" altLang="en-US" smtClean="0"/>
              <a:t>；</a:t>
            </a:r>
          </a:p>
          <a:p>
            <a:pPr lvl="1" eaLnBrk="1" hangingPunct="1"/>
            <a:r>
              <a:rPr lang="en-US" altLang="zh-CN" smtClean="0"/>
              <a:t>ve(k) = Max{ve(j) + dut(&lt;j, k&gt;)}</a:t>
            </a:r>
          </a:p>
          <a:p>
            <a:pPr eaLnBrk="1" hangingPunct="1"/>
            <a:r>
              <a:rPr lang="zh-CN" altLang="en-US" smtClean="0"/>
              <a:t>最迟开始时间：</a:t>
            </a:r>
          </a:p>
          <a:p>
            <a:pPr lvl="1" eaLnBrk="1" hangingPunct="1"/>
            <a:r>
              <a:rPr lang="en-US" altLang="zh-CN" smtClean="0"/>
              <a:t>vl(</a:t>
            </a:r>
            <a:r>
              <a:rPr lang="zh-CN" altLang="en-US" smtClean="0"/>
              <a:t>汇点</a:t>
            </a:r>
            <a:r>
              <a:rPr lang="en-US" altLang="zh-CN" smtClean="0"/>
              <a:t>) = ve(</a:t>
            </a:r>
            <a:r>
              <a:rPr lang="zh-CN" altLang="en-US" smtClean="0"/>
              <a:t>汇点</a:t>
            </a:r>
            <a:r>
              <a:rPr lang="en-US" altLang="zh-CN" smtClean="0"/>
              <a:t>)</a:t>
            </a:r>
            <a:r>
              <a:rPr lang="zh-CN" altLang="en-US" smtClean="0"/>
              <a:t>；</a:t>
            </a:r>
          </a:p>
          <a:p>
            <a:pPr lvl="1" eaLnBrk="1" hangingPunct="1"/>
            <a:r>
              <a:rPr lang="en-US" altLang="zh-CN" smtClean="0"/>
              <a:t>vl(j) = Min{vl(k) – dut(&lt;j, k&gt;)}</a:t>
            </a:r>
          </a:p>
        </p:txBody>
      </p:sp>
      <p:grpSp>
        <p:nvGrpSpPr>
          <p:cNvPr id="2" name="Group 30"/>
          <p:cNvGrpSpPr/>
          <p:nvPr/>
        </p:nvGrpSpPr>
        <p:grpSpPr bwMode="auto">
          <a:xfrm>
            <a:off x="5562600" y="1066800"/>
            <a:ext cx="3505200" cy="2286000"/>
            <a:chOff x="1104" y="1104"/>
            <a:chExt cx="2208" cy="1440"/>
          </a:xfrm>
        </p:grpSpPr>
        <p:sp>
          <p:nvSpPr>
            <p:cNvPr id="59404" name="Oval 31"/>
            <p:cNvSpPr>
              <a:spLocks noChangeArrowheads="1"/>
            </p:cNvSpPr>
            <p:nvPr/>
          </p:nvSpPr>
          <p:spPr bwMode="auto">
            <a:xfrm>
              <a:off x="1104" y="1632"/>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a</a:t>
              </a:r>
              <a:endParaRPr kumimoji="1" lang="en-US" altLang="zh-CN" sz="3200">
                <a:latin typeface="Times New Roman" panose="02020603050405020304" pitchFamily="18" charset="0"/>
                <a:ea typeface="宋体" panose="02010600030101010101" pitchFamily="2" charset="-122"/>
              </a:endParaRPr>
            </a:p>
          </p:txBody>
        </p:sp>
        <p:sp>
          <p:nvSpPr>
            <p:cNvPr id="59405" name="Oval 32"/>
            <p:cNvSpPr>
              <a:spLocks noChangeArrowheads="1"/>
            </p:cNvSpPr>
            <p:nvPr/>
          </p:nvSpPr>
          <p:spPr bwMode="auto">
            <a:xfrm>
              <a:off x="2064" y="110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b</a:t>
              </a:r>
              <a:endParaRPr kumimoji="1" lang="en-US" altLang="zh-CN" sz="3200">
                <a:latin typeface="Times New Roman" panose="02020603050405020304" pitchFamily="18" charset="0"/>
                <a:ea typeface="宋体" panose="02010600030101010101" pitchFamily="2" charset="-122"/>
              </a:endParaRPr>
            </a:p>
          </p:txBody>
        </p:sp>
        <p:sp>
          <p:nvSpPr>
            <p:cNvPr id="59406" name="Oval 33"/>
            <p:cNvSpPr>
              <a:spLocks noChangeArrowheads="1"/>
            </p:cNvSpPr>
            <p:nvPr/>
          </p:nvSpPr>
          <p:spPr bwMode="auto">
            <a:xfrm>
              <a:off x="2064" y="225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c</a:t>
              </a:r>
              <a:endParaRPr kumimoji="1" lang="en-US" altLang="zh-CN" sz="3200">
                <a:latin typeface="Times New Roman" panose="02020603050405020304" pitchFamily="18" charset="0"/>
                <a:ea typeface="宋体" panose="02010600030101010101" pitchFamily="2" charset="-122"/>
              </a:endParaRPr>
            </a:p>
          </p:txBody>
        </p:sp>
        <p:sp>
          <p:nvSpPr>
            <p:cNvPr id="59407" name="Oval 34"/>
            <p:cNvSpPr>
              <a:spLocks noChangeArrowheads="1"/>
            </p:cNvSpPr>
            <p:nvPr/>
          </p:nvSpPr>
          <p:spPr bwMode="auto">
            <a:xfrm>
              <a:off x="3024" y="168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dirty="0">
                  <a:solidFill>
                    <a:srgbClr val="800000"/>
                  </a:solidFill>
                  <a:latin typeface="Times New Roman" panose="02020603050405020304" pitchFamily="18" charset="0"/>
                  <a:ea typeface="宋体" panose="02010600030101010101" pitchFamily="2" charset="-122"/>
                </a:rPr>
                <a:t>e</a:t>
              </a:r>
              <a:endParaRPr kumimoji="1" lang="en-US" altLang="zh-CN" sz="3200" dirty="0">
                <a:latin typeface="Times New Roman" panose="02020603050405020304" pitchFamily="18" charset="0"/>
                <a:ea typeface="宋体" panose="02010600030101010101" pitchFamily="2" charset="-122"/>
              </a:endParaRPr>
            </a:p>
          </p:txBody>
        </p:sp>
        <p:sp>
          <p:nvSpPr>
            <p:cNvPr id="59408" name="Line 35"/>
            <p:cNvSpPr>
              <a:spLocks noChangeShapeType="1"/>
            </p:cNvSpPr>
            <p:nvPr/>
          </p:nvSpPr>
          <p:spPr bwMode="auto">
            <a:xfrm flipV="1">
              <a:off x="1344" y="1248"/>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Line 36"/>
            <p:cNvSpPr>
              <a:spLocks noChangeShapeType="1"/>
            </p:cNvSpPr>
            <p:nvPr/>
          </p:nvSpPr>
          <p:spPr bwMode="auto">
            <a:xfrm>
              <a:off x="1392" y="1776"/>
              <a:ext cx="672" cy="528"/>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37"/>
            <p:cNvSpPr>
              <a:spLocks noChangeShapeType="1"/>
            </p:cNvSpPr>
            <p:nvPr/>
          </p:nvSpPr>
          <p:spPr bwMode="auto">
            <a:xfrm flipV="1">
              <a:off x="2352" y="1872"/>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38"/>
            <p:cNvSpPr>
              <a:spLocks noChangeShapeType="1"/>
            </p:cNvSpPr>
            <p:nvPr/>
          </p:nvSpPr>
          <p:spPr bwMode="auto">
            <a:xfrm>
              <a:off x="2352" y="124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Text Box 39"/>
            <p:cNvSpPr txBox="1">
              <a:spLocks noChangeArrowheads="1"/>
            </p:cNvSpPr>
            <p:nvPr/>
          </p:nvSpPr>
          <p:spPr bwMode="auto">
            <a:xfrm>
              <a:off x="1484"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59413" name="Text Box 40"/>
            <p:cNvSpPr txBox="1">
              <a:spLocks noChangeArrowheads="1"/>
            </p:cNvSpPr>
            <p:nvPr/>
          </p:nvSpPr>
          <p:spPr bwMode="auto">
            <a:xfrm>
              <a:off x="1632" y="174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59414" name="Text Box 41"/>
            <p:cNvSpPr txBox="1">
              <a:spLocks noChangeArrowheads="1"/>
            </p:cNvSpPr>
            <p:nvPr/>
          </p:nvSpPr>
          <p:spPr bwMode="auto">
            <a:xfrm>
              <a:off x="2592"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9415" name="Text Box 42"/>
            <p:cNvSpPr txBox="1">
              <a:spLocks noChangeArrowheads="1"/>
            </p:cNvSpPr>
            <p:nvPr/>
          </p:nvSpPr>
          <p:spPr bwMode="auto">
            <a:xfrm>
              <a:off x="2534" y="183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9416" name="Text Box 43"/>
            <p:cNvSpPr txBox="1">
              <a:spLocks noChangeArrowheads="1"/>
            </p:cNvSpPr>
            <p:nvPr/>
          </p:nvSpPr>
          <p:spPr bwMode="auto">
            <a:xfrm>
              <a:off x="1484"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59417" name="Text Box 44"/>
            <p:cNvSpPr txBox="1">
              <a:spLocks noChangeArrowheads="1"/>
            </p:cNvSpPr>
            <p:nvPr/>
          </p:nvSpPr>
          <p:spPr bwMode="auto">
            <a:xfrm>
              <a:off x="2592" y="117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0000FF"/>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59418" name="Line 45"/>
            <p:cNvSpPr>
              <a:spLocks noChangeShapeType="1"/>
            </p:cNvSpPr>
            <p:nvPr/>
          </p:nvSpPr>
          <p:spPr bwMode="auto">
            <a:xfrm flipV="1">
              <a:off x="1344" y="1248"/>
              <a:ext cx="720" cy="432"/>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9" name="Line 46"/>
            <p:cNvSpPr>
              <a:spLocks noChangeShapeType="1"/>
            </p:cNvSpPr>
            <p:nvPr/>
          </p:nvSpPr>
          <p:spPr bwMode="auto">
            <a:xfrm>
              <a:off x="2352" y="1248"/>
              <a:ext cx="720" cy="480"/>
            </a:xfrm>
            <a:prstGeom prst="line">
              <a:avLst/>
            </a:prstGeom>
            <a:noFill/>
            <a:ln w="57150" cap="sq">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7"/>
          <p:cNvGrpSpPr/>
          <p:nvPr/>
        </p:nvGrpSpPr>
        <p:grpSpPr bwMode="auto">
          <a:xfrm>
            <a:off x="6084888" y="5157788"/>
            <a:ext cx="2057400" cy="838200"/>
            <a:chOff x="3840" y="2880"/>
            <a:chExt cx="1296" cy="528"/>
          </a:xfrm>
        </p:grpSpPr>
        <p:grpSp>
          <p:nvGrpSpPr>
            <p:cNvPr id="4" name="Group 48"/>
            <p:cNvGrpSpPr/>
            <p:nvPr/>
          </p:nvGrpSpPr>
          <p:grpSpPr bwMode="auto">
            <a:xfrm>
              <a:off x="3840" y="3120"/>
              <a:ext cx="1296" cy="288"/>
              <a:chOff x="3840" y="3120"/>
              <a:chExt cx="1296" cy="288"/>
            </a:xfrm>
          </p:grpSpPr>
          <p:sp>
            <p:nvSpPr>
              <p:cNvPr id="59401" name="Oval 49"/>
              <p:cNvSpPr>
                <a:spLocks noChangeArrowheads="1"/>
              </p:cNvSpPr>
              <p:nvPr/>
            </p:nvSpPr>
            <p:spPr bwMode="auto">
              <a:xfrm>
                <a:off x="3840" y="31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j</a:t>
                </a:r>
                <a:endParaRPr kumimoji="1" lang="en-US" altLang="zh-CN" sz="3200">
                  <a:latin typeface="Times New Roman" panose="02020603050405020304" pitchFamily="18" charset="0"/>
                  <a:ea typeface="宋体" panose="02010600030101010101" pitchFamily="2" charset="-122"/>
                </a:endParaRPr>
              </a:p>
            </p:txBody>
          </p:sp>
          <p:sp>
            <p:nvSpPr>
              <p:cNvPr id="59402" name="Oval 50"/>
              <p:cNvSpPr>
                <a:spLocks noChangeArrowheads="1"/>
              </p:cNvSpPr>
              <p:nvPr/>
            </p:nvSpPr>
            <p:spPr bwMode="auto">
              <a:xfrm>
                <a:off x="4848" y="31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k</a:t>
                </a:r>
                <a:endParaRPr kumimoji="1" lang="en-US" altLang="zh-CN" sz="3200">
                  <a:latin typeface="Times New Roman" panose="02020603050405020304" pitchFamily="18" charset="0"/>
                  <a:ea typeface="宋体" panose="02010600030101010101" pitchFamily="2" charset="-122"/>
                </a:endParaRPr>
              </a:p>
            </p:txBody>
          </p:sp>
          <p:sp>
            <p:nvSpPr>
              <p:cNvPr id="59403" name="Line 51"/>
              <p:cNvSpPr>
                <a:spLocks noChangeShapeType="1"/>
              </p:cNvSpPr>
              <p:nvPr/>
            </p:nvSpPr>
            <p:spPr bwMode="auto">
              <a:xfrm>
                <a:off x="4128" y="3264"/>
                <a:ext cx="720"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400" name="Text Box 52"/>
            <p:cNvSpPr txBox="1">
              <a:spLocks noChangeArrowheads="1"/>
            </p:cNvSpPr>
            <p:nvPr/>
          </p:nvSpPr>
          <p:spPr bwMode="auto">
            <a:xfrm>
              <a:off x="4368" y="288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i</a:t>
              </a:r>
              <a:endParaRPr kumimoji="1" lang="en-US" altLang="zh-CN" sz="3200">
                <a:latin typeface="Times New Roman" panose="02020603050405020304" pitchFamily="18" charset="0"/>
                <a:ea typeface="宋体" panose="02010600030101010101" pitchFamily="2" charset="-122"/>
              </a:endParaRPr>
            </a:p>
          </p:txBody>
        </p:sp>
      </p:grpSp>
    </p:spTree>
  </p:cSld>
  <p:clrMapOvr>
    <a:masterClrMapping/>
  </p:clrMapOvr>
  <p:transition>
    <p:pull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3"/>
          <p:cNvSpPr>
            <a:spLocks noGrp="1"/>
          </p:cNvSpPr>
          <p:nvPr>
            <p:ph type="sldNum" sz="quarter" idx="12"/>
          </p:nvPr>
        </p:nvSpPr>
        <p:spPr/>
        <p:txBody>
          <a:bodyPr/>
          <a:lstStyle/>
          <a:p>
            <a:pPr>
              <a:defRPr/>
            </a:pPr>
            <a:fld id="{51AC1C81-FF57-496C-B006-DAD1BBCD84F6}" type="slidenum">
              <a:rPr lang="en-US" altLang="zh-CN"/>
              <a:t>107</a:t>
            </a:fld>
            <a:endParaRPr lang="en-US" altLang="zh-CN"/>
          </a:p>
        </p:txBody>
      </p:sp>
      <p:grpSp>
        <p:nvGrpSpPr>
          <p:cNvPr id="2" name="Group 122"/>
          <p:cNvGrpSpPr/>
          <p:nvPr/>
        </p:nvGrpSpPr>
        <p:grpSpPr bwMode="auto">
          <a:xfrm>
            <a:off x="1295400" y="228600"/>
            <a:ext cx="6553200" cy="3200400"/>
            <a:chOff x="816" y="144"/>
            <a:chExt cx="4128" cy="2016"/>
          </a:xfrm>
        </p:grpSpPr>
        <p:sp>
          <p:nvSpPr>
            <p:cNvPr id="2093" name="Oval 2"/>
            <p:cNvSpPr>
              <a:spLocks noChangeArrowheads="1"/>
            </p:cNvSpPr>
            <p:nvPr/>
          </p:nvSpPr>
          <p:spPr bwMode="auto">
            <a:xfrm>
              <a:off x="816" y="672"/>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a</a:t>
              </a:r>
              <a:endParaRPr kumimoji="1" lang="en-US" altLang="zh-CN" sz="3200">
                <a:latin typeface="Times New Roman" panose="02020603050405020304" pitchFamily="18" charset="0"/>
                <a:ea typeface="宋体" panose="02010600030101010101" pitchFamily="2" charset="-122"/>
              </a:endParaRPr>
            </a:p>
          </p:txBody>
        </p:sp>
        <p:sp>
          <p:nvSpPr>
            <p:cNvPr id="2094" name="Oval 3"/>
            <p:cNvSpPr>
              <a:spLocks noChangeArrowheads="1"/>
            </p:cNvSpPr>
            <p:nvPr/>
          </p:nvSpPr>
          <p:spPr bwMode="auto">
            <a:xfrm>
              <a:off x="1776" y="14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b</a:t>
              </a:r>
              <a:endParaRPr kumimoji="1" lang="en-US" altLang="zh-CN" sz="3200">
                <a:latin typeface="Times New Roman" panose="02020603050405020304" pitchFamily="18" charset="0"/>
                <a:ea typeface="宋体" panose="02010600030101010101" pitchFamily="2" charset="-122"/>
              </a:endParaRPr>
            </a:p>
          </p:txBody>
        </p:sp>
        <p:sp>
          <p:nvSpPr>
            <p:cNvPr id="2095" name="Oval 4"/>
            <p:cNvSpPr>
              <a:spLocks noChangeArrowheads="1"/>
            </p:cNvSpPr>
            <p:nvPr/>
          </p:nvSpPr>
          <p:spPr bwMode="auto">
            <a:xfrm>
              <a:off x="1776" y="129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c</a:t>
              </a:r>
              <a:endParaRPr kumimoji="1" lang="en-US" altLang="zh-CN" sz="3200">
                <a:latin typeface="Times New Roman" panose="02020603050405020304" pitchFamily="18" charset="0"/>
                <a:ea typeface="宋体" panose="02010600030101010101" pitchFamily="2" charset="-122"/>
              </a:endParaRPr>
            </a:p>
          </p:txBody>
        </p:sp>
        <p:sp>
          <p:nvSpPr>
            <p:cNvPr id="2096" name="Oval 5"/>
            <p:cNvSpPr>
              <a:spLocks noChangeArrowheads="1"/>
            </p:cNvSpPr>
            <p:nvPr/>
          </p:nvSpPr>
          <p:spPr bwMode="auto">
            <a:xfrm>
              <a:off x="1200" y="187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d</a:t>
              </a:r>
              <a:endParaRPr kumimoji="1" lang="en-US" altLang="zh-CN" sz="3200">
                <a:latin typeface="Times New Roman" panose="02020603050405020304" pitchFamily="18" charset="0"/>
                <a:ea typeface="宋体" panose="02010600030101010101" pitchFamily="2" charset="-122"/>
              </a:endParaRPr>
            </a:p>
          </p:txBody>
        </p:sp>
        <p:sp>
          <p:nvSpPr>
            <p:cNvPr id="2097" name="Oval 6"/>
            <p:cNvSpPr>
              <a:spLocks noChangeArrowheads="1"/>
            </p:cNvSpPr>
            <p:nvPr/>
          </p:nvSpPr>
          <p:spPr bwMode="auto">
            <a:xfrm>
              <a:off x="2736" y="7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e</a:t>
              </a:r>
              <a:endParaRPr kumimoji="1" lang="en-US" altLang="zh-CN" sz="3200">
                <a:latin typeface="Times New Roman" panose="02020603050405020304" pitchFamily="18" charset="0"/>
                <a:ea typeface="宋体" panose="02010600030101010101" pitchFamily="2" charset="-122"/>
              </a:endParaRPr>
            </a:p>
          </p:txBody>
        </p:sp>
        <p:sp>
          <p:nvSpPr>
            <p:cNvPr id="2098" name="Oval 7"/>
            <p:cNvSpPr>
              <a:spLocks noChangeArrowheads="1"/>
            </p:cNvSpPr>
            <p:nvPr/>
          </p:nvSpPr>
          <p:spPr bwMode="auto">
            <a:xfrm>
              <a:off x="3024" y="187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f</a:t>
              </a:r>
              <a:endParaRPr kumimoji="1" lang="en-US" altLang="zh-CN" sz="3200">
                <a:latin typeface="Times New Roman" panose="02020603050405020304" pitchFamily="18" charset="0"/>
                <a:ea typeface="宋体" panose="02010600030101010101" pitchFamily="2" charset="-122"/>
              </a:endParaRPr>
            </a:p>
          </p:txBody>
        </p:sp>
        <p:sp>
          <p:nvSpPr>
            <p:cNvPr id="2099" name="Oval 8"/>
            <p:cNvSpPr>
              <a:spLocks noChangeArrowheads="1"/>
            </p:cNvSpPr>
            <p:nvPr/>
          </p:nvSpPr>
          <p:spPr bwMode="auto">
            <a:xfrm>
              <a:off x="3696" y="14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g</a:t>
              </a:r>
              <a:endParaRPr kumimoji="1" lang="en-US" altLang="zh-CN" sz="3200">
                <a:latin typeface="Times New Roman" panose="02020603050405020304" pitchFamily="18" charset="0"/>
                <a:ea typeface="宋体" panose="02010600030101010101" pitchFamily="2" charset="-122"/>
              </a:endParaRPr>
            </a:p>
          </p:txBody>
        </p:sp>
        <p:sp>
          <p:nvSpPr>
            <p:cNvPr id="2100" name="Oval 9"/>
            <p:cNvSpPr>
              <a:spLocks noChangeArrowheads="1"/>
            </p:cNvSpPr>
            <p:nvPr/>
          </p:nvSpPr>
          <p:spPr bwMode="auto">
            <a:xfrm>
              <a:off x="3696" y="129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h</a:t>
              </a:r>
              <a:endParaRPr kumimoji="1" lang="en-US" altLang="zh-CN" sz="3200">
                <a:latin typeface="Times New Roman" panose="02020603050405020304" pitchFamily="18" charset="0"/>
                <a:ea typeface="宋体" panose="02010600030101010101" pitchFamily="2" charset="-122"/>
              </a:endParaRPr>
            </a:p>
          </p:txBody>
        </p:sp>
        <p:sp>
          <p:nvSpPr>
            <p:cNvPr id="2101" name="Oval 10"/>
            <p:cNvSpPr>
              <a:spLocks noChangeArrowheads="1"/>
            </p:cNvSpPr>
            <p:nvPr/>
          </p:nvSpPr>
          <p:spPr bwMode="auto">
            <a:xfrm>
              <a:off x="4656" y="720"/>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k</a:t>
              </a:r>
              <a:endParaRPr kumimoji="1" lang="en-US" altLang="zh-CN" sz="3200">
                <a:latin typeface="Times New Roman" panose="02020603050405020304" pitchFamily="18" charset="0"/>
                <a:ea typeface="宋体" panose="02010600030101010101" pitchFamily="2" charset="-122"/>
              </a:endParaRPr>
            </a:p>
          </p:txBody>
        </p:sp>
        <p:sp>
          <p:nvSpPr>
            <p:cNvPr id="2102" name="Line 11"/>
            <p:cNvSpPr>
              <a:spLocks noChangeShapeType="1"/>
            </p:cNvSpPr>
            <p:nvPr/>
          </p:nvSpPr>
          <p:spPr bwMode="auto">
            <a:xfrm flipV="1">
              <a:off x="1056" y="288"/>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12"/>
            <p:cNvSpPr>
              <a:spLocks noChangeShapeType="1"/>
            </p:cNvSpPr>
            <p:nvPr/>
          </p:nvSpPr>
          <p:spPr bwMode="auto">
            <a:xfrm>
              <a:off x="1104" y="816"/>
              <a:ext cx="720" cy="576"/>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13"/>
            <p:cNvSpPr>
              <a:spLocks noChangeShapeType="1"/>
            </p:cNvSpPr>
            <p:nvPr/>
          </p:nvSpPr>
          <p:spPr bwMode="auto">
            <a:xfrm flipV="1">
              <a:off x="2064" y="912"/>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14"/>
            <p:cNvSpPr>
              <a:spLocks noChangeShapeType="1"/>
            </p:cNvSpPr>
            <p:nvPr/>
          </p:nvSpPr>
          <p:spPr bwMode="auto">
            <a:xfrm>
              <a:off x="2064"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15"/>
            <p:cNvSpPr>
              <a:spLocks noChangeShapeType="1"/>
            </p:cNvSpPr>
            <p:nvPr/>
          </p:nvSpPr>
          <p:spPr bwMode="auto">
            <a:xfrm flipV="1">
              <a:off x="2976"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16"/>
            <p:cNvSpPr>
              <a:spLocks noChangeShapeType="1"/>
            </p:cNvSpPr>
            <p:nvPr/>
          </p:nvSpPr>
          <p:spPr bwMode="auto">
            <a:xfrm>
              <a:off x="3984"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17"/>
            <p:cNvSpPr>
              <a:spLocks noChangeShapeType="1"/>
            </p:cNvSpPr>
            <p:nvPr/>
          </p:nvSpPr>
          <p:spPr bwMode="auto">
            <a:xfrm flipV="1">
              <a:off x="3984" y="960"/>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18"/>
            <p:cNvSpPr>
              <a:spLocks noChangeShapeType="1"/>
            </p:cNvSpPr>
            <p:nvPr/>
          </p:nvSpPr>
          <p:spPr bwMode="auto">
            <a:xfrm>
              <a:off x="3024" y="912"/>
              <a:ext cx="67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19"/>
            <p:cNvSpPr>
              <a:spLocks noChangeShapeType="1"/>
            </p:cNvSpPr>
            <p:nvPr/>
          </p:nvSpPr>
          <p:spPr bwMode="auto">
            <a:xfrm>
              <a:off x="960" y="960"/>
              <a:ext cx="384" cy="91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20"/>
            <p:cNvSpPr>
              <a:spLocks noChangeShapeType="1"/>
            </p:cNvSpPr>
            <p:nvPr/>
          </p:nvSpPr>
          <p:spPr bwMode="auto">
            <a:xfrm>
              <a:off x="1488" y="2016"/>
              <a:ext cx="1536"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21"/>
            <p:cNvSpPr>
              <a:spLocks noChangeShapeType="1"/>
            </p:cNvSpPr>
            <p:nvPr/>
          </p:nvSpPr>
          <p:spPr bwMode="auto">
            <a:xfrm flipV="1">
              <a:off x="3312" y="1536"/>
              <a:ext cx="43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3" name="Text Box 22"/>
            <p:cNvSpPr txBox="1">
              <a:spLocks noChangeArrowheads="1"/>
            </p:cNvSpPr>
            <p:nvPr/>
          </p:nvSpPr>
          <p:spPr bwMode="auto">
            <a:xfrm>
              <a:off x="1196" y="21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2114" name="Text Box 23"/>
            <p:cNvSpPr txBox="1">
              <a:spLocks noChangeArrowheads="1"/>
            </p:cNvSpPr>
            <p:nvPr/>
          </p:nvSpPr>
          <p:spPr bwMode="auto">
            <a:xfrm>
              <a:off x="1344" y="78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2115" name="Text Box 24"/>
            <p:cNvSpPr txBox="1">
              <a:spLocks noChangeArrowheads="1"/>
            </p:cNvSpPr>
            <p:nvPr/>
          </p:nvSpPr>
          <p:spPr bwMode="auto">
            <a:xfrm>
              <a:off x="1148" y="121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5</a:t>
              </a:r>
              <a:endParaRPr kumimoji="1" lang="en-US" altLang="zh-CN" sz="3200">
                <a:latin typeface="Times New Roman" panose="02020603050405020304" pitchFamily="18" charset="0"/>
                <a:ea typeface="宋体" panose="02010600030101010101" pitchFamily="2" charset="-122"/>
              </a:endParaRPr>
            </a:p>
          </p:txBody>
        </p:sp>
        <p:sp>
          <p:nvSpPr>
            <p:cNvPr id="2116" name="Text Box 25"/>
            <p:cNvSpPr txBox="1">
              <a:spLocks noChangeArrowheads="1"/>
            </p:cNvSpPr>
            <p:nvPr/>
          </p:nvSpPr>
          <p:spPr bwMode="auto">
            <a:xfrm>
              <a:off x="2108" y="169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latin typeface="Times New Roman" panose="02020603050405020304" pitchFamily="18" charset="0"/>
                <a:ea typeface="宋体" panose="02010600030101010101" pitchFamily="2" charset="-122"/>
              </a:endParaRPr>
            </a:p>
          </p:txBody>
        </p:sp>
        <p:sp>
          <p:nvSpPr>
            <p:cNvPr id="2117" name="Text Box 26"/>
            <p:cNvSpPr txBox="1">
              <a:spLocks noChangeArrowheads="1"/>
            </p:cNvSpPr>
            <p:nvPr/>
          </p:nvSpPr>
          <p:spPr bwMode="auto">
            <a:xfrm>
              <a:off x="2304" y="21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2118" name="Text Box 27"/>
            <p:cNvSpPr txBox="1">
              <a:spLocks noChangeArrowheads="1"/>
            </p:cNvSpPr>
            <p:nvPr/>
          </p:nvSpPr>
          <p:spPr bwMode="auto">
            <a:xfrm>
              <a:off x="2246" y="8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2119" name="Text Box 28"/>
            <p:cNvSpPr txBox="1">
              <a:spLocks noChangeArrowheads="1"/>
            </p:cNvSpPr>
            <p:nvPr/>
          </p:nvSpPr>
          <p:spPr bwMode="auto">
            <a:xfrm>
              <a:off x="3164" y="24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8</a:t>
              </a:r>
              <a:endParaRPr kumimoji="1" lang="en-US" altLang="zh-CN" sz="3200">
                <a:latin typeface="Times New Roman" panose="02020603050405020304" pitchFamily="18" charset="0"/>
                <a:ea typeface="宋体" panose="02010600030101010101" pitchFamily="2" charset="-122"/>
              </a:endParaRPr>
            </a:p>
          </p:txBody>
        </p:sp>
        <p:sp>
          <p:nvSpPr>
            <p:cNvPr id="2120" name="Text Box 29"/>
            <p:cNvSpPr txBox="1">
              <a:spLocks noChangeArrowheads="1"/>
            </p:cNvSpPr>
            <p:nvPr/>
          </p:nvSpPr>
          <p:spPr bwMode="auto">
            <a:xfrm>
              <a:off x="3264" y="86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7</a:t>
              </a:r>
              <a:endParaRPr kumimoji="1" lang="en-US" altLang="zh-CN" sz="3200">
                <a:latin typeface="Times New Roman" panose="02020603050405020304" pitchFamily="18" charset="0"/>
                <a:ea typeface="宋体" panose="02010600030101010101" pitchFamily="2" charset="-122"/>
              </a:endParaRPr>
            </a:p>
          </p:txBody>
        </p:sp>
        <p:sp>
          <p:nvSpPr>
            <p:cNvPr id="2121" name="Text Box 30"/>
            <p:cNvSpPr txBox="1">
              <a:spLocks noChangeArrowheads="1"/>
            </p:cNvSpPr>
            <p:nvPr/>
          </p:nvSpPr>
          <p:spPr bwMode="auto">
            <a:xfrm>
              <a:off x="4268" y="16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solidFill>
                  <a:srgbClr val="0000FF"/>
                </a:solidFill>
                <a:latin typeface="Times New Roman" panose="02020603050405020304" pitchFamily="18" charset="0"/>
                <a:ea typeface="宋体" panose="02010600030101010101" pitchFamily="2" charset="-122"/>
              </a:endParaRPr>
            </a:p>
          </p:txBody>
        </p:sp>
        <p:sp>
          <p:nvSpPr>
            <p:cNvPr id="2122" name="Text Box 31"/>
            <p:cNvSpPr txBox="1">
              <a:spLocks noChangeArrowheads="1"/>
            </p:cNvSpPr>
            <p:nvPr/>
          </p:nvSpPr>
          <p:spPr bwMode="auto">
            <a:xfrm>
              <a:off x="4022" y="9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2123" name="Text Box 32"/>
            <p:cNvSpPr txBox="1">
              <a:spLocks noChangeArrowheads="1"/>
            </p:cNvSpPr>
            <p:nvPr/>
          </p:nvSpPr>
          <p:spPr bwMode="auto">
            <a:xfrm>
              <a:off x="3254" y="155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grpSp>
      <p:sp>
        <p:nvSpPr>
          <p:cNvPr id="127041" name="Line 65"/>
          <p:cNvSpPr>
            <a:spLocks noChangeShapeType="1"/>
          </p:cNvSpPr>
          <p:nvPr/>
        </p:nvSpPr>
        <p:spPr bwMode="auto">
          <a:xfrm>
            <a:off x="685800" y="5943600"/>
            <a:ext cx="7696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42" name="Line 66"/>
          <p:cNvSpPr>
            <a:spLocks noChangeShapeType="1"/>
          </p:cNvSpPr>
          <p:nvPr/>
        </p:nvSpPr>
        <p:spPr bwMode="auto">
          <a:xfrm>
            <a:off x="8382000" y="3810000"/>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7058" name="Object 82"/>
          <p:cNvGraphicFramePr>
            <a:graphicFrameLocks noChangeAspect="1"/>
          </p:cNvGraphicFramePr>
          <p:nvPr/>
        </p:nvGraphicFramePr>
        <p:xfrm>
          <a:off x="768350" y="3822700"/>
          <a:ext cx="7613650" cy="2273300"/>
        </p:xfrm>
        <a:graphic>
          <a:graphicData uri="http://schemas.openxmlformats.org/presentationml/2006/ole">
            <mc:AlternateContent xmlns:mc="http://schemas.openxmlformats.org/markup-compatibility/2006">
              <mc:Choice xmlns:v="urn:schemas-microsoft-com:vml" Requires="v">
                <p:oleObj spid="_x0000_s5132" name="文档" r:id="rId3" imgW="14268450" imgH="4267200" progId="Word.Document.8">
                  <p:embed/>
                </p:oleObj>
              </mc:Choice>
              <mc:Fallback>
                <p:oleObj name="文档" r:id="rId3" imgW="14268450" imgH="4267200" progId="Word.Document.8">
                  <p:embed/>
                  <p:pic>
                    <p:nvPicPr>
                      <p:cNvPr id="0" name="图片 5120"/>
                      <p:cNvPicPr>
                        <a:picLocks noChangeAspect="1"/>
                      </p:cNvPicPr>
                      <p:nvPr/>
                    </p:nvPicPr>
                    <p:blipFill>
                      <a:blip r:embed="rId4"/>
                      <a:stretch>
                        <a:fillRect/>
                      </a:stretch>
                    </p:blipFill>
                    <p:spPr>
                      <a:xfrm>
                        <a:off x="768350" y="3822700"/>
                        <a:ext cx="7613650" cy="2273300"/>
                      </a:xfrm>
                      <a:prstGeom prst="rect">
                        <a:avLst/>
                      </a:prstGeom>
                      <a:noFill/>
                      <a:ln w="12700">
                        <a:noFill/>
                      </a:ln>
                    </p:spPr>
                  </p:pic>
                </p:oleObj>
              </mc:Fallback>
            </mc:AlternateContent>
          </a:graphicData>
        </a:graphic>
      </p:graphicFrame>
      <p:sp>
        <p:nvSpPr>
          <p:cNvPr id="127059" name="Text Box 83"/>
          <p:cNvSpPr txBox="1">
            <a:spLocks noChangeArrowheads="1"/>
          </p:cNvSpPr>
          <p:nvPr/>
        </p:nvSpPr>
        <p:spPr bwMode="auto">
          <a:xfrm>
            <a:off x="1676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0" name="Text Box 84"/>
          <p:cNvSpPr txBox="1">
            <a:spLocks noChangeArrowheads="1"/>
          </p:cNvSpPr>
          <p:nvPr/>
        </p:nvSpPr>
        <p:spPr bwMode="auto">
          <a:xfrm>
            <a:off x="2438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1" name="Text Box 85"/>
          <p:cNvSpPr txBox="1">
            <a:spLocks noChangeArrowheads="1"/>
          </p:cNvSpPr>
          <p:nvPr/>
        </p:nvSpPr>
        <p:spPr bwMode="auto">
          <a:xfrm>
            <a:off x="3200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2" name="Text Box 86"/>
          <p:cNvSpPr txBox="1">
            <a:spLocks noChangeArrowheads="1"/>
          </p:cNvSpPr>
          <p:nvPr/>
        </p:nvSpPr>
        <p:spPr bwMode="auto">
          <a:xfrm>
            <a:off x="3962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3" name="Text Box 87"/>
          <p:cNvSpPr txBox="1">
            <a:spLocks noChangeArrowheads="1"/>
          </p:cNvSpPr>
          <p:nvPr/>
        </p:nvSpPr>
        <p:spPr bwMode="auto">
          <a:xfrm>
            <a:off x="4724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4" name="Text Box 88"/>
          <p:cNvSpPr txBox="1">
            <a:spLocks noChangeArrowheads="1"/>
          </p:cNvSpPr>
          <p:nvPr/>
        </p:nvSpPr>
        <p:spPr bwMode="auto">
          <a:xfrm>
            <a:off x="5486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5" name="Text Box 89"/>
          <p:cNvSpPr txBox="1">
            <a:spLocks noChangeArrowheads="1"/>
          </p:cNvSpPr>
          <p:nvPr/>
        </p:nvSpPr>
        <p:spPr bwMode="auto">
          <a:xfrm>
            <a:off x="6248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6" name="Text Box 90"/>
          <p:cNvSpPr txBox="1">
            <a:spLocks noChangeArrowheads="1"/>
          </p:cNvSpPr>
          <p:nvPr/>
        </p:nvSpPr>
        <p:spPr bwMode="auto">
          <a:xfrm>
            <a:off x="701040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7" name="Text Box 91"/>
          <p:cNvSpPr txBox="1">
            <a:spLocks noChangeArrowheads="1"/>
          </p:cNvSpPr>
          <p:nvPr/>
        </p:nvSpPr>
        <p:spPr bwMode="auto">
          <a:xfrm>
            <a:off x="781685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127068" name="Text Box 92"/>
          <p:cNvSpPr txBox="1">
            <a:spLocks noChangeArrowheads="1"/>
          </p:cNvSpPr>
          <p:nvPr/>
        </p:nvSpPr>
        <p:spPr bwMode="auto">
          <a:xfrm>
            <a:off x="233045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6</a:t>
            </a:r>
            <a:endParaRPr kumimoji="1" lang="en-US" altLang="zh-CN" sz="3600" b="0">
              <a:latin typeface="Times New Roman" panose="02020603050405020304" pitchFamily="18" charset="0"/>
              <a:ea typeface="宋体" panose="02010600030101010101" pitchFamily="2" charset="-122"/>
            </a:endParaRPr>
          </a:p>
        </p:txBody>
      </p:sp>
      <p:sp>
        <p:nvSpPr>
          <p:cNvPr id="127069" name="Text Box 93"/>
          <p:cNvSpPr txBox="1">
            <a:spLocks noChangeArrowheads="1"/>
          </p:cNvSpPr>
          <p:nvPr/>
        </p:nvSpPr>
        <p:spPr bwMode="auto">
          <a:xfrm>
            <a:off x="312420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4</a:t>
            </a:r>
            <a:endParaRPr kumimoji="1" lang="en-US" altLang="zh-CN" sz="3600" b="0">
              <a:latin typeface="Times New Roman" panose="02020603050405020304" pitchFamily="18" charset="0"/>
              <a:ea typeface="宋体" panose="02010600030101010101" pitchFamily="2" charset="-122"/>
            </a:endParaRPr>
          </a:p>
        </p:txBody>
      </p:sp>
      <p:sp>
        <p:nvSpPr>
          <p:cNvPr id="127070" name="Text Box 94"/>
          <p:cNvSpPr txBox="1">
            <a:spLocks noChangeArrowheads="1"/>
          </p:cNvSpPr>
          <p:nvPr/>
        </p:nvSpPr>
        <p:spPr bwMode="auto">
          <a:xfrm>
            <a:off x="385445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5</a:t>
            </a:r>
            <a:endParaRPr kumimoji="1" lang="en-US" altLang="zh-CN" sz="3600" b="0">
              <a:latin typeface="Times New Roman" panose="02020603050405020304" pitchFamily="18" charset="0"/>
              <a:ea typeface="宋体" panose="02010600030101010101" pitchFamily="2" charset="-122"/>
            </a:endParaRPr>
          </a:p>
        </p:txBody>
      </p:sp>
      <p:sp>
        <p:nvSpPr>
          <p:cNvPr id="127071" name="Text Box 95"/>
          <p:cNvSpPr txBox="1">
            <a:spLocks noChangeArrowheads="1"/>
          </p:cNvSpPr>
          <p:nvPr/>
        </p:nvSpPr>
        <p:spPr bwMode="auto">
          <a:xfrm>
            <a:off x="541020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7</a:t>
            </a:r>
            <a:endParaRPr kumimoji="1" lang="en-US" altLang="zh-CN" sz="3600" b="0">
              <a:latin typeface="Times New Roman" panose="02020603050405020304" pitchFamily="18" charset="0"/>
              <a:ea typeface="宋体" panose="02010600030101010101" pitchFamily="2" charset="-122"/>
            </a:endParaRPr>
          </a:p>
        </p:txBody>
      </p:sp>
      <p:sp>
        <p:nvSpPr>
          <p:cNvPr id="127072" name="Text Box 96"/>
          <p:cNvSpPr txBox="1">
            <a:spLocks noChangeArrowheads="1"/>
          </p:cNvSpPr>
          <p:nvPr/>
        </p:nvSpPr>
        <p:spPr bwMode="auto">
          <a:xfrm>
            <a:off x="693420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11</a:t>
            </a:r>
            <a:endParaRPr kumimoji="1" lang="en-US" altLang="zh-CN" sz="3600" b="0">
              <a:latin typeface="Times New Roman" panose="02020603050405020304" pitchFamily="18" charset="0"/>
              <a:ea typeface="宋体" panose="02010600030101010101" pitchFamily="2" charset="-122"/>
            </a:endParaRPr>
          </a:p>
        </p:txBody>
      </p:sp>
      <p:sp>
        <p:nvSpPr>
          <p:cNvPr id="127073" name="Text Box 97"/>
          <p:cNvSpPr txBox="1">
            <a:spLocks noChangeArrowheads="1"/>
          </p:cNvSpPr>
          <p:nvPr/>
        </p:nvSpPr>
        <p:spPr bwMode="auto">
          <a:xfrm>
            <a:off x="461645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5</a:t>
            </a:r>
            <a:endParaRPr kumimoji="1" lang="en-US" altLang="zh-CN" sz="3600" b="0">
              <a:latin typeface="Times New Roman" panose="02020603050405020304" pitchFamily="18" charset="0"/>
              <a:ea typeface="宋体" panose="02010600030101010101" pitchFamily="2" charset="-122"/>
            </a:endParaRPr>
          </a:p>
        </p:txBody>
      </p:sp>
      <p:sp>
        <p:nvSpPr>
          <p:cNvPr id="127074" name="Text Box 98"/>
          <p:cNvSpPr txBox="1">
            <a:spLocks noChangeArrowheads="1"/>
          </p:cNvSpPr>
          <p:nvPr/>
        </p:nvSpPr>
        <p:spPr bwMode="auto">
          <a:xfrm>
            <a:off x="4648200" y="4572000"/>
            <a:ext cx="641350" cy="641350"/>
          </a:xfrm>
          <a:prstGeom prst="rect">
            <a:avLst/>
          </a:prstGeom>
          <a:solidFill>
            <a:srgbClr val="C67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7</a:t>
            </a:r>
            <a:endParaRPr kumimoji="1" lang="en-US" altLang="zh-CN" sz="3600" b="0">
              <a:latin typeface="Times New Roman" panose="02020603050405020304" pitchFamily="18" charset="0"/>
              <a:ea typeface="宋体" panose="02010600030101010101" pitchFamily="2" charset="-122"/>
            </a:endParaRPr>
          </a:p>
        </p:txBody>
      </p:sp>
      <p:sp>
        <p:nvSpPr>
          <p:cNvPr id="127075" name="Text Box 99"/>
          <p:cNvSpPr txBox="1">
            <a:spLocks noChangeArrowheads="1"/>
          </p:cNvSpPr>
          <p:nvPr/>
        </p:nvSpPr>
        <p:spPr bwMode="auto">
          <a:xfrm>
            <a:off x="617220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15</a:t>
            </a:r>
            <a:endParaRPr kumimoji="1" lang="en-US" altLang="zh-CN" sz="3600" b="0">
              <a:latin typeface="Times New Roman" panose="02020603050405020304" pitchFamily="18" charset="0"/>
              <a:ea typeface="宋体" panose="02010600030101010101" pitchFamily="2" charset="-122"/>
            </a:endParaRPr>
          </a:p>
        </p:txBody>
      </p:sp>
      <p:sp>
        <p:nvSpPr>
          <p:cNvPr id="127076" name="Text Box 100"/>
          <p:cNvSpPr txBox="1">
            <a:spLocks noChangeArrowheads="1"/>
          </p:cNvSpPr>
          <p:nvPr/>
        </p:nvSpPr>
        <p:spPr bwMode="auto">
          <a:xfrm>
            <a:off x="6934200" y="4572000"/>
            <a:ext cx="641350" cy="641350"/>
          </a:xfrm>
          <a:prstGeom prst="rect">
            <a:avLst/>
          </a:prstGeom>
          <a:solidFill>
            <a:srgbClr val="C67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14</a:t>
            </a:r>
            <a:endParaRPr kumimoji="1" lang="en-US" altLang="zh-CN" sz="3600" b="0">
              <a:latin typeface="Times New Roman" panose="02020603050405020304" pitchFamily="18" charset="0"/>
              <a:ea typeface="宋体" panose="02010600030101010101" pitchFamily="2" charset="-122"/>
            </a:endParaRPr>
          </a:p>
        </p:txBody>
      </p:sp>
      <p:sp>
        <p:nvSpPr>
          <p:cNvPr id="127077" name="Text Box 101"/>
          <p:cNvSpPr txBox="1">
            <a:spLocks noChangeArrowheads="1"/>
          </p:cNvSpPr>
          <p:nvPr/>
        </p:nvSpPr>
        <p:spPr bwMode="auto">
          <a:xfrm>
            <a:off x="7696200" y="45720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78" name="Text Box 102"/>
          <p:cNvSpPr txBox="1">
            <a:spLocks noChangeArrowheads="1"/>
          </p:cNvSpPr>
          <p:nvPr/>
        </p:nvSpPr>
        <p:spPr bwMode="auto">
          <a:xfrm>
            <a:off x="7664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79" name="Text Box 103"/>
          <p:cNvSpPr txBox="1">
            <a:spLocks noChangeArrowheads="1"/>
          </p:cNvSpPr>
          <p:nvPr/>
        </p:nvSpPr>
        <p:spPr bwMode="auto">
          <a:xfrm>
            <a:off x="6902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0" name="Text Box 104"/>
          <p:cNvSpPr txBox="1">
            <a:spLocks noChangeArrowheads="1"/>
          </p:cNvSpPr>
          <p:nvPr/>
        </p:nvSpPr>
        <p:spPr bwMode="auto">
          <a:xfrm>
            <a:off x="6140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1" name="Text Box 105"/>
          <p:cNvSpPr txBox="1">
            <a:spLocks noChangeArrowheads="1"/>
          </p:cNvSpPr>
          <p:nvPr/>
        </p:nvSpPr>
        <p:spPr bwMode="auto">
          <a:xfrm>
            <a:off x="5378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2" name="Text Box 106"/>
          <p:cNvSpPr txBox="1">
            <a:spLocks noChangeArrowheads="1"/>
          </p:cNvSpPr>
          <p:nvPr/>
        </p:nvSpPr>
        <p:spPr bwMode="auto">
          <a:xfrm>
            <a:off x="464820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3" name="Text Box 107"/>
          <p:cNvSpPr txBox="1">
            <a:spLocks noChangeArrowheads="1"/>
          </p:cNvSpPr>
          <p:nvPr/>
        </p:nvSpPr>
        <p:spPr bwMode="auto">
          <a:xfrm>
            <a:off x="3854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4" name="Text Box 108"/>
          <p:cNvSpPr txBox="1">
            <a:spLocks noChangeArrowheads="1"/>
          </p:cNvSpPr>
          <p:nvPr/>
        </p:nvSpPr>
        <p:spPr bwMode="auto">
          <a:xfrm>
            <a:off x="312420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5" name="Text Box 109"/>
          <p:cNvSpPr txBox="1">
            <a:spLocks noChangeArrowheads="1"/>
          </p:cNvSpPr>
          <p:nvPr/>
        </p:nvSpPr>
        <p:spPr bwMode="auto">
          <a:xfrm>
            <a:off x="2330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6" name="Text Box 110"/>
          <p:cNvSpPr txBox="1">
            <a:spLocks noChangeArrowheads="1"/>
          </p:cNvSpPr>
          <p:nvPr/>
        </p:nvSpPr>
        <p:spPr bwMode="auto">
          <a:xfrm>
            <a:off x="1568450" y="5257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b="0">
                <a:solidFill>
                  <a:srgbClr val="99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127087" name="Text Box 111"/>
          <p:cNvSpPr txBox="1">
            <a:spLocks noChangeArrowheads="1"/>
          </p:cNvSpPr>
          <p:nvPr/>
        </p:nvSpPr>
        <p:spPr bwMode="auto">
          <a:xfrm>
            <a:off x="6140450" y="52578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16</a:t>
            </a:r>
          </a:p>
        </p:txBody>
      </p:sp>
      <p:sp>
        <p:nvSpPr>
          <p:cNvPr id="127088" name="Text Box 112"/>
          <p:cNvSpPr txBox="1">
            <a:spLocks noChangeArrowheads="1"/>
          </p:cNvSpPr>
          <p:nvPr/>
        </p:nvSpPr>
        <p:spPr bwMode="auto">
          <a:xfrm>
            <a:off x="6934200" y="52578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14</a:t>
            </a:r>
          </a:p>
        </p:txBody>
      </p:sp>
      <p:sp>
        <p:nvSpPr>
          <p:cNvPr id="127089" name="Text Box 113"/>
          <p:cNvSpPr txBox="1">
            <a:spLocks noChangeArrowheads="1"/>
          </p:cNvSpPr>
          <p:nvPr/>
        </p:nvSpPr>
        <p:spPr bwMode="auto">
          <a:xfrm>
            <a:off x="4648200" y="5257800"/>
            <a:ext cx="60960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8</a:t>
            </a:r>
          </a:p>
        </p:txBody>
      </p:sp>
      <p:sp>
        <p:nvSpPr>
          <p:cNvPr id="127090" name="Text Box 114"/>
          <p:cNvSpPr txBox="1">
            <a:spLocks noChangeArrowheads="1"/>
          </p:cNvSpPr>
          <p:nvPr/>
        </p:nvSpPr>
        <p:spPr bwMode="auto">
          <a:xfrm>
            <a:off x="2362200" y="5257800"/>
            <a:ext cx="60960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6</a:t>
            </a:r>
          </a:p>
        </p:txBody>
      </p:sp>
      <p:sp>
        <p:nvSpPr>
          <p:cNvPr id="127091" name="Text Box 115"/>
          <p:cNvSpPr txBox="1">
            <a:spLocks noChangeArrowheads="1"/>
          </p:cNvSpPr>
          <p:nvPr/>
        </p:nvSpPr>
        <p:spPr bwMode="auto">
          <a:xfrm>
            <a:off x="3124200" y="5257800"/>
            <a:ext cx="60960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6</a:t>
            </a:r>
          </a:p>
        </p:txBody>
      </p:sp>
      <p:sp>
        <p:nvSpPr>
          <p:cNvPr id="127093" name="Text Box 117"/>
          <p:cNvSpPr txBox="1">
            <a:spLocks noChangeArrowheads="1"/>
          </p:cNvSpPr>
          <p:nvPr/>
        </p:nvSpPr>
        <p:spPr bwMode="auto">
          <a:xfrm>
            <a:off x="5410200" y="5257800"/>
            <a:ext cx="64135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10</a:t>
            </a:r>
          </a:p>
        </p:txBody>
      </p:sp>
      <p:sp>
        <p:nvSpPr>
          <p:cNvPr id="127094" name="Text Box 118"/>
          <p:cNvSpPr txBox="1">
            <a:spLocks noChangeArrowheads="1"/>
          </p:cNvSpPr>
          <p:nvPr/>
        </p:nvSpPr>
        <p:spPr bwMode="auto">
          <a:xfrm>
            <a:off x="3886200" y="5257800"/>
            <a:ext cx="60960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8</a:t>
            </a:r>
          </a:p>
        </p:txBody>
      </p:sp>
      <p:sp>
        <p:nvSpPr>
          <p:cNvPr id="127095" name="Text Box 119"/>
          <p:cNvSpPr txBox="1">
            <a:spLocks noChangeArrowheads="1"/>
          </p:cNvSpPr>
          <p:nvPr/>
        </p:nvSpPr>
        <p:spPr bwMode="auto">
          <a:xfrm>
            <a:off x="1600200" y="5257800"/>
            <a:ext cx="609600" cy="641350"/>
          </a:xfrm>
          <a:prstGeom prst="rect">
            <a:avLst/>
          </a:prstGeom>
          <a:solidFill>
            <a:srgbClr val="DFA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0</a:t>
            </a:r>
          </a:p>
        </p:txBody>
      </p:sp>
      <p:sp>
        <p:nvSpPr>
          <p:cNvPr id="127096" name="Text Box 120"/>
          <p:cNvSpPr txBox="1">
            <a:spLocks noChangeArrowheads="1"/>
          </p:cNvSpPr>
          <p:nvPr/>
        </p:nvSpPr>
        <p:spPr bwMode="auto">
          <a:xfrm>
            <a:off x="4648200" y="5302250"/>
            <a:ext cx="641350" cy="641350"/>
          </a:xfrm>
          <a:prstGeom prst="rect">
            <a:avLst/>
          </a:prstGeom>
          <a:solidFill>
            <a:srgbClr val="C673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7</a:t>
            </a:r>
            <a:endParaRPr kumimoji="1" lang="en-US" altLang="zh-CN" sz="3600" b="0">
              <a:latin typeface="Times New Roman" panose="02020603050405020304" pitchFamily="18" charset="0"/>
              <a:ea typeface="宋体" panose="02010600030101010101" pitchFamily="2" charset="-122"/>
            </a:endParaRPr>
          </a:p>
        </p:txBody>
      </p:sp>
      <p:sp>
        <p:nvSpPr>
          <p:cNvPr id="2092" name="Text Box 121"/>
          <p:cNvSpPr txBox="1">
            <a:spLocks noChangeArrowheads="1"/>
          </p:cNvSpPr>
          <p:nvPr/>
        </p:nvSpPr>
        <p:spPr bwMode="auto">
          <a:xfrm>
            <a:off x="539750" y="6092825"/>
            <a:ext cx="7598555" cy="584775"/>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3200" dirty="0">
                <a:solidFill>
                  <a:srgbClr val="0000FF"/>
                </a:solidFill>
                <a:latin typeface="Times New Roman" panose="02020603050405020304" pitchFamily="18" charset="0"/>
                <a:ea typeface="隶书" pitchFamily="49" charset="-122"/>
              </a:rPr>
              <a:t>拓扑有序序列</a:t>
            </a:r>
            <a:r>
              <a:rPr kumimoji="1" lang="en-US" altLang="zh-CN" sz="3200" dirty="0">
                <a:solidFill>
                  <a:srgbClr val="0000FF"/>
                </a:solidFill>
                <a:latin typeface="Times New Roman" panose="02020603050405020304" pitchFamily="18" charset="0"/>
                <a:ea typeface="隶书" pitchFamily="49" charset="-122"/>
              </a:rPr>
              <a:t>:  </a:t>
            </a:r>
            <a:r>
              <a:rPr kumimoji="1" lang="en-US" altLang="zh-CN" sz="3200" dirty="0">
                <a:solidFill>
                  <a:srgbClr val="CC0000"/>
                </a:solidFill>
                <a:latin typeface="Times New Roman" panose="02020603050405020304" pitchFamily="18" charset="0"/>
                <a:ea typeface="隶书" pitchFamily="49" charset="-122"/>
              </a:rPr>
              <a:t>a - </a:t>
            </a:r>
            <a:r>
              <a:rPr kumimoji="1" lang="en-US" altLang="zh-CN" sz="3200" dirty="0" smtClean="0">
                <a:solidFill>
                  <a:srgbClr val="CC0000"/>
                </a:solidFill>
                <a:latin typeface="Times New Roman" panose="02020603050405020304" pitchFamily="18" charset="0"/>
                <a:ea typeface="隶书" pitchFamily="49" charset="-122"/>
              </a:rPr>
              <a:t>b </a:t>
            </a:r>
            <a:r>
              <a:rPr kumimoji="1" lang="en-US" altLang="zh-CN" sz="3200" dirty="0">
                <a:solidFill>
                  <a:srgbClr val="CC0000"/>
                </a:solidFill>
                <a:latin typeface="Times New Roman" panose="02020603050405020304" pitchFamily="18" charset="0"/>
                <a:ea typeface="隶书" pitchFamily="49" charset="-122"/>
              </a:rPr>
              <a:t>- </a:t>
            </a:r>
            <a:r>
              <a:rPr kumimoji="1" lang="en-US" altLang="zh-CN" sz="3200" dirty="0" smtClean="0">
                <a:solidFill>
                  <a:srgbClr val="CC0000"/>
                </a:solidFill>
                <a:latin typeface="Times New Roman" panose="02020603050405020304" pitchFamily="18" charset="0"/>
                <a:ea typeface="隶书" pitchFamily="49" charset="-122"/>
              </a:rPr>
              <a:t>c </a:t>
            </a:r>
            <a:r>
              <a:rPr kumimoji="1" lang="en-US" altLang="zh-CN" sz="3200" dirty="0">
                <a:solidFill>
                  <a:srgbClr val="CC0000"/>
                </a:solidFill>
                <a:latin typeface="Times New Roman" panose="02020603050405020304" pitchFamily="18" charset="0"/>
                <a:ea typeface="隶书" pitchFamily="49" charset="-122"/>
              </a:rPr>
              <a:t>- </a:t>
            </a:r>
            <a:r>
              <a:rPr kumimoji="1" lang="en-US" altLang="zh-CN" sz="3200" dirty="0" smtClean="0">
                <a:solidFill>
                  <a:srgbClr val="CC0000"/>
                </a:solidFill>
                <a:latin typeface="Times New Roman" panose="02020603050405020304" pitchFamily="18" charset="0"/>
                <a:ea typeface="隶书" pitchFamily="49" charset="-122"/>
              </a:rPr>
              <a:t>d </a:t>
            </a:r>
            <a:r>
              <a:rPr kumimoji="1" lang="en-US" altLang="zh-CN" sz="3200" dirty="0">
                <a:solidFill>
                  <a:srgbClr val="CC0000"/>
                </a:solidFill>
                <a:latin typeface="Times New Roman" panose="02020603050405020304" pitchFamily="18" charset="0"/>
                <a:ea typeface="隶书" pitchFamily="49" charset="-122"/>
              </a:rPr>
              <a:t>- </a:t>
            </a:r>
            <a:r>
              <a:rPr kumimoji="1" lang="en-US" altLang="zh-CN" sz="3200" dirty="0" smtClean="0">
                <a:solidFill>
                  <a:srgbClr val="CC0000"/>
                </a:solidFill>
                <a:latin typeface="Times New Roman" panose="02020603050405020304" pitchFamily="18" charset="0"/>
                <a:ea typeface="隶书" pitchFamily="49" charset="-122"/>
              </a:rPr>
              <a:t>f </a:t>
            </a:r>
            <a:r>
              <a:rPr kumimoji="1" lang="en-US" altLang="zh-CN" sz="3200" dirty="0">
                <a:solidFill>
                  <a:srgbClr val="CC0000"/>
                </a:solidFill>
                <a:latin typeface="Times New Roman" panose="02020603050405020304" pitchFamily="18" charset="0"/>
                <a:ea typeface="隶书" pitchFamily="49" charset="-122"/>
              </a:rPr>
              <a:t>- e - h - g - k</a:t>
            </a:r>
            <a:endParaRPr kumimoji="1" lang="en-US" altLang="zh-CN" sz="3200" b="0" dirty="0">
              <a:latin typeface="Times New Roman" panose="02020603050405020304" pitchFamily="18" charset="0"/>
              <a:ea typeface="宋体" panose="02010600030101010101" pitchFamily="2" charset="-122"/>
            </a:endParaRPr>
          </a:p>
        </p:txBody>
      </p:sp>
      <p:cxnSp>
        <p:nvCxnSpPr>
          <p:cNvPr id="5" name="直接连接符 4"/>
          <p:cNvCxnSpPr>
            <a:endCxn id="127042" idx="0"/>
          </p:cNvCxnSpPr>
          <p:nvPr/>
        </p:nvCxnSpPr>
        <p:spPr bwMode="auto">
          <a:xfrm>
            <a:off x="685800" y="3810000"/>
            <a:ext cx="7696200" cy="0"/>
          </a:xfrm>
          <a:prstGeom prst="line">
            <a:avLst/>
          </a:prstGeom>
          <a:solidFill>
            <a:schemeClr val="accent1"/>
          </a:solidFill>
          <a:ln w="6350" cap="sq" cmpd="sng" algn="ctr">
            <a:solidFill>
              <a:schemeClr val="tx1"/>
            </a:solidFill>
            <a:prstDash val="solid"/>
            <a:round/>
            <a:headEnd type="none" w="sm" len="sm"/>
            <a:tailEnd type="none" w="med" len="lg"/>
          </a:ln>
          <a:effectLst/>
        </p:spPr>
      </p:cxnSp>
      <p:sp>
        <p:nvSpPr>
          <p:cNvPr id="81" name="Line 66"/>
          <p:cNvSpPr>
            <a:spLocks noChangeShapeType="1"/>
          </p:cNvSpPr>
          <p:nvPr/>
        </p:nvSpPr>
        <p:spPr bwMode="auto">
          <a:xfrm>
            <a:off x="685800" y="3810000"/>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92"/>
                                        </p:tgtEl>
                                        <p:attrNameLst>
                                          <p:attrName>style.visibility</p:attrName>
                                        </p:attrNameLst>
                                      </p:cBhvr>
                                      <p:to>
                                        <p:strVal val="visible"/>
                                      </p:to>
                                    </p:set>
                                    <p:anim calcmode="lin" valueType="num">
                                      <p:cBhvr additive="base">
                                        <p:cTn id="7" dur="500" fill="hold"/>
                                        <p:tgtEl>
                                          <p:spTgt spid="2092"/>
                                        </p:tgtEl>
                                        <p:attrNameLst>
                                          <p:attrName>ppt_x</p:attrName>
                                        </p:attrNameLst>
                                      </p:cBhvr>
                                      <p:tavLst>
                                        <p:tav tm="0">
                                          <p:val>
                                            <p:strVal val="#ppt_x"/>
                                          </p:val>
                                        </p:tav>
                                        <p:tav tm="100000">
                                          <p:val>
                                            <p:strVal val="#ppt_x"/>
                                          </p:val>
                                        </p:tav>
                                      </p:tavLst>
                                    </p:anim>
                                    <p:anim calcmode="lin" valueType="num">
                                      <p:cBhvr additive="base">
                                        <p:cTn id="8" dur="500" fill="hold"/>
                                        <p:tgtEl>
                                          <p:spTgt spid="20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7058"/>
                                        </p:tgtEl>
                                        <p:attrNameLst>
                                          <p:attrName>style.visibility</p:attrName>
                                        </p:attrNameLst>
                                      </p:cBhvr>
                                      <p:to>
                                        <p:strVal val="visible"/>
                                      </p:to>
                                    </p:set>
                                    <p:animEffect transition="in" filter="dissolve">
                                      <p:cBhvr>
                                        <p:cTn id="13" dur="500"/>
                                        <p:tgtEl>
                                          <p:spTgt spid="127058"/>
                                        </p:tgtEl>
                                      </p:cBhvr>
                                    </p:animEffect>
                                  </p:childTnLst>
                                </p:cTn>
                              </p:par>
                            </p:childTnLst>
                          </p:cTn>
                        </p:par>
                        <p:par>
                          <p:cTn id="14" fill="hold">
                            <p:stCondLst>
                              <p:cond delay="500"/>
                            </p:stCondLst>
                            <p:childTnLst>
                              <p:par>
                                <p:cTn id="15" presetID="17" presetClass="entr" presetSubtype="8" fill="hold" grpId="0" nodeType="afterEffect">
                                  <p:stCondLst>
                                    <p:cond delay="0"/>
                                  </p:stCondLst>
                                  <p:childTnLst>
                                    <p:set>
                                      <p:cBhvr>
                                        <p:cTn id="16" dur="1" fill="hold">
                                          <p:stCondLst>
                                            <p:cond delay="0"/>
                                          </p:stCondLst>
                                        </p:cTn>
                                        <p:tgtEl>
                                          <p:spTgt spid="127041"/>
                                        </p:tgtEl>
                                        <p:attrNameLst>
                                          <p:attrName>style.visibility</p:attrName>
                                        </p:attrNameLst>
                                      </p:cBhvr>
                                      <p:to>
                                        <p:strVal val="visible"/>
                                      </p:to>
                                    </p:set>
                                    <p:anim calcmode="lin" valueType="num">
                                      <p:cBhvr>
                                        <p:cTn id="17" dur="500" fill="hold"/>
                                        <p:tgtEl>
                                          <p:spTgt spid="127041"/>
                                        </p:tgtEl>
                                        <p:attrNameLst>
                                          <p:attrName>ppt_x</p:attrName>
                                        </p:attrNameLst>
                                      </p:cBhvr>
                                      <p:tavLst>
                                        <p:tav tm="0">
                                          <p:val>
                                            <p:strVal val="#ppt_x-#ppt_w/2"/>
                                          </p:val>
                                        </p:tav>
                                        <p:tav tm="100000">
                                          <p:val>
                                            <p:strVal val="#ppt_x"/>
                                          </p:val>
                                        </p:tav>
                                      </p:tavLst>
                                    </p:anim>
                                    <p:anim calcmode="lin" valueType="num">
                                      <p:cBhvr>
                                        <p:cTn id="18" dur="500" fill="hold"/>
                                        <p:tgtEl>
                                          <p:spTgt spid="127041"/>
                                        </p:tgtEl>
                                        <p:attrNameLst>
                                          <p:attrName>ppt_y</p:attrName>
                                        </p:attrNameLst>
                                      </p:cBhvr>
                                      <p:tavLst>
                                        <p:tav tm="0">
                                          <p:val>
                                            <p:strVal val="#ppt_y"/>
                                          </p:val>
                                        </p:tav>
                                        <p:tav tm="100000">
                                          <p:val>
                                            <p:strVal val="#ppt_y"/>
                                          </p:val>
                                        </p:tav>
                                      </p:tavLst>
                                    </p:anim>
                                    <p:anim calcmode="lin" valueType="num">
                                      <p:cBhvr>
                                        <p:cTn id="19" dur="500" fill="hold"/>
                                        <p:tgtEl>
                                          <p:spTgt spid="127041"/>
                                        </p:tgtEl>
                                        <p:attrNameLst>
                                          <p:attrName>ppt_w</p:attrName>
                                        </p:attrNameLst>
                                      </p:cBhvr>
                                      <p:tavLst>
                                        <p:tav tm="0">
                                          <p:val>
                                            <p:fltVal val="0"/>
                                          </p:val>
                                        </p:tav>
                                        <p:tav tm="100000">
                                          <p:val>
                                            <p:strVal val="#ppt_w"/>
                                          </p:val>
                                        </p:tav>
                                      </p:tavLst>
                                    </p:anim>
                                    <p:anim calcmode="lin" valueType="num">
                                      <p:cBhvr>
                                        <p:cTn id="20" dur="500" fill="hold"/>
                                        <p:tgtEl>
                                          <p:spTgt spid="12704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7059"/>
                                        </p:tgtEl>
                                        <p:attrNameLst>
                                          <p:attrName>style.visibility</p:attrName>
                                        </p:attrNameLst>
                                      </p:cBhvr>
                                      <p:to>
                                        <p:strVal val="visible"/>
                                      </p:to>
                                    </p:set>
                                    <p:animEffect transition="in" filter="wipe(left)">
                                      <p:cBhvr>
                                        <p:cTn id="25" dur="500"/>
                                        <p:tgtEl>
                                          <p:spTgt spid="12705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7060"/>
                                        </p:tgtEl>
                                        <p:attrNameLst>
                                          <p:attrName>style.visibility</p:attrName>
                                        </p:attrNameLst>
                                      </p:cBhvr>
                                      <p:to>
                                        <p:strVal val="visible"/>
                                      </p:to>
                                    </p:set>
                                    <p:animEffect transition="in" filter="wipe(left)">
                                      <p:cBhvr>
                                        <p:cTn id="29" dur="500"/>
                                        <p:tgtEl>
                                          <p:spTgt spid="127060"/>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7061"/>
                                        </p:tgtEl>
                                        <p:attrNameLst>
                                          <p:attrName>style.visibility</p:attrName>
                                        </p:attrNameLst>
                                      </p:cBhvr>
                                      <p:to>
                                        <p:strVal val="visible"/>
                                      </p:to>
                                    </p:set>
                                    <p:animEffect transition="in" filter="wipe(left)">
                                      <p:cBhvr>
                                        <p:cTn id="33" dur="500"/>
                                        <p:tgtEl>
                                          <p:spTgt spid="127061"/>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27062"/>
                                        </p:tgtEl>
                                        <p:attrNameLst>
                                          <p:attrName>style.visibility</p:attrName>
                                        </p:attrNameLst>
                                      </p:cBhvr>
                                      <p:to>
                                        <p:strVal val="visible"/>
                                      </p:to>
                                    </p:set>
                                    <p:animEffect transition="in" filter="wipe(left)">
                                      <p:cBhvr>
                                        <p:cTn id="37" dur="500"/>
                                        <p:tgtEl>
                                          <p:spTgt spid="127062"/>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27063"/>
                                        </p:tgtEl>
                                        <p:attrNameLst>
                                          <p:attrName>style.visibility</p:attrName>
                                        </p:attrNameLst>
                                      </p:cBhvr>
                                      <p:to>
                                        <p:strVal val="visible"/>
                                      </p:to>
                                    </p:set>
                                    <p:animEffect transition="in" filter="wipe(left)">
                                      <p:cBhvr>
                                        <p:cTn id="41" dur="500"/>
                                        <p:tgtEl>
                                          <p:spTgt spid="127063"/>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127064"/>
                                        </p:tgtEl>
                                        <p:attrNameLst>
                                          <p:attrName>style.visibility</p:attrName>
                                        </p:attrNameLst>
                                      </p:cBhvr>
                                      <p:to>
                                        <p:strVal val="visible"/>
                                      </p:to>
                                    </p:set>
                                    <p:animEffect transition="in" filter="wipe(left)">
                                      <p:cBhvr>
                                        <p:cTn id="45" dur="500"/>
                                        <p:tgtEl>
                                          <p:spTgt spid="127064"/>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27065"/>
                                        </p:tgtEl>
                                        <p:attrNameLst>
                                          <p:attrName>style.visibility</p:attrName>
                                        </p:attrNameLst>
                                      </p:cBhvr>
                                      <p:to>
                                        <p:strVal val="visible"/>
                                      </p:to>
                                    </p:set>
                                    <p:animEffect transition="in" filter="wipe(left)">
                                      <p:cBhvr>
                                        <p:cTn id="49" dur="500"/>
                                        <p:tgtEl>
                                          <p:spTgt spid="127065"/>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7066"/>
                                        </p:tgtEl>
                                        <p:attrNameLst>
                                          <p:attrName>style.visibility</p:attrName>
                                        </p:attrNameLst>
                                      </p:cBhvr>
                                      <p:to>
                                        <p:strVal val="visible"/>
                                      </p:to>
                                    </p:set>
                                    <p:animEffect transition="in" filter="wipe(left)">
                                      <p:cBhvr>
                                        <p:cTn id="53" dur="500"/>
                                        <p:tgtEl>
                                          <p:spTgt spid="127066"/>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27067"/>
                                        </p:tgtEl>
                                        <p:attrNameLst>
                                          <p:attrName>style.visibility</p:attrName>
                                        </p:attrNameLst>
                                      </p:cBhvr>
                                      <p:to>
                                        <p:strVal val="visible"/>
                                      </p:to>
                                    </p:set>
                                    <p:animEffect transition="in" filter="wipe(left)">
                                      <p:cBhvr>
                                        <p:cTn id="57" dur="500"/>
                                        <p:tgtEl>
                                          <p:spTgt spid="12706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7068"/>
                                        </p:tgtEl>
                                        <p:attrNameLst>
                                          <p:attrName>style.visibility</p:attrName>
                                        </p:attrNameLst>
                                      </p:cBhvr>
                                      <p:to>
                                        <p:strVal val="visible"/>
                                      </p:to>
                                    </p:set>
                                    <p:animEffect transition="in" filter="wipe(left)">
                                      <p:cBhvr>
                                        <p:cTn id="62" dur="500"/>
                                        <p:tgtEl>
                                          <p:spTgt spid="12706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7069"/>
                                        </p:tgtEl>
                                        <p:attrNameLst>
                                          <p:attrName>style.visibility</p:attrName>
                                        </p:attrNameLst>
                                      </p:cBhvr>
                                      <p:to>
                                        <p:strVal val="visible"/>
                                      </p:to>
                                    </p:set>
                                    <p:animEffect transition="in" filter="wipe(left)">
                                      <p:cBhvr>
                                        <p:cTn id="67" dur="500"/>
                                        <p:tgtEl>
                                          <p:spTgt spid="1270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7070"/>
                                        </p:tgtEl>
                                        <p:attrNameLst>
                                          <p:attrName>style.visibility</p:attrName>
                                        </p:attrNameLst>
                                      </p:cBhvr>
                                      <p:to>
                                        <p:strVal val="visible"/>
                                      </p:to>
                                    </p:set>
                                    <p:animEffect transition="in" filter="wipe(left)">
                                      <p:cBhvr>
                                        <p:cTn id="72" dur="500"/>
                                        <p:tgtEl>
                                          <p:spTgt spid="12707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7071"/>
                                        </p:tgtEl>
                                        <p:attrNameLst>
                                          <p:attrName>style.visibility</p:attrName>
                                        </p:attrNameLst>
                                      </p:cBhvr>
                                      <p:to>
                                        <p:strVal val="visible"/>
                                      </p:to>
                                    </p:set>
                                    <p:animEffect transition="in" filter="wipe(left)">
                                      <p:cBhvr>
                                        <p:cTn id="77" dur="500"/>
                                        <p:tgtEl>
                                          <p:spTgt spid="12707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7072"/>
                                        </p:tgtEl>
                                        <p:attrNameLst>
                                          <p:attrName>style.visibility</p:attrName>
                                        </p:attrNameLst>
                                      </p:cBhvr>
                                      <p:to>
                                        <p:strVal val="visible"/>
                                      </p:to>
                                    </p:set>
                                    <p:animEffect transition="in" filter="wipe(left)">
                                      <p:cBhvr>
                                        <p:cTn id="82" dur="500"/>
                                        <p:tgtEl>
                                          <p:spTgt spid="12707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7073"/>
                                        </p:tgtEl>
                                        <p:attrNameLst>
                                          <p:attrName>style.visibility</p:attrName>
                                        </p:attrNameLst>
                                      </p:cBhvr>
                                      <p:to>
                                        <p:strVal val="visible"/>
                                      </p:to>
                                    </p:set>
                                    <p:animEffect transition="in" filter="wipe(left)">
                                      <p:cBhvr>
                                        <p:cTn id="87" dur="500"/>
                                        <p:tgtEl>
                                          <p:spTgt spid="12707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7074"/>
                                        </p:tgtEl>
                                        <p:attrNameLst>
                                          <p:attrName>style.visibility</p:attrName>
                                        </p:attrNameLst>
                                      </p:cBhvr>
                                      <p:to>
                                        <p:strVal val="visible"/>
                                      </p:to>
                                    </p:set>
                                    <p:animEffect transition="in" filter="wipe(left)">
                                      <p:cBhvr>
                                        <p:cTn id="92" dur="500"/>
                                        <p:tgtEl>
                                          <p:spTgt spid="1270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27075"/>
                                        </p:tgtEl>
                                        <p:attrNameLst>
                                          <p:attrName>style.visibility</p:attrName>
                                        </p:attrNameLst>
                                      </p:cBhvr>
                                      <p:to>
                                        <p:strVal val="visible"/>
                                      </p:to>
                                    </p:set>
                                    <p:animEffect transition="in" filter="wipe(left)">
                                      <p:cBhvr>
                                        <p:cTn id="97" dur="500"/>
                                        <p:tgtEl>
                                          <p:spTgt spid="12707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27076"/>
                                        </p:tgtEl>
                                        <p:attrNameLst>
                                          <p:attrName>style.visibility</p:attrName>
                                        </p:attrNameLst>
                                      </p:cBhvr>
                                      <p:to>
                                        <p:strVal val="visible"/>
                                      </p:to>
                                    </p:set>
                                    <p:animEffect transition="in" filter="wipe(left)">
                                      <p:cBhvr>
                                        <p:cTn id="102" dur="500"/>
                                        <p:tgtEl>
                                          <p:spTgt spid="12707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27077"/>
                                        </p:tgtEl>
                                        <p:attrNameLst>
                                          <p:attrName>style.visibility</p:attrName>
                                        </p:attrNameLst>
                                      </p:cBhvr>
                                      <p:to>
                                        <p:strVal val="visible"/>
                                      </p:to>
                                    </p:set>
                                    <p:animEffect transition="in" filter="wipe(left)">
                                      <p:cBhvr>
                                        <p:cTn id="107" dur="500"/>
                                        <p:tgtEl>
                                          <p:spTgt spid="127077"/>
                                        </p:tgtEl>
                                      </p:cBhvr>
                                    </p:animEffect>
                                  </p:childTnLst>
                                </p:cTn>
                              </p:par>
                            </p:childTnLst>
                          </p:cTn>
                        </p:par>
                        <p:par>
                          <p:cTn id="108" fill="hold">
                            <p:stCondLst>
                              <p:cond delay="500"/>
                            </p:stCondLst>
                            <p:childTnLst>
                              <p:par>
                                <p:cTn id="109" presetID="22" presetClass="entr" presetSubtype="2" fill="hold" grpId="0" nodeType="afterEffect">
                                  <p:stCondLst>
                                    <p:cond delay="0"/>
                                  </p:stCondLst>
                                  <p:childTnLst>
                                    <p:set>
                                      <p:cBhvr>
                                        <p:cTn id="110" dur="1" fill="hold">
                                          <p:stCondLst>
                                            <p:cond delay="0"/>
                                          </p:stCondLst>
                                        </p:cTn>
                                        <p:tgtEl>
                                          <p:spTgt spid="127078"/>
                                        </p:tgtEl>
                                        <p:attrNameLst>
                                          <p:attrName>style.visibility</p:attrName>
                                        </p:attrNameLst>
                                      </p:cBhvr>
                                      <p:to>
                                        <p:strVal val="visible"/>
                                      </p:to>
                                    </p:set>
                                    <p:animEffect transition="in" filter="wipe(right)">
                                      <p:cBhvr>
                                        <p:cTn id="111" dur="500"/>
                                        <p:tgtEl>
                                          <p:spTgt spid="127078"/>
                                        </p:tgtEl>
                                      </p:cBhvr>
                                    </p:animEffect>
                                  </p:childTnLst>
                                </p:cTn>
                              </p:par>
                            </p:childTnLst>
                          </p:cTn>
                        </p:par>
                        <p:par>
                          <p:cTn id="112" fill="hold">
                            <p:stCondLst>
                              <p:cond delay="1000"/>
                            </p:stCondLst>
                            <p:childTnLst>
                              <p:par>
                                <p:cTn id="113" presetID="22" presetClass="entr" presetSubtype="2" fill="hold" grpId="0" nodeType="afterEffect">
                                  <p:stCondLst>
                                    <p:cond delay="0"/>
                                  </p:stCondLst>
                                  <p:childTnLst>
                                    <p:set>
                                      <p:cBhvr>
                                        <p:cTn id="114" dur="1" fill="hold">
                                          <p:stCondLst>
                                            <p:cond delay="0"/>
                                          </p:stCondLst>
                                        </p:cTn>
                                        <p:tgtEl>
                                          <p:spTgt spid="127079"/>
                                        </p:tgtEl>
                                        <p:attrNameLst>
                                          <p:attrName>style.visibility</p:attrName>
                                        </p:attrNameLst>
                                      </p:cBhvr>
                                      <p:to>
                                        <p:strVal val="visible"/>
                                      </p:to>
                                    </p:set>
                                    <p:animEffect transition="in" filter="wipe(right)">
                                      <p:cBhvr>
                                        <p:cTn id="115" dur="500"/>
                                        <p:tgtEl>
                                          <p:spTgt spid="127079"/>
                                        </p:tgtEl>
                                      </p:cBhvr>
                                    </p:animEffect>
                                  </p:childTnLst>
                                </p:cTn>
                              </p:par>
                            </p:childTnLst>
                          </p:cTn>
                        </p:par>
                        <p:par>
                          <p:cTn id="116" fill="hold">
                            <p:stCondLst>
                              <p:cond delay="1500"/>
                            </p:stCondLst>
                            <p:childTnLst>
                              <p:par>
                                <p:cTn id="117" presetID="22" presetClass="entr" presetSubtype="2" fill="hold" grpId="0" nodeType="afterEffect">
                                  <p:stCondLst>
                                    <p:cond delay="0"/>
                                  </p:stCondLst>
                                  <p:childTnLst>
                                    <p:set>
                                      <p:cBhvr>
                                        <p:cTn id="118" dur="1" fill="hold">
                                          <p:stCondLst>
                                            <p:cond delay="0"/>
                                          </p:stCondLst>
                                        </p:cTn>
                                        <p:tgtEl>
                                          <p:spTgt spid="127080"/>
                                        </p:tgtEl>
                                        <p:attrNameLst>
                                          <p:attrName>style.visibility</p:attrName>
                                        </p:attrNameLst>
                                      </p:cBhvr>
                                      <p:to>
                                        <p:strVal val="visible"/>
                                      </p:to>
                                    </p:set>
                                    <p:animEffect transition="in" filter="wipe(right)">
                                      <p:cBhvr>
                                        <p:cTn id="119" dur="500"/>
                                        <p:tgtEl>
                                          <p:spTgt spid="127080"/>
                                        </p:tgtEl>
                                      </p:cBhvr>
                                    </p:animEffect>
                                  </p:childTnLst>
                                </p:cTn>
                              </p:par>
                            </p:childTnLst>
                          </p:cTn>
                        </p:par>
                        <p:par>
                          <p:cTn id="120" fill="hold">
                            <p:stCondLst>
                              <p:cond delay="2000"/>
                            </p:stCondLst>
                            <p:childTnLst>
                              <p:par>
                                <p:cTn id="121" presetID="22" presetClass="entr" presetSubtype="2" fill="hold" grpId="0" nodeType="afterEffect">
                                  <p:stCondLst>
                                    <p:cond delay="0"/>
                                  </p:stCondLst>
                                  <p:childTnLst>
                                    <p:set>
                                      <p:cBhvr>
                                        <p:cTn id="122" dur="1" fill="hold">
                                          <p:stCondLst>
                                            <p:cond delay="0"/>
                                          </p:stCondLst>
                                        </p:cTn>
                                        <p:tgtEl>
                                          <p:spTgt spid="127081"/>
                                        </p:tgtEl>
                                        <p:attrNameLst>
                                          <p:attrName>style.visibility</p:attrName>
                                        </p:attrNameLst>
                                      </p:cBhvr>
                                      <p:to>
                                        <p:strVal val="visible"/>
                                      </p:to>
                                    </p:set>
                                    <p:animEffect transition="in" filter="wipe(right)">
                                      <p:cBhvr>
                                        <p:cTn id="123" dur="500"/>
                                        <p:tgtEl>
                                          <p:spTgt spid="127081"/>
                                        </p:tgtEl>
                                      </p:cBhvr>
                                    </p:animEffect>
                                  </p:childTnLst>
                                </p:cTn>
                              </p:par>
                            </p:childTnLst>
                          </p:cTn>
                        </p:par>
                        <p:par>
                          <p:cTn id="124" fill="hold">
                            <p:stCondLst>
                              <p:cond delay="2500"/>
                            </p:stCondLst>
                            <p:childTnLst>
                              <p:par>
                                <p:cTn id="125" presetID="22" presetClass="entr" presetSubtype="2" fill="hold" grpId="0" nodeType="afterEffect">
                                  <p:stCondLst>
                                    <p:cond delay="0"/>
                                  </p:stCondLst>
                                  <p:childTnLst>
                                    <p:set>
                                      <p:cBhvr>
                                        <p:cTn id="126" dur="1" fill="hold">
                                          <p:stCondLst>
                                            <p:cond delay="0"/>
                                          </p:stCondLst>
                                        </p:cTn>
                                        <p:tgtEl>
                                          <p:spTgt spid="127082"/>
                                        </p:tgtEl>
                                        <p:attrNameLst>
                                          <p:attrName>style.visibility</p:attrName>
                                        </p:attrNameLst>
                                      </p:cBhvr>
                                      <p:to>
                                        <p:strVal val="visible"/>
                                      </p:to>
                                    </p:set>
                                    <p:animEffect transition="in" filter="wipe(right)">
                                      <p:cBhvr>
                                        <p:cTn id="127" dur="500"/>
                                        <p:tgtEl>
                                          <p:spTgt spid="127082"/>
                                        </p:tgtEl>
                                      </p:cBhvr>
                                    </p:animEffect>
                                  </p:childTnLst>
                                </p:cTn>
                              </p:par>
                            </p:childTnLst>
                          </p:cTn>
                        </p:par>
                        <p:par>
                          <p:cTn id="128" fill="hold">
                            <p:stCondLst>
                              <p:cond delay="3000"/>
                            </p:stCondLst>
                            <p:childTnLst>
                              <p:par>
                                <p:cTn id="129" presetID="22" presetClass="entr" presetSubtype="2" fill="hold" grpId="0" nodeType="afterEffect">
                                  <p:stCondLst>
                                    <p:cond delay="0"/>
                                  </p:stCondLst>
                                  <p:childTnLst>
                                    <p:set>
                                      <p:cBhvr>
                                        <p:cTn id="130" dur="1" fill="hold">
                                          <p:stCondLst>
                                            <p:cond delay="0"/>
                                          </p:stCondLst>
                                        </p:cTn>
                                        <p:tgtEl>
                                          <p:spTgt spid="127083"/>
                                        </p:tgtEl>
                                        <p:attrNameLst>
                                          <p:attrName>style.visibility</p:attrName>
                                        </p:attrNameLst>
                                      </p:cBhvr>
                                      <p:to>
                                        <p:strVal val="visible"/>
                                      </p:to>
                                    </p:set>
                                    <p:animEffect transition="in" filter="wipe(right)">
                                      <p:cBhvr>
                                        <p:cTn id="131" dur="500"/>
                                        <p:tgtEl>
                                          <p:spTgt spid="127083"/>
                                        </p:tgtEl>
                                      </p:cBhvr>
                                    </p:animEffect>
                                  </p:childTnLst>
                                </p:cTn>
                              </p:par>
                            </p:childTnLst>
                          </p:cTn>
                        </p:par>
                        <p:par>
                          <p:cTn id="132" fill="hold">
                            <p:stCondLst>
                              <p:cond delay="3500"/>
                            </p:stCondLst>
                            <p:childTnLst>
                              <p:par>
                                <p:cTn id="133" presetID="22" presetClass="entr" presetSubtype="2" fill="hold" grpId="0" nodeType="afterEffect">
                                  <p:stCondLst>
                                    <p:cond delay="0"/>
                                  </p:stCondLst>
                                  <p:childTnLst>
                                    <p:set>
                                      <p:cBhvr>
                                        <p:cTn id="134" dur="1" fill="hold">
                                          <p:stCondLst>
                                            <p:cond delay="0"/>
                                          </p:stCondLst>
                                        </p:cTn>
                                        <p:tgtEl>
                                          <p:spTgt spid="127084"/>
                                        </p:tgtEl>
                                        <p:attrNameLst>
                                          <p:attrName>style.visibility</p:attrName>
                                        </p:attrNameLst>
                                      </p:cBhvr>
                                      <p:to>
                                        <p:strVal val="visible"/>
                                      </p:to>
                                    </p:set>
                                    <p:animEffect transition="in" filter="wipe(right)">
                                      <p:cBhvr>
                                        <p:cTn id="135" dur="500"/>
                                        <p:tgtEl>
                                          <p:spTgt spid="127084"/>
                                        </p:tgtEl>
                                      </p:cBhvr>
                                    </p:animEffect>
                                  </p:childTnLst>
                                </p:cTn>
                              </p:par>
                            </p:childTnLst>
                          </p:cTn>
                        </p:par>
                        <p:par>
                          <p:cTn id="136" fill="hold">
                            <p:stCondLst>
                              <p:cond delay="4000"/>
                            </p:stCondLst>
                            <p:childTnLst>
                              <p:par>
                                <p:cTn id="137" presetID="22" presetClass="entr" presetSubtype="2" fill="hold" grpId="0" nodeType="afterEffect">
                                  <p:stCondLst>
                                    <p:cond delay="0"/>
                                  </p:stCondLst>
                                  <p:childTnLst>
                                    <p:set>
                                      <p:cBhvr>
                                        <p:cTn id="138" dur="1" fill="hold">
                                          <p:stCondLst>
                                            <p:cond delay="0"/>
                                          </p:stCondLst>
                                        </p:cTn>
                                        <p:tgtEl>
                                          <p:spTgt spid="127085"/>
                                        </p:tgtEl>
                                        <p:attrNameLst>
                                          <p:attrName>style.visibility</p:attrName>
                                        </p:attrNameLst>
                                      </p:cBhvr>
                                      <p:to>
                                        <p:strVal val="visible"/>
                                      </p:to>
                                    </p:set>
                                    <p:animEffect transition="in" filter="wipe(right)">
                                      <p:cBhvr>
                                        <p:cTn id="139" dur="500"/>
                                        <p:tgtEl>
                                          <p:spTgt spid="12708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2" fill="hold" grpId="0" nodeType="clickEffect">
                                  <p:stCondLst>
                                    <p:cond delay="0"/>
                                  </p:stCondLst>
                                  <p:childTnLst>
                                    <p:set>
                                      <p:cBhvr>
                                        <p:cTn id="143" dur="1" fill="hold">
                                          <p:stCondLst>
                                            <p:cond delay="0"/>
                                          </p:stCondLst>
                                        </p:cTn>
                                        <p:tgtEl>
                                          <p:spTgt spid="127086"/>
                                        </p:tgtEl>
                                        <p:attrNameLst>
                                          <p:attrName>style.visibility</p:attrName>
                                        </p:attrNameLst>
                                      </p:cBhvr>
                                      <p:to>
                                        <p:strVal val="visible"/>
                                      </p:to>
                                    </p:set>
                                    <p:animEffect transition="in" filter="wipe(right)">
                                      <p:cBhvr>
                                        <p:cTn id="144" dur="500"/>
                                        <p:tgtEl>
                                          <p:spTgt spid="12708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2" fill="hold" grpId="0" nodeType="clickEffect">
                                  <p:stCondLst>
                                    <p:cond delay="0"/>
                                  </p:stCondLst>
                                  <p:childTnLst>
                                    <p:set>
                                      <p:cBhvr>
                                        <p:cTn id="148" dur="1" fill="hold">
                                          <p:stCondLst>
                                            <p:cond delay="0"/>
                                          </p:stCondLst>
                                        </p:cTn>
                                        <p:tgtEl>
                                          <p:spTgt spid="127087"/>
                                        </p:tgtEl>
                                        <p:attrNameLst>
                                          <p:attrName>style.visibility</p:attrName>
                                        </p:attrNameLst>
                                      </p:cBhvr>
                                      <p:to>
                                        <p:strVal val="visible"/>
                                      </p:to>
                                    </p:set>
                                    <p:animEffect transition="in" filter="wipe(right)">
                                      <p:cBhvr>
                                        <p:cTn id="149" dur="500"/>
                                        <p:tgtEl>
                                          <p:spTgt spid="12708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2" fill="hold" grpId="0" nodeType="clickEffect">
                                  <p:stCondLst>
                                    <p:cond delay="0"/>
                                  </p:stCondLst>
                                  <p:childTnLst>
                                    <p:set>
                                      <p:cBhvr>
                                        <p:cTn id="153" dur="1" fill="hold">
                                          <p:stCondLst>
                                            <p:cond delay="0"/>
                                          </p:stCondLst>
                                        </p:cTn>
                                        <p:tgtEl>
                                          <p:spTgt spid="127088"/>
                                        </p:tgtEl>
                                        <p:attrNameLst>
                                          <p:attrName>style.visibility</p:attrName>
                                        </p:attrNameLst>
                                      </p:cBhvr>
                                      <p:to>
                                        <p:strVal val="visible"/>
                                      </p:to>
                                    </p:set>
                                    <p:animEffect transition="in" filter="wipe(right)">
                                      <p:cBhvr>
                                        <p:cTn id="154" dur="500"/>
                                        <p:tgtEl>
                                          <p:spTgt spid="12708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2" fill="hold" grpId="0" nodeType="clickEffect">
                                  <p:stCondLst>
                                    <p:cond delay="0"/>
                                  </p:stCondLst>
                                  <p:childTnLst>
                                    <p:set>
                                      <p:cBhvr>
                                        <p:cTn id="158" dur="1" fill="hold">
                                          <p:stCondLst>
                                            <p:cond delay="0"/>
                                          </p:stCondLst>
                                        </p:cTn>
                                        <p:tgtEl>
                                          <p:spTgt spid="127089"/>
                                        </p:tgtEl>
                                        <p:attrNameLst>
                                          <p:attrName>style.visibility</p:attrName>
                                        </p:attrNameLst>
                                      </p:cBhvr>
                                      <p:to>
                                        <p:strVal val="visible"/>
                                      </p:to>
                                    </p:set>
                                    <p:animEffect transition="in" filter="wipe(right)">
                                      <p:cBhvr>
                                        <p:cTn id="159" dur="500"/>
                                        <p:tgtEl>
                                          <p:spTgt spid="127089"/>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grpId="0" nodeType="clickEffect">
                                  <p:stCondLst>
                                    <p:cond delay="0"/>
                                  </p:stCondLst>
                                  <p:childTnLst>
                                    <p:set>
                                      <p:cBhvr>
                                        <p:cTn id="163" dur="1" fill="hold">
                                          <p:stCondLst>
                                            <p:cond delay="0"/>
                                          </p:stCondLst>
                                        </p:cTn>
                                        <p:tgtEl>
                                          <p:spTgt spid="127096"/>
                                        </p:tgtEl>
                                        <p:attrNameLst>
                                          <p:attrName>style.visibility</p:attrName>
                                        </p:attrNameLst>
                                      </p:cBhvr>
                                      <p:to>
                                        <p:strVal val="visible"/>
                                      </p:to>
                                    </p:set>
                                    <p:animEffect transition="in" filter="wipe(right)">
                                      <p:cBhvr>
                                        <p:cTn id="164" dur="500"/>
                                        <p:tgtEl>
                                          <p:spTgt spid="127096"/>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2" fill="hold" grpId="0" nodeType="clickEffect">
                                  <p:stCondLst>
                                    <p:cond delay="0"/>
                                  </p:stCondLst>
                                  <p:childTnLst>
                                    <p:set>
                                      <p:cBhvr>
                                        <p:cTn id="168" dur="1" fill="hold">
                                          <p:stCondLst>
                                            <p:cond delay="0"/>
                                          </p:stCondLst>
                                        </p:cTn>
                                        <p:tgtEl>
                                          <p:spTgt spid="127090"/>
                                        </p:tgtEl>
                                        <p:attrNameLst>
                                          <p:attrName>style.visibility</p:attrName>
                                        </p:attrNameLst>
                                      </p:cBhvr>
                                      <p:to>
                                        <p:strVal val="visible"/>
                                      </p:to>
                                    </p:set>
                                    <p:animEffect transition="in" filter="wipe(right)">
                                      <p:cBhvr>
                                        <p:cTn id="169" dur="500"/>
                                        <p:tgtEl>
                                          <p:spTgt spid="127090"/>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grpId="0" nodeType="clickEffect">
                                  <p:stCondLst>
                                    <p:cond delay="0"/>
                                  </p:stCondLst>
                                  <p:childTnLst>
                                    <p:set>
                                      <p:cBhvr>
                                        <p:cTn id="173" dur="1" fill="hold">
                                          <p:stCondLst>
                                            <p:cond delay="0"/>
                                          </p:stCondLst>
                                        </p:cTn>
                                        <p:tgtEl>
                                          <p:spTgt spid="127091"/>
                                        </p:tgtEl>
                                        <p:attrNameLst>
                                          <p:attrName>style.visibility</p:attrName>
                                        </p:attrNameLst>
                                      </p:cBhvr>
                                      <p:to>
                                        <p:strVal val="visible"/>
                                      </p:to>
                                    </p:set>
                                    <p:animEffect transition="in" filter="wipe(right)">
                                      <p:cBhvr>
                                        <p:cTn id="174" dur="500"/>
                                        <p:tgtEl>
                                          <p:spTgt spid="127091"/>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2" fill="hold" grpId="0" nodeType="clickEffect">
                                  <p:stCondLst>
                                    <p:cond delay="0"/>
                                  </p:stCondLst>
                                  <p:childTnLst>
                                    <p:set>
                                      <p:cBhvr>
                                        <p:cTn id="178" dur="1" fill="hold">
                                          <p:stCondLst>
                                            <p:cond delay="0"/>
                                          </p:stCondLst>
                                        </p:cTn>
                                        <p:tgtEl>
                                          <p:spTgt spid="127093"/>
                                        </p:tgtEl>
                                        <p:attrNameLst>
                                          <p:attrName>style.visibility</p:attrName>
                                        </p:attrNameLst>
                                      </p:cBhvr>
                                      <p:to>
                                        <p:strVal val="visible"/>
                                      </p:to>
                                    </p:set>
                                    <p:animEffect transition="in" filter="wipe(right)">
                                      <p:cBhvr>
                                        <p:cTn id="179" dur="500"/>
                                        <p:tgtEl>
                                          <p:spTgt spid="127093"/>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2" fill="hold" grpId="0" nodeType="clickEffect">
                                  <p:stCondLst>
                                    <p:cond delay="0"/>
                                  </p:stCondLst>
                                  <p:childTnLst>
                                    <p:set>
                                      <p:cBhvr>
                                        <p:cTn id="183" dur="1" fill="hold">
                                          <p:stCondLst>
                                            <p:cond delay="0"/>
                                          </p:stCondLst>
                                        </p:cTn>
                                        <p:tgtEl>
                                          <p:spTgt spid="127094"/>
                                        </p:tgtEl>
                                        <p:attrNameLst>
                                          <p:attrName>style.visibility</p:attrName>
                                        </p:attrNameLst>
                                      </p:cBhvr>
                                      <p:to>
                                        <p:strVal val="visible"/>
                                      </p:to>
                                    </p:set>
                                    <p:animEffect transition="in" filter="wipe(right)">
                                      <p:cBhvr>
                                        <p:cTn id="184" dur="500"/>
                                        <p:tgtEl>
                                          <p:spTgt spid="12709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2" fill="hold" grpId="0" nodeType="clickEffect">
                                  <p:stCondLst>
                                    <p:cond delay="0"/>
                                  </p:stCondLst>
                                  <p:childTnLst>
                                    <p:set>
                                      <p:cBhvr>
                                        <p:cTn id="188" dur="1" fill="hold">
                                          <p:stCondLst>
                                            <p:cond delay="0"/>
                                          </p:stCondLst>
                                        </p:cTn>
                                        <p:tgtEl>
                                          <p:spTgt spid="127095"/>
                                        </p:tgtEl>
                                        <p:attrNameLst>
                                          <p:attrName>style.visibility</p:attrName>
                                        </p:attrNameLst>
                                      </p:cBhvr>
                                      <p:to>
                                        <p:strVal val="visible"/>
                                      </p:to>
                                    </p:set>
                                    <p:animEffect transition="in" filter="wipe(right)">
                                      <p:cBhvr>
                                        <p:cTn id="189" dur="500"/>
                                        <p:tgtEl>
                                          <p:spTgt spid="12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41" grpId="0" animBg="1"/>
      <p:bldP spid="127059" grpId="0" autoUpdateAnimBg="0"/>
      <p:bldP spid="127060" grpId="0" autoUpdateAnimBg="0"/>
      <p:bldP spid="127061" grpId="0" autoUpdateAnimBg="0"/>
      <p:bldP spid="127062" grpId="0" autoUpdateAnimBg="0"/>
      <p:bldP spid="127063" grpId="0" autoUpdateAnimBg="0"/>
      <p:bldP spid="127064" grpId="0" autoUpdateAnimBg="0"/>
      <p:bldP spid="127065" grpId="0" autoUpdateAnimBg="0"/>
      <p:bldP spid="127066" grpId="0" autoUpdateAnimBg="0"/>
      <p:bldP spid="127067" grpId="0" autoUpdateAnimBg="0"/>
      <p:bldP spid="127068" grpId="0" animBg="1" autoUpdateAnimBg="0"/>
      <p:bldP spid="127069" grpId="0" animBg="1" autoUpdateAnimBg="0"/>
      <p:bldP spid="127070" grpId="0" animBg="1" autoUpdateAnimBg="0"/>
      <p:bldP spid="127071" grpId="0" animBg="1" autoUpdateAnimBg="0"/>
      <p:bldP spid="127072" grpId="0" animBg="1" autoUpdateAnimBg="0"/>
      <p:bldP spid="127073" grpId="0" animBg="1" autoUpdateAnimBg="0"/>
      <p:bldP spid="127074" grpId="0" animBg="1" autoUpdateAnimBg="0"/>
      <p:bldP spid="127075" grpId="0" animBg="1" autoUpdateAnimBg="0"/>
      <p:bldP spid="127076" grpId="0" animBg="1" autoUpdateAnimBg="0"/>
      <p:bldP spid="127077" grpId="0" animBg="1" autoUpdateAnimBg="0"/>
      <p:bldP spid="127078" grpId="0" autoUpdateAnimBg="0"/>
      <p:bldP spid="127079" grpId="0" autoUpdateAnimBg="0"/>
      <p:bldP spid="127080" grpId="0" autoUpdateAnimBg="0"/>
      <p:bldP spid="127081" grpId="0" autoUpdateAnimBg="0"/>
      <p:bldP spid="127082" grpId="0" autoUpdateAnimBg="0"/>
      <p:bldP spid="127083" grpId="0" autoUpdateAnimBg="0"/>
      <p:bldP spid="127084" grpId="0" autoUpdateAnimBg="0"/>
      <p:bldP spid="127085" grpId="0" autoUpdateAnimBg="0"/>
      <p:bldP spid="127086" grpId="0" autoUpdateAnimBg="0"/>
      <p:bldP spid="127087" grpId="0" animBg="1" autoUpdateAnimBg="0"/>
      <p:bldP spid="127088" grpId="0" animBg="1" autoUpdateAnimBg="0"/>
      <p:bldP spid="127089" grpId="0" animBg="1" autoUpdateAnimBg="0"/>
      <p:bldP spid="127090" grpId="0" animBg="1" autoUpdateAnimBg="0"/>
      <p:bldP spid="127091" grpId="0" animBg="1" autoUpdateAnimBg="0"/>
      <p:bldP spid="127093" grpId="0" animBg="1" autoUpdateAnimBg="0"/>
      <p:bldP spid="127094" grpId="0" animBg="1" autoUpdateAnimBg="0"/>
      <p:bldP spid="127095" grpId="0" animBg="1" autoUpdateAnimBg="0"/>
      <p:bldP spid="127096" grpId="0" animBg="1" autoUpdateAnimBg="0"/>
      <p:bldP spid="209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p>
            <a:pPr>
              <a:defRPr/>
            </a:pPr>
            <a:fld id="{01EE44E9-D546-4521-A7C8-B142F7CDDDFE}" type="slidenum">
              <a:rPr lang="en-US" altLang="zh-CN"/>
              <a:t>108</a:t>
            </a:fld>
            <a:endParaRPr lang="en-US" altLang="zh-CN"/>
          </a:p>
        </p:txBody>
      </p:sp>
      <p:grpSp>
        <p:nvGrpSpPr>
          <p:cNvPr id="2" name="Group 79"/>
          <p:cNvGrpSpPr/>
          <p:nvPr/>
        </p:nvGrpSpPr>
        <p:grpSpPr bwMode="auto">
          <a:xfrm>
            <a:off x="685800" y="63500"/>
            <a:ext cx="7696200" cy="2286000"/>
            <a:chOff x="432" y="232"/>
            <a:chExt cx="4848" cy="1440"/>
          </a:xfrm>
        </p:grpSpPr>
        <p:sp>
          <p:nvSpPr>
            <p:cNvPr id="3108" name="Line 2"/>
            <p:cNvSpPr>
              <a:spLocks noChangeShapeType="1"/>
            </p:cNvSpPr>
            <p:nvPr/>
          </p:nvSpPr>
          <p:spPr bwMode="auto">
            <a:xfrm>
              <a:off x="432" y="1576"/>
              <a:ext cx="484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
            <p:cNvSpPr>
              <a:spLocks noChangeShapeType="1"/>
            </p:cNvSpPr>
            <p:nvPr/>
          </p:nvSpPr>
          <p:spPr bwMode="auto">
            <a:xfrm>
              <a:off x="5280" y="232"/>
              <a:ext cx="0" cy="13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79" name="Object 4"/>
            <p:cNvGraphicFramePr>
              <a:graphicFrameLocks noChangeAspect="1"/>
            </p:cNvGraphicFramePr>
            <p:nvPr/>
          </p:nvGraphicFramePr>
          <p:xfrm>
            <a:off x="484" y="240"/>
            <a:ext cx="4796" cy="1432"/>
          </p:xfrm>
          <a:graphic>
            <a:graphicData uri="http://schemas.openxmlformats.org/presentationml/2006/ole">
              <mc:AlternateContent xmlns:mc="http://schemas.openxmlformats.org/markup-compatibility/2006">
                <mc:Choice xmlns:v="urn:schemas-microsoft-com:vml" Requires="v">
                  <p:oleObj spid="_x0000_s6201" name="文档" r:id="rId3" imgW="14268450" imgH="4267200" progId="Word.Document.8">
                    <p:embed/>
                  </p:oleObj>
                </mc:Choice>
                <mc:Fallback>
                  <p:oleObj name="文档" r:id="rId3" imgW="14268450" imgH="4267200" progId="Word.Document.8">
                    <p:embed/>
                    <p:pic>
                      <p:nvPicPr>
                        <p:cNvPr id="0" name="图片 6144"/>
                        <p:cNvPicPr>
                          <a:picLocks noChangeAspect="1"/>
                        </p:cNvPicPr>
                        <p:nvPr/>
                      </p:nvPicPr>
                      <p:blipFill>
                        <a:blip r:embed="rId4"/>
                        <a:stretch>
                          <a:fillRect/>
                        </a:stretch>
                      </p:blipFill>
                      <p:spPr>
                        <a:xfrm>
                          <a:off x="484" y="240"/>
                          <a:ext cx="4796" cy="1432"/>
                        </a:xfrm>
                        <a:prstGeom prst="rect">
                          <a:avLst/>
                        </a:prstGeom>
                        <a:noFill/>
                        <a:ln w="12700">
                          <a:noFill/>
                        </a:ln>
                      </p:spPr>
                    </p:pic>
                  </p:oleObj>
                </mc:Fallback>
              </mc:AlternateContent>
            </a:graphicData>
          </a:graphic>
        </p:graphicFrame>
        <p:sp>
          <p:nvSpPr>
            <p:cNvPr id="3110" name="Text Box 5"/>
            <p:cNvSpPr txBox="1">
              <a:spLocks noChangeArrowheads="1"/>
            </p:cNvSpPr>
            <p:nvPr/>
          </p:nvSpPr>
          <p:spPr bwMode="auto">
            <a:xfrm>
              <a:off x="105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sp>
          <p:nvSpPr>
            <p:cNvPr id="3111" name="Text Box 6"/>
            <p:cNvSpPr txBox="1">
              <a:spLocks noChangeArrowheads="1"/>
            </p:cNvSpPr>
            <p:nvPr/>
          </p:nvSpPr>
          <p:spPr bwMode="auto">
            <a:xfrm>
              <a:off x="153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6</a:t>
              </a:r>
              <a:endParaRPr kumimoji="1" lang="en-US" altLang="zh-CN" sz="3600" b="0">
                <a:latin typeface="Times New Roman" panose="02020603050405020304" pitchFamily="18" charset="0"/>
                <a:ea typeface="宋体" panose="02010600030101010101" pitchFamily="2" charset="-122"/>
              </a:endParaRPr>
            </a:p>
          </p:txBody>
        </p:sp>
        <p:sp>
          <p:nvSpPr>
            <p:cNvPr id="3112" name="Text Box 7"/>
            <p:cNvSpPr txBox="1">
              <a:spLocks noChangeArrowheads="1"/>
            </p:cNvSpPr>
            <p:nvPr/>
          </p:nvSpPr>
          <p:spPr bwMode="auto">
            <a:xfrm>
              <a:off x="201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4</a:t>
              </a:r>
              <a:endParaRPr kumimoji="1" lang="en-US" altLang="zh-CN" sz="3600" b="0">
                <a:latin typeface="Times New Roman" panose="02020603050405020304" pitchFamily="18" charset="0"/>
                <a:ea typeface="宋体" panose="02010600030101010101" pitchFamily="2" charset="-122"/>
              </a:endParaRPr>
            </a:p>
          </p:txBody>
        </p:sp>
        <p:sp>
          <p:nvSpPr>
            <p:cNvPr id="3113" name="Text Box 8"/>
            <p:cNvSpPr txBox="1">
              <a:spLocks noChangeArrowheads="1"/>
            </p:cNvSpPr>
            <p:nvPr/>
          </p:nvSpPr>
          <p:spPr bwMode="auto">
            <a:xfrm>
              <a:off x="249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5</a:t>
              </a:r>
              <a:endParaRPr kumimoji="1" lang="en-US" altLang="zh-CN" sz="3600" b="0">
                <a:latin typeface="Times New Roman" panose="02020603050405020304" pitchFamily="18" charset="0"/>
                <a:ea typeface="宋体" panose="02010600030101010101" pitchFamily="2" charset="-122"/>
              </a:endParaRPr>
            </a:p>
          </p:txBody>
        </p:sp>
        <p:sp>
          <p:nvSpPr>
            <p:cNvPr id="3114" name="Text Box 9"/>
            <p:cNvSpPr txBox="1">
              <a:spLocks noChangeArrowheads="1"/>
            </p:cNvSpPr>
            <p:nvPr/>
          </p:nvSpPr>
          <p:spPr bwMode="auto">
            <a:xfrm>
              <a:off x="297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7</a:t>
              </a:r>
              <a:endParaRPr kumimoji="1" lang="en-US" altLang="zh-CN" sz="3600" b="0">
                <a:latin typeface="Times New Roman" panose="02020603050405020304" pitchFamily="18" charset="0"/>
                <a:ea typeface="宋体" panose="02010600030101010101" pitchFamily="2" charset="-122"/>
              </a:endParaRPr>
            </a:p>
          </p:txBody>
        </p:sp>
        <p:sp>
          <p:nvSpPr>
            <p:cNvPr id="3115" name="Text Box 10"/>
            <p:cNvSpPr txBox="1">
              <a:spLocks noChangeArrowheads="1"/>
            </p:cNvSpPr>
            <p:nvPr/>
          </p:nvSpPr>
          <p:spPr bwMode="auto">
            <a:xfrm>
              <a:off x="3456" y="71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7</a:t>
              </a:r>
              <a:endParaRPr kumimoji="1" lang="en-US" altLang="zh-CN" sz="3600" b="0">
                <a:latin typeface="Times New Roman" panose="02020603050405020304" pitchFamily="18" charset="0"/>
                <a:ea typeface="宋体" panose="02010600030101010101" pitchFamily="2" charset="-122"/>
              </a:endParaRPr>
            </a:p>
          </p:txBody>
        </p:sp>
        <p:sp>
          <p:nvSpPr>
            <p:cNvPr id="3116" name="Text Box 11"/>
            <p:cNvSpPr txBox="1">
              <a:spLocks noChangeArrowheads="1"/>
            </p:cNvSpPr>
            <p:nvPr/>
          </p:nvSpPr>
          <p:spPr bwMode="auto">
            <a:xfrm>
              <a:off x="3888" y="71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15</a:t>
              </a:r>
              <a:endParaRPr kumimoji="1" lang="en-US" altLang="zh-CN" sz="3600" b="0">
                <a:latin typeface="Times New Roman" panose="02020603050405020304" pitchFamily="18" charset="0"/>
                <a:ea typeface="宋体" panose="02010600030101010101" pitchFamily="2" charset="-122"/>
              </a:endParaRPr>
            </a:p>
          </p:txBody>
        </p:sp>
        <p:sp>
          <p:nvSpPr>
            <p:cNvPr id="3117" name="Text Box 12"/>
            <p:cNvSpPr txBox="1">
              <a:spLocks noChangeArrowheads="1"/>
            </p:cNvSpPr>
            <p:nvPr/>
          </p:nvSpPr>
          <p:spPr bwMode="auto">
            <a:xfrm>
              <a:off x="4348" y="71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14</a:t>
              </a:r>
              <a:endParaRPr kumimoji="1" lang="en-US" altLang="zh-CN" sz="3600" b="0">
                <a:latin typeface="Times New Roman" panose="02020603050405020304" pitchFamily="18" charset="0"/>
                <a:ea typeface="宋体" panose="02010600030101010101" pitchFamily="2" charset="-122"/>
              </a:endParaRPr>
            </a:p>
          </p:txBody>
        </p:sp>
        <p:sp>
          <p:nvSpPr>
            <p:cNvPr id="3118" name="Text Box 13"/>
            <p:cNvSpPr txBox="1">
              <a:spLocks noChangeArrowheads="1"/>
            </p:cNvSpPr>
            <p:nvPr/>
          </p:nvSpPr>
          <p:spPr bwMode="auto">
            <a:xfrm>
              <a:off x="4848" y="71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FF"/>
                  </a:solidFill>
                  <a:latin typeface="Times New Roman" panose="02020603050405020304" pitchFamily="18" charset="0"/>
                  <a:ea typeface="宋体" panose="02010600030101010101" pitchFamily="2" charset="-122"/>
                </a:rPr>
                <a:t>18</a:t>
              </a:r>
              <a:endParaRPr kumimoji="1" lang="en-US" altLang="zh-CN" sz="3600" b="0">
                <a:latin typeface="Times New Roman" panose="02020603050405020304" pitchFamily="18" charset="0"/>
                <a:ea typeface="宋体" panose="02010600030101010101" pitchFamily="2" charset="-122"/>
              </a:endParaRPr>
            </a:p>
          </p:txBody>
        </p:sp>
        <p:sp>
          <p:nvSpPr>
            <p:cNvPr id="3119" name="Text Box 24"/>
            <p:cNvSpPr txBox="1">
              <a:spLocks noChangeArrowheads="1"/>
            </p:cNvSpPr>
            <p:nvPr/>
          </p:nvSpPr>
          <p:spPr bwMode="auto">
            <a:xfrm>
              <a:off x="482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18</a:t>
              </a:r>
            </a:p>
          </p:txBody>
        </p:sp>
        <p:sp>
          <p:nvSpPr>
            <p:cNvPr id="3120" name="Text Box 25"/>
            <p:cNvSpPr txBox="1">
              <a:spLocks noChangeArrowheads="1"/>
            </p:cNvSpPr>
            <p:nvPr/>
          </p:nvSpPr>
          <p:spPr bwMode="auto">
            <a:xfrm>
              <a:off x="434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14</a:t>
              </a:r>
              <a:endParaRPr kumimoji="1" lang="en-US" altLang="zh-CN" sz="3600" b="0">
                <a:latin typeface="Times New Roman" panose="02020603050405020304" pitchFamily="18" charset="0"/>
                <a:ea typeface="宋体" panose="02010600030101010101" pitchFamily="2" charset="-122"/>
              </a:endParaRPr>
            </a:p>
          </p:txBody>
        </p:sp>
        <p:sp>
          <p:nvSpPr>
            <p:cNvPr id="3121" name="Text Box 26"/>
            <p:cNvSpPr txBox="1">
              <a:spLocks noChangeArrowheads="1"/>
            </p:cNvSpPr>
            <p:nvPr/>
          </p:nvSpPr>
          <p:spPr bwMode="auto">
            <a:xfrm>
              <a:off x="386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16</a:t>
              </a:r>
              <a:endParaRPr kumimoji="1" lang="en-US" altLang="zh-CN" sz="3600" b="0">
                <a:latin typeface="Times New Roman" panose="02020603050405020304" pitchFamily="18" charset="0"/>
                <a:ea typeface="宋体" panose="02010600030101010101" pitchFamily="2" charset="-122"/>
              </a:endParaRPr>
            </a:p>
          </p:txBody>
        </p:sp>
        <p:sp>
          <p:nvSpPr>
            <p:cNvPr id="3122" name="Text Box 27"/>
            <p:cNvSpPr txBox="1">
              <a:spLocks noChangeArrowheads="1"/>
            </p:cNvSpPr>
            <p:nvPr/>
          </p:nvSpPr>
          <p:spPr bwMode="auto">
            <a:xfrm>
              <a:off x="338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580094"/>
                  </a:solidFill>
                  <a:latin typeface="Times New Roman" panose="02020603050405020304" pitchFamily="18" charset="0"/>
                  <a:ea typeface="宋体" panose="02010600030101010101" pitchFamily="2" charset="-122"/>
                </a:rPr>
                <a:t>10</a:t>
              </a:r>
              <a:endParaRPr kumimoji="1" lang="en-US" altLang="zh-CN" sz="3600" b="0">
                <a:latin typeface="Times New Roman" panose="02020603050405020304" pitchFamily="18" charset="0"/>
                <a:ea typeface="宋体" panose="02010600030101010101" pitchFamily="2" charset="-122"/>
              </a:endParaRPr>
            </a:p>
          </p:txBody>
        </p:sp>
        <p:sp>
          <p:nvSpPr>
            <p:cNvPr id="3123" name="Text Box 28"/>
            <p:cNvSpPr txBox="1">
              <a:spLocks noChangeArrowheads="1"/>
            </p:cNvSpPr>
            <p:nvPr/>
          </p:nvSpPr>
          <p:spPr bwMode="auto">
            <a:xfrm>
              <a:off x="2928" y="1144"/>
              <a:ext cx="3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7</a:t>
              </a:r>
            </a:p>
          </p:txBody>
        </p:sp>
        <p:sp>
          <p:nvSpPr>
            <p:cNvPr id="3124" name="Text Box 29"/>
            <p:cNvSpPr txBox="1">
              <a:spLocks noChangeArrowheads="1"/>
            </p:cNvSpPr>
            <p:nvPr/>
          </p:nvSpPr>
          <p:spPr bwMode="auto">
            <a:xfrm>
              <a:off x="242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8</a:t>
              </a:r>
            </a:p>
          </p:txBody>
        </p:sp>
        <p:sp>
          <p:nvSpPr>
            <p:cNvPr id="3125" name="Text Box 30"/>
            <p:cNvSpPr txBox="1">
              <a:spLocks noChangeArrowheads="1"/>
            </p:cNvSpPr>
            <p:nvPr/>
          </p:nvSpPr>
          <p:spPr bwMode="auto">
            <a:xfrm>
              <a:off x="1968" y="1144"/>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6</a:t>
              </a:r>
              <a:endParaRPr kumimoji="1" lang="en-US" altLang="zh-CN" sz="3600" b="0">
                <a:latin typeface="Times New Roman" panose="02020603050405020304" pitchFamily="18" charset="0"/>
                <a:ea typeface="宋体" panose="02010600030101010101" pitchFamily="2" charset="-122"/>
              </a:endParaRPr>
            </a:p>
          </p:txBody>
        </p:sp>
        <p:sp>
          <p:nvSpPr>
            <p:cNvPr id="3126" name="Text Box 31"/>
            <p:cNvSpPr txBox="1">
              <a:spLocks noChangeArrowheads="1"/>
            </p:cNvSpPr>
            <p:nvPr/>
          </p:nvSpPr>
          <p:spPr bwMode="auto">
            <a:xfrm>
              <a:off x="146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6</a:t>
              </a:r>
              <a:endParaRPr kumimoji="1" lang="en-US" altLang="zh-CN" sz="3600" b="0">
                <a:latin typeface="Times New Roman" panose="02020603050405020304" pitchFamily="18" charset="0"/>
                <a:ea typeface="宋体" panose="02010600030101010101" pitchFamily="2" charset="-122"/>
              </a:endParaRPr>
            </a:p>
          </p:txBody>
        </p:sp>
        <p:sp>
          <p:nvSpPr>
            <p:cNvPr id="3127" name="Text Box 32"/>
            <p:cNvSpPr txBox="1">
              <a:spLocks noChangeArrowheads="1"/>
            </p:cNvSpPr>
            <p:nvPr/>
          </p:nvSpPr>
          <p:spPr bwMode="auto">
            <a:xfrm>
              <a:off x="988" y="1144"/>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580094"/>
                  </a:solidFill>
                  <a:latin typeface="Times New Roman" panose="02020603050405020304" pitchFamily="18" charset="0"/>
                  <a:ea typeface="宋体" panose="02010600030101010101" pitchFamily="2" charset="-122"/>
                </a:rPr>
                <a:t>0</a:t>
              </a:r>
              <a:endParaRPr kumimoji="1" lang="en-US" altLang="zh-CN" sz="3600" b="0">
                <a:latin typeface="Times New Roman" panose="02020603050405020304" pitchFamily="18" charset="0"/>
                <a:ea typeface="宋体" panose="02010600030101010101" pitchFamily="2" charset="-122"/>
              </a:endParaRPr>
            </a:p>
          </p:txBody>
        </p:sp>
      </p:grpSp>
      <p:graphicFrame>
        <p:nvGraphicFramePr>
          <p:cNvPr id="128049" name="Object 49"/>
          <p:cNvGraphicFramePr>
            <a:graphicFrameLocks noChangeAspect="1"/>
          </p:cNvGraphicFramePr>
          <p:nvPr/>
        </p:nvGraphicFramePr>
        <p:xfrm>
          <a:off x="484188" y="2457450"/>
          <a:ext cx="8278812" cy="3562350"/>
        </p:xfrm>
        <a:graphic>
          <a:graphicData uri="http://schemas.openxmlformats.org/presentationml/2006/ole">
            <mc:AlternateContent xmlns:mc="http://schemas.openxmlformats.org/markup-compatibility/2006">
              <mc:Choice xmlns:v="urn:schemas-microsoft-com:vml" Requires="v">
                <p:oleObj spid="_x0000_s6202" name="文档" r:id="rId5" imgW="15554325" imgH="6686550" progId="Word.Document.8">
                  <p:embed/>
                </p:oleObj>
              </mc:Choice>
              <mc:Fallback>
                <p:oleObj name="文档" r:id="rId5" imgW="15554325" imgH="6686550" progId="Word.Document.8">
                  <p:embed/>
                  <p:pic>
                    <p:nvPicPr>
                      <p:cNvPr id="0" name="图片 6145"/>
                      <p:cNvPicPr>
                        <a:picLocks noChangeAspect="1"/>
                      </p:cNvPicPr>
                      <p:nvPr/>
                    </p:nvPicPr>
                    <p:blipFill>
                      <a:blip r:embed="rId6"/>
                      <a:stretch>
                        <a:fillRect/>
                      </a:stretch>
                    </p:blipFill>
                    <p:spPr>
                      <a:xfrm>
                        <a:off x="484188" y="2457450"/>
                        <a:ext cx="8278812" cy="3562350"/>
                      </a:xfrm>
                      <a:prstGeom prst="rect">
                        <a:avLst/>
                      </a:prstGeom>
                      <a:noFill/>
                      <a:ln w="9525">
                        <a:noFill/>
                      </a:ln>
                    </p:spPr>
                  </p:pic>
                </p:oleObj>
              </mc:Fallback>
            </mc:AlternateContent>
          </a:graphicData>
        </a:graphic>
      </p:graphicFrame>
      <p:sp>
        <p:nvSpPr>
          <p:cNvPr id="128050" name="Line 50"/>
          <p:cNvSpPr>
            <a:spLocks noChangeShapeType="1"/>
          </p:cNvSpPr>
          <p:nvPr/>
        </p:nvSpPr>
        <p:spPr bwMode="auto">
          <a:xfrm>
            <a:off x="609600" y="5810250"/>
            <a:ext cx="8153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51" name="Line 51"/>
          <p:cNvSpPr>
            <a:spLocks noChangeShapeType="1"/>
          </p:cNvSpPr>
          <p:nvPr/>
        </p:nvSpPr>
        <p:spPr bwMode="auto">
          <a:xfrm>
            <a:off x="8763000" y="2533650"/>
            <a:ext cx="0" cy="3276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52" name="Text Box 52"/>
          <p:cNvSpPr txBox="1">
            <a:spLocks noChangeArrowheads="1"/>
          </p:cNvSpPr>
          <p:nvPr/>
        </p:nvSpPr>
        <p:spPr bwMode="auto">
          <a:xfrm>
            <a:off x="114300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0</a:t>
            </a:r>
            <a:endParaRPr kumimoji="1" lang="en-US" altLang="zh-CN" sz="3200" b="0">
              <a:latin typeface="Times New Roman" panose="02020603050405020304" pitchFamily="18" charset="0"/>
              <a:ea typeface="宋体" panose="02010600030101010101" pitchFamily="2" charset="-122"/>
            </a:endParaRPr>
          </a:p>
        </p:txBody>
      </p:sp>
      <p:sp>
        <p:nvSpPr>
          <p:cNvPr id="128053" name="Text Box 53"/>
          <p:cNvSpPr txBox="1">
            <a:spLocks noChangeArrowheads="1"/>
          </p:cNvSpPr>
          <p:nvPr/>
        </p:nvSpPr>
        <p:spPr bwMode="auto">
          <a:xfrm>
            <a:off x="187325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0</a:t>
            </a:r>
            <a:endParaRPr kumimoji="1" lang="en-US" altLang="zh-CN" sz="3200" b="0">
              <a:latin typeface="Times New Roman" panose="02020603050405020304" pitchFamily="18" charset="0"/>
              <a:ea typeface="宋体" panose="02010600030101010101" pitchFamily="2" charset="-122"/>
            </a:endParaRPr>
          </a:p>
        </p:txBody>
      </p:sp>
      <p:sp>
        <p:nvSpPr>
          <p:cNvPr id="128054" name="Text Box 54"/>
          <p:cNvSpPr txBox="1">
            <a:spLocks noChangeArrowheads="1"/>
          </p:cNvSpPr>
          <p:nvPr/>
        </p:nvSpPr>
        <p:spPr bwMode="auto">
          <a:xfrm>
            <a:off x="255905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0</a:t>
            </a:r>
            <a:endParaRPr kumimoji="1" lang="en-US" altLang="zh-CN" sz="3200" b="0">
              <a:latin typeface="Times New Roman" panose="02020603050405020304" pitchFamily="18" charset="0"/>
              <a:ea typeface="宋体" panose="02010600030101010101" pitchFamily="2" charset="-122"/>
            </a:endParaRPr>
          </a:p>
        </p:txBody>
      </p:sp>
      <p:sp>
        <p:nvSpPr>
          <p:cNvPr id="128055" name="Text Box 55"/>
          <p:cNvSpPr txBox="1">
            <a:spLocks noChangeArrowheads="1"/>
          </p:cNvSpPr>
          <p:nvPr/>
        </p:nvSpPr>
        <p:spPr bwMode="auto">
          <a:xfrm>
            <a:off x="324485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6</a:t>
            </a:r>
            <a:endParaRPr kumimoji="1" lang="en-US" altLang="zh-CN" sz="3200" b="0">
              <a:latin typeface="Times New Roman" panose="02020603050405020304" pitchFamily="18" charset="0"/>
              <a:ea typeface="宋体" panose="02010600030101010101" pitchFamily="2" charset="-122"/>
            </a:endParaRPr>
          </a:p>
        </p:txBody>
      </p:sp>
      <p:sp>
        <p:nvSpPr>
          <p:cNvPr id="128056" name="Text Box 56"/>
          <p:cNvSpPr txBox="1">
            <a:spLocks noChangeArrowheads="1"/>
          </p:cNvSpPr>
          <p:nvPr/>
        </p:nvSpPr>
        <p:spPr bwMode="auto">
          <a:xfrm>
            <a:off x="396240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4</a:t>
            </a:r>
            <a:endParaRPr kumimoji="1" lang="en-US" altLang="zh-CN" sz="3200" b="0">
              <a:latin typeface="Times New Roman" panose="02020603050405020304" pitchFamily="18" charset="0"/>
              <a:ea typeface="宋体" panose="02010600030101010101" pitchFamily="2" charset="-122"/>
            </a:endParaRPr>
          </a:p>
        </p:txBody>
      </p:sp>
      <p:sp>
        <p:nvSpPr>
          <p:cNvPr id="128057" name="Text Box 57"/>
          <p:cNvSpPr txBox="1">
            <a:spLocks noChangeArrowheads="1"/>
          </p:cNvSpPr>
          <p:nvPr/>
        </p:nvSpPr>
        <p:spPr bwMode="auto">
          <a:xfrm>
            <a:off x="469265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5</a:t>
            </a:r>
            <a:endParaRPr kumimoji="1" lang="en-US" altLang="zh-CN" sz="3200" b="0">
              <a:latin typeface="Times New Roman" panose="02020603050405020304" pitchFamily="18" charset="0"/>
              <a:ea typeface="宋体" panose="02010600030101010101" pitchFamily="2" charset="-122"/>
            </a:endParaRPr>
          </a:p>
        </p:txBody>
      </p:sp>
      <p:sp>
        <p:nvSpPr>
          <p:cNvPr id="128058" name="Text Box 58"/>
          <p:cNvSpPr txBox="1">
            <a:spLocks noChangeArrowheads="1"/>
          </p:cNvSpPr>
          <p:nvPr/>
        </p:nvSpPr>
        <p:spPr bwMode="auto">
          <a:xfrm>
            <a:off x="537845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128059" name="Text Box 59"/>
          <p:cNvSpPr txBox="1">
            <a:spLocks noChangeArrowheads="1"/>
          </p:cNvSpPr>
          <p:nvPr/>
        </p:nvSpPr>
        <p:spPr bwMode="auto">
          <a:xfrm>
            <a:off x="609600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128060" name="Text Box 60"/>
          <p:cNvSpPr txBox="1">
            <a:spLocks noChangeArrowheads="1"/>
          </p:cNvSpPr>
          <p:nvPr/>
        </p:nvSpPr>
        <p:spPr bwMode="auto">
          <a:xfrm>
            <a:off x="6781800" y="3752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128061" name="Text Box 61"/>
          <p:cNvSpPr txBox="1">
            <a:spLocks noChangeArrowheads="1"/>
          </p:cNvSpPr>
          <p:nvPr/>
        </p:nvSpPr>
        <p:spPr bwMode="auto">
          <a:xfrm>
            <a:off x="7359650" y="37528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15</a:t>
            </a:r>
            <a:endParaRPr kumimoji="1" lang="en-US" altLang="zh-CN" sz="3200" b="0">
              <a:latin typeface="Times New Roman" panose="02020603050405020304" pitchFamily="18" charset="0"/>
              <a:ea typeface="宋体" panose="02010600030101010101" pitchFamily="2" charset="-122"/>
            </a:endParaRPr>
          </a:p>
        </p:txBody>
      </p:sp>
      <p:sp>
        <p:nvSpPr>
          <p:cNvPr id="128062" name="Text Box 62"/>
          <p:cNvSpPr txBox="1">
            <a:spLocks noChangeArrowheads="1"/>
          </p:cNvSpPr>
          <p:nvPr/>
        </p:nvSpPr>
        <p:spPr bwMode="auto">
          <a:xfrm>
            <a:off x="8077200" y="37528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9900FF"/>
                </a:solidFill>
                <a:latin typeface="Times New Roman" panose="02020603050405020304" pitchFamily="18" charset="0"/>
                <a:ea typeface="宋体" panose="02010600030101010101" pitchFamily="2" charset="-122"/>
              </a:rPr>
              <a:t>14</a:t>
            </a:r>
            <a:endParaRPr kumimoji="1" lang="en-US" altLang="zh-CN" sz="3200" b="0">
              <a:latin typeface="Times New Roman" panose="02020603050405020304" pitchFamily="18" charset="0"/>
              <a:ea typeface="宋体" panose="02010600030101010101" pitchFamily="2" charset="-122"/>
            </a:endParaRPr>
          </a:p>
        </p:txBody>
      </p:sp>
      <p:sp>
        <p:nvSpPr>
          <p:cNvPr id="128063" name="Text Box 63"/>
          <p:cNvSpPr txBox="1">
            <a:spLocks noChangeArrowheads="1"/>
          </p:cNvSpPr>
          <p:nvPr/>
        </p:nvSpPr>
        <p:spPr bwMode="auto">
          <a:xfrm>
            <a:off x="8077200" y="4483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14</a:t>
            </a:r>
            <a:endParaRPr kumimoji="1" lang="en-US" altLang="zh-CN" sz="3200" b="0">
              <a:latin typeface="Times New Roman" panose="02020603050405020304" pitchFamily="18" charset="0"/>
              <a:ea typeface="宋体" panose="02010600030101010101" pitchFamily="2" charset="-122"/>
            </a:endParaRPr>
          </a:p>
        </p:txBody>
      </p:sp>
      <p:sp>
        <p:nvSpPr>
          <p:cNvPr id="128064" name="Text Box 64"/>
          <p:cNvSpPr txBox="1">
            <a:spLocks noChangeArrowheads="1"/>
          </p:cNvSpPr>
          <p:nvPr/>
        </p:nvSpPr>
        <p:spPr bwMode="auto">
          <a:xfrm>
            <a:off x="7391400" y="4483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16</a:t>
            </a:r>
            <a:endParaRPr kumimoji="1" lang="en-US" altLang="zh-CN" sz="3200" b="0">
              <a:latin typeface="Times New Roman" panose="02020603050405020304" pitchFamily="18" charset="0"/>
              <a:ea typeface="宋体" panose="02010600030101010101" pitchFamily="2" charset="-122"/>
            </a:endParaRPr>
          </a:p>
        </p:txBody>
      </p:sp>
      <p:sp>
        <p:nvSpPr>
          <p:cNvPr id="128065" name="Text Box 65"/>
          <p:cNvSpPr txBox="1">
            <a:spLocks noChangeArrowheads="1"/>
          </p:cNvSpPr>
          <p:nvPr/>
        </p:nvSpPr>
        <p:spPr bwMode="auto">
          <a:xfrm>
            <a:off x="114300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0</a:t>
            </a:r>
            <a:endParaRPr kumimoji="1" lang="en-US" altLang="zh-CN" sz="3200" b="0">
              <a:latin typeface="Times New Roman" panose="02020603050405020304" pitchFamily="18" charset="0"/>
              <a:ea typeface="宋体" panose="02010600030101010101" pitchFamily="2" charset="-122"/>
            </a:endParaRPr>
          </a:p>
        </p:txBody>
      </p:sp>
      <p:sp>
        <p:nvSpPr>
          <p:cNvPr id="128066" name="Text Box 66"/>
          <p:cNvSpPr txBox="1">
            <a:spLocks noChangeArrowheads="1"/>
          </p:cNvSpPr>
          <p:nvPr/>
        </p:nvSpPr>
        <p:spPr bwMode="auto">
          <a:xfrm>
            <a:off x="187325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2</a:t>
            </a:r>
            <a:endParaRPr kumimoji="1" lang="en-US" altLang="zh-CN" sz="3200" b="0">
              <a:latin typeface="Times New Roman" panose="02020603050405020304" pitchFamily="18" charset="0"/>
              <a:ea typeface="宋体" panose="02010600030101010101" pitchFamily="2" charset="-122"/>
            </a:endParaRPr>
          </a:p>
        </p:txBody>
      </p:sp>
      <p:sp>
        <p:nvSpPr>
          <p:cNvPr id="128067" name="Text Box 67"/>
          <p:cNvSpPr txBox="1">
            <a:spLocks noChangeArrowheads="1"/>
          </p:cNvSpPr>
          <p:nvPr/>
        </p:nvSpPr>
        <p:spPr bwMode="auto">
          <a:xfrm>
            <a:off x="255905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3</a:t>
            </a:r>
            <a:endParaRPr kumimoji="1" lang="en-US" altLang="zh-CN" sz="3200" b="0">
              <a:latin typeface="Times New Roman" panose="02020603050405020304" pitchFamily="18" charset="0"/>
              <a:ea typeface="宋体" panose="02010600030101010101" pitchFamily="2" charset="-122"/>
            </a:endParaRPr>
          </a:p>
        </p:txBody>
      </p:sp>
      <p:sp>
        <p:nvSpPr>
          <p:cNvPr id="128068" name="Text Box 68"/>
          <p:cNvSpPr txBox="1">
            <a:spLocks noChangeArrowheads="1"/>
          </p:cNvSpPr>
          <p:nvPr/>
        </p:nvSpPr>
        <p:spPr bwMode="auto">
          <a:xfrm>
            <a:off x="324485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6</a:t>
            </a:r>
            <a:endParaRPr kumimoji="1" lang="en-US" altLang="zh-CN" sz="3200" b="0">
              <a:latin typeface="Times New Roman" panose="02020603050405020304" pitchFamily="18" charset="0"/>
              <a:ea typeface="宋体" panose="02010600030101010101" pitchFamily="2" charset="-122"/>
            </a:endParaRPr>
          </a:p>
        </p:txBody>
      </p:sp>
      <p:sp>
        <p:nvSpPr>
          <p:cNvPr id="128069" name="Text Box 69"/>
          <p:cNvSpPr txBox="1">
            <a:spLocks noChangeArrowheads="1"/>
          </p:cNvSpPr>
          <p:nvPr/>
        </p:nvSpPr>
        <p:spPr bwMode="auto">
          <a:xfrm>
            <a:off x="396240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6</a:t>
            </a:r>
            <a:endParaRPr kumimoji="1" lang="en-US" altLang="zh-CN" sz="3200" b="0">
              <a:latin typeface="Times New Roman" panose="02020603050405020304" pitchFamily="18" charset="0"/>
              <a:ea typeface="宋体" panose="02010600030101010101" pitchFamily="2" charset="-122"/>
            </a:endParaRPr>
          </a:p>
        </p:txBody>
      </p:sp>
      <p:sp>
        <p:nvSpPr>
          <p:cNvPr id="128070" name="Text Box 70"/>
          <p:cNvSpPr txBox="1">
            <a:spLocks noChangeArrowheads="1"/>
          </p:cNvSpPr>
          <p:nvPr/>
        </p:nvSpPr>
        <p:spPr bwMode="auto">
          <a:xfrm>
            <a:off x="469265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8</a:t>
            </a:r>
            <a:endParaRPr kumimoji="1" lang="en-US" altLang="zh-CN" sz="3200" b="0">
              <a:latin typeface="Times New Roman" panose="02020603050405020304" pitchFamily="18" charset="0"/>
              <a:ea typeface="宋体" panose="02010600030101010101" pitchFamily="2" charset="-122"/>
            </a:endParaRPr>
          </a:p>
        </p:txBody>
      </p:sp>
      <p:sp>
        <p:nvSpPr>
          <p:cNvPr id="128071" name="Text Box 71"/>
          <p:cNvSpPr txBox="1">
            <a:spLocks noChangeArrowheads="1"/>
          </p:cNvSpPr>
          <p:nvPr/>
        </p:nvSpPr>
        <p:spPr bwMode="auto">
          <a:xfrm>
            <a:off x="537845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8</a:t>
            </a:r>
            <a:endParaRPr kumimoji="1" lang="en-US" altLang="zh-CN" sz="3200" b="0">
              <a:latin typeface="Times New Roman" panose="02020603050405020304" pitchFamily="18" charset="0"/>
              <a:ea typeface="宋体" panose="02010600030101010101" pitchFamily="2" charset="-122"/>
            </a:endParaRPr>
          </a:p>
        </p:txBody>
      </p:sp>
      <p:sp>
        <p:nvSpPr>
          <p:cNvPr id="128072" name="Text Box 72"/>
          <p:cNvSpPr txBox="1">
            <a:spLocks noChangeArrowheads="1"/>
          </p:cNvSpPr>
          <p:nvPr/>
        </p:nvSpPr>
        <p:spPr bwMode="auto">
          <a:xfrm>
            <a:off x="6096000" y="44831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7</a:t>
            </a:r>
            <a:endParaRPr kumimoji="1" lang="en-US" altLang="zh-CN" sz="3200" b="0">
              <a:latin typeface="Times New Roman" panose="02020603050405020304" pitchFamily="18" charset="0"/>
              <a:ea typeface="宋体" panose="02010600030101010101" pitchFamily="2" charset="-122"/>
            </a:endParaRPr>
          </a:p>
        </p:txBody>
      </p:sp>
      <p:sp>
        <p:nvSpPr>
          <p:cNvPr id="128073" name="Text Box 73"/>
          <p:cNvSpPr txBox="1">
            <a:spLocks noChangeArrowheads="1"/>
          </p:cNvSpPr>
          <p:nvPr/>
        </p:nvSpPr>
        <p:spPr bwMode="auto">
          <a:xfrm>
            <a:off x="6673850" y="4483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CC0000"/>
                </a:solidFill>
                <a:latin typeface="Times New Roman" panose="02020603050405020304" pitchFamily="18" charset="0"/>
                <a:ea typeface="宋体" panose="02010600030101010101" pitchFamily="2" charset="-122"/>
              </a:rPr>
              <a:t>10</a:t>
            </a:r>
            <a:endParaRPr kumimoji="1" lang="en-US" altLang="zh-CN" sz="3200" b="0">
              <a:latin typeface="Times New Roman" panose="02020603050405020304" pitchFamily="18" charset="0"/>
              <a:ea typeface="宋体" panose="02010600030101010101" pitchFamily="2" charset="-122"/>
            </a:endParaRPr>
          </a:p>
        </p:txBody>
      </p:sp>
      <p:graphicFrame>
        <p:nvGraphicFramePr>
          <p:cNvPr id="128075" name="Object 75"/>
          <p:cNvGraphicFramePr>
            <a:graphicFrameLocks noChangeAspect="1"/>
          </p:cNvGraphicFramePr>
          <p:nvPr/>
        </p:nvGraphicFramePr>
        <p:xfrm>
          <a:off x="3200400" y="5216525"/>
          <a:ext cx="609600" cy="517525"/>
        </p:xfrm>
        <a:graphic>
          <a:graphicData uri="http://schemas.openxmlformats.org/presentationml/2006/ole">
            <mc:AlternateContent xmlns:mc="http://schemas.openxmlformats.org/markup-compatibility/2006">
              <mc:Choice xmlns:v="urn:schemas-microsoft-com:vml" Requires="v">
                <p:oleObj spid="_x0000_s6203" name="剪辑" r:id="rId7" imgW="330200" imgH="276860" progId="">
                  <p:embed/>
                </p:oleObj>
              </mc:Choice>
              <mc:Fallback>
                <p:oleObj name="剪辑" r:id="rId7" imgW="330200" imgH="276860" progId="">
                  <p:embed/>
                  <p:pic>
                    <p:nvPicPr>
                      <p:cNvPr id="0" name="图片 6146"/>
                      <p:cNvPicPr>
                        <a:picLocks noChangeAspect="1"/>
                      </p:cNvPicPr>
                      <p:nvPr/>
                    </p:nvPicPr>
                    <p:blipFill>
                      <a:blip r:embed="rId8"/>
                      <a:stretch>
                        <a:fillRect/>
                      </a:stretch>
                    </p:blipFill>
                    <p:spPr>
                      <a:xfrm>
                        <a:off x="3200400" y="5216525"/>
                        <a:ext cx="609600" cy="517525"/>
                      </a:xfrm>
                      <a:prstGeom prst="rect">
                        <a:avLst/>
                      </a:prstGeom>
                      <a:noFill/>
                      <a:ln w="9525">
                        <a:noFill/>
                      </a:ln>
                    </p:spPr>
                  </p:pic>
                </p:oleObj>
              </mc:Fallback>
            </mc:AlternateContent>
          </a:graphicData>
        </a:graphic>
      </p:graphicFrame>
      <p:graphicFrame>
        <p:nvGraphicFramePr>
          <p:cNvPr id="128076" name="Object 76"/>
          <p:cNvGraphicFramePr>
            <a:graphicFrameLocks noChangeAspect="1"/>
          </p:cNvGraphicFramePr>
          <p:nvPr/>
        </p:nvGraphicFramePr>
        <p:xfrm>
          <a:off x="1143000" y="5216525"/>
          <a:ext cx="609600" cy="517525"/>
        </p:xfrm>
        <a:graphic>
          <a:graphicData uri="http://schemas.openxmlformats.org/presentationml/2006/ole">
            <mc:AlternateContent xmlns:mc="http://schemas.openxmlformats.org/markup-compatibility/2006">
              <mc:Choice xmlns:v="urn:schemas-microsoft-com:vml" Requires="v">
                <p:oleObj spid="_x0000_s6204" name="剪辑" r:id="rId9" imgW="330200" imgH="276860" progId="">
                  <p:embed/>
                </p:oleObj>
              </mc:Choice>
              <mc:Fallback>
                <p:oleObj name="剪辑" r:id="rId9" imgW="330200" imgH="276860" progId="">
                  <p:embed/>
                  <p:pic>
                    <p:nvPicPr>
                      <p:cNvPr id="0" name="图片 6147"/>
                      <p:cNvPicPr>
                        <a:picLocks noChangeAspect="1"/>
                      </p:cNvPicPr>
                      <p:nvPr/>
                    </p:nvPicPr>
                    <p:blipFill>
                      <a:blip r:embed="rId10"/>
                      <a:stretch>
                        <a:fillRect/>
                      </a:stretch>
                    </p:blipFill>
                    <p:spPr>
                      <a:xfrm>
                        <a:off x="1143000" y="5216525"/>
                        <a:ext cx="609600" cy="517525"/>
                      </a:xfrm>
                      <a:prstGeom prst="rect">
                        <a:avLst/>
                      </a:prstGeom>
                      <a:noFill/>
                      <a:ln w="9525">
                        <a:noFill/>
                      </a:ln>
                    </p:spPr>
                  </p:pic>
                </p:oleObj>
              </mc:Fallback>
            </mc:AlternateContent>
          </a:graphicData>
        </a:graphic>
      </p:graphicFrame>
      <p:graphicFrame>
        <p:nvGraphicFramePr>
          <p:cNvPr id="128077" name="Object 77"/>
          <p:cNvGraphicFramePr>
            <a:graphicFrameLocks noChangeAspect="1"/>
          </p:cNvGraphicFramePr>
          <p:nvPr/>
        </p:nvGraphicFramePr>
        <p:xfrm>
          <a:off x="6019800" y="5216525"/>
          <a:ext cx="609600" cy="517525"/>
        </p:xfrm>
        <a:graphic>
          <a:graphicData uri="http://schemas.openxmlformats.org/presentationml/2006/ole">
            <mc:AlternateContent xmlns:mc="http://schemas.openxmlformats.org/markup-compatibility/2006">
              <mc:Choice xmlns:v="urn:schemas-microsoft-com:vml" Requires="v">
                <p:oleObj spid="_x0000_s6205" name="剪辑" r:id="rId11" imgW="330200" imgH="276860" progId="">
                  <p:embed/>
                </p:oleObj>
              </mc:Choice>
              <mc:Fallback>
                <p:oleObj name="剪辑" r:id="rId11" imgW="330200" imgH="276860" progId="">
                  <p:embed/>
                  <p:pic>
                    <p:nvPicPr>
                      <p:cNvPr id="0" name="图片 6148"/>
                      <p:cNvPicPr>
                        <a:picLocks noChangeAspect="1"/>
                      </p:cNvPicPr>
                      <p:nvPr/>
                    </p:nvPicPr>
                    <p:blipFill>
                      <a:blip r:embed="rId12"/>
                      <a:stretch>
                        <a:fillRect/>
                      </a:stretch>
                    </p:blipFill>
                    <p:spPr>
                      <a:xfrm>
                        <a:off x="6019800" y="5216525"/>
                        <a:ext cx="609600" cy="517525"/>
                      </a:xfrm>
                      <a:prstGeom prst="rect">
                        <a:avLst/>
                      </a:prstGeom>
                      <a:noFill/>
                      <a:ln w="9525">
                        <a:noFill/>
                      </a:ln>
                    </p:spPr>
                  </p:pic>
                </p:oleObj>
              </mc:Fallback>
            </mc:AlternateContent>
          </a:graphicData>
        </a:graphic>
      </p:graphicFrame>
      <p:graphicFrame>
        <p:nvGraphicFramePr>
          <p:cNvPr id="128078" name="Object 78"/>
          <p:cNvGraphicFramePr>
            <a:graphicFrameLocks noChangeAspect="1"/>
          </p:cNvGraphicFramePr>
          <p:nvPr/>
        </p:nvGraphicFramePr>
        <p:xfrm>
          <a:off x="8153400" y="5216525"/>
          <a:ext cx="609600" cy="517525"/>
        </p:xfrm>
        <a:graphic>
          <a:graphicData uri="http://schemas.openxmlformats.org/presentationml/2006/ole">
            <mc:AlternateContent xmlns:mc="http://schemas.openxmlformats.org/markup-compatibility/2006">
              <mc:Choice xmlns:v="urn:schemas-microsoft-com:vml" Requires="v">
                <p:oleObj spid="_x0000_s6206" name="剪辑" r:id="rId13" imgW="330200" imgH="276860" progId="">
                  <p:embed/>
                </p:oleObj>
              </mc:Choice>
              <mc:Fallback>
                <p:oleObj name="剪辑" r:id="rId13" imgW="330200" imgH="276860" progId="">
                  <p:embed/>
                  <p:pic>
                    <p:nvPicPr>
                      <p:cNvPr id="0" name="图片 6149"/>
                      <p:cNvPicPr>
                        <a:picLocks noChangeAspect="1"/>
                      </p:cNvPicPr>
                      <p:nvPr/>
                    </p:nvPicPr>
                    <p:blipFill>
                      <a:blip r:embed="rId14"/>
                      <a:stretch>
                        <a:fillRect/>
                      </a:stretch>
                    </p:blipFill>
                    <p:spPr>
                      <a:xfrm>
                        <a:off x="8153400" y="5216525"/>
                        <a:ext cx="609600" cy="517525"/>
                      </a:xfrm>
                      <a:prstGeom prst="rect">
                        <a:avLst/>
                      </a:prstGeom>
                      <a:noFill/>
                      <a:ln w="9525">
                        <a:noFill/>
                      </a:ln>
                    </p:spPr>
                  </p:pic>
                </p:oleObj>
              </mc:Fallback>
            </mc:AlternateContent>
          </a:graphicData>
        </a:graphic>
      </p:graphicFrame>
      <p:sp>
        <p:nvSpPr>
          <p:cNvPr id="3106" name="Rectangle 81"/>
          <p:cNvSpPr>
            <a:spLocks noChangeArrowheads="1"/>
          </p:cNvSpPr>
          <p:nvPr/>
        </p:nvSpPr>
        <p:spPr bwMode="auto">
          <a:xfrm>
            <a:off x="900113" y="6092825"/>
            <a:ext cx="2663825" cy="519113"/>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20000"/>
              </a:spcBef>
              <a:buClr>
                <a:schemeClr val="hlink"/>
              </a:buClr>
              <a:buFontTx/>
              <a:buChar char="•"/>
            </a:pPr>
            <a:r>
              <a:rPr lang="en-US" altLang="zh-CN" sz="2800">
                <a:latin typeface="Times New Roman" panose="02020603050405020304" pitchFamily="18" charset="0"/>
              </a:rPr>
              <a:t>e(i) = ve(j)</a:t>
            </a:r>
            <a:r>
              <a:rPr lang="zh-CN" altLang="en-US" sz="2800">
                <a:latin typeface="Times New Roman" panose="02020603050405020304" pitchFamily="18" charset="0"/>
              </a:rPr>
              <a:t>；</a:t>
            </a:r>
          </a:p>
        </p:txBody>
      </p:sp>
      <p:sp>
        <p:nvSpPr>
          <p:cNvPr id="3107" name="Rectangle 84"/>
          <p:cNvSpPr>
            <a:spLocks noChangeArrowheads="1"/>
          </p:cNvSpPr>
          <p:nvPr/>
        </p:nvSpPr>
        <p:spPr bwMode="auto">
          <a:xfrm>
            <a:off x="3492500" y="6092825"/>
            <a:ext cx="4335463" cy="519113"/>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a:spcBef>
                <a:spcPct val="20000"/>
              </a:spcBef>
              <a:buClr>
                <a:schemeClr val="hlink"/>
              </a:buClr>
              <a:buFontTx/>
              <a:buChar char="•"/>
            </a:pPr>
            <a:r>
              <a:rPr lang="en-US" altLang="zh-CN" sz="2800">
                <a:latin typeface="Times New Roman" panose="02020603050405020304" pitchFamily="18" charset="0"/>
              </a:rPr>
              <a:t>l(i) = vl(k) – dut(&lt;j,k&gt;)</a:t>
            </a:r>
            <a:r>
              <a:rPr lang="zh-CN" altLang="en-US" sz="2800">
                <a:latin typeface="Times New Roman" panose="02020603050405020304" pitchFamily="18" charset="0"/>
              </a:rPr>
              <a:t>；</a:t>
            </a:r>
          </a:p>
        </p:txBody>
      </p:sp>
      <p:grpSp>
        <p:nvGrpSpPr>
          <p:cNvPr id="3" name="Group 122"/>
          <p:cNvGrpSpPr/>
          <p:nvPr/>
        </p:nvGrpSpPr>
        <p:grpSpPr bwMode="auto">
          <a:xfrm>
            <a:off x="873125" y="144145"/>
            <a:ext cx="6553200" cy="3200400"/>
            <a:chOff x="816" y="144"/>
            <a:chExt cx="4128" cy="2016"/>
          </a:xfrm>
        </p:grpSpPr>
        <p:sp>
          <p:nvSpPr>
            <p:cNvPr id="2093" name="Oval 2"/>
            <p:cNvSpPr>
              <a:spLocks noChangeArrowheads="1"/>
            </p:cNvSpPr>
            <p:nvPr/>
          </p:nvSpPr>
          <p:spPr bwMode="auto">
            <a:xfrm>
              <a:off x="816" y="672"/>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a</a:t>
              </a:r>
              <a:endParaRPr kumimoji="1" lang="en-US" altLang="zh-CN" sz="3200">
                <a:latin typeface="Times New Roman" panose="02020603050405020304" pitchFamily="18" charset="0"/>
                <a:ea typeface="宋体" panose="02010600030101010101" pitchFamily="2" charset="-122"/>
              </a:endParaRPr>
            </a:p>
          </p:txBody>
        </p:sp>
        <p:sp>
          <p:nvSpPr>
            <p:cNvPr id="2094" name="Oval 3"/>
            <p:cNvSpPr>
              <a:spLocks noChangeArrowheads="1"/>
            </p:cNvSpPr>
            <p:nvPr/>
          </p:nvSpPr>
          <p:spPr bwMode="auto">
            <a:xfrm>
              <a:off x="1776" y="14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b</a:t>
              </a:r>
              <a:endParaRPr kumimoji="1" lang="en-US" altLang="zh-CN" sz="3200">
                <a:latin typeface="Times New Roman" panose="02020603050405020304" pitchFamily="18" charset="0"/>
                <a:ea typeface="宋体" panose="02010600030101010101" pitchFamily="2" charset="-122"/>
              </a:endParaRPr>
            </a:p>
          </p:txBody>
        </p:sp>
        <p:sp>
          <p:nvSpPr>
            <p:cNvPr id="2095" name="Oval 4"/>
            <p:cNvSpPr>
              <a:spLocks noChangeArrowheads="1"/>
            </p:cNvSpPr>
            <p:nvPr/>
          </p:nvSpPr>
          <p:spPr bwMode="auto">
            <a:xfrm>
              <a:off x="1776" y="129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c</a:t>
              </a:r>
              <a:endParaRPr kumimoji="1" lang="en-US" altLang="zh-CN" sz="3200">
                <a:latin typeface="Times New Roman" panose="02020603050405020304" pitchFamily="18" charset="0"/>
                <a:ea typeface="宋体" panose="02010600030101010101" pitchFamily="2" charset="-122"/>
              </a:endParaRPr>
            </a:p>
          </p:txBody>
        </p:sp>
        <p:sp>
          <p:nvSpPr>
            <p:cNvPr id="2096" name="Oval 5"/>
            <p:cNvSpPr>
              <a:spLocks noChangeArrowheads="1"/>
            </p:cNvSpPr>
            <p:nvPr/>
          </p:nvSpPr>
          <p:spPr bwMode="auto">
            <a:xfrm>
              <a:off x="1200" y="187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d</a:t>
              </a:r>
              <a:endParaRPr kumimoji="1" lang="en-US" altLang="zh-CN" sz="3200">
                <a:latin typeface="Times New Roman" panose="02020603050405020304" pitchFamily="18" charset="0"/>
                <a:ea typeface="宋体" panose="02010600030101010101" pitchFamily="2" charset="-122"/>
              </a:endParaRPr>
            </a:p>
          </p:txBody>
        </p:sp>
        <p:sp>
          <p:nvSpPr>
            <p:cNvPr id="2097" name="Oval 6"/>
            <p:cNvSpPr>
              <a:spLocks noChangeArrowheads="1"/>
            </p:cNvSpPr>
            <p:nvPr/>
          </p:nvSpPr>
          <p:spPr bwMode="auto">
            <a:xfrm>
              <a:off x="2736" y="720"/>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e</a:t>
              </a:r>
              <a:endParaRPr kumimoji="1" lang="en-US" altLang="zh-CN" sz="3200">
                <a:latin typeface="Times New Roman" panose="02020603050405020304" pitchFamily="18" charset="0"/>
                <a:ea typeface="宋体" panose="02010600030101010101" pitchFamily="2" charset="-122"/>
              </a:endParaRPr>
            </a:p>
          </p:txBody>
        </p:sp>
        <p:sp>
          <p:nvSpPr>
            <p:cNvPr id="2098" name="Oval 7"/>
            <p:cNvSpPr>
              <a:spLocks noChangeArrowheads="1"/>
            </p:cNvSpPr>
            <p:nvPr/>
          </p:nvSpPr>
          <p:spPr bwMode="auto">
            <a:xfrm>
              <a:off x="3024" y="1872"/>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f</a:t>
              </a:r>
              <a:endParaRPr kumimoji="1" lang="en-US" altLang="zh-CN" sz="3200">
                <a:latin typeface="Times New Roman" panose="02020603050405020304" pitchFamily="18" charset="0"/>
                <a:ea typeface="宋体" panose="02010600030101010101" pitchFamily="2" charset="-122"/>
              </a:endParaRPr>
            </a:p>
          </p:txBody>
        </p:sp>
        <p:sp>
          <p:nvSpPr>
            <p:cNvPr id="2099" name="Oval 8"/>
            <p:cNvSpPr>
              <a:spLocks noChangeArrowheads="1"/>
            </p:cNvSpPr>
            <p:nvPr/>
          </p:nvSpPr>
          <p:spPr bwMode="auto">
            <a:xfrm>
              <a:off x="3696" y="144"/>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g</a:t>
              </a:r>
              <a:endParaRPr kumimoji="1" lang="en-US" altLang="zh-CN" sz="3200">
                <a:latin typeface="Times New Roman" panose="02020603050405020304" pitchFamily="18" charset="0"/>
                <a:ea typeface="宋体" panose="02010600030101010101" pitchFamily="2" charset="-122"/>
              </a:endParaRPr>
            </a:p>
          </p:txBody>
        </p:sp>
        <p:sp>
          <p:nvSpPr>
            <p:cNvPr id="2100" name="Oval 9"/>
            <p:cNvSpPr>
              <a:spLocks noChangeArrowheads="1"/>
            </p:cNvSpPr>
            <p:nvPr/>
          </p:nvSpPr>
          <p:spPr bwMode="auto">
            <a:xfrm>
              <a:off x="3696" y="1296"/>
              <a:ext cx="288" cy="288"/>
            </a:xfrm>
            <a:prstGeom prst="ellipse">
              <a:avLst/>
            </a:prstGeom>
            <a:solidFill>
              <a:srgbClr val="FFFF99"/>
            </a:solidFill>
            <a:ln w="25400" cap="sq">
              <a:solidFill>
                <a:srgbClr val="80000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h</a:t>
              </a:r>
              <a:endParaRPr kumimoji="1" lang="en-US" altLang="zh-CN" sz="3200">
                <a:latin typeface="Times New Roman" panose="02020603050405020304" pitchFamily="18" charset="0"/>
                <a:ea typeface="宋体" panose="02010600030101010101" pitchFamily="2" charset="-122"/>
              </a:endParaRPr>
            </a:p>
          </p:txBody>
        </p:sp>
        <p:sp>
          <p:nvSpPr>
            <p:cNvPr id="2101" name="Oval 10"/>
            <p:cNvSpPr>
              <a:spLocks noChangeArrowheads="1"/>
            </p:cNvSpPr>
            <p:nvPr/>
          </p:nvSpPr>
          <p:spPr bwMode="auto">
            <a:xfrm>
              <a:off x="4656" y="720"/>
              <a:ext cx="288" cy="288"/>
            </a:xfrm>
            <a:prstGeom prst="ellipse">
              <a:avLst/>
            </a:prstGeom>
            <a:solidFill>
              <a:srgbClr val="99CCFF"/>
            </a:solidFill>
            <a:ln w="25400" cap="sq">
              <a:solidFill>
                <a:srgbClr val="000080"/>
              </a:solidFill>
              <a:round/>
              <a:headEnd type="none" w="sm" len="sm"/>
              <a:tailEnd type="none" w="sm" len="sm"/>
            </a:ln>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k</a:t>
              </a:r>
              <a:endParaRPr kumimoji="1" lang="en-US" altLang="zh-CN" sz="3200">
                <a:latin typeface="Times New Roman" panose="02020603050405020304" pitchFamily="18" charset="0"/>
                <a:ea typeface="宋体" panose="02010600030101010101" pitchFamily="2" charset="-122"/>
              </a:endParaRPr>
            </a:p>
          </p:txBody>
        </p:sp>
        <p:sp>
          <p:nvSpPr>
            <p:cNvPr id="2102" name="Line 11"/>
            <p:cNvSpPr>
              <a:spLocks noChangeShapeType="1"/>
            </p:cNvSpPr>
            <p:nvPr/>
          </p:nvSpPr>
          <p:spPr bwMode="auto">
            <a:xfrm flipV="1">
              <a:off x="1056" y="288"/>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12"/>
            <p:cNvSpPr>
              <a:spLocks noChangeShapeType="1"/>
            </p:cNvSpPr>
            <p:nvPr/>
          </p:nvSpPr>
          <p:spPr bwMode="auto">
            <a:xfrm>
              <a:off x="1104" y="816"/>
              <a:ext cx="720" cy="576"/>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13"/>
            <p:cNvSpPr>
              <a:spLocks noChangeShapeType="1"/>
            </p:cNvSpPr>
            <p:nvPr/>
          </p:nvSpPr>
          <p:spPr bwMode="auto">
            <a:xfrm flipV="1">
              <a:off x="2064" y="912"/>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14"/>
            <p:cNvSpPr>
              <a:spLocks noChangeShapeType="1"/>
            </p:cNvSpPr>
            <p:nvPr/>
          </p:nvSpPr>
          <p:spPr bwMode="auto">
            <a:xfrm>
              <a:off x="2064"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15"/>
            <p:cNvSpPr>
              <a:spLocks noChangeShapeType="1"/>
            </p:cNvSpPr>
            <p:nvPr/>
          </p:nvSpPr>
          <p:spPr bwMode="auto">
            <a:xfrm flipV="1">
              <a:off x="2976"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16"/>
            <p:cNvSpPr>
              <a:spLocks noChangeShapeType="1"/>
            </p:cNvSpPr>
            <p:nvPr/>
          </p:nvSpPr>
          <p:spPr bwMode="auto">
            <a:xfrm>
              <a:off x="3984" y="288"/>
              <a:ext cx="720"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17"/>
            <p:cNvSpPr>
              <a:spLocks noChangeShapeType="1"/>
            </p:cNvSpPr>
            <p:nvPr/>
          </p:nvSpPr>
          <p:spPr bwMode="auto">
            <a:xfrm flipV="1">
              <a:off x="3984" y="960"/>
              <a:ext cx="720" cy="43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18"/>
            <p:cNvSpPr>
              <a:spLocks noChangeShapeType="1"/>
            </p:cNvSpPr>
            <p:nvPr/>
          </p:nvSpPr>
          <p:spPr bwMode="auto">
            <a:xfrm>
              <a:off x="3024" y="912"/>
              <a:ext cx="67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19"/>
            <p:cNvSpPr>
              <a:spLocks noChangeShapeType="1"/>
            </p:cNvSpPr>
            <p:nvPr/>
          </p:nvSpPr>
          <p:spPr bwMode="auto">
            <a:xfrm>
              <a:off x="960" y="960"/>
              <a:ext cx="384" cy="912"/>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20"/>
            <p:cNvSpPr>
              <a:spLocks noChangeShapeType="1"/>
            </p:cNvSpPr>
            <p:nvPr/>
          </p:nvSpPr>
          <p:spPr bwMode="auto">
            <a:xfrm>
              <a:off x="1488" y="2016"/>
              <a:ext cx="1536" cy="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21"/>
            <p:cNvSpPr>
              <a:spLocks noChangeShapeType="1"/>
            </p:cNvSpPr>
            <p:nvPr/>
          </p:nvSpPr>
          <p:spPr bwMode="auto">
            <a:xfrm flipV="1">
              <a:off x="3312" y="1536"/>
              <a:ext cx="432" cy="480"/>
            </a:xfrm>
            <a:prstGeom prst="line">
              <a:avLst/>
            </a:prstGeom>
            <a:noFill/>
            <a:ln w="25400" cap="sq">
              <a:solidFill>
                <a:srgbClr val="8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3" name="Text Box 22"/>
            <p:cNvSpPr txBox="1">
              <a:spLocks noChangeArrowheads="1"/>
            </p:cNvSpPr>
            <p:nvPr/>
          </p:nvSpPr>
          <p:spPr bwMode="auto">
            <a:xfrm>
              <a:off x="1196" y="21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6</a:t>
              </a:r>
              <a:endParaRPr kumimoji="1" lang="en-US" altLang="zh-CN" sz="3200">
                <a:latin typeface="Times New Roman" panose="02020603050405020304" pitchFamily="18" charset="0"/>
                <a:ea typeface="宋体" panose="02010600030101010101" pitchFamily="2" charset="-122"/>
              </a:endParaRPr>
            </a:p>
          </p:txBody>
        </p:sp>
        <p:sp>
          <p:nvSpPr>
            <p:cNvPr id="2114" name="Text Box 23"/>
            <p:cNvSpPr txBox="1">
              <a:spLocks noChangeArrowheads="1"/>
            </p:cNvSpPr>
            <p:nvPr/>
          </p:nvSpPr>
          <p:spPr bwMode="auto">
            <a:xfrm>
              <a:off x="1344" y="787"/>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2115" name="Text Box 24"/>
            <p:cNvSpPr txBox="1">
              <a:spLocks noChangeArrowheads="1"/>
            </p:cNvSpPr>
            <p:nvPr/>
          </p:nvSpPr>
          <p:spPr bwMode="auto">
            <a:xfrm>
              <a:off x="1148" y="121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5</a:t>
              </a:r>
              <a:endParaRPr kumimoji="1" lang="en-US" altLang="zh-CN" sz="3200">
                <a:latin typeface="Times New Roman" panose="02020603050405020304" pitchFamily="18" charset="0"/>
                <a:ea typeface="宋体" panose="02010600030101010101" pitchFamily="2" charset="-122"/>
              </a:endParaRPr>
            </a:p>
          </p:txBody>
        </p:sp>
        <p:sp>
          <p:nvSpPr>
            <p:cNvPr id="2116" name="Text Box 25"/>
            <p:cNvSpPr txBox="1">
              <a:spLocks noChangeArrowheads="1"/>
            </p:cNvSpPr>
            <p:nvPr/>
          </p:nvSpPr>
          <p:spPr bwMode="auto">
            <a:xfrm>
              <a:off x="2108" y="169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latin typeface="Times New Roman" panose="02020603050405020304" pitchFamily="18" charset="0"/>
                <a:ea typeface="宋体" panose="02010600030101010101" pitchFamily="2" charset="-122"/>
              </a:endParaRPr>
            </a:p>
          </p:txBody>
        </p:sp>
        <p:sp>
          <p:nvSpPr>
            <p:cNvPr id="2117" name="Text Box 26"/>
            <p:cNvSpPr txBox="1">
              <a:spLocks noChangeArrowheads="1"/>
            </p:cNvSpPr>
            <p:nvPr/>
          </p:nvSpPr>
          <p:spPr bwMode="auto">
            <a:xfrm>
              <a:off x="2304" y="21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2118" name="Text Box 27"/>
            <p:cNvSpPr txBox="1">
              <a:spLocks noChangeArrowheads="1"/>
            </p:cNvSpPr>
            <p:nvPr/>
          </p:nvSpPr>
          <p:spPr bwMode="auto">
            <a:xfrm>
              <a:off x="2246" y="8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a:t>
              </a:r>
              <a:endParaRPr kumimoji="1" lang="en-US" altLang="zh-CN" sz="3200">
                <a:latin typeface="Times New Roman" panose="02020603050405020304" pitchFamily="18" charset="0"/>
                <a:ea typeface="宋体" panose="02010600030101010101" pitchFamily="2" charset="-122"/>
              </a:endParaRPr>
            </a:p>
          </p:txBody>
        </p:sp>
        <p:sp>
          <p:nvSpPr>
            <p:cNvPr id="2119" name="Text Box 28"/>
            <p:cNvSpPr txBox="1">
              <a:spLocks noChangeArrowheads="1"/>
            </p:cNvSpPr>
            <p:nvPr/>
          </p:nvSpPr>
          <p:spPr bwMode="auto">
            <a:xfrm>
              <a:off x="3164" y="24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8</a:t>
              </a:r>
              <a:endParaRPr kumimoji="1" lang="en-US" altLang="zh-CN" sz="3200">
                <a:latin typeface="Times New Roman" panose="02020603050405020304" pitchFamily="18" charset="0"/>
                <a:ea typeface="宋体" panose="02010600030101010101" pitchFamily="2" charset="-122"/>
              </a:endParaRPr>
            </a:p>
          </p:txBody>
        </p:sp>
        <p:sp>
          <p:nvSpPr>
            <p:cNvPr id="2120" name="Text Box 29"/>
            <p:cNvSpPr txBox="1">
              <a:spLocks noChangeArrowheads="1"/>
            </p:cNvSpPr>
            <p:nvPr/>
          </p:nvSpPr>
          <p:spPr bwMode="auto">
            <a:xfrm>
              <a:off x="3264" y="86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7</a:t>
              </a:r>
              <a:endParaRPr kumimoji="1" lang="en-US" altLang="zh-CN" sz="3200">
                <a:latin typeface="Times New Roman" panose="02020603050405020304" pitchFamily="18" charset="0"/>
                <a:ea typeface="宋体" panose="02010600030101010101" pitchFamily="2" charset="-122"/>
              </a:endParaRPr>
            </a:p>
          </p:txBody>
        </p:sp>
        <p:sp>
          <p:nvSpPr>
            <p:cNvPr id="2121" name="Text Box 30"/>
            <p:cNvSpPr txBox="1">
              <a:spLocks noChangeArrowheads="1"/>
            </p:cNvSpPr>
            <p:nvPr/>
          </p:nvSpPr>
          <p:spPr bwMode="auto">
            <a:xfrm>
              <a:off x="4268" y="16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2</a:t>
              </a:r>
              <a:endParaRPr kumimoji="1" lang="en-US" altLang="zh-CN" sz="3200">
                <a:solidFill>
                  <a:srgbClr val="0000FF"/>
                </a:solidFill>
                <a:latin typeface="Times New Roman" panose="02020603050405020304" pitchFamily="18" charset="0"/>
                <a:ea typeface="宋体" panose="02010600030101010101" pitchFamily="2" charset="-122"/>
              </a:endParaRPr>
            </a:p>
          </p:txBody>
        </p:sp>
        <p:sp>
          <p:nvSpPr>
            <p:cNvPr id="2122" name="Text Box 31"/>
            <p:cNvSpPr txBox="1">
              <a:spLocks noChangeArrowheads="1"/>
            </p:cNvSpPr>
            <p:nvPr/>
          </p:nvSpPr>
          <p:spPr bwMode="auto">
            <a:xfrm>
              <a:off x="4022" y="9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sp>
          <p:nvSpPr>
            <p:cNvPr id="2123" name="Text Box 32"/>
            <p:cNvSpPr txBox="1">
              <a:spLocks noChangeArrowheads="1"/>
            </p:cNvSpPr>
            <p:nvPr/>
          </p:nvSpPr>
          <p:spPr bwMode="auto">
            <a:xfrm>
              <a:off x="3254" y="155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4</a:t>
              </a:r>
              <a:endParaRPr kumimoji="1" lang="en-US" altLang="zh-CN" sz="3200">
                <a:latin typeface="Times New Roman" panose="02020603050405020304" pitchFamily="18" charset="0"/>
                <a:ea typeface="宋体" panose="02010600030101010101" pitchFamily="2" charset="-122"/>
              </a:endParaRP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8049"/>
                                        </p:tgtEl>
                                        <p:attrNameLst>
                                          <p:attrName>style.visibility</p:attrName>
                                        </p:attrNameLst>
                                      </p:cBhvr>
                                      <p:to>
                                        <p:strVal val="visible"/>
                                      </p:to>
                                    </p:set>
                                    <p:animEffect transition="in" filter="checkerboard(across)">
                                      <p:cBhvr>
                                        <p:cTn id="7" dur="500"/>
                                        <p:tgtEl>
                                          <p:spTgt spid="1280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8050"/>
                                        </p:tgtEl>
                                        <p:attrNameLst>
                                          <p:attrName>style.visibility</p:attrName>
                                        </p:attrNameLst>
                                      </p:cBhvr>
                                      <p:to>
                                        <p:strVal val="visible"/>
                                      </p:to>
                                    </p:set>
                                    <p:animEffect transition="in" filter="wipe(left)">
                                      <p:cBhvr>
                                        <p:cTn id="11" dur="500"/>
                                        <p:tgtEl>
                                          <p:spTgt spid="12805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8051"/>
                                        </p:tgtEl>
                                        <p:attrNameLst>
                                          <p:attrName>style.visibility</p:attrName>
                                        </p:attrNameLst>
                                      </p:cBhvr>
                                      <p:to>
                                        <p:strVal val="visible"/>
                                      </p:to>
                                    </p:set>
                                    <p:animEffect transition="in" filter="wipe(down)">
                                      <p:cBhvr>
                                        <p:cTn id="15" dur="500"/>
                                        <p:tgtEl>
                                          <p:spTgt spid="1280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8052"/>
                                        </p:tgtEl>
                                        <p:attrNameLst>
                                          <p:attrName>style.visibility</p:attrName>
                                        </p:attrNameLst>
                                      </p:cBhvr>
                                      <p:to>
                                        <p:strVal val="visible"/>
                                      </p:to>
                                    </p:set>
                                    <p:animEffect transition="in" filter="wipe(left)">
                                      <p:cBhvr>
                                        <p:cTn id="20" dur="500"/>
                                        <p:tgtEl>
                                          <p:spTgt spid="1280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8053"/>
                                        </p:tgtEl>
                                        <p:attrNameLst>
                                          <p:attrName>style.visibility</p:attrName>
                                        </p:attrNameLst>
                                      </p:cBhvr>
                                      <p:to>
                                        <p:strVal val="visible"/>
                                      </p:to>
                                    </p:set>
                                    <p:animEffect transition="in" filter="wipe(left)">
                                      <p:cBhvr>
                                        <p:cTn id="25" dur="500"/>
                                        <p:tgtEl>
                                          <p:spTgt spid="1280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8054"/>
                                        </p:tgtEl>
                                        <p:attrNameLst>
                                          <p:attrName>style.visibility</p:attrName>
                                        </p:attrNameLst>
                                      </p:cBhvr>
                                      <p:to>
                                        <p:strVal val="visible"/>
                                      </p:to>
                                    </p:set>
                                    <p:animEffect transition="in" filter="wipe(left)">
                                      <p:cBhvr>
                                        <p:cTn id="30" dur="500"/>
                                        <p:tgtEl>
                                          <p:spTgt spid="1280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8055"/>
                                        </p:tgtEl>
                                        <p:attrNameLst>
                                          <p:attrName>style.visibility</p:attrName>
                                        </p:attrNameLst>
                                      </p:cBhvr>
                                      <p:to>
                                        <p:strVal val="visible"/>
                                      </p:to>
                                    </p:set>
                                    <p:animEffect transition="in" filter="wipe(left)">
                                      <p:cBhvr>
                                        <p:cTn id="35" dur="500"/>
                                        <p:tgtEl>
                                          <p:spTgt spid="12805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left)">
                                      <p:cBhvr>
                                        <p:cTn id="40" dur="500"/>
                                        <p:tgtEl>
                                          <p:spTgt spid="1280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8057"/>
                                        </p:tgtEl>
                                        <p:attrNameLst>
                                          <p:attrName>style.visibility</p:attrName>
                                        </p:attrNameLst>
                                      </p:cBhvr>
                                      <p:to>
                                        <p:strVal val="visible"/>
                                      </p:to>
                                    </p:set>
                                    <p:animEffect transition="in" filter="wipe(left)">
                                      <p:cBhvr>
                                        <p:cTn id="45" dur="500"/>
                                        <p:tgtEl>
                                          <p:spTgt spid="1280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8058"/>
                                        </p:tgtEl>
                                        <p:attrNameLst>
                                          <p:attrName>style.visibility</p:attrName>
                                        </p:attrNameLst>
                                      </p:cBhvr>
                                      <p:to>
                                        <p:strVal val="visible"/>
                                      </p:to>
                                    </p:set>
                                    <p:animEffect transition="in" filter="wipe(left)">
                                      <p:cBhvr>
                                        <p:cTn id="50" dur="500"/>
                                        <p:tgtEl>
                                          <p:spTgt spid="1280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left)">
                                      <p:cBhvr>
                                        <p:cTn id="55" dur="500"/>
                                        <p:tgtEl>
                                          <p:spTgt spid="12805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8060"/>
                                        </p:tgtEl>
                                        <p:attrNameLst>
                                          <p:attrName>style.visibility</p:attrName>
                                        </p:attrNameLst>
                                      </p:cBhvr>
                                      <p:to>
                                        <p:strVal val="visible"/>
                                      </p:to>
                                    </p:set>
                                    <p:animEffect transition="in" filter="wipe(left)">
                                      <p:cBhvr>
                                        <p:cTn id="60" dur="500"/>
                                        <p:tgtEl>
                                          <p:spTgt spid="12806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8061"/>
                                        </p:tgtEl>
                                        <p:attrNameLst>
                                          <p:attrName>style.visibility</p:attrName>
                                        </p:attrNameLst>
                                      </p:cBhvr>
                                      <p:to>
                                        <p:strVal val="visible"/>
                                      </p:to>
                                    </p:set>
                                    <p:animEffect transition="in" filter="wipe(left)">
                                      <p:cBhvr>
                                        <p:cTn id="65" dur="500"/>
                                        <p:tgtEl>
                                          <p:spTgt spid="1280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left)">
                                      <p:cBhvr>
                                        <p:cTn id="70" dur="500"/>
                                        <p:tgtEl>
                                          <p:spTgt spid="12806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8065"/>
                                        </p:tgtEl>
                                        <p:attrNameLst>
                                          <p:attrName>style.visibility</p:attrName>
                                        </p:attrNameLst>
                                      </p:cBhvr>
                                      <p:to>
                                        <p:strVal val="visible"/>
                                      </p:to>
                                    </p:set>
                                    <p:animEffect transition="in" filter="wipe(left)">
                                      <p:cBhvr>
                                        <p:cTn id="75" dur="500"/>
                                        <p:tgtEl>
                                          <p:spTgt spid="1280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8066"/>
                                        </p:tgtEl>
                                        <p:attrNameLst>
                                          <p:attrName>style.visibility</p:attrName>
                                        </p:attrNameLst>
                                      </p:cBhvr>
                                      <p:to>
                                        <p:strVal val="visible"/>
                                      </p:to>
                                    </p:set>
                                    <p:animEffect transition="in" filter="wipe(left)">
                                      <p:cBhvr>
                                        <p:cTn id="80" dur="500"/>
                                        <p:tgtEl>
                                          <p:spTgt spid="12806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8067"/>
                                        </p:tgtEl>
                                        <p:attrNameLst>
                                          <p:attrName>style.visibility</p:attrName>
                                        </p:attrNameLst>
                                      </p:cBhvr>
                                      <p:to>
                                        <p:strVal val="visible"/>
                                      </p:to>
                                    </p:set>
                                    <p:animEffect transition="in" filter="wipe(left)">
                                      <p:cBhvr>
                                        <p:cTn id="85" dur="500"/>
                                        <p:tgtEl>
                                          <p:spTgt spid="12806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8068"/>
                                        </p:tgtEl>
                                        <p:attrNameLst>
                                          <p:attrName>style.visibility</p:attrName>
                                        </p:attrNameLst>
                                      </p:cBhvr>
                                      <p:to>
                                        <p:strVal val="visible"/>
                                      </p:to>
                                    </p:set>
                                    <p:animEffect transition="in" filter="wipe(left)">
                                      <p:cBhvr>
                                        <p:cTn id="90" dur="500"/>
                                        <p:tgtEl>
                                          <p:spTgt spid="12806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8069"/>
                                        </p:tgtEl>
                                        <p:attrNameLst>
                                          <p:attrName>style.visibility</p:attrName>
                                        </p:attrNameLst>
                                      </p:cBhvr>
                                      <p:to>
                                        <p:strVal val="visible"/>
                                      </p:to>
                                    </p:set>
                                    <p:animEffect transition="in" filter="wipe(left)">
                                      <p:cBhvr>
                                        <p:cTn id="95" dur="500"/>
                                        <p:tgtEl>
                                          <p:spTgt spid="12806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28070"/>
                                        </p:tgtEl>
                                        <p:attrNameLst>
                                          <p:attrName>style.visibility</p:attrName>
                                        </p:attrNameLst>
                                      </p:cBhvr>
                                      <p:to>
                                        <p:strVal val="visible"/>
                                      </p:to>
                                    </p:set>
                                    <p:animEffect transition="in" filter="wipe(left)">
                                      <p:cBhvr>
                                        <p:cTn id="100" dur="500"/>
                                        <p:tgtEl>
                                          <p:spTgt spid="12807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28071"/>
                                        </p:tgtEl>
                                        <p:attrNameLst>
                                          <p:attrName>style.visibility</p:attrName>
                                        </p:attrNameLst>
                                      </p:cBhvr>
                                      <p:to>
                                        <p:strVal val="visible"/>
                                      </p:to>
                                    </p:set>
                                    <p:animEffect transition="in" filter="wipe(left)">
                                      <p:cBhvr>
                                        <p:cTn id="105" dur="500"/>
                                        <p:tgtEl>
                                          <p:spTgt spid="12807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28072"/>
                                        </p:tgtEl>
                                        <p:attrNameLst>
                                          <p:attrName>style.visibility</p:attrName>
                                        </p:attrNameLst>
                                      </p:cBhvr>
                                      <p:to>
                                        <p:strVal val="visible"/>
                                      </p:to>
                                    </p:set>
                                    <p:animEffect transition="in" filter="wipe(left)">
                                      <p:cBhvr>
                                        <p:cTn id="110" dur="500"/>
                                        <p:tgtEl>
                                          <p:spTgt spid="12807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28073"/>
                                        </p:tgtEl>
                                        <p:attrNameLst>
                                          <p:attrName>style.visibility</p:attrName>
                                        </p:attrNameLst>
                                      </p:cBhvr>
                                      <p:to>
                                        <p:strVal val="visible"/>
                                      </p:to>
                                    </p:set>
                                    <p:animEffect transition="in" filter="wipe(left)">
                                      <p:cBhvr>
                                        <p:cTn id="115" dur="500"/>
                                        <p:tgtEl>
                                          <p:spTgt spid="12807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28064"/>
                                        </p:tgtEl>
                                        <p:attrNameLst>
                                          <p:attrName>style.visibility</p:attrName>
                                        </p:attrNameLst>
                                      </p:cBhvr>
                                      <p:to>
                                        <p:strVal val="visible"/>
                                      </p:to>
                                    </p:set>
                                    <p:animEffect transition="in" filter="wipe(left)">
                                      <p:cBhvr>
                                        <p:cTn id="120" dur="500"/>
                                        <p:tgtEl>
                                          <p:spTgt spid="12806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28063"/>
                                        </p:tgtEl>
                                        <p:attrNameLst>
                                          <p:attrName>style.visibility</p:attrName>
                                        </p:attrNameLst>
                                      </p:cBhvr>
                                      <p:to>
                                        <p:strVal val="visible"/>
                                      </p:to>
                                    </p:set>
                                    <p:animEffect transition="in" filter="wipe(left)">
                                      <p:cBhvr>
                                        <p:cTn id="125" dur="500"/>
                                        <p:tgtEl>
                                          <p:spTgt spid="12806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28076"/>
                                        </p:tgtEl>
                                        <p:attrNameLst>
                                          <p:attrName>style.visibility</p:attrName>
                                        </p:attrNameLst>
                                      </p:cBhvr>
                                      <p:to>
                                        <p:strVal val="visible"/>
                                      </p:to>
                                    </p:set>
                                    <p:animEffect transition="in" filter="wipe(left)">
                                      <p:cBhvr>
                                        <p:cTn id="130" dur="500"/>
                                        <p:tgtEl>
                                          <p:spTgt spid="128076"/>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128075"/>
                                        </p:tgtEl>
                                        <p:attrNameLst>
                                          <p:attrName>style.visibility</p:attrName>
                                        </p:attrNameLst>
                                      </p:cBhvr>
                                      <p:to>
                                        <p:strVal val="visible"/>
                                      </p:to>
                                    </p:set>
                                    <p:animEffect transition="in" filter="wipe(left)">
                                      <p:cBhvr>
                                        <p:cTn id="135" dur="500"/>
                                        <p:tgtEl>
                                          <p:spTgt spid="12807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28077"/>
                                        </p:tgtEl>
                                        <p:attrNameLst>
                                          <p:attrName>style.visibility</p:attrName>
                                        </p:attrNameLst>
                                      </p:cBhvr>
                                      <p:to>
                                        <p:strVal val="visible"/>
                                      </p:to>
                                    </p:set>
                                    <p:animEffect transition="in" filter="wipe(left)">
                                      <p:cBhvr>
                                        <p:cTn id="140" dur="500"/>
                                        <p:tgtEl>
                                          <p:spTgt spid="12807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128078"/>
                                        </p:tgtEl>
                                        <p:attrNameLst>
                                          <p:attrName>style.visibility</p:attrName>
                                        </p:attrNameLst>
                                      </p:cBhvr>
                                      <p:to>
                                        <p:strVal val="visible"/>
                                      </p:to>
                                    </p:set>
                                    <p:animEffect transition="in" filter="wipe(left)">
                                      <p:cBhvr>
                                        <p:cTn id="145" dur="500"/>
                                        <p:tgtEl>
                                          <p:spTgt spid="128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50" grpId="0" animBg="1"/>
      <p:bldP spid="128051" grpId="0" animBg="1"/>
      <p:bldP spid="128052" grpId="0" autoUpdateAnimBg="0"/>
      <p:bldP spid="128053" grpId="0" autoUpdateAnimBg="0"/>
      <p:bldP spid="128054" grpId="0" autoUpdateAnimBg="0"/>
      <p:bldP spid="128055" grpId="0" autoUpdateAnimBg="0"/>
      <p:bldP spid="128056" grpId="0" autoUpdateAnimBg="0"/>
      <p:bldP spid="128057" grpId="0" autoUpdateAnimBg="0"/>
      <p:bldP spid="128058" grpId="0" autoUpdateAnimBg="0"/>
      <p:bldP spid="128059" grpId="0" autoUpdateAnimBg="0"/>
      <p:bldP spid="128060" grpId="0" autoUpdateAnimBg="0"/>
      <p:bldP spid="128061" grpId="0" autoUpdateAnimBg="0"/>
      <p:bldP spid="128062" grpId="0" autoUpdateAnimBg="0"/>
      <p:bldP spid="128063" grpId="0" autoUpdateAnimBg="0"/>
      <p:bldP spid="128064" grpId="0" autoUpdateAnimBg="0"/>
      <p:bldP spid="128065" grpId="0" autoUpdateAnimBg="0"/>
      <p:bldP spid="128066" grpId="0" autoUpdateAnimBg="0"/>
      <p:bldP spid="128067" grpId="0" autoUpdateAnimBg="0"/>
      <p:bldP spid="128068" grpId="0" autoUpdateAnimBg="0"/>
      <p:bldP spid="128069" grpId="0" autoUpdateAnimBg="0"/>
      <p:bldP spid="128070" grpId="0" autoUpdateAnimBg="0"/>
      <p:bldP spid="128071" grpId="0" autoUpdateAnimBg="0"/>
      <p:bldP spid="128072" grpId="0" autoUpdateAnimBg="0"/>
      <p:bldP spid="128073"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FB85DB4-045E-4AB4-8860-2CFBF75C244C}" type="slidenum">
              <a:rPr lang="en-US" altLang="zh-CN"/>
              <a:t>109</a:t>
            </a:fld>
            <a:endParaRPr lang="en-US" altLang="zh-CN"/>
          </a:p>
        </p:txBody>
      </p:sp>
      <p:sp>
        <p:nvSpPr>
          <p:cNvPr id="241668" name="Rectangle 4"/>
          <p:cNvSpPr>
            <a:spLocks noGrp="1" noChangeArrowheads="1"/>
          </p:cNvSpPr>
          <p:nvPr>
            <p:ph type="title"/>
          </p:nvPr>
        </p:nvSpPr>
        <p:spPr/>
        <p:txBody>
          <a:bodyPr/>
          <a:lstStyle/>
          <a:p>
            <a:pPr eaLnBrk="1" hangingPunct="1">
              <a:defRPr/>
            </a:pPr>
            <a:r>
              <a:rPr lang="zh-CN" altLang="en-US" smtClean="0"/>
              <a:t>算法的实现要点</a:t>
            </a:r>
          </a:p>
        </p:txBody>
      </p:sp>
      <p:sp>
        <p:nvSpPr>
          <p:cNvPr id="60420" name="Rectangle 5"/>
          <p:cNvSpPr>
            <a:spLocks noGrp="1" noChangeArrowheads="1"/>
          </p:cNvSpPr>
          <p:nvPr>
            <p:ph type="body" idx="1"/>
          </p:nvPr>
        </p:nvSpPr>
        <p:spPr/>
        <p:txBody>
          <a:bodyPr/>
          <a:lstStyle/>
          <a:p>
            <a:pPr eaLnBrk="1" hangingPunct="1"/>
            <a:r>
              <a:rPr lang="zh-CN" altLang="en-US" smtClean="0"/>
              <a:t>按</a:t>
            </a:r>
            <a:r>
              <a:rPr lang="en-US" altLang="zh-CN" smtClean="0"/>
              <a:t>AOE</a:t>
            </a:r>
            <a:r>
              <a:rPr lang="zh-CN" altLang="en-US" smtClean="0"/>
              <a:t>网拓扑序列的顺序，求顶点的</a:t>
            </a:r>
            <a:r>
              <a:rPr lang="en-US" altLang="zh-CN" smtClean="0"/>
              <a:t>ve;</a:t>
            </a:r>
          </a:p>
          <a:p>
            <a:pPr eaLnBrk="1" hangingPunct="1"/>
            <a:r>
              <a:rPr lang="zh-CN" altLang="en-US" smtClean="0"/>
              <a:t>按逆拓扑序列的顺序，求顶点的</a:t>
            </a:r>
            <a:r>
              <a:rPr lang="en-US" altLang="zh-CN" smtClean="0"/>
              <a:t>vl;</a:t>
            </a:r>
          </a:p>
          <a:p>
            <a:pPr eaLnBrk="1" hangingPunct="1"/>
            <a:r>
              <a:rPr lang="zh-CN" altLang="en-US" smtClean="0"/>
              <a:t>由</a:t>
            </a:r>
            <a:r>
              <a:rPr lang="en-US" altLang="zh-CN" smtClean="0"/>
              <a:t>ve</a:t>
            </a:r>
            <a:r>
              <a:rPr lang="zh-CN" altLang="en-US" smtClean="0"/>
              <a:t>、</a:t>
            </a:r>
            <a:r>
              <a:rPr lang="en-US" altLang="zh-CN" smtClean="0"/>
              <a:t>vl, </a:t>
            </a:r>
            <a:r>
              <a:rPr lang="zh-CN" altLang="en-US" smtClean="0"/>
              <a:t>计算每个活动的</a:t>
            </a:r>
            <a:r>
              <a:rPr lang="en-US" altLang="zh-CN" smtClean="0"/>
              <a:t>ee[k]</a:t>
            </a:r>
            <a:r>
              <a:rPr lang="zh-CN" altLang="en-US" smtClean="0"/>
              <a:t>和</a:t>
            </a:r>
            <a:r>
              <a:rPr lang="en-US" altLang="zh-CN" smtClean="0"/>
              <a:t>el[k]</a:t>
            </a:r>
            <a:r>
              <a:rPr lang="zh-CN" altLang="en-US" smtClean="0"/>
              <a:t>；</a:t>
            </a:r>
          </a:p>
          <a:p>
            <a:pPr eaLnBrk="1" hangingPunct="1"/>
            <a:r>
              <a:rPr lang="zh-CN" altLang="en-US" smtClean="0"/>
              <a:t>找出</a:t>
            </a:r>
            <a:r>
              <a:rPr lang="en-US" altLang="zh-CN" smtClean="0"/>
              <a:t>ee[k]==el[k]</a:t>
            </a:r>
            <a:r>
              <a:rPr lang="zh-CN" altLang="en-US" smtClean="0"/>
              <a:t>的关键活动</a:t>
            </a:r>
          </a:p>
          <a:p>
            <a:pPr eaLnBrk="1" hangingPunct="1"/>
            <a:endParaRPr lang="zh-CN" altLang="en-US" smtClean="0"/>
          </a:p>
          <a:p>
            <a:pPr eaLnBrk="1" hangingPunct="1"/>
            <a:r>
              <a:rPr lang="zh-CN" altLang="en-US" smtClean="0"/>
              <a:t>因为拓扑逆序序列即为拓扑有序序列的逆序列，</a:t>
            </a:r>
          </a:p>
          <a:p>
            <a:pPr eaLnBrk="1" hangingPunct="1"/>
            <a:r>
              <a:rPr lang="zh-CN" altLang="en-US" smtClean="0"/>
              <a:t>因此应该在拓扑排序的过程中，另设一个“栈”记下拓扑有序序列。</a:t>
            </a:r>
          </a:p>
          <a:p>
            <a:pPr eaLnBrk="1" hangingPunct="1"/>
            <a:endParaRPr lang="en-US" altLang="zh-CN" smtClean="0"/>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fld id="{0BD0D8E0-295C-486F-8526-ADBFFB2A0E89}" type="slidenum">
              <a:rPr lang="en-US" altLang="zh-CN"/>
              <a:t>11</a:t>
            </a:fld>
            <a:endParaRPr lang="en-US" altLang="zh-CN"/>
          </a:p>
        </p:txBody>
      </p:sp>
      <p:sp>
        <p:nvSpPr>
          <p:cNvPr id="180226" name="Rectangle 2"/>
          <p:cNvSpPr>
            <a:spLocks noGrp="1" noChangeArrowheads="1"/>
          </p:cNvSpPr>
          <p:nvPr>
            <p:ph type="title"/>
          </p:nvPr>
        </p:nvSpPr>
        <p:spPr/>
        <p:txBody>
          <a:bodyPr/>
          <a:lstStyle/>
          <a:p>
            <a:r>
              <a:rPr lang="en-US" altLang="zh-CN"/>
              <a:t>7.1.2 </a:t>
            </a:r>
            <a:r>
              <a:rPr lang="zh-CN" altLang="en-US"/>
              <a:t>图的有关术语</a:t>
            </a:r>
          </a:p>
        </p:txBody>
      </p:sp>
      <p:sp>
        <p:nvSpPr>
          <p:cNvPr id="180227" name="Rectangle 3"/>
          <p:cNvSpPr>
            <a:spLocks noGrp="1" noChangeArrowheads="1"/>
          </p:cNvSpPr>
          <p:nvPr>
            <p:ph type="body" idx="1"/>
          </p:nvPr>
        </p:nvSpPr>
        <p:spPr/>
        <p:txBody>
          <a:bodyPr/>
          <a:lstStyle/>
          <a:p>
            <a:r>
              <a:rPr lang="zh-CN" altLang="en-US"/>
              <a:t>对有向图，若任意两个顶点之间都存在一条有向路径，则称此有向图为</a:t>
            </a:r>
            <a:r>
              <a:rPr lang="zh-CN" altLang="en-US">
                <a:solidFill>
                  <a:srgbClr val="FF0000"/>
                </a:solidFill>
              </a:rPr>
              <a:t>强连通图</a:t>
            </a:r>
          </a:p>
          <a:p>
            <a:r>
              <a:rPr lang="zh-CN" altLang="en-US"/>
              <a:t>否则，其各个强连通子图称作它的</a:t>
            </a:r>
            <a:r>
              <a:rPr lang="zh-CN" altLang="en-US">
                <a:solidFill>
                  <a:srgbClr val="FF0000"/>
                </a:solidFill>
              </a:rPr>
              <a:t>强连通分量</a:t>
            </a:r>
          </a:p>
          <a:p>
            <a:endParaRPr lang="en-US" altLang="zh-CN"/>
          </a:p>
        </p:txBody>
      </p:sp>
      <p:grpSp>
        <p:nvGrpSpPr>
          <p:cNvPr id="180268" name="Group 44"/>
          <p:cNvGrpSpPr/>
          <p:nvPr/>
        </p:nvGrpSpPr>
        <p:grpSpPr bwMode="auto">
          <a:xfrm>
            <a:off x="4876800" y="3124200"/>
            <a:ext cx="3810000" cy="2743200"/>
            <a:chOff x="3072" y="1968"/>
            <a:chExt cx="2400" cy="1728"/>
          </a:xfrm>
        </p:grpSpPr>
        <p:sp>
          <p:nvSpPr>
            <p:cNvPr id="180249" name="Oval 25"/>
            <p:cNvSpPr>
              <a:spLocks noChangeArrowheads="1"/>
            </p:cNvSpPr>
            <p:nvPr/>
          </p:nvSpPr>
          <p:spPr bwMode="auto">
            <a:xfrm>
              <a:off x="5040" y="2592"/>
              <a:ext cx="432"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0" name="Oval 26"/>
            <p:cNvSpPr>
              <a:spLocks noChangeArrowheads="1"/>
            </p:cNvSpPr>
            <p:nvPr/>
          </p:nvSpPr>
          <p:spPr bwMode="auto">
            <a:xfrm>
              <a:off x="4056" y="196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1" name="Oval 27"/>
            <p:cNvSpPr>
              <a:spLocks noChangeArrowheads="1"/>
            </p:cNvSpPr>
            <p:nvPr/>
          </p:nvSpPr>
          <p:spPr bwMode="auto">
            <a:xfrm>
              <a:off x="3564" y="326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2" name="Oval 28"/>
            <p:cNvSpPr>
              <a:spLocks noChangeArrowheads="1"/>
            </p:cNvSpPr>
            <p:nvPr/>
          </p:nvSpPr>
          <p:spPr bwMode="auto">
            <a:xfrm>
              <a:off x="3072" y="2592"/>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3" name="Oval 29"/>
            <p:cNvSpPr>
              <a:spLocks noChangeArrowheads="1"/>
            </p:cNvSpPr>
            <p:nvPr/>
          </p:nvSpPr>
          <p:spPr bwMode="auto">
            <a:xfrm>
              <a:off x="4548" y="326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4" name="Line 30"/>
            <p:cNvSpPr>
              <a:spLocks noChangeShapeType="1"/>
            </p:cNvSpPr>
            <p:nvPr/>
          </p:nvSpPr>
          <p:spPr bwMode="auto">
            <a:xfrm flipH="1">
              <a:off x="3408" y="2256"/>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5" name="Line 31"/>
            <p:cNvSpPr>
              <a:spLocks noChangeShapeType="1"/>
            </p:cNvSpPr>
            <p:nvPr/>
          </p:nvSpPr>
          <p:spPr bwMode="auto">
            <a:xfrm>
              <a:off x="3408" y="2976"/>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6" name="Line 32"/>
            <p:cNvSpPr>
              <a:spLocks noChangeShapeType="1"/>
            </p:cNvSpPr>
            <p:nvPr/>
          </p:nvSpPr>
          <p:spPr bwMode="auto">
            <a:xfrm>
              <a:off x="4032" y="3504"/>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8" name="Line 34"/>
            <p:cNvSpPr>
              <a:spLocks noChangeShapeType="1"/>
            </p:cNvSpPr>
            <p:nvPr/>
          </p:nvSpPr>
          <p:spPr bwMode="auto">
            <a:xfrm>
              <a:off x="4512" y="2256"/>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9" name="Rectangle 35"/>
            <p:cNvSpPr>
              <a:spLocks noChangeArrowheads="1"/>
            </p:cNvSpPr>
            <p:nvPr/>
          </p:nvSpPr>
          <p:spPr bwMode="auto">
            <a:xfrm>
              <a:off x="4128" y="2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ea typeface="宋体" panose="02010600030101010101" pitchFamily="2" charset="-122"/>
                </a:rPr>
                <a:t>A</a:t>
              </a:r>
            </a:p>
          </p:txBody>
        </p:sp>
        <p:sp>
          <p:nvSpPr>
            <p:cNvPr id="180260" name="Rectangle 36"/>
            <p:cNvSpPr>
              <a:spLocks noChangeArrowheads="1"/>
            </p:cNvSpPr>
            <p:nvPr/>
          </p:nvSpPr>
          <p:spPr bwMode="auto">
            <a:xfrm>
              <a:off x="5088" y="2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ea typeface="宋体" panose="02010600030101010101" pitchFamily="2" charset="-122"/>
                </a:rPr>
                <a:t>B</a:t>
              </a:r>
            </a:p>
          </p:txBody>
        </p:sp>
        <p:sp>
          <p:nvSpPr>
            <p:cNvPr id="180261" name="Rectangle 37"/>
            <p:cNvSpPr>
              <a:spLocks noChangeArrowheads="1"/>
            </p:cNvSpPr>
            <p:nvPr/>
          </p:nvSpPr>
          <p:spPr bwMode="auto">
            <a:xfrm>
              <a:off x="4608" y="332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ea typeface="宋体" panose="02010600030101010101" pitchFamily="2" charset="-122"/>
                </a:rPr>
                <a:t>C</a:t>
              </a:r>
            </a:p>
          </p:txBody>
        </p:sp>
        <p:sp>
          <p:nvSpPr>
            <p:cNvPr id="180262" name="Rectangle 38"/>
            <p:cNvSpPr>
              <a:spLocks noChangeArrowheads="1"/>
            </p:cNvSpPr>
            <p:nvPr/>
          </p:nvSpPr>
          <p:spPr bwMode="auto">
            <a:xfrm>
              <a:off x="3648" y="3325"/>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ea typeface="宋体" panose="02010600030101010101" pitchFamily="2" charset="-122"/>
                </a:rPr>
                <a:t>D</a:t>
              </a:r>
            </a:p>
          </p:txBody>
        </p:sp>
        <p:sp>
          <p:nvSpPr>
            <p:cNvPr id="180263" name="Rectangle 39"/>
            <p:cNvSpPr>
              <a:spLocks noChangeArrowheads="1"/>
            </p:cNvSpPr>
            <p:nvPr/>
          </p:nvSpPr>
          <p:spPr bwMode="auto">
            <a:xfrm>
              <a:off x="3120" y="2653"/>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ea typeface="宋体" panose="02010600030101010101" pitchFamily="2" charset="-122"/>
                </a:rPr>
                <a:t>E</a:t>
              </a:r>
            </a:p>
          </p:txBody>
        </p:sp>
        <p:sp>
          <p:nvSpPr>
            <p:cNvPr id="180266" name="Line 42"/>
            <p:cNvSpPr>
              <a:spLocks noChangeShapeType="1"/>
            </p:cNvSpPr>
            <p:nvPr/>
          </p:nvSpPr>
          <p:spPr bwMode="auto">
            <a:xfrm flipV="1">
              <a:off x="3984" y="2928"/>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67" name="Line 43"/>
            <p:cNvSpPr>
              <a:spLocks noChangeShapeType="1"/>
            </p:cNvSpPr>
            <p:nvPr/>
          </p:nvSpPr>
          <p:spPr bwMode="auto">
            <a:xfrm>
              <a:off x="3456" y="2928"/>
              <a:ext cx="1104" cy="432"/>
            </a:xfrm>
            <a:prstGeom prst="line">
              <a:avLst/>
            </a:prstGeom>
            <a:noFill/>
            <a:ln w="28575" cap="sq">
              <a:solidFill>
                <a:schemeClr val="tx1"/>
              </a:solidFill>
              <a:round/>
              <a:headEnd type="triangle"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0269" name="Group 45"/>
          <p:cNvGrpSpPr/>
          <p:nvPr/>
        </p:nvGrpSpPr>
        <p:grpSpPr bwMode="auto">
          <a:xfrm>
            <a:off x="609600" y="3124200"/>
            <a:ext cx="3810000" cy="2743200"/>
            <a:chOff x="3120" y="2304"/>
            <a:chExt cx="2400" cy="1728"/>
          </a:xfrm>
        </p:grpSpPr>
        <p:sp>
          <p:nvSpPr>
            <p:cNvPr id="180270" name="Line 46"/>
            <p:cNvSpPr>
              <a:spLocks noChangeShapeType="1"/>
            </p:cNvSpPr>
            <p:nvPr/>
          </p:nvSpPr>
          <p:spPr bwMode="auto">
            <a:xfrm flipH="1">
              <a:off x="3456" y="2592"/>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1" name="Line 47"/>
            <p:cNvSpPr>
              <a:spLocks noChangeShapeType="1"/>
            </p:cNvSpPr>
            <p:nvPr/>
          </p:nvSpPr>
          <p:spPr bwMode="auto">
            <a:xfrm>
              <a:off x="3456" y="3312"/>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2" name="Line 48"/>
            <p:cNvSpPr>
              <a:spLocks noChangeShapeType="1"/>
            </p:cNvSpPr>
            <p:nvPr/>
          </p:nvSpPr>
          <p:spPr bwMode="auto">
            <a:xfrm>
              <a:off x="4080" y="3840"/>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3" name="Line 49"/>
            <p:cNvSpPr>
              <a:spLocks noChangeShapeType="1"/>
            </p:cNvSpPr>
            <p:nvPr/>
          </p:nvSpPr>
          <p:spPr bwMode="auto">
            <a:xfrm flipH="1" flipV="1">
              <a:off x="4416" y="2688"/>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4" name="Line 50"/>
            <p:cNvSpPr>
              <a:spLocks noChangeShapeType="1"/>
            </p:cNvSpPr>
            <p:nvPr/>
          </p:nvSpPr>
          <p:spPr bwMode="auto">
            <a:xfrm>
              <a:off x="4560" y="2592"/>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75" name="Line 51"/>
            <p:cNvSpPr>
              <a:spLocks noChangeShapeType="1"/>
            </p:cNvSpPr>
            <p:nvPr/>
          </p:nvSpPr>
          <p:spPr bwMode="auto">
            <a:xfrm flipH="1">
              <a:off x="4944" y="3360"/>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6" name="Line 52"/>
            <p:cNvSpPr>
              <a:spLocks noChangeShapeType="1"/>
            </p:cNvSpPr>
            <p:nvPr/>
          </p:nvSpPr>
          <p:spPr bwMode="auto">
            <a:xfrm flipV="1">
              <a:off x="3888" y="2736"/>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7" name="Line 53"/>
            <p:cNvSpPr>
              <a:spLocks noChangeShapeType="1"/>
            </p:cNvSpPr>
            <p:nvPr/>
          </p:nvSpPr>
          <p:spPr bwMode="auto">
            <a:xfrm flipV="1">
              <a:off x="4032"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8" name="Line 54"/>
            <p:cNvSpPr>
              <a:spLocks noChangeShapeType="1"/>
            </p:cNvSpPr>
            <p:nvPr/>
          </p:nvSpPr>
          <p:spPr bwMode="auto">
            <a:xfrm>
              <a:off x="3504"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279" name="Oval 55"/>
            <p:cNvSpPr>
              <a:spLocks noChangeArrowheads="1"/>
            </p:cNvSpPr>
            <p:nvPr/>
          </p:nvSpPr>
          <p:spPr bwMode="auto">
            <a:xfrm>
              <a:off x="5088"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B</a:t>
              </a:r>
            </a:p>
          </p:txBody>
        </p:sp>
        <p:sp>
          <p:nvSpPr>
            <p:cNvPr id="180280" name="Oval 56"/>
            <p:cNvSpPr>
              <a:spLocks noChangeArrowheads="1"/>
            </p:cNvSpPr>
            <p:nvPr/>
          </p:nvSpPr>
          <p:spPr bwMode="auto">
            <a:xfrm>
              <a:off x="4104" y="2304"/>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A</a:t>
              </a:r>
            </a:p>
          </p:txBody>
        </p:sp>
        <p:sp>
          <p:nvSpPr>
            <p:cNvPr id="180281" name="Oval 57"/>
            <p:cNvSpPr>
              <a:spLocks noChangeArrowheads="1"/>
            </p:cNvSpPr>
            <p:nvPr/>
          </p:nvSpPr>
          <p:spPr bwMode="auto">
            <a:xfrm>
              <a:off x="3612"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D</a:t>
              </a:r>
            </a:p>
          </p:txBody>
        </p:sp>
        <p:sp>
          <p:nvSpPr>
            <p:cNvPr id="180282" name="Oval 58"/>
            <p:cNvSpPr>
              <a:spLocks noChangeArrowheads="1"/>
            </p:cNvSpPr>
            <p:nvPr/>
          </p:nvSpPr>
          <p:spPr bwMode="auto">
            <a:xfrm>
              <a:off x="3120"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E</a:t>
              </a:r>
            </a:p>
          </p:txBody>
        </p:sp>
        <p:sp>
          <p:nvSpPr>
            <p:cNvPr id="180283" name="Oval 59"/>
            <p:cNvSpPr>
              <a:spLocks noChangeArrowheads="1"/>
            </p:cNvSpPr>
            <p:nvPr/>
          </p:nvSpPr>
          <p:spPr bwMode="auto">
            <a:xfrm>
              <a:off x="4596"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C</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0268"/>
                                        </p:tgtEl>
                                        <p:attrNameLst>
                                          <p:attrName>style.visibility</p:attrName>
                                        </p:attrNameLst>
                                      </p:cBhvr>
                                      <p:to>
                                        <p:strVal val="visible"/>
                                      </p:to>
                                    </p:set>
                                    <p:anim calcmode="lin" valueType="num">
                                      <p:cBhvr additive="base">
                                        <p:cTn id="7" dur="500" fill="hold"/>
                                        <p:tgtEl>
                                          <p:spTgt spid="180268"/>
                                        </p:tgtEl>
                                        <p:attrNameLst>
                                          <p:attrName>ppt_x</p:attrName>
                                        </p:attrNameLst>
                                      </p:cBhvr>
                                      <p:tavLst>
                                        <p:tav tm="0">
                                          <p:val>
                                            <p:strVal val="1+#ppt_w/2"/>
                                          </p:val>
                                        </p:tav>
                                        <p:tav tm="100000">
                                          <p:val>
                                            <p:strVal val="#ppt_x"/>
                                          </p:val>
                                        </p:tav>
                                      </p:tavLst>
                                    </p:anim>
                                    <p:anim calcmode="lin" valueType="num">
                                      <p:cBhvr additive="base">
                                        <p:cTn id="8" dur="500" fill="hold"/>
                                        <p:tgtEl>
                                          <p:spTgt spid="180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pPr>
              <a:defRPr/>
            </a:pPr>
            <a:fld id="{0B64D45B-E2A5-47E0-BFF5-04447FD794CF}" type="slidenum">
              <a:rPr lang="en-US" altLang="zh-CN"/>
              <a:t>110</a:t>
            </a:fld>
            <a:endParaRPr lang="en-US" altLang="zh-CN"/>
          </a:p>
        </p:txBody>
      </p:sp>
      <p:sp>
        <p:nvSpPr>
          <p:cNvPr id="284674" name="Oval 2"/>
          <p:cNvSpPr>
            <a:spLocks noChangeArrowheads="1"/>
          </p:cNvSpPr>
          <p:nvPr/>
        </p:nvSpPr>
        <p:spPr bwMode="auto">
          <a:xfrm>
            <a:off x="3352800" y="3164160"/>
            <a:ext cx="762000" cy="762000"/>
          </a:xfrm>
          <a:prstGeom prst="ellipse">
            <a:avLst/>
          </a:prstGeom>
          <a:solidFill>
            <a:srgbClr val="FFCCFF"/>
          </a:solidFill>
          <a:ln w="38100">
            <a:solidFill>
              <a:schemeClr val="tx1"/>
            </a:solidFill>
            <a:round/>
          </a:ln>
        </p:spPr>
        <p:txBody>
          <a:bodyPr wrap="none" anchor="ctr"/>
          <a:lstStyle/>
          <a:p>
            <a:r>
              <a:rPr kumimoji="1" lang="zh-CN" altLang="en-US" sz="2800">
                <a:latin typeface="Times New Roman" panose="02020603050405020304" pitchFamily="18" charset="0"/>
              </a:rPr>
              <a:t>图</a:t>
            </a:r>
          </a:p>
        </p:txBody>
      </p:sp>
      <p:sp>
        <p:nvSpPr>
          <p:cNvPr id="284675" name="AutoShape 3"/>
          <p:cNvSpPr/>
          <p:nvPr/>
        </p:nvSpPr>
        <p:spPr bwMode="auto">
          <a:xfrm>
            <a:off x="4267200" y="2706960"/>
            <a:ext cx="381000" cy="1676400"/>
          </a:xfrm>
          <a:prstGeom prst="leftBrace">
            <a:avLst>
              <a:gd name="adj1" fmla="val 36667"/>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676" name="Rectangle 4"/>
          <p:cNvSpPr>
            <a:spLocks noChangeArrowheads="1"/>
          </p:cNvSpPr>
          <p:nvPr/>
        </p:nvSpPr>
        <p:spPr bwMode="auto">
          <a:xfrm>
            <a:off x="4648200" y="247836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rgbClr val="CC0000"/>
                </a:solidFill>
                <a:latin typeface="楷体_GB2312" pitchFamily="49" charset="-122"/>
              </a:rPr>
              <a:t>存储结构</a:t>
            </a:r>
          </a:p>
        </p:txBody>
      </p:sp>
      <p:sp>
        <p:nvSpPr>
          <p:cNvPr id="284677" name="Rectangle 5"/>
          <p:cNvSpPr>
            <a:spLocks noChangeArrowheads="1"/>
          </p:cNvSpPr>
          <p:nvPr/>
        </p:nvSpPr>
        <p:spPr bwMode="auto">
          <a:xfrm>
            <a:off x="4724400" y="407856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rgbClr val="CC0000"/>
                </a:solidFill>
                <a:latin typeface="楷体_GB2312" pitchFamily="49" charset="-122"/>
              </a:rPr>
              <a:t>遍   历</a:t>
            </a:r>
          </a:p>
        </p:txBody>
      </p:sp>
      <p:sp>
        <p:nvSpPr>
          <p:cNvPr id="284678" name="AutoShape 6"/>
          <p:cNvSpPr/>
          <p:nvPr/>
        </p:nvSpPr>
        <p:spPr bwMode="auto">
          <a:xfrm>
            <a:off x="6096000" y="1944960"/>
            <a:ext cx="152400" cy="1524000"/>
          </a:xfrm>
          <a:prstGeom prst="leftBrace">
            <a:avLst>
              <a:gd name="adj1" fmla="val 83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679" name="Rectangle 7"/>
          <p:cNvSpPr>
            <a:spLocks noChangeArrowheads="1"/>
          </p:cNvSpPr>
          <p:nvPr/>
        </p:nvSpPr>
        <p:spPr bwMode="auto">
          <a:xfrm>
            <a:off x="6248400" y="179256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chemeClr val="hlink"/>
                </a:solidFill>
                <a:latin typeface="楷体_GB2312" pitchFamily="49" charset="-122"/>
              </a:rPr>
              <a:t>邻接矩阵</a:t>
            </a:r>
          </a:p>
        </p:txBody>
      </p:sp>
      <p:sp>
        <p:nvSpPr>
          <p:cNvPr id="284680" name="Rectangle 8"/>
          <p:cNvSpPr>
            <a:spLocks noChangeArrowheads="1"/>
          </p:cNvSpPr>
          <p:nvPr/>
        </p:nvSpPr>
        <p:spPr bwMode="auto">
          <a:xfrm>
            <a:off x="6248400" y="224976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chemeClr val="hlink"/>
                </a:solidFill>
                <a:latin typeface="楷体_GB2312" pitchFamily="49" charset="-122"/>
              </a:rPr>
              <a:t>邻 接 表</a:t>
            </a:r>
          </a:p>
        </p:txBody>
      </p:sp>
      <p:sp>
        <p:nvSpPr>
          <p:cNvPr id="284681" name="Rectangle 9"/>
          <p:cNvSpPr>
            <a:spLocks noChangeArrowheads="1"/>
          </p:cNvSpPr>
          <p:nvPr/>
        </p:nvSpPr>
        <p:spPr bwMode="auto">
          <a:xfrm>
            <a:off x="6248400" y="263076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latin typeface="楷体_GB2312" pitchFamily="49" charset="-122"/>
              </a:rPr>
              <a:t>十字链表</a:t>
            </a:r>
          </a:p>
        </p:txBody>
      </p:sp>
      <p:sp>
        <p:nvSpPr>
          <p:cNvPr id="284682" name="Rectangle 10"/>
          <p:cNvSpPr>
            <a:spLocks noChangeArrowheads="1"/>
          </p:cNvSpPr>
          <p:nvPr/>
        </p:nvSpPr>
        <p:spPr bwMode="auto">
          <a:xfrm>
            <a:off x="6248400" y="301176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latin typeface="楷体_GB2312" pitchFamily="49" charset="-122"/>
              </a:rPr>
              <a:t>邻接多重表</a:t>
            </a:r>
          </a:p>
        </p:txBody>
      </p:sp>
      <p:sp>
        <p:nvSpPr>
          <p:cNvPr id="284683" name="AutoShape 11"/>
          <p:cNvSpPr/>
          <p:nvPr/>
        </p:nvSpPr>
        <p:spPr bwMode="auto">
          <a:xfrm>
            <a:off x="6096000" y="4002360"/>
            <a:ext cx="152400" cy="685800"/>
          </a:xfrm>
          <a:prstGeom prst="leftBrace">
            <a:avLst>
              <a:gd name="adj1" fmla="val 37500"/>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684" name="Rectangle 12"/>
          <p:cNvSpPr>
            <a:spLocks noChangeArrowheads="1"/>
          </p:cNvSpPr>
          <p:nvPr/>
        </p:nvSpPr>
        <p:spPr bwMode="auto">
          <a:xfrm>
            <a:off x="6248400" y="377376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chemeClr val="hlink"/>
                </a:solidFill>
                <a:latin typeface="楷体_GB2312" pitchFamily="49" charset="-122"/>
              </a:rPr>
              <a:t>深度优先搜索</a:t>
            </a:r>
          </a:p>
        </p:txBody>
      </p:sp>
      <p:sp>
        <p:nvSpPr>
          <p:cNvPr id="284685" name="Rectangle 13"/>
          <p:cNvSpPr>
            <a:spLocks noChangeArrowheads="1"/>
          </p:cNvSpPr>
          <p:nvPr/>
        </p:nvSpPr>
        <p:spPr bwMode="auto">
          <a:xfrm>
            <a:off x="6248400" y="430716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chemeClr val="hlink"/>
                </a:solidFill>
                <a:latin typeface="楷体_GB2312" pitchFamily="49" charset="-122"/>
              </a:rPr>
              <a:t>广度优先搜索</a:t>
            </a:r>
          </a:p>
        </p:txBody>
      </p:sp>
      <p:sp>
        <p:nvSpPr>
          <p:cNvPr id="284686" name="Line 14"/>
          <p:cNvSpPr>
            <a:spLocks noChangeShapeType="1"/>
          </p:cNvSpPr>
          <p:nvPr/>
        </p:nvSpPr>
        <p:spPr bwMode="auto">
          <a:xfrm>
            <a:off x="1447800" y="3926160"/>
            <a:ext cx="0" cy="13716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4687" name="Rectangle 15"/>
          <p:cNvSpPr>
            <a:spLocks noChangeArrowheads="1"/>
          </p:cNvSpPr>
          <p:nvPr/>
        </p:nvSpPr>
        <p:spPr bwMode="auto">
          <a:xfrm>
            <a:off x="457200" y="5450160"/>
            <a:ext cx="1981200" cy="533400"/>
          </a:xfrm>
          <a:prstGeom prst="rect">
            <a:avLst/>
          </a:prstGeom>
          <a:solidFill>
            <a:schemeClr val="accent2"/>
          </a:solidFill>
          <a:ln w="38100">
            <a:solidFill>
              <a:schemeClr val="tx1"/>
            </a:solidFill>
            <a:miter lim="800000"/>
          </a:ln>
        </p:spPr>
        <p:txBody>
          <a:bodyPr wrap="none" anchor="ctr"/>
          <a:lstStyle/>
          <a:p>
            <a:r>
              <a:rPr kumimoji="1" lang="zh-CN" altLang="en-US" dirty="0">
                <a:latin typeface="Times New Roman" panose="02020603050405020304" pitchFamily="18" charset="0"/>
              </a:rPr>
              <a:t>无向图的应用</a:t>
            </a:r>
          </a:p>
        </p:txBody>
      </p:sp>
      <p:grpSp>
        <p:nvGrpSpPr>
          <p:cNvPr id="2" name="Group 16"/>
          <p:cNvGrpSpPr/>
          <p:nvPr/>
        </p:nvGrpSpPr>
        <p:grpSpPr bwMode="auto">
          <a:xfrm>
            <a:off x="914400" y="3316560"/>
            <a:ext cx="2286000" cy="609600"/>
            <a:chOff x="816" y="1872"/>
            <a:chExt cx="1440" cy="384"/>
          </a:xfrm>
        </p:grpSpPr>
        <p:sp>
          <p:nvSpPr>
            <p:cNvPr id="61479" name="AutoShape 17"/>
            <p:cNvSpPr>
              <a:spLocks noChangeArrowheads="1"/>
            </p:cNvSpPr>
            <p:nvPr/>
          </p:nvSpPr>
          <p:spPr bwMode="auto">
            <a:xfrm>
              <a:off x="1584" y="1872"/>
              <a:ext cx="672" cy="336"/>
            </a:xfrm>
            <a:prstGeom prst="leftArrow">
              <a:avLst>
                <a:gd name="adj1" fmla="val 50000"/>
                <a:gd name="adj2" fmla="val 50000"/>
              </a:avLst>
            </a:prstGeom>
            <a:solidFill>
              <a:schemeClr val="accent2"/>
            </a:solidFill>
            <a:ln w="38100">
              <a:solidFill>
                <a:schemeClr val="tx1"/>
              </a:solidFill>
              <a:miter lim="800000"/>
            </a:ln>
          </p:spPr>
          <p:txBody>
            <a:bodyPr wrap="none" anchor="ctr"/>
            <a:lstStyle/>
            <a:p>
              <a:endParaRPr lang="zh-CN" altLang="en-US"/>
            </a:p>
          </p:txBody>
        </p:sp>
        <p:sp>
          <p:nvSpPr>
            <p:cNvPr id="284690" name="Rectangle 18"/>
            <p:cNvSpPr>
              <a:spLocks noChangeArrowheads="1"/>
            </p:cNvSpPr>
            <p:nvPr/>
          </p:nvSpPr>
          <p:spPr bwMode="auto">
            <a:xfrm>
              <a:off x="816" y="1920"/>
              <a:ext cx="672" cy="336"/>
            </a:xfrm>
            <a:prstGeom prst="rect">
              <a:avLst/>
            </a:prstGeom>
            <a:solidFill>
              <a:schemeClr val="accent2"/>
            </a:solidFill>
            <a:ln w="38100">
              <a:solidFill>
                <a:schemeClr val="tx1"/>
              </a:solidFill>
              <a:miter lim="800000"/>
            </a:ln>
            <a:effectLst>
              <a:outerShdw dist="107763" dir="18900000" algn="ctr" rotWithShape="0">
                <a:schemeClr val="bg2"/>
              </a:outerShdw>
            </a:effectLst>
          </p:spPr>
          <p:txBody>
            <a:bodyPr wrap="none" anchor="ctr"/>
            <a:lstStyle/>
            <a:p>
              <a:pPr>
                <a:defRPr/>
              </a:pPr>
              <a:r>
                <a:rPr kumimoji="1" lang="zh-CN" altLang="en-US">
                  <a:latin typeface="楷体_GB2312" pitchFamily="49" charset="-122"/>
                </a:rPr>
                <a:t>应用</a:t>
              </a:r>
            </a:p>
          </p:txBody>
        </p:sp>
      </p:grpSp>
      <p:sp>
        <p:nvSpPr>
          <p:cNvPr id="284691" name="AutoShape 19"/>
          <p:cNvSpPr/>
          <p:nvPr/>
        </p:nvSpPr>
        <p:spPr bwMode="auto">
          <a:xfrm>
            <a:off x="2590800" y="5145360"/>
            <a:ext cx="228600" cy="1066800"/>
          </a:xfrm>
          <a:prstGeom prst="leftBrace">
            <a:avLst>
              <a:gd name="adj1" fmla="val 38889"/>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692" name="Rectangle 20"/>
          <p:cNvSpPr>
            <a:spLocks noChangeArrowheads="1"/>
          </p:cNvSpPr>
          <p:nvPr/>
        </p:nvSpPr>
        <p:spPr bwMode="auto">
          <a:xfrm>
            <a:off x="2819400" y="499296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rgbClr val="CC0000"/>
                </a:solidFill>
                <a:latin typeface="楷体_GB2312" pitchFamily="49" charset="-122"/>
              </a:rPr>
              <a:t>图的连通分量</a:t>
            </a:r>
          </a:p>
        </p:txBody>
      </p:sp>
      <p:sp>
        <p:nvSpPr>
          <p:cNvPr id="284693" name="Rectangle 21"/>
          <p:cNvSpPr>
            <a:spLocks noChangeArrowheads="1"/>
          </p:cNvSpPr>
          <p:nvPr/>
        </p:nvSpPr>
        <p:spPr bwMode="auto">
          <a:xfrm>
            <a:off x="2819400" y="5907360"/>
            <a:ext cx="1828800" cy="457200"/>
          </a:xfrm>
          <a:prstGeom prst="rect">
            <a:avLst/>
          </a:prstGeom>
          <a:noFill/>
          <a:ln w="38100">
            <a:noFill/>
            <a:miter lim="800000"/>
          </a:ln>
          <a:effectLst/>
        </p:spPr>
        <p:txBody>
          <a:bodyPr>
            <a:spAutoFit/>
          </a:bodyPr>
          <a:lstStyle/>
          <a:p>
            <a:pPr algn="l">
              <a:defRPr/>
            </a:pPr>
            <a:r>
              <a:rPr kumimoji="1" lang="zh-CN" altLang="en-US" dirty="0">
                <a:solidFill>
                  <a:srgbClr val="CC0000"/>
                </a:solidFill>
                <a:effectLst>
                  <a:outerShdw blurRad="38100" dist="38100" dir="2700000" algn="tl">
                    <a:srgbClr val="C0C0C0"/>
                  </a:outerShdw>
                </a:effectLst>
                <a:latin typeface="楷体_GB2312" pitchFamily="49" charset="-122"/>
              </a:rPr>
              <a:t>图的生成树</a:t>
            </a:r>
          </a:p>
        </p:txBody>
      </p:sp>
      <p:sp>
        <p:nvSpPr>
          <p:cNvPr id="284694" name="Line 22"/>
          <p:cNvSpPr>
            <a:spLocks noChangeShapeType="1"/>
          </p:cNvSpPr>
          <p:nvPr/>
        </p:nvSpPr>
        <p:spPr bwMode="auto">
          <a:xfrm>
            <a:off x="4495800" y="6135960"/>
            <a:ext cx="45720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4695" name="Rectangle 23"/>
          <p:cNvSpPr>
            <a:spLocks noChangeArrowheads="1"/>
          </p:cNvSpPr>
          <p:nvPr/>
        </p:nvSpPr>
        <p:spPr bwMode="auto">
          <a:xfrm>
            <a:off x="4876800" y="590736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a:solidFill>
                  <a:srgbClr val="CC0000"/>
                </a:solidFill>
                <a:latin typeface="楷体_GB2312" pitchFamily="49" charset="-122"/>
              </a:rPr>
              <a:t>最小生成树</a:t>
            </a:r>
          </a:p>
        </p:txBody>
      </p:sp>
      <p:sp>
        <p:nvSpPr>
          <p:cNvPr id="284696" name="AutoShape 24"/>
          <p:cNvSpPr/>
          <p:nvPr/>
        </p:nvSpPr>
        <p:spPr bwMode="auto">
          <a:xfrm>
            <a:off x="6553200" y="5831160"/>
            <a:ext cx="228600" cy="762000"/>
          </a:xfrm>
          <a:prstGeom prst="leftBrace">
            <a:avLst>
              <a:gd name="adj1" fmla="val 27778"/>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697" name="Rectangle 25"/>
          <p:cNvSpPr>
            <a:spLocks noChangeArrowheads="1"/>
          </p:cNvSpPr>
          <p:nvPr/>
        </p:nvSpPr>
        <p:spPr bwMode="auto">
          <a:xfrm>
            <a:off x="6858000" y="567876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en-US" altLang="zh-CN">
                <a:solidFill>
                  <a:schemeClr val="hlink"/>
                </a:solidFill>
                <a:latin typeface="Times New Roman" panose="02020603050405020304" pitchFamily="18" charset="0"/>
              </a:rPr>
              <a:t>Prim</a:t>
            </a:r>
            <a:r>
              <a:rPr kumimoji="1" lang="zh-CN" altLang="en-US">
                <a:solidFill>
                  <a:schemeClr val="hlink"/>
                </a:solidFill>
                <a:latin typeface="楷体_GB2312" pitchFamily="49" charset="-122"/>
              </a:rPr>
              <a:t>算法</a:t>
            </a:r>
          </a:p>
        </p:txBody>
      </p:sp>
      <p:sp>
        <p:nvSpPr>
          <p:cNvPr id="284698" name="Rectangle 26"/>
          <p:cNvSpPr>
            <a:spLocks noChangeArrowheads="1"/>
          </p:cNvSpPr>
          <p:nvPr/>
        </p:nvSpPr>
        <p:spPr bwMode="auto">
          <a:xfrm>
            <a:off x="6781800" y="621216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en-US" altLang="zh-CN">
                <a:solidFill>
                  <a:schemeClr val="hlink"/>
                </a:solidFill>
                <a:latin typeface="Times New Roman" panose="02020603050405020304" pitchFamily="18" charset="0"/>
              </a:rPr>
              <a:t>Kruskal</a:t>
            </a:r>
            <a:r>
              <a:rPr kumimoji="1" lang="zh-CN" altLang="en-US">
                <a:solidFill>
                  <a:schemeClr val="hlink"/>
                </a:solidFill>
                <a:latin typeface="楷体_GB2312" pitchFamily="49" charset="-122"/>
              </a:rPr>
              <a:t>算法</a:t>
            </a:r>
          </a:p>
        </p:txBody>
      </p:sp>
      <p:sp>
        <p:nvSpPr>
          <p:cNvPr id="284699" name="Line 27"/>
          <p:cNvSpPr>
            <a:spLocks noChangeShapeType="1"/>
          </p:cNvSpPr>
          <p:nvPr/>
        </p:nvSpPr>
        <p:spPr bwMode="auto">
          <a:xfrm flipV="1">
            <a:off x="1447800" y="2478360"/>
            <a:ext cx="0" cy="8382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 name="Group 28"/>
          <p:cNvGrpSpPr/>
          <p:nvPr/>
        </p:nvGrpSpPr>
        <p:grpSpPr bwMode="auto">
          <a:xfrm>
            <a:off x="1447800" y="1335360"/>
            <a:ext cx="2667000" cy="685800"/>
            <a:chOff x="1152" y="480"/>
            <a:chExt cx="1680" cy="432"/>
          </a:xfrm>
        </p:grpSpPr>
        <p:sp>
          <p:nvSpPr>
            <p:cNvPr id="61476" name="Rectangle 29"/>
            <p:cNvSpPr>
              <a:spLocks noChangeArrowheads="1"/>
            </p:cNvSpPr>
            <p:nvPr/>
          </p:nvSpPr>
          <p:spPr bwMode="auto">
            <a:xfrm>
              <a:off x="1872" y="48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rgbClr val="CC0000"/>
                  </a:solidFill>
                  <a:latin typeface="楷体_GB2312" pitchFamily="49" charset="-122"/>
                </a:rPr>
                <a:t>最短路径</a:t>
              </a:r>
            </a:p>
          </p:txBody>
        </p:sp>
        <p:sp>
          <p:nvSpPr>
            <p:cNvPr id="61477" name="Line 30"/>
            <p:cNvSpPr>
              <a:spLocks noChangeShapeType="1"/>
            </p:cNvSpPr>
            <p:nvPr/>
          </p:nvSpPr>
          <p:spPr bwMode="auto">
            <a:xfrm flipV="1">
              <a:off x="1152" y="624"/>
              <a:ext cx="0" cy="2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61478" name="Line 31"/>
            <p:cNvSpPr>
              <a:spLocks noChangeShapeType="1"/>
            </p:cNvSpPr>
            <p:nvPr/>
          </p:nvSpPr>
          <p:spPr bwMode="auto">
            <a:xfrm>
              <a:off x="1152" y="624"/>
              <a:ext cx="72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4704" name="AutoShape 32"/>
          <p:cNvSpPr/>
          <p:nvPr/>
        </p:nvSpPr>
        <p:spPr bwMode="auto">
          <a:xfrm>
            <a:off x="3962400" y="1182960"/>
            <a:ext cx="228600" cy="762000"/>
          </a:xfrm>
          <a:prstGeom prst="leftBrace">
            <a:avLst>
              <a:gd name="adj1" fmla="val 27778"/>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4705" name="Rectangle 33"/>
          <p:cNvSpPr>
            <a:spLocks noChangeArrowheads="1"/>
          </p:cNvSpPr>
          <p:nvPr/>
        </p:nvSpPr>
        <p:spPr bwMode="auto">
          <a:xfrm>
            <a:off x="4114800" y="110676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en-US" altLang="zh-CN">
                <a:solidFill>
                  <a:schemeClr val="hlink"/>
                </a:solidFill>
                <a:latin typeface="Times New Roman" panose="02020603050405020304" pitchFamily="18" charset="0"/>
                <a:ea typeface="仿宋_GB2312" pitchFamily="49" charset="-122"/>
              </a:rPr>
              <a:t>Dijkstra</a:t>
            </a:r>
            <a:r>
              <a:rPr kumimoji="1" lang="zh-CN" altLang="en-US">
                <a:solidFill>
                  <a:schemeClr val="hlink"/>
                </a:solidFill>
                <a:latin typeface="楷体_GB2312" pitchFamily="49" charset="-122"/>
              </a:rPr>
              <a:t>算法</a:t>
            </a:r>
          </a:p>
        </p:txBody>
      </p:sp>
      <p:sp>
        <p:nvSpPr>
          <p:cNvPr id="284706" name="Rectangle 34"/>
          <p:cNvSpPr>
            <a:spLocks noChangeArrowheads="1"/>
          </p:cNvSpPr>
          <p:nvPr/>
        </p:nvSpPr>
        <p:spPr bwMode="auto">
          <a:xfrm>
            <a:off x="4114800" y="164016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en-US" altLang="zh-CN">
                <a:latin typeface="Times New Roman" panose="02020603050405020304" pitchFamily="18" charset="0"/>
              </a:rPr>
              <a:t>Floyd</a:t>
            </a:r>
            <a:r>
              <a:rPr kumimoji="1" lang="zh-CN" altLang="en-US">
                <a:latin typeface="楷体_GB2312" pitchFamily="49" charset="-122"/>
              </a:rPr>
              <a:t>算法</a:t>
            </a:r>
          </a:p>
        </p:txBody>
      </p:sp>
      <p:sp>
        <p:nvSpPr>
          <p:cNvPr id="284707" name="Rectangle 35"/>
          <p:cNvSpPr>
            <a:spLocks noChangeArrowheads="1"/>
          </p:cNvSpPr>
          <p:nvPr/>
        </p:nvSpPr>
        <p:spPr bwMode="auto">
          <a:xfrm>
            <a:off x="4724400" y="499296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chemeClr val="hlink"/>
                </a:solidFill>
                <a:latin typeface="楷体_GB2312" pitchFamily="49" charset="-122"/>
              </a:rPr>
              <a:t>（利用</a:t>
            </a:r>
            <a:r>
              <a:rPr kumimoji="1" lang="en-US" altLang="zh-CN" dirty="0">
                <a:solidFill>
                  <a:schemeClr val="hlink"/>
                </a:solidFill>
                <a:latin typeface="楷体_GB2312" pitchFamily="49" charset="-122"/>
              </a:rPr>
              <a:t>DFS</a:t>
            </a:r>
            <a:r>
              <a:rPr kumimoji="1" lang="zh-CN" altLang="en-US" dirty="0">
                <a:solidFill>
                  <a:schemeClr val="hlink"/>
                </a:solidFill>
                <a:latin typeface="楷体_GB2312" pitchFamily="49" charset="-122"/>
              </a:rPr>
              <a:t>）</a:t>
            </a:r>
          </a:p>
        </p:txBody>
      </p:sp>
      <p:sp>
        <p:nvSpPr>
          <p:cNvPr id="61472" name="Rectangle 36"/>
          <p:cNvSpPr>
            <a:spLocks noChangeArrowheads="1"/>
          </p:cNvSpPr>
          <p:nvPr/>
        </p:nvSpPr>
        <p:spPr bwMode="auto">
          <a:xfrm>
            <a:off x="1066800" y="152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3200">
                <a:solidFill>
                  <a:srgbClr val="CC0000"/>
                </a:solidFill>
                <a:latin typeface="楷体_GB2312" pitchFamily="49" charset="-122"/>
              </a:rPr>
              <a:t>第</a:t>
            </a:r>
            <a:r>
              <a:rPr kumimoji="1" lang="en-US" altLang="zh-CN" sz="3200">
                <a:solidFill>
                  <a:srgbClr val="CC0000"/>
                </a:solidFill>
                <a:latin typeface="楷体_GB2312" pitchFamily="49" charset="-122"/>
              </a:rPr>
              <a:t>7</a:t>
            </a:r>
            <a:r>
              <a:rPr kumimoji="1" lang="zh-CN" altLang="en-US" sz="3200">
                <a:solidFill>
                  <a:srgbClr val="CC0000"/>
                </a:solidFill>
                <a:latin typeface="楷体_GB2312" pitchFamily="49" charset="-122"/>
              </a:rPr>
              <a:t>章   小结</a:t>
            </a:r>
          </a:p>
        </p:txBody>
      </p:sp>
      <p:sp>
        <p:nvSpPr>
          <p:cNvPr id="284709" name="Rectangle 37"/>
          <p:cNvSpPr>
            <a:spLocks noChangeArrowheads="1"/>
          </p:cNvSpPr>
          <p:nvPr/>
        </p:nvSpPr>
        <p:spPr bwMode="auto">
          <a:xfrm>
            <a:off x="533400" y="1944960"/>
            <a:ext cx="1981200" cy="533400"/>
          </a:xfrm>
          <a:prstGeom prst="rect">
            <a:avLst/>
          </a:prstGeom>
          <a:solidFill>
            <a:schemeClr val="accent2"/>
          </a:solidFill>
          <a:ln w="38100">
            <a:solidFill>
              <a:schemeClr val="tx1"/>
            </a:solidFill>
            <a:miter lim="800000"/>
          </a:ln>
        </p:spPr>
        <p:txBody>
          <a:bodyPr wrap="none" anchor="ctr"/>
          <a:lstStyle/>
          <a:p>
            <a:r>
              <a:rPr kumimoji="1" lang="zh-CN" altLang="en-US" dirty="0">
                <a:latin typeface="Times New Roman" panose="02020603050405020304" pitchFamily="18" charset="0"/>
              </a:rPr>
              <a:t>有向图的应用</a:t>
            </a:r>
          </a:p>
        </p:txBody>
      </p:sp>
      <p:sp>
        <p:nvSpPr>
          <p:cNvPr id="284710" name="Rectangle 38"/>
          <p:cNvSpPr>
            <a:spLocks noChangeArrowheads="1"/>
          </p:cNvSpPr>
          <p:nvPr/>
        </p:nvSpPr>
        <p:spPr bwMode="auto">
          <a:xfrm>
            <a:off x="2843213" y="542158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rgbClr val="CC0000"/>
                </a:solidFill>
                <a:latin typeface="楷体_GB2312" pitchFamily="49" charset="-122"/>
              </a:rPr>
              <a:t>图的关节点</a:t>
            </a:r>
          </a:p>
        </p:txBody>
      </p:sp>
      <p:sp>
        <p:nvSpPr>
          <p:cNvPr id="284711" name="Rectangle 39"/>
          <p:cNvSpPr>
            <a:spLocks noChangeArrowheads="1"/>
          </p:cNvSpPr>
          <p:nvPr/>
        </p:nvSpPr>
        <p:spPr bwMode="auto">
          <a:xfrm>
            <a:off x="4643438" y="542158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algn="l"/>
            <a:r>
              <a:rPr kumimoji="1" lang="zh-CN" altLang="en-US" dirty="0">
                <a:solidFill>
                  <a:schemeClr val="hlink"/>
                </a:solidFill>
                <a:latin typeface="楷体_GB2312" pitchFamily="49" charset="-122"/>
              </a:rPr>
              <a:t>（利用</a:t>
            </a:r>
            <a:r>
              <a:rPr kumimoji="1" lang="en-US" altLang="zh-CN" dirty="0">
                <a:solidFill>
                  <a:schemeClr val="hlink"/>
                </a:solidFill>
                <a:latin typeface="楷体_GB2312" pitchFamily="49" charset="-122"/>
              </a:rPr>
              <a:t>DFS</a:t>
            </a:r>
            <a:r>
              <a:rPr kumimoji="1" lang="zh-CN" altLang="en-US" dirty="0">
                <a:solidFill>
                  <a:schemeClr val="hlink"/>
                </a:solidFill>
                <a:latin typeface="楷体_GB2312" pitchFamily="49" charset="-122"/>
              </a:rPr>
              <a:t>）</a:t>
            </a:r>
          </a:p>
        </p:txBody>
      </p:sp>
      <p:grpSp>
        <p:nvGrpSpPr>
          <p:cNvPr id="4" name="Group 28"/>
          <p:cNvGrpSpPr/>
          <p:nvPr/>
        </p:nvGrpSpPr>
        <p:grpSpPr bwMode="auto">
          <a:xfrm>
            <a:off x="1447800" y="649560"/>
            <a:ext cx="4343400" cy="914401"/>
            <a:chOff x="1152" y="480"/>
            <a:chExt cx="2736" cy="576"/>
          </a:xfrm>
        </p:grpSpPr>
        <p:sp>
          <p:nvSpPr>
            <p:cNvPr id="43" name="Rectangle 29"/>
            <p:cNvSpPr>
              <a:spLocks noChangeArrowheads="1"/>
            </p:cNvSpPr>
            <p:nvPr/>
          </p:nvSpPr>
          <p:spPr bwMode="auto">
            <a:xfrm>
              <a:off x="1872" y="480"/>
              <a:ext cx="20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p>
              <a:pPr algn="l"/>
              <a:r>
                <a:rPr kumimoji="1" lang="zh-CN" altLang="en-US" dirty="0" smtClean="0">
                  <a:solidFill>
                    <a:srgbClr val="CC0000"/>
                  </a:solidFill>
                  <a:latin typeface="楷体_GB2312" pitchFamily="49" charset="-122"/>
                </a:rPr>
                <a:t>拓扑排序和关键路径</a:t>
              </a:r>
              <a:endParaRPr kumimoji="1" lang="zh-CN" altLang="en-US" dirty="0">
                <a:solidFill>
                  <a:srgbClr val="CC0000"/>
                </a:solidFill>
                <a:latin typeface="楷体_GB2312" pitchFamily="49" charset="-122"/>
              </a:endParaRPr>
            </a:p>
          </p:txBody>
        </p:sp>
        <p:sp>
          <p:nvSpPr>
            <p:cNvPr id="44" name="Line 30"/>
            <p:cNvSpPr>
              <a:spLocks noChangeShapeType="1"/>
            </p:cNvSpPr>
            <p:nvPr/>
          </p:nvSpPr>
          <p:spPr bwMode="auto">
            <a:xfrm flipV="1">
              <a:off x="1152" y="624"/>
              <a:ext cx="0" cy="4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31"/>
            <p:cNvSpPr>
              <a:spLocks noChangeShapeType="1"/>
            </p:cNvSpPr>
            <p:nvPr/>
          </p:nvSpPr>
          <p:spPr bwMode="auto">
            <a:xfrm>
              <a:off x="1152" y="624"/>
              <a:ext cx="72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p:cTn id="7" dur="500" fill="hold"/>
                                        <p:tgtEl>
                                          <p:spTgt spid="284674"/>
                                        </p:tgtEl>
                                        <p:attrNameLst>
                                          <p:attrName>ppt_w</p:attrName>
                                        </p:attrNameLst>
                                      </p:cBhvr>
                                      <p:tavLst>
                                        <p:tav tm="0">
                                          <p:val>
                                            <p:fltVal val="0"/>
                                          </p:val>
                                        </p:tav>
                                        <p:tav tm="100000">
                                          <p:val>
                                            <p:strVal val="#ppt_w"/>
                                          </p:val>
                                        </p:tav>
                                      </p:tavLst>
                                    </p:anim>
                                    <p:anim calcmode="lin" valueType="num">
                                      <p:cBhvr>
                                        <p:cTn id="8" dur="500" fill="hold"/>
                                        <p:tgtEl>
                                          <p:spTgt spid="28467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84675"/>
                                        </p:tgtEl>
                                        <p:attrNameLst>
                                          <p:attrName>style.visibility</p:attrName>
                                        </p:attrNameLst>
                                      </p:cBhvr>
                                      <p:to>
                                        <p:strVal val="visible"/>
                                      </p:to>
                                    </p:set>
                                    <p:animEffect transition="in" filter="wipe(up)">
                                      <p:cBhvr>
                                        <p:cTn id="13" dur="500"/>
                                        <p:tgtEl>
                                          <p:spTgt spid="284675"/>
                                        </p:tgtEl>
                                      </p:cBhvr>
                                    </p:animEffect>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284676"/>
                                        </p:tgtEl>
                                        <p:attrNameLst>
                                          <p:attrName>style.visibility</p:attrName>
                                        </p:attrNameLst>
                                      </p:cBhvr>
                                      <p:to>
                                        <p:strVal val="visible"/>
                                      </p:to>
                                    </p:set>
                                    <p:anim calcmode="lin" valueType="num">
                                      <p:cBhvr>
                                        <p:cTn id="17" dur="500" fill="hold"/>
                                        <p:tgtEl>
                                          <p:spTgt spid="284676"/>
                                        </p:tgtEl>
                                        <p:attrNameLst>
                                          <p:attrName>ppt_w</p:attrName>
                                        </p:attrNameLst>
                                      </p:cBhvr>
                                      <p:tavLst>
                                        <p:tav tm="0">
                                          <p:val>
                                            <p:fltVal val="0"/>
                                          </p:val>
                                        </p:tav>
                                        <p:tav tm="100000">
                                          <p:val>
                                            <p:strVal val="#ppt_w"/>
                                          </p:val>
                                        </p:tav>
                                      </p:tavLst>
                                    </p:anim>
                                    <p:anim calcmode="lin" valueType="num">
                                      <p:cBhvr>
                                        <p:cTn id="18" dur="500" fill="hold"/>
                                        <p:tgtEl>
                                          <p:spTgt spid="284676"/>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23" presetClass="entr" presetSubtype="16" fill="hold" grpId="0" nodeType="afterEffect">
                                  <p:stCondLst>
                                    <p:cond delay="0"/>
                                  </p:stCondLst>
                                  <p:childTnLst>
                                    <p:set>
                                      <p:cBhvr>
                                        <p:cTn id="21" dur="1" fill="hold">
                                          <p:stCondLst>
                                            <p:cond delay="0"/>
                                          </p:stCondLst>
                                        </p:cTn>
                                        <p:tgtEl>
                                          <p:spTgt spid="284677"/>
                                        </p:tgtEl>
                                        <p:attrNameLst>
                                          <p:attrName>style.visibility</p:attrName>
                                        </p:attrNameLst>
                                      </p:cBhvr>
                                      <p:to>
                                        <p:strVal val="visible"/>
                                      </p:to>
                                    </p:set>
                                    <p:anim calcmode="lin" valueType="num">
                                      <p:cBhvr>
                                        <p:cTn id="22" dur="500" fill="hold"/>
                                        <p:tgtEl>
                                          <p:spTgt spid="284677"/>
                                        </p:tgtEl>
                                        <p:attrNameLst>
                                          <p:attrName>ppt_w</p:attrName>
                                        </p:attrNameLst>
                                      </p:cBhvr>
                                      <p:tavLst>
                                        <p:tav tm="0">
                                          <p:val>
                                            <p:fltVal val="0"/>
                                          </p:val>
                                        </p:tav>
                                        <p:tav tm="100000">
                                          <p:val>
                                            <p:strVal val="#ppt_w"/>
                                          </p:val>
                                        </p:tav>
                                      </p:tavLst>
                                    </p:anim>
                                    <p:anim calcmode="lin" valueType="num">
                                      <p:cBhvr>
                                        <p:cTn id="23" dur="500" fill="hold"/>
                                        <p:tgtEl>
                                          <p:spTgt spid="28467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84678"/>
                                        </p:tgtEl>
                                        <p:attrNameLst>
                                          <p:attrName>style.visibility</p:attrName>
                                        </p:attrNameLst>
                                      </p:cBhvr>
                                      <p:to>
                                        <p:strVal val="visible"/>
                                      </p:to>
                                    </p:set>
                                    <p:animEffect transition="in" filter="wipe(up)">
                                      <p:cBhvr>
                                        <p:cTn id="28" dur="500"/>
                                        <p:tgtEl>
                                          <p:spTgt spid="284678"/>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84679"/>
                                        </p:tgtEl>
                                        <p:attrNameLst>
                                          <p:attrName>style.visibility</p:attrName>
                                        </p:attrNameLst>
                                      </p:cBhvr>
                                      <p:to>
                                        <p:strVal val="visible"/>
                                      </p:to>
                                    </p:set>
                                    <p:animEffect transition="in" filter="wipe(left)">
                                      <p:cBhvr>
                                        <p:cTn id="32" dur="500"/>
                                        <p:tgtEl>
                                          <p:spTgt spid="28467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84680"/>
                                        </p:tgtEl>
                                        <p:attrNameLst>
                                          <p:attrName>style.visibility</p:attrName>
                                        </p:attrNameLst>
                                      </p:cBhvr>
                                      <p:to>
                                        <p:strVal val="visible"/>
                                      </p:to>
                                    </p:set>
                                    <p:animEffect transition="in" filter="wipe(left)">
                                      <p:cBhvr>
                                        <p:cTn id="36" dur="500"/>
                                        <p:tgtEl>
                                          <p:spTgt spid="284680"/>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284681"/>
                                        </p:tgtEl>
                                        <p:attrNameLst>
                                          <p:attrName>style.visibility</p:attrName>
                                        </p:attrNameLst>
                                      </p:cBhvr>
                                      <p:to>
                                        <p:strVal val="visible"/>
                                      </p:to>
                                    </p:set>
                                    <p:animEffect transition="in" filter="wipe(left)">
                                      <p:cBhvr>
                                        <p:cTn id="40" dur="500"/>
                                        <p:tgtEl>
                                          <p:spTgt spid="284681"/>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84682"/>
                                        </p:tgtEl>
                                        <p:attrNameLst>
                                          <p:attrName>style.visibility</p:attrName>
                                        </p:attrNameLst>
                                      </p:cBhvr>
                                      <p:to>
                                        <p:strVal val="visible"/>
                                      </p:to>
                                    </p:set>
                                    <p:animEffect transition="in" filter="wipe(left)">
                                      <p:cBhvr>
                                        <p:cTn id="44" dur="500"/>
                                        <p:tgtEl>
                                          <p:spTgt spid="28468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84683"/>
                                        </p:tgtEl>
                                        <p:attrNameLst>
                                          <p:attrName>style.visibility</p:attrName>
                                        </p:attrNameLst>
                                      </p:cBhvr>
                                      <p:to>
                                        <p:strVal val="visible"/>
                                      </p:to>
                                    </p:set>
                                    <p:animEffect transition="in" filter="wipe(up)">
                                      <p:cBhvr>
                                        <p:cTn id="49" dur="500"/>
                                        <p:tgtEl>
                                          <p:spTgt spid="284683"/>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84684"/>
                                        </p:tgtEl>
                                        <p:attrNameLst>
                                          <p:attrName>style.visibility</p:attrName>
                                        </p:attrNameLst>
                                      </p:cBhvr>
                                      <p:to>
                                        <p:strVal val="visible"/>
                                      </p:to>
                                    </p:set>
                                    <p:animEffect transition="in" filter="wipe(left)">
                                      <p:cBhvr>
                                        <p:cTn id="53" dur="500"/>
                                        <p:tgtEl>
                                          <p:spTgt spid="284684"/>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284685"/>
                                        </p:tgtEl>
                                        <p:attrNameLst>
                                          <p:attrName>style.visibility</p:attrName>
                                        </p:attrNameLst>
                                      </p:cBhvr>
                                      <p:to>
                                        <p:strVal val="visible"/>
                                      </p:to>
                                    </p:set>
                                    <p:animEffect transition="in" filter="wipe(left)">
                                      <p:cBhvr>
                                        <p:cTn id="57" dur="500"/>
                                        <p:tgtEl>
                                          <p:spTgt spid="28468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right)">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84686"/>
                                        </p:tgtEl>
                                        <p:attrNameLst>
                                          <p:attrName>style.visibility</p:attrName>
                                        </p:attrNameLst>
                                      </p:cBhvr>
                                      <p:to>
                                        <p:strVal val="visible"/>
                                      </p:to>
                                    </p:set>
                                    <p:animEffect transition="in" filter="wipe(up)">
                                      <p:cBhvr>
                                        <p:cTn id="67" dur="500"/>
                                        <p:tgtEl>
                                          <p:spTgt spid="284686"/>
                                        </p:tgtEl>
                                      </p:cBhvr>
                                    </p:animEffect>
                                  </p:childTnLst>
                                </p:cTn>
                              </p:par>
                            </p:childTnLst>
                          </p:cTn>
                        </p:par>
                        <p:par>
                          <p:cTn id="68" fill="hold">
                            <p:stCondLst>
                              <p:cond delay="500"/>
                            </p:stCondLst>
                            <p:childTnLst>
                              <p:par>
                                <p:cTn id="69" presetID="23" presetClass="entr" presetSubtype="16" fill="hold" grpId="0" nodeType="afterEffect">
                                  <p:stCondLst>
                                    <p:cond delay="0"/>
                                  </p:stCondLst>
                                  <p:childTnLst>
                                    <p:set>
                                      <p:cBhvr>
                                        <p:cTn id="70" dur="1" fill="hold">
                                          <p:stCondLst>
                                            <p:cond delay="0"/>
                                          </p:stCondLst>
                                        </p:cTn>
                                        <p:tgtEl>
                                          <p:spTgt spid="284687"/>
                                        </p:tgtEl>
                                        <p:attrNameLst>
                                          <p:attrName>style.visibility</p:attrName>
                                        </p:attrNameLst>
                                      </p:cBhvr>
                                      <p:to>
                                        <p:strVal val="visible"/>
                                      </p:to>
                                    </p:set>
                                    <p:anim calcmode="lin" valueType="num">
                                      <p:cBhvr>
                                        <p:cTn id="71" dur="500" fill="hold"/>
                                        <p:tgtEl>
                                          <p:spTgt spid="284687"/>
                                        </p:tgtEl>
                                        <p:attrNameLst>
                                          <p:attrName>ppt_w</p:attrName>
                                        </p:attrNameLst>
                                      </p:cBhvr>
                                      <p:tavLst>
                                        <p:tav tm="0">
                                          <p:val>
                                            <p:fltVal val="0"/>
                                          </p:val>
                                        </p:tav>
                                        <p:tav tm="100000">
                                          <p:val>
                                            <p:strVal val="#ppt_w"/>
                                          </p:val>
                                        </p:tav>
                                      </p:tavLst>
                                    </p:anim>
                                    <p:anim calcmode="lin" valueType="num">
                                      <p:cBhvr>
                                        <p:cTn id="72" dur="500" fill="hold"/>
                                        <p:tgtEl>
                                          <p:spTgt spid="284687"/>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84691"/>
                                        </p:tgtEl>
                                        <p:attrNameLst>
                                          <p:attrName>style.visibility</p:attrName>
                                        </p:attrNameLst>
                                      </p:cBhvr>
                                      <p:to>
                                        <p:strVal val="visible"/>
                                      </p:to>
                                    </p:set>
                                    <p:animEffect transition="in" filter="wipe(up)">
                                      <p:cBhvr>
                                        <p:cTn id="77" dur="500"/>
                                        <p:tgtEl>
                                          <p:spTgt spid="284691"/>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84692"/>
                                        </p:tgtEl>
                                        <p:attrNameLst>
                                          <p:attrName>style.visibility</p:attrName>
                                        </p:attrNameLst>
                                      </p:cBhvr>
                                      <p:to>
                                        <p:strVal val="visible"/>
                                      </p:to>
                                    </p:set>
                                    <p:animEffect transition="in" filter="wipe(left)">
                                      <p:cBhvr>
                                        <p:cTn id="81" dur="500"/>
                                        <p:tgtEl>
                                          <p:spTgt spid="284692"/>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84710"/>
                                        </p:tgtEl>
                                        <p:attrNameLst>
                                          <p:attrName>style.visibility</p:attrName>
                                        </p:attrNameLst>
                                      </p:cBhvr>
                                      <p:to>
                                        <p:strVal val="visible"/>
                                      </p:to>
                                    </p:set>
                                    <p:animEffect transition="in" filter="wipe(left)">
                                      <p:cBhvr>
                                        <p:cTn id="85" dur="500"/>
                                        <p:tgtEl>
                                          <p:spTgt spid="28471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84707"/>
                                        </p:tgtEl>
                                        <p:attrNameLst>
                                          <p:attrName>style.visibility</p:attrName>
                                        </p:attrNameLst>
                                      </p:cBhvr>
                                      <p:to>
                                        <p:strVal val="visible"/>
                                      </p:to>
                                    </p:set>
                                    <p:animEffect transition="in" filter="wipe(left)">
                                      <p:cBhvr>
                                        <p:cTn id="90" dur="500"/>
                                        <p:tgtEl>
                                          <p:spTgt spid="284707"/>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284711"/>
                                        </p:tgtEl>
                                        <p:attrNameLst>
                                          <p:attrName>style.visibility</p:attrName>
                                        </p:attrNameLst>
                                      </p:cBhvr>
                                      <p:to>
                                        <p:strVal val="visible"/>
                                      </p:to>
                                    </p:set>
                                    <p:animEffect transition="in" filter="wipe(left)">
                                      <p:cBhvr>
                                        <p:cTn id="94" dur="500"/>
                                        <p:tgtEl>
                                          <p:spTgt spid="28471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84693"/>
                                        </p:tgtEl>
                                        <p:attrNameLst>
                                          <p:attrName>style.visibility</p:attrName>
                                        </p:attrNameLst>
                                      </p:cBhvr>
                                      <p:to>
                                        <p:strVal val="visible"/>
                                      </p:to>
                                    </p:set>
                                    <p:animEffect transition="in" filter="wipe(left)">
                                      <p:cBhvr>
                                        <p:cTn id="99" dur="500"/>
                                        <p:tgtEl>
                                          <p:spTgt spid="284693"/>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284694"/>
                                        </p:tgtEl>
                                        <p:attrNameLst>
                                          <p:attrName>style.visibility</p:attrName>
                                        </p:attrNameLst>
                                      </p:cBhvr>
                                      <p:to>
                                        <p:strVal val="visible"/>
                                      </p:to>
                                    </p:set>
                                    <p:animEffect transition="in" filter="wipe(left)">
                                      <p:cBhvr>
                                        <p:cTn id="103" dur="500"/>
                                        <p:tgtEl>
                                          <p:spTgt spid="284694"/>
                                        </p:tgtEl>
                                      </p:cBhvr>
                                    </p:animEffect>
                                  </p:childTnLst>
                                </p:cTn>
                              </p:par>
                            </p:childTnLst>
                          </p:cTn>
                        </p:par>
                        <p:par>
                          <p:cTn id="104" fill="hold">
                            <p:stCondLst>
                              <p:cond delay="1000"/>
                            </p:stCondLst>
                            <p:childTnLst>
                              <p:par>
                                <p:cTn id="105" presetID="22" presetClass="entr" presetSubtype="8" fill="hold" grpId="0" nodeType="afterEffect">
                                  <p:stCondLst>
                                    <p:cond delay="0"/>
                                  </p:stCondLst>
                                  <p:childTnLst>
                                    <p:set>
                                      <p:cBhvr>
                                        <p:cTn id="106" dur="1" fill="hold">
                                          <p:stCondLst>
                                            <p:cond delay="0"/>
                                          </p:stCondLst>
                                        </p:cTn>
                                        <p:tgtEl>
                                          <p:spTgt spid="284695"/>
                                        </p:tgtEl>
                                        <p:attrNameLst>
                                          <p:attrName>style.visibility</p:attrName>
                                        </p:attrNameLst>
                                      </p:cBhvr>
                                      <p:to>
                                        <p:strVal val="visible"/>
                                      </p:to>
                                    </p:set>
                                    <p:animEffect transition="in" filter="wipe(left)">
                                      <p:cBhvr>
                                        <p:cTn id="107" dur="500"/>
                                        <p:tgtEl>
                                          <p:spTgt spid="284695"/>
                                        </p:tgtEl>
                                      </p:cBhvr>
                                    </p:animEffect>
                                  </p:childTnLst>
                                </p:cTn>
                              </p:par>
                            </p:childTnLst>
                          </p:cTn>
                        </p:par>
                        <p:par>
                          <p:cTn id="108" fill="hold">
                            <p:stCondLst>
                              <p:cond delay="1500"/>
                            </p:stCondLst>
                            <p:childTnLst>
                              <p:par>
                                <p:cTn id="109" presetID="22" presetClass="entr" presetSubtype="1" fill="hold" grpId="0" nodeType="afterEffect">
                                  <p:stCondLst>
                                    <p:cond delay="0"/>
                                  </p:stCondLst>
                                  <p:childTnLst>
                                    <p:set>
                                      <p:cBhvr>
                                        <p:cTn id="110" dur="1" fill="hold">
                                          <p:stCondLst>
                                            <p:cond delay="0"/>
                                          </p:stCondLst>
                                        </p:cTn>
                                        <p:tgtEl>
                                          <p:spTgt spid="284696"/>
                                        </p:tgtEl>
                                        <p:attrNameLst>
                                          <p:attrName>style.visibility</p:attrName>
                                        </p:attrNameLst>
                                      </p:cBhvr>
                                      <p:to>
                                        <p:strVal val="visible"/>
                                      </p:to>
                                    </p:set>
                                    <p:animEffect transition="in" filter="wipe(up)">
                                      <p:cBhvr>
                                        <p:cTn id="111" dur="500"/>
                                        <p:tgtEl>
                                          <p:spTgt spid="284696"/>
                                        </p:tgtEl>
                                      </p:cBhvr>
                                    </p:animEffect>
                                  </p:childTnLst>
                                </p:cTn>
                              </p:par>
                            </p:childTnLst>
                          </p:cTn>
                        </p:par>
                        <p:par>
                          <p:cTn id="112" fill="hold">
                            <p:stCondLst>
                              <p:cond delay="2000"/>
                            </p:stCondLst>
                            <p:childTnLst>
                              <p:par>
                                <p:cTn id="113" presetID="22" presetClass="entr" presetSubtype="8" fill="hold" grpId="0" nodeType="afterEffect">
                                  <p:stCondLst>
                                    <p:cond delay="0"/>
                                  </p:stCondLst>
                                  <p:childTnLst>
                                    <p:set>
                                      <p:cBhvr>
                                        <p:cTn id="114" dur="1" fill="hold">
                                          <p:stCondLst>
                                            <p:cond delay="0"/>
                                          </p:stCondLst>
                                        </p:cTn>
                                        <p:tgtEl>
                                          <p:spTgt spid="284697"/>
                                        </p:tgtEl>
                                        <p:attrNameLst>
                                          <p:attrName>style.visibility</p:attrName>
                                        </p:attrNameLst>
                                      </p:cBhvr>
                                      <p:to>
                                        <p:strVal val="visible"/>
                                      </p:to>
                                    </p:set>
                                    <p:animEffect transition="in" filter="wipe(left)">
                                      <p:cBhvr>
                                        <p:cTn id="115" dur="500"/>
                                        <p:tgtEl>
                                          <p:spTgt spid="284697"/>
                                        </p:tgtEl>
                                      </p:cBhvr>
                                    </p:animEffect>
                                  </p:childTnLst>
                                </p:cTn>
                              </p:par>
                            </p:childTnLst>
                          </p:cTn>
                        </p:par>
                        <p:par>
                          <p:cTn id="116" fill="hold">
                            <p:stCondLst>
                              <p:cond delay="2500"/>
                            </p:stCondLst>
                            <p:childTnLst>
                              <p:par>
                                <p:cTn id="117" presetID="22" presetClass="entr" presetSubtype="8" fill="hold" grpId="0" nodeType="afterEffect">
                                  <p:stCondLst>
                                    <p:cond delay="0"/>
                                  </p:stCondLst>
                                  <p:childTnLst>
                                    <p:set>
                                      <p:cBhvr>
                                        <p:cTn id="118" dur="1" fill="hold">
                                          <p:stCondLst>
                                            <p:cond delay="0"/>
                                          </p:stCondLst>
                                        </p:cTn>
                                        <p:tgtEl>
                                          <p:spTgt spid="284698"/>
                                        </p:tgtEl>
                                        <p:attrNameLst>
                                          <p:attrName>style.visibility</p:attrName>
                                        </p:attrNameLst>
                                      </p:cBhvr>
                                      <p:to>
                                        <p:strVal val="visible"/>
                                      </p:to>
                                    </p:set>
                                    <p:animEffect transition="in" filter="wipe(left)">
                                      <p:cBhvr>
                                        <p:cTn id="119" dur="500"/>
                                        <p:tgtEl>
                                          <p:spTgt spid="28469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84699"/>
                                        </p:tgtEl>
                                        <p:attrNameLst>
                                          <p:attrName>style.visibility</p:attrName>
                                        </p:attrNameLst>
                                      </p:cBhvr>
                                      <p:to>
                                        <p:strVal val="visible"/>
                                      </p:to>
                                    </p:set>
                                    <p:animEffect transition="in" filter="wipe(down)">
                                      <p:cBhvr>
                                        <p:cTn id="124" dur="500"/>
                                        <p:tgtEl>
                                          <p:spTgt spid="284699"/>
                                        </p:tgtEl>
                                      </p:cBhvr>
                                    </p:animEffect>
                                  </p:childTnLst>
                                </p:cTn>
                              </p:par>
                            </p:childTnLst>
                          </p:cTn>
                        </p:par>
                        <p:par>
                          <p:cTn id="125" fill="hold">
                            <p:stCondLst>
                              <p:cond delay="500"/>
                            </p:stCondLst>
                            <p:childTnLst>
                              <p:par>
                                <p:cTn id="126" presetID="23" presetClass="entr" presetSubtype="16" fill="hold" grpId="0" nodeType="afterEffect">
                                  <p:stCondLst>
                                    <p:cond delay="0"/>
                                  </p:stCondLst>
                                  <p:childTnLst>
                                    <p:set>
                                      <p:cBhvr>
                                        <p:cTn id="127" dur="1" fill="hold">
                                          <p:stCondLst>
                                            <p:cond delay="0"/>
                                          </p:stCondLst>
                                        </p:cTn>
                                        <p:tgtEl>
                                          <p:spTgt spid="284709"/>
                                        </p:tgtEl>
                                        <p:attrNameLst>
                                          <p:attrName>style.visibility</p:attrName>
                                        </p:attrNameLst>
                                      </p:cBhvr>
                                      <p:to>
                                        <p:strVal val="visible"/>
                                      </p:to>
                                    </p:set>
                                    <p:anim calcmode="lin" valueType="num">
                                      <p:cBhvr>
                                        <p:cTn id="128" dur="500" fill="hold"/>
                                        <p:tgtEl>
                                          <p:spTgt spid="284709"/>
                                        </p:tgtEl>
                                        <p:attrNameLst>
                                          <p:attrName>ppt_w</p:attrName>
                                        </p:attrNameLst>
                                      </p:cBhvr>
                                      <p:tavLst>
                                        <p:tav tm="0">
                                          <p:val>
                                            <p:fltVal val="0"/>
                                          </p:val>
                                        </p:tav>
                                        <p:tav tm="100000">
                                          <p:val>
                                            <p:strVal val="#ppt_w"/>
                                          </p:val>
                                        </p:tav>
                                      </p:tavLst>
                                    </p:anim>
                                    <p:anim calcmode="lin" valueType="num">
                                      <p:cBhvr>
                                        <p:cTn id="129" dur="500" fill="hold"/>
                                        <p:tgtEl>
                                          <p:spTgt spid="284709"/>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wipe(left)">
                                      <p:cBhvr>
                                        <p:cTn id="134" dur="500"/>
                                        <p:tgtEl>
                                          <p:spTgt spid="3"/>
                                        </p:tgtEl>
                                      </p:cBhvr>
                                    </p:animEffect>
                                  </p:childTnLst>
                                </p:cTn>
                              </p:par>
                            </p:childTnLst>
                          </p:cTn>
                        </p:par>
                        <p:par>
                          <p:cTn id="135" fill="hold">
                            <p:stCondLst>
                              <p:cond delay="500"/>
                            </p:stCondLst>
                            <p:childTnLst>
                              <p:par>
                                <p:cTn id="136" presetID="22" presetClass="entr" presetSubtype="1" fill="hold" grpId="0" nodeType="afterEffect">
                                  <p:stCondLst>
                                    <p:cond delay="0"/>
                                  </p:stCondLst>
                                  <p:childTnLst>
                                    <p:set>
                                      <p:cBhvr>
                                        <p:cTn id="137" dur="1" fill="hold">
                                          <p:stCondLst>
                                            <p:cond delay="0"/>
                                          </p:stCondLst>
                                        </p:cTn>
                                        <p:tgtEl>
                                          <p:spTgt spid="284704"/>
                                        </p:tgtEl>
                                        <p:attrNameLst>
                                          <p:attrName>style.visibility</p:attrName>
                                        </p:attrNameLst>
                                      </p:cBhvr>
                                      <p:to>
                                        <p:strVal val="visible"/>
                                      </p:to>
                                    </p:set>
                                    <p:animEffect transition="in" filter="wipe(up)">
                                      <p:cBhvr>
                                        <p:cTn id="138" dur="500"/>
                                        <p:tgtEl>
                                          <p:spTgt spid="284704"/>
                                        </p:tgtEl>
                                      </p:cBhvr>
                                    </p:animEffect>
                                  </p:childTnLst>
                                </p:cTn>
                              </p:par>
                            </p:childTnLst>
                          </p:cTn>
                        </p:par>
                        <p:par>
                          <p:cTn id="139" fill="hold">
                            <p:stCondLst>
                              <p:cond delay="1000"/>
                            </p:stCondLst>
                            <p:childTnLst>
                              <p:par>
                                <p:cTn id="140" presetID="22" presetClass="entr" presetSubtype="8" fill="hold" grpId="0" nodeType="afterEffect">
                                  <p:stCondLst>
                                    <p:cond delay="0"/>
                                  </p:stCondLst>
                                  <p:childTnLst>
                                    <p:set>
                                      <p:cBhvr>
                                        <p:cTn id="141" dur="1" fill="hold">
                                          <p:stCondLst>
                                            <p:cond delay="0"/>
                                          </p:stCondLst>
                                        </p:cTn>
                                        <p:tgtEl>
                                          <p:spTgt spid="284705"/>
                                        </p:tgtEl>
                                        <p:attrNameLst>
                                          <p:attrName>style.visibility</p:attrName>
                                        </p:attrNameLst>
                                      </p:cBhvr>
                                      <p:to>
                                        <p:strVal val="visible"/>
                                      </p:to>
                                    </p:set>
                                    <p:animEffect transition="in" filter="wipe(left)">
                                      <p:cBhvr>
                                        <p:cTn id="142" dur="500"/>
                                        <p:tgtEl>
                                          <p:spTgt spid="284705"/>
                                        </p:tgtEl>
                                      </p:cBhvr>
                                    </p:animEffect>
                                  </p:childTnLst>
                                </p:cTn>
                              </p:par>
                            </p:childTnLst>
                          </p:cTn>
                        </p:par>
                        <p:par>
                          <p:cTn id="143" fill="hold">
                            <p:stCondLst>
                              <p:cond delay="1500"/>
                            </p:stCondLst>
                            <p:childTnLst>
                              <p:par>
                                <p:cTn id="144" presetID="22" presetClass="entr" presetSubtype="8" fill="hold" grpId="0" nodeType="afterEffect">
                                  <p:stCondLst>
                                    <p:cond delay="0"/>
                                  </p:stCondLst>
                                  <p:childTnLst>
                                    <p:set>
                                      <p:cBhvr>
                                        <p:cTn id="145" dur="1" fill="hold">
                                          <p:stCondLst>
                                            <p:cond delay="0"/>
                                          </p:stCondLst>
                                        </p:cTn>
                                        <p:tgtEl>
                                          <p:spTgt spid="284706"/>
                                        </p:tgtEl>
                                        <p:attrNameLst>
                                          <p:attrName>style.visibility</p:attrName>
                                        </p:attrNameLst>
                                      </p:cBhvr>
                                      <p:to>
                                        <p:strVal val="visible"/>
                                      </p:to>
                                    </p:set>
                                    <p:animEffect transition="in" filter="wipe(left)">
                                      <p:cBhvr>
                                        <p:cTn id="146" dur="500"/>
                                        <p:tgtEl>
                                          <p:spTgt spid="28470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4"/>
                                        </p:tgtEl>
                                        <p:attrNameLst>
                                          <p:attrName>style.visibility</p:attrName>
                                        </p:attrNameLst>
                                      </p:cBhvr>
                                      <p:to>
                                        <p:strVal val="visible"/>
                                      </p:to>
                                    </p:set>
                                    <p:animEffect transition="in" filter="wipe(left)">
                                      <p:cBhvr>
                                        <p:cTn id="1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autoUpdateAnimBg="0"/>
      <p:bldP spid="284675" grpId="0" animBg="1"/>
      <p:bldP spid="284676" grpId="0" autoUpdateAnimBg="0"/>
      <p:bldP spid="284677" grpId="0" autoUpdateAnimBg="0"/>
      <p:bldP spid="284678" grpId="0" animBg="1"/>
      <p:bldP spid="284679" grpId="0" autoUpdateAnimBg="0"/>
      <p:bldP spid="284680" grpId="0" autoUpdateAnimBg="0"/>
      <p:bldP spid="284681" grpId="0" autoUpdateAnimBg="0"/>
      <p:bldP spid="284682" grpId="0" autoUpdateAnimBg="0"/>
      <p:bldP spid="284683" grpId="0" animBg="1"/>
      <p:bldP spid="284684" grpId="0" autoUpdateAnimBg="0"/>
      <p:bldP spid="284685" grpId="0" autoUpdateAnimBg="0"/>
      <p:bldP spid="284686" grpId="0" animBg="1"/>
      <p:bldP spid="284687" grpId="0" animBg="1" autoUpdateAnimBg="0"/>
      <p:bldP spid="284691" grpId="0" animBg="1"/>
      <p:bldP spid="284692" grpId="0" autoUpdateAnimBg="0"/>
      <p:bldP spid="284693" grpId="0" autoUpdateAnimBg="0"/>
      <p:bldP spid="284694" grpId="0" animBg="1"/>
      <p:bldP spid="284695" grpId="0" autoUpdateAnimBg="0"/>
      <p:bldP spid="284696" grpId="0" animBg="1"/>
      <p:bldP spid="284697" grpId="0" autoUpdateAnimBg="0"/>
      <p:bldP spid="284698" grpId="0" autoUpdateAnimBg="0"/>
      <p:bldP spid="284699" grpId="0" animBg="1"/>
      <p:bldP spid="284704" grpId="0" animBg="1"/>
      <p:bldP spid="284705" grpId="0" autoUpdateAnimBg="0"/>
      <p:bldP spid="284706" grpId="0" autoUpdateAnimBg="0"/>
      <p:bldP spid="284707" grpId="0" autoUpdateAnimBg="0"/>
      <p:bldP spid="284709" grpId="0" animBg="1" autoUpdateAnimBg="0"/>
      <p:bldP spid="284710" grpId="0" autoUpdateAnimBg="0"/>
      <p:bldP spid="284711"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B6FCB9A-34C8-40E8-8DB1-0EFC5EABC89B}" type="slidenum">
              <a:rPr lang="en-US" altLang="zh-CN"/>
              <a:t>111</a:t>
            </a:fld>
            <a:endParaRPr lang="en-US" altLang="zh-CN"/>
          </a:p>
        </p:txBody>
      </p:sp>
      <p:sp>
        <p:nvSpPr>
          <p:cNvPr id="233478" name="Rectangle 6"/>
          <p:cNvSpPr>
            <a:spLocks noGrp="1" noChangeArrowheads="1"/>
          </p:cNvSpPr>
          <p:nvPr>
            <p:ph type="title"/>
          </p:nvPr>
        </p:nvSpPr>
        <p:spPr/>
        <p:txBody>
          <a:bodyPr/>
          <a:lstStyle/>
          <a:p>
            <a:pPr eaLnBrk="1" hangingPunct="1">
              <a:defRPr/>
            </a:pPr>
            <a:r>
              <a:rPr lang="zh-CN" altLang="en-US" smtClean="0"/>
              <a:t>本章要点</a:t>
            </a:r>
          </a:p>
        </p:txBody>
      </p:sp>
      <p:sp>
        <p:nvSpPr>
          <p:cNvPr id="62468" name="Rectangle 7"/>
          <p:cNvSpPr>
            <a:spLocks noGrp="1" noChangeArrowheads="1"/>
          </p:cNvSpPr>
          <p:nvPr>
            <p:ph type="body" idx="1"/>
          </p:nvPr>
        </p:nvSpPr>
        <p:spPr/>
        <p:txBody>
          <a:bodyPr/>
          <a:lstStyle/>
          <a:p>
            <a:pPr marL="533400" indent="-533400" eaLnBrk="1" hangingPunct="1">
              <a:buFontTx/>
              <a:buAutoNum type="arabicPeriod"/>
            </a:pPr>
            <a:r>
              <a:rPr lang="zh-CN" altLang="en-US" smtClean="0"/>
              <a:t>熟悉图的各种存储结构及其构造算法，了解实际问题的求解效率与采用何种存储结构和算法有密切联系</a:t>
            </a:r>
          </a:p>
          <a:p>
            <a:pPr marL="533400" indent="-533400" eaLnBrk="1" hangingPunct="1">
              <a:buFontTx/>
              <a:buAutoNum type="arabicPeriod"/>
            </a:pPr>
            <a:r>
              <a:rPr lang="zh-CN" altLang="en-US" smtClean="0"/>
              <a:t>熟练掌握图的两种搜索路径的遍历：深度优先搜索和广度优先搜索的算法。</a:t>
            </a:r>
          </a:p>
          <a:p>
            <a:pPr marL="533400" indent="-533400" eaLnBrk="1" hangingPunct="1">
              <a:buFontTx/>
              <a:buAutoNum type="arabicPeriod"/>
            </a:pPr>
            <a:r>
              <a:rPr lang="zh-CN" altLang="en-US" smtClean="0"/>
              <a:t>注意图的遍历算法与树的遍历算法之间的类似和差异。</a:t>
            </a:r>
          </a:p>
          <a:p>
            <a:pPr marL="533400" indent="-533400" eaLnBrk="1" hangingPunct="1">
              <a:buFontTx/>
              <a:buAutoNum type="arabicPeriod"/>
            </a:pPr>
            <a:r>
              <a:rPr lang="zh-CN" altLang="en-US" smtClean="0"/>
              <a:t>应用图的遍历算法求解各种简单路径问题</a:t>
            </a:r>
          </a:p>
          <a:p>
            <a:pPr marL="533400" indent="-533400" eaLnBrk="1" hangingPunct="1">
              <a:buFontTx/>
              <a:buAutoNum type="arabicPeriod"/>
            </a:pPr>
            <a:r>
              <a:rPr lang="zh-CN" altLang="en-US" smtClean="0"/>
              <a:t>理解教科书中讨论的各种图的算法</a:t>
            </a: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BDCED3-6AF5-4093-A40E-9D3042A3069C}" type="slidenum">
              <a:rPr lang="en-US" altLang="zh-CN"/>
              <a:t>12</a:t>
            </a:fld>
            <a:endParaRPr lang="en-US" altLang="zh-CN"/>
          </a:p>
        </p:txBody>
      </p:sp>
      <p:sp>
        <p:nvSpPr>
          <p:cNvPr id="181252" name="Rectangle 4"/>
          <p:cNvSpPr>
            <a:spLocks noGrp="1" noChangeArrowheads="1"/>
          </p:cNvSpPr>
          <p:nvPr>
            <p:ph type="title"/>
          </p:nvPr>
        </p:nvSpPr>
        <p:spPr/>
        <p:txBody>
          <a:bodyPr/>
          <a:lstStyle/>
          <a:p>
            <a:r>
              <a:rPr lang="en-US" altLang="zh-CN"/>
              <a:t>7.1.3 </a:t>
            </a:r>
            <a:r>
              <a:rPr lang="zh-CN" altLang="en-US"/>
              <a:t>图的基本操作</a:t>
            </a:r>
          </a:p>
        </p:txBody>
      </p:sp>
      <p:sp>
        <p:nvSpPr>
          <p:cNvPr id="181253" name="Rectangle 5"/>
          <p:cNvSpPr>
            <a:spLocks noGrp="1" noChangeArrowheads="1"/>
          </p:cNvSpPr>
          <p:nvPr>
            <p:ph type="body" idx="1"/>
          </p:nvPr>
        </p:nvSpPr>
        <p:spPr/>
        <p:txBody>
          <a:bodyPr/>
          <a:lstStyle/>
          <a:p>
            <a:r>
              <a:rPr lang="zh-CN" altLang="en-US"/>
              <a:t>结构的建立和销毁</a:t>
            </a:r>
          </a:p>
          <a:p>
            <a:r>
              <a:rPr lang="zh-CN" altLang="en-US"/>
              <a:t>对顶点的访问操作</a:t>
            </a:r>
          </a:p>
          <a:p>
            <a:r>
              <a:rPr lang="zh-CN" altLang="en-US"/>
              <a:t>对邻接点的操作</a:t>
            </a:r>
          </a:p>
          <a:p>
            <a:r>
              <a:rPr lang="zh-CN" altLang="en-US"/>
              <a:t>插入或删除顶点</a:t>
            </a:r>
          </a:p>
          <a:p>
            <a:r>
              <a:rPr lang="zh-CN" altLang="en-US"/>
              <a:t>插入和删除弧</a:t>
            </a:r>
          </a:p>
          <a:p>
            <a:r>
              <a:rPr lang="zh-CN" altLang="en-US"/>
              <a:t>遍历</a:t>
            </a: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A61A518-F26E-4E69-83FD-CC7E3D2B4B05}" type="slidenum">
              <a:rPr lang="en-US" altLang="zh-CN"/>
              <a:t>13</a:t>
            </a:fld>
            <a:endParaRPr lang="en-US" altLang="zh-CN"/>
          </a:p>
        </p:txBody>
      </p:sp>
      <p:sp>
        <p:nvSpPr>
          <p:cNvPr id="183298" name="Rectangle 2"/>
          <p:cNvSpPr>
            <a:spLocks noGrp="1" noChangeArrowheads="1"/>
          </p:cNvSpPr>
          <p:nvPr>
            <p:ph type="title"/>
          </p:nvPr>
        </p:nvSpPr>
        <p:spPr/>
        <p:txBody>
          <a:bodyPr/>
          <a:lstStyle/>
          <a:p>
            <a:r>
              <a:rPr lang="zh-CN" altLang="en-US"/>
              <a:t>结构的建立和销毁</a:t>
            </a:r>
          </a:p>
        </p:txBody>
      </p:sp>
      <p:sp>
        <p:nvSpPr>
          <p:cNvPr id="183299" name="Rectangle 3"/>
          <p:cNvSpPr>
            <a:spLocks noGrp="1" noChangeArrowheads="1"/>
          </p:cNvSpPr>
          <p:nvPr>
            <p:ph type="body" idx="1"/>
          </p:nvPr>
        </p:nvSpPr>
        <p:spPr/>
        <p:txBody>
          <a:bodyPr/>
          <a:lstStyle/>
          <a:p>
            <a:endParaRPr lang="en-US" altLang="zh-CN"/>
          </a:p>
          <a:p>
            <a:r>
              <a:rPr lang="en-US" altLang="zh-CN"/>
              <a:t>CreatGraph(&amp;G, V, VR):</a:t>
            </a:r>
          </a:p>
          <a:p>
            <a:pPr lvl="1"/>
            <a:r>
              <a:rPr lang="zh-CN" altLang="en-US"/>
              <a:t>按定义</a:t>
            </a:r>
            <a:r>
              <a:rPr lang="en-US" altLang="zh-CN"/>
              <a:t>(V, VR) </a:t>
            </a:r>
            <a:r>
              <a:rPr lang="zh-CN" altLang="en-US"/>
              <a:t>构造图</a:t>
            </a:r>
          </a:p>
          <a:p>
            <a:endParaRPr lang="zh-CN" altLang="en-US"/>
          </a:p>
          <a:p>
            <a:r>
              <a:rPr lang="en-US" altLang="zh-CN"/>
              <a:t>DestroyGraph(&amp;G):</a:t>
            </a:r>
          </a:p>
          <a:p>
            <a:pPr lvl="1"/>
            <a:r>
              <a:rPr lang="zh-CN" altLang="en-US"/>
              <a:t>销毁图</a:t>
            </a: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9E7C938-4535-4156-B7AE-A97105A71F88}" type="slidenum">
              <a:rPr lang="en-US" altLang="zh-CN"/>
              <a:t>14</a:t>
            </a:fld>
            <a:endParaRPr lang="en-US" altLang="zh-CN"/>
          </a:p>
        </p:txBody>
      </p:sp>
      <p:sp>
        <p:nvSpPr>
          <p:cNvPr id="184322" name="Rectangle 2"/>
          <p:cNvSpPr>
            <a:spLocks noGrp="1" noChangeArrowheads="1"/>
          </p:cNvSpPr>
          <p:nvPr>
            <p:ph type="title"/>
          </p:nvPr>
        </p:nvSpPr>
        <p:spPr/>
        <p:txBody>
          <a:bodyPr/>
          <a:lstStyle/>
          <a:p>
            <a:r>
              <a:rPr lang="zh-CN" altLang="en-US"/>
              <a:t>对顶点的访问操作</a:t>
            </a:r>
          </a:p>
        </p:txBody>
      </p:sp>
      <p:sp>
        <p:nvSpPr>
          <p:cNvPr id="184323" name="Rectangle 3"/>
          <p:cNvSpPr>
            <a:spLocks noGrp="1" noChangeArrowheads="1"/>
          </p:cNvSpPr>
          <p:nvPr>
            <p:ph type="body" idx="1"/>
          </p:nvPr>
        </p:nvSpPr>
        <p:spPr/>
        <p:txBody>
          <a:bodyPr/>
          <a:lstStyle/>
          <a:p>
            <a:endParaRPr lang="en-US" altLang="zh-CN"/>
          </a:p>
          <a:p>
            <a:r>
              <a:rPr lang="en-US" altLang="zh-CN"/>
              <a:t>LocateVex(G, u);  </a:t>
            </a:r>
          </a:p>
          <a:p>
            <a:pPr lvl="1"/>
            <a:r>
              <a:rPr lang="zh-CN" altLang="en-US"/>
              <a:t>若</a:t>
            </a:r>
            <a:r>
              <a:rPr lang="en-US" altLang="zh-CN"/>
              <a:t>G</a:t>
            </a:r>
            <a:r>
              <a:rPr lang="zh-CN" altLang="en-US"/>
              <a:t>中存在顶点</a:t>
            </a:r>
            <a:r>
              <a:rPr lang="en-US" altLang="zh-CN"/>
              <a:t>u</a:t>
            </a:r>
            <a:r>
              <a:rPr lang="zh-CN" altLang="en-US"/>
              <a:t>，则返回该顶点在图中“位置” ；</a:t>
            </a:r>
          </a:p>
          <a:p>
            <a:pPr lvl="1"/>
            <a:r>
              <a:rPr lang="zh-CN" altLang="en-US"/>
              <a:t>否则返回其它信息</a:t>
            </a:r>
          </a:p>
          <a:p>
            <a:r>
              <a:rPr lang="en-US" altLang="zh-CN"/>
              <a:t>GetVex(G, v); </a:t>
            </a:r>
          </a:p>
          <a:p>
            <a:pPr lvl="1"/>
            <a:r>
              <a:rPr lang="zh-CN" altLang="en-US"/>
              <a:t>返回 </a:t>
            </a:r>
            <a:r>
              <a:rPr lang="en-US" altLang="zh-CN"/>
              <a:t>v </a:t>
            </a:r>
            <a:r>
              <a:rPr lang="zh-CN" altLang="en-US"/>
              <a:t>的值</a:t>
            </a:r>
          </a:p>
          <a:p>
            <a:r>
              <a:rPr lang="en-US" altLang="zh-CN"/>
              <a:t>PutVex(&amp;G, v, value);</a:t>
            </a:r>
          </a:p>
          <a:p>
            <a:pPr lvl="1"/>
            <a:r>
              <a:rPr lang="zh-CN" altLang="en-US"/>
              <a:t>对 </a:t>
            </a:r>
            <a:r>
              <a:rPr lang="en-US" altLang="zh-CN"/>
              <a:t>v </a:t>
            </a:r>
            <a:r>
              <a:rPr lang="zh-CN" altLang="en-US"/>
              <a:t>赋值</a:t>
            </a:r>
            <a:r>
              <a:rPr lang="en-US" altLang="zh-CN"/>
              <a:t>value</a:t>
            </a: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5D250EE-1C0F-413C-8BBF-6BB5941C17E5}" type="slidenum">
              <a:rPr lang="en-US" altLang="zh-CN"/>
              <a:t>15</a:t>
            </a:fld>
            <a:endParaRPr lang="en-US" altLang="zh-CN"/>
          </a:p>
        </p:txBody>
      </p:sp>
      <p:sp>
        <p:nvSpPr>
          <p:cNvPr id="185346" name="Rectangle 2"/>
          <p:cNvSpPr>
            <a:spLocks noGrp="1" noChangeArrowheads="1"/>
          </p:cNvSpPr>
          <p:nvPr>
            <p:ph type="title"/>
          </p:nvPr>
        </p:nvSpPr>
        <p:spPr/>
        <p:txBody>
          <a:bodyPr/>
          <a:lstStyle/>
          <a:p>
            <a:r>
              <a:rPr lang="zh-CN" altLang="en-US"/>
              <a:t>对邻接点的操作</a:t>
            </a:r>
          </a:p>
        </p:txBody>
      </p:sp>
      <p:sp>
        <p:nvSpPr>
          <p:cNvPr id="185347" name="Rectangle 3"/>
          <p:cNvSpPr>
            <a:spLocks noGrp="1" noChangeArrowheads="1"/>
          </p:cNvSpPr>
          <p:nvPr>
            <p:ph type="body" idx="1"/>
          </p:nvPr>
        </p:nvSpPr>
        <p:spPr/>
        <p:txBody>
          <a:bodyPr/>
          <a:lstStyle/>
          <a:p>
            <a:endParaRPr lang="en-US" altLang="zh-CN" dirty="0"/>
          </a:p>
          <a:p>
            <a:r>
              <a:rPr lang="en-US" altLang="zh-CN" dirty="0" err="1"/>
              <a:t>FirstAdjVex</a:t>
            </a:r>
            <a:r>
              <a:rPr lang="en-US" altLang="zh-CN" dirty="0"/>
              <a:t>(G, v); </a:t>
            </a:r>
          </a:p>
          <a:p>
            <a:pPr lvl="1"/>
            <a:r>
              <a:rPr lang="zh-CN" altLang="en-US" dirty="0"/>
              <a:t>返回 </a:t>
            </a:r>
            <a:r>
              <a:rPr lang="en-US" altLang="zh-CN" dirty="0"/>
              <a:t>v </a:t>
            </a:r>
            <a:r>
              <a:rPr lang="zh-CN" altLang="en-US" dirty="0"/>
              <a:t>的“</a:t>
            </a:r>
            <a:r>
              <a:rPr lang="zh-CN" altLang="en-US" dirty="0">
                <a:solidFill>
                  <a:srgbClr val="990033"/>
                </a:solidFill>
              </a:rPr>
              <a:t>第一个邻接点</a:t>
            </a:r>
            <a:r>
              <a:rPr lang="zh-CN" altLang="en-US" dirty="0"/>
              <a:t>” 。</a:t>
            </a:r>
          </a:p>
          <a:p>
            <a:pPr lvl="1"/>
            <a:r>
              <a:rPr lang="zh-CN" altLang="en-US" dirty="0"/>
              <a:t>若该顶点在 </a:t>
            </a:r>
            <a:r>
              <a:rPr lang="en-US" altLang="zh-CN" dirty="0"/>
              <a:t>G </a:t>
            </a:r>
            <a:r>
              <a:rPr lang="zh-CN" altLang="en-US" dirty="0"/>
              <a:t>中没有邻接点，则返回“空”</a:t>
            </a:r>
          </a:p>
          <a:p>
            <a:endParaRPr lang="zh-CN" altLang="en-US" dirty="0"/>
          </a:p>
          <a:p>
            <a:r>
              <a:rPr lang="en-US" altLang="zh-CN" dirty="0" err="1"/>
              <a:t>NextAdjVex</a:t>
            </a:r>
            <a:r>
              <a:rPr lang="en-US" altLang="zh-CN" dirty="0"/>
              <a:t>(G, v, w); </a:t>
            </a:r>
          </a:p>
          <a:p>
            <a:pPr lvl="1"/>
            <a:r>
              <a:rPr lang="zh-CN" altLang="en-US" dirty="0"/>
              <a:t>返回 </a:t>
            </a:r>
            <a:r>
              <a:rPr lang="en-US" altLang="zh-CN" dirty="0"/>
              <a:t>v </a:t>
            </a:r>
            <a:r>
              <a:rPr lang="zh-CN" altLang="en-US" dirty="0"/>
              <a:t>的（相对于 </a:t>
            </a:r>
            <a:r>
              <a:rPr lang="en-US" altLang="zh-CN" dirty="0"/>
              <a:t>w </a:t>
            </a:r>
            <a:r>
              <a:rPr lang="zh-CN" altLang="en-US" dirty="0"/>
              <a:t>的） “</a:t>
            </a:r>
            <a:r>
              <a:rPr lang="zh-CN" altLang="en-US" dirty="0">
                <a:solidFill>
                  <a:srgbClr val="990033"/>
                </a:solidFill>
              </a:rPr>
              <a:t>下一个邻接点</a:t>
            </a:r>
            <a:r>
              <a:rPr lang="zh-CN" altLang="en-US" dirty="0"/>
              <a:t>”。</a:t>
            </a:r>
          </a:p>
          <a:p>
            <a:pPr lvl="1"/>
            <a:r>
              <a:rPr lang="zh-CN" altLang="en-US" dirty="0"/>
              <a:t>若 </a:t>
            </a:r>
            <a:r>
              <a:rPr lang="en-US" altLang="zh-CN" dirty="0"/>
              <a:t>w </a:t>
            </a:r>
            <a:r>
              <a:rPr lang="zh-CN" altLang="en-US" dirty="0"/>
              <a:t>是 </a:t>
            </a:r>
            <a:r>
              <a:rPr lang="en-US" altLang="zh-CN" dirty="0"/>
              <a:t>v </a:t>
            </a:r>
            <a:r>
              <a:rPr lang="zh-CN" altLang="en-US" dirty="0"/>
              <a:t>的最后一个邻接点，则返回“空”。</a:t>
            </a: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D9D2AD0-765D-4368-8597-C168FF9A4AF8}" type="slidenum">
              <a:rPr lang="en-US" altLang="zh-CN"/>
              <a:t>16</a:t>
            </a:fld>
            <a:endParaRPr lang="en-US" altLang="zh-CN"/>
          </a:p>
        </p:txBody>
      </p:sp>
      <p:sp>
        <p:nvSpPr>
          <p:cNvPr id="186370" name="Rectangle 2"/>
          <p:cNvSpPr>
            <a:spLocks noGrp="1" noChangeArrowheads="1"/>
          </p:cNvSpPr>
          <p:nvPr>
            <p:ph type="title"/>
          </p:nvPr>
        </p:nvSpPr>
        <p:spPr/>
        <p:txBody>
          <a:bodyPr/>
          <a:lstStyle/>
          <a:p>
            <a:r>
              <a:rPr lang="zh-CN" altLang="en-US"/>
              <a:t>插入或删除顶点</a:t>
            </a:r>
          </a:p>
        </p:txBody>
      </p:sp>
      <p:sp>
        <p:nvSpPr>
          <p:cNvPr id="186371" name="Rectangle 3"/>
          <p:cNvSpPr>
            <a:spLocks noGrp="1" noChangeArrowheads="1"/>
          </p:cNvSpPr>
          <p:nvPr>
            <p:ph type="body" idx="1"/>
          </p:nvPr>
        </p:nvSpPr>
        <p:spPr/>
        <p:txBody>
          <a:bodyPr/>
          <a:lstStyle/>
          <a:p>
            <a:endParaRPr lang="en-US" altLang="zh-CN"/>
          </a:p>
          <a:p>
            <a:r>
              <a:rPr lang="en-US" altLang="zh-CN"/>
              <a:t>InsertVex(&amp;G, v); </a:t>
            </a:r>
          </a:p>
          <a:p>
            <a:pPr lvl="1"/>
            <a:r>
              <a:rPr lang="zh-CN" altLang="en-US"/>
              <a:t>在图</a:t>
            </a:r>
            <a:r>
              <a:rPr lang="en-US" altLang="zh-CN"/>
              <a:t>G</a:t>
            </a:r>
            <a:r>
              <a:rPr lang="zh-CN" altLang="en-US"/>
              <a:t>中增添新顶点</a:t>
            </a:r>
            <a:r>
              <a:rPr lang="en-US" altLang="zh-CN"/>
              <a:t>v</a:t>
            </a:r>
          </a:p>
          <a:p>
            <a:endParaRPr lang="en-US" altLang="zh-CN"/>
          </a:p>
          <a:p>
            <a:r>
              <a:rPr lang="en-US" altLang="zh-CN"/>
              <a:t>DeleteVex(&amp;G, v);</a:t>
            </a:r>
          </a:p>
          <a:p>
            <a:pPr lvl="1"/>
            <a:r>
              <a:rPr lang="zh-CN" altLang="en-US"/>
              <a:t>删除</a:t>
            </a:r>
            <a:r>
              <a:rPr lang="en-US" altLang="zh-CN"/>
              <a:t>G</a:t>
            </a:r>
            <a:r>
              <a:rPr lang="zh-CN" altLang="en-US"/>
              <a:t>中顶点</a:t>
            </a:r>
            <a:r>
              <a:rPr lang="en-US" altLang="zh-CN"/>
              <a:t>v</a:t>
            </a:r>
            <a:r>
              <a:rPr lang="zh-CN" altLang="en-US"/>
              <a:t>及其相关的弧</a:t>
            </a: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5AB4B0-6260-4EDA-8DCC-197D5CA003C5}" type="slidenum">
              <a:rPr lang="en-US" altLang="zh-CN"/>
              <a:t>17</a:t>
            </a:fld>
            <a:endParaRPr lang="en-US" altLang="zh-CN"/>
          </a:p>
        </p:txBody>
      </p:sp>
      <p:sp>
        <p:nvSpPr>
          <p:cNvPr id="187394" name="Rectangle 2"/>
          <p:cNvSpPr>
            <a:spLocks noGrp="1" noChangeArrowheads="1"/>
          </p:cNvSpPr>
          <p:nvPr>
            <p:ph type="title"/>
          </p:nvPr>
        </p:nvSpPr>
        <p:spPr/>
        <p:txBody>
          <a:bodyPr/>
          <a:lstStyle/>
          <a:p>
            <a:r>
              <a:rPr lang="zh-CN" altLang="en-US"/>
              <a:t>插入和删除弧</a:t>
            </a:r>
          </a:p>
        </p:txBody>
      </p:sp>
      <p:sp>
        <p:nvSpPr>
          <p:cNvPr id="187395" name="Rectangle 3"/>
          <p:cNvSpPr>
            <a:spLocks noGrp="1" noChangeArrowheads="1"/>
          </p:cNvSpPr>
          <p:nvPr>
            <p:ph type="body" idx="1"/>
          </p:nvPr>
        </p:nvSpPr>
        <p:spPr/>
        <p:txBody>
          <a:bodyPr/>
          <a:lstStyle/>
          <a:p>
            <a:endParaRPr lang="en-US" altLang="zh-CN"/>
          </a:p>
          <a:p>
            <a:r>
              <a:rPr lang="en-US" altLang="zh-CN"/>
              <a:t>DeleteVex(&amp;G, v);</a:t>
            </a:r>
          </a:p>
          <a:p>
            <a:pPr lvl="1"/>
            <a:r>
              <a:rPr lang="zh-CN" altLang="en-US"/>
              <a:t>删除</a:t>
            </a:r>
            <a:r>
              <a:rPr lang="en-US" altLang="zh-CN"/>
              <a:t>G</a:t>
            </a:r>
            <a:r>
              <a:rPr lang="zh-CN" altLang="en-US"/>
              <a:t>中顶点</a:t>
            </a:r>
            <a:r>
              <a:rPr lang="en-US" altLang="zh-CN"/>
              <a:t>v</a:t>
            </a:r>
            <a:r>
              <a:rPr lang="zh-CN" altLang="en-US"/>
              <a:t>及其相关的弧</a:t>
            </a:r>
          </a:p>
          <a:p>
            <a:endParaRPr lang="zh-CN" altLang="en-US"/>
          </a:p>
          <a:p>
            <a:r>
              <a:rPr lang="en-US" altLang="zh-CN"/>
              <a:t>DeleteArc(&amp;G, v, w);  </a:t>
            </a:r>
          </a:p>
          <a:p>
            <a:pPr lvl="1"/>
            <a:r>
              <a:rPr lang="zh-CN" altLang="en-US"/>
              <a:t>在</a:t>
            </a:r>
            <a:r>
              <a:rPr lang="en-US" altLang="zh-CN"/>
              <a:t>G</a:t>
            </a:r>
            <a:r>
              <a:rPr lang="zh-CN" altLang="en-US"/>
              <a:t>中删除弧</a:t>
            </a:r>
            <a:r>
              <a:rPr lang="en-US" altLang="zh-CN"/>
              <a:t>&lt;v,w&gt;</a:t>
            </a:r>
          </a:p>
          <a:p>
            <a:pPr lvl="1"/>
            <a:r>
              <a:rPr lang="zh-CN" altLang="en-US"/>
              <a:t>若</a:t>
            </a:r>
            <a:r>
              <a:rPr lang="en-US" altLang="zh-CN"/>
              <a:t>G</a:t>
            </a:r>
            <a:r>
              <a:rPr lang="zh-CN" altLang="en-US"/>
              <a:t>是无向的，则还删除对称弧</a:t>
            </a:r>
            <a:r>
              <a:rPr lang="en-US" altLang="zh-CN"/>
              <a:t>&lt;w,v&gt;</a:t>
            </a: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5361A2A-203C-46D8-B47A-C659A0653E51}" type="slidenum">
              <a:rPr lang="en-US" altLang="zh-CN"/>
              <a:t>18</a:t>
            </a:fld>
            <a:endParaRPr lang="en-US" altLang="zh-CN"/>
          </a:p>
        </p:txBody>
      </p:sp>
      <p:sp>
        <p:nvSpPr>
          <p:cNvPr id="188418" name="Rectangle 2"/>
          <p:cNvSpPr>
            <a:spLocks noGrp="1" noChangeArrowheads="1"/>
          </p:cNvSpPr>
          <p:nvPr>
            <p:ph type="title"/>
          </p:nvPr>
        </p:nvSpPr>
        <p:spPr/>
        <p:txBody>
          <a:bodyPr/>
          <a:lstStyle/>
          <a:p>
            <a:r>
              <a:rPr lang="zh-CN" altLang="en-US"/>
              <a:t>遍历</a:t>
            </a:r>
          </a:p>
        </p:txBody>
      </p:sp>
      <p:sp>
        <p:nvSpPr>
          <p:cNvPr id="188419" name="Rectangle 3"/>
          <p:cNvSpPr>
            <a:spLocks noGrp="1" noChangeArrowheads="1"/>
          </p:cNvSpPr>
          <p:nvPr>
            <p:ph type="body" idx="1"/>
          </p:nvPr>
        </p:nvSpPr>
        <p:spPr/>
        <p:txBody>
          <a:bodyPr/>
          <a:lstStyle/>
          <a:p>
            <a:r>
              <a:rPr lang="en-US" altLang="zh-CN"/>
              <a:t>DFSTraverse(G, v, Visit()); </a:t>
            </a:r>
          </a:p>
          <a:p>
            <a:pPr lvl="1"/>
            <a:r>
              <a:rPr lang="zh-CN" altLang="en-US"/>
              <a:t>从顶点</a:t>
            </a:r>
            <a:r>
              <a:rPr lang="en-US" altLang="zh-CN"/>
              <a:t>v</a:t>
            </a:r>
            <a:r>
              <a:rPr lang="zh-CN" altLang="en-US"/>
              <a:t>起</a:t>
            </a:r>
            <a:r>
              <a:rPr lang="zh-CN" altLang="en-US">
                <a:solidFill>
                  <a:srgbClr val="FF0000"/>
                </a:solidFill>
              </a:rPr>
              <a:t>深度优先</a:t>
            </a:r>
            <a:r>
              <a:rPr lang="zh-CN" altLang="en-US"/>
              <a:t>遍历图</a:t>
            </a:r>
            <a:r>
              <a:rPr lang="en-US" altLang="zh-CN"/>
              <a:t>G</a:t>
            </a:r>
          </a:p>
          <a:p>
            <a:pPr lvl="1"/>
            <a:r>
              <a:rPr lang="zh-CN" altLang="en-US"/>
              <a:t>并对每个顶点调用函数</a:t>
            </a:r>
            <a:r>
              <a:rPr lang="en-US" altLang="zh-CN"/>
              <a:t>Visit</a:t>
            </a:r>
            <a:r>
              <a:rPr lang="zh-CN" altLang="en-US">
                <a:solidFill>
                  <a:srgbClr val="990033"/>
                </a:solidFill>
              </a:rPr>
              <a:t>一次且仅一次</a:t>
            </a:r>
          </a:p>
          <a:p>
            <a:endParaRPr lang="zh-CN" altLang="en-US"/>
          </a:p>
          <a:p>
            <a:r>
              <a:rPr lang="en-US" altLang="zh-CN"/>
              <a:t>BFSTraverse(G, v, Visit()); </a:t>
            </a:r>
          </a:p>
          <a:p>
            <a:pPr lvl="1"/>
            <a:r>
              <a:rPr lang="zh-CN" altLang="en-US"/>
              <a:t>从顶点</a:t>
            </a:r>
            <a:r>
              <a:rPr lang="en-US" altLang="zh-CN"/>
              <a:t>v</a:t>
            </a:r>
            <a:r>
              <a:rPr lang="zh-CN" altLang="en-US"/>
              <a:t>起</a:t>
            </a:r>
            <a:r>
              <a:rPr lang="zh-CN" altLang="en-US">
                <a:solidFill>
                  <a:srgbClr val="FF0000"/>
                </a:solidFill>
              </a:rPr>
              <a:t>广度优先</a:t>
            </a:r>
            <a:r>
              <a:rPr lang="zh-CN" altLang="en-US"/>
              <a:t>遍历图</a:t>
            </a:r>
            <a:r>
              <a:rPr lang="en-US" altLang="zh-CN"/>
              <a:t>G</a:t>
            </a:r>
            <a:r>
              <a:rPr lang="zh-CN" altLang="en-US"/>
              <a:t>，</a:t>
            </a:r>
          </a:p>
          <a:p>
            <a:pPr lvl="1"/>
            <a:r>
              <a:rPr lang="zh-CN" altLang="en-US"/>
              <a:t>并对每个顶点调用函数</a:t>
            </a:r>
            <a:r>
              <a:rPr lang="en-US" altLang="zh-CN"/>
              <a:t>Visit</a:t>
            </a:r>
            <a:r>
              <a:rPr lang="zh-CN" altLang="en-US">
                <a:solidFill>
                  <a:srgbClr val="990033"/>
                </a:solidFill>
              </a:rPr>
              <a:t>一次且仅一次</a:t>
            </a: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4AE62A9-8D4D-4A66-A99D-B7C8232881BF}" type="slidenum">
              <a:rPr lang="en-US" altLang="zh-CN"/>
              <a:t>19</a:t>
            </a:fld>
            <a:endParaRPr lang="en-US" altLang="zh-CN"/>
          </a:p>
        </p:txBody>
      </p:sp>
      <p:sp>
        <p:nvSpPr>
          <p:cNvPr id="189444" name="Rectangle 4"/>
          <p:cNvSpPr>
            <a:spLocks noGrp="1" noChangeArrowheads="1"/>
          </p:cNvSpPr>
          <p:nvPr>
            <p:ph type="title"/>
          </p:nvPr>
        </p:nvSpPr>
        <p:spPr/>
        <p:txBody>
          <a:bodyPr/>
          <a:lstStyle/>
          <a:p>
            <a:r>
              <a:rPr lang="en-US" altLang="zh-CN"/>
              <a:t>7.2  </a:t>
            </a:r>
            <a:r>
              <a:rPr lang="zh-CN" altLang="en-US"/>
              <a:t>图的存储表示</a:t>
            </a:r>
          </a:p>
        </p:txBody>
      </p:sp>
      <p:sp>
        <p:nvSpPr>
          <p:cNvPr id="189445" name="Rectangle 5"/>
          <p:cNvSpPr>
            <a:spLocks noGrp="1" noChangeArrowheads="1"/>
          </p:cNvSpPr>
          <p:nvPr>
            <p:ph type="body" idx="1"/>
          </p:nvPr>
        </p:nvSpPr>
        <p:spPr/>
        <p:txBody>
          <a:bodyPr/>
          <a:lstStyle/>
          <a:p>
            <a:r>
              <a:rPr lang="en-US" altLang="zh-CN"/>
              <a:t>7.2.1 </a:t>
            </a:r>
            <a:r>
              <a:rPr lang="zh-CN" altLang="en-US"/>
              <a:t>图的</a:t>
            </a:r>
            <a:r>
              <a:rPr lang="en-US" altLang="zh-CN"/>
              <a:t>(</a:t>
            </a:r>
            <a:r>
              <a:rPr lang="zh-CN" altLang="en-US"/>
              <a:t>邻接矩阵</a:t>
            </a:r>
            <a:r>
              <a:rPr lang="en-US" altLang="zh-CN"/>
              <a:t>)</a:t>
            </a:r>
            <a:r>
              <a:rPr lang="zh-CN" altLang="en-US">
                <a:sym typeface="+mn-ea"/>
              </a:rPr>
              <a:t>数组</a:t>
            </a:r>
            <a:r>
              <a:rPr lang="zh-CN" altLang="en-US"/>
              <a:t>存储表示</a:t>
            </a:r>
          </a:p>
          <a:p>
            <a:r>
              <a:rPr lang="en-US" altLang="zh-CN"/>
              <a:t>7.2.2 </a:t>
            </a:r>
            <a:r>
              <a:rPr lang="zh-CN" altLang="en-US"/>
              <a:t>图的邻接表存储表示</a:t>
            </a:r>
          </a:p>
          <a:p>
            <a:r>
              <a:rPr lang="en-US" altLang="zh-CN"/>
              <a:t>7.2.3 </a:t>
            </a:r>
            <a:r>
              <a:rPr lang="zh-CN" altLang="en-US"/>
              <a:t>有向图的十字链表存储表示 </a:t>
            </a:r>
            <a:r>
              <a:rPr lang="en-US" altLang="zh-CN"/>
              <a:t>(</a:t>
            </a:r>
            <a:r>
              <a:rPr lang="zh-CN" altLang="zh-CN"/>
              <a:t>了解即可</a:t>
            </a:r>
            <a:r>
              <a:rPr lang="en-US" altLang="zh-CN"/>
              <a:t>)</a:t>
            </a:r>
            <a:endParaRPr lang="zh-CN" altLang="en-US"/>
          </a:p>
          <a:p>
            <a:r>
              <a:rPr lang="en-US" altLang="zh-CN"/>
              <a:t>7.2.4 </a:t>
            </a:r>
            <a:r>
              <a:rPr lang="zh-CN" altLang="en-US"/>
              <a:t>无向图的邻接多重表存储表示</a:t>
            </a:r>
            <a:r>
              <a:rPr lang="en-US" altLang="zh-CN">
                <a:sym typeface="+mn-ea"/>
              </a:rPr>
              <a:t>(</a:t>
            </a:r>
            <a:r>
              <a:rPr lang="zh-CN" altLang="zh-CN">
                <a:sym typeface="+mn-ea"/>
              </a:rPr>
              <a:t>了解即可</a:t>
            </a:r>
            <a:r>
              <a:rPr lang="en-US" altLang="zh-CN">
                <a:sym typeface="+mn-ea"/>
              </a:rPr>
              <a:t>)</a:t>
            </a:r>
            <a:endParaRPr lang="zh-CN" altLang="en-US"/>
          </a:p>
          <a:p>
            <a:endParaRPr lang="en-US" altLang="zh-CN"/>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930B3A-13BE-49DC-A885-0755EE3AA8E0}" type="slidenum">
              <a:rPr lang="en-US" altLang="zh-CN"/>
              <a:t>2</a:t>
            </a:fld>
            <a:endParaRPr lang="en-US" altLang="zh-CN"/>
          </a:p>
        </p:txBody>
      </p:sp>
      <p:sp>
        <p:nvSpPr>
          <p:cNvPr id="171012" name="Rectangle 4"/>
          <p:cNvSpPr>
            <a:spLocks noGrp="1" noChangeArrowheads="1"/>
          </p:cNvSpPr>
          <p:nvPr>
            <p:ph type="title"/>
          </p:nvPr>
        </p:nvSpPr>
        <p:spPr/>
        <p:txBody>
          <a:bodyPr/>
          <a:lstStyle/>
          <a:p>
            <a:r>
              <a:rPr lang="zh-CN" altLang="en-US"/>
              <a:t>本章内容</a:t>
            </a:r>
          </a:p>
        </p:txBody>
      </p:sp>
      <p:sp>
        <p:nvSpPr>
          <p:cNvPr id="171013" name="Rectangle 5"/>
          <p:cNvSpPr>
            <a:spLocks noGrp="1" noChangeArrowheads="1"/>
          </p:cNvSpPr>
          <p:nvPr>
            <p:ph type="body" idx="1"/>
          </p:nvPr>
        </p:nvSpPr>
        <p:spPr/>
        <p:txBody>
          <a:bodyPr/>
          <a:lstStyle/>
          <a:p>
            <a:r>
              <a:rPr lang="en-US" altLang="zh-CN"/>
              <a:t>7.1 </a:t>
            </a:r>
            <a:r>
              <a:rPr lang="zh-CN" altLang="en-US"/>
              <a:t>抽象数据类型图的定义</a:t>
            </a:r>
          </a:p>
          <a:p>
            <a:r>
              <a:rPr lang="en-US" altLang="zh-CN"/>
              <a:t>7.2 </a:t>
            </a:r>
            <a:r>
              <a:rPr lang="zh-CN" altLang="en-US"/>
              <a:t>图的存储表示</a:t>
            </a:r>
          </a:p>
          <a:p>
            <a:r>
              <a:rPr lang="en-US" altLang="zh-CN"/>
              <a:t>7.3 </a:t>
            </a:r>
            <a:r>
              <a:rPr lang="zh-CN" altLang="en-US"/>
              <a:t>图的遍历</a:t>
            </a:r>
          </a:p>
          <a:p>
            <a:r>
              <a:rPr lang="en-US" altLang="zh-CN"/>
              <a:t>7.4 </a:t>
            </a:r>
            <a:r>
              <a:rPr lang="zh-CN" altLang="en-US"/>
              <a:t>最小生成树</a:t>
            </a:r>
          </a:p>
          <a:p>
            <a:r>
              <a:rPr lang="en-US" altLang="zh-CN"/>
              <a:t>7.5 </a:t>
            </a:r>
            <a:r>
              <a:rPr lang="zh-CN" altLang="en-US"/>
              <a:t>重（双）连通图和关节点（不要求）</a:t>
            </a:r>
          </a:p>
          <a:p>
            <a:r>
              <a:rPr lang="en-US" altLang="zh-CN"/>
              <a:t>7.6 </a:t>
            </a:r>
            <a:r>
              <a:rPr lang="zh-CN" altLang="en-US"/>
              <a:t>两点之间的最短路径问题</a:t>
            </a:r>
          </a:p>
          <a:p>
            <a:r>
              <a:rPr lang="en-US" altLang="zh-CN"/>
              <a:t>7.7 </a:t>
            </a:r>
            <a:r>
              <a:rPr lang="zh-CN" altLang="en-US"/>
              <a:t>拓扑排序</a:t>
            </a:r>
          </a:p>
          <a:p>
            <a:r>
              <a:rPr lang="en-US" altLang="zh-CN"/>
              <a:t>7.8 </a:t>
            </a:r>
            <a:r>
              <a:rPr lang="zh-CN" altLang="en-US"/>
              <a:t>关键路径</a:t>
            </a:r>
          </a:p>
          <a:p>
            <a:endParaRPr lang="en-US" altLang="zh-CN"/>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9C133F50-065A-4BA5-B9AE-141E190AC065}" type="slidenum">
              <a:rPr lang="en-US" altLang="zh-CN"/>
              <a:t>20</a:t>
            </a:fld>
            <a:endParaRPr lang="en-US" altLang="zh-CN"/>
          </a:p>
        </p:txBody>
      </p:sp>
      <p:sp>
        <p:nvSpPr>
          <p:cNvPr id="190483" name="Rectangle 19"/>
          <p:cNvSpPr>
            <a:spLocks noGrp="1" noChangeArrowheads="1"/>
          </p:cNvSpPr>
          <p:nvPr>
            <p:ph type="title"/>
          </p:nvPr>
        </p:nvSpPr>
        <p:spPr/>
        <p:txBody>
          <a:bodyPr/>
          <a:lstStyle/>
          <a:p>
            <a:r>
              <a:rPr lang="en-US" altLang="zh-CN" sz="4000"/>
              <a:t>7.2.1 </a:t>
            </a:r>
            <a:r>
              <a:rPr lang="zh-CN" altLang="en-US" sz="4000"/>
              <a:t>图的数组</a:t>
            </a:r>
            <a:r>
              <a:rPr lang="en-US" altLang="zh-CN" sz="4000"/>
              <a:t>(</a:t>
            </a:r>
            <a:r>
              <a:rPr lang="zh-CN" altLang="en-US" sz="4000"/>
              <a:t>邻接矩阵</a:t>
            </a:r>
            <a:r>
              <a:rPr lang="en-US" altLang="zh-CN" sz="4000"/>
              <a:t>)</a:t>
            </a:r>
            <a:r>
              <a:rPr lang="zh-CN" altLang="en-US" sz="4000"/>
              <a:t>存储表示</a:t>
            </a:r>
          </a:p>
        </p:txBody>
      </p:sp>
      <p:sp>
        <p:nvSpPr>
          <p:cNvPr id="190484" name="Rectangle 20"/>
          <p:cNvSpPr>
            <a:spLocks noGrp="1" noChangeArrowheads="1"/>
          </p:cNvSpPr>
          <p:nvPr>
            <p:ph type="body" idx="1"/>
          </p:nvPr>
        </p:nvSpPr>
        <p:spPr/>
        <p:txBody>
          <a:bodyPr/>
          <a:lstStyle/>
          <a:p>
            <a:r>
              <a:rPr lang="zh-CN" altLang="en-US"/>
              <a:t>定义</a:t>
            </a:r>
            <a:r>
              <a:rPr lang="en-US" altLang="zh-CN"/>
              <a:t>:</a:t>
            </a:r>
            <a:r>
              <a:rPr lang="zh-CN" altLang="en-US"/>
              <a:t>矩阵的元素为</a:t>
            </a:r>
          </a:p>
          <a:p>
            <a:endParaRPr lang="en-US" altLang="zh-CN"/>
          </a:p>
        </p:txBody>
      </p:sp>
      <p:grpSp>
        <p:nvGrpSpPr>
          <p:cNvPr id="190468" name="Group 4"/>
          <p:cNvGrpSpPr/>
          <p:nvPr/>
        </p:nvGrpSpPr>
        <p:grpSpPr bwMode="auto">
          <a:xfrm>
            <a:off x="228600" y="2204864"/>
            <a:ext cx="3881438" cy="2971800"/>
            <a:chOff x="144" y="2016"/>
            <a:chExt cx="2445" cy="1872"/>
          </a:xfrm>
        </p:grpSpPr>
        <p:sp>
          <p:nvSpPr>
            <p:cNvPr id="190469" name="Line 5"/>
            <p:cNvSpPr>
              <a:spLocks noChangeShapeType="1"/>
            </p:cNvSpPr>
            <p:nvPr/>
          </p:nvSpPr>
          <p:spPr bwMode="auto">
            <a:xfrm flipH="1">
              <a:off x="335" y="2256"/>
              <a:ext cx="48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Line 6"/>
            <p:cNvSpPr>
              <a:spLocks noChangeShapeType="1"/>
            </p:cNvSpPr>
            <p:nvPr/>
          </p:nvSpPr>
          <p:spPr bwMode="auto">
            <a:xfrm>
              <a:off x="960" y="2256"/>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1" name="Line 7"/>
            <p:cNvSpPr>
              <a:spLocks noChangeShapeType="1"/>
            </p:cNvSpPr>
            <p:nvPr/>
          </p:nvSpPr>
          <p:spPr bwMode="auto">
            <a:xfrm>
              <a:off x="480" y="3024"/>
              <a:ext cx="1392" cy="67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2" name="Line 8"/>
            <p:cNvSpPr>
              <a:spLocks noChangeShapeType="1"/>
            </p:cNvSpPr>
            <p:nvPr/>
          </p:nvSpPr>
          <p:spPr bwMode="auto">
            <a:xfrm flipH="1">
              <a:off x="960" y="2256"/>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3" name="Line 9"/>
            <p:cNvSpPr>
              <a:spLocks noChangeShapeType="1"/>
            </p:cNvSpPr>
            <p:nvPr/>
          </p:nvSpPr>
          <p:spPr bwMode="auto">
            <a:xfrm>
              <a:off x="2016" y="2256"/>
              <a:ext cx="432"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4" name="Line 10"/>
            <p:cNvSpPr>
              <a:spLocks noChangeShapeType="1"/>
            </p:cNvSpPr>
            <p:nvPr/>
          </p:nvSpPr>
          <p:spPr bwMode="auto">
            <a:xfrm flipH="1">
              <a:off x="1008" y="3072"/>
              <a:ext cx="1303"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5" name="Line 11"/>
            <p:cNvSpPr>
              <a:spLocks noChangeShapeType="1"/>
            </p:cNvSpPr>
            <p:nvPr/>
          </p:nvSpPr>
          <p:spPr bwMode="auto">
            <a:xfrm>
              <a:off x="864" y="2352"/>
              <a:ext cx="48" cy="124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6" name="Oval 12"/>
            <p:cNvSpPr>
              <a:spLocks noChangeArrowheads="1"/>
            </p:cNvSpPr>
            <p:nvPr/>
          </p:nvSpPr>
          <p:spPr bwMode="auto">
            <a:xfrm>
              <a:off x="720" y="2016"/>
              <a:ext cx="335" cy="351"/>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190477" name="Oval 13"/>
            <p:cNvSpPr>
              <a:spLocks noChangeArrowheads="1"/>
            </p:cNvSpPr>
            <p:nvPr/>
          </p:nvSpPr>
          <p:spPr bwMode="auto">
            <a:xfrm>
              <a:off x="144" y="2784"/>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190478" name="Oval 14"/>
            <p:cNvSpPr>
              <a:spLocks noChangeArrowheads="1"/>
            </p:cNvSpPr>
            <p:nvPr/>
          </p:nvSpPr>
          <p:spPr bwMode="auto">
            <a:xfrm>
              <a:off x="1731" y="2016"/>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190479" name="Oval 15"/>
            <p:cNvSpPr>
              <a:spLocks noChangeArrowheads="1"/>
            </p:cNvSpPr>
            <p:nvPr/>
          </p:nvSpPr>
          <p:spPr bwMode="auto">
            <a:xfrm>
              <a:off x="2254" y="2784"/>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190480" name="Oval 16"/>
            <p:cNvSpPr>
              <a:spLocks noChangeArrowheads="1"/>
            </p:cNvSpPr>
            <p:nvPr/>
          </p:nvSpPr>
          <p:spPr bwMode="auto">
            <a:xfrm>
              <a:off x="720" y="3552"/>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F</a:t>
              </a:r>
              <a:endParaRPr kumimoji="1" lang="en-US" altLang="zh-CN" b="0">
                <a:latin typeface="Times New Roman" panose="02020603050405020304" pitchFamily="18" charset="0"/>
                <a:ea typeface="宋体" panose="02010600030101010101" pitchFamily="2" charset="-122"/>
              </a:endParaRPr>
            </a:p>
          </p:txBody>
        </p:sp>
        <p:sp>
          <p:nvSpPr>
            <p:cNvPr id="190481" name="Oval 17"/>
            <p:cNvSpPr>
              <a:spLocks noChangeArrowheads="1"/>
            </p:cNvSpPr>
            <p:nvPr/>
          </p:nvSpPr>
          <p:spPr bwMode="auto">
            <a:xfrm>
              <a:off x="1728" y="3552"/>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grpSp>
      <p:graphicFrame>
        <p:nvGraphicFramePr>
          <p:cNvPr id="190482" name="Object 18"/>
          <p:cNvGraphicFramePr>
            <a:graphicFrameLocks noChangeAspect="1"/>
          </p:cNvGraphicFramePr>
          <p:nvPr/>
        </p:nvGraphicFramePr>
        <p:xfrm>
          <a:off x="4611688" y="2743200"/>
          <a:ext cx="4257675" cy="3435350"/>
        </p:xfrm>
        <a:graphic>
          <a:graphicData uri="http://schemas.openxmlformats.org/presentationml/2006/ole">
            <mc:AlternateContent xmlns:mc="http://schemas.openxmlformats.org/markup-compatibility/2006">
              <mc:Choice xmlns:v="urn:schemas-microsoft-com:vml" Requires="v">
                <p:oleObj spid="_x0000_s1045" name="文档" r:id="rId3" imgW="4204335" imgH="3395345" progId="Word.Document.8">
                  <p:embed/>
                </p:oleObj>
              </mc:Choice>
              <mc:Fallback>
                <p:oleObj name="文档" r:id="rId3" imgW="4204335" imgH="3395345" progId="Word.Document.8">
                  <p:embed/>
                  <p:pic>
                    <p:nvPicPr>
                      <p:cNvPr id="0" name="图片 1024"/>
                      <p:cNvPicPr>
                        <a:picLocks noChangeAspect="1"/>
                      </p:cNvPicPr>
                      <p:nvPr/>
                    </p:nvPicPr>
                    <p:blipFill>
                      <a:blip r:embed="rId4"/>
                      <a:stretch>
                        <a:fillRect/>
                      </a:stretch>
                    </p:blipFill>
                    <p:spPr>
                      <a:xfrm>
                        <a:off x="4611688" y="2743200"/>
                        <a:ext cx="4257675" cy="3435350"/>
                      </a:xfrm>
                      <a:prstGeom prst="rect">
                        <a:avLst/>
                      </a:prstGeom>
                      <a:noFill/>
                      <a:ln w="9525">
                        <a:noFill/>
                      </a:ln>
                    </p:spPr>
                  </p:pic>
                </p:oleObj>
              </mc:Fallback>
            </mc:AlternateContent>
          </a:graphicData>
        </a:graphic>
      </p:graphicFrame>
      <p:graphicFrame>
        <p:nvGraphicFramePr>
          <p:cNvPr id="190485" name="Object 21"/>
          <p:cNvGraphicFramePr>
            <a:graphicFrameLocks noChangeAspect="1"/>
          </p:cNvGraphicFramePr>
          <p:nvPr/>
        </p:nvGraphicFramePr>
        <p:xfrm>
          <a:off x="4038600" y="1066800"/>
          <a:ext cx="3424238" cy="1401763"/>
        </p:xfrm>
        <a:graphic>
          <a:graphicData uri="http://schemas.openxmlformats.org/presentationml/2006/ole">
            <mc:AlternateContent xmlns:mc="http://schemas.openxmlformats.org/markup-compatibility/2006">
              <mc:Choice xmlns:v="urn:schemas-microsoft-com:vml" Requires="v">
                <p:oleObj spid="_x0000_s1046" name="Equation" r:id="rId5" imgW="26822400" imgH="10972800" progId="Equation.3">
                  <p:embed/>
                </p:oleObj>
              </mc:Choice>
              <mc:Fallback>
                <p:oleObj name="Equation" r:id="rId5" imgW="26822400" imgH="10972800" progId="Equation.3">
                  <p:embed/>
                  <p:pic>
                    <p:nvPicPr>
                      <p:cNvPr id="0" name="图片 1025"/>
                      <p:cNvPicPr>
                        <a:picLocks noChangeAspect="1"/>
                      </p:cNvPicPr>
                      <p:nvPr/>
                    </p:nvPicPr>
                    <p:blipFill>
                      <a:blip r:embed="rId6"/>
                      <a:stretch>
                        <a:fillRect/>
                      </a:stretch>
                    </p:blipFill>
                    <p:spPr>
                      <a:xfrm>
                        <a:off x="4038600" y="1066800"/>
                        <a:ext cx="3424238" cy="1401763"/>
                      </a:xfrm>
                      <a:prstGeom prst="rect">
                        <a:avLst/>
                      </a:prstGeom>
                      <a:noFill/>
                      <a:ln w="9525">
                        <a:noFill/>
                      </a:ln>
                    </p:spPr>
                  </p:pic>
                </p:oleObj>
              </mc:Fallback>
            </mc:AlternateContent>
          </a:graphicData>
        </a:graphic>
      </p:graphicFrame>
      <p:sp>
        <p:nvSpPr>
          <p:cNvPr id="190506" name="Rectangle 42"/>
          <p:cNvSpPr>
            <a:spLocks noChangeArrowheads="1"/>
          </p:cNvSpPr>
          <p:nvPr/>
        </p:nvSpPr>
        <p:spPr bwMode="auto">
          <a:xfrm>
            <a:off x="381000" y="5562600"/>
            <a:ext cx="36433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latin typeface="Times New Roman" panose="02020603050405020304" pitchFamily="18" charset="0"/>
              </a:rPr>
              <a:t>顶点</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zh-CN" sz="2800">
                <a:latin typeface="Times New Roman" panose="02020603050405020304" pitchFamily="18" charset="0"/>
              </a:rPr>
              <a:t>的度？</a:t>
            </a:r>
            <a:endParaRPr lang="zh-CN" altLang="en-US" sz="2800">
              <a:latin typeface="Times New Roman" panose="02020603050405020304" pitchFamily="18" charset="0"/>
            </a:endParaRPr>
          </a:p>
          <a:p>
            <a:pPr algn="l"/>
            <a:r>
              <a:rPr lang="zh-CN" altLang="en-US" sz="2800">
                <a:latin typeface="Times New Roman" panose="02020603050405020304" pitchFamily="18" charset="0"/>
              </a:rPr>
              <a:t>第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zh-CN" sz="2800">
                <a:latin typeface="Times New Roman" panose="02020603050405020304" pitchFamily="18" charset="0"/>
              </a:rPr>
              <a:t>行 (列) 1 的个数。</a:t>
            </a:r>
            <a:endParaRPr lang="zh-CN" altLang="en-US" sz="2800">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485"/>
                                        </p:tgtEl>
                                        <p:attrNameLst>
                                          <p:attrName>style.visibility</p:attrName>
                                        </p:attrNameLst>
                                      </p:cBhvr>
                                      <p:to>
                                        <p:strVal val="visible"/>
                                      </p:to>
                                    </p:set>
                                    <p:anim calcmode="lin" valueType="num">
                                      <p:cBhvr additive="base">
                                        <p:cTn id="7" dur="500" fill="hold"/>
                                        <p:tgtEl>
                                          <p:spTgt spid="190485"/>
                                        </p:tgtEl>
                                        <p:attrNameLst>
                                          <p:attrName>ppt_x</p:attrName>
                                        </p:attrNameLst>
                                      </p:cBhvr>
                                      <p:tavLst>
                                        <p:tav tm="0">
                                          <p:val>
                                            <p:strVal val="0-#ppt_w/2"/>
                                          </p:val>
                                        </p:tav>
                                        <p:tav tm="100000">
                                          <p:val>
                                            <p:strVal val="#ppt_x"/>
                                          </p:val>
                                        </p:tav>
                                      </p:tavLst>
                                    </p:anim>
                                    <p:anim calcmode="lin" valueType="num">
                                      <p:cBhvr additive="base">
                                        <p:cTn id="8" dur="500" fill="hold"/>
                                        <p:tgtEl>
                                          <p:spTgt spid="1904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190482"/>
                                        </p:tgtEl>
                                        <p:attrNameLst>
                                          <p:attrName>style.visibility</p:attrName>
                                        </p:attrNameLst>
                                      </p:cBhvr>
                                      <p:to>
                                        <p:strVal val="visible"/>
                                      </p:to>
                                    </p:set>
                                    <p:animEffect transition="in" filter="slide(fromRight)">
                                      <p:cBhvr>
                                        <p:cTn id="13" dur="500"/>
                                        <p:tgtEl>
                                          <p:spTgt spid="1904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0506">
                                            <p:txEl>
                                              <p:pRg st="0" end="0"/>
                                            </p:txEl>
                                          </p:spTgt>
                                        </p:tgtEl>
                                        <p:attrNameLst>
                                          <p:attrName>style.visibility</p:attrName>
                                        </p:attrNameLst>
                                      </p:cBhvr>
                                      <p:to>
                                        <p:strVal val="visible"/>
                                      </p:to>
                                    </p:set>
                                    <p:anim calcmode="lin" valueType="num">
                                      <p:cBhvr additive="base">
                                        <p:cTn id="18" dur="500" fill="hold"/>
                                        <p:tgtEl>
                                          <p:spTgt spid="19050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90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0506">
                                            <p:txEl>
                                              <p:pRg st="1" end="1"/>
                                            </p:txEl>
                                          </p:spTgt>
                                        </p:tgtEl>
                                        <p:attrNameLst>
                                          <p:attrName>style.visibility</p:attrName>
                                        </p:attrNameLst>
                                      </p:cBhvr>
                                      <p:to>
                                        <p:strVal val="visible"/>
                                      </p:to>
                                    </p:set>
                                    <p:anim calcmode="lin" valueType="num">
                                      <p:cBhvr additive="base">
                                        <p:cTn id="24" dur="500" fill="hold"/>
                                        <p:tgtEl>
                                          <p:spTgt spid="19050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9050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F76BF52B-2CD1-4B53-8492-EB2D0FCA782C}" type="slidenum">
              <a:rPr lang="en-US" altLang="zh-CN"/>
              <a:t>21</a:t>
            </a:fld>
            <a:endParaRPr lang="en-US" altLang="zh-CN"/>
          </a:p>
        </p:txBody>
      </p:sp>
      <p:sp>
        <p:nvSpPr>
          <p:cNvPr id="91138" name="Text Box 1026"/>
          <p:cNvSpPr txBox="1">
            <a:spLocks noChangeArrowheads="1"/>
          </p:cNvSpPr>
          <p:nvPr/>
        </p:nvSpPr>
        <p:spPr bwMode="auto">
          <a:xfrm>
            <a:off x="457200" y="762000"/>
            <a:ext cx="7086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zh-CN" altLang="en-US" sz="3600">
                <a:solidFill>
                  <a:srgbClr val="000099"/>
                </a:solidFill>
                <a:latin typeface="Times New Roman" panose="02020603050405020304" pitchFamily="18" charset="0"/>
              </a:rPr>
              <a:t>有向图的邻接矩阵为非对称矩阵</a:t>
            </a:r>
            <a:endParaRPr kumimoji="1" lang="zh-CN" altLang="en-US" b="0">
              <a:latin typeface="Times New Roman" panose="02020603050405020304" pitchFamily="18" charset="0"/>
              <a:ea typeface="宋体" panose="02010600030101010101" pitchFamily="2" charset="-122"/>
            </a:endParaRPr>
          </a:p>
        </p:txBody>
      </p:sp>
      <p:grpSp>
        <p:nvGrpSpPr>
          <p:cNvPr id="91175" name="Group 1063"/>
          <p:cNvGrpSpPr/>
          <p:nvPr/>
        </p:nvGrpSpPr>
        <p:grpSpPr bwMode="auto">
          <a:xfrm>
            <a:off x="395536" y="2014538"/>
            <a:ext cx="3581400" cy="2362200"/>
            <a:chOff x="384" y="1968"/>
            <a:chExt cx="2256" cy="1488"/>
          </a:xfrm>
        </p:grpSpPr>
        <p:sp>
          <p:nvSpPr>
            <p:cNvPr id="91139" name="Line 1027"/>
            <p:cNvSpPr>
              <a:spLocks noChangeShapeType="1"/>
            </p:cNvSpPr>
            <p:nvPr/>
          </p:nvSpPr>
          <p:spPr bwMode="auto">
            <a:xfrm flipH="1">
              <a:off x="528" y="2112"/>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0" name="Line 1028"/>
            <p:cNvSpPr>
              <a:spLocks noChangeShapeType="1"/>
            </p:cNvSpPr>
            <p:nvPr/>
          </p:nvSpPr>
          <p:spPr bwMode="auto">
            <a:xfrm>
              <a:off x="624" y="283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1" name="Line 1029"/>
            <p:cNvSpPr>
              <a:spLocks noChangeShapeType="1"/>
            </p:cNvSpPr>
            <p:nvPr/>
          </p:nvSpPr>
          <p:spPr bwMode="auto">
            <a:xfrm>
              <a:off x="1200" y="326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1030"/>
            <p:cNvSpPr>
              <a:spLocks noChangeShapeType="1"/>
            </p:cNvSpPr>
            <p:nvPr/>
          </p:nvSpPr>
          <p:spPr bwMode="auto">
            <a:xfrm flipH="1" flipV="1">
              <a:off x="1584" y="225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Line 1031"/>
            <p:cNvSpPr>
              <a:spLocks noChangeShapeType="1"/>
            </p:cNvSpPr>
            <p:nvPr/>
          </p:nvSpPr>
          <p:spPr bwMode="auto">
            <a:xfrm>
              <a:off x="1632" y="211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4" name="Line 1032"/>
            <p:cNvSpPr>
              <a:spLocks noChangeShapeType="1"/>
            </p:cNvSpPr>
            <p:nvPr/>
          </p:nvSpPr>
          <p:spPr bwMode="auto">
            <a:xfrm flipH="1" flipV="1">
              <a:off x="672" y="2688"/>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5" name="Line 1033"/>
            <p:cNvSpPr>
              <a:spLocks noChangeShapeType="1"/>
            </p:cNvSpPr>
            <p:nvPr/>
          </p:nvSpPr>
          <p:spPr bwMode="auto">
            <a:xfrm flipH="1">
              <a:off x="1056" y="2688"/>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Oval 1034"/>
            <p:cNvSpPr>
              <a:spLocks noChangeArrowheads="1"/>
            </p:cNvSpPr>
            <p:nvPr/>
          </p:nvSpPr>
          <p:spPr bwMode="auto">
            <a:xfrm>
              <a:off x="1344" y="1968"/>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91147" name="Oval 1035"/>
            <p:cNvSpPr>
              <a:spLocks noChangeArrowheads="1"/>
            </p:cNvSpPr>
            <p:nvPr/>
          </p:nvSpPr>
          <p:spPr bwMode="auto">
            <a:xfrm>
              <a:off x="38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91148" name="Oval 1036"/>
            <p:cNvSpPr>
              <a:spLocks noChangeArrowheads="1"/>
            </p:cNvSpPr>
            <p:nvPr/>
          </p:nvSpPr>
          <p:spPr bwMode="auto">
            <a:xfrm>
              <a:off x="230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sp>
          <p:nvSpPr>
            <p:cNvPr id="91149" name="Oval 1037"/>
            <p:cNvSpPr>
              <a:spLocks noChangeArrowheads="1"/>
            </p:cNvSpPr>
            <p:nvPr/>
          </p:nvSpPr>
          <p:spPr bwMode="auto">
            <a:xfrm>
              <a:off x="912"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91150" name="Oval 1038"/>
            <p:cNvSpPr>
              <a:spLocks noChangeArrowheads="1"/>
            </p:cNvSpPr>
            <p:nvPr/>
          </p:nvSpPr>
          <p:spPr bwMode="auto">
            <a:xfrm>
              <a:off x="1776"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grpSp>
      <p:graphicFrame>
        <p:nvGraphicFramePr>
          <p:cNvPr id="91151" name="Object 1039"/>
          <p:cNvGraphicFramePr>
            <a:graphicFrameLocks noChangeAspect="1"/>
          </p:cNvGraphicFramePr>
          <p:nvPr/>
        </p:nvGraphicFramePr>
        <p:xfrm>
          <a:off x="4221634" y="2031207"/>
          <a:ext cx="3014662" cy="2862262"/>
        </p:xfrm>
        <a:graphic>
          <a:graphicData uri="http://schemas.openxmlformats.org/presentationml/2006/ole">
            <mc:AlternateContent xmlns:mc="http://schemas.openxmlformats.org/markup-compatibility/2006">
              <mc:Choice xmlns:v="urn:schemas-microsoft-com:vml" Requires="v">
                <p:oleObj spid="_x0000_s2060" name="文档" r:id="rId3" imgW="5648325" imgH="5372100" progId="Word.Document.8">
                  <p:embed/>
                </p:oleObj>
              </mc:Choice>
              <mc:Fallback>
                <p:oleObj name="文档" r:id="rId3" imgW="5648325" imgH="5372100" progId="Word.Document.8">
                  <p:embed/>
                  <p:pic>
                    <p:nvPicPr>
                      <p:cNvPr id="0" name="图片 2048"/>
                      <p:cNvPicPr>
                        <a:picLocks noChangeAspect="1"/>
                      </p:cNvPicPr>
                      <p:nvPr/>
                    </p:nvPicPr>
                    <p:blipFill>
                      <a:blip r:embed="rId4"/>
                      <a:stretch>
                        <a:fillRect/>
                      </a:stretch>
                    </p:blipFill>
                    <p:spPr>
                      <a:xfrm>
                        <a:off x="4221634" y="2031207"/>
                        <a:ext cx="3014662" cy="2862262"/>
                      </a:xfrm>
                      <a:prstGeom prst="rect">
                        <a:avLst/>
                      </a:prstGeom>
                      <a:noFill/>
                      <a:ln w="9525">
                        <a:noFill/>
                      </a:ln>
                    </p:spPr>
                  </p:pic>
                </p:oleObj>
              </mc:Fallback>
            </mc:AlternateContent>
          </a:graphicData>
        </a:graphic>
      </p:graphicFrame>
      <p:sp>
        <p:nvSpPr>
          <p:cNvPr id="91176" name="Rectangle 1064"/>
          <p:cNvSpPr>
            <a:spLocks noChangeArrowheads="1"/>
          </p:cNvSpPr>
          <p:nvPr/>
        </p:nvSpPr>
        <p:spPr bwMode="auto">
          <a:xfrm>
            <a:off x="533400" y="49530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3200" b="0">
                <a:effectLst>
                  <a:outerShdw blurRad="38100" dist="38100" dir="2700000" algn="tl">
                    <a:srgbClr val="C0C0C0"/>
                  </a:outerShdw>
                </a:effectLst>
                <a:latin typeface="Times New Roman" panose="02020603050405020304" pitchFamily="18" charset="0"/>
              </a:rPr>
              <a:t>顶点 </a:t>
            </a:r>
            <a:r>
              <a:rPr lang="en-US" altLang="zh-CN" sz="3200" b="0" i="1">
                <a:effectLst>
                  <a:outerShdw blurRad="38100" dist="38100" dir="2700000" algn="tl">
                    <a:srgbClr val="C0C0C0"/>
                  </a:outerShdw>
                </a:effectLst>
                <a:latin typeface="Times New Roman" panose="02020603050405020304" pitchFamily="18" charset="0"/>
              </a:rPr>
              <a:t>i</a:t>
            </a:r>
            <a:r>
              <a:rPr lang="en-US" altLang="zh-CN" sz="3200" b="0">
                <a:effectLst>
                  <a:outerShdw blurRad="38100" dist="38100" dir="2700000" algn="tl">
                    <a:srgbClr val="C0C0C0"/>
                  </a:outerShdw>
                </a:effectLst>
                <a:latin typeface="Times New Roman" panose="02020603050405020304" pitchFamily="18" charset="0"/>
              </a:rPr>
              <a:t> </a:t>
            </a:r>
            <a:r>
              <a:rPr lang="zh-CN" altLang="en-US" sz="3200" b="0">
                <a:effectLst>
                  <a:outerShdw blurRad="38100" dist="38100" dir="2700000" algn="tl">
                    <a:srgbClr val="C0C0C0"/>
                  </a:outerShdw>
                </a:effectLst>
                <a:latin typeface="Times New Roman" panose="02020603050405020304" pitchFamily="18" charset="0"/>
              </a:rPr>
              <a:t>的出度</a:t>
            </a:r>
            <a:r>
              <a:rPr lang="en-US" altLang="zh-CN" sz="3200" b="0">
                <a:effectLst>
                  <a:outerShdw blurRad="38100" dist="38100" dir="2700000" algn="tl">
                    <a:srgbClr val="C0C0C0"/>
                  </a:outerShdw>
                </a:effectLst>
                <a:latin typeface="Times New Roman" panose="02020603050405020304" pitchFamily="18" charset="0"/>
              </a:rPr>
              <a:t>?</a:t>
            </a:r>
          </a:p>
        </p:txBody>
      </p:sp>
      <p:sp>
        <p:nvSpPr>
          <p:cNvPr id="91177" name="Rectangle 1065"/>
          <p:cNvSpPr>
            <a:spLocks noChangeArrowheads="1"/>
          </p:cNvSpPr>
          <p:nvPr/>
        </p:nvSpPr>
        <p:spPr bwMode="auto">
          <a:xfrm>
            <a:off x="3581400" y="4953000"/>
            <a:ext cx="2938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C0C0C0"/>
                  </a:outerShdw>
                </a:effectLst>
                <a:latin typeface="Times New Roman" panose="02020603050405020304" pitchFamily="18" charset="0"/>
              </a:rPr>
              <a:t>第 </a:t>
            </a:r>
            <a:r>
              <a:rPr lang="en-US" altLang="zh-CN" sz="3200" b="0" i="1">
                <a:effectLst>
                  <a:outerShdw blurRad="38100" dist="38100" dir="2700000" algn="tl">
                    <a:srgbClr val="C0C0C0"/>
                  </a:outerShdw>
                </a:effectLst>
                <a:latin typeface="Times New Roman" panose="02020603050405020304" pitchFamily="18" charset="0"/>
              </a:rPr>
              <a:t>i</a:t>
            </a:r>
            <a:r>
              <a:rPr lang="en-US" altLang="zh-CN" sz="3200" b="0">
                <a:effectLst>
                  <a:outerShdw blurRad="38100" dist="38100" dir="2700000" algn="tl">
                    <a:srgbClr val="C0C0C0"/>
                  </a:outerShdw>
                </a:effectLst>
                <a:latin typeface="Times New Roman" panose="02020603050405020304" pitchFamily="18" charset="0"/>
              </a:rPr>
              <a:t> </a:t>
            </a:r>
            <a:r>
              <a:rPr lang="zh-CN" altLang="en-US" sz="3200" b="0">
                <a:effectLst>
                  <a:outerShdw blurRad="38100" dist="38100" dir="2700000" algn="tl">
                    <a:srgbClr val="C0C0C0"/>
                  </a:outerShdw>
                </a:effectLst>
                <a:latin typeface="Times New Roman" panose="02020603050405020304" pitchFamily="18" charset="0"/>
              </a:rPr>
              <a:t>行 </a:t>
            </a:r>
            <a:r>
              <a:rPr lang="en-US" altLang="zh-CN" sz="3200" b="0">
                <a:effectLst>
                  <a:outerShdw blurRad="38100" dist="38100" dir="2700000" algn="tl">
                    <a:srgbClr val="C0C0C0"/>
                  </a:outerShdw>
                </a:effectLst>
                <a:latin typeface="Times New Roman" panose="02020603050405020304" pitchFamily="18" charset="0"/>
              </a:rPr>
              <a:t>1 </a:t>
            </a:r>
            <a:r>
              <a:rPr lang="zh-CN" altLang="en-US" sz="3200" b="0">
                <a:effectLst>
                  <a:outerShdw blurRad="38100" dist="38100" dir="2700000" algn="tl">
                    <a:srgbClr val="C0C0C0"/>
                  </a:outerShdw>
                </a:effectLst>
                <a:latin typeface="Times New Roman" panose="02020603050405020304" pitchFamily="18" charset="0"/>
              </a:rPr>
              <a:t>的个数</a:t>
            </a:r>
          </a:p>
        </p:txBody>
      </p:sp>
      <p:sp>
        <p:nvSpPr>
          <p:cNvPr id="91178" name="Rectangle 1066"/>
          <p:cNvSpPr>
            <a:spLocks noChangeArrowheads="1"/>
          </p:cNvSpPr>
          <p:nvPr/>
        </p:nvSpPr>
        <p:spPr bwMode="auto">
          <a:xfrm>
            <a:off x="3581400" y="5715000"/>
            <a:ext cx="3344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0">
                <a:effectLst>
                  <a:outerShdw blurRad="38100" dist="38100" dir="2700000" algn="tl">
                    <a:srgbClr val="C0C0C0"/>
                  </a:outerShdw>
                </a:effectLst>
                <a:latin typeface="Times New Roman" panose="02020603050405020304" pitchFamily="18" charset="0"/>
              </a:rPr>
              <a:t>第 </a:t>
            </a:r>
            <a:r>
              <a:rPr lang="en-US" altLang="zh-CN" sz="3200" b="0" i="1">
                <a:effectLst>
                  <a:outerShdw blurRad="38100" dist="38100" dir="2700000" algn="tl">
                    <a:srgbClr val="C0C0C0"/>
                  </a:outerShdw>
                </a:effectLst>
                <a:latin typeface="Times New Roman" panose="02020603050405020304" pitchFamily="18" charset="0"/>
              </a:rPr>
              <a:t>i </a:t>
            </a:r>
            <a:r>
              <a:rPr lang="zh-CN" altLang="en-US" sz="3200" b="0">
                <a:effectLst>
                  <a:outerShdw blurRad="38100" dist="38100" dir="2700000" algn="tl">
                    <a:srgbClr val="C0C0C0"/>
                  </a:outerShdw>
                </a:effectLst>
                <a:latin typeface="Times New Roman" panose="02020603050405020304" pitchFamily="18" charset="0"/>
              </a:rPr>
              <a:t>列 </a:t>
            </a:r>
            <a:r>
              <a:rPr lang="en-US" altLang="zh-CN" sz="3200" b="0">
                <a:effectLst>
                  <a:outerShdw blurRad="38100" dist="38100" dir="2700000" algn="tl">
                    <a:srgbClr val="C0C0C0"/>
                  </a:outerShdw>
                </a:effectLst>
                <a:latin typeface="Times New Roman" panose="02020603050405020304" pitchFamily="18" charset="0"/>
              </a:rPr>
              <a:t>1 </a:t>
            </a:r>
            <a:r>
              <a:rPr lang="zh-CN" altLang="en-US" sz="3200" b="0">
                <a:effectLst>
                  <a:outerShdw blurRad="38100" dist="38100" dir="2700000" algn="tl">
                    <a:srgbClr val="C0C0C0"/>
                  </a:outerShdw>
                </a:effectLst>
                <a:latin typeface="Times New Roman" panose="02020603050405020304" pitchFamily="18" charset="0"/>
              </a:rPr>
              <a:t>的个数。</a:t>
            </a:r>
          </a:p>
        </p:txBody>
      </p:sp>
      <p:sp>
        <p:nvSpPr>
          <p:cNvPr id="91180" name="Rectangle 1068"/>
          <p:cNvSpPr>
            <a:spLocks noChangeArrowheads="1"/>
          </p:cNvSpPr>
          <p:nvPr/>
        </p:nvSpPr>
        <p:spPr bwMode="auto">
          <a:xfrm>
            <a:off x="533400" y="5715000"/>
            <a:ext cx="308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hlink"/>
              </a:buClr>
              <a:buFontTx/>
              <a:buChar char="•"/>
            </a:pPr>
            <a:r>
              <a:rPr lang="zh-CN" altLang="en-US" sz="3200" b="0">
                <a:effectLst>
                  <a:outerShdw blurRad="38100" dist="38100" dir="2700000" algn="tl">
                    <a:srgbClr val="C0C0C0"/>
                  </a:outerShdw>
                </a:effectLst>
                <a:latin typeface="Times New Roman" panose="02020603050405020304" pitchFamily="18" charset="0"/>
              </a:rPr>
              <a:t>顶点 </a:t>
            </a:r>
            <a:r>
              <a:rPr lang="en-US" altLang="zh-CN" sz="3200" b="0" i="1">
                <a:effectLst>
                  <a:outerShdw blurRad="38100" dist="38100" dir="2700000" algn="tl">
                    <a:srgbClr val="C0C0C0"/>
                  </a:outerShdw>
                </a:effectLst>
                <a:latin typeface="Times New Roman" panose="02020603050405020304" pitchFamily="18" charset="0"/>
              </a:rPr>
              <a:t>i</a:t>
            </a:r>
            <a:r>
              <a:rPr lang="en-US" altLang="zh-CN" sz="3200" b="0">
                <a:effectLst>
                  <a:outerShdw blurRad="38100" dist="38100" dir="2700000" algn="tl">
                    <a:srgbClr val="C0C0C0"/>
                  </a:outerShdw>
                </a:effectLst>
                <a:latin typeface="Times New Roman" panose="02020603050405020304" pitchFamily="18" charset="0"/>
              </a:rPr>
              <a:t> </a:t>
            </a:r>
            <a:r>
              <a:rPr lang="zh-CN" altLang="en-US" sz="3200" b="0">
                <a:effectLst>
                  <a:outerShdw blurRad="38100" dist="38100" dir="2700000" algn="tl">
                    <a:srgbClr val="C0C0C0"/>
                  </a:outerShdw>
                </a:effectLst>
                <a:latin typeface="Times New Roman" panose="02020603050405020304" pitchFamily="18" charset="0"/>
              </a:rPr>
              <a:t>的入度？</a:t>
            </a:r>
          </a:p>
        </p:txBody>
      </p:sp>
      <p:graphicFrame>
        <p:nvGraphicFramePr>
          <p:cNvPr id="22" name="Group 197"/>
          <p:cNvGraphicFramePr>
            <a:graphicFrameLocks noGrp="1"/>
          </p:cNvGraphicFramePr>
          <p:nvPr/>
        </p:nvGraphicFramePr>
        <p:xfrm>
          <a:off x="7236296" y="1829544"/>
          <a:ext cx="1829544" cy="2895600"/>
        </p:xfrm>
        <a:graphic>
          <a:graphicData uri="http://schemas.openxmlformats.org/drawingml/2006/table">
            <a:tbl>
              <a:tblPr/>
              <a:tblGrid>
                <a:gridCol w="471930">
                  <a:extLst>
                    <a:ext uri="{9D8B030D-6E8A-4147-A177-3AD203B41FA5}">
                      <a16:colId xmlns:a16="http://schemas.microsoft.com/office/drawing/2014/main" val="20000"/>
                    </a:ext>
                  </a:extLst>
                </a:gridCol>
                <a:gridCol w="680198">
                  <a:extLst>
                    <a:ext uri="{9D8B030D-6E8A-4147-A177-3AD203B41FA5}">
                      <a16:colId xmlns:a16="http://schemas.microsoft.com/office/drawing/2014/main" val="20001"/>
                    </a:ext>
                  </a:extLst>
                </a:gridCol>
                <a:gridCol w="677416">
                  <a:extLst>
                    <a:ext uri="{9D8B030D-6E8A-4147-A177-3AD203B41FA5}">
                      <a16:colId xmlns:a16="http://schemas.microsoft.com/office/drawing/2014/main" val="20002"/>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rgbClr val="580094"/>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1151"/>
                                        </p:tgtEl>
                                        <p:attrNameLst>
                                          <p:attrName>style.visibility</p:attrName>
                                        </p:attrNameLst>
                                      </p:cBhvr>
                                      <p:to>
                                        <p:strVal val="visible"/>
                                      </p:to>
                                    </p:set>
                                    <p:anim calcmode="lin" valueType="num">
                                      <p:cBhvr additive="base">
                                        <p:cTn id="13" dur="500" fill="hold"/>
                                        <p:tgtEl>
                                          <p:spTgt spid="91151"/>
                                        </p:tgtEl>
                                        <p:attrNameLst>
                                          <p:attrName>ppt_x</p:attrName>
                                        </p:attrNameLst>
                                      </p:cBhvr>
                                      <p:tavLst>
                                        <p:tav tm="0">
                                          <p:val>
                                            <p:strVal val="1+#ppt_w/2"/>
                                          </p:val>
                                        </p:tav>
                                        <p:tav tm="100000">
                                          <p:val>
                                            <p:strVal val="#ppt_x"/>
                                          </p:val>
                                        </p:tav>
                                      </p:tavLst>
                                    </p:anim>
                                    <p:anim calcmode="lin" valueType="num">
                                      <p:cBhvr additive="base">
                                        <p:cTn id="14" dur="500" fill="hold"/>
                                        <p:tgtEl>
                                          <p:spTgt spid="911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76"/>
                                        </p:tgtEl>
                                        <p:attrNameLst>
                                          <p:attrName>style.visibility</p:attrName>
                                        </p:attrNameLst>
                                      </p:cBhvr>
                                      <p:to>
                                        <p:strVal val="visible"/>
                                      </p:to>
                                    </p:set>
                                    <p:anim calcmode="lin" valueType="num">
                                      <p:cBhvr additive="base">
                                        <p:cTn id="19" dur="500" fill="hold"/>
                                        <p:tgtEl>
                                          <p:spTgt spid="91176"/>
                                        </p:tgtEl>
                                        <p:attrNameLst>
                                          <p:attrName>ppt_x</p:attrName>
                                        </p:attrNameLst>
                                      </p:cBhvr>
                                      <p:tavLst>
                                        <p:tav tm="0">
                                          <p:val>
                                            <p:strVal val="0-#ppt_w/2"/>
                                          </p:val>
                                        </p:tav>
                                        <p:tav tm="100000">
                                          <p:val>
                                            <p:strVal val="#ppt_x"/>
                                          </p:val>
                                        </p:tav>
                                      </p:tavLst>
                                    </p:anim>
                                    <p:anim calcmode="lin" valueType="num">
                                      <p:cBhvr additive="base">
                                        <p:cTn id="20" dur="500" fill="hold"/>
                                        <p:tgtEl>
                                          <p:spTgt spid="911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1177"/>
                                        </p:tgtEl>
                                        <p:attrNameLst>
                                          <p:attrName>style.visibility</p:attrName>
                                        </p:attrNameLst>
                                      </p:cBhvr>
                                      <p:to>
                                        <p:strVal val="visible"/>
                                      </p:to>
                                    </p:set>
                                    <p:animEffect transition="in" filter="wipe(left)">
                                      <p:cBhvr>
                                        <p:cTn id="25" dur="500"/>
                                        <p:tgtEl>
                                          <p:spTgt spid="91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1180"/>
                                        </p:tgtEl>
                                        <p:attrNameLst>
                                          <p:attrName>style.visibility</p:attrName>
                                        </p:attrNameLst>
                                      </p:cBhvr>
                                      <p:to>
                                        <p:strVal val="visible"/>
                                      </p:to>
                                    </p:set>
                                    <p:animEffect transition="in" filter="wipe(left)">
                                      <p:cBhvr>
                                        <p:cTn id="30" dur="500"/>
                                        <p:tgtEl>
                                          <p:spTgt spid="911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1178"/>
                                        </p:tgtEl>
                                        <p:attrNameLst>
                                          <p:attrName>style.visibility</p:attrName>
                                        </p:attrNameLst>
                                      </p:cBhvr>
                                      <p:to>
                                        <p:strVal val="visible"/>
                                      </p:to>
                                    </p:set>
                                    <p:animEffect transition="in" filter="wipe(left)">
                                      <p:cBhvr>
                                        <p:cTn id="35" dur="500"/>
                                        <p:tgtEl>
                                          <p:spTgt spid="9117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76" grpId="0" autoUpdateAnimBg="0"/>
      <p:bldP spid="91177" grpId="0" autoUpdateAnimBg="0"/>
      <p:bldP spid="91178" grpId="0" autoUpdateAnimBg="0"/>
      <p:bldP spid="911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ACB59A03-077D-4972-A5E3-FD2AA29A4979}" type="slidenum">
              <a:rPr lang="en-US" altLang="zh-CN"/>
              <a:t>22</a:t>
            </a:fld>
            <a:endParaRPr lang="en-US" altLang="zh-CN"/>
          </a:p>
        </p:txBody>
      </p:sp>
      <p:sp>
        <p:nvSpPr>
          <p:cNvPr id="191490" name="Rectangle 2"/>
          <p:cNvSpPr>
            <a:spLocks noGrp="1" noChangeArrowheads="1"/>
          </p:cNvSpPr>
          <p:nvPr>
            <p:ph type="title"/>
          </p:nvPr>
        </p:nvSpPr>
        <p:spPr/>
        <p:txBody>
          <a:bodyPr/>
          <a:lstStyle/>
          <a:p>
            <a:r>
              <a:rPr lang="en-US" altLang="zh-CN" sz="4000"/>
              <a:t>7.2.1 </a:t>
            </a:r>
            <a:r>
              <a:rPr lang="zh-CN" altLang="en-US" sz="4000"/>
              <a:t>图的数组</a:t>
            </a:r>
            <a:r>
              <a:rPr lang="en-US" altLang="zh-CN" sz="4000"/>
              <a:t>(</a:t>
            </a:r>
            <a:r>
              <a:rPr lang="zh-CN" altLang="en-US" sz="4000"/>
              <a:t>邻接矩阵</a:t>
            </a:r>
            <a:r>
              <a:rPr lang="en-US" altLang="zh-CN" sz="4000"/>
              <a:t>)</a:t>
            </a:r>
            <a:r>
              <a:rPr lang="zh-CN" altLang="en-US" sz="4000"/>
              <a:t>存储表示</a:t>
            </a:r>
          </a:p>
        </p:txBody>
      </p:sp>
      <p:sp>
        <p:nvSpPr>
          <p:cNvPr id="191491" name="Text Box 3"/>
          <p:cNvSpPr txBox="1">
            <a:spLocks noChangeArrowheads="1"/>
          </p:cNvSpPr>
          <p:nvPr/>
        </p:nvSpPr>
        <p:spPr bwMode="auto">
          <a:xfrm>
            <a:off x="762000" y="1799108"/>
            <a:ext cx="7391400" cy="4294188"/>
          </a:xfrm>
          <a:prstGeom prst="rect">
            <a:avLst/>
          </a:prstGeom>
          <a:noFill/>
          <a:ln w="12700" cap="sq">
            <a:solidFill>
              <a:srgbClr val="580094"/>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kumimoji="1" lang="en-US" altLang="zh-CN" sz="2800" dirty="0" err="1">
                <a:solidFill>
                  <a:srgbClr val="000099"/>
                </a:solidFill>
                <a:latin typeface="Times New Roman" panose="02020603050405020304" pitchFamily="18" charset="0"/>
              </a:rPr>
              <a:t>typedef</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struct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ArcCell</a:t>
            </a:r>
            <a:r>
              <a:rPr kumimoji="1" lang="en-US" altLang="zh-CN" sz="2800" dirty="0">
                <a:solidFill>
                  <a:srgbClr val="000099"/>
                </a:solidFill>
                <a:latin typeface="Times New Roman" panose="02020603050405020304" pitchFamily="18" charset="0"/>
              </a:rPr>
              <a:t> { </a:t>
            </a:r>
            <a:r>
              <a:rPr kumimoji="1" lang="en-US" altLang="zh-CN" sz="2800" dirty="0">
                <a:solidFill>
                  <a:srgbClr val="CC0000"/>
                </a:solidFill>
                <a:latin typeface="Times New Roman" panose="02020603050405020304" pitchFamily="18" charset="0"/>
              </a:rPr>
              <a:t>// </a:t>
            </a:r>
            <a:r>
              <a:rPr kumimoji="1" lang="zh-CN" altLang="en-US" sz="2800" dirty="0">
                <a:solidFill>
                  <a:srgbClr val="CC0000"/>
                </a:solidFill>
                <a:latin typeface="Times New Roman" panose="02020603050405020304" pitchFamily="18" charset="0"/>
              </a:rPr>
              <a:t>弧的定义</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VRType</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adj</a:t>
            </a:r>
            <a:r>
              <a:rPr kumimoji="1" lang="en-US" altLang="zh-CN" sz="2800" dirty="0">
                <a:solidFill>
                  <a:srgbClr val="000099"/>
                </a:solidFill>
                <a:latin typeface="Times New Roman" panose="02020603050405020304" pitchFamily="18" charset="0"/>
              </a:rPr>
              <a:t>;    // </a:t>
            </a:r>
            <a:r>
              <a:rPr kumimoji="1" lang="en-US" altLang="zh-CN" sz="2800" dirty="0" err="1">
                <a:solidFill>
                  <a:srgbClr val="000099"/>
                </a:solidFill>
                <a:latin typeface="Times New Roman" panose="02020603050405020304" pitchFamily="18" charset="0"/>
              </a:rPr>
              <a:t>VRType</a:t>
            </a:r>
            <a:r>
              <a:rPr kumimoji="1" lang="zh-CN" altLang="en-US" sz="2800" dirty="0">
                <a:solidFill>
                  <a:srgbClr val="000099"/>
                </a:solidFill>
                <a:latin typeface="Times New Roman" panose="02020603050405020304" pitchFamily="18" charset="0"/>
              </a:rPr>
              <a:t>是顶点关系类型。</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 </a:t>
            </a:r>
            <a:r>
              <a:rPr kumimoji="1" lang="zh-CN" altLang="en-US" sz="2800" dirty="0">
                <a:solidFill>
                  <a:srgbClr val="000099"/>
                </a:solidFill>
                <a:latin typeface="Times New Roman" panose="02020603050405020304" pitchFamily="18" charset="0"/>
              </a:rPr>
              <a:t>对无权图，用</a:t>
            </a:r>
            <a:r>
              <a:rPr kumimoji="1" lang="en-US" altLang="zh-CN" sz="2800" dirty="0">
                <a:solidFill>
                  <a:srgbClr val="000099"/>
                </a:solidFill>
                <a:latin typeface="Times New Roman" panose="02020603050405020304" pitchFamily="18" charset="0"/>
              </a:rPr>
              <a:t>1</a:t>
            </a:r>
            <a:r>
              <a:rPr kumimoji="1" lang="zh-CN" altLang="en-US" sz="2800" dirty="0">
                <a:solidFill>
                  <a:srgbClr val="000099"/>
                </a:solidFill>
                <a:latin typeface="Times New Roman" panose="02020603050405020304" pitchFamily="18" charset="0"/>
              </a:rPr>
              <a:t>或</a:t>
            </a:r>
            <a:r>
              <a:rPr kumimoji="1" lang="en-US" altLang="zh-CN" sz="2800" dirty="0">
                <a:solidFill>
                  <a:srgbClr val="000099"/>
                </a:solidFill>
                <a:latin typeface="Times New Roman" panose="02020603050405020304" pitchFamily="18" charset="0"/>
              </a:rPr>
              <a:t>0</a:t>
            </a:r>
            <a:r>
              <a:rPr kumimoji="1" lang="zh-CN" altLang="en-US" sz="2800" dirty="0">
                <a:solidFill>
                  <a:srgbClr val="000099"/>
                </a:solidFill>
                <a:latin typeface="Times New Roman" panose="02020603050405020304" pitchFamily="18" charset="0"/>
              </a:rPr>
              <a:t>表示相邻否；</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 </a:t>
            </a:r>
            <a:r>
              <a:rPr kumimoji="1" lang="zh-CN" altLang="en-US" sz="2800" dirty="0">
                <a:solidFill>
                  <a:srgbClr val="000099"/>
                </a:solidFill>
                <a:latin typeface="Times New Roman" panose="02020603050405020304" pitchFamily="18" charset="0"/>
              </a:rPr>
              <a:t>对带权图，则为权值类型。</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InfoType</a:t>
            </a:r>
            <a:r>
              <a:rPr kumimoji="1" lang="en-US" altLang="zh-CN" sz="2800" dirty="0">
                <a:solidFill>
                  <a:srgbClr val="000099"/>
                </a:solidFill>
                <a:latin typeface="Times New Roman" panose="02020603050405020304" pitchFamily="18" charset="0"/>
              </a:rPr>
              <a:t>  *info;  // </a:t>
            </a:r>
            <a:r>
              <a:rPr kumimoji="1" lang="zh-CN" altLang="en-US" sz="2800" dirty="0">
                <a:solidFill>
                  <a:srgbClr val="000099"/>
                </a:solidFill>
                <a:latin typeface="Times New Roman" panose="02020603050405020304" pitchFamily="18" charset="0"/>
              </a:rPr>
              <a:t>该弧相关信息的指针</a:t>
            </a:r>
          </a:p>
          <a:p>
            <a:pPr algn="l">
              <a:lnSpc>
                <a:spcPct val="140000"/>
              </a:lnSpc>
            </a:pP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ArcCell</a:t>
            </a:r>
            <a:r>
              <a:rPr kumimoji="1" lang="en-US" altLang="zh-CN" sz="2800" dirty="0">
                <a:solidFill>
                  <a:srgbClr val="000099"/>
                </a:solidFill>
                <a:latin typeface="Times New Roman" panose="02020603050405020304" pitchFamily="18" charset="0"/>
              </a:rPr>
              <a:t>, </a:t>
            </a:r>
            <a:r>
              <a:rPr kumimoji="1" lang="en-US" altLang="zh-CN" sz="2800" dirty="0" err="1">
                <a:solidFill>
                  <a:srgbClr val="CC0000"/>
                </a:solidFill>
                <a:latin typeface="Times New Roman" panose="02020603050405020304" pitchFamily="18" charset="0"/>
              </a:rPr>
              <a:t>AdjMatrix</a:t>
            </a:r>
            <a:r>
              <a:rPr kumimoji="1" lang="en-US" altLang="zh-CN" sz="2800" dirty="0">
                <a:solidFill>
                  <a:srgbClr val="CC0000"/>
                </a:solidFill>
                <a:latin typeface="Times New Roman" panose="02020603050405020304" pitchFamily="18" charset="0"/>
              </a:rPr>
              <a:t>[MAX_VERTEX_NUM]</a:t>
            </a:r>
          </a:p>
          <a:p>
            <a:pPr algn="l">
              <a:lnSpc>
                <a:spcPct val="140000"/>
              </a:lnSpc>
            </a:pPr>
            <a:r>
              <a:rPr kumimoji="1" lang="en-US" altLang="zh-CN" sz="2800" dirty="0">
                <a:solidFill>
                  <a:srgbClr val="CC0000"/>
                </a:solidFill>
                <a:latin typeface="Times New Roman" panose="02020603050405020304" pitchFamily="18" charset="0"/>
              </a:rPr>
              <a:t>                        [MAX_VERTEX_NUM]</a:t>
            </a:r>
            <a:r>
              <a:rPr kumimoji="1" lang="en-US" altLang="zh-CN" sz="2800" dirty="0">
                <a:solidFill>
                  <a:srgbClr val="000099"/>
                </a:solidFill>
                <a:latin typeface="Times New Roman" panose="02020603050405020304" pitchFamily="18" charset="0"/>
              </a:rPr>
              <a:t>;</a:t>
            </a:r>
          </a:p>
        </p:txBody>
      </p:sp>
      <p:sp>
        <p:nvSpPr>
          <p:cNvPr id="2" name="矩形 1"/>
          <p:cNvSpPr/>
          <p:nvPr/>
        </p:nvSpPr>
        <p:spPr>
          <a:xfrm>
            <a:off x="762000" y="1199336"/>
            <a:ext cx="1422184" cy="609398"/>
          </a:xfrm>
          <a:prstGeom prst="rect">
            <a:avLst/>
          </a:prstGeom>
        </p:spPr>
        <p:txBody>
          <a:bodyPr wrap="none">
            <a:spAutoFit/>
          </a:bodyPr>
          <a:lstStyle/>
          <a:p>
            <a:pPr algn="l">
              <a:lnSpc>
                <a:spcPct val="140000"/>
              </a:lnSpc>
            </a:pPr>
            <a:r>
              <a:rPr kumimoji="1" lang="zh-CN" altLang="en-US" dirty="0">
                <a:solidFill>
                  <a:srgbClr val="CC0000"/>
                </a:solidFill>
                <a:latin typeface="Times New Roman" panose="02020603050405020304" pitchFamily="18" charset="0"/>
              </a:rPr>
              <a:t>弧的定义</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1491"/>
                                        </p:tgtEl>
                                        <p:attrNameLst>
                                          <p:attrName>style.visibility</p:attrName>
                                        </p:attrNameLst>
                                      </p:cBhvr>
                                      <p:to>
                                        <p:strVal val="visible"/>
                                      </p:to>
                                    </p:set>
                                    <p:animEffect transition="in" filter="strips(downRight)">
                                      <p:cBhvr>
                                        <p:cTn id="7" dur="500"/>
                                        <p:tgtEl>
                                          <p:spTgt spid="19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DC7683B9-04FE-4110-A0D7-EA23DE9F2841}" type="slidenum">
              <a:rPr lang="en-US" altLang="zh-CN"/>
              <a:t>23</a:t>
            </a:fld>
            <a:endParaRPr lang="en-US" altLang="zh-CN"/>
          </a:p>
        </p:txBody>
      </p:sp>
      <p:sp>
        <p:nvSpPr>
          <p:cNvPr id="193538" name="Rectangle 2"/>
          <p:cNvSpPr>
            <a:spLocks noGrp="1" noChangeArrowheads="1"/>
          </p:cNvSpPr>
          <p:nvPr>
            <p:ph type="title"/>
          </p:nvPr>
        </p:nvSpPr>
        <p:spPr/>
        <p:txBody>
          <a:bodyPr/>
          <a:lstStyle/>
          <a:p>
            <a:r>
              <a:rPr lang="en-US" altLang="zh-CN" sz="4000"/>
              <a:t>7.2.1 </a:t>
            </a:r>
            <a:r>
              <a:rPr lang="zh-CN" altLang="en-US" sz="4000"/>
              <a:t>图的数组</a:t>
            </a:r>
            <a:r>
              <a:rPr lang="en-US" altLang="zh-CN" sz="4000"/>
              <a:t>(</a:t>
            </a:r>
            <a:r>
              <a:rPr lang="zh-CN" altLang="en-US" sz="4000"/>
              <a:t>邻接矩阵</a:t>
            </a:r>
            <a:r>
              <a:rPr lang="en-US" altLang="zh-CN" sz="4000"/>
              <a:t>)</a:t>
            </a:r>
            <a:r>
              <a:rPr lang="zh-CN" altLang="en-US" sz="4000"/>
              <a:t>存储表示</a:t>
            </a:r>
          </a:p>
        </p:txBody>
      </p:sp>
      <p:sp>
        <p:nvSpPr>
          <p:cNvPr id="193539" name="Rectangle 3"/>
          <p:cNvSpPr>
            <a:spLocks noChangeArrowheads="1"/>
          </p:cNvSpPr>
          <p:nvPr/>
        </p:nvSpPr>
        <p:spPr bwMode="auto">
          <a:xfrm>
            <a:off x="838200" y="1799108"/>
            <a:ext cx="7467600" cy="4294188"/>
          </a:xfrm>
          <a:prstGeom prst="rect">
            <a:avLst/>
          </a:prstGeom>
          <a:noFill/>
          <a:ln w="12700" cap="sq">
            <a:solidFill>
              <a:srgbClr val="580094"/>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kumimoji="1" lang="en-US" altLang="zh-CN" sz="2800" dirty="0" err="1">
                <a:solidFill>
                  <a:srgbClr val="000099"/>
                </a:solidFill>
                <a:latin typeface="Times New Roman" panose="02020603050405020304" pitchFamily="18" charset="0"/>
              </a:rPr>
              <a:t>typedef</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struct</a:t>
            </a:r>
            <a:r>
              <a:rPr kumimoji="1" lang="en-US" altLang="zh-CN" sz="2800" dirty="0">
                <a:solidFill>
                  <a:srgbClr val="000099"/>
                </a:solidFill>
                <a:latin typeface="Times New Roman" panose="02020603050405020304" pitchFamily="18" charset="0"/>
              </a:rPr>
              <a:t> { // </a:t>
            </a:r>
            <a:r>
              <a:rPr kumimoji="1" lang="zh-CN" altLang="en-US" sz="2800" dirty="0">
                <a:solidFill>
                  <a:srgbClr val="800000"/>
                </a:solidFill>
                <a:latin typeface="Times New Roman" panose="02020603050405020304" pitchFamily="18" charset="0"/>
              </a:rPr>
              <a:t>图的定义</a:t>
            </a:r>
            <a:endParaRPr kumimoji="1" lang="zh-CN" altLang="en-US" sz="2800" dirty="0">
              <a:solidFill>
                <a:srgbClr val="000099"/>
              </a:solidFill>
              <a:latin typeface="Times New Roman" panose="02020603050405020304" pitchFamily="18" charset="0"/>
            </a:endParaRP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VertexType</a:t>
            </a:r>
            <a:r>
              <a:rPr kumimoji="1" lang="en-US" altLang="zh-CN" sz="2800" dirty="0">
                <a:solidFill>
                  <a:srgbClr val="000099"/>
                </a:solidFill>
                <a:latin typeface="Times New Roman" panose="02020603050405020304" pitchFamily="18" charset="0"/>
              </a:rPr>
              <a:t>       // </a:t>
            </a:r>
            <a:r>
              <a:rPr kumimoji="1" lang="zh-CN" altLang="en-US" sz="2800" dirty="0">
                <a:solidFill>
                  <a:srgbClr val="000099"/>
                </a:solidFill>
                <a:latin typeface="Times New Roman" panose="02020603050405020304" pitchFamily="18" charset="0"/>
              </a:rPr>
              <a:t>顶点信息</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vexs</a:t>
            </a:r>
            <a:r>
              <a:rPr kumimoji="1" lang="en-US" altLang="zh-CN" sz="2800" dirty="0">
                <a:solidFill>
                  <a:srgbClr val="000099"/>
                </a:solidFill>
                <a:latin typeface="Times New Roman" panose="02020603050405020304" pitchFamily="18" charset="0"/>
              </a:rPr>
              <a:t>[MAX_VERTEX_NUM]; </a:t>
            </a:r>
          </a:p>
          <a:p>
            <a:pPr algn="l">
              <a:lnSpc>
                <a:spcPct val="140000"/>
              </a:lnSpc>
            </a:pPr>
            <a:r>
              <a:rPr kumimoji="1" lang="en-US" altLang="zh-CN" sz="2800" dirty="0">
                <a:solidFill>
                  <a:srgbClr val="000099"/>
                </a:solidFill>
                <a:latin typeface="Times New Roman" panose="02020603050405020304" pitchFamily="18" charset="0"/>
              </a:rPr>
              <a:t>     </a:t>
            </a:r>
            <a:r>
              <a:rPr kumimoji="1" lang="en-US" altLang="zh-CN" sz="2800" dirty="0" err="1">
                <a:solidFill>
                  <a:srgbClr val="CC0000"/>
                </a:solidFill>
                <a:latin typeface="Times New Roman" panose="02020603050405020304" pitchFamily="18" charset="0"/>
              </a:rPr>
              <a:t>AdjMatrix</a:t>
            </a:r>
            <a:r>
              <a:rPr kumimoji="1" lang="en-US" altLang="zh-CN" sz="2800" dirty="0">
                <a:solidFill>
                  <a:srgbClr val="CC0000"/>
                </a:solidFill>
                <a:latin typeface="Times New Roman" panose="02020603050405020304" pitchFamily="18" charset="0"/>
              </a:rPr>
              <a:t>    arcs;      // </a:t>
            </a:r>
            <a:r>
              <a:rPr kumimoji="1" lang="zh-CN" altLang="en-US" sz="2800" dirty="0">
                <a:solidFill>
                  <a:srgbClr val="CC0000"/>
                </a:solidFill>
                <a:latin typeface="Times New Roman" panose="02020603050405020304" pitchFamily="18" charset="0"/>
              </a:rPr>
              <a:t>弧的信息</a:t>
            </a:r>
            <a:r>
              <a:rPr kumimoji="1" lang="zh-CN" altLang="en-US" sz="2800" dirty="0">
                <a:solidFill>
                  <a:srgbClr val="000099"/>
                </a:solidFill>
                <a:latin typeface="Times New Roman" panose="02020603050405020304" pitchFamily="18" charset="0"/>
              </a:rPr>
              <a:t>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int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vexnum</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arcnum</a:t>
            </a:r>
            <a:r>
              <a:rPr kumimoji="1" lang="en-US" altLang="zh-CN" sz="2800" dirty="0">
                <a:solidFill>
                  <a:srgbClr val="000099"/>
                </a:solidFill>
                <a:latin typeface="Times New Roman" panose="02020603050405020304" pitchFamily="18" charset="0"/>
              </a:rPr>
              <a:t>;   // </a:t>
            </a:r>
            <a:r>
              <a:rPr kumimoji="1" lang="zh-CN" altLang="en-US" sz="2800" dirty="0">
                <a:solidFill>
                  <a:srgbClr val="000099"/>
                </a:solidFill>
                <a:latin typeface="Times New Roman" panose="02020603050405020304" pitchFamily="18" charset="0"/>
              </a:rPr>
              <a:t>顶点数，弧数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GraphKind</a:t>
            </a:r>
            <a:r>
              <a:rPr kumimoji="1" lang="en-US" altLang="zh-CN" sz="2800" dirty="0">
                <a:solidFill>
                  <a:srgbClr val="000099"/>
                </a:solidFill>
                <a:latin typeface="Times New Roman" panose="02020603050405020304" pitchFamily="18" charset="0"/>
              </a:rPr>
              <a:t>   kind;     // </a:t>
            </a:r>
            <a:r>
              <a:rPr kumimoji="1" lang="zh-CN" altLang="en-US" sz="2800" dirty="0">
                <a:solidFill>
                  <a:srgbClr val="000099"/>
                </a:solidFill>
                <a:latin typeface="Times New Roman" panose="02020603050405020304" pitchFamily="18" charset="0"/>
              </a:rPr>
              <a:t>图的种类标志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MGraph</a:t>
            </a:r>
            <a:r>
              <a:rPr kumimoji="1" lang="en-US" altLang="zh-CN" sz="2800" dirty="0">
                <a:solidFill>
                  <a:srgbClr val="000099"/>
                </a:solidFill>
                <a:latin typeface="Times New Roman" panose="02020603050405020304" pitchFamily="18" charset="0"/>
              </a:rPr>
              <a:t>;</a:t>
            </a:r>
          </a:p>
        </p:txBody>
      </p:sp>
      <p:sp>
        <p:nvSpPr>
          <p:cNvPr id="2" name="矩形 1"/>
          <p:cNvSpPr/>
          <p:nvPr/>
        </p:nvSpPr>
        <p:spPr>
          <a:xfrm>
            <a:off x="826765" y="1189710"/>
            <a:ext cx="1422184" cy="609398"/>
          </a:xfrm>
          <a:prstGeom prst="rect">
            <a:avLst/>
          </a:prstGeom>
        </p:spPr>
        <p:txBody>
          <a:bodyPr wrap="none">
            <a:spAutoFit/>
          </a:bodyPr>
          <a:lstStyle/>
          <a:p>
            <a:pPr algn="l">
              <a:lnSpc>
                <a:spcPct val="140000"/>
              </a:lnSpc>
            </a:pPr>
            <a:r>
              <a:rPr kumimoji="1" lang="zh-CN" altLang="en-US" dirty="0">
                <a:solidFill>
                  <a:srgbClr val="800000"/>
                </a:solidFill>
                <a:latin typeface="Times New Roman" panose="02020603050405020304" pitchFamily="18" charset="0"/>
              </a:rPr>
              <a:t>图的定义</a:t>
            </a:r>
            <a:endParaRPr kumimoji="1" lang="zh-CN" altLang="en-US" dirty="0">
              <a:solidFill>
                <a:srgbClr val="000099"/>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strips(downLeft)">
                                      <p:cBhvr>
                                        <p:cTn id="7" dur="5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4"/>
          <p:cNvSpPr>
            <a:spLocks noGrp="1"/>
          </p:cNvSpPr>
          <p:nvPr>
            <p:ph type="sldNum" sz="quarter" idx="12"/>
          </p:nvPr>
        </p:nvSpPr>
        <p:spPr/>
        <p:txBody>
          <a:bodyPr/>
          <a:lstStyle/>
          <a:p>
            <a:fld id="{AA153A8D-9BC6-4622-8D5E-DEFDA2FDE6D7}" type="slidenum">
              <a:rPr lang="en-US" altLang="zh-CN"/>
              <a:t>24</a:t>
            </a:fld>
            <a:endParaRPr lang="en-US" altLang="zh-CN"/>
          </a:p>
        </p:txBody>
      </p:sp>
      <p:sp>
        <p:nvSpPr>
          <p:cNvPr id="194562" name="Rectangle 2"/>
          <p:cNvSpPr>
            <a:spLocks noGrp="1" noChangeArrowheads="1"/>
          </p:cNvSpPr>
          <p:nvPr>
            <p:ph type="title"/>
          </p:nvPr>
        </p:nvSpPr>
        <p:spPr/>
        <p:txBody>
          <a:bodyPr/>
          <a:lstStyle/>
          <a:p>
            <a:r>
              <a:rPr lang="en-US" altLang="zh-CN"/>
              <a:t>7.2.2 </a:t>
            </a:r>
            <a:r>
              <a:rPr lang="zh-CN" altLang="en-US"/>
              <a:t>图的邻接表存储表示</a:t>
            </a:r>
          </a:p>
        </p:txBody>
      </p:sp>
      <p:grpSp>
        <p:nvGrpSpPr>
          <p:cNvPr id="194759" name="Group 199"/>
          <p:cNvGrpSpPr/>
          <p:nvPr/>
        </p:nvGrpSpPr>
        <p:grpSpPr bwMode="auto">
          <a:xfrm>
            <a:off x="80963" y="1825625"/>
            <a:ext cx="4033837" cy="3127375"/>
            <a:chOff x="51" y="1198"/>
            <a:chExt cx="2541" cy="1970"/>
          </a:xfrm>
        </p:grpSpPr>
        <p:sp>
          <p:nvSpPr>
            <p:cNvPr id="194564" name="Line 4"/>
            <p:cNvSpPr>
              <a:spLocks noChangeShapeType="1"/>
            </p:cNvSpPr>
            <p:nvPr/>
          </p:nvSpPr>
          <p:spPr bwMode="auto">
            <a:xfrm flipH="1">
              <a:off x="290" y="1488"/>
              <a:ext cx="48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5" name="Line 5"/>
            <p:cNvSpPr>
              <a:spLocks noChangeShapeType="1"/>
            </p:cNvSpPr>
            <p:nvPr/>
          </p:nvSpPr>
          <p:spPr bwMode="auto">
            <a:xfrm>
              <a:off x="915" y="1488"/>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6" name="Line 6"/>
            <p:cNvSpPr>
              <a:spLocks noChangeShapeType="1"/>
            </p:cNvSpPr>
            <p:nvPr/>
          </p:nvSpPr>
          <p:spPr bwMode="auto">
            <a:xfrm>
              <a:off x="435" y="2256"/>
              <a:ext cx="1392" cy="67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7" name="Line 7"/>
            <p:cNvSpPr>
              <a:spLocks noChangeShapeType="1"/>
            </p:cNvSpPr>
            <p:nvPr/>
          </p:nvSpPr>
          <p:spPr bwMode="auto">
            <a:xfrm flipH="1">
              <a:off x="915" y="1488"/>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8" name="Line 8"/>
            <p:cNvSpPr>
              <a:spLocks noChangeShapeType="1"/>
            </p:cNvSpPr>
            <p:nvPr/>
          </p:nvSpPr>
          <p:spPr bwMode="auto">
            <a:xfrm>
              <a:off x="1971" y="1488"/>
              <a:ext cx="432" cy="6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69" name="Line 9"/>
            <p:cNvSpPr>
              <a:spLocks noChangeShapeType="1"/>
            </p:cNvSpPr>
            <p:nvPr/>
          </p:nvSpPr>
          <p:spPr bwMode="auto">
            <a:xfrm flipH="1">
              <a:off x="963" y="2304"/>
              <a:ext cx="1303"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0" name="Line 10"/>
            <p:cNvSpPr>
              <a:spLocks noChangeShapeType="1"/>
            </p:cNvSpPr>
            <p:nvPr/>
          </p:nvSpPr>
          <p:spPr bwMode="auto">
            <a:xfrm>
              <a:off x="819" y="1584"/>
              <a:ext cx="48" cy="124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1" name="Oval 11"/>
            <p:cNvSpPr>
              <a:spLocks noChangeArrowheads="1"/>
            </p:cNvSpPr>
            <p:nvPr/>
          </p:nvSpPr>
          <p:spPr bwMode="auto">
            <a:xfrm>
              <a:off x="627" y="1198"/>
              <a:ext cx="431" cy="451"/>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B</a:t>
              </a:r>
              <a:endParaRPr kumimoji="1" lang="en-US" altLang="zh-CN" sz="2800" b="0">
                <a:ea typeface="宋体" panose="02010600030101010101" pitchFamily="2" charset="-122"/>
              </a:endParaRPr>
            </a:p>
          </p:txBody>
        </p:sp>
        <p:sp>
          <p:nvSpPr>
            <p:cNvPr id="194572" name="Oval 12"/>
            <p:cNvSpPr>
              <a:spLocks noChangeArrowheads="1"/>
            </p:cNvSpPr>
            <p:nvPr/>
          </p:nvSpPr>
          <p:spPr bwMode="auto">
            <a:xfrm>
              <a:off x="51" y="1968"/>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A</a:t>
              </a:r>
              <a:endParaRPr kumimoji="1" lang="en-US" altLang="zh-CN" sz="2800" b="0">
                <a:ea typeface="宋体" panose="02010600030101010101" pitchFamily="2" charset="-122"/>
              </a:endParaRPr>
            </a:p>
          </p:txBody>
        </p:sp>
        <p:sp>
          <p:nvSpPr>
            <p:cNvPr id="194573" name="Oval 13"/>
            <p:cNvSpPr>
              <a:spLocks noChangeArrowheads="1"/>
            </p:cNvSpPr>
            <p:nvPr/>
          </p:nvSpPr>
          <p:spPr bwMode="auto">
            <a:xfrm>
              <a:off x="1638" y="1200"/>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C</a:t>
              </a:r>
              <a:endParaRPr kumimoji="1" lang="en-US" altLang="zh-CN" sz="2800" b="0">
                <a:ea typeface="宋体" panose="02010600030101010101" pitchFamily="2" charset="-122"/>
              </a:endParaRPr>
            </a:p>
          </p:txBody>
        </p:sp>
        <p:sp>
          <p:nvSpPr>
            <p:cNvPr id="194574" name="Oval 14"/>
            <p:cNvSpPr>
              <a:spLocks noChangeArrowheads="1"/>
            </p:cNvSpPr>
            <p:nvPr/>
          </p:nvSpPr>
          <p:spPr bwMode="auto">
            <a:xfrm>
              <a:off x="2161" y="1968"/>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D</a:t>
              </a:r>
              <a:endParaRPr kumimoji="1" lang="en-US" altLang="zh-CN" sz="2800" b="0">
                <a:ea typeface="宋体" panose="02010600030101010101" pitchFamily="2" charset="-122"/>
              </a:endParaRPr>
            </a:p>
          </p:txBody>
        </p:sp>
        <p:sp>
          <p:nvSpPr>
            <p:cNvPr id="194575" name="Oval 15"/>
            <p:cNvSpPr>
              <a:spLocks noChangeArrowheads="1"/>
            </p:cNvSpPr>
            <p:nvPr/>
          </p:nvSpPr>
          <p:spPr bwMode="auto">
            <a:xfrm>
              <a:off x="627" y="2736"/>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F</a:t>
              </a:r>
              <a:endParaRPr kumimoji="1" lang="en-US" altLang="zh-CN" sz="2800" b="0">
                <a:ea typeface="宋体" panose="02010600030101010101" pitchFamily="2" charset="-122"/>
              </a:endParaRPr>
            </a:p>
          </p:txBody>
        </p:sp>
        <p:sp>
          <p:nvSpPr>
            <p:cNvPr id="194576" name="Oval 16"/>
            <p:cNvSpPr>
              <a:spLocks noChangeArrowheads="1"/>
            </p:cNvSpPr>
            <p:nvPr/>
          </p:nvSpPr>
          <p:spPr bwMode="auto">
            <a:xfrm>
              <a:off x="1635" y="2736"/>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E</a:t>
              </a:r>
              <a:endParaRPr kumimoji="1" lang="en-US" altLang="zh-CN" sz="2800" b="0">
                <a:ea typeface="宋体" panose="02010600030101010101" pitchFamily="2" charset="-122"/>
              </a:endParaRPr>
            </a:p>
          </p:txBody>
        </p:sp>
      </p:grpSp>
      <p:graphicFrame>
        <p:nvGraphicFramePr>
          <p:cNvPr id="194757" name="Group 197"/>
          <p:cNvGraphicFramePr>
            <a:graphicFrameLocks noGrp="1"/>
          </p:cNvGraphicFramePr>
          <p:nvPr/>
        </p:nvGraphicFramePr>
        <p:xfrm>
          <a:off x="4182616" y="1905000"/>
          <a:ext cx="1829544" cy="3474720"/>
        </p:xfrm>
        <a:graphic>
          <a:graphicData uri="http://schemas.openxmlformats.org/drawingml/2006/table">
            <a:tbl>
              <a:tblPr/>
              <a:tblGrid>
                <a:gridCol w="471930">
                  <a:extLst>
                    <a:ext uri="{9D8B030D-6E8A-4147-A177-3AD203B41FA5}">
                      <a16:colId xmlns:a16="http://schemas.microsoft.com/office/drawing/2014/main" val="20000"/>
                    </a:ext>
                  </a:extLst>
                </a:gridCol>
                <a:gridCol w="781550">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rgbClr val="580094"/>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5</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94677" name="Group 117"/>
          <p:cNvGrpSpPr/>
          <p:nvPr/>
        </p:nvGrpSpPr>
        <p:grpSpPr bwMode="auto">
          <a:xfrm>
            <a:off x="5791200" y="1916832"/>
            <a:ext cx="2209800" cy="561975"/>
            <a:chOff x="3456" y="1344"/>
            <a:chExt cx="1392" cy="354"/>
          </a:xfrm>
        </p:grpSpPr>
        <p:sp>
          <p:nvSpPr>
            <p:cNvPr id="194678" name="Rectangle 118"/>
            <p:cNvSpPr>
              <a:spLocks noChangeArrowheads="1"/>
            </p:cNvSpPr>
            <p:nvPr/>
          </p:nvSpPr>
          <p:spPr bwMode="auto">
            <a:xfrm>
              <a:off x="3744" y="1392"/>
              <a:ext cx="480" cy="288"/>
            </a:xfrm>
            <a:prstGeom prst="rect">
              <a:avLst/>
            </a:prstGeom>
            <a:solidFill>
              <a:schemeClr val="tx2">
                <a:lumMod val="75000"/>
              </a:schemeClr>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9" name="Line 119"/>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0" name="Rectangle 120"/>
            <p:cNvSpPr>
              <a:spLocks noChangeArrowheads="1"/>
            </p:cNvSpPr>
            <p:nvPr/>
          </p:nvSpPr>
          <p:spPr bwMode="auto">
            <a:xfrm>
              <a:off x="4368" y="1392"/>
              <a:ext cx="480" cy="288"/>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1" name="Line 121"/>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682" name="Group 122"/>
            <p:cNvGrpSpPr/>
            <p:nvPr/>
          </p:nvGrpSpPr>
          <p:grpSpPr bwMode="auto">
            <a:xfrm>
              <a:off x="4656" y="1440"/>
              <a:ext cx="108" cy="173"/>
              <a:chOff x="5280" y="1440"/>
              <a:chExt cx="108" cy="173"/>
            </a:xfrm>
          </p:grpSpPr>
          <p:sp>
            <p:nvSpPr>
              <p:cNvPr id="194683" name="Line 123"/>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4" name="Line 124"/>
              <p:cNvSpPr>
                <a:spLocks noChangeShapeType="1"/>
              </p:cNvSpPr>
              <p:nvPr/>
            </p:nvSpPr>
            <p:spPr bwMode="auto">
              <a:xfrm>
                <a:off x="5328"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85" name="Text Box 125"/>
            <p:cNvSpPr txBox="1">
              <a:spLocks noChangeArrowheads="1"/>
            </p:cNvSpPr>
            <p:nvPr/>
          </p:nvSpPr>
          <p:spPr bwMode="auto">
            <a:xfrm>
              <a:off x="3840"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dirty="0">
                  <a:solidFill>
                    <a:srgbClr val="CC0000"/>
                  </a:solidFill>
                  <a:latin typeface="Times New Roman" panose="02020603050405020304" pitchFamily="18" charset="0"/>
                </a:rPr>
                <a:t>1</a:t>
              </a:r>
            </a:p>
          </p:txBody>
        </p:sp>
        <p:sp>
          <p:nvSpPr>
            <p:cNvPr id="194686" name="Text Box 126"/>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dirty="0">
                  <a:solidFill>
                    <a:srgbClr val="CC0000"/>
                  </a:solidFill>
                  <a:latin typeface="Times New Roman" panose="02020603050405020304" pitchFamily="18" charset="0"/>
                </a:rPr>
                <a:t>4</a:t>
              </a:r>
            </a:p>
          </p:txBody>
        </p:sp>
        <p:sp>
          <p:nvSpPr>
            <p:cNvPr id="194687" name="Line 127"/>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88" name="Line 128"/>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689" name="Group 129"/>
          <p:cNvGrpSpPr/>
          <p:nvPr/>
        </p:nvGrpSpPr>
        <p:grpSpPr bwMode="auto">
          <a:xfrm>
            <a:off x="5791200" y="2492896"/>
            <a:ext cx="3200400" cy="561975"/>
            <a:chOff x="3456" y="1728"/>
            <a:chExt cx="2016" cy="354"/>
          </a:xfrm>
        </p:grpSpPr>
        <p:sp>
          <p:nvSpPr>
            <p:cNvPr id="194690" name="Rectangle 130"/>
            <p:cNvSpPr>
              <a:spLocks noChangeArrowheads="1"/>
            </p:cNvSpPr>
            <p:nvPr/>
          </p:nvSpPr>
          <p:spPr bwMode="auto">
            <a:xfrm>
              <a:off x="3744" y="1776"/>
              <a:ext cx="480" cy="288"/>
            </a:xfrm>
            <a:prstGeom prst="rect">
              <a:avLst/>
            </a:prstGeom>
            <a:solidFill>
              <a:schemeClr val="tx2">
                <a:lumMod val="75000"/>
              </a:schemeClr>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1" name="Line 131"/>
            <p:cNvSpPr>
              <a:spLocks noChangeShapeType="1"/>
            </p:cNvSpPr>
            <p:nvPr/>
          </p:nvSpPr>
          <p:spPr bwMode="auto">
            <a:xfrm>
              <a:off x="4080"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2" name="Rectangle 132"/>
            <p:cNvSpPr>
              <a:spLocks noChangeArrowheads="1"/>
            </p:cNvSpPr>
            <p:nvPr/>
          </p:nvSpPr>
          <p:spPr bwMode="auto">
            <a:xfrm>
              <a:off x="4368" y="1776"/>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3" name="Line 133"/>
            <p:cNvSpPr>
              <a:spLocks noChangeShapeType="1"/>
            </p:cNvSpPr>
            <p:nvPr/>
          </p:nvSpPr>
          <p:spPr bwMode="auto">
            <a:xfrm>
              <a:off x="4608"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4" name="Text Box 134"/>
            <p:cNvSpPr txBox="1">
              <a:spLocks noChangeArrowheads="1"/>
            </p:cNvSpPr>
            <p:nvPr/>
          </p:nvSpPr>
          <p:spPr bwMode="auto">
            <a:xfrm>
              <a:off x="3840"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0</a:t>
              </a:r>
            </a:p>
          </p:txBody>
        </p:sp>
        <p:sp>
          <p:nvSpPr>
            <p:cNvPr id="194695" name="Text Box 135"/>
            <p:cNvSpPr txBox="1">
              <a:spLocks noChangeArrowheads="1"/>
            </p:cNvSpPr>
            <p:nvPr/>
          </p:nvSpPr>
          <p:spPr bwMode="auto">
            <a:xfrm>
              <a:off x="4368"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4</a:t>
              </a:r>
            </a:p>
          </p:txBody>
        </p:sp>
        <p:sp>
          <p:nvSpPr>
            <p:cNvPr id="194696" name="Line 136"/>
            <p:cNvSpPr>
              <a:spLocks noChangeShapeType="1"/>
            </p:cNvSpPr>
            <p:nvPr/>
          </p:nvSpPr>
          <p:spPr bwMode="auto">
            <a:xfrm>
              <a:off x="3456" y="1920"/>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97" name="Line 137"/>
            <p:cNvSpPr>
              <a:spLocks noChangeShapeType="1"/>
            </p:cNvSpPr>
            <p:nvPr/>
          </p:nvSpPr>
          <p:spPr bwMode="auto">
            <a:xfrm>
              <a:off x="4128" y="1920"/>
              <a:ext cx="240"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98" name="Rectangle 138"/>
            <p:cNvSpPr>
              <a:spLocks noChangeArrowheads="1"/>
            </p:cNvSpPr>
            <p:nvPr/>
          </p:nvSpPr>
          <p:spPr bwMode="auto">
            <a:xfrm>
              <a:off x="4992" y="1776"/>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9" name="Line 139"/>
            <p:cNvSpPr>
              <a:spLocks noChangeShapeType="1"/>
            </p:cNvSpPr>
            <p:nvPr/>
          </p:nvSpPr>
          <p:spPr bwMode="auto">
            <a:xfrm>
              <a:off x="5232"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0" name="Line 140"/>
            <p:cNvSpPr>
              <a:spLocks noChangeShapeType="1"/>
            </p:cNvSpPr>
            <p:nvPr/>
          </p:nvSpPr>
          <p:spPr bwMode="auto">
            <a:xfrm flipH="1">
              <a:off x="5280" y="1824"/>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1" name="Line 141"/>
            <p:cNvSpPr>
              <a:spLocks noChangeShapeType="1"/>
            </p:cNvSpPr>
            <p:nvPr/>
          </p:nvSpPr>
          <p:spPr bwMode="auto">
            <a:xfrm>
              <a:off x="5328" y="1824"/>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2" name="Text Box 142"/>
            <p:cNvSpPr txBox="1">
              <a:spLocks noChangeArrowheads="1"/>
            </p:cNvSpPr>
            <p:nvPr/>
          </p:nvSpPr>
          <p:spPr bwMode="auto">
            <a:xfrm>
              <a:off x="4992"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5</a:t>
              </a:r>
            </a:p>
          </p:txBody>
        </p:sp>
        <p:sp>
          <p:nvSpPr>
            <p:cNvPr id="194703" name="Line 143"/>
            <p:cNvSpPr>
              <a:spLocks noChangeShapeType="1"/>
            </p:cNvSpPr>
            <p:nvPr/>
          </p:nvSpPr>
          <p:spPr bwMode="auto">
            <a:xfrm>
              <a:off x="4752" y="1920"/>
              <a:ext cx="240"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704" name="Group 144"/>
          <p:cNvGrpSpPr/>
          <p:nvPr/>
        </p:nvGrpSpPr>
        <p:grpSpPr bwMode="auto">
          <a:xfrm>
            <a:off x="5791200" y="3124200"/>
            <a:ext cx="2209800" cy="561975"/>
            <a:chOff x="3456" y="1344"/>
            <a:chExt cx="1392" cy="354"/>
          </a:xfrm>
        </p:grpSpPr>
        <p:sp>
          <p:nvSpPr>
            <p:cNvPr id="194705" name="Rectangle 145"/>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6" name="Line 146"/>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7" name="Rectangle 147"/>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8" name="Line 148"/>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709" name="Group 149"/>
            <p:cNvGrpSpPr/>
            <p:nvPr/>
          </p:nvGrpSpPr>
          <p:grpSpPr bwMode="auto">
            <a:xfrm>
              <a:off x="4656" y="1440"/>
              <a:ext cx="108" cy="173"/>
              <a:chOff x="5280" y="1440"/>
              <a:chExt cx="108" cy="173"/>
            </a:xfrm>
          </p:grpSpPr>
          <p:sp>
            <p:nvSpPr>
              <p:cNvPr id="194710" name="Line 150"/>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1" name="Line 151"/>
              <p:cNvSpPr>
                <a:spLocks noChangeShapeType="1"/>
              </p:cNvSpPr>
              <p:nvPr/>
            </p:nvSpPr>
            <p:spPr bwMode="auto">
              <a:xfrm>
                <a:off x="5328"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712" name="Text Box 152"/>
            <p:cNvSpPr txBox="1">
              <a:spLocks noChangeArrowheads="1"/>
            </p:cNvSpPr>
            <p:nvPr/>
          </p:nvSpPr>
          <p:spPr bwMode="auto">
            <a:xfrm>
              <a:off x="3840"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3</a:t>
              </a:r>
            </a:p>
          </p:txBody>
        </p:sp>
        <p:sp>
          <p:nvSpPr>
            <p:cNvPr id="194713" name="Text Box 153"/>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5</a:t>
              </a:r>
            </a:p>
          </p:txBody>
        </p:sp>
        <p:sp>
          <p:nvSpPr>
            <p:cNvPr id="194714" name="Line 154"/>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15" name="Line 155"/>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716" name="Group 156"/>
          <p:cNvGrpSpPr/>
          <p:nvPr/>
        </p:nvGrpSpPr>
        <p:grpSpPr bwMode="auto">
          <a:xfrm>
            <a:off x="5791200" y="3657600"/>
            <a:ext cx="2209800" cy="561975"/>
            <a:chOff x="3456" y="1344"/>
            <a:chExt cx="1392" cy="354"/>
          </a:xfrm>
        </p:grpSpPr>
        <p:sp>
          <p:nvSpPr>
            <p:cNvPr id="194717" name="Rectangle 157"/>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8" name="Line 158"/>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9" name="Rectangle 159"/>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0" name="Line 160"/>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721" name="Group 161"/>
            <p:cNvGrpSpPr/>
            <p:nvPr/>
          </p:nvGrpSpPr>
          <p:grpSpPr bwMode="auto">
            <a:xfrm>
              <a:off x="4656" y="1440"/>
              <a:ext cx="108" cy="173"/>
              <a:chOff x="5280" y="1440"/>
              <a:chExt cx="108" cy="173"/>
            </a:xfrm>
          </p:grpSpPr>
          <p:sp>
            <p:nvSpPr>
              <p:cNvPr id="194722" name="Line 162"/>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3" name="Line 163"/>
              <p:cNvSpPr>
                <a:spLocks noChangeShapeType="1"/>
              </p:cNvSpPr>
              <p:nvPr/>
            </p:nvSpPr>
            <p:spPr bwMode="auto">
              <a:xfrm>
                <a:off x="5328"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724" name="Text Box 164"/>
            <p:cNvSpPr txBox="1">
              <a:spLocks noChangeArrowheads="1"/>
            </p:cNvSpPr>
            <p:nvPr/>
          </p:nvSpPr>
          <p:spPr bwMode="auto">
            <a:xfrm>
              <a:off x="3840"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2</a:t>
              </a:r>
            </a:p>
          </p:txBody>
        </p:sp>
        <p:sp>
          <p:nvSpPr>
            <p:cNvPr id="194725" name="Text Box 165"/>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5</a:t>
              </a:r>
            </a:p>
          </p:txBody>
        </p:sp>
        <p:sp>
          <p:nvSpPr>
            <p:cNvPr id="194726" name="Line 166"/>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27" name="Line 167"/>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728" name="Group 168"/>
          <p:cNvGrpSpPr/>
          <p:nvPr/>
        </p:nvGrpSpPr>
        <p:grpSpPr bwMode="auto">
          <a:xfrm>
            <a:off x="5791200" y="4191000"/>
            <a:ext cx="2209800" cy="561975"/>
            <a:chOff x="3456" y="1344"/>
            <a:chExt cx="1392" cy="354"/>
          </a:xfrm>
        </p:grpSpPr>
        <p:sp>
          <p:nvSpPr>
            <p:cNvPr id="194729" name="Rectangle 169"/>
            <p:cNvSpPr>
              <a:spLocks noChangeArrowheads="1"/>
            </p:cNvSpPr>
            <p:nvPr/>
          </p:nvSpPr>
          <p:spPr bwMode="auto">
            <a:xfrm>
              <a:off x="3744" y="1392"/>
              <a:ext cx="480" cy="288"/>
            </a:xfrm>
            <a:prstGeom prst="rect">
              <a:avLst/>
            </a:prstGeom>
            <a:solidFill>
              <a:schemeClr val="accent1"/>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0" name="Line 170"/>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1" name="Rectangle 171"/>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2" name="Line 172"/>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733" name="Group 173"/>
            <p:cNvGrpSpPr/>
            <p:nvPr/>
          </p:nvGrpSpPr>
          <p:grpSpPr bwMode="auto">
            <a:xfrm>
              <a:off x="4656" y="1440"/>
              <a:ext cx="108" cy="173"/>
              <a:chOff x="5280" y="1440"/>
              <a:chExt cx="108" cy="173"/>
            </a:xfrm>
          </p:grpSpPr>
          <p:sp>
            <p:nvSpPr>
              <p:cNvPr id="194734" name="Line 174"/>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5" name="Line 175"/>
              <p:cNvSpPr>
                <a:spLocks noChangeShapeType="1"/>
              </p:cNvSpPr>
              <p:nvPr/>
            </p:nvSpPr>
            <p:spPr bwMode="auto">
              <a:xfrm>
                <a:off x="5328"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736" name="Text Box 176"/>
            <p:cNvSpPr txBox="1">
              <a:spLocks noChangeArrowheads="1"/>
            </p:cNvSpPr>
            <p:nvPr/>
          </p:nvSpPr>
          <p:spPr bwMode="auto">
            <a:xfrm>
              <a:off x="3840"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dirty="0">
                  <a:solidFill>
                    <a:srgbClr val="CC0000"/>
                  </a:solidFill>
                  <a:latin typeface="Times New Roman" panose="02020603050405020304" pitchFamily="18" charset="0"/>
                </a:rPr>
                <a:t>0</a:t>
              </a:r>
            </a:p>
          </p:txBody>
        </p:sp>
        <p:sp>
          <p:nvSpPr>
            <p:cNvPr id="194737" name="Text Box 177"/>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1</a:t>
              </a:r>
            </a:p>
          </p:txBody>
        </p:sp>
        <p:sp>
          <p:nvSpPr>
            <p:cNvPr id="194738" name="Line 178"/>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39" name="Line 179"/>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94740" name="Group 180"/>
          <p:cNvGrpSpPr/>
          <p:nvPr/>
        </p:nvGrpSpPr>
        <p:grpSpPr bwMode="auto">
          <a:xfrm>
            <a:off x="5791200" y="4800600"/>
            <a:ext cx="3200400" cy="561975"/>
            <a:chOff x="3456" y="1728"/>
            <a:chExt cx="2016" cy="354"/>
          </a:xfrm>
        </p:grpSpPr>
        <p:sp>
          <p:nvSpPr>
            <p:cNvPr id="194741" name="Rectangle 181"/>
            <p:cNvSpPr>
              <a:spLocks noChangeArrowheads="1"/>
            </p:cNvSpPr>
            <p:nvPr/>
          </p:nvSpPr>
          <p:spPr bwMode="auto">
            <a:xfrm>
              <a:off x="3744" y="1776"/>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2" name="Line 182"/>
            <p:cNvSpPr>
              <a:spLocks noChangeShapeType="1"/>
            </p:cNvSpPr>
            <p:nvPr/>
          </p:nvSpPr>
          <p:spPr bwMode="auto">
            <a:xfrm>
              <a:off x="4080"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3" name="Rectangle 183"/>
            <p:cNvSpPr>
              <a:spLocks noChangeArrowheads="1"/>
            </p:cNvSpPr>
            <p:nvPr/>
          </p:nvSpPr>
          <p:spPr bwMode="auto">
            <a:xfrm>
              <a:off x="4368" y="1776"/>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4" name="Line 184"/>
            <p:cNvSpPr>
              <a:spLocks noChangeShapeType="1"/>
            </p:cNvSpPr>
            <p:nvPr/>
          </p:nvSpPr>
          <p:spPr bwMode="auto">
            <a:xfrm>
              <a:off x="4608"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5" name="Text Box 185"/>
            <p:cNvSpPr txBox="1">
              <a:spLocks noChangeArrowheads="1"/>
            </p:cNvSpPr>
            <p:nvPr/>
          </p:nvSpPr>
          <p:spPr bwMode="auto">
            <a:xfrm>
              <a:off x="3840"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1</a:t>
              </a:r>
            </a:p>
          </p:txBody>
        </p:sp>
        <p:sp>
          <p:nvSpPr>
            <p:cNvPr id="194746" name="Text Box 186"/>
            <p:cNvSpPr txBox="1">
              <a:spLocks noChangeArrowheads="1"/>
            </p:cNvSpPr>
            <p:nvPr/>
          </p:nvSpPr>
          <p:spPr bwMode="auto">
            <a:xfrm>
              <a:off x="4368"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2</a:t>
              </a:r>
            </a:p>
          </p:txBody>
        </p:sp>
        <p:sp>
          <p:nvSpPr>
            <p:cNvPr id="194747" name="Line 187"/>
            <p:cNvSpPr>
              <a:spLocks noChangeShapeType="1"/>
            </p:cNvSpPr>
            <p:nvPr/>
          </p:nvSpPr>
          <p:spPr bwMode="auto">
            <a:xfrm>
              <a:off x="3456" y="1920"/>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48" name="Line 188"/>
            <p:cNvSpPr>
              <a:spLocks noChangeShapeType="1"/>
            </p:cNvSpPr>
            <p:nvPr/>
          </p:nvSpPr>
          <p:spPr bwMode="auto">
            <a:xfrm>
              <a:off x="4128" y="1920"/>
              <a:ext cx="240"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749" name="Rectangle 189"/>
            <p:cNvSpPr>
              <a:spLocks noChangeArrowheads="1"/>
            </p:cNvSpPr>
            <p:nvPr/>
          </p:nvSpPr>
          <p:spPr bwMode="auto">
            <a:xfrm>
              <a:off x="4992" y="1776"/>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0" name="Line 190"/>
            <p:cNvSpPr>
              <a:spLocks noChangeShapeType="1"/>
            </p:cNvSpPr>
            <p:nvPr/>
          </p:nvSpPr>
          <p:spPr bwMode="auto">
            <a:xfrm>
              <a:off x="5232" y="1776"/>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1" name="Line 191"/>
            <p:cNvSpPr>
              <a:spLocks noChangeShapeType="1"/>
            </p:cNvSpPr>
            <p:nvPr/>
          </p:nvSpPr>
          <p:spPr bwMode="auto">
            <a:xfrm flipH="1">
              <a:off x="5280" y="1824"/>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2" name="Line 192"/>
            <p:cNvSpPr>
              <a:spLocks noChangeShapeType="1"/>
            </p:cNvSpPr>
            <p:nvPr/>
          </p:nvSpPr>
          <p:spPr bwMode="auto">
            <a:xfrm>
              <a:off x="5328" y="1824"/>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3" name="Text Box 193"/>
            <p:cNvSpPr txBox="1">
              <a:spLocks noChangeArrowheads="1"/>
            </p:cNvSpPr>
            <p:nvPr/>
          </p:nvSpPr>
          <p:spPr bwMode="auto">
            <a:xfrm>
              <a:off x="4992" y="1728"/>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3</a:t>
              </a:r>
            </a:p>
          </p:txBody>
        </p:sp>
        <p:sp>
          <p:nvSpPr>
            <p:cNvPr id="194754" name="Line 194"/>
            <p:cNvSpPr>
              <a:spLocks noChangeShapeType="1"/>
            </p:cNvSpPr>
            <p:nvPr/>
          </p:nvSpPr>
          <p:spPr bwMode="auto">
            <a:xfrm>
              <a:off x="4752" y="1920"/>
              <a:ext cx="240"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94760" name="Rectangle 200"/>
          <p:cNvSpPr>
            <a:spLocks noChangeArrowheads="1"/>
          </p:cNvSpPr>
          <p:nvPr/>
        </p:nvSpPr>
        <p:spPr bwMode="auto">
          <a:xfrm>
            <a:off x="152400" y="5562600"/>
            <a:ext cx="2895600" cy="974725"/>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a:latin typeface="Times New Roman" panose="02020603050405020304" pitchFamily="18" charset="0"/>
              </a:rPr>
              <a:t>顶点</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zh-CN" sz="2800">
                <a:latin typeface="Times New Roman" panose="02020603050405020304" pitchFamily="18" charset="0"/>
              </a:rPr>
              <a:t>的度？</a:t>
            </a:r>
            <a:endParaRPr lang="zh-CN" altLang="en-US" sz="2800">
              <a:latin typeface="Times New Roman" panose="02020603050405020304" pitchFamily="18" charset="0"/>
            </a:endParaRPr>
          </a:p>
          <a:p>
            <a:pPr algn="l"/>
            <a:r>
              <a:rPr lang="zh-CN" altLang="en-US" sz="2800">
                <a:latin typeface="Times New Roman" panose="02020603050405020304" pitchFamily="18" charset="0"/>
              </a:rPr>
              <a:t>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zh-CN" sz="2800">
                <a:latin typeface="Times New Roman" panose="02020603050405020304" pitchFamily="18" charset="0"/>
              </a:rPr>
              <a:t>边表长度</a:t>
            </a:r>
            <a:endParaRPr lang="zh-CN" altLang="en-US" sz="2800">
              <a:latin typeface="Times New Roman" panose="02020603050405020304" pitchFamily="18" charset="0"/>
            </a:endParaRPr>
          </a:p>
        </p:txBody>
      </p:sp>
      <p:sp>
        <p:nvSpPr>
          <p:cNvPr id="194761" name="Rectangle 201"/>
          <p:cNvSpPr>
            <a:spLocks noChangeArrowheads="1"/>
          </p:cNvSpPr>
          <p:nvPr/>
        </p:nvSpPr>
        <p:spPr bwMode="auto">
          <a:xfrm>
            <a:off x="381000" y="10668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a:latin typeface="Times New Roman" panose="02020603050405020304" pitchFamily="18" charset="0"/>
              </a:rPr>
              <a:t>无向图的邻接表</a:t>
            </a:r>
            <a:endParaRPr lang="zh-CN" altLang="en-US" sz="2800">
              <a:latin typeface="Times New Roman" panose="02020603050405020304" pitchFamily="18" charset="0"/>
            </a:endParaRPr>
          </a:p>
        </p:txBody>
      </p:sp>
      <p:sp>
        <p:nvSpPr>
          <p:cNvPr id="194762" name="Rectangle 202"/>
          <p:cNvSpPr>
            <a:spLocks noChangeArrowheads="1"/>
          </p:cNvSpPr>
          <p:nvPr/>
        </p:nvSpPr>
        <p:spPr bwMode="auto">
          <a:xfrm>
            <a:off x="3200400" y="5562600"/>
            <a:ext cx="2857500" cy="974725"/>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dirty="0">
                <a:latin typeface="Times New Roman" panose="02020603050405020304" pitchFamily="18" charset="0"/>
              </a:rPr>
              <a:t>共有多少边节点？</a:t>
            </a:r>
            <a:endParaRPr lang="zh-CN" altLang="en-US" sz="2800" dirty="0">
              <a:latin typeface="Times New Roman" panose="02020603050405020304" pitchFamily="18" charset="0"/>
            </a:endParaRPr>
          </a:p>
          <a:p>
            <a:pPr algn="l"/>
            <a:r>
              <a:rPr lang="en-US" altLang="zh-CN" sz="2800" dirty="0">
                <a:solidFill>
                  <a:srgbClr val="FF0000"/>
                </a:solidFill>
                <a:latin typeface="Times New Roman" panose="02020603050405020304" pitchFamily="18" charset="0"/>
              </a:rPr>
              <a:t>2e</a:t>
            </a:r>
            <a:r>
              <a:rPr lang="zh-CN" altLang="zh-CN"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757"/>
                                        </p:tgtEl>
                                        <p:attrNameLst>
                                          <p:attrName>style.visibility</p:attrName>
                                        </p:attrNameLst>
                                      </p:cBhvr>
                                      <p:to>
                                        <p:strVal val="visible"/>
                                      </p:to>
                                    </p:set>
                                    <p:animEffect transition="in" filter="wipe(up)">
                                      <p:cBhvr>
                                        <p:cTn id="7" dur="500"/>
                                        <p:tgtEl>
                                          <p:spTgt spid="1947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77"/>
                                        </p:tgtEl>
                                        <p:attrNameLst>
                                          <p:attrName>style.visibility</p:attrName>
                                        </p:attrNameLst>
                                      </p:cBhvr>
                                      <p:to>
                                        <p:strVal val="visible"/>
                                      </p:to>
                                    </p:set>
                                    <p:animEffect transition="in" filter="wipe(left)">
                                      <p:cBhvr>
                                        <p:cTn id="12" dur="500"/>
                                        <p:tgtEl>
                                          <p:spTgt spid="194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89"/>
                                        </p:tgtEl>
                                        <p:attrNameLst>
                                          <p:attrName>style.visibility</p:attrName>
                                        </p:attrNameLst>
                                      </p:cBhvr>
                                      <p:to>
                                        <p:strVal val="visible"/>
                                      </p:to>
                                    </p:set>
                                    <p:animEffect transition="in" filter="wipe(left)">
                                      <p:cBhvr>
                                        <p:cTn id="17" dur="500"/>
                                        <p:tgtEl>
                                          <p:spTgt spid="1946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704"/>
                                        </p:tgtEl>
                                        <p:attrNameLst>
                                          <p:attrName>style.visibility</p:attrName>
                                        </p:attrNameLst>
                                      </p:cBhvr>
                                      <p:to>
                                        <p:strVal val="visible"/>
                                      </p:to>
                                    </p:set>
                                    <p:animEffect transition="in" filter="wipe(left)">
                                      <p:cBhvr>
                                        <p:cTn id="22" dur="500"/>
                                        <p:tgtEl>
                                          <p:spTgt spid="1947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716"/>
                                        </p:tgtEl>
                                        <p:attrNameLst>
                                          <p:attrName>style.visibility</p:attrName>
                                        </p:attrNameLst>
                                      </p:cBhvr>
                                      <p:to>
                                        <p:strVal val="visible"/>
                                      </p:to>
                                    </p:set>
                                    <p:animEffect transition="in" filter="wipe(left)">
                                      <p:cBhvr>
                                        <p:cTn id="27" dur="500"/>
                                        <p:tgtEl>
                                          <p:spTgt spid="1947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728"/>
                                        </p:tgtEl>
                                        <p:attrNameLst>
                                          <p:attrName>style.visibility</p:attrName>
                                        </p:attrNameLst>
                                      </p:cBhvr>
                                      <p:to>
                                        <p:strVal val="visible"/>
                                      </p:to>
                                    </p:set>
                                    <p:animEffect transition="in" filter="wipe(left)">
                                      <p:cBhvr>
                                        <p:cTn id="32" dur="500"/>
                                        <p:tgtEl>
                                          <p:spTgt spid="1947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740"/>
                                        </p:tgtEl>
                                        <p:attrNameLst>
                                          <p:attrName>style.visibility</p:attrName>
                                        </p:attrNameLst>
                                      </p:cBhvr>
                                      <p:to>
                                        <p:strVal val="visible"/>
                                      </p:to>
                                    </p:set>
                                    <p:animEffect transition="in" filter="wipe(left)">
                                      <p:cBhvr>
                                        <p:cTn id="37" dur="500"/>
                                        <p:tgtEl>
                                          <p:spTgt spid="19474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94760">
                                            <p:bg/>
                                          </p:spTgt>
                                        </p:tgtEl>
                                        <p:attrNameLst>
                                          <p:attrName>style.visibility</p:attrName>
                                        </p:attrNameLst>
                                      </p:cBhvr>
                                      <p:to>
                                        <p:strVal val="visible"/>
                                      </p:to>
                                    </p:set>
                                    <p:anim calcmode="lin" valueType="num">
                                      <p:cBhvr additive="base">
                                        <p:cTn id="42" dur="500" fill="hold"/>
                                        <p:tgtEl>
                                          <p:spTgt spid="194760">
                                            <p:bg/>
                                          </p:spTgt>
                                        </p:tgtEl>
                                        <p:attrNameLst>
                                          <p:attrName>ppt_x</p:attrName>
                                        </p:attrNameLst>
                                      </p:cBhvr>
                                      <p:tavLst>
                                        <p:tav tm="0">
                                          <p:val>
                                            <p:strVal val="0-#ppt_w/2"/>
                                          </p:val>
                                        </p:tav>
                                        <p:tav tm="100000">
                                          <p:val>
                                            <p:strVal val="#ppt_x"/>
                                          </p:val>
                                        </p:tav>
                                      </p:tavLst>
                                    </p:anim>
                                    <p:anim calcmode="lin" valueType="num">
                                      <p:cBhvr additive="base">
                                        <p:cTn id="43" dur="500" fill="hold"/>
                                        <p:tgtEl>
                                          <p:spTgt spid="194760">
                                            <p:bg/>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94760">
                                            <p:txEl>
                                              <p:pRg st="0" end="0"/>
                                            </p:txEl>
                                          </p:spTgt>
                                        </p:tgtEl>
                                        <p:attrNameLst>
                                          <p:attrName>style.visibility</p:attrName>
                                        </p:attrNameLst>
                                      </p:cBhvr>
                                      <p:to>
                                        <p:strVal val="visible"/>
                                      </p:to>
                                    </p:set>
                                    <p:anim calcmode="lin" valueType="num">
                                      <p:cBhvr additive="base">
                                        <p:cTn id="48" dur="500" fill="hold"/>
                                        <p:tgtEl>
                                          <p:spTgt spid="194760">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947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94760">
                                            <p:txEl>
                                              <p:pRg st="1" end="1"/>
                                            </p:txEl>
                                          </p:spTgt>
                                        </p:tgtEl>
                                        <p:attrNameLst>
                                          <p:attrName>style.visibility</p:attrName>
                                        </p:attrNameLst>
                                      </p:cBhvr>
                                      <p:to>
                                        <p:strVal val="visible"/>
                                      </p:to>
                                    </p:set>
                                    <p:anim calcmode="lin" valueType="num">
                                      <p:cBhvr additive="base">
                                        <p:cTn id="54" dur="500" fill="hold"/>
                                        <p:tgtEl>
                                          <p:spTgt spid="194760">
                                            <p:txEl>
                                              <p:pRg st="1" end="1"/>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947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4762">
                                            <p:bg/>
                                          </p:spTgt>
                                        </p:tgtEl>
                                        <p:attrNameLst>
                                          <p:attrName>style.visibility</p:attrName>
                                        </p:attrNameLst>
                                      </p:cBhvr>
                                      <p:to>
                                        <p:strVal val="visible"/>
                                      </p:to>
                                    </p:set>
                                    <p:animEffect transition="in" filter="wipe(left)">
                                      <p:cBhvr>
                                        <p:cTn id="60" dur="500"/>
                                        <p:tgtEl>
                                          <p:spTgt spid="194762">
                                            <p:bg/>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94762">
                                            <p:txEl>
                                              <p:pRg st="0" end="0"/>
                                            </p:txEl>
                                          </p:spTgt>
                                        </p:tgtEl>
                                        <p:attrNameLst>
                                          <p:attrName>style.visibility</p:attrName>
                                        </p:attrNameLst>
                                      </p:cBhvr>
                                      <p:to>
                                        <p:strVal val="visible"/>
                                      </p:to>
                                    </p:set>
                                    <p:animEffect transition="in" filter="wipe(left)">
                                      <p:cBhvr>
                                        <p:cTn id="65" dur="500"/>
                                        <p:tgtEl>
                                          <p:spTgt spid="19476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4762">
                                            <p:txEl>
                                              <p:pRg st="1" end="1"/>
                                            </p:txEl>
                                          </p:spTgt>
                                        </p:tgtEl>
                                        <p:attrNameLst>
                                          <p:attrName>style.visibility</p:attrName>
                                        </p:attrNameLst>
                                      </p:cBhvr>
                                      <p:to>
                                        <p:strVal val="visible"/>
                                      </p:to>
                                    </p:set>
                                    <p:animEffect transition="in" filter="wipe(left)">
                                      <p:cBhvr>
                                        <p:cTn id="70" dur="500"/>
                                        <p:tgtEl>
                                          <p:spTgt spid="1947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0" grpId="0" build="p" animBg="1" autoUpdateAnimBg="0"/>
      <p:bldP spid="194762"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灯片编号占位符 4"/>
          <p:cNvSpPr>
            <a:spLocks noGrp="1"/>
          </p:cNvSpPr>
          <p:nvPr>
            <p:ph type="sldNum" sz="quarter" idx="12"/>
          </p:nvPr>
        </p:nvSpPr>
        <p:spPr/>
        <p:txBody>
          <a:bodyPr/>
          <a:lstStyle/>
          <a:p>
            <a:fld id="{0DA51587-CEE3-408B-A00D-073596247641}" type="slidenum">
              <a:rPr lang="en-US" altLang="zh-CN"/>
              <a:t>25</a:t>
            </a:fld>
            <a:endParaRPr lang="en-US" altLang="zh-CN"/>
          </a:p>
        </p:txBody>
      </p:sp>
      <p:sp>
        <p:nvSpPr>
          <p:cNvPr id="195586" name="Rectangle 2"/>
          <p:cNvSpPr>
            <a:spLocks noGrp="1" noChangeArrowheads="1"/>
          </p:cNvSpPr>
          <p:nvPr>
            <p:ph type="title"/>
          </p:nvPr>
        </p:nvSpPr>
        <p:spPr/>
        <p:txBody>
          <a:bodyPr/>
          <a:lstStyle/>
          <a:p>
            <a:r>
              <a:rPr lang="en-US" altLang="zh-CN"/>
              <a:t>7.2.2 </a:t>
            </a:r>
            <a:r>
              <a:rPr lang="zh-CN" altLang="en-US"/>
              <a:t>图的邻接表存储表示</a:t>
            </a:r>
          </a:p>
        </p:txBody>
      </p:sp>
      <p:grpSp>
        <p:nvGrpSpPr>
          <p:cNvPr id="195748" name="Group 164"/>
          <p:cNvGrpSpPr/>
          <p:nvPr/>
        </p:nvGrpSpPr>
        <p:grpSpPr bwMode="auto">
          <a:xfrm>
            <a:off x="457200" y="2362200"/>
            <a:ext cx="3581400" cy="2362200"/>
            <a:chOff x="384" y="1968"/>
            <a:chExt cx="2256" cy="1488"/>
          </a:xfrm>
        </p:grpSpPr>
        <p:sp>
          <p:nvSpPr>
            <p:cNvPr id="195749" name="Line 165"/>
            <p:cNvSpPr>
              <a:spLocks noChangeShapeType="1"/>
            </p:cNvSpPr>
            <p:nvPr/>
          </p:nvSpPr>
          <p:spPr bwMode="auto">
            <a:xfrm flipH="1">
              <a:off x="528" y="2112"/>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0" name="Line 166"/>
            <p:cNvSpPr>
              <a:spLocks noChangeShapeType="1"/>
            </p:cNvSpPr>
            <p:nvPr/>
          </p:nvSpPr>
          <p:spPr bwMode="auto">
            <a:xfrm>
              <a:off x="624" y="283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1" name="Line 167"/>
            <p:cNvSpPr>
              <a:spLocks noChangeShapeType="1"/>
            </p:cNvSpPr>
            <p:nvPr/>
          </p:nvSpPr>
          <p:spPr bwMode="auto">
            <a:xfrm>
              <a:off x="1200" y="326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2" name="Line 168"/>
            <p:cNvSpPr>
              <a:spLocks noChangeShapeType="1"/>
            </p:cNvSpPr>
            <p:nvPr/>
          </p:nvSpPr>
          <p:spPr bwMode="auto">
            <a:xfrm flipH="1" flipV="1">
              <a:off x="1584" y="225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3" name="Line 169"/>
            <p:cNvSpPr>
              <a:spLocks noChangeShapeType="1"/>
            </p:cNvSpPr>
            <p:nvPr/>
          </p:nvSpPr>
          <p:spPr bwMode="auto">
            <a:xfrm>
              <a:off x="1632" y="211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4" name="Line 170"/>
            <p:cNvSpPr>
              <a:spLocks noChangeShapeType="1"/>
            </p:cNvSpPr>
            <p:nvPr/>
          </p:nvSpPr>
          <p:spPr bwMode="auto">
            <a:xfrm flipH="1" flipV="1">
              <a:off x="672" y="2688"/>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5" name="Line 171"/>
            <p:cNvSpPr>
              <a:spLocks noChangeShapeType="1"/>
            </p:cNvSpPr>
            <p:nvPr/>
          </p:nvSpPr>
          <p:spPr bwMode="auto">
            <a:xfrm flipH="1">
              <a:off x="1056" y="2688"/>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756" name="Oval 172"/>
            <p:cNvSpPr>
              <a:spLocks noChangeArrowheads="1"/>
            </p:cNvSpPr>
            <p:nvPr/>
          </p:nvSpPr>
          <p:spPr bwMode="auto">
            <a:xfrm>
              <a:off x="1344" y="1968"/>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A</a:t>
              </a:r>
              <a:endParaRPr kumimoji="1" lang="en-US" altLang="zh-CN" sz="2800" b="0">
                <a:ea typeface="宋体" panose="02010600030101010101" pitchFamily="2" charset="-122"/>
              </a:endParaRPr>
            </a:p>
          </p:txBody>
        </p:sp>
        <p:sp>
          <p:nvSpPr>
            <p:cNvPr id="195757" name="Oval 173"/>
            <p:cNvSpPr>
              <a:spLocks noChangeArrowheads="1"/>
            </p:cNvSpPr>
            <p:nvPr/>
          </p:nvSpPr>
          <p:spPr bwMode="auto">
            <a:xfrm>
              <a:off x="38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B</a:t>
              </a:r>
              <a:endParaRPr kumimoji="1" lang="en-US" altLang="zh-CN" sz="2800" b="0">
                <a:ea typeface="宋体" panose="02010600030101010101" pitchFamily="2" charset="-122"/>
              </a:endParaRPr>
            </a:p>
          </p:txBody>
        </p:sp>
        <p:sp>
          <p:nvSpPr>
            <p:cNvPr id="195758" name="Oval 174"/>
            <p:cNvSpPr>
              <a:spLocks noChangeArrowheads="1"/>
            </p:cNvSpPr>
            <p:nvPr/>
          </p:nvSpPr>
          <p:spPr bwMode="auto">
            <a:xfrm>
              <a:off x="230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E</a:t>
              </a:r>
              <a:endParaRPr kumimoji="1" lang="en-US" altLang="zh-CN" sz="2800" b="0">
                <a:ea typeface="宋体" panose="02010600030101010101" pitchFamily="2" charset="-122"/>
              </a:endParaRPr>
            </a:p>
          </p:txBody>
        </p:sp>
        <p:sp>
          <p:nvSpPr>
            <p:cNvPr id="195759" name="Oval 175"/>
            <p:cNvSpPr>
              <a:spLocks noChangeArrowheads="1"/>
            </p:cNvSpPr>
            <p:nvPr/>
          </p:nvSpPr>
          <p:spPr bwMode="auto">
            <a:xfrm>
              <a:off x="912"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C</a:t>
              </a:r>
              <a:endParaRPr kumimoji="1" lang="en-US" altLang="zh-CN" sz="2800" b="0">
                <a:ea typeface="宋体" panose="02010600030101010101" pitchFamily="2" charset="-122"/>
              </a:endParaRPr>
            </a:p>
          </p:txBody>
        </p:sp>
        <p:sp>
          <p:nvSpPr>
            <p:cNvPr id="195760" name="Oval 176"/>
            <p:cNvSpPr>
              <a:spLocks noChangeArrowheads="1"/>
            </p:cNvSpPr>
            <p:nvPr/>
          </p:nvSpPr>
          <p:spPr bwMode="auto">
            <a:xfrm>
              <a:off x="1776"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D</a:t>
              </a:r>
              <a:endParaRPr kumimoji="1" lang="en-US" altLang="zh-CN" sz="2800" b="0">
                <a:ea typeface="宋体" panose="02010600030101010101" pitchFamily="2" charset="-122"/>
              </a:endParaRPr>
            </a:p>
          </p:txBody>
        </p:sp>
      </p:grpSp>
      <p:graphicFrame>
        <p:nvGraphicFramePr>
          <p:cNvPr id="195877" name="Group 293"/>
          <p:cNvGraphicFramePr>
            <a:graphicFrameLocks noGrp="1"/>
          </p:cNvGraphicFramePr>
          <p:nvPr/>
        </p:nvGraphicFramePr>
        <p:xfrm>
          <a:off x="4038600" y="1676400"/>
          <a:ext cx="1987550" cy="2895600"/>
        </p:xfrm>
        <a:graphic>
          <a:graphicData uri="http://schemas.openxmlformats.org/drawingml/2006/table">
            <a:tbl>
              <a:tblPr/>
              <a:tblGrid>
                <a:gridCol w="660400">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5876" name="Rectangle 292"/>
          <p:cNvSpPr>
            <a:spLocks noChangeArrowheads="1"/>
          </p:cNvSpPr>
          <p:nvPr/>
        </p:nvSpPr>
        <p:spPr bwMode="auto">
          <a:xfrm>
            <a:off x="381000" y="1066800"/>
            <a:ext cx="3395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3600">
                <a:solidFill>
                  <a:srgbClr val="990033"/>
                </a:solidFill>
                <a:latin typeface="Times New Roman" panose="02020603050405020304" pitchFamily="18" charset="0"/>
              </a:rPr>
              <a:t>有向图的邻接表</a:t>
            </a:r>
          </a:p>
        </p:txBody>
      </p:sp>
      <p:sp>
        <p:nvSpPr>
          <p:cNvPr id="195893" name="Rectangle 309"/>
          <p:cNvSpPr>
            <a:spLocks noChangeArrowheads="1"/>
          </p:cNvSpPr>
          <p:nvPr/>
        </p:nvSpPr>
        <p:spPr bwMode="auto">
          <a:xfrm>
            <a:off x="4876800" y="4876800"/>
            <a:ext cx="2362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Times New Roman" panose="02020603050405020304" pitchFamily="18" charset="0"/>
              </a:rPr>
              <a:t>出边表</a:t>
            </a:r>
          </a:p>
        </p:txBody>
      </p:sp>
      <p:sp>
        <p:nvSpPr>
          <p:cNvPr id="195894" name="Rectangle 310"/>
          <p:cNvSpPr>
            <a:spLocks noChangeArrowheads="1"/>
          </p:cNvSpPr>
          <p:nvPr/>
        </p:nvSpPr>
        <p:spPr bwMode="auto">
          <a:xfrm>
            <a:off x="533400" y="5626100"/>
            <a:ext cx="274320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2800">
                <a:latin typeface="Times New Roman" panose="02020603050405020304" pitchFamily="18" charset="0"/>
              </a:rPr>
              <a:t>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en-US" sz="2800">
                <a:latin typeface="Times New Roman" panose="02020603050405020304" pitchFamily="18" charset="0"/>
              </a:rPr>
              <a:t>的出度</a:t>
            </a:r>
            <a:r>
              <a:rPr lang="en-US" altLang="zh-CN" sz="2800">
                <a:latin typeface="Times New Roman" panose="02020603050405020304" pitchFamily="18" charset="0"/>
              </a:rPr>
              <a:t>?</a:t>
            </a:r>
          </a:p>
        </p:txBody>
      </p:sp>
      <p:sp>
        <p:nvSpPr>
          <p:cNvPr id="195895" name="Rectangle 311"/>
          <p:cNvSpPr>
            <a:spLocks noChangeArrowheads="1"/>
          </p:cNvSpPr>
          <p:nvPr/>
        </p:nvSpPr>
        <p:spPr bwMode="auto">
          <a:xfrm>
            <a:off x="3276600" y="5626100"/>
            <a:ext cx="334645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latin typeface="Times New Roman" panose="02020603050405020304" pitchFamily="18" charset="0"/>
              </a:rPr>
              <a:t>顶点 </a:t>
            </a:r>
            <a:r>
              <a:rPr lang="en-US" altLang="zh-CN" sz="2800" i="1">
                <a:latin typeface="Times New Roman" panose="02020603050405020304" pitchFamily="18" charset="0"/>
              </a:rPr>
              <a:t>i </a:t>
            </a:r>
            <a:r>
              <a:rPr lang="zh-CN" altLang="en-US" sz="2800">
                <a:latin typeface="Times New Roman" panose="02020603050405020304" pitchFamily="18" charset="0"/>
              </a:rPr>
              <a:t>的出边表长度</a:t>
            </a:r>
          </a:p>
        </p:txBody>
      </p:sp>
      <p:sp>
        <p:nvSpPr>
          <p:cNvPr id="195898" name="Rectangle 314"/>
          <p:cNvSpPr>
            <a:spLocks noChangeArrowheads="1"/>
          </p:cNvSpPr>
          <p:nvPr/>
        </p:nvSpPr>
        <p:spPr bwMode="auto">
          <a:xfrm>
            <a:off x="533400" y="6172200"/>
            <a:ext cx="335280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zh-CN" altLang="zh-CN" sz="2800">
                <a:latin typeface="Times New Roman" panose="02020603050405020304" pitchFamily="18" charset="0"/>
              </a:rPr>
              <a:t>共有多少边节点？</a:t>
            </a:r>
            <a:endParaRPr lang="zh-CN" altLang="en-US" sz="2800">
              <a:latin typeface="Times New Roman" panose="02020603050405020304" pitchFamily="18" charset="0"/>
            </a:endParaRPr>
          </a:p>
        </p:txBody>
      </p:sp>
      <p:sp>
        <p:nvSpPr>
          <p:cNvPr id="195899" name="Rectangle 315"/>
          <p:cNvSpPr>
            <a:spLocks noChangeArrowheads="1"/>
          </p:cNvSpPr>
          <p:nvPr/>
        </p:nvSpPr>
        <p:spPr bwMode="auto">
          <a:xfrm>
            <a:off x="3897718" y="6172200"/>
            <a:ext cx="704039" cy="523220"/>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latin typeface="Times New Roman" panose="02020603050405020304" pitchFamily="18" charset="0"/>
              </a:rPr>
              <a:t>e</a:t>
            </a:r>
            <a:r>
              <a:rPr lang="zh-CN" altLang="zh-CN" sz="2800" dirty="0">
                <a:latin typeface="Times New Roman" panose="02020603050405020304" pitchFamily="18" charset="0"/>
              </a:rPr>
              <a:t>。</a:t>
            </a:r>
            <a:endParaRPr lang="zh-CN" altLang="en-US" sz="2800" dirty="0">
              <a:latin typeface="Times New Roman" panose="02020603050405020304" pitchFamily="18" charset="0"/>
            </a:endParaRPr>
          </a:p>
        </p:txBody>
      </p:sp>
      <p:grpSp>
        <p:nvGrpSpPr>
          <p:cNvPr id="2" name="组合 1"/>
          <p:cNvGrpSpPr/>
          <p:nvPr/>
        </p:nvGrpSpPr>
        <p:grpSpPr>
          <a:xfrm>
            <a:off x="5791200" y="4013944"/>
            <a:ext cx="1281112" cy="711200"/>
            <a:chOff x="5791200" y="3962400"/>
            <a:chExt cx="1281112" cy="711200"/>
          </a:xfrm>
        </p:grpSpPr>
        <p:grpSp>
          <p:nvGrpSpPr>
            <p:cNvPr id="195886" name="Group 302"/>
            <p:cNvGrpSpPr/>
            <p:nvPr/>
          </p:nvGrpSpPr>
          <p:grpSpPr bwMode="auto">
            <a:xfrm>
              <a:off x="5791200" y="3962400"/>
              <a:ext cx="1219200" cy="561975"/>
              <a:chOff x="3648" y="1680"/>
              <a:chExt cx="768" cy="354"/>
            </a:xfrm>
          </p:grpSpPr>
          <p:sp>
            <p:nvSpPr>
              <p:cNvPr id="195887" name="Line 303"/>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5888" name="Rectangle 304"/>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89" name="Line 305"/>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92" name="Text Box 308"/>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2</a:t>
                </a:r>
              </a:p>
            </p:txBody>
          </p:sp>
        </p:grpSp>
        <p:sp>
          <p:nvSpPr>
            <p:cNvPr id="103" name="Text Box 52"/>
            <p:cNvSpPr txBox="1">
              <a:spLocks noChangeArrowheads="1"/>
            </p:cNvSpPr>
            <p:nvPr/>
          </p:nvSpPr>
          <p:spPr bwMode="auto">
            <a:xfrm>
              <a:off x="6592887" y="39719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grpSp>
      <p:grpSp>
        <p:nvGrpSpPr>
          <p:cNvPr id="3" name="组合 2"/>
          <p:cNvGrpSpPr/>
          <p:nvPr/>
        </p:nvGrpSpPr>
        <p:grpSpPr>
          <a:xfrm>
            <a:off x="5791200" y="3429000"/>
            <a:ext cx="2268537" cy="731837"/>
            <a:chOff x="5791200" y="3429000"/>
            <a:chExt cx="2268537" cy="731837"/>
          </a:xfrm>
        </p:grpSpPr>
        <p:grpSp>
          <p:nvGrpSpPr>
            <p:cNvPr id="195837" name="Group 253"/>
            <p:cNvGrpSpPr/>
            <p:nvPr/>
          </p:nvGrpSpPr>
          <p:grpSpPr bwMode="auto">
            <a:xfrm>
              <a:off x="5791200" y="3429000"/>
              <a:ext cx="2209800" cy="561975"/>
              <a:chOff x="3456" y="1344"/>
              <a:chExt cx="1392" cy="354"/>
            </a:xfrm>
          </p:grpSpPr>
          <p:sp>
            <p:nvSpPr>
              <p:cNvPr id="195838" name="Rectangle 254"/>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39" name="Line 255"/>
              <p:cNvSpPr>
                <a:spLocks noChangeShapeType="1"/>
              </p:cNvSpPr>
              <p:nvPr/>
            </p:nvSpPr>
            <p:spPr bwMode="auto">
              <a:xfrm>
                <a:off x="4003"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40" name="Rectangle 256"/>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41" name="Line 257"/>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45" name="Text Box 261"/>
              <p:cNvSpPr txBox="1">
                <a:spLocks noChangeArrowheads="1"/>
              </p:cNvSpPr>
              <p:nvPr/>
            </p:nvSpPr>
            <p:spPr bwMode="auto">
              <a:xfrm>
                <a:off x="3731"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dirty="0">
                    <a:solidFill>
                      <a:srgbClr val="CC0000"/>
                    </a:solidFill>
                    <a:latin typeface="Times New Roman" panose="02020603050405020304" pitchFamily="18" charset="0"/>
                  </a:rPr>
                  <a:t>0</a:t>
                </a:r>
              </a:p>
            </p:txBody>
          </p:sp>
          <p:sp>
            <p:nvSpPr>
              <p:cNvPr id="195846" name="Text Box 262"/>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1</a:t>
                </a:r>
              </a:p>
            </p:txBody>
          </p:sp>
          <p:sp>
            <p:nvSpPr>
              <p:cNvPr id="195847" name="Line 263"/>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5848" name="Line 264"/>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05" name="Text Box 52"/>
            <p:cNvSpPr txBox="1">
              <a:spLocks noChangeArrowheads="1"/>
            </p:cNvSpPr>
            <p:nvPr/>
          </p:nvSpPr>
          <p:spPr bwMode="auto">
            <a:xfrm>
              <a:off x="7580312" y="3459162"/>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grpSp>
      <p:grpSp>
        <p:nvGrpSpPr>
          <p:cNvPr id="4" name="组合 3"/>
          <p:cNvGrpSpPr/>
          <p:nvPr/>
        </p:nvGrpSpPr>
        <p:grpSpPr>
          <a:xfrm>
            <a:off x="5791200" y="1700808"/>
            <a:ext cx="2268536" cy="701675"/>
            <a:chOff x="5791200" y="1752600"/>
            <a:chExt cx="2268536" cy="701675"/>
          </a:xfrm>
        </p:grpSpPr>
        <p:grpSp>
          <p:nvGrpSpPr>
            <p:cNvPr id="195798" name="Group 214"/>
            <p:cNvGrpSpPr/>
            <p:nvPr/>
          </p:nvGrpSpPr>
          <p:grpSpPr bwMode="auto">
            <a:xfrm>
              <a:off x="5791200" y="1752600"/>
              <a:ext cx="2209800" cy="596900"/>
              <a:chOff x="3456" y="1344"/>
              <a:chExt cx="1392" cy="376"/>
            </a:xfrm>
          </p:grpSpPr>
          <p:sp>
            <p:nvSpPr>
              <p:cNvPr id="195799" name="Rectangle 215"/>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0" name="Line 216"/>
              <p:cNvSpPr>
                <a:spLocks noChangeShapeType="1"/>
              </p:cNvSpPr>
              <p:nvPr/>
            </p:nvSpPr>
            <p:spPr bwMode="auto">
              <a:xfrm>
                <a:off x="4003"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1" name="Rectangle 217"/>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2" name="Line 218"/>
              <p:cNvSpPr>
                <a:spLocks noChangeShapeType="1"/>
              </p:cNvSpPr>
              <p:nvPr/>
            </p:nvSpPr>
            <p:spPr bwMode="auto">
              <a:xfrm>
                <a:off x="4608" y="1392"/>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06" name="Text Box 222"/>
              <p:cNvSpPr txBox="1">
                <a:spLocks noChangeArrowheads="1"/>
              </p:cNvSpPr>
              <p:nvPr/>
            </p:nvSpPr>
            <p:spPr bwMode="auto">
              <a:xfrm>
                <a:off x="3731" y="1366"/>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dirty="0">
                    <a:solidFill>
                      <a:srgbClr val="CC0000"/>
                    </a:solidFill>
                    <a:latin typeface="Times New Roman" panose="02020603050405020304" pitchFamily="18" charset="0"/>
                  </a:rPr>
                  <a:t>1</a:t>
                </a:r>
              </a:p>
            </p:txBody>
          </p:sp>
          <p:sp>
            <p:nvSpPr>
              <p:cNvPr id="195807" name="Text Box 223"/>
              <p:cNvSpPr txBox="1">
                <a:spLocks noChangeArrowheads="1"/>
              </p:cNvSpPr>
              <p:nvPr/>
            </p:nvSpPr>
            <p:spPr bwMode="auto">
              <a:xfrm>
                <a:off x="4368" y="1344"/>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4</a:t>
                </a:r>
              </a:p>
            </p:txBody>
          </p:sp>
          <p:sp>
            <p:nvSpPr>
              <p:cNvPr id="195808" name="Line 224"/>
              <p:cNvSpPr>
                <a:spLocks noChangeShapeType="1"/>
              </p:cNvSpPr>
              <p:nvPr/>
            </p:nvSpPr>
            <p:spPr bwMode="auto">
              <a:xfrm>
                <a:off x="3456" y="1536"/>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5809" name="Line 225"/>
              <p:cNvSpPr>
                <a:spLocks noChangeShapeType="1"/>
              </p:cNvSpPr>
              <p:nvPr/>
            </p:nvSpPr>
            <p:spPr bwMode="auto">
              <a:xfrm>
                <a:off x="4176" y="1536"/>
                <a:ext cx="192"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07" name="Text Box 52"/>
            <p:cNvSpPr txBox="1">
              <a:spLocks noChangeArrowheads="1"/>
            </p:cNvSpPr>
            <p:nvPr/>
          </p:nvSpPr>
          <p:spPr bwMode="auto">
            <a:xfrm>
              <a:off x="7580311" y="17526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grpSp>
      <p:grpSp>
        <p:nvGrpSpPr>
          <p:cNvPr id="5" name="组合 4"/>
          <p:cNvGrpSpPr/>
          <p:nvPr/>
        </p:nvGrpSpPr>
        <p:grpSpPr>
          <a:xfrm>
            <a:off x="5791200" y="2895600"/>
            <a:ext cx="1252537" cy="749300"/>
            <a:chOff x="5791200" y="2895600"/>
            <a:chExt cx="1252537" cy="749300"/>
          </a:xfrm>
        </p:grpSpPr>
        <p:grpSp>
          <p:nvGrpSpPr>
            <p:cNvPr id="195879" name="Group 295"/>
            <p:cNvGrpSpPr/>
            <p:nvPr/>
          </p:nvGrpSpPr>
          <p:grpSpPr bwMode="auto">
            <a:xfrm>
              <a:off x="5791200" y="2895600"/>
              <a:ext cx="1219200" cy="561975"/>
              <a:chOff x="3648" y="1680"/>
              <a:chExt cx="768" cy="354"/>
            </a:xfrm>
          </p:grpSpPr>
          <p:sp>
            <p:nvSpPr>
              <p:cNvPr id="195880" name="Line 296"/>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5881" name="Rectangle 297"/>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82" name="Line 298"/>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85" name="Text Box 301"/>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3</a:t>
                </a:r>
              </a:p>
            </p:txBody>
          </p:sp>
        </p:grpSp>
        <p:sp>
          <p:nvSpPr>
            <p:cNvPr id="109" name="Text Box 52"/>
            <p:cNvSpPr txBox="1">
              <a:spLocks noChangeArrowheads="1"/>
            </p:cNvSpPr>
            <p:nvPr/>
          </p:nvSpPr>
          <p:spPr bwMode="auto">
            <a:xfrm>
              <a:off x="6564312" y="29432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grpSp>
      <p:grpSp>
        <p:nvGrpSpPr>
          <p:cNvPr id="6" name="组合 5"/>
          <p:cNvGrpSpPr/>
          <p:nvPr/>
        </p:nvGrpSpPr>
        <p:grpSpPr>
          <a:xfrm>
            <a:off x="5791200" y="2276872"/>
            <a:ext cx="1252537" cy="701675"/>
            <a:chOff x="5791200" y="2362200"/>
            <a:chExt cx="1252537" cy="701675"/>
          </a:xfrm>
        </p:grpSpPr>
        <p:grpSp>
          <p:nvGrpSpPr>
            <p:cNvPr id="195878" name="Group 294"/>
            <p:cNvGrpSpPr/>
            <p:nvPr/>
          </p:nvGrpSpPr>
          <p:grpSpPr bwMode="auto">
            <a:xfrm>
              <a:off x="5791200" y="2362200"/>
              <a:ext cx="1219200" cy="561975"/>
              <a:chOff x="3648" y="1680"/>
              <a:chExt cx="768" cy="354"/>
            </a:xfrm>
          </p:grpSpPr>
          <p:sp>
            <p:nvSpPr>
              <p:cNvPr id="195817" name="Line 233"/>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5819" name="Rectangle 235"/>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20" name="Line 236"/>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823" name="Text Box 239"/>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2</a:t>
                </a:r>
              </a:p>
            </p:txBody>
          </p:sp>
        </p:grpSp>
        <p:sp>
          <p:nvSpPr>
            <p:cNvPr id="110" name="Text Box 52"/>
            <p:cNvSpPr txBox="1">
              <a:spLocks noChangeArrowheads="1"/>
            </p:cNvSpPr>
            <p:nvPr/>
          </p:nvSpPr>
          <p:spPr bwMode="auto">
            <a:xfrm>
              <a:off x="6564312" y="23622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5877"/>
                                        </p:tgtEl>
                                        <p:attrNameLst>
                                          <p:attrName>style.visibility</p:attrName>
                                        </p:attrNameLst>
                                      </p:cBhvr>
                                      <p:to>
                                        <p:strVal val="visible"/>
                                      </p:to>
                                    </p:set>
                                    <p:anim calcmode="lin" valueType="num">
                                      <p:cBhvr additive="base">
                                        <p:cTn id="7" dur="500" fill="hold"/>
                                        <p:tgtEl>
                                          <p:spTgt spid="195877"/>
                                        </p:tgtEl>
                                        <p:attrNameLst>
                                          <p:attrName>ppt_x</p:attrName>
                                        </p:attrNameLst>
                                      </p:cBhvr>
                                      <p:tavLst>
                                        <p:tav tm="0">
                                          <p:val>
                                            <p:strVal val="0-#ppt_w/2"/>
                                          </p:val>
                                        </p:tav>
                                        <p:tav tm="100000">
                                          <p:val>
                                            <p:strVal val="#ppt_x"/>
                                          </p:val>
                                        </p:tav>
                                      </p:tavLst>
                                    </p:anim>
                                    <p:anim calcmode="lin" valueType="num">
                                      <p:cBhvr additive="base">
                                        <p:cTn id="8" dur="500" fill="hold"/>
                                        <p:tgtEl>
                                          <p:spTgt spid="1958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5893"/>
                                        </p:tgtEl>
                                        <p:attrNameLst>
                                          <p:attrName>style.visibility</p:attrName>
                                        </p:attrNameLst>
                                      </p:cBhvr>
                                      <p:to>
                                        <p:strVal val="visible"/>
                                      </p:to>
                                    </p:set>
                                    <p:animEffect transition="in" filter="wipe(left)">
                                      <p:cBhvr>
                                        <p:cTn id="13" dur="500"/>
                                        <p:tgtEl>
                                          <p:spTgt spid="19589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894"/>
                                        </p:tgtEl>
                                        <p:attrNameLst>
                                          <p:attrName>style.visibility</p:attrName>
                                        </p:attrNameLst>
                                      </p:cBhvr>
                                      <p:to>
                                        <p:strVal val="visible"/>
                                      </p:to>
                                    </p:set>
                                    <p:anim calcmode="lin" valueType="num">
                                      <p:cBhvr additive="base">
                                        <p:cTn id="43" dur="500" fill="hold"/>
                                        <p:tgtEl>
                                          <p:spTgt spid="195894"/>
                                        </p:tgtEl>
                                        <p:attrNameLst>
                                          <p:attrName>ppt_x</p:attrName>
                                        </p:attrNameLst>
                                      </p:cBhvr>
                                      <p:tavLst>
                                        <p:tav tm="0">
                                          <p:val>
                                            <p:strVal val="0-#ppt_w/2"/>
                                          </p:val>
                                        </p:tav>
                                        <p:tav tm="100000">
                                          <p:val>
                                            <p:strVal val="#ppt_x"/>
                                          </p:val>
                                        </p:tav>
                                      </p:tavLst>
                                    </p:anim>
                                    <p:anim calcmode="lin" valueType="num">
                                      <p:cBhvr additive="base">
                                        <p:cTn id="44" dur="500" fill="hold"/>
                                        <p:tgtEl>
                                          <p:spTgt spid="19589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5895"/>
                                        </p:tgtEl>
                                        <p:attrNameLst>
                                          <p:attrName>style.visibility</p:attrName>
                                        </p:attrNameLst>
                                      </p:cBhvr>
                                      <p:to>
                                        <p:strVal val="visible"/>
                                      </p:to>
                                    </p:set>
                                    <p:animEffect transition="in" filter="wipe(left)">
                                      <p:cBhvr>
                                        <p:cTn id="49" dur="500"/>
                                        <p:tgtEl>
                                          <p:spTgt spid="19589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5898"/>
                                        </p:tgtEl>
                                        <p:attrNameLst>
                                          <p:attrName>style.visibility</p:attrName>
                                        </p:attrNameLst>
                                      </p:cBhvr>
                                      <p:to>
                                        <p:strVal val="visible"/>
                                      </p:to>
                                    </p:set>
                                    <p:animEffect transition="in" filter="wipe(left)">
                                      <p:cBhvr>
                                        <p:cTn id="54" dur="500"/>
                                        <p:tgtEl>
                                          <p:spTgt spid="19589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5899"/>
                                        </p:tgtEl>
                                        <p:attrNameLst>
                                          <p:attrName>style.visibility</p:attrName>
                                        </p:attrNameLst>
                                      </p:cBhvr>
                                      <p:to>
                                        <p:strVal val="visible"/>
                                      </p:to>
                                    </p:set>
                                    <p:animEffect transition="in" filter="wipe(left)">
                                      <p:cBhvr>
                                        <p:cTn id="59" dur="500"/>
                                        <p:tgtEl>
                                          <p:spTgt spid="195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3" grpId="0" autoUpdateAnimBg="0"/>
      <p:bldP spid="195894" grpId="0" animBg="1" autoUpdateAnimBg="0"/>
      <p:bldP spid="195895" grpId="0" animBg="1" autoUpdateAnimBg="0"/>
      <p:bldP spid="195898" grpId="0" animBg="1" autoUpdateAnimBg="0"/>
      <p:bldP spid="19589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4"/>
          <p:cNvSpPr>
            <a:spLocks noGrp="1"/>
          </p:cNvSpPr>
          <p:nvPr>
            <p:ph type="sldNum" sz="quarter" idx="12"/>
          </p:nvPr>
        </p:nvSpPr>
        <p:spPr/>
        <p:txBody>
          <a:bodyPr/>
          <a:lstStyle/>
          <a:p>
            <a:fld id="{33870297-90C1-4478-B6E3-08379E5C3BFB}" type="slidenum">
              <a:rPr lang="en-US" altLang="zh-CN"/>
              <a:t>26</a:t>
            </a:fld>
            <a:endParaRPr lang="en-US" altLang="zh-CN"/>
          </a:p>
        </p:txBody>
      </p:sp>
      <p:sp>
        <p:nvSpPr>
          <p:cNvPr id="196610" name="Rectangle 2"/>
          <p:cNvSpPr>
            <a:spLocks noGrp="1" noChangeArrowheads="1"/>
          </p:cNvSpPr>
          <p:nvPr>
            <p:ph type="title"/>
          </p:nvPr>
        </p:nvSpPr>
        <p:spPr/>
        <p:txBody>
          <a:bodyPr/>
          <a:lstStyle/>
          <a:p>
            <a:r>
              <a:rPr lang="en-US" altLang="zh-CN"/>
              <a:t>7.2.2 </a:t>
            </a:r>
            <a:r>
              <a:rPr lang="zh-CN" altLang="en-US"/>
              <a:t>图的邻接表存储表示</a:t>
            </a:r>
          </a:p>
        </p:txBody>
      </p:sp>
      <p:grpSp>
        <p:nvGrpSpPr>
          <p:cNvPr id="196611" name="Group 3"/>
          <p:cNvGrpSpPr/>
          <p:nvPr/>
        </p:nvGrpSpPr>
        <p:grpSpPr bwMode="auto">
          <a:xfrm>
            <a:off x="457200" y="2438400"/>
            <a:ext cx="3581400" cy="2362200"/>
            <a:chOff x="384" y="1968"/>
            <a:chExt cx="2256" cy="1488"/>
          </a:xfrm>
        </p:grpSpPr>
        <p:sp>
          <p:nvSpPr>
            <p:cNvPr id="196612" name="Line 4"/>
            <p:cNvSpPr>
              <a:spLocks noChangeShapeType="1"/>
            </p:cNvSpPr>
            <p:nvPr/>
          </p:nvSpPr>
          <p:spPr bwMode="auto">
            <a:xfrm flipH="1">
              <a:off x="528" y="2112"/>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3" name="Line 5"/>
            <p:cNvSpPr>
              <a:spLocks noChangeShapeType="1"/>
            </p:cNvSpPr>
            <p:nvPr/>
          </p:nvSpPr>
          <p:spPr bwMode="auto">
            <a:xfrm>
              <a:off x="624" y="2832"/>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4" name="Line 6"/>
            <p:cNvSpPr>
              <a:spLocks noChangeShapeType="1"/>
            </p:cNvSpPr>
            <p:nvPr/>
          </p:nvSpPr>
          <p:spPr bwMode="auto">
            <a:xfrm>
              <a:off x="1200" y="3264"/>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5" name="Line 7"/>
            <p:cNvSpPr>
              <a:spLocks noChangeShapeType="1"/>
            </p:cNvSpPr>
            <p:nvPr/>
          </p:nvSpPr>
          <p:spPr bwMode="auto">
            <a:xfrm flipH="1" flipV="1">
              <a:off x="1584" y="2256"/>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6" name="Line 8"/>
            <p:cNvSpPr>
              <a:spLocks noChangeShapeType="1"/>
            </p:cNvSpPr>
            <p:nvPr/>
          </p:nvSpPr>
          <p:spPr bwMode="auto">
            <a:xfrm>
              <a:off x="1632" y="2112"/>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7" name="Line 9"/>
            <p:cNvSpPr>
              <a:spLocks noChangeShapeType="1"/>
            </p:cNvSpPr>
            <p:nvPr/>
          </p:nvSpPr>
          <p:spPr bwMode="auto">
            <a:xfrm flipH="1" flipV="1">
              <a:off x="672" y="2688"/>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8" name="Line 10"/>
            <p:cNvSpPr>
              <a:spLocks noChangeShapeType="1"/>
            </p:cNvSpPr>
            <p:nvPr/>
          </p:nvSpPr>
          <p:spPr bwMode="auto">
            <a:xfrm flipH="1">
              <a:off x="1056" y="2688"/>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9" name="Oval 11"/>
            <p:cNvSpPr>
              <a:spLocks noChangeArrowheads="1"/>
            </p:cNvSpPr>
            <p:nvPr/>
          </p:nvSpPr>
          <p:spPr bwMode="auto">
            <a:xfrm>
              <a:off x="1344" y="1968"/>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A</a:t>
              </a:r>
              <a:endParaRPr kumimoji="1" lang="en-US" altLang="zh-CN" sz="2800" b="0">
                <a:ea typeface="宋体" panose="02010600030101010101" pitchFamily="2" charset="-122"/>
              </a:endParaRPr>
            </a:p>
          </p:txBody>
        </p:sp>
        <p:sp>
          <p:nvSpPr>
            <p:cNvPr id="196620" name="Oval 12"/>
            <p:cNvSpPr>
              <a:spLocks noChangeArrowheads="1"/>
            </p:cNvSpPr>
            <p:nvPr/>
          </p:nvSpPr>
          <p:spPr bwMode="auto">
            <a:xfrm>
              <a:off x="38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B</a:t>
              </a:r>
              <a:endParaRPr kumimoji="1" lang="en-US" altLang="zh-CN" sz="2800" b="0">
                <a:ea typeface="宋体" panose="02010600030101010101" pitchFamily="2" charset="-122"/>
              </a:endParaRPr>
            </a:p>
          </p:txBody>
        </p:sp>
        <p:sp>
          <p:nvSpPr>
            <p:cNvPr id="196621" name="Oval 13"/>
            <p:cNvSpPr>
              <a:spLocks noChangeArrowheads="1"/>
            </p:cNvSpPr>
            <p:nvPr/>
          </p:nvSpPr>
          <p:spPr bwMode="auto">
            <a:xfrm>
              <a:off x="2304" y="2544"/>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E</a:t>
              </a:r>
              <a:endParaRPr kumimoji="1" lang="en-US" altLang="zh-CN" sz="2800" b="0">
                <a:ea typeface="宋体" panose="02010600030101010101" pitchFamily="2" charset="-122"/>
              </a:endParaRPr>
            </a:p>
          </p:txBody>
        </p:sp>
        <p:sp>
          <p:nvSpPr>
            <p:cNvPr id="196622" name="Oval 14"/>
            <p:cNvSpPr>
              <a:spLocks noChangeArrowheads="1"/>
            </p:cNvSpPr>
            <p:nvPr/>
          </p:nvSpPr>
          <p:spPr bwMode="auto">
            <a:xfrm>
              <a:off x="912"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C</a:t>
              </a:r>
              <a:endParaRPr kumimoji="1" lang="en-US" altLang="zh-CN" sz="2800" b="0">
                <a:ea typeface="宋体" panose="02010600030101010101" pitchFamily="2" charset="-122"/>
              </a:endParaRPr>
            </a:p>
          </p:txBody>
        </p:sp>
        <p:sp>
          <p:nvSpPr>
            <p:cNvPr id="196623" name="Oval 15"/>
            <p:cNvSpPr>
              <a:spLocks noChangeArrowheads="1"/>
            </p:cNvSpPr>
            <p:nvPr/>
          </p:nvSpPr>
          <p:spPr bwMode="auto">
            <a:xfrm>
              <a:off x="1776" y="3120"/>
              <a:ext cx="336" cy="336"/>
            </a:xfrm>
            <a:prstGeom prst="ellipse">
              <a:avLst/>
            </a:prstGeom>
            <a:solidFill>
              <a:srgbClr val="A7E2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D</a:t>
              </a:r>
              <a:endParaRPr kumimoji="1" lang="en-US" altLang="zh-CN" sz="2800" b="0">
                <a:ea typeface="宋体" panose="02010600030101010101" pitchFamily="2" charset="-122"/>
              </a:endParaRPr>
            </a:p>
          </p:txBody>
        </p:sp>
      </p:grpSp>
      <p:sp>
        <p:nvSpPr>
          <p:cNvPr id="196624" name="Rectangle 16"/>
          <p:cNvSpPr>
            <a:spLocks noChangeArrowheads="1"/>
          </p:cNvSpPr>
          <p:nvPr/>
        </p:nvSpPr>
        <p:spPr bwMode="auto">
          <a:xfrm>
            <a:off x="152400" y="1143000"/>
            <a:ext cx="38544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3600">
                <a:solidFill>
                  <a:srgbClr val="990033"/>
                </a:solidFill>
                <a:latin typeface="Times New Roman" panose="02020603050405020304" pitchFamily="18" charset="0"/>
              </a:rPr>
              <a:t>有向图的逆邻接表</a:t>
            </a:r>
          </a:p>
        </p:txBody>
      </p:sp>
      <p:grpSp>
        <p:nvGrpSpPr>
          <p:cNvPr id="196710" name="Group 102"/>
          <p:cNvGrpSpPr/>
          <p:nvPr/>
        </p:nvGrpSpPr>
        <p:grpSpPr bwMode="auto">
          <a:xfrm>
            <a:off x="5791200" y="2362200"/>
            <a:ext cx="2209800" cy="561975"/>
            <a:chOff x="3648" y="1632"/>
            <a:chExt cx="1392" cy="354"/>
          </a:xfrm>
        </p:grpSpPr>
        <p:sp>
          <p:nvSpPr>
            <p:cNvPr id="196626" name="Rectangle 18"/>
            <p:cNvSpPr>
              <a:spLocks noChangeArrowheads="1"/>
            </p:cNvSpPr>
            <p:nvPr/>
          </p:nvSpPr>
          <p:spPr bwMode="auto">
            <a:xfrm>
              <a:off x="3936" y="1680"/>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7" name="Line 19"/>
            <p:cNvSpPr>
              <a:spLocks noChangeShapeType="1"/>
            </p:cNvSpPr>
            <p:nvPr/>
          </p:nvSpPr>
          <p:spPr bwMode="auto">
            <a:xfrm>
              <a:off x="4176" y="1680"/>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8" name="Rectangle 20"/>
            <p:cNvSpPr>
              <a:spLocks noChangeArrowheads="1"/>
            </p:cNvSpPr>
            <p:nvPr/>
          </p:nvSpPr>
          <p:spPr bwMode="auto">
            <a:xfrm>
              <a:off x="4560" y="1680"/>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9" name="Line 21"/>
            <p:cNvSpPr>
              <a:spLocks noChangeShapeType="1"/>
            </p:cNvSpPr>
            <p:nvPr/>
          </p:nvSpPr>
          <p:spPr bwMode="auto">
            <a:xfrm>
              <a:off x="4800" y="1680"/>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6630" name="Group 22"/>
            <p:cNvGrpSpPr/>
            <p:nvPr/>
          </p:nvGrpSpPr>
          <p:grpSpPr bwMode="auto">
            <a:xfrm>
              <a:off x="4848" y="1728"/>
              <a:ext cx="108" cy="173"/>
              <a:chOff x="5280" y="1440"/>
              <a:chExt cx="108" cy="173"/>
            </a:xfrm>
          </p:grpSpPr>
          <p:sp>
            <p:nvSpPr>
              <p:cNvPr id="196631" name="Line 23"/>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2" name="Line 24"/>
              <p:cNvSpPr>
                <a:spLocks noChangeShapeType="1"/>
              </p:cNvSpPr>
              <p:nvPr/>
            </p:nvSpPr>
            <p:spPr bwMode="auto">
              <a:xfrm>
                <a:off x="5328" y="1440"/>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6633" name="Text Box 25"/>
            <p:cNvSpPr txBox="1">
              <a:spLocks noChangeArrowheads="1"/>
            </p:cNvSpPr>
            <p:nvPr/>
          </p:nvSpPr>
          <p:spPr bwMode="auto">
            <a:xfrm>
              <a:off x="3936" y="1632"/>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3</a:t>
              </a:r>
            </a:p>
          </p:txBody>
        </p:sp>
        <p:sp>
          <p:nvSpPr>
            <p:cNvPr id="196634" name="Text Box 26"/>
            <p:cNvSpPr txBox="1">
              <a:spLocks noChangeArrowheads="1"/>
            </p:cNvSpPr>
            <p:nvPr/>
          </p:nvSpPr>
          <p:spPr bwMode="auto">
            <a:xfrm>
              <a:off x="4560" y="1632"/>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0</a:t>
              </a:r>
            </a:p>
          </p:txBody>
        </p:sp>
        <p:sp>
          <p:nvSpPr>
            <p:cNvPr id="196635" name="Line 27"/>
            <p:cNvSpPr>
              <a:spLocks noChangeShapeType="1"/>
            </p:cNvSpPr>
            <p:nvPr/>
          </p:nvSpPr>
          <p:spPr bwMode="auto">
            <a:xfrm>
              <a:off x="3648" y="1824"/>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6636" name="Line 28"/>
            <p:cNvSpPr>
              <a:spLocks noChangeShapeType="1"/>
            </p:cNvSpPr>
            <p:nvPr/>
          </p:nvSpPr>
          <p:spPr bwMode="auto">
            <a:xfrm>
              <a:off x="4272" y="1824"/>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6637" name="Group 29"/>
          <p:cNvGrpSpPr/>
          <p:nvPr/>
        </p:nvGrpSpPr>
        <p:grpSpPr bwMode="auto">
          <a:xfrm>
            <a:off x="5791200" y="3505200"/>
            <a:ext cx="1219200" cy="561975"/>
            <a:chOff x="3648" y="1680"/>
            <a:chExt cx="768" cy="354"/>
          </a:xfrm>
        </p:grpSpPr>
        <p:sp>
          <p:nvSpPr>
            <p:cNvPr id="196638" name="Line 30"/>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6639" name="Rectangle 31"/>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0" name="Line 32"/>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1" name="Line 33"/>
            <p:cNvSpPr>
              <a:spLocks noChangeShapeType="1"/>
            </p:cNvSpPr>
            <p:nvPr/>
          </p:nvSpPr>
          <p:spPr bwMode="auto">
            <a:xfrm flipH="1">
              <a:off x="4224"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2" name="Line 34"/>
            <p:cNvSpPr>
              <a:spLocks noChangeShapeType="1"/>
            </p:cNvSpPr>
            <p:nvPr/>
          </p:nvSpPr>
          <p:spPr bwMode="auto">
            <a:xfrm>
              <a:off x="4272"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3" name="Text Box 35"/>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2</a:t>
              </a:r>
            </a:p>
          </p:txBody>
        </p:sp>
      </p:grpSp>
      <p:grpSp>
        <p:nvGrpSpPr>
          <p:cNvPr id="196656" name="Group 48"/>
          <p:cNvGrpSpPr/>
          <p:nvPr/>
        </p:nvGrpSpPr>
        <p:grpSpPr bwMode="auto">
          <a:xfrm>
            <a:off x="5791200" y="2971800"/>
            <a:ext cx="1219200" cy="561975"/>
            <a:chOff x="3648" y="1680"/>
            <a:chExt cx="768" cy="354"/>
          </a:xfrm>
        </p:grpSpPr>
        <p:sp>
          <p:nvSpPr>
            <p:cNvPr id="196657" name="Line 49"/>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6658" name="Rectangle 50"/>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59" name="Line 51"/>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0" name="Line 52"/>
            <p:cNvSpPr>
              <a:spLocks noChangeShapeType="1"/>
            </p:cNvSpPr>
            <p:nvPr/>
          </p:nvSpPr>
          <p:spPr bwMode="auto">
            <a:xfrm flipH="1">
              <a:off x="4224"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1" name="Line 53"/>
            <p:cNvSpPr>
              <a:spLocks noChangeShapeType="1"/>
            </p:cNvSpPr>
            <p:nvPr/>
          </p:nvSpPr>
          <p:spPr bwMode="auto">
            <a:xfrm>
              <a:off x="4272"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2" name="Text Box 54"/>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4</a:t>
              </a:r>
            </a:p>
          </p:txBody>
        </p:sp>
      </p:grpSp>
      <p:grpSp>
        <p:nvGrpSpPr>
          <p:cNvPr id="196663" name="Group 55"/>
          <p:cNvGrpSpPr/>
          <p:nvPr/>
        </p:nvGrpSpPr>
        <p:grpSpPr bwMode="auto">
          <a:xfrm>
            <a:off x="5791200" y="4038600"/>
            <a:ext cx="1219200" cy="561975"/>
            <a:chOff x="3648" y="1680"/>
            <a:chExt cx="768" cy="354"/>
          </a:xfrm>
        </p:grpSpPr>
        <p:sp>
          <p:nvSpPr>
            <p:cNvPr id="196664" name="Line 56"/>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6665" name="Rectangle 57"/>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6" name="Line 58"/>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7" name="Line 59"/>
            <p:cNvSpPr>
              <a:spLocks noChangeShapeType="1"/>
            </p:cNvSpPr>
            <p:nvPr/>
          </p:nvSpPr>
          <p:spPr bwMode="auto">
            <a:xfrm flipH="1">
              <a:off x="4224"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8" name="Line 60"/>
            <p:cNvSpPr>
              <a:spLocks noChangeShapeType="1"/>
            </p:cNvSpPr>
            <p:nvPr/>
          </p:nvSpPr>
          <p:spPr bwMode="auto">
            <a:xfrm>
              <a:off x="4272"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9" name="Text Box 61"/>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0</a:t>
              </a:r>
            </a:p>
          </p:txBody>
        </p:sp>
      </p:grpSp>
      <p:sp>
        <p:nvSpPr>
          <p:cNvPr id="196670" name="Rectangle 62"/>
          <p:cNvSpPr>
            <a:spLocks noChangeArrowheads="1"/>
          </p:cNvSpPr>
          <p:nvPr/>
        </p:nvSpPr>
        <p:spPr bwMode="auto">
          <a:xfrm>
            <a:off x="4876800" y="4953000"/>
            <a:ext cx="2362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Times New Roman" panose="02020603050405020304" pitchFamily="18" charset="0"/>
              </a:rPr>
              <a:t>入边表</a:t>
            </a:r>
          </a:p>
        </p:txBody>
      </p:sp>
      <p:graphicFrame>
        <p:nvGraphicFramePr>
          <p:cNvPr id="196671" name="Group 63"/>
          <p:cNvGraphicFramePr>
            <a:graphicFrameLocks noGrp="1"/>
          </p:cNvGraphicFramePr>
          <p:nvPr/>
        </p:nvGraphicFramePr>
        <p:xfrm>
          <a:off x="4038600" y="1752600"/>
          <a:ext cx="1987550" cy="2895600"/>
        </p:xfrm>
        <a:graphic>
          <a:graphicData uri="http://schemas.openxmlformats.org/drawingml/2006/table">
            <a:tbl>
              <a:tblPr/>
              <a:tblGrid>
                <a:gridCol w="660400">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rgbClr val="580094"/>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96703" name="Group 95"/>
          <p:cNvGrpSpPr/>
          <p:nvPr/>
        </p:nvGrpSpPr>
        <p:grpSpPr bwMode="auto">
          <a:xfrm>
            <a:off x="5791200" y="1752600"/>
            <a:ext cx="1219200" cy="561975"/>
            <a:chOff x="3648" y="1680"/>
            <a:chExt cx="768" cy="354"/>
          </a:xfrm>
        </p:grpSpPr>
        <p:sp>
          <p:nvSpPr>
            <p:cNvPr id="196704" name="Line 96"/>
            <p:cNvSpPr>
              <a:spLocks noChangeShapeType="1"/>
            </p:cNvSpPr>
            <p:nvPr/>
          </p:nvSpPr>
          <p:spPr bwMode="auto">
            <a:xfrm>
              <a:off x="3648" y="1872"/>
              <a:ext cx="288"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6705" name="Rectangle 97"/>
            <p:cNvSpPr>
              <a:spLocks noChangeArrowheads="1"/>
            </p:cNvSpPr>
            <p:nvPr/>
          </p:nvSpPr>
          <p:spPr bwMode="auto">
            <a:xfrm>
              <a:off x="3936" y="1728"/>
              <a:ext cx="480" cy="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706" name="Line 98"/>
            <p:cNvSpPr>
              <a:spLocks noChangeShapeType="1"/>
            </p:cNvSpPr>
            <p:nvPr/>
          </p:nvSpPr>
          <p:spPr bwMode="auto">
            <a:xfrm>
              <a:off x="4176" y="1728"/>
              <a:ext cx="1"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707" name="Line 99"/>
            <p:cNvSpPr>
              <a:spLocks noChangeShapeType="1"/>
            </p:cNvSpPr>
            <p:nvPr/>
          </p:nvSpPr>
          <p:spPr bwMode="auto">
            <a:xfrm flipH="1">
              <a:off x="4224"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708" name="Line 100"/>
            <p:cNvSpPr>
              <a:spLocks noChangeShapeType="1"/>
            </p:cNvSpPr>
            <p:nvPr/>
          </p:nvSpPr>
          <p:spPr bwMode="auto">
            <a:xfrm>
              <a:off x="4272" y="1776"/>
              <a:ext cx="60" cy="173"/>
            </a:xfrm>
            <a:prstGeom prst="line">
              <a:avLst/>
            </a:prstGeom>
            <a:noFill/>
            <a:ln w="28575" cap="sq">
              <a:solidFill>
                <a:srgbClr val="99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709" name="Text Box 101"/>
            <p:cNvSpPr txBox="1">
              <a:spLocks noChangeArrowheads="1"/>
            </p:cNvSpPr>
            <p:nvPr/>
          </p:nvSpPr>
          <p:spPr bwMode="auto">
            <a:xfrm>
              <a:off x="3936" y="1680"/>
              <a:ext cx="28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50000"/>
                </a:spcBef>
              </a:pPr>
              <a:r>
                <a:rPr kumimoji="1" lang="en-US" altLang="zh-CN" sz="2800">
                  <a:solidFill>
                    <a:srgbClr val="CC0000"/>
                  </a:solidFill>
                  <a:latin typeface="Times New Roman" panose="02020603050405020304" pitchFamily="18" charset="0"/>
                </a:rPr>
                <a:t>3</a:t>
              </a:r>
            </a:p>
          </p:txBody>
        </p:sp>
      </p:grpSp>
      <p:sp>
        <p:nvSpPr>
          <p:cNvPr id="196713" name="Rectangle 105"/>
          <p:cNvSpPr>
            <a:spLocks noChangeArrowheads="1"/>
          </p:cNvSpPr>
          <p:nvPr/>
        </p:nvSpPr>
        <p:spPr bwMode="auto">
          <a:xfrm>
            <a:off x="533400" y="5626100"/>
            <a:ext cx="274320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2800">
                <a:latin typeface="Times New Roman" panose="02020603050405020304" pitchFamily="18" charset="0"/>
              </a:rPr>
              <a:t>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en-US" sz="2800">
                <a:latin typeface="Times New Roman" panose="02020603050405020304" pitchFamily="18" charset="0"/>
              </a:rPr>
              <a:t>的入度</a:t>
            </a:r>
            <a:r>
              <a:rPr lang="en-US" altLang="zh-CN" sz="2800">
                <a:latin typeface="Times New Roman" panose="02020603050405020304" pitchFamily="18" charset="0"/>
              </a:rPr>
              <a:t>?</a:t>
            </a:r>
          </a:p>
        </p:txBody>
      </p:sp>
      <p:sp>
        <p:nvSpPr>
          <p:cNvPr id="196714" name="Rectangle 106"/>
          <p:cNvSpPr>
            <a:spLocks noChangeArrowheads="1"/>
          </p:cNvSpPr>
          <p:nvPr/>
        </p:nvSpPr>
        <p:spPr bwMode="auto">
          <a:xfrm>
            <a:off x="3276600" y="5626100"/>
            <a:ext cx="334645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latin typeface="Times New Roman" panose="02020603050405020304" pitchFamily="18" charset="0"/>
              </a:rPr>
              <a:t>顶点 </a:t>
            </a:r>
            <a:r>
              <a:rPr lang="en-US" altLang="zh-CN" sz="2800" i="1">
                <a:latin typeface="Times New Roman" panose="02020603050405020304" pitchFamily="18" charset="0"/>
              </a:rPr>
              <a:t>i </a:t>
            </a:r>
            <a:r>
              <a:rPr lang="zh-CN" altLang="en-US" sz="2800">
                <a:latin typeface="Times New Roman" panose="02020603050405020304" pitchFamily="18" charset="0"/>
              </a:rPr>
              <a:t>的入边表长度</a:t>
            </a:r>
          </a:p>
        </p:txBody>
      </p:sp>
      <p:sp>
        <p:nvSpPr>
          <p:cNvPr id="196715" name="Rectangle 107"/>
          <p:cNvSpPr>
            <a:spLocks noChangeArrowheads="1"/>
          </p:cNvSpPr>
          <p:nvPr/>
        </p:nvSpPr>
        <p:spPr bwMode="auto">
          <a:xfrm>
            <a:off x="533400" y="6172200"/>
            <a:ext cx="3352800"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zh-CN" altLang="zh-CN" sz="2800">
                <a:latin typeface="Times New Roman" panose="02020603050405020304" pitchFamily="18" charset="0"/>
              </a:rPr>
              <a:t>共有多少边节点？</a:t>
            </a:r>
            <a:endParaRPr lang="zh-CN" altLang="en-US" sz="2800">
              <a:latin typeface="Times New Roman" panose="02020603050405020304" pitchFamily="18" charset="0"/>
            </a:endParaRPr>
          </a:p>
        </p:txBody>
      </p:sp>
      <p:sp>
        <p:nvSpPr>
          <p:cNvPr id="196716" name="Rectangle 108"/>
          <p:cNvSpPr>
            <a:spLocks noChangeArrowheads="1"/>
          </p:cNvSpPr>
          <p:nvPr/>
        </p:nvSpPr>
        <p:spPr bwMode="auto">
          <a:xfrm>
            <a:off x="3886200" y="6172200"/>
            <a:ext cx="727075" cy="547688"/>
          </a:xfrm>
          <a:prstGeom prst="rect">
            <a:avLst/>
          </a:prstGeom>
          <a:solidFill>
            <a:srgbClr val="CCECFF"/>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smtClean="0">
                <a:latin typeface="Times New Roman" panose="02020603050405020304" pitchFamily="18" charset="0"/>
              </a:rPr>
              <a:t>e</a:t>
            </a:r>
            <a:r>
              <a:rPr lang="zh-CN" altLang="zh-CN" sz="2800" dirty="0" smtClean="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6671"/>
                                        </p:tgtEl>
                                        <p:attrNameLst>
                                          <p:attrName>style.visibility</p:attrName>
                                        </p:attrNameLst>
                                      </p:cBhvr>
                                      <p:to>
                                        <p:strVal val="visible"/>
                                      </p:to>
                                    </p:set>
                                    <p:anim calcmode="lin" valueType="num">
                                      <p:cBhvr additive="base">
                                        <p:cTn id="7" dur="500" fill="hold"/>
                                        <p:tgtEl>
                                          <p:spTgt spid="196671"/>
                                        </p:tgtEl>
                                        <p:attrNameLst>
                                          <p:attrName>ppt_x</p:attrName>
                                        </p:attrNameLst>
                                      </p:cBhvr>
                                      <p:tavLst>
                                        <p:tav tm="0">
                                          <p:val>
                                            <p:strVal val="0-#ppt_w/2"/>
                                          </p:val>
                                        </p:tav>
                                        <p:tav tm="100000">
                                          <p:val>
                                            <p:strVal val="#ppt_x"/>
                                          </p:val>
                                        </p:tav>
                                      </p:tavLst>
                                    </p:anim>
                                    <p:anim calcmode="lin" valueType="num">
                                      <p:cBhvr additive="base">
                                        <p:cTn id="8" dur="500" fill="hold"/>
                                        <p:tgtEl>
                                          <p:spTgt spid="1966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6670"/>
                                        </p:tgtEl>
                                        <p:attrNameLst>
                                          <p:attrName>style.visibility</p:attrName>
                                        </p:attrNameLst>
                                      </p:cBhvr>
                                      <p:to>
                                        <p:strVal val="visible"/>
                                      </p:to>
                                    </p:set>
                                    <p:animEffect transition="in" filter="wipe(left)">
                                      <p:cBhvr>
                                        <p:cTn id="13" dur="500"/>
                                        <p:tgtEl>
                                          <p:spTgt spid="1966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6703"/>
                                        </p:tgtEl>
                                        <p:attrNameLst>
                                          <p:attrName>style.visibility</p:attrName>
                                        </p:attrNameLst>
                                      </p:cBhvr>
                                      <p:to>
                                        <p:strVal val="visible"/>
                                      </p:to>
                                    </p:set>
                                    <p:animEffect transition="in" filter="wipe(left)">
                                      <p:cBhvr>
                                        <p:cTn id="18" dur="500"/>
                                        <p:tgtEl>
                                          <p:spTgt spid="19670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6710"/>
                                        </p:tgtEl>
                                        <p:attrNameLst>
                                          <p:attrName>style.visibility</p:attrName>
                                        </p:attrNameLst>
                                      </p:cBhvr>
                                      <p:to>
                                        <p:strVal val="visible"/>
                                      </p:to>
                                    </p:set>
                                    <p:animEffect transition="in" filter="wipe(left)">
                                      <p:cBhvr>
                                        <p:cTn id="23" dur="500"/>
                                        <p:tgtEl>
                                          <p:spTgt spid="1967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6656"/>
                                        </p:tgtEl>
                                        <p:attrNameLst>
                                          <p:attrName>style.visibility</p:attrName>
                                        </p:attrNameLst>
                                      </p:cBhvr>
                                      <p:to>
                                        <p:strVal val="visible"/>
                                      </p:to>
                                    </p:set>
                                    <p:animEffect transition="in" filter="wipe(left)">
                                      <p:cBhvr>
                                        <p:cTn id="28" dur="500"/>
                                        <p:tgtEl>
                                          <p:spTgt spid="19665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6637"/>
                                        </p:tgtEl>
                                        <p:attrNameLst>
                                          <p:attrName>style.visibility</p:attrName>
                                        </p:attrNameLst>
                                      </p:cBhvr>
                                      <p:to>
                                        <p:strVal val="visible"/>
                                      </p:to>
                                    </p:set>
                                    <p:animEffect transition="in" filter="wipe(left)">
                                      <p:cBhvr>
                                        <p:cTn id="33" dur="500"/>
                                        <p:tgtEl>
                                          <p:spTgt spid="1966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6663"/>
                                        </p:tgtEl>
                                        <p:attrNameLst>
                                          <p:attrName>style.visibility</p:attrName>
                                        </p:attrNameLst>
                                      </p:cBhvr>
                                      <p:to>
                                        <p:strVal val="visible"/>
                                      </p:to>
                                    </p:set>
                                    <p:animEffect transition="in" filter="wipe(left)">
                                      <p:cBhvr>
                                        <p:cTn id="38" dur="500"/>
                                        <p:tgtEl>
                                          <p:spTgt spid="19666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6713"/>
                                        </p:tgtEl>
                                        <p:attrNameLst>
                                          <p:attrName>style.visibility</p:attrName>
                                        </p:attrNameLst>
                                      </p:cBhvr>
                                      <p:to>
                                        <p:strVal val="visible"/>
                                      </p:to>
                                    </p:set>
                                    <p:anim calcmode="lin" valueType="num">
                                      <p:cBhvr additive="base">
                                        <p:cTn id="43" dur="500" fill="hold"/>
                                        <p:tgtEl>
                                          <p:spTgt spid="196713"/>
                                        </p:tgtEl>
                                        <p:attrNameLst>
                                          <p:attrName>ppt_x</p:attrName>
                                        </p:attrNameLst>
                                      </p:cBhvr>
                                      <p:tavLst>
                                        <p:tav tm="0">
                                          <p:val>
                                            <p:strVal val="0-#ppt_w/2"/>
                                          </p:val>
                                        </p:tav>
                                        <p:tav tm="100000">
                                          <p:val>
                                            <p:strVal val="#ppt_x"/>
                                          </p:val>
                                        </p:tav>
                                      </p:tavLst>
                                    </p:anim>
                                    <p:anim calcmode="lin" valueType="num">
                                      <p:cBhvr additive="base">
                                        <p:cTn id="44" dur="500" fill="hold"/>
                                        <p:tgtEl>
                                          <p:spTgt spid="1967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6714"/>
                                        </p:tgtEl>
                                        <p:attrNameLst>
                                          <p:attrName>style.visibility</p:attrName>
                                        </p:attrNameLst>
                                      </p:cBhvr>
                                      <p:to>
                                        <p:strVal val="visible"/>
                                      </p:to>
                                    </p:set>
                                    <p:animEffect transition="in" filter="wipe(left)">
                                      <p:cBhvr>
                                        <p:cTn id="49" dur="500"/>
                                        <p:tgtEl>
                                          <p:spTgt spid="1967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96715"/>
                                        </p:tgtEl>
                                        <p:attrNameLst>
                                          <p:attrName>style.visibility</p:attrName>
                                        </p:attrNameLst>
                                      </p:cBhvr>
                                      <p:to>
                                        <p:strVal val="visible"/>
                                      </p:to>
                                    </p:set>
                                    <p:animEffect transition="in" filter="wipe(left)">
                                      <p:cBhvr>
                                        <p:cTn id="54" dur="500"/>
                                        <p:tgtEl>
                                          <p:spTgt spid="1967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6716"/>
                                        </p:tgtEl>
                                        <p:attrNameLst>
                                          <p:attrName>style.visibility</p:attrName>
                                        </p:attrNameLst>
                                      </p:cBhvr>
                                      <p:to>
                                        <p:strVal val="visible"/>
                                      </p:to>
                                    </p:set>
                                    <p:animEffect transition="in" filter="wipe(left)">
                                      <p:cBhvr>
                                        <p:cTn id="59" dur="500"/>
                                        <p:tgtEl>
                                          <p:spTgt spid="196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70" grpId="0" autoUpdateAnimBg="0"/>
      <p:bldP spid="196713" grpId="0" animBg="1" autoUpdateAnimBg="0"/>
      <p:bldP spid="196714" grpId="0" animBg="1" autoUpdateAnimBg="0"/>
      <p:bldP spid="196715" grpId="0" animBg="1" autoUpdateAnimBg="0"/>
      <p:bldP spid="19671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C33D4FDB-C6AB-4BE3-A69F-0D63102C09D8}" type="slidenum">
              <a:rPr lang="en-US" altLang="zh-CN"/>
              <a:t>27</a:t>
            </a:fld>
            <a:endParaRPr lang="en-US" altLang="zh-CN"/>
          </a:p>
        </p:txBody>
      </p:sp>
      <p:sp>
        <p:nvSpPr>
          <p:cNvPr id="197634" name="Rectangle 2"/>
          <p:cNvSpPr>
            <a:spLocks noGrp="1" noChangeArrowheads="1"/>
          </p:cNvSpPr>
          <p:nvPr>
            <p:ph type="title"/>
          </p:nvPr>
        </p:nvSpPr>
        <p:spPr/>
        <p:txBody>
          <a:bodyPr/>
          <a:lstStyle/>
          <a:p>
            <a:r>
              <a:rPr lang="en-US" altLang="zh-CN"/>
              <a:t>7.2.2 </a:t>
            </a:r>
            <a:r>
              <a:rPr lang="zh-CN" altLang="en-US"/>
              <a:t>图的邻接表存储表示</a:t>
            </a:r>
          </a:p>
        </p:txBody>
      </p:sp>
      <p:grpSp>
        <p:nvGrpSpPr>
          <p:cNvPr id="197635" name="Group 3"/>
          <p:cNvGrpSpPr/>
          <p:nvPr/>
        </p:nvGrpSpPr>
        <p:grpSpPr bwMode="auto">
          <a:xfrm>
            <a:off x="4038600" y="1295400"/>
            <a:ext cx="4200525" cy="669925"/>
            <a:chOff x="2874" y="490"/>
            <a:chExt cx="2646" cy="422"/>
          </a:xfrm>
        </p:grpSpPr>
        <p:sp>
          <p:nvSpPr>
            <p:cNvPr id="197636" name="Rectangle 4"/>
            <p:cNvSpPr>
              <a:spLocks noChangeArrowheads="1"/>
            </p:cNvSpPr>
            <p:nvPr/>
          </p:nvSpPr>
          <p:spPr bwMode="auto">
            <a:xfrm>
              <a:off x="2874" y="490"/>
              <a:ext cx="2646" cy="422"/>
            </a:xfrm>
            <a:prstGeom prst="rect">
              <a:avLst/>
            </a:prstGeom>
            <a:solidFill>
              <a:srgbClr val="CCECFF"/>
            </a:solidFill>
            <a:ln w="28575"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0">
                  <a:latin typeface="Times New Roman" panose="02020603050405020304" pitchFamily="18" charset="0"/>
                </a:rPr>
                <a:t>adjvex   nextarc   info</a:t>
              </a:r>
            </a:p>
          </p:txBody>
        </p:sp>
        <p:sp>
          <p:nvSpPr>
            <p:cNvPr id="197637" name="Line 5"/>
            <p:cNvSpPr>
              <a:spLocks noChangeShapeType="1"/>
            </p:cNvSpPr>
            <p:nvPr/>
          </p:nvSpPr>
          <p:spPr bwMode="auto">
            <a:xfrm>
              <a:off x="3822" y="510"/>
              <a:ext cx="0" cy="384"/>
            </a:xfrm>
            <a:prstGeom prst="line">
              <a:avLst/>
            </a:prstGeom>
            <a:noFill/>
            <a:ln w="12700" cap="sq">
              <a:solidFill>
                <a:srgbClr val="00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38" name="Line 6"/>
            <p:cNvSpPr>
              <a:spLocks noChangeShapeType="1"/>
            </p:cNvSpPr>
            <p:nvPr/>
          </p:nvSpPr>
          <p:spPr bwMode="auto">
            <a:xfrm>
              <a:off x="4878" y="510"/>
              <a:ext cx="0" cy="384"/>
            </a:xfrm>
            <a:prstGeom prst="line">
              <a:avLst/>
            </a:prstGeom>
            <a:noFill/>
            <a:ln w="12700" cap="sq">
              <a:solidFill>
                <a:srgbClr val="0000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39" name="Comment 7"/>
          <p:cNvSpPr>
            <a:spLocks noChangeArrowheads="1"/>
          </p:cNvSpPr>
          <p:nvPr/>
        </p:nvSpPr>
        <p:spPr bwMode="auto">
          <a:xfrm>
            <a:off x="609600" y="1295400"/>
            <a:ext cx="3124200" cy="6413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pPr>
            <a:r>
              <a:rPr kumimoji="1" lang="zh-CN" altLang="zh-CN" sz="3600">
                <a:solidFill>
                  <a:srgbClr val="800000"/>
                </a:solidFill>
                <a:latin typeface="Times New Roman" panose="02020603050405020304" pitchFamily="18" charset="0"/>
              </a:rPr>
              <a:t>弧的结点结构</a:t>
            </a:r>
            <a:endParaRPr kumimoji="1" lang="zh-CN" altLang="en-US" sz="3600">
              <a:solidFill>
                <a:srgbClr val="800000"/>
              </a:solidFill>
              <a:latin typeface="Times New Roman" panose="02020603050405020304" pitchFamily="18" charset="0"/>
            </a:endParaRPr>
          </a:p>
        </p:txBody>
      </p:sp>
      <p:sp>
        <p:nvSpPr>
          <p:cNvPr id="197640" name="Text Box 8"/>
          <p:cNvSpPr txBox="1">
            <a:spLocks noChangeArrowheads="1"/>
          </p:cNvSpPr>
          <p:nvPr/>
        </p:nvSpPr>
        <p:spPr bwMode="auto">
          <a:xfrm>
            <a:off x="838200" y="2438400"/>
            <a:ext cx="7177088" cy="3305175"/>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en-US" altLang="zh-CN" sz="2800">
                <a:solidFill>
                  <a:srgbClr val="000099"/>
                </a:solidFill>
                <a:latin typeface="Times New Roman" panose="02020603050405020304" pitchFamily="18" charset="0"/>
              </a:rPr>
              <a:t>typedef struct ArcNode {</a:t>
            </a:r>
            <a:r>
              <a:rPr kumimoji="1" lang="en-US" altLang="zh-CN" sz="2800">
                <a:latin typeface="Times New Roman" panose="02020603050405020304" pitchFamily="18" charset="0"/>
              </a:rPr>
              <a:t>  </a:t>
            </a:r>
          </a:p>
          <a:p>
            <a:pPr algn="l">
              <a:lnSpc>
                <a:spcPct val="125000"/>
              </a:lnSpc>
            </a:pPr>
            <a:r>
              <a:rPr kumimoji="1" lang="en-US" altLang="zh-CN" sz="2800">
                <a:latin typeface="Times New Roman" panose="02020603050405020304" pitchFamily="18" charset="0"/>
              </a:rPr>
              <a:t>  </a:t>
            </a:r>
            <a:r>
              <a:rPr kumimoji="1" lang="en-US" altLang="zh-CN" sz="2800">
                <a:solidFill>
                  <a:srgbClr val="000099"/>
                </a:solidFill>
                <a:latin typeface="Times New Roman" panose="02020603050405020304" pitchFamily="18" charset="0"/>
              </a:rPr>
              <a:t>int        adjvex;   // </a:t>
            </a:r>
            <a:r>
              <a:rPr kumimoji="1" lang="zh-CN" altLang="en-US" sz="2800">
                <a:solidFill>
                  <a:srgbClr val="000099"/>
                </a:solidFill>
                <a:latin typeface="Times New Roman" panose="02020603050405020304" pitchFamily="18" charset="0"/>
              </a:rPr>
              <a:t>该弧所指向的顶点的位置</a:t>
            </a:r>
          </a:p>
          <a:p>
            <a:pPr algn="l">
              <a:lnSpc>
                <a:spcPct val="125000"/>
              </a:lnSpc>
            </a:pPr>
            <a:r>
              <a:rPr kumimoji="1" lang="zh-CN" altLang="en-US" sz="2800">
                <a:solidFill>
                  <a:srgbClr val="000099"/>
                </a:solidFill>
                <a:latin typeface="Times New Roman" panose="02020603050405020304" pitchFamily="18" charset="0"/>
              </a:rPr>
              <a:t>  </a:t>
            </a:r>
            <a:r>
              <a:rPr kumimoji="1" lang="en-US" altLang="zh-CN" sz="2800">
                <a:solidFill>
                  <a:srgbClr val="990033"/>
                </a:solidFill>
                <a:latin typeface="Times New Roman" panose="02020603050405020304" pitchFamily="18" charset="0"/>
              </a:rPr>
              <a:t>struct ArcNode  *nextarc; </a:t>
            </a:r>
          </a:p>
          <a:p>
            <a:pPr algn="l">
              <a:lnSpc>
                <a:spcPct val="125000"/>
              </a:lnSpc>
            </a:pPr>
            <a:r>
              <a:rPr kumimoji="1" lang="en-US" altLang="zh-CN" sz="2800">
                <a:solidFill>
                  <a:srgbClr val="990033"/>
                </a:solidFill>
                <a:latin typeface="Times New Roman" panose="02020603050405020304" pitchFamily="18" charset="0"/>
              </a:rPr>
              <a:t>                             // </a:t>
            </a:r>
            <a:r>
              <a:rPr kumimoji="1" lang="zh-CN" altLang="en-US" sz="2800">
                <a:solidFill>
                  <a:srgbClr val="990033"/>
                </a:solidFill>
                <a:latin typeface="Times New Roman" panose="02020603050405020304" pitchFamily="18" charset="0"/>
              </a:rPr>
              <a:t>指向下一条弧的指针</a:t>
            </a:r>
          </a:p>
          <a:p>
            <a:pPr algn="l">
              <a:lnSpc>
                <a:spcPct val="125000"/>
              </a:lnSpc>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InfoType   *info;   // </a:t>
            </a:r>
            <a:r>
              <a:rPr kumimoji="1" lang="zh-CN" altLang="en-US" sz="2800">
                <a:solidFill>
                  <a:srgbClr val="000099"/>
                </a:solidFill>
                <a:latin typeface="Times New Roman" panose="02020603050405020304" pitchFamily="18" charset="0"/>
              </a:rPr>
              <a:t>该弧相关信息的指针</a:t>
            </a:r>
          </a:p>
          <a:p>
            <a:pPr algn="l">
              <a:lnSpc>
                <a:spcPct val="125000"/>
              </a:lnSpc>
            </a:pPr>
            <a:r>
              <a:rPr kumimoji="1" lang="en-US" altLang="zh-CN" sz="2800">
                <a:solidFill>
                  <a:srgbClr val="000099"/>
                </a:solidFill>
                <a:latin typeface="Times New Roman" panose="02020603050405020304" pitchFamily="18" charset="0"/>
              </a:rPr>
              <a:t>} </a:t>
            </a:r>
            <a:r>
              <a:rPr kumimoji="1" lang="en-US" altLang="zh-CN" sz="2800">
                <a:solidFill>
                  <a:srgbClr val="990033"/>
                </a:solidFill>
                <a:latin typeface="Times New Roman" panose="02020603050405020304" pitchFamily="18" charset="0"/>
              </a:rPr>
              <a:t>ArcNode</a:t>
            </a:r>
            <a:r>
              <a:rPr kumimoji="1" lang="en-US" altLang="zh-CN" sz="2800">
                <a:solidFill>
                  <a:srgbClr val="000099"/>
                </a:solidFill>
                <a:latin typeface="Times New Roman" panose="02020603050405020304" pitchFamily="18" charset="0"/>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7639"/>
                                        </p:tgtEl>
                                        <p:attrNameLst>
                                          <p:attrName>style.visibility</p:attrName>
                                        </p:attrNameLst>
                                      </p:cBhvr>
                                      <p:to>
                                        <p:strVal val="visible"/>
                                      </p:to>
                                    </p:set>
                                    <p:anim calcmode="lin" valueType="num">
                                      <p:cBhvr additive="base">
                                        <p:cTn id="7" dur="500" fill="hold"/>
                                        <p:tgtEl>
                                          <p:spTgt spid="197639"/>
                                        </p:tgtEl>
                                        <p:attrNameLst>
                                          <p:attrName>ppt_x</p:attrName>
                                        </p:attrNameLst>
                                      </p:cBhvr>
                                      <p:tavLst>
                                        <p:tav tm="0">
                                          <p:val>
                                            <p:strVal val="0-#ppt_w/2"/>
                                          </p:val>
                                        </p:tav>
                                        <p:tav tm="100000">
                                          <p:val>
                                            <p:strVal val="#ppt_x"/>
                                          </p:val>
                                        </p:tav>
                                      </p:tavLst>
                                    </p:anim>
                                    <p:anim calcmode="lin" valueType="num">
                                      <p:cBhvr additive="base">
                                        <p:cTn id="8" dur="500" fill="hold"/>
                                        <p:tgtEl>
                                          <p:spTgt spid="1976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7640"/>
                                        </p:tgtEl>
                                        <p:attrNameLst>
                                          <p:attrName>style.visibility</p:attrName>
                                        </p:attrNameLst>
                                      </p:cBhvr>
                                      <p:to>
                                        <p:strVal val="visible"/>
                                      </p:to>
                                    </p:set>
                                    <p:animEffect transition="in" filter="strips(downRight)">
                                      <p:cBhvr>
                                        <p:cTn id="13" dur="500"/>
                                        <p:tgtEl>
                                          <p:spTgt spid="19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9" grpId="0" autoUpdateAnimBg="0"/>
      <p:bldP spid="19764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AA60B1D0-944C-43CF-B6B5-4178D7F93E70}" type="slidenum">
              <a:rPr lang="en-US" altLang="zh-CN"/>
              <a:t>28</a:t>
            </a:fld>
            <a:endParaRPr lang="en-US" altLang="zh-CN"/>
          </a:p>
        </p:txBody>
      </p:sp>
      <p:sp>
        <p:nvSpPr>
          <p:cNvPr id="198658" name="Rectangle 2"/>
          <p:cNvSpPr>
            <a:spLocks noGrp="1" noChangeArrowheads="1"/>
          </p:cNvSpPr>
          <p:nvPr>
            <p:ph type="title"/>
          </p:nvPr>
        </p:nvSpPr>
        <p:spPr/>
        <p:txBody>
          <a:bodyPr/>
          <a:lstStyle/>
          <a:p>
            <a:r>
              <a:rPr lang="en-US" altLang="zh-CN"/>
              <a:t>7.2.2 </a:t>
            </a:r>
            <a:r>
              <a:rPr lang="zh-CN" altLang="en-US"/>
              <a:t>图的邻接表存储表示</a:t>
            </a:r>
          </a:p>
        </p:txBody>
      </p:sp>
      <p:sp>
        <p:nvSpPr>
          <p:cNvPr id="198659" name="Comment 3"/>
          <p:cNvSpPr>
            <a:spLocks noChangeArrowheads="1"/>
          </p:cNvSpPr>
          <p:nvPr/>
        </p:nvSpPr>
        <p:spPr bwMode="auto">
          <a:xfrm>
            <a:off x="609600" y="1295400"/>
            <a:ext cx="3581400" cy="6413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pPr>
            <a:r>
              <a:rPr kumimoji="1" lang="zh-CN" altLang="en-US" sz="3600">
                <a:solidFill>
                  <a:srgbClr val="800000"/>
                </a:solidFill>
                <a:latin typeface="Times New Roman" panose="02020603050405020304" pitchFamily="18" charset="0"/>
              </a:rPr>
              <a:t>顶点</a:t>
            </a:r>
            <a:r>
              <a:rPr kumimoji="1" lang="zh-CN" altLang="zh-CN" sz="3600">
                <a:solidFill>
                  <a:srgbClr val="800000"/>
                </a:solidFill>
                <a:latin typeface="Times New Roman" panose="02020603050405020304" pitchFamily="18" charset="0"/>
              </a:rPr>
              <a:t>的结点结构</a:t>
            </a:r>
            <a:endParaRPr kumimoji="1" lang="zh-CN" altLang="en-US" sz="3600">
              <a:solidFill>
                <a:srgbClr val="800000"/>
              </a:solidFill>
              <a:latin typeface="Times New Roman" panose="02020603050405020304" pitchFamily="18" charset="0"/>
            </a:endParaRPr>
          </a:p>
        </p:txBody>
      </p:sp>
      <p:grpSp>
        <p:nvGrpSpPr>
          <p:cNvPr id="198660" name="Group 4"/>
          <p:cNvGrpSpPr/>
          <p:nvPr/>
        </p:nvGrpSpPr>
        <p:grpSpPr bwMode="auto">
          <a:xfrm>
            <a:off x="4267200" y="1219200"/>
            <a:ext cx="2727325" cy="762000"/>
            <a:chOff x="3370" y="480"/>
            <a:chExt cx="1718" cy="480"/>
          </a:xfrm>
        </p:grpSpPr>
        <p:sp>
          <p:nvSpPr>
            <p:cNvPr id="198661" name="Rectangle 5"/>
            <p:cNvSpPr>
              <a:spLocks noChangeArrowheads="1"/>
            </p:cNvSpPr>
            <p:nvPr/>
          </p:nvSpPr>
          <p:spPr bwMode="auto">
            <a:xfrm>
              <a:off x="3370" y="508"/>
              <a:ext cx="1718" cy="422"/>
            </a:xfrm>
            <a:prstGeom prst="rect">
              <a:avLst/>
            </a:prstGeom>
            <a:solidFill>
              <a:schemeClr val="accent2"/>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0">
                  <a:latin typeface="Times New Roman" panose="02020603050405020304" pitchFamily="18" charset="0"/>
                </a:rPr>
                <a:t> data   firstarc</a:t>
              </a:r>
            </a:p>
          </p:txBody>
        </p:sp>
        <p:sp>
          <p:nvSpPr>
            <p:cNvPr id="198662" name="Line 6"/>
            <p:cNvSpPr>
              <a:spLocks noChangeShapeType="1"/>
            </p:cNvSpPr>
            <p:nvPr/>
          </p:nvSpPr>
          <p:spPr bwMode="auto">
            <a:xfrm>
              <a:off x="4090" y="480"/>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8663" name="Rectangle 7"/>
          <p:cNvSpPr>
            <a:spLocks noChangeArrowheads="1"/>
          </p:cNvSpPr>
          <p:nvPr/>
        </p:nvSpPr>
        <p:spPr bwMode="auto">
          <a:xfrm>
            <a:off x="914400" y="2362200"/>
            <a:ext cx="6888163" cy="2882900"/>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0000"/>
              </a:lnSpc>
            </a:pPr>
            <a:r>
              <a:rPr kumimoji="1" lang="en-US" altLang="zh-CN" sz="2800">
                <a:solidFill>
                  <a:srgbClr val="000099"/>
                </a:solidFill>
                <a:latin typeface="Times New Roman" panose="02020603050405020304" pitchFamily="18" charset="0"/>
              </a:rPr>
              <a:t>typedef struct VNode {</a:t>
            </a:r>
            <a:r>
              <a:rPr kumimoji="1" lang="en-US" altLang="zh-CN" sz="2800">
                <a:latin typeface="Times New Roman" panose="02020603050405020304" pitchFamily="18" charset="0"/>
              </a:rPr>
              <a:t> </a:t>
            </a:r>
          </a:p>
          <a:p>
            <a:pPr algn="l">
              <a:lnSpc>
                <a:spcPct val="130000"/>
              </a:lnSpc>
            </a:pPr>
            <a:r>
              <a:rPr kumimoji="1" lang="en-US" altLang="zh-CN" sz="2800">
                <a:latin typeface="Times New Roman" panose="02020603050405020304" pitchFamily="18" charset="0"/>
              </a:rPr>
              <a:t>  </a:t>
            </a:r>
            <a:r>
              <a:rPr kumimoji="1" lang="en-US" altLang="zh-CN" sz="2800">
                <a:solidFill>
                  <a:srgbClr val="000099"/>
                </a:solidFill>
                <a:latin typeface="Times New Roman" panose="02020603050405020304" pitchFamily="18" charset="0"/>
              </a:rPr>
              <a:t>VertexType  data;   // </a:t>
            </a:r>
            <a:r>
              <a:rPr kumimoji="1" lang="zh-CN" altLang="en-US" sz="2800">
                <a:solidFill>
                  <a:srgbClr val="000099"/>
                </a:solidFill>
                <a:latin typeface="Times New Roman" panose="02020603050405020304" pitchFamily="18" charset="0"/>
              </a:rPr>
              <a:t>顶点信息</a:t>
            </a:r>
          </a:p>
          <a:p>
            <a:pPr algn="l">
              <a:lnSpc>
                <a:spcPct val="130000"/>
              </a:lnSpc>
            </a:pPr>
            <a:r>
              <a:rPr kumimoji="1" lang="zh-CN" altLang="en-US" sz="2800">
                <a:solidFill>
                  <a:srgbClr val="000099"/>
                </a:solidFill>
                <a:latin typeface="Times New Roman" panose="02020603050405020304" pitchFamily="18" charset="0"/>
              </a:rPr>
              <a:t>  </a:t>
            </a:r>
            <a:r>
              <a:rPr kumimoji="1" lang="en-US" altLang="zh-CN" sz="2800">
                <a:solidFill>
                  <a:srgbClr val="990033"/>
                </a:solidFill>
                <a:latin typeface="Times New Roman" panose="02020603050405020304" pitchFamily="18" charset="0"/>
              </a:rPr>
              <a:t>ArcNode  *firstarc; </a:t>
            </a:r>
          </a:p>
          <a:p>
            <a:pPr algn="l">
              <a:lnSpc>
                <a:spcPct val="130000"/>
              </a:lnSpc>
            </a:pPr>
            <a:r>
              <a:rPr kumimoji="1" lang="en-US" altLang="zh-CN" sz="2800">
                <a:solidFill>
                  <a:srgbClr val="990033"/>
                </a:solidFill>
                <a:latin typeface="Times New Roman" panose="02020603050405020304" pitchFamily="18" charset="0"/>
              </a:rPr>
              <a:t>                   // </a:t>
            </a:r>
            <a:r>
              <a:rPr kumimoji="1" lang="zh-CN" altLang="en-US" sz="2800">
                <a:solidFill>
                  <a:srgbClr val="990033"/>
                </a:solidFill>
                <a:latin typeface="Times New Roman" panose="02020603050405020304" pitchFamily="18" charset="0"/>
              </a:rPr>
              <a:t>指向第一条依附该顶点的弧</a:t>
            </a:r>
          </a:p>
          <a:p>
            <a:pPr algn="l">
              <a:lnSpc>
                <a:spcPct val="130000"/>
              </a:lnSpc>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 VNode, </a:t>
            </a:r>
            <a:r>
              <a:rPr kumimoji="1" lang="en-US" altLang="zh-CN" sz="2800">
                <a:solidFill>
                  <a:srgbClr val="FF3300"/>
                </a:solidFill>
                <a:latin typeface="Times New Roman" panose="02020603050405020304" pitchFamily="18" charset="0"/>
              </a:rPr>
              <a:t>AdjList[MAX_VERTEX_NUM]</a:t>
            </a:r>
            <a:r>
              <a:rPr kumimoji="1" lang="en-US" altLang="zh-CN" sz="2800">
                <a:solidFill>
                  <a:srgbClr val="000099"/>
                </a:solidFill>
                <a:latin typeface="Times New Roman" panose="02020603050405020304" pitchFamily="18" charset="0"/>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additive="base">
                                        <p:cTn id="7" dur="500" fill="hold"/>
                                        <p:tgtEl>
                                          <p:spTgt spid="198659"/>
                                        </p:tgtEl>
                                        <p:attrNameLst>
                                          <p:attrName>ppt_x</p:attrName>
                                        </p:attrNameLst>
                                      </p:cBhvr>
                                      <p:tavLst>
                                        <p:tav tm="0">
                                          <p:val>
                                            <p:strVal val="0-#ppt_w/2"/>
                                          </p:val>
                                        </p:tav>
                                        <p:tav tm="100000">
                                          <p:val>
                                            <p:strVal val="#ppt_x"/>
                                          </p:val>
                                        </p:tav>
                                      </p:tavLst>
                                    </p:anim>
                                    <p:anim calcmode="lin" valueType="num">
                                      <p:cBhvr additive="base">
                                        <p:cTn id="8" dur="500" fill="hold"/>
                                        <p:tgtEl>
                                          <p:spTgt spid="198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98663"/>
                                        </p:tgtEl>
                                        <p:attrNameLst>
                                          <p:attrName>style.visibility</p:attrName>
                                        </p:attrNameLst>
                                      </p:cBhvr>
                                      <p:to>
                                        <p:strVal val="visible"/>
                                      </p:to>
                                    </p:set>
                                    <p:anim calcmode="lin" valueType="num">
                                      <p:cBhvr additive="base">
                                        <p:cTn id="13" dur="500" fill="hold"/>
                                        <p:tgtEl>
                                          <p:spTgt spid="198663"/>
                                        </p:tgtEl>
                                        <p:attrNameLst>
                                          <p:attrName>ppt_x</p:attrName>
                                        </p:attrNameLst>
                                      </p:cBhvr>
                                      <p:tavLst>
                                        <p:tav tm="0">
                                          <p:val>
                                            <p:strVal val="0-#ppt_w/2"/>
                                          </p:val>
                                        </p:tav>
                                        <p:tav tm="100000">
                                          <p:val>
                                            <p:strVal val="#ppt_x"/>
                                          </p:val>
                                        </p:tav>
                                      </p:tavLst>
                                    </p:anim>
                                    <p:anim calcmode="lin" valueType="num">
                                      <p:cBhvr additive="base">
                                        <p:cTn id="14" dur="500" fill="hold"/>
                                        <p:tgtEl>
                                          <p:spTgt spid="198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utoUpdateAnimBg="0"/>
      <p:bldP spid="19866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2"/>
          </p:nvPr>
        </p:nvSpPr>
        <p:spPr/>
        <p:txBody>
          <a:bodyPr/>
          <a:lstStyle/>
          <a:p>
            <a:fld id="{4AE5F82F-E82B-40B4-ABA7-C87344DC4308}" type="slidenum">
              <a:rPr lang="en-US" altLang="zh-CN"/>
              <a:t>29</a:t>
            </a:fld>
            <a:endParaRPr lang="en-US" altLang="zh-CN"/>
          </a:p>
        </p:txBody>
      </p:sp>
      <p:sp>
        <p:nvSpPr>
          <p:cNvPr id="199682" name="Rectangle 2"/>
          <p:cNvSpPr>
            <a:spLocks noGrp="1" noChangeArrowheads="1"/>
          </p:cNvSpPr>
          <p:nvPr>
            <p:ph type="title"/>
          </p:nvPr>
        </p:nvSpPr>
        <p:spPr/>
        <p:txBody>
          <a:bodyPr/>
          <a:lstStyle/>
          <a:p>
            <a:r>
              <a:rPr lang="en-US" altLang="zh-CN"/>
              <a:t>7.2.2 </a:t>
            </a:r>
            <a:r>
              <a:rPr lang="zh-CN" altLang="en-US"/>
              <a:t>图的邻接表存储表示</a:t>
            </a:r>
          </a:p>
        </p:txBody>
      </p:sp>
      <p:sp>
        <p:nvSpPr>
          <p:cNvPr id="199683" name="Comment 3"/>
          <p:cNvSpPr>
            <a:spLocks noChangeArrowheads="1"/>
          </p:cNvSpPr>
          <p:nvPr/>
        </p:nvSpPr>
        <p:spPr bwMode="auto">
          <a:xfrm>
            <a:off x="304800" y="1371600"/>
            <a:ext cx="3581400" cy="6413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pPr>
            <a:r>
              <a:rPr kumimoji="1" lang="zh-CN" altLang="en-US" sz="3600">
                <a:solidFill>
                  <a:srgbClr val="800000"/>
                </a:solidFill>
                <a:latin typeface="Times New Roman" panose="02020603050405020304" pitchFamily="18" charset="0"/>
              </a:rPr>
              <a:t>图的</a:t>
            </a:r>
            <a:r>
              <a:rPr kumimoji="1" lang="zh-CN" altLang="zh-CN" sz="3600">
                <a:solidFill>
                  <a:srgbClr val="800000"/>
                </a:solidFill>
                <a:latin typeface="Times New Roman" panose="02020603050405020304" pitchFamily="18" charset="0"/>
              </a:rPr>
              <a:t>结构定义</a:t>
            </a:r>
            <a:endParaRPr kumimoji="1" lang="zh-CN" altLang="en-US" sz="3600">
              <a:solidFill>
                <a:srgbClr val="800000"/>
              </a:solidFill>
              <a:latin typeface="Times New Roman" panose="02020603050405020304" pitchFamily="18" charset="0"/>
            </a:endParaRPr>
          </a:p>
        </p:txBody>
      </p:sp>
      <p:sp>
        <p:nvSpPr>
          <p:cNvPr id="199686" name="Rectangle 6"/>
          <p:cNvSpPr>
            <a:spLocks noChangeArrowheads="1"/>
          </p:cNvSpPr>
          <p:nvPr/>
        </p:nvSpPr>
        <p:spPr bwMode="auto">
          <a:xfrm>
            <a:off x="1143000" y="2362200"/>
            <a:ext cx="7010400" cy="2925763"/>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40000"/>
              </a:spcBef>
            </a:pPr>
            <a:r>
              <a:rPr kumimoji="1" lang="en-US" altLang="zh-CN" sz="2800">
                <a:solidFill>
                  <a:srgbClr val="000099"/>
                </a:solidFill>
                <a:latin typeface="Times New Roman" panose="02020603050405020304" pitchFamily="18" charset="0"/>
              </a:rPr>
              <a:t>typedef struct {</a:t>
            </a:r>
            <a:r>
              <a:rPr kumimoji="1" lang="en-US" altLang="zh-CN" sz="2800">
                <a:latin typeface="Times New Roman" panose="02020603050405020304" pitchFamily="18" charset="0"/>
              </a:rPr>
              <a:t>  </a:t>
            </a:r>
            <a:endParaRPr kumimoji="1" lang="en-US" altLang="zh-CN" sz="2800">
              <a:solidFill>
                <a:srgbClr val="800000"/>
              </a:solidFill>
              <a:latin typeface="Times New Roman" panose="02020603050405020304" pitchFamily="18" charset="0"/>
            </a:endParaRPr>
          </a:p>
          <a:p>
            <a:pPr algn="l">
              <a:spcBef>
                <a:spcPct val="40000"/>
              </a:spcBef>
            </a:pPr>
            <a:r>
              <a:rPr kumimoji="1" lang="en-US" altLang="zh-CN" sz="2800">
                <a:latin typeface="Times New Roman" panose="02020603050405020304" pitchFamily="18" charset="0"/>
              </a:rPr>
              <a:t>     </a:t>
            </a:r>
            <a:r>
              <a:rPr kumimoji="1" lang="en-US" altLang="zh-CN" sz="2800">
                <a:solidFill>
                  <a:srgbClr val="990033"/>
                </a:solidFill>
                <a:latin typeface="Times New Roman" panose="02020603050405020304" pitchFamily="18" charset="0"/>
              </a:rPr>
              <a:t>AdjList  vertices;//</a:t>
            </a:r>
            <a:r>
              <a:rPr kumimoji="1" lang="zh-CN" altLang="en-US" sz="2800">
                <a:solidFill>
                  <a:srgbClr val="990033"/>
                </a:solidFill>
                <a:latin typeface="Times New Roman" panose="02020603050405020304" pitchFamily="18" charset="0"/>
              </a:rPr>
              <a:t>顶点列表</a:t>
            </a:r>
          </a:p>
          <a:p>
            <a:pPr algn="l">
              <a:spcBef>
                <a:spcPct val="40000"/>
              </a:spcBef>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int      vexnum, arcnum; //</a:t>
            </a:r>
            <a:r>
              <a:rPr kumimoji="1" lang="zh-CN" altLang="en-US" sz="2800">
                <a:solidFill>
                  <a:srgbClr val="000099"/>
                </a:solidFill>
                <a:latin typeface="Times New Roman" panose="02020603050405020304" pitchFamily="18" charset="0"/>
              </a:rPr>
              <a:t>顶点数，边数</a:t>
            </a:r>
          </a:p>
          <a:p>
            <a:pPr algn="l">
              <a:spcBef>
                <a:spcPct val="40000"/>
              </a:spcBef>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int      kind;          // </a:t>
            </a:r>
            <a:r>
              <a:rPr kumimoji="1" lang="zh-CN" altLang="en-US" sz="2800">
                <a:solidFill>
                  <a:srgbClr val="000099"/>
                </a:solidFill>
                <a:latin typeface="Times New Roman" panose="02020603050405020304" pitchFamily="18" charset="0"/>
              </a:rPr>
              <a:t>图的种类标志</a:t>
            </a:r>
          </a:p>
          <a:p>
            <a:pPr algn="l">
              <a:spcBef>
                <a:spcPct val="40000"/>
              </a:spcBef>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 ALGraph;</a:t>
            </a:r>
          </a:p>
        </p:txBody>
      </p:sp>
      <p:graphicFrame>
        <p:nvGraphicFramePr>
          <p:cNvPr id="199704" name="Group 24"/>
          <p:cNvGraphicFramePr>
            <a:graphicFrameLocks noGrp="1"/>
          </p:cNvGraphicFramePr>
          <p:nvPr/>
        </p:nvGraphicFramePr>
        <p:xfrm>
          <a:off x="3276600" y="1447800"/>
          <a:ext cx="5486400" cy="609600"/>
        </p:xfrm>
        <a:graphic>
          <a:graphicData uri="http://schemas.openxmlformats.org/drawingml/2006/table">
            <a:tbl>
              <a:tblPr/>
              <a:tblGrid>
                <a:gridCol w="1371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vertices</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vexnum</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arcnum</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kind</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199706" name="Rectangle 26"/>
          <p:cNvSpPr>
            <a:spLocks noChangeArrowheads="1"/>
          </p:cNvSpPr>
          <p:nvPr/>
        </p:nvSpPr>
        <p:spPr bwMode="auto">
          <a:xfrm>
            <a:off x="762000" y="5562600"/>
            <a:ext cx="7818438" cy="547688"/>
          </a:xfrm>
          <a:prstGeom prst="rect">
            <a:avLst/>
          </a:prstGeom>
          <a:noFill/>
          <a:ln w="28575" cap="sq">
            <a:solidFill>
              <a:srgbClr val="000066"/>
            </a:solidFill>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latin typeface="Times New Roman" panose="02020603050405020304" pitchFamily="18" charset="0"/>
              </a:rPr>
              <a:t>Typedef enum {DG, DN, UDG, UDN} Graphkind;</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9683"/>
                                        </p:tgtEl>
                                        <p:attrNameLst>
                                          <p:attrName>style.visibility</p:attrName>
                                        </p:attrNameLst>
                                      </p:cBhvr>
                                      <p:to>
                                        <p:strVal val="visible"/>
                                      </p:to>
                                    </p:set>
                                    <p:anim calcmode="lin" valueType="num">
                                      <p:cBhvr additive="base">
                                        <p:cTn id="7" dur="500" fill="hold"/>
                                        <p:tgtEl>
                                          <p:spTgt spid="199683"/>
                                        </p:tgtEl>
                                        <p:attrNameLst>
                                          <p:attrName>ppt_x</p:attrName>
                                        </p:attrNameLst>
                                      </p:cBhvr>
                                      <p:tavLst>
                                        <p:tav tm="0">
                                          <p:val>
                                            <p:strVal val="0-#ppt_w/2"/>
                                          </p:val>
                                        </p:tav>
                                        <p:tav tm="100000">
                                          <p:val>
                                            <p:strVal val="#ppt_x"/>
                                          </p:val>
                                        </p:tav>
                                      </p:tavLst>
                                    </p:anim>
                                    <p:anim calcmode="lin" valueType="num">
                                      <p:cBhvr additive="base">
                                        <p:cTn id="8" dur="500" fill="hold"/>
                                        <p:tgtEl>
                                          <p:spTgt spid="1996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Effect transition="in" filter="strips(downLeft)">
                                      <p:cBhvr>
                                        <p:cTn id="13" dur="500"/>
                                        <p:tgtEl>
                                          <p:spTgt spid="19968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9706"/>
                                        </p:tgtEl>
                                        <p:attrNameLst>
                                          <p:attrName>style.visibility</p:attrName>
                                        </p:attrNameLst>
                                      </p:cBhvr>
                                      <p:to>
                                        <p:strVal val="visible"/>
                                      </p:to>
                                    </p:set>
                                    <p:anim calcmode="lin" valueType="num">
                                      <p:cBhvr additive="base">
                                        <p:cTn id="18" dur="500" fill="hold"/>
                                        <p:tgtEl>
                                          <p:spTgt spid="199706"/>
                                        </p:tgtEl>
                                        <p:attrNameLst>
                                          <p:attrName>ppt_x</p:attrName>
                                        </p:attrNameLst>
                                      </p:cBhvr>
                                      <p:tavLst>
                                        <p:tav tm="0">
                                          <p:val>
                                            <p:strVal val="0-#ppt_w/2"/>
                                          </p:val>
                                        </p:tav>
                                        <p:tav tm="100000">
                                          <p:val>
                                            <p:strVal val="#ppt_x"/>
                                          </p:val>
                                        </p:tav>
                                      </p:tavLst>
                                    </p:anim>
                                    <p:anim calcmode="lin" valueType="num">
                                      <p:cBhvr additive="base">
                                        <p:cTn id="19" dur="500" fill="hold"/>
                                        <p:tgtEl>
                                          <p:spTgt spid="199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6" grpId="0" animBg="1" autoUpdateAnimBg="0"/>
      <p:bldP spid="19970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EA43F6D-C254-49AD-A5C7-EDB58E206AFD}" type="slidenum">
              <a:rPr lang="en-US" altLang="zh-CN"/>
              <a:t>3</a:t>
            </a:fld>
            <a:endParaRPr lang="en-US" altLang="zh-CN"/>
          </a:p>
        </p:txBody>
      </p:sp>
      <p:sp>
        <p:nvSpPr>
          <p:cNvPr id="172034" name="Rectangle 2"/>
          <p:cNvSpPr>
            <a:spLocks noGrp="1" noChangeArrowheads="1"/>
          </p:cNvSpPr>
          <p:nvPr>
            <p:ph type="title"/>
          </p:nvPr>
        </p:nvSpPr>
        <p:spPr/>
        <p:txBody>
          <a:bodyPr/>
          <a:lstStyle/>
          <a:p>
            <a:r>
              <a:rPr lang="en-US" altLang="zh-CN"/>
              <a:t>7.1 </a:t>
            </a:r>
            <a:r>
              <a:rPr lang="zh-CN" altLang="en-US"/>
              <a:t>抽象数据类型图的定义</a:t>
            </a:r>
          </a:p>
        </p:txBody>
      </p:sp>
      <p:sp>
        <p:nvSpPr>
          <p:cNvPr id="172035" name="Rectangle 3"/>
          <p:cNvSpPr>
            <a:spLocks noGrp="1" noChangeArrowheads="1"/>
          </p:cNvSpPr>
          <p:nvPr>
            <p:ph type="body" idx="1"/>
          </p:nvPr>
        </p:nvSpPr>
        <p:spPr>
          <a:xfrm>
            <a:off x="250825" y="980728"/>
            <a:ext cx="8642350" cy="5184775"/>
          </a:xfrm>
        </p:spPr>
        <p:txBody>
          <a:bodyPr/>
          <a:lstStyle/>
          <a:p>
            <a:r>
              <a:rPr kumimoji="1" lang="en-US" altLang="zh-CN" sz="3600" dirty="0">
                <a:solidFill>
                  <a:srgbClr val="CC0000"/>
                </a:solidFill>
              </a:rPr>
              <a:t>7.1.1 </a:t>
            </a:r>
            <a:r>
              <a:rPr kumimoji="1" lang="zh-CN" altLang="en-US" sz="3600" dirty="0">
                <a:solidFill>
                  <a:srgbClr val="CC0000"/>
                </a:solidFill>
              </a:rPr>
              <a:t>图的定义</a:t>
            </a:r>
          </a:p>
          <a:p>
            <a:r>
              <a:rPr kumimoji="1" lang="zh-CN" altLang="zh-CN" dirty="0">
                <a:solidFill>
                  <a:srgbClr val="CC0000"/>
                </a:solidFill>
              </a:rPr>
              <a:t>图</a:t>
            </a:r>
            <a:r>
              <a:rPr kumimoji="1" lang="en-US" altLang="zh-CN" dirty="0">
                <a:solidFill>
                  <a:srgbClr val="CC0000"/>
                </a:solidFill>
              </a:rPr>
              <a:t>(Graph)</a:t>
            </a:r>
            <a:r>
              <a:rPr kumimoji="1" lang="zh-CN" altLang="zh-CN" dirty="0">
                <a:solidFill>
                  <a:srgbClr val="333399"/>
                </a:solidFill>
              </a:rPr>
              <a:t>是由一个</a:t>
            </a:r>
            <a:r>
              <a:rPr kumimoji="1" lang="zh-CN" altLang="en-US" dirty="0">
                <a:solidFill>
                  <a:srgbClr val="CC3300"/>
                </a:solidFill>
              </a:rPr>
              <a:t>顶点</a:t>
            </a:r>
            <a:r>
              <a:rPr kumimoji="1" lang="en-US" altLang="zh-CN" dirty="0">
                <a:solidFill>
                  <a:srgbClr val="CC3300"/>
                </a:solidFill>
              </a:rPr>
              <a:t>(Vertex)</a:t>
            </a:r>
            <a:r>
              <a:rPr kumimoji="1" lang="zh-CN" altLang="en-US" dirty="0">
                <a:solidFill>
                  <a:srgbClr val="CC3300"/>
                </a:solidFill>
              </a:rPr>
              <a:t>集 </a:t>
            </a:r>
            <a:r>
              <a:rPr kumimoji="1" lang="en-US" altLang="zh-CN" dirty="0">
                <a:solidFill>
                  <a:srgbClr val="CC0000"/>
                </a:solidFill>
              </a:rPr>
              <a:t>V </a:t>
            </a:r>
            <a:r>
              <a:rPr kumimoji="1" lang="zh-CN" altLang="zh-CN" dirty="0">
                <a:solidFill>
                  <a:srgbClr val="333399"/>
                </a:solidFill>
              </a:rPr>
              <a:t>和一个</a:t>
            </a:r>
            <a:r>
              <a:rPr kumimoji="1" lang="zh-CN" altLang="en-US" dirty="0">
                <a:solidFill>
                  <a:srgbClr val="CC3300"/>
                </a:solidFill>
              </a:rPr>
              <a:t>弧</a:t>
            </a:r>
            <a:r>
              <a:rPr kumimoji="1" lang="en-US" altLang="zh-CN" dirty="0">
                <a:solidFill>
                  <a:srgbClr val="CC3300"/>
                </a:solidFill>
              </a:rPr>
              <a:t>(Arc)</a:t>
            </a:r>
            <a:r>
              <a:rPr kumimoji="1" lang="zh-CN" altLang="en-US" dirty="0">
                <a:solidFill>
                  <a:srgbClr val="CC3300"/>
                </a:solidFill>
              </a:rPr>
              <a:t>集 </a:t>
            </a:r>
            <a:r>
              <a:rPr kumimoji="1" lang="en-US" altLang="zh-CN" dirty="0">
                <a:solidFill>
                  <a:srgbClr val="CC0000"/>
                </a:solidFill>
              </a:rPr>
              <a:t>R</a:t>
            </a:r>
            <a:r>
              <a:rPr kumimoji="1" lang="zh-CN" altLang="zh-CN" dirty="0">
                <a:solidFill>
                  <a:srgbClr val="333399"/>
                </a:solidFill>
              </a:rPr>
              <a:t>构成的数据结构。</a:t>
            </a:r>
            <a:endParaRPr kumimoji="1" lang="zh-CN" altLang="en-US" dirty="0">
              <a:solidFill>
                <a:srgbClr val="333399"/>
              </a:solidFill>
            </a:endParaRPr>
          </a:p>
          <a:p>
            <a:r>
              <a:rPr kumimoji="1" lang="zh-CN" altLang="en-US" dirty="0">
                <a:solidFill>
                  <a:srgbClr val="333399"/>
                </a:solidFill>
              </a:rPr>
              <a:t>        </a:t>
            </a:r>
            <a:r>
              <a:rPr kumimoji="1" lang="en-US" altLang="zh-CN" dirty="0">
                <a:solidFill>
                  <a:srgbClr val="800000"/>
                </a:solidFill>
              </a:rPr>
              <a:t>Graph = (V , R )</a:t>
            </a:r>
          </a:p>
          <a:p>
            <a:r>
              <a:rPr kumimoji="1" lang="zh-CN" altLang="en-US" dirty="0" smtClean="0">
                <a:solidFill>
                  <a:srgbClr val="333399"/>
                </a:solidFill>
              </a:rPr>
              <a:t>其中 </a:t>
            </a:r>
            <a:r>
              <a:rPr kumimoji="1" lang="en-US" altLang="zh-CN" dirty="0" smtClean="0">
                <a:solidFill>
                  <a:srgbClr val="333399"/>
                </a:solidFill>
              </a:rPr>
              <a:t>R</a:t>
            </a:r>
            <a:r>
              <a:rPr kumimoji="1" lang="zh-CN" altLang="en-US" dirty="0">
                <a:solidFill>
                  <a:srgbClr val="333399"/>
                </a:solidFill>
              </a:rPr>
              <a:t>＝</a:t>
            </a:r>
            <a:r>
              <a:rPr kumimoji="1" lang="en-US" altLang="zh-CN" dirty="0">
                <a:solidFill>
                  <a:srgbClr val="333399"/>
                </a:solidFill>
              </a:rPr>
              <a:t>{&lt;</a:t>
            </a:r>
            <a:r>
              <a:rPr kumimoji="1" lang="en-US" altLang="zh-CN" dirty="0" err="1">
                <a:solidFill>
                  <a:srgbClr val="333399"/>
                </a:solidFill>
              </a:rPr>
              <a:t>v,w</a:t>
            </a:r>
            <a:r>
              <a:rPr kumimoji="1" lang="en-US" altLang="zh-CN" dirty="0">
                <a:solidFill>
                  <a:srgbClr val="333399"/>
                </a:solidFill>
              </a:rPr>
              <a:t>&gt;| </a:t>
            </a:r>
            <a:r>
              <a:rPr kumimoji="1" lang="en-US" altLang="zh-CN" dirty="0" err="1">
                <a:solidFill>
                  <a:srgbClr val="333399"/>
                </a:solidFill>
              </a:rPr>
              <a:t>v,w∈V</a:t>
            </a:r>
            <a:r>
              <a:rPr kumimoji="1" lang="en-US" altLang="zh-CN" dirty="0">
                <a:solidFill>
                  <a:srgbClr val="333399"/>
                </a:solidFill>
              </a:rPr>
              <a:t> </a:t>
            </a:r>
            <a:r>
              <a:rPr kumimoji="1" lang="zh-CN" altLang="en-US" dirty="0">
                <a:solidFill>
                  <a:srgbClr val="333399"/>
                </a:solidFill>
              </a:rPr>
              <a:t>且 </a:t>
            </a:r>
            <a:r>
              <a:rPr kumimoji="1" lang="en-US" altLang="zh-CN" dirty="0">
                <a:solidFill>
                  <a:srgbClr val="333399"/>
                </a:solidFill>
              </a:rPr>
              <a:t>P(</a:t>
            </a:r>
            <a:r>
              <a:rPr kumimoji="1" lang="en-US" altLang="zh-CN" dirty="0" err="1">
                <a:solidFill>
                  <a:srgbClr val="333399"/>
                </a:solidFill>
              </a:rPr>
              <a:t>v,w</a:t>
            </a:r>
            <a:r>
              <a:rPr kumimoji="1" lang="en-US" altLang="zh-CN" dirty="0">
                <a:solidFill>
                  <a:srgbClr val="333399"/>
                </a:solidFill>
              </a:rPr>
              <a:t>)}</a:t>
            </a:r>
          </a:p>
          <a:p>
            <a:pPr lvl="1"/>
            <a:r>
              <a:rPr kumimoji="1" lang="en-US" altLang="zh-CN" dirty="0">
                <a:solidFill>
                  <a:srgbClr val="CC0000"/>
                </a:solidFill>
              </a:rPr>
              <a:t>&lt;</a:t>
            </a:r>
            <a:r>
              <a:rPr kumimoji="1" lang="en-US" altLang="zh-CN" dirty="0" err="1">
                <a:solidFill>
                  <a:srgbClr val="CC0000"/>
                </a:solidFill>
              </a:rPr>
              <a:t>v,w</a:t>
            </a:r>
            <a:r>
              <a:rPr kumimoji="1" lang="en-US" altLang="zh-CN" dirty="0">
                <a:solidFill>
                  <a:srgbClr val="CC0000"/>
                </a:solidFill>
              </a:rPr>
              <a:t>&gt;</a:t>
            </a:r>
            <a:r>
              <a:rPr kumimoji="1" lang="zh-CN" altLang="en-US" dirty="0">
                <a:solidFill>
                  <a:srgbClr val="CC0000"/>
                </a:solidFill>
              </a:rPr>
              <a:t>表示从 </a:t>
            </a:r>
            <a:r>
              <a:rPr kumimoji="1" lang="en-US" altLang="zh-CN" dirty="0">
                <a:solidFill>
                  <a:srgbClr val="CC0000"/>
                </a:solidFill>
              </a:rPr>
              <a:t>v </a:t>
            </a:r>
            <a:r>
              <a:rPr kumimoji="1" lang="zh-CN" altLang="en-US" dirty="0">
                <a:solidFill>
                  <a:srgbClr val="CC0000"/>
                </a:solidFill>
              </a:rPr>
              <a:t>到 </a:t>
            </a:r>
            <a:r>
              <a:rPr kumimoji="1" lang="en-US" altLang="zh-CN" dirty="0">
                <a:solidFill>
                  <a:srgbClr val="CC0000"/>
                </a:solidFill>
              </a:rPr>
              <a:t>w </a:t>
            </a:r>
            <a:r>
              <a:rPr kumimoji="1" lang="zh-CN" altLang="en-US" dirty="0">
                <a:solidFill>
                  <a:srgbClr val="CC0000"/>
                </a:solidFill>
              </a:rPr>
              <a:t>的一条弧，并称 </a:t>
            </a:r>
            <a:r>
              <a:rPr kumimoji="1" lang="en-US" altLang="zh-CN" dirty="0">
                <a:solidFill>
                  <a:srgbClr val="CC0000"/>
                </a:solidFill>
              </a:rPr>
              <a:t>w </a:t>
            </a:r>
            <a:r>
              <a:rPr kumimoji="1" lang="zh-CN" altLang="en-US" dirty="0">
                <a:solidFill>
                  <a:srgbClr val="CC0000"/>
                </a:solidFill>
              </a:rPr>
              <a:t>为弧头，</a:t>
            </a:r>
            <a:r>
              <a:rPr kumimoji="1" lang="en-US" altLang="zh-CN" dirty="0">
                <a:solidFill>
                  <a:srgbClr val="CC0000"/>
                </a:solidFill>
              </a:rPr>
              <a:t>v </a:t>
            </a:r>
            <a:r>
              <a:rPr kumimoji="1" lang="zh-CN" altLang="en-US" dirty="0">
                <a:solidFill>
                  <a:srgbClr val="CC0000"/>
                </a:solidFill>
              </a:rPr>
              <a:t>为弧尾。</a:t>
            </a:r>
          </a:p>
          <a:p>
            <a:pPr lvl="1"/>
            <a:r>
              <a:rPr kumimoji="1" lang="zh-CN" altLang="en-US" dirty="0">
                <a:solidFill>
                  <a:srgbClr val="333399"/>
                </a:solidFill>
              </a:rPr>
              <a:t>谓词 </a:t>
            </a:r>
            <a:r>
              <a:rPr kumimoji="1" lang="en-US" altLang="zh-CN" dirty="0">
                <a:solidFill>
                  <a:srgbClr val="333399"/>
                </a:solidFill>
              </a:rPr>
              <a:t>P(</a:t>
            </a:r>
            <a:r>
              <a:rPr kumimoji="1" lang="en-US" altLang="zh-CN" dirty="0" err="1">
                <a:solidFill>
                  <a:srgbClr val="333399"/>
                </a:solidFill>
              </a:rPr>
              <a:t>v,w</a:t>
            </a:r>
            <a:r>
              <a:rPr kumimoji="1" lang="en-US" altLang="zh-CN" dirty="0">
                <a:solidFill>
                  <a:srgbClr val="333399"/>
                </a:solidFill>
              </a:rPr>
              <a:t>) </a:t>
            </a:r>
            <a:r>
              <a:rPr kumimoji="1" lang="zh-CN" altLang="en-US" dirty="0">
                <a:solidFill>
                  <a:srgbClr val="333399"/>
                </a:solidFill>
              </a:rPr>
              <a:t>定义了弧 </a:t>
            </a:r>
            <a:r>
              <a:rPr kumimoji="1" lang="en-US" altLang="zh-CN" dirty="0">
                <a:solidFill>
                  <a:srgbClr val="333399"/>
                </a:solidFill>
              </a:rPr>
              <a:t>&lt;</a:t>
            </a:r>
            <a:r>
              <a:rPr kumimoji="1" lang="en-US" altLang="zh-CN" dirty="0" err="1">
                <a:solidFill>
                  <a:srgbClr val="333399"/>
                </a:solidFill>
              </a:rPr>
              <a:t>v,w</a:t>
            </a:r>
            <a:r>
              <a:rPr kumimoji="1" lang="en-US" altLang="zh-CN" dirty="0">
                <a:solidFill>
                  <a:srgbClr val="333399"/>
                </a:solidFill>
              </a:rPr>
              <a:t>&gt;</a:t>
            </a:r>
            <a:r>
              <a:rPr kumimoji="1" lang="zh-CN" altLang="en-US" dirty="0">
                <a:solidFill>
                  <a:srgbClr val="333399"/>
                </a:solidFill>
              </a:rPr>
              <a:t>的意义或</a:t>
            </a:r>
            <a:r>
              <a:rPr kumimoji="1" lang="zh-CN" altLang="en-US" dirty="0" smtClean="0">
                <a:solidFill>
                  <a:srgbClr val="333399"/>
                </a:solidFill>
              </a:rPr>
              <a:t>信息</a:t>
            </a:r>
            <a:endParaRPr kumimoji="1" lang="zh-CN" altLang="en-US" dirty="0">
              <a:solidFill>
                <a:srgbClr val="333399"/>
              </a:solidFill>
            </a:endParaRPr>
          </a:p>
        </p:txBody>
      </p:sp>
      <p:sp>
        <p:nvSpPr>
          <p:cNvPr id="7" name="AutoShape 50"/>
          <p:cNvSpPr>
            <a:spLocks noChangeArrowheads="1"/>
          </p:cNvSpPr>
          <p:nvPr/>
        </p:nvSpPr>
        <p:spPr bwMode="auto">
          <a:xfrm>
            <a:off x="754394" y="5658564"/>
            <a:ext cx="2680320" cy="990600"/>
          </a:xfrm>
          <a:prstGeom prst="wedgeRectCallout">
            <a:avLst>
              <a:gd name="adj1" fmla="val 3328"/>
              <a:gd name="adj2" fmla="val -77778"/>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u="sng" dirty="0" smtClean="0">
                <a:solidFill>
                  <a:srgbClr val="990033"/>
                </a:solidFill>
                <a:latin typeface="Times New Roman" panose="02020603050405020304" pitchFamily="18" charset="0"/>
              </a:rPr>
              <a:t>弧尾</a:t>
            </a:r>
            <a:endParaRPr kumimoji="1" lang="zh-CN" altLang="en-US" sz="2800" u="sng" dirty="0">
              <a:solidFill>
                <a:srgbClr val="990033"/>
              </a:solidFill>
              <a:latin typeface="Times New Roman" panose="02020603050405020304" pitchFamily="18" charset="0"/>
            </a:endParaRPr>
          </a:p>
          <a:p>
            <a:r>
              <a:rPr lang="en-US" altLang="zh-CN" sz="2800" dirty="0" smtClean="0">
                <a:solidFill>
                  <a:srgbClr val="990033"/>
                </a:solidFill>
              </a:rPr>
              <a:t>Terminal Node</a:t>
            </a:r>
            <a:endParaRPr lang="en-US" altLang="zh-CN" sz="2800" dirty="0">
              <a:solidFill>
                <a:srgbClr val="990033"/>
              </a:solidFill>
            </a:endParaRPr>
          </a:p>
        </p:txBody>
      </p:sp>
      <p:sp>
        <p:nvSpPr>
          <p:cNvPr id="8" name="AutoShape 52"/>
          <p:cNvSpPr>
            <a:spLocks noChangeArrowheads="1"/>
          </p:cNvSpPr>
          <p:nvPr/>
        </p:nvSpPr>
        <p:spPr bwMode="auto">
          <a:xfrm>
            <a:off x="3749673" y="5652392"/>
            <a:ext cx="2819400" cy="990600"/>
          </a:xfrm>
          <a:prstGeom prst="wedgeRectCallout">
            <a:avLst>
              <a:gd name="adj1" fmla="val -23197"/>
              <a:gd name="adj2" fmla="val -85579"/>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800" u="sng" dirty="0" smtClean="0">
                <a:solidFill>
                  <a:srgbClr val="990033"/>
                </a:solidFill>
                <a:latin typeface="Times New Roman" panose="02020603050405020304" pitchFamily="18" charset="0"/>
              </a:rPr>
              <a:t>弧头</a:t>
            </a:r>
            <a:endParaRPr kumimoji="1" lang="zh-CN" altLang="en-US" sz="2800" u="sng" dirty="0">
              <a:solidFill>
                <a:srgbClr val="990033"/>
              </a:solidFill>
              <a:latin typeface="Times New Roman" panose="02020603050405020304" pitchFamily="18" charset="0"/>
            </a:endParaRPr>
          </a:p>
          <a:p>
            <a:r>
              <a:rPr lang="en-US" altLang="zh-CN" sz="2800" dirty="0">
                <a:solidFill>
                  <a:srgbClr val="990033"/>
                </a:solidFill>
              </a:rPr>
              <a:t>Initial </a:t>
            </a:r>
            <a:r>
              <a:rPr lang="en-US" altLang="zh-CN" sz="2800" dirty="0">
                <a:solidFill>
                  <a:srgbClr val="990033"/>
                </a:solidFill>
              </a:rPr>
              <a:t>Node</a:t>
            </a:r>
          </a:p>
        </p:txBody>
      </p:sp>
      <p:grpSp>
        <p:nvGrpSpPr>
          <p:cNvPr id="4" name="组合 3"/>
          <p:cNvGrpSpPr/>
          <p:nvPr/>
        </p:nvGrpSpPr>
        <p:grpSpPr>
          <a:xfrm>
            <a:off x="1888408" y="4869160"/>
            <a:ext cx="3311041" cy="584775"/>
            <a:chOff x="1888408" y="4869160"/>
            <a:chExt cx="3311041" cy="584775"/>
          </a:xfrm>
        </p:grpSpPr>
        <p:sp>
          <p:nvSpPr>
            <p:cNvPr id="5" name="Line 47"/>
            <p:cNvSpPr>
              <a:spLocks noChangeShapeType="1"/>
            </p:cNvSpPr>
            <p:nvPr/>
          </p:nvSpPr>
          <p:spPr bwMode="auto">
            <a:xfrm>
              <a:off x="2411760" y="5229200"/>
              <a:ext cx="2286000" cy="0"/>
            </a:xfrm>
            <a:prstGeom prst="line">
              <a:avLst/>
            </a:prstGeom>
            <a:noFill/>
            <a:ln w="762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1888408" y="4869160"/>
              <a:ext cx="412292" cy="584775"/>
            </a:xfrm>
            <a:prstGeom prst="rect">
              <a:avLst/>
            </a:prstGeom>
          </p:spPr>
          <p:txBody>
            <a:bodyPr wrap="none">
              <a:spAutoFit/>
            </a:bodyPr>
            <a:lstStyle/>
            <a:p>
              <a:r>
                <a:rPr kumimoji="1" lang="en-US" altLang="zh-CN" sz="3200" dirty="0"/>
                <a:t>v</a:t>
              </a:r>
              <a:endParaRPr lang="zh-CN" altLang="en-US" sz="3200" dirty="0"/>
            </a:p>
          </p:txBody>
        </p:sp>
        <p:sp>
          <p:nvSpPr>
            <p:cNvPr id="3" name="矩形 2"/>
            <p:cNvSpPr/>
            <p:nvPr/>
          </p:nvSpPr>
          <p:spPr>
            <a:xfrm>
              <a:off x="4695785" y="4869160"/>
              <a:ext cx="503664" cy="584775"/>
            </a:xfrm>
            <a:prstGeom prst="rect">
              <a:avLst/>
            </a:prstGeom>
          </p:spPr>
          <p:txBody>
            <a:bodyPr wrap="none">
              <a:spAutoFit/>
            </a:bodyPr>
            <a:lstStyle/>
            <a:p>
              <a:r>
                <a:rPr kumimoji="1" lang="en-US" altLang="zh-CN" sz="3200" dirty="0"/>
                <a:t>w</a:t>
              </a:r>
              <a:endParaRPr lang="zh-CN" altLang="en-US" sz="3200" dirty="0"/>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4"/>
          <p:cNvSpPr>
            <a:spLocks noGrp="1"/>
          </p:cNvSpPr>
          <p:nvPr>
            <p:ph type="sldNum" sz="quarter" idx="12"/>
          </p:nvPr>
        </p:nvSpPr>
        <p:spPr/>
        <p:txBody>
          <a:bodyPr/>
          <a:lstStyle/>
          <a:p>
            <a:fld id="{349F082F-E5C1-4EE1-B0FB-DC4F716D060E}" type="slidenum">
              <a:rPr lang="en-US" altLang="zh-CN"/>
              <a:t>30</a:t>
            </a:fld>
            <a:endParaRPr lang="en-US" altLang="zh-CN"/>
          </a:p>
        </p:txBody>
      </p:sp>
      <p:sp>
        <p:nvSpPr>
          <p:cNvPr id="256002" name="Rectangle 2"/>
          <p:cNvSpPr>
            <a:spLocks noGrp="1" noChangeArrowheads="1"/>
          </p:cNvSpPr>
          <p:nvPr>
            <p:ph type="title"/>
          </p:nvPr>
        </p:nvSpPr>
        <p:spPr/>
        <p:txBody>
          <a:bodyPr/>
          <a:lstStyle/>
          <a:p>
            <a:r>
              <a:rPr lang="en-US" altLang="zh-CN"/>
              <a:t>7.2.2 </a:t>
            </a:r>
            <a:r>
              <a:rPr lang="zh-CN" altLang="en-US"/>
              <a:t>图的邻接表存储表示</a:t>
            </a:r>
          </a:p>
        </p:txBody>
      </p:sp>
      <p:sp>
        <p:nvSpPr>
          <p:cNvPr id="256003" name="Rectangle 3"/>
          <p:cNvSpPr>
            <a:spLocks noChangeArrowheads="1"/>
          </p:cNvSpPr>
          <p:nvPr/>
        </p:nvSpPr>
        <p:spPr bwMode="auto">
          <a:xfrm>
            <a:off x="228600" y="1219200"/>
            <a:ext cx="2170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anose="02020603050405020304" pitchFamily="18" charset="0"/>
              </a:rPr>
              <a:t>ALGraph G;</a:t>
            </a:r>
          </a:p>
        </p:txBody>
      </p:sp>
      <p:graphicFrame>
        <p:nvGraphicFramePr>
          <p:cNvPr id="256018" name="Group 18"/>
          <p:cNvGraphicFramePr>
            <a:graphicFrameLocks noGrp="1"/>
          </p:cNvGraphicFramePr>
          <p:nvPr/>
        </p:nvGraphicFramePr>
        <p:xfrm>
          <a:off x="3429000" y="1295400"/>
          <a:ext cx="5486400" cy="609600"/>
        </p:xfrm>
        <a:graphic>
          <a:graphicData uri="http://schemas.openxmlformats.org/drawingml/2006/table">
            <a:tbl>
              <a:tblPr/>
              <a:tblGrid>
                <a:gridCol w="1371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vertices</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vexnum</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arcnum</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000099"/>
                          </a:solidFill>
                          <a:effectLst/>
                          <a:latin typeface="Times New Roman" panose="02020603050405020304" pitchFamily="18" charset="0"/>
                          <a:ea typeface="楷体_GB2312" pitchFamily="49" charset="-122"/>
                        </a:rPr>
                        <a:t>kind</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graphicFrame>
        <p:nvGraphicFramePr>
          <p:cNvPr id="256361" name="Group 361"/>
          <p:cNvGraphicFramePr>
            <a:graphicFrameLocks noGrp="1"/>
          </p:cNvGraphicFramePr>
          <p:nvPr/>
        </p:nvGraphicFramePr>
        <p:xfrm>
          <a:off x="685800" y="2057400"/>
          <a:ext cx="1981200" cy="3566160"/>
        </p:xfrm>
        <a:graphic>
          <a:graphicData uri="http://schemas.openxmlformats.org/drawingml/2006/table">
            <a:tbl>
              <a:tblPr/>
              <a:tblGrid>
                <a:gridCol w="457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ctr" latinLnBrk="0" hangingPunct="1">
                        <a:lnSpc>
                          <a:spcPct val="100000"/>
                        </a:lnSpc>
                        <a:spcBef>
                          <a:spcPct val="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data</a:t>
                      </a:r>
                    </a:p>
                  </a:txBody>
                  <a:tcPr horzOverflow="overflow">
                    <a:lnL>
                      <a:noFill/>
                    </a:lnL>
                    <a:lnR>
                      <a:noFill/>
                    </a:lnR>
                    <a:lnT cap="fla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firstarc</a:t>
                      </a:r>
                    </a:p>
                  </a:txBody>
                  <a:tcPr horzOverflow="overflow">
                    <a:lnL>
                      <a:noFill/>
                    </a:lnL>
                    <a:lnR cap="flat">
                      <a:noFill/>
                    </a:lnR>
                    <a:lnT cap="fla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2"/>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3"/>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4"/>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5"/>
                  </a:ext>
                </a:extLst>
              </a:tr>
              <a:tr h="3556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5</a:t>
                      </a:r>
                    </a:p>
                  </a:txBody>
                  <a:tcPr horzOverflow="overflow">
                    <a:lnL cap="flat">
                      <a:noFill/>
                    </a:lnL>
                    <a:lnR w="12700" cap="flat" cmpd="sng" algn="ctr">
                      <a:solidFill>
                        <a:schemeClr val="tx1"/>
                      </a:solidFill>
                      <a:prstDash val="solid"/>
                      <a:round/>
                      <a:headEnd type="none" w="sm" len="sm"/>
                      <a:tailEnd type="none" w="med" len="lg"/>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sp>
        <p:nvSpPr>
          <p:cNvPr id="256302" name="Line 302"/>
          <p:cNvSpPr>
            <a:spLocks noChangeShapeType="1"/>
          </p:cNvSpPr>
          <p:nvPr/>
        </p:nvSpPr>
        <p:spPr bwMode="auto">
          <a:xfrm>
            <a:off x="2514600" y="1600200"/>
            <a:ext cx="6858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03" name="Rectangle 303"/>
          <p:cNvSpPr>
            <a:spLocks noChangeArrowheads="1"/>
          </p:cNvSpPr>
          <p:nvPr/>
        </p:nvSpPr>
        <p:spPr bwMode="auto">
          <a:xfrm>
            <a:off x="2514600" y="106680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anose="02020603050405020304" pitchFamily="18" charset="0"/>
              </a:rPr>
              <a:t>G</a:t>
            </a:r>
          </a:p>
        </p:txBody>
      </p:sp>
      <p:graphicFrame>
        <p:nvGraphicFramePr>
          <p:cNvPr id="256342" name="Group 342"/>
          <p:cNvGraphicFramePr>
            <a:graphicFrameLocks noGrp="1"/>
          </p:cNvGraphicFramePr>
          <p:nvPr/>
        </p:nvGraphicFramePr>
        <p:xfrm>
          <a:off x="2971800" y="2895600"/>
          <a:ext cx="3352800" cy="4572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adjvex-</a:t>
                      </a:r>
                      <a:r>
                        <a:rPr kumimoji="0" lang="en-US" altLang="zh-CN" sz="2400" b="1" i="0" u="none" strike="noStrike" cap="none" normalizeH="0" baseline="0" smtClean="0">
                          <a:ln>
                            <a:noFill/>
                          </a:ln>
                          <a:solidFill>
                            <a:srgbClr val="FF3300"/>
                          </a:solidFill>
                          <a:effectLst/>
                          <a:latin typeface="Times New Roman" panose="02020603050405020304" pitchFamily="18" charset="0"/>
                          <a:ea typeface="楷体_GB2312" pitchFamily="49" charset="-122"/>
                        </a:rPr>
                        <a:t>1</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nextarc</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256327" name="Line 327"/>
          <p:cNvSpPr>
            <a:spLocks noChangeShapeType="1"/>
          </p:cNvSpPr>
          <p:nvPr/>
        </p:nvSpPr>
        <p:spPr bwMode="auto">
          <a:xfrm flipH="1">
            <a:off x="2590800" y="1752600"/>
            <a:ext cx="1219200" cy="114300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58" name="Group 358"/>
          <p:cNvGraphicFramePr>
            <a:graphicFrameLocks noGrp="1"/>
          </p:cNvGraphicFramePr>
          <p:nvPr/>
        </p:nvGraphicFramePr>
        <p:xfrm>
          <a:off x="6629400" y="2895600"/>
          <a:ext cx="1905000" cy="457200"/>
        </p:xfrm>
        <a:graphic>
          <a:graphicData uri="http://schemas.openxmlformats.org/drawingml/2006/table">
            <a:tbl>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rgbClr val="FF3300"/>
                          </a:solidFill>
                          <a:effectLst/>
                          <a:latin typeface="Times New Roman" panose="02020603050405020304" pitchFamily="18" charset="0"/>
                          <a:ea typeface="楷体_GB2312" pitchFamily="49" charset="-122"/>
                        </a:rPr>
                        <a:t>4</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null</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256359" name="Line 359"/>
          <p:cNvSpPr>
            <a:spLocks noChangeShapeType="1"/>
          </p:cNvSpPr>
          <p:nvPr/>
        </p:nvSpPr>
        <p:spPr bwMode="auto">
          <a:xfrm>
            <a:off x="6248400" y="3124200"/>
            <a:ext cx="3810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60" name="Line 360"/>
          <p:cNvSpPr>
            <a:spLocks noChangeShapeType="1"/>
          </p:cNvSpPr>
          <p:nvPr/>
        </p:nvSpPr>
        <p:spPr bwMode="auto">
          <a:xfrm>
            <a:off x="2362200" y="31242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62" name="Group 362"/>
          <p:cNvGraphicFramePr>
            <a:graphicFrameLocks noGrp="1"/>
          </p:cNvGraphicFramePr>
          <p:nvPr/>
        </p:nvGraphicFramePr>
        <p:xfrm>
          <a:off x="2971800" y="3429000"/>
          <a:ext cx="1905000" cy="457200"/>
        </p:xfrm>
        <a:graphic>
          <a:graphicData uri="http://schemas.openxmlformats.org/drawingml/2006/table">
            <a:tbl>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rgbClr val="FF3300"/>
                          </a:solidFill>
                          <a:effectLst/>
                          <a:latin typeface="Times New Roman" panose="02020603050405020304" pitchFamily="18" charset="0"/>
                          <a:ea typeface="楷体_GB2312" pitchFamily="49" charset="-122"/>
                        </a:rPr>
                        <a:t>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256372" name="Line 372"/>
          <p:cNvSpPr>
            <a:spLocks noChangeShapeType="1"/>
          </p:cNvSpPr>
          <p:nvPr/>
        </p:nvSpPr>
        <p:spPr bwMode="auto">
          <a:xfrm>
            <a:off x="2362200" y="36576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73" name="Line 373"/>
          <p:cNvSpPr>
            <a:spLocks noChangeShapeType="1"/>
          </p:cNvSpPr>
          <p:nvPr/>
        </p:nvSpPr>
        <p:spPr bwMode="auto">
          <a:xfrm>
            <a:off x="2362200" y="40386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74" name="Line 374"/>
          <p:cNvSpPr>
            <a:spLocks noChangeShapeType="1"/>
          </p:cNvSpPr>
          <p:nvPr/>
        </p:nvSpPr>
        <p:spPr bwMode="auto">
          <a:xfrm>
            <a:off x="2362200" y="44958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75" name="Line 375"/>
          <p:cNvSpPr>
            <a:spLocks noChangeShapeType="1"/>
          </p:cNvSpPr>
          <p:nvPr/>
        </p:nvSpPr>
        <p:spPr bwMode="auto">
          <a:xfrm>
            <a:off x="2362200" y="49530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76" name="Line 376"/>
          <p:cNvSpPr>
            <a:spLocks noChangeShapeType="1"/>
          </p:cNvSpPr>
          <p:nvPr/>
        </p:nvSpPr>
        <p:spPr bwMode="auto">
          <a:xfrm>
            <a:off x="2362200" y="5334000"/>
            <a:ext cx="6096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77" name="Group 377"/>
          <p:cNvGraphicFramePr>
            <a:graphicFrameLocks noGrp="1"/>
          </p:cNvGraphicFramePr>
          <p:nvPr/>
        </p:nvGraphicFramePr>
        <p:xfrm>
          <a:off x="5029200" y="3429000"/>
          <a:ext cx="1905000" cy="457200"/>
        </p:xfrm>
        <a:graphic>
          <a:graphicData uri="http://schemas.openxmlformats.org/drawingml/2006/table">
            <a:tbl>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rgbClr val="FF3300"/>
                          </a:solidFill>
                          <a:effectLst/>
                          <a:latin typeface="Times New Roman" panose="02020603050405020304" pitchFamily="18" charset="0"/>
                          <a:ea typeface="楷体_GB2312" pitchFamily="49" charset="-122"/>
                        </a:rPr>
                        <a:t>5</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256387" name="Line 387"/>
          <p:cNvSpPr>
            <a:spLocks noChangeShapeType="1"/>
          </p:cNvSpPr>
          <p:nvPr/>
        </p:nvSpPr>
        <p:spPr bwMode="auto">
          <a:xfrm>
            <a:off x="4648200" y="3657600"/>
            <a:ext cx="3810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6388" name="Group 388"/>
          <p:cNvGraphicFramePr>
            <a:graphicFrameLocks noGrp="1"/>
          </p:cNvGraphicFramePr>
          <p:nvPr/>
        </p:nvGraphicFramePr>
        <p:xfrm>
          <a:off x="7086600" y="3429000"/>
          <a:ext cx="1905000" cy="457200"/>
        </p:xfrm>
        <a:graphic>
          <a:graphicData uri="http://schemas.openxmlformats.org/drawingml/2006/table">
            <a:tbl>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rgbClr val="FF3300"/>
                          </a:solidFill>
                          <a:effectLst/>
                          <a:latin typeface="Times New Roman" panose="02020603050405020304" pitchFamily="18" charset="0"/>
                          <a:ea typeface="楷体_GB2312" pitchFamily="49" charset="-122"/>
                        </a:rPr>
                        <a:t>4</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null</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bl>
          </a:graphicData>
        </a:graphic>
      </p:graphicFrame>
      <p:sp>
        <p:nvSpPr>
          <p:cNvPr id="256398" name="Line 398"/>
          <p:cNvSpPr>
            <a:spLocks noChangeShapeType="1"/>
          </p:cNvSpPr>
          <p:nvPr/>
        </p:nvSpPr>
        <p:spPr bwMode="auto">
          <a:xfrm>
            <a:off x="6705600" y="3657600"/>
            <a:ext cx="381000" cy="0"/>
          </a:xfrm>
          <a:prstGeom prst="line">
            <a:avLst/>
          </a:prstGeom>
          <a:noFill/>
          <a:ln w="28575"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99" name="Text Box 399"/>
          <p:cNvSpPr txBox="1">
            <a:spLocks noChangeArrowheads="1"/>
          </p:cNvSpPr>
          <p:nvPr/>
        </p:nvSpPr>
        <p:spPr bwMode="auto">
          <a:xfrm>
            <a:off x="3200400" y="4495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grpSp>
        <p:nvGrpSpPr>
          <p:cNvPr id="256400" name="Group 400"/>
          <p:cNvGrpSpPr/>
          <p:nvPr/>
        </p:nvGrpSpPr>
        <p:grpSpPr bwMode="auto">
          <a:xfrm>
            <a:off x="4876800" y="3959225"/>
            <a:ext cx="3810000" cy="2841625"/>
            <a:chOff x="51" y="1198"/>
            <a:chExt cx="2541" cy="1970"/>
          </a:xfrm>
        </p:grpSpPr>
        <p:sp>
          <p:nvSpPr>
            <p:cNvPr id="256401" name="Line 401"/>
            <p:cNvSpPr>
              <a:spLocks noChangeShapeType="1"/>
            </p:cNvSpPr>
            <p:nvPr/>
          </p:nvSpPr>
          <p:spPr bwMode="auto">
            <a:xfrm flipH="1">
              <a:off x="290" y="1488"/>
              <a:ext cx="48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2" name="Line 402"/>
            <p:cNvSpPr>
              <a:spLocks noChangeShapeType="1"/>
            </p:cNvSpPr>
            <p:nvPr/>
          </p:nvSpPr>
          <p:spPr bwMode="auto">
            <a:xfrm>
              <a:off x="915" y="1488"/>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3" name="Line 403"/>
            <p:cNvSpPr>
              <a:spLocks noChangeShapeType="1"/>
            </p:cNvSpPr>
            <p:nvPr/>
          </p:nvSpPr>
          <p:spPr bwMode="auto">
            <a:xfrm>
              <a:off x="435" y="2256"/>
              <a:ext cx="1392" cy="67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4" name="Line 404"/>
            <p:cNvSpPr>
              <a:spLocks noChangeShapeType="1"/>
            </p:cNvSpPr>
            <p:nvPr/>
          </p:nvSpPr>
          <p:spPr bwMode="auto">
            <a:xfrm flipH="1">
              <a:off x="915" y="1488"/>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5" name="Line 405"/>
            <p:cNvSpPr>
              <a:spLocks noChangeShapeType="1"/>
            </p:cNvSpPr>
            <p:nvPr/>
          </p:nvSpPr>
          <p:spPr bwMode="auto">
            <a:xfrm>
              <a:off x="1971" y="1488"/>
              <a:ext cx="432" cy="6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6" name="Line 406"/>
            <p:cNvSpPr>
              <a:spLocks noChangeShapeType="1"/>
            </p:cNvSpPr>
            <p:nvPr/>
          </p:nvSpPr>
          <p:spPr bwMode="auto">
            <a:xfrm flipH="1">
              <a:off x="963" y="2304"/>
              <a:ext cx="1303"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7" name="Line 407"/>
            <p:cNvSpPr>
              <a:spLocks noChangeShapeType="1"/>
            </p:cNvSpPr>
            <p:nvPr/>
          </p:nvSpPr>
          <p:spPr bwMode="auto">
            <a:xfrm>
              <a:off x="819" y="1584"/>
              <a:ext cx="48" cy="124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08" name="Oval 408"/>
            <p:cNvSpPr>
              <a:spLocks noChangeArrowheads="1"/>
            </p:cNvSpPr>
            <p:nvPr/>
          </p:nvSpPr>
          <p:spPr bwMode="auto">
            <a:xfrm>
              <a:off x="627" y="1198"/>
              <a:ext cx="431" cy="451"/>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B</a:t>
              </a:r>
              <a:endParaRPr kumimoji="1" lang="en-US" altLang="zh-CN" sz="2800" b="0">
                <a:ea typeface="宋体" panose="02010600030101010101" pitchFamily="2" charset="-122"/>
              </a:endParaRPr>
            </a:p>
          </p:txBody>
        </p:sp>
        <p:sp>
          <p:nvSpPr>
            <p:cNvPr id="256409" name="Oval 409"/>
            <p:cNvSpPr>
              <a:spLocks noChangeArrowheads="1"/>
            </p:cNvSpPr>
            <p:nvPr/>
          </p:nvSpPr>
          <p:spPr bwMode="auto">
            <a:xfrm>
              <a:off x="51" y="1968"/>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A</a:t>
              </a:r>
              <a:endParaRPr kumimoji="1" lang="en-US" altLang="zh-CN" sz="2800" b="0">
                <a:ea typeface="宋体" panose="02010600030101010101" pitchFamily="2" charset="-122"/>
              </a:endParaRPr>
            </a:p>
          </p:txBody>
        </p:sp>
        <p:sp>
          <p:nvSpPr>
            <p:cNvPr id="256410" name="Oval 410"/>
            <p:cNvSpPr>
              <a:spLocks noChangeArrowheads="1"/>
            </p:cNvSpPr>
            <p:nvPr/>
          </p:nvSpPr>
          <p:spPr bwMode="auto">
            <a:xfrm>
              <a:off x="1638" y="1200"/>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C</a:t>
              </a:r>
              <a:endParaRPr kumimoji="1" lang="en-US" altLang="zh-CN" sz="2800" b="0">
                <a:ea typeface="宋体" panose="02010600030101010101" pitchFamily="2" charset="-122"/>
              </a:endParaRPr>
            </a:p>
          </p:txBody>
        </p:sp>
        <p:sp>
          <p:nvSpPr>
            <p:cNvPr id="256411" name="Oval 411"/>
            <p:cNvSpPr>
              <a:spLocks noChangeArrowheads="1"/>
            </p:cNvSpPr>
            <p:nvPr/>
          </p:nvSpPr>
          <p:spPr bwMode="auto">
            <a:xfrm>
              <a:off x="2161" y="1968"/>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D</a:t>
              </a:r>
              <a:endParaRPr kumimoji="1" lang="en-US" altLang="zh-CN" sz="2800" b="0">
                <a:ea typeface="宋体" panose="02010600030101010101" pitchFamily="2" charset="-122"/>
              </a:endParaRPr>
            </a:p>
          </p:txBody>
        </p:sp>
        <p:sp>
          <p:nvSpPr>
            <p:cNvPr id="256412" name="Oval 412"/>
            <p:cNvSpPr>
              <a:spLocks noChangeArrowheads="1"/>
            </p:cNvSpPr>
            <p:nvPr/>
          </p:nvSpPr>
          <p:spPr bwMode="auto">
            <a:xfrm>
              <a:off x="627" y="2736"/>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F</a:t>
              </a:r>
              <a:endParaRPr kumimoji="1" lang="en-US" altLang="zh-CN" sz="2800" b="0">
                <a:ea typeface="宋体" panose="02010600030101010101" pitchFamily="2" charset="-122"/>
              </a:endParaRPr>
            </a:p>
          </p:txBody>
        </p:sp>
        <p:sp>
          <p:nvSpPr>
            <p:cNvPr id="256413" name="Oval 413"/>
            <p:cNvSpPr>
              <a:spLocks noChangeArrowheads="1"/>
            </p:cNvSpPr>
            <p:nvPr/>
          </p:nvSpPr>
          <p:spPr bwMode="auto">
            <a:xfrm>
              <a:off x="1635" y="2736"/>
              <a:ext cx="431" cy="432"/>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ea typeface="宋体" panose="02010600030101010101" pitchFamily="2" charset="-122"/>
                </a:rPr>
                <a:t>E</a:t>
              </a:r>
              <a:endParaRPr kumimoji="1" lang="en-US" altLang="zh-CN" sz="2800" b="0">
                <a:ea typeface="宋体" panose="02010600030101010101" pitchFamily="2" charset="-122"/>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6303"/>
                                        </p:tgtEl>
                                        <p:attrNameLst>
                                          <p:attrName>style.visibility</p:attrName>
                                        </p:attrNameLst>
                                      </p:cBhvr>
                                      <p:to>
                                        <p:strVal val="visible"/>
                                      </p:to>
                                    </p:set>
                                    <p:animEffect transition="in" filter="wipe(left)">
                                      <p:cBhvr>
                                        <p:cTn id="13" dur="500"/>
                                        <p:tgtEl>
                                          <p:spTgt spid="25630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56302"/>
                                        </p:tgtEl>
                                        <p:attrNameLst>
                                          <p:attrName>style.visibility</p:attrName>
                                        </p:attrNameLst>
                                      </p:cBhvr>
                                      <p:to>
                                        <p:strVal val="visible"/>
                                      </p:to>
                                    </p:set>
                                    <p:animEffect transition="in" filter="wipe(left)">
                                      <p:cBhvr>
                                        <p:cTn id="17" dur="500"/>
                                        <p:tgtEl>
                                          <p:spTgt spid="25630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56018"/>
                                        </p:tgtEl>
                                        <p:attrNameLst>
                                          <p:attrName>style.visibility</p:attrName>
                                        </p:attrNameLst>
                                      </p:cBhvr>
                                      <p:to>
                                        <p:strVal val="visible"/>
                                      </p:to>
                                    </p:set>
                                    <p:animEffect transition="in" filter="wipe(left)">
                                      <p:cBhvr>
                                        <p:cTn id="21" dur="500"/>
                                        <p:tgtEl>
                                          <p:spTgt spid="2560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6327"/>
                                        </p:tgtEl>
                                        <p:attrNameLst>
                                          <p:attrName>style.visibility</p:attrName>
                                        </p:attrNameLst>
                                      </p:cBhvr>
                                      <p:to>
                                        <p:strVal val="visible"/>
                                      </p:to>
                                    </p:set>
                                    <p:animEffect transition="in" filter="wipe(up)">
                                      <p:cBhvr>
                                        <p:cTn id="26" dur="500"/>
                                        <p:tgtEl>
                                          <p:spTgt spid="2563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56361"/>
                                        </p:tgtEl>
                                        <p:attrNameLst>
                                          <p:attrName>style.visibility</p:attrName>
                                        </p:attrNameLst>
                                      </p:cBhvr>
                                      <p:to>
                                        <p:strVal val="visible"/>
                                      </p:to>
                                    </p:set>
                                    <p:animEffect transition="in" filter="wipe(left)">
                                      <p:cBhvr>
                                        <p:cTn id="30" dur="500"/>
                                        <p:tgtEl>
                                          <p:spTgt spid="2563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6360"/>
                                        </p:tgtEl>
                                        <p:attrNameLst>
                                          <p:attrName>style.visibility</p:attrName>
                                        </p:attrNameLst>
                                      </p:cBhvr>
                                      <p:to>
                                        <p:strVal val="visible"/>
                                      </p:to>
                                    </p:set>
                                    <p:animEffect transition="in" filter="wipe(left)">
                                      <p:cBhvr>
                                        <p:cTn id="35" dur="500"/>
                                        <p:tgtEl>
                                          <p:spTgt spid="25636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56342"/>
                                        </p:tgtEl>
                                        <p:attrNameLst>
                                          <p:attrName>style.visibility</p:attrName>
                                        </p:attrNameLst>
                                      </p:cBhvr>
                                      <p:to>
                                        <p:strVal val="visible"/>
                                      </p:to>
                                    </p:set>
                                    <p:animEffect transition="in" filter="wipe(left)">
                                      <p:cBhvr>
                                        <p:cTn id="39" dur="500"/>
                                        <p:tgtEl>
                                          <p:spTgt spid="25634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56359"/>
                                        </p:tgtEl>
                                        <p:attrNameLst>
                                          <p:attrName>style.visibility</p:attrName>
                                        </p:attrNameLst>
                                      </p:cBhvr>
                                      <p:to>
                                        <p:strVal val="visible"/>
                                      </p:to>
                                    </p:set>
                                    <p:animEffect transition="in" filter="wipe(left)">
                                      <p:cBhvr>
                                        <p:cTn id="43" dur="500"/>
                                        <p:tgtEl>
                                          <p:spTgt spid="256359"/>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256358"/>
                                        </p:tgtEl>
                                        <p:attrNameLst>
                                          <p:attrName>style.visibility</p:attrName>
                                        </p:attrNameLst>
                                      </p:cBhvr>
                                      <p:to>
                                        <p:strVal val="visible"/>
                                      </p:to>
                                    </p:set>
                                    <p:animEffect transition="in" filter="wipe(left)">
                                      <p:cBhvr>
                                        <p:cTn id="47" dur="500"/>
                                        <p:tgtEl>
                                          <p:spTgt spid="2563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6372"/>
                                        </p:tgtEl>
                                        <p:attrNameLst>
                                          <p:attrName>style.visibility</p:attrName>
                                        </p:attrNameLst>
                                      </p:cBhvr>
                                      <p:to>
                                        <p:strVal val="visible"/>
                                      </p:to>
                                    </p:set>
                                    <p:animEffect transition="in" filter="wipe(left)">
                                      <p:cBhvr>
                                        <p:cTn id="52" dur="500"/>
                                        <p:tgtEl>
                                          <p:spTgt spid="256372"/>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56362"/>
                                        </p:tgtEl>
                                        <p:attrNameLst>
                                          <p:attrName>style.visibility</p:attrName>
                                        </p:attrNameLst>
                                      </p:cBhvr>
                                      <p:to>
                                        <p:strVal val="visible"/>
                                      </p:to>
                                    </p:set>
                                    <p:animEffect transition="in" filter="wipe(left)">
                                      <p:cBhvr>
                                        <p:cTn id="56" dur="500"/>
                                        <p:tgtEl>
                                          <p:spTgt spid="256362"/>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56387"/>
                                        </p:tgtEl>
                                        <p:attrNameLst>
                                          <p:attrName>style.visibility</p:attrName>
                                        </p:attrNameLst>
                                      </p:cBhvr>
                                      <p:to>
                                        <p:strVal val="visible"/>
                                      </p:to>
                                    </p:set>
                                    <p:animEffect transition="in" filter="wipe(left)">
                                      <p:cBhvr>
                                        <p:cTn id="60" dur="500"/>
                                        <p:tgtEl>
                                          <p:spTgt spid="256387"/>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256377"/>
                                        </p:tgtEl>
                                        <p:attrNameLst>
                                          <p:attrName>style.visibility</p:attrName>
                                        </p:attrNameLst>
                                      </p:cBhvr>
                                      <p:to>
                                        <p:strVal val="visible"/>
                                      </p:to>
                                    </p:set>
                                    <p:animEffect transition="in" filter="wipe(left)">
                                      <p:cBhvr>
                                        <p:cTn id="64" dur="500"/>
                                        <p:tgtEl>
                                          <p:spTgt spid="256377"/>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256398"/>
                                        </p:tgtEl>
                                        <p:attrNameLst>
                                          <p:attrName>style.visibility</p:attrName>
                                        </p:attrNameLst>
                                      </p:cBhvr>
                                      <p:to>
                                        <p:strVal val="visible"/>
                                      </p:to>
                                    </p:set>
                                    <p:animEffect transition="in" filter="wipe(left)">
                                      <p:cBhvr>
                                        <p:cTn id="68" dur="500"/>
                                        <p:tgtEl>
                                          <p:spTgt spid="256398"/>
                                        </p:tgtEl>
                                      </p:cBhvr>
                                    </p:animEffect>
                                  </p:childTnLst>
                                </p:cTn>
                              </p:par>
                            </p:childTnLst>
                          </p:cTn>
                        </p:par>
                        <p:par>
                          <p:cTn id="69" fill="hold">
                            <p:stCondLst>
                              <p:cond delay="2500"/>
                            </p:stCondLst>
                            <p:childTnLst>
                              <p:par>
                                <p:cTn id="70" presetID="22" presetClass="entr" presetSubtype="8" fill="hold" nodeType="afterEffect">
                                  <p:stCondLst>
                                    <p:cond delay="0"/>
                                  </p:stCondLst>
                                  <p:childTnLst>
                                    <p:set>
                                      <p:cBhvr>
                                        <p:cTn id="71" dur="1" fill="hold">
                                          <p:stCondLst>
                                            <p:cond delay="0"/>
                                          </p:stCondLst>
                                        </p:cTn>
                                        <p:tgtEl>
                                          <p:spTgt spid="256388"/>
                                        </p:tgtEl>
                                        <p:attrNameLst>
                                          <p:attrName>style.visibility</p:attrName>
                                        </p:attrNameLst>
                                      </p:cBhvr>
                                      <p:to>
                                        <p:strVal val="visible"/>
                                      </p:to>
                                    </p:set>
                                    <p:animEffect transition="in" filter="wipe(left)">
                                      <p:cBhvr>
                                        <p:cTn id="72" dur="500"/>
                                        <p:tgtEl>
                                          <p:spTgt spid="25638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6373"/>
                                        </p:tgtEl>
                                        <p:attrNameLst>
                                          <p:attrName>style.visibility</p:attrName>
                                        </p:attrNameLst>
                                      </p:cBhvr>
                                      <p:to>
                                        <p:strVal val="visible"/>
                                      </p:to>
                                    </p:set>
                                    <p:animEffect transition="in" filter="wipe(left)">
                                      <p:cBhvr>
                                        <p:cTn id="77" dur="500"/>
                                        <p:tgtEl>
                                          <p:spTgt spid="256373"/>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56374"/>
                                        </p:tgtEl>
                                        <p:attrNameLst>
                                          <p:attrName>style.visibility</p:attrName>
                                        </p:attrNameLst>
                                      </p:cBhvr>
                                      <p:to>
                                        <p:strVal val="visible"/>
                                      </p:to>
                                    </p:set>
                                    <p:animEffect transition="in" filter="wipe(left)">
                                      <p:cBhvr>
                                        <p:cTn id="81" dur="500"/>
                                        <p:tgtEl>
                                          <p:spTgt spid="256374"/>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56375"/>
                                        </p:tgtEl>
                                        <p:attrNameLst>
                                          <p:attrName>style.visibility</p:attrName>
                                        </p:attrNameLst>
                                      </p:cBhvr>
                                      <p:to>
                                        <p:strVal val="visible"/>
                                      </p:to>
                                    </p:set>
                                    <p:animEffect transition="in" filter="wipe(left)">
                                      <p:cBhvr>
                                        <p:cTn id="85" dur="500"/>
                                        <p:tgtEl>
                                          <p:spTgt spid="256375"/>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56376"/>
                                        </p:tgtEl>
                                        <p:attrNameLst>
                                          <p:attrName>style.visibility</p:attrName>
                                        </p:attrNameLst>
                                      </p:cBhvr>
                                      <p:to>
                                        <p:strVal val="visible"/>
                                      </p:to>
                                    </p:set>
                                    <p:animEffect transition="in" filter="wipe(left)">
                                      <p:cBhvr>
                                        <p:cTn id="89" dur="500"/>
                                        <p:tgtEl>
                                          <p:spTgt spid="256376"/>
                                        </p:tgtEl>
                                      </p:cBhvr>
                                    </p:animEffect>
                                  </p:childTnLst>
                                </p:cTn>
                              </p:par>
                            </p:childTnLst>
                          </p:cTn>
                        </p:par>
                        <p:par>
                          <p:cTn id="90" fill="hold">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256399"/>
                                        </p:tgtEl>
                                        <p:attrNameLst>
                                          <p:attrName>style.visibility</p:attrName>
                                        </p:attrNameLst>
                                      </p:cBhvr>
                                      <p:to>
                                        <p:strVal val="visible"/>
                                      </p:to>
                                    </p:set>
                                    <p:animEffect transition="in" filter="wipe(left)">
                                      <p:cBhvr>
                                        <p:cTn id="93" dur="500"/>
                                        <p:tgtEl>
                                          <p:spTgt spid="256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P spid="256302" grpId="0" animBg="1"/>
      <p:bldP spid="256303" grpId="0" autoUpdateAnimBg="0"/>
      <p:bldP spid="256327" grpId="0" animBg="1"/>
      <p:bldP spid="256359" grpId="0" animBg="1"/>
      <p:bldP spid="256360" grpId="0" animBg="1"/>
      <p:bldP spid="256372" grpId="0" animBg="1"/>
      <p:bldP spid="256373" grpId="0" animBg="1"/>
      <p:bldP spid="256374" grpId="0" animBg="1"/>
      <p:bldP spid="256375" grpId="0" animBg="1"/>
      <p:bldP spid="256376" grpId="0" animBg="1"/>
      <p:bldP spid="256387" grpId="0" animBg="1"/>
      <p:bldP spid="256398" grpId="0" animBg="1"/>
      <p:bldP spid="2563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600" y="3276600"/>
            <a:ext cx="1701800" cy="2743200"/>
            <a:chOff x="-101600" y="3276600"/>
            <a:chExt cx="1701800" cy="2743200"/>
          </a:xfrm>
        </p:grpSpPr>
        <p:grpSp>
          <p:nvGrpSpPr>
            <p:cNvPr id="205862" name="Group 38"/>
            <p:cNvGrpSpPr/>
            <p:nvPr/>
          </p:nvGrpSpPr>
          <p:grpSpPr bwMode="auto">
            <a:xfrm>
              <a:off x="228600" y="5486400"/>
              <a:ext cx="1371600" cy="533400"/>
              <a:chOff x="2304" y="1152"/>
              <a:chExt cx="864" cy="336"/>
            </a:xfrm>
          </p:grpSpPr>
          <p:sp>
            <p:nvSpPr>
              <p:cNvPr id="205863" name="Rectangle 39"/>
              <p:cNvSpPr>
                <a:spLocks noChangeArrowheads="1"/>
              </p:cNvSpPr>
              <p:nvPr/>
            </p:nvSpPr>
            <p:spPr bwMode="auto">
              <a:xfrm>
                <a:off x="2304"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05864" name="Rectangle 40"/>
              <p:cNvSpPr>
                <a:spLocks noChangeArrowheads="1"/>
              </p:cNvSpPr>
              <p:nvPr/>
            </p:nvSpPr>
            <p:spPr bwMode="auto">
              <a:xfrm>
                <a:off x="2592"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5" name="Rectangle 41"/>
              <p:cNvSpPr>
                <a:spLocks noChangeArrowheads="1"/>
              </p:cNvSpPr>
              <p:nvPr/>
            </p:nvSpPr>
            <p:spPr bwMode="auto">
              <a:xfrm>
                <a:off x="2880"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53" name="Group 29"/>
            <p:cNvGrpSpPr/>
            <p:nvPr/>
          </p:nvGrpSpPr>
          <p:grpSpPr bwMode="auto">
            <a:xfrm>
              <a:off x="228600" y="3276600"/>
              <a:ext cx="1371600" cy="533400"/>
              <a:chOff x="2304" y="1152"/>
              <a:chExt cx="864" cy="336"/>
            </a:xfrm>
          </p:grpSpPr>
          <p:sp>
            <p:nvSpPr>
              <p:cNvPr id="205850" name="Rectangle 26"/>
              <p:cNvSpPr>
                <a:spLocks noChangeArrowheads="1"/>
              </p:cNvSpPr>
              <p:nvPr/>
            </p:nvSpPr>
            <p:spPr bwMode="auto">
              <a:xfrm>
                <a:off x="2304"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205851" name="Rectangle 27"/>
              <p:cNvSpPr>
                <a:spLocks noChangeArrowheads="1"/>
              </p:cNvSpPr>
              <p:nvPr/>
            </p:nvSpPr>
            <p:spPr bwMode="auto">
              <a:xfrm>
                <a:off x="2592"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2" name="Rectangle 28"/>
              <p:cNvSpPr>
                <a:spLocks noChangeArrowheads="1"/>
              </p:cNvSpPr>
              <p:nvPr/>
            </p:nvSpPr>
            <p:spPr bwMode="auto">
              <a:xfrm>
                <a:off x="2880"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54" name="Group 30"/>
            <p:cNvGrpSpPr/>
            <p:nvPr/>
          </p:nvGrpSpPr>
          <p:grpSpPr bwMode="auto">
            <a:xfrm>
              <a:off x="228600" y="4013200"/>
              <a:ext cx="1371600" cy="533400"/>
              <a:chOff x="2304" y="1152"/>
              <a:chExt cx="864" cy="336"/>
            </a:xfrm>
          </p:grpSpPr>
          <p:sp>
            <p:nvSpPr>
              <p:cNvPr id="205855" name="Rectangle 31"/>
              <p:cNvSpPr>
                <a:spLocks noChangeArrowheads="1"/>
              </p:cNvSpPr>
              <p:nvPr/>
            </p:nvSpPr>
            <p:spPr bwMode="auto">
              <a:xfrm>
                <a:off x="2304"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205856" name="Rectangle 32"/>
              <p:cNvSpPr>
                <a:spLocks noChangeArrowheads="1"/>
              </p:cNvSpPr>
              <p:nvPr/>
            </p:nvSpPr>
            <p:spPr bwMode="auto">
              <a:xfrm>
                <a:off x="2592"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7" name="Rectangle 33"/>
              <p:cNvSpPr>
                <a:spLocks noChangeArrowheads="1"/>
              </p:cNvSpPr>
              <p:nvPr/>
            </p:nvSpPr>
            <p:spPr bwMode="auto">
              <a:xfrm>
                <a:off x="2880"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58" name="Group 34"/>
            <p:cNvGrpSpPr/>
            <p:nvPr/>
          </p:nvGrpSpPr>
          <p:grpSpPr bwMode="auto">
            <a:xfrm>
              <a:off x="228600" y="4749800"/>
              <a:ext cx="1371600" cy="533400"/>
              <a:chOff x="2304" y="1152"/>
              <a:chExt cx="864" cy="336"/>
            </a:xfrm>
          </p:grpSpPr>
          <p:sp>
            <p:nvSpPr>
              <p:cNvPr id="205859" name="Rectangle 35"/>
              <p:cNvSpPr>
                <a:spLocks noChangeArrowheads="1"/>
              </p:cNvSpPr>
              <p:nvPr/>
            </p:nvSpPr>
            <p:spPr bwMode="auto">
              <a:xfrm>
                <a:off x="2304"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205860" name="Rectangle 36"/>
              <p:cNvSpPr>
                <a:spLocks noChangeArrowheads="1"/>
              </p:cNvSpPr>
              <p:nvPr/>
            </p:nvSpPr>
            <p:spPr bwMode="auto">
              <a:xfrm>
                <a:off x="2592"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Rectangle 37"/>
              <p:cNvSpPr>
                <a:spLocks noChangeArrowheads="1"/>
              </p:cNvSpPr>
              <p:nvPr/>
            </p:nvSpPr>
            <p:spPr bwMode="auto">
              <a:xfrm>
                <a:off x="2880" y="1152"/>
                <a:ext cx="288" cy="336"/>
              </a:xfrm>
              <a:prstGeom prst="rect">
                <a:avLst/>
              </a:prstGeom>
              <a:solidFill>
                <a:srgbClr val="FFCCFF"/>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955" name="Text Box 131"/>
            <p:cNvSpPr txBox="1">
              <a:spLocks noChangeArrowheads="1"/>
            </p:cNvSpPr>
            <p:nvPr/>
          </p:nvSpPr>
          <p:spPr bwMode="auto">
            <a:xfrm>
              <a:off x="-101600" y="3352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05956" name="Text Box 132"/>
            <p:cNvSpPr txBox="1">
              <a:spLocks noChangeArrowheads="1"/>
            </p:cNvSpPr>
            <p:nvPr/>
          </p:nvSpPr>
          <p:spPr bwMode="auto">
            <a:xfrm>
              <a:off x="-101600" y="4114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205957" name="Text Box 133"/>
            <p:cNvSpPr txBox="1">
              <a:spLocks noChangeArrowheads="1"/>
            </p:cNvSpPr>
            <p:nvPr/>
          </p:nvSpPr>
          <p:spPr bwMode="auto">
            <a:xfrm>
              <a:off x="-101600" y="480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p>
          </p:txBody>
        </p:sp>
        <p:sp>
          <p:nvSpPr>
            <p:cNvPr id="205958" name="Text Box 134"/>
            <p:cNvSpPr txBox="1">
              <a:spLocks noChangeArrowheads="1"/>
            </p:cNvSpPr>
            <p:nvPr/>
          </p:nvSpPr>
          <p:spPr bwMode="auto">
            <a:xfrm>
              <a:off x="-101600" y="5486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3</a:t>
              </a:r>
            </a:p>
          </p:txBody>
        </p:sp>
      </p:grpSp>
      <p:sp>
        <p:nvSpPr>
          <p:cNvPr id="146" name="灯片编号占位符 4"/>
          <p:cNvSpPr>
            <a:spLocks noGrp="1"/>
          </p:cNvSpPr>
          <p:nvPr>
            <p:ph type="sldNum" sz="quarter" idx="12"/>
          </p:nvPr>
        </p:nvSpPr>
        <p:spPr/>
        <p:txBody>
          <a:bodyPr/>
          <a:lstStyle/>
          <a:p>
            <a:fld id="{DBCE3D54-CA3F-4A74-B5D2-F6F38C22D9C3}" type="slidenum">
              <a:rPr lang="en-US" altLang="zh-CN"/>
              <a:t>31</a:t>
            </a:fld>
            <a:endParaRPr lang="en-US" altLang="zh-CN"/>
          </a:p>
        </p:txBody>
      </p:sp>
      <p:sp>
        <p:nvSpPr>
          <p:cNvPr id="205826" name="Rectangle 2"/>
          <p:cNvSpPr>
            <a:spLocks noGrp="1" noChangeArrowheads="1"/>
          </p:cNvSpPr>
          <p:nvPr>
            <p:ph type="title"/>
          </p:nvPr>
        </p:nvSpPr>
        <p:spPr/>
        <p:txBody>
          <a:bodyPr/>
          <a:lstStyle/>
          <a:p>
            <a:r>
              <a:rPr lang="en-US" altLang="zh-CN"/>
              <a:t>7.2.3 </a:t>
            </a:r>
            <a:r>
              <a:rPr lang="zh-CN" altLang="en-US"/>
              <a:t>有向图的十字链表存储表示 </a:t>
            </a:r>
          </a:p>
        </p:txBody>
      </p:sp>
      <p:grpSp>
        <p:nvGrpSpPr>
          <p:cNvPr id="205849" name="Group 25"/>
          <p:cNvGrpSpPr/>
          <p:nvPr/>
        </p:nvGrpSpPr>
        <p:grpSpPr bwMode="auto">
          <a:xfrm>
            <a:off x="762000" y="990600"/>
            <a:ext cx="2209800" cy="2216150"/>
            <a:chOff x="192" y="1344"/>
            <a:chExt cx="1392" cy="1396"/>
          </a:xfrm>
        </p:grpSpPr>
        <p:sp>
          <p:nvSpPr>
            <p:cNvPr id="205842" name="Line 18"/>
            <p:cNvSpPr>
              <a:spLocks noChangeShapeType="1"/>
            </p:cNvSpPr>
            <p:nvPr/>
          </p:nvSpPr>
          <p:spPr bwMode="auto">
            <a:xfrm>
              <a:off x="720" y="1488"/>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38" name="Oval 14"/>
            <p:cNvSpPr>
              <a:spLocks noChangeArrowheads="1"/>
            </p:cNvSpPr>
            <p:nvPr/>
          </p:nvSpPr>
          <p:spPr bwMode="auto">
            <a:xfrm>
              <a:off x="432" y="1344"/>
              <a:ext cx="336" cy="336"/>
            </a:xfrm>
            <a:prstGeom prst="ellipse">
              <a:avLst/>
            </a:prstGeom>
            <a:solidFill>
              <a:srgbClr val="FFC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205839" name="Oval 15"/>
            <p:cNvSpPr>
              <a:spLocks noChangeArrowheads="1"/>
            </p:cNvSpPr>
            <p:nvPr/>
          </p:nvSpPr>
          <p:spPr bwMode="auto">
            <a:xfrm>
              <a:off x="1248" y="1344"/>
              <a:ext cx="336" cy="336"/>
            </a:xfrm>
            <a:prstGeom prst="ellipse">
              <a:avLst/>
            </a:prstGeom>
            <a:solidFill>
              <a:srgbClr val="FFC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205840" name="Oval 16"/>
            <p:cNvSpPr>
              <a:spLocks noChangeArrowheads="1"/>
            </p:cNvSpPr>
            <p:nvPr/>
          </p:nvSpPr>
          <p:spPr bwMode="auto">
            <a:xfrm>
              <a:off x="432" y="2352"/>
              <a:ext cx="336" cy="336"/>
            </a:xfrm>
            <a:prstGeom prst="ellipse">
              <a:avLst/>
            </a:prstGeom>
            <a:solidFill>
              <a:srgbClr val="FFC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205841" name="Oval 17"/>
            <p:cNvSpPr>
              <a:spLocks noChangeArrowheads="1"/>
            </p:cNvSpPr>
            <p:nvPr/>
          </p:nvSpPr>
          <p:spPr bwMode="auto">
            <a:xfrm>
              <a:off x="1248" y="2352"/>
              <a:ext cx="336" cy="336"/>
            </a:xfrm>
            <a:prstGeom prst="ellipse">
              <a:avLst/>
            </a:prstGeom>
            <a:solidFill>
              <a:srgbClr val="FFC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05843" name="Line 19"/>
            <p:cNvSpPr>
              <a:spLocks noChangeShapeType="1"/>
            </p:cNvSpPr>
            <p:nvPr/>
          </p:nvSpPr>
          <p:spPr bwMode="auto">
            <a:xfrm flipH="1">
              <a:off x="576" y="1680"/>
              <a:ext cx="0" cy="67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4" name="Line 20"/>
            <p:cNvSpPr>
              <a:spLocks noChangeShapeType="1"/>
            </p:cNvSpPr>
            <p:nvPr/>
          </p:nvSpPr>
          <p:spPr bwMode="auto">
            <a:xfrm flipV="1">
              <a:off x="1440" y="1680"/>
              <a:ext cx="0" cy="67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5" name="Line 21"/>
            <p:cNvSpPr>
              <a:spLocks noChangeShapeType="1"/>
            </p:cNvSpPr>
            <p:nvPr/>
          </p:nvSpPr>
          <p:spPr bwMode="auto">
            <a:xfrm flipH="1" flipV="1">
              <a:off x="720" y="1632"/>
              <a:ext cx="576" cy="76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6" name="Line 22"/>
            <p:cNvSpPr>
              <a:spLocks noChangeShapeType="1"/>
            </p:cNvSpPr>
            <p:nvPr/>
          </p:nvSpPr>
          <p:spPr bwMode="auto">
            <a:xfrm>
              <a:off x="768" y="2544"/>
              <a:ext cx="48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7" name="Freeform 23"/>
            <p:cNvSpPr/>
            <p:nvPr/>
          </p:nvSpPr>
          <p:spPr bwMode="auto">
            <a:xfrm>
              <a:off x="192" y="1584"/>
              <a:ext cx="240" cy="864"/>
            </a:xfrm>
            <a:custGeom>
              <a:avLst/>
              <a:gdLst>
                <a:gd name="T0" fmla="*/ 240 w 240"/>
                <a:gd name="T1" fmla="*/ 864 h 864"/>
                <a:gd name="T2" fmla="*/ 0 w 240"/>
                <a:gd name="T3" fmla="*/ 384 h 864"/>
                <a:gd name="T4" fmla="*/ 240 w 240"/>
                <a:gd name="T5" fmla="*/ 0 h 864"/>
              </a:gdLst>
              <a:ahLst/>
              <a:cxnLst>
                <a:cxn ang="0">
                  <a:pos x="T0" y="T1"/>
                </a:cxn>
                <a:cxn ang="0">
                  <a:pos x="T2" y="T3"/>
                </a:cxn>
                <a:cxn ang="0">
                  <a:pos x="T4" y="T5"/>
                </a:cxn>
              </a:cxnLst>
              <a:rect l="0" t="0" r="r" b="b"/>
              <a:pathLst>
                <a:path w="240" h="864">
                  <a:moveTo>
                    <a:pt x="240" y="864"/>
                  </a:moveTo>
                  <a:cubicBezTo>
                    <a:pt x="120" y="696"/>
                    <a:pt x="0" y="528"/>
                    <a:pt x="0" y="384"/>
                  </a:cubicBezTo>
                  <a:cubicBezTo>
                    <a:pt x="0" y="240"/>
                    <a:pt x="120" y="120"/>
                    <a:pt x="240" y="0"/>
                  </a:cubicBezTo>
                </a:path>
              </a:pathLst>
            </a:custGeom>
            <a:noFill/>
            <a:ln w="28575" cap="sq"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48" name="Freeform 24"/>
            <p:cNvSpPr/>
            <p:nvPr/>
          </p:nvSpPr>
          <p:spPr bwMode="auto">
            <a:xfrm>
              <a:off x="720" y="2640"/>
              <a:ext cx="606" cy="100"/>
            </a:xfrm>
            <a:custGeom>
              <a:avLst/>
              <a:gdLst>
                <a:gd name="T0" fmla="*/ 606 w 606"/>
                <a:gd name="T1" fmla="*/ 27 h 100"/>
                <a:gd name="T2" fmla="*/ 240 w 606"/>
                <a:gd name="T3" fmla="*/ 96 h 100"/>
                <a:gd name="T4" fmla="*/ 0 w 606"/>
                <a:gd name="T5" fmla="*/ 0 h 100"/>
              </a:gdLst>
              <a:ahLst/>
              <a:cxnLst>
                <a:cxn ang="0">
                  <a:pos x="T0" y="T1"/>
                </a:cxn>
                <a:cxn ang="0">
                  <a:pos x="T2" y="T3"/>
                </a:cxn>
                <a:cxn ang="0">
                  <a:pos x="T4" y="T5"/>
                </a:cxn>
              </a:cxnLst>
              <a:rect l="0" t="0" r="r" b="b"/>
              <a:pathLst>
                <a:path w="606" h="100">
                  <a:moveTo>
                    <a:pt x="606" y="27"/>
                  </a:moveTo>
                  <a:cubicBezTo>
                    <a:pt x="544" y="38"/>
                    <a:pt x="341" y="100"/>
                    <a:pt x="240" y="96"/>
                  </a:cubicBezTo>
                  <a:cubicBezTo>
                    <a:pt x="139" y="92"/>
                    <a:pt x="40" y="16"/>
                    <a:pt x="0" y="0"/>
                  </a:cubicBezTo>
                </a:path>
              </a:pathLst>
            </a:custGeom>
            <a:noFill/>
            <a:ln w="28575" cap="sq"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组合 2"/>
          <p:cNvGrpSpPr/>
          <p:nvPr/>
        </p:nvGrpSpPr>
        <p:grpSpPr>
          <a:xfrm>
            <a:off x="1752600" y="3276600"/>
            <a:ext cx="7391400" cy="2743200"/>
            <a:chOff x="1752600" y="3276600"/>
            <a:chExt cx="7391400" cy="2743200"/>
          </a:xfrm>
        </p:grpSpPr>
        <p:grpSp>
          <p:nvGrpSpPr>
            <p:cNvPr id="205872" name="Group 48"/>
            <p:cNvGrpSpPr/>
            <p:nvPr/>
          </p:nvGrpSpPr>
          <p:grpSpPr bwMode="auto">
            <a:xfrm>
              <a:off x="1752600" y="4749800"/>
              <a:ext cx="1828800" cy="533400"/>
              <a:chOff x="2448" y="2208"/>
              <a:chExt cx="1152" cy="336"/>
            </a:xfrm>
          </p:grpSpPr>
          <p:sp>
            <p:nvSpPr>
              <p:cNvPr id="205867" name="Rectangle 43"/>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5868" name="Rectangle 44"/>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5869" name="Rectangle 45"/>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0" name="Rectangle 46"/>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73" name="Group 49"/>
            <p:cNvGrpSpPr/>
            <p:nvPr/>
          </p:nvGrpSpPr>
          <p:grpSpPr bwMode="auto">
            <a:xfrm>
              <a:off x="3886200" y="3276600"/>
              <a:ext cx="1828800" cy="533400"/>
              <a:chOff x="2448" y="2208"/>
              <a:chExt cx="1152" cy="336"/>
            </a:xfrm>
          </p:grpSpPr>
          <p:sp>
            <p:nvSpPr>
              <p:cNvPr id="205874" name="Rectangle 50"/>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5875" name="Rectangle 51"/>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205876" name="Rectangle 52"/>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7" name="Rectangle 53"/>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78" name="Group 54"/>
            <p:cNvGrpSpPr/>
            <p:nvPr/>
          </p:nvGrpSpPr>
          <p:grpSpPr bwMode="auto">
            <a:xfrm>
              <a:off x="5867400" y="3276600"/>
              <a:ext cx="1828800" cy="533400"/>
              <a:chOff x="2448" y="2208"/>
              <a:chExt cx="1152" cy="336"/>
            </a:xfrm>
          </p:grpSpPr>
          <p:sp>
            <p:nvSpPr>
              <p:cNvPr id="205879" name="Rectangle 55"/>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5880" name="Rectangle 56"/>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5881" name="Rectangle 57"/>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2" name="Rectangle 58"/>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83" name="Group 59"/>
            <p:cNvGrpSpPr/>
            <p:nvPr/>
          </p:nvGrpSpPr>
          <p:grpSpPr bwMode="auto">
            <a:xfrm>
              <a:off x="3886200" y="5486400"/>
              <a:ext cx="1828800" cy="533400"/>
              <a:chOff x="2448" y="2208"/>
              <a:chExt cx="1152" cy="336"/>
            </a:xfrm>
          </p:grpSpPr>
          <p:sp>
            <p:nvSpPr>
              <p:cNvPr id="205884" name="Rectangle 60"/>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sp>
            <p:nvSpPr>
              <p:cNvPr id="205885" name="Rectangle 61"/>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205886" name="Rectangle 62"/>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87" name="Rectangle 63"/>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88" name="Group 64"/>
            <p:cNvGrpSpPr/>
            <p:nvPr/>
          </p:nvGrpSpPr>
          <p:grpSpPr bwMode="auto">
            <a:xfrm>
              <a:off x="5867400" y="5486400"/>
              <a:ext cx="1828800" cy="533400"/>
              <a:chOff x="2448" y="2208"/>
              <a:chExt cx="1152" cy="336"/>
            </a:xfrm>
          </p:grpSpPr>
          <p:sp>
            <p:nvSpPr>
              <p:cNvPr id="205889" name="Rectangle 65"/>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sp>
            <p:nvSpPr>
              <p:cNvPr id="205890" name="Rectangle 66"/>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5891" name="Rectangle 67"/>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2" name="Rectangle 68"/>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93" name="Group 69"/>
            <p:cNvGrpSpPr/>
            <p:nvPr/>
          </p:nvGrpSpPr>
          <p:grpSpPr bwMode="auto">
            <a:xfrm>
              <a:off x="1752600" y="5486400"/>
              <a:ext cx="1828800" cy="533400"/>
              <a:chOff x="2448" y="2208"/>
              <a:chExt cx="1152" cy="336"/>
            </a:xfrm>
          </p:grpSpPr>
          <p:sp>
            <p:nvSpPr>
              <p:cNvPr id="205894" name="Rectangle 70"/>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sp>
            <p:nvSpPr>
              <p:cNvPr id="205895" name="Rectangle 71"/>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5896" name="Rectangle 72"/>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97" name="Rectangle 73"/>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898" name="Group 74"/>
            <p:cNvGrpSpPr/>
            <p:nvPr/>
          </p:nvGrpSpPr>
          <p:grpSpPr bwMode="auto">
            <a:xfrm>
              <a:off x="7315200" y="4749800"/>
              <a:ext cx="1828800" cy="533400"/>
              <a:chOff x="2448" y="2208"/>
              <a:chExt cx="1152" cy="336"/>
            </a:xfrm>
          </p:grpSpPr>
          <p:sp>
            <p:nvSpPr>
              <p:cNvPr id="205899" name="Rectangle 75"/>
              <p:cNvSpPr>
                <a:spLocks noChangeArrowheads="1"/>
              </p:cNvSpPr>
              <p:nvPr/>
            </p:nvSpPr>
            <p:spPr bwMode="auto">
              <a:xfrm>
                <a:off x="2448"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5900" name="Rectangle 76"/>
              <p:cNvSpPr>
                <a:spLocks noChangeArrowheads="1"/>
              </p:cNvSpPr>
              <p:nvPr/>
            </p:nvSpPr>
            <p:spPr bwMode="auto">
              <a:xfrm>
                <a:off x="2736"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sp>
            <p:nvSpPr>
              <p:cNvPr id="205901" name="Rectangle 77"/>
              <p:cNvSpPr>
                <a:spLocks noChangeArrowheads="1"/>
              </p:cNvSpPr>
              <p:nvPr/>
            </p:nvSpPr>
            <p:spPr bwMode="auto">
              <a:xfrm>
                <a:off x="3024"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02" name="Rectangle 78"/>
              <p:cNvSpPr>
                <a:spLocks noChangeArrowheads="1"/>
              </p:cNvSpPr>
              <p:nvPr/>
            </p:nvSpPr>
            <p:spPr bwMode="auto">
              <a:xfrm>
                <a:off x="3312" y="2208"/>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5905" name="Group 81"/>
          <p:cNvGrpSpPr/>
          <p:nvPr/>
        </p:nvGrpSpPr>
        <p:grpSpPr bwMode="auto">
          <a:xfrm>
            <a:off x="7391400" y="3429000"/>
            <a:ext cx="152400" cy="152400"/>
            <a:chOff x="4656" y="2352"/>
            <a:chExt cx="96" cy="96"/>
          </a:xfrm>
        </p:grpSpPr>
        <p:sp>
          <p:nvSpPr>
            <p:cNvPr id="205903" name="Line 79"/>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04" name="Line 80"/>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06" name="Group 82"/>
          <p:cNvGrpSpPr/>
          <p:nvPr/>
        </p:nvGrpSpPr>
        <p:grpSpPr bwMode="auto">
          <a:xfrm>
            <a:off x="1295400" y="4191000"/>
            <a:ext cx="152400" cy="152400"/>
            <a:chOff x="4656" y="2352"/>
            <a:chExt cx="96" cy="96"/>
          </a:xfrm>
        </p:grpSpPr>
        <p:sp>
          <p:nvSpPr>
            <p:cNvPr id="205907" name="Line 83"/>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08" name="Line 84"/>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09" name="Group 85"/>
          <p:cNvGrpSpPr/>
          <p:nvPr/>
        </p:nvGrpSpPr>
        <p:grpSpPr bwMode="auto">
          <a:xfrm>
            <a:off x="8382000" y="4953000"/>
            <a:ext cx="152400" cy="152400"/>
            <a:chOff x="4656" y="2352"/>
            <a:chExt cx="96" cy="96"/>
          </a:xfrm>
        </p:grpSpPr>
        <p:sp>
          <p:nvSpPr>
            <p:cNvPr id="205910" name="Line 86"/>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11" name="Line 87"/>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12" name="Group 88"/>
          <p:cNvGrpSpPr/>
          <p:nvPr/>
        </p:nvGrpSpPr>
        <p:grpSpPr bwMode="auto">
          <a:xfrm>
            <a:off x="8839200" y="4953000"/>
            <a:ext cx="152400" cy="152400"/>
            <a:chOff x="4656" y="2352"/>
            <a:chExt cx="96" cy="96"/>
          </a:xfrm>
        </p:grpSpPr>
        <p:sp>
          <p:nvSpPr>
            <p:cNvPr id="205913" name="Line 89"/>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14" name="Line 90"/>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15" name="Group 91"/>
          <p:cNvGrpSpPr/>
          <p:nvPr/>
        </p:nvGrpSpPr>
        <p:grpSpPr bwMode="auto">
          <a:xfrm>
            <a:off x="6934200" y="5638800"/>
            <a:ext cx="152400" cy="152400"/>
            <a:chOff x="4656" y="2352"/>
            <a:chExt cx="96" cy="96"/>
          </a:xfrm>
        </p:grpSpPr>
        <p:sp>
          <p:nvSpPr>
            <p:cNvPr id="205916" name="Line 92"/>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17" name="Line 93"/>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18" name="Group 94"/>
          <p:cNvGrpSpPr/>
          <p:nvPr/>
        </p:nvGrpSpPr>
        <p:grpSpPr bwMode="auto">
          <a:xfrm>
            <a:off x="7391400" y="5638800"/>
            <a:ext cx="152400" cy="152400"/>
            <a:chOff x="4656" y="2352"/>
            <a:chExt cx="96" cy="96"/>
          </a:xfrm>
        </p:grpSpPr>
        <p:sp>
          <p:nvSpPr>
            <p:cNvPr id="205919" name="Line 95"/>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20" name="Line 96"/>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21" name="Group 97"/>
          <p:cNvGrpSpPr/>
          <p:nvPr/>
        </p:nvGrpSpPr>
        <p:grpSpPr bwMode="auto">
          <a:xfrm>
            <a:off x="2819400" y="5715000"/>
            <a:ext cx="152400" cy="152400"/>
            <a:chOff x="4656" y="2352"/>
            <a:chExt cx="96" cy="96"/>
          </a:xfrm>
        </p:grpSpPr>
        <p:sp>
          <p:nvSpPr>
            <p:cNvPr id="205922" name="Line 98"/>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23" name="Line 99"/>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24" name="Group 100"/>
          <p:cNvGrpSpPr/>
          <p:nvPr/>
        </p:nvGrpSpPr>
        <p:grpSpPr bwMode="auto">
          <a:xfrm>
            <a:off x="4953000" y="5715000"/>
            <a:ext cx="152400" cy="152400"/>
            <a:chOff x="4656" y="2352"/>
            <a:chExt cx="96" cy="96"/>
          </a:xfrm>
        </p:grpSpPr>
        <p:sp>
          <p:nvSpPr>
            <p:cNvPr id="205925" name="Line 101"/>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26" name="Line 102"/>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927" name="Line 103"/>
          <p:cNvSpPr>
            <a:spLocks noChangeShapeType="1"/>
          </p:cNvSpPr>
          <p:nvPr/>
        </p:nvSpPr>
        <p:spPr bwMode="auto">
          <a:xfrm>
            <a:off x="1447800" y="3505200"/>
            <a:ext cx="24384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28" name="Line 104"/>
          <p:cNvSpPr>
            <a:spLocks noChangeShapeType="1"/>
          </p:cNvSpPr>
          <p:nvPr/>
        </p:nvSpPr>
        <p:spPr bwMode="auto">
          <a:xfrm>
            <a:off x="5486400" y="3505200"/>
            <a:ext cx="3810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29" name="Line 105"/>
          <p:cNvSpPr>
            <a:spLocks noChangeShapeType="1"/>
          </p:cNvSpPr>
          <p:nvPr/>
        </p:nvSpPr>
        <p:spPr bwMode="auto">
          <a:xfrm>
            <a:off x="1371600" y="5029200"/>
            <a:ext cx="3810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0" name="Line 106"/>
          <p:cNvSpPr>
            <a:spLocks noChangeShapeType="1"/>
          </p:cNvSpPr>
          <p:nvPr/>
        </p:nvSpPr>
        <p:spPr bwMode="auto">
          <a:xfrm>
            <a:off x="3429000" y="5029200"/>
            <a:ext cx="38862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1" name="Line 107"/>
          <p:cNvSpPr>
            <a:spLocks noChangeShapeType="1"/>
          </p:cNvSpPr>
          <p:nvPr/>
        </p:nvSpPr>
        <p:spPr bwMode="auto">
          <a:xfrm>
            <a:off x="1371600" y="5791200"/>
            <a:ext cx="3810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2" name="Line 108"/>
          <p:cNvSpPr>
            <a:spLocks noChangeShapeType="1"/>
          </p:cNvSpPr>
          <p:nvPr/>
        </p:nvSpPr>
        <p:spPr bwMode="auto">
          <a:xfrm>
            <a:off x="3352800" y="5791200"/>
            <a:ext cx="5334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3" name="Line 109"/>
          <p:cNvSpPr>
            <a:spLocks noChangeShapeType="1"/>
          </p:cNvSpPr>
          <p:nvPr/>
        </p:nvSpPr>
        <p:spPr bwMode="auto">
          <a:xfrm>
            <a:off x="5486400" y="5791200"/>
            <a:ext cx="3810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44" name="Line 120"/>
          <p:cNvSpPr>
            <a:spLocks noChangeShapeType="1"/>
          </p:cNvSpPr>
          <p:nvPr/>
        </p:nvSpPr>
        <p:spPr bwMode="auto">
          <a:xfrm>
            <a:off x="2819400" y="5029200"/>
            <a:ext cx="0" cy="4572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47" name="Line 123"/>
          <p:cNvSpPr>
            <a:spLocks noChangeShapeType="1"/>
          </p:cNvSpPr>
          <p:nvPr/>
        </p:nvSpPr>
        <p:spPr bwMode="auto">
          <a:xfrm>
            <a:off x="5029200" y="3581400"/>
            <a:ext cx="0" cy="19050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50" name="Line 126"/>
          <p:cNvSpPr>
            <a:spLocks noChangeShapeType="1"/>
          </p:cNvSpPr>
          <p:nvPr/>
        </p:nvSpPr>
        <p:spPr bwMode="auto">
          <a:xfrm>
            <a:off x="7010400" y="3505200"/>
            <a:ext cx="0" cy="19812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 name="组合 7"/>
          <p:cNvGrpSpPr/>
          <p:nvPr/>
        </p:nvGrpSpPr>
        <p:grpSpPr>
          <a:xfrm>
            <a:off x="914400" y="5257800"/>
            <a:ext cx="7086600" cy="914400"/>
            <a:chOff x="914400" y="5257800"/>
            <a:chExt cx="7086600" cy="914400"/>
          </a:xfrm>
        </p:grpSpPr>
        <p:sp>
          <p:nvSpPr>
            <p:cNvPr id="205941" name="Line 117"/>
            <p:cNvSpPr>
              <a:spLocks noChangeShapeType="1"/>
            </p:cNvSpPr>
            <p:nvPr/>
          </p:nvSpPr>
          <p:spPr bwMode="auto">
            <a:xfrm>
              <a:off x="914400" y="5791200"/>
              <a:ext cx="0" cy="3810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51" name="Line 127"/>
            <p:cNvSpPr>
              <a:spLocks noChangeShapeType="1"/>
            </p:cNvSpPr>
            <p:nvPr/>
          </p:nvSpPr>
          <p:spPr bwMode="auto">
            <a:xfrm>
              <a:off x="914400" y="6172200"/>
              <a:ext cx="70866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52" name="Line 128"/>
            <p:cNvSpPr>
              <a:spLocks noChangeShapeType="1"/>
            </p:cNvSpPr>
            <p:nvPr/>
          </p:nvSpPr>
          <p:spPr bwMode="auto">
            <a:xfrm flipV="1">
              <a:off x="8001000" y="5257800"/>
              <a:ext cx="0" cy="9144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914400" y="3505200"/>
            <a:ext cx="1905000" cy="1219200"/>
            <a:chOff x="914400" y="3505200"/>
            <a:chExt cx="1905000" cy="1219200"/>
          </a:xfrm>
        </p:grpSpPr>
        <p:sp>
          <p:nvSpPr>
            <p:cNvPr id="205942" name="Line 118"/>
            <p:cNvSpPr>
              <a:spLocks noChangeShapeType="1"/>
            </p:cNvSpPr>
            <p:nvPr/>
          </p:nvSpPr>
          <p:spPr bwMode="auto">
            <a:xfrm>
              <a:off x="914400" y="3886200"/>
              <a:ext cx="1905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43" name="Line 119"/>
            <p:cNvSpPr>
              <a:spLocks noChangeShapeType="1"/>
            </p:cNvSpPr>
            <p:nvPr/>
          </p:nvSpPr>
          <p:spPr bwMode="auto">
            <a:xfrm>
              <a:off x="2819400" y="3886200"/>
              <a:ext cx="0" cy="8382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4" name="Line 110"/>
            <p:cNvSpPr>
              <a:spLocks noChangeShapeType="1"/>
            </p:cNvSpPr>
            <p:nvPr/>
          </p:nvSpPr>
          <p:spPr bwMode="auto">
            <a:xfrm>
              <a:off x="914400" y="3505200"/>
              <a:ext cx="0" cy="3810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5"/>
          <p:cNvGrpSpPr/>
          <p:nvPr/>
        </p:nvGrpSpPr>
        <p:grpSpPr>
          <a:xfrm>
            <a:off x="914400" y="3810000"/>
            <a:ext cx="3657600" cy="838200"/>
            <a:chOff x="914400" y="3810000"/>
            <a:chExt cx="3657600" cy="838200"/>
          </a:xfrm>
        </p:grpSpPr>
        <p:sp>
          <p:nvSpPr>
            <p:cNvPr id="205945" name="Line 121"/>
            <p:cNvSpPr>
              <a:spLocks noChangeShapeType="1"/>
            </p:cNvSpPr>
            <p:nvPr/>
          </p:nvSpPr>
          <p:spPr bwMode="auto">
            <a:xfrm>
              <a:off x="914400" y="4648200"/>
              <a:ext cx="36576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46" name="Line 122"/>
            <p:cNvSpPr>
              <a:spLocks noChangeShapeType="1"/>
            </p:cNvSpPr>
            <p:nvPr/>
          </p:nvSpPr>
          <p:spPr bwMode="auto">
            <a:xfrm flipV="1">
              <a:off x="4572000" y="3810000"/>
              <a:ext cx="0" cy="8382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5" name="Line 111"/>
            <p:cNvSpPr>
              <a:spLocks noChangeShapeType="1"/>
            </p:cNvSpPr>
            <p:nvPr/>
          </p:nvSpPr>
          <p:spPr bwMode="auto">
            <a:xfrm>
              <a:off x="914400" y="4267200"/>
              <a:ext cx="0" cy="3810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914400" y="3810000"/>
            <a:ext cx="5638800" cy="1600200"/>
            <a:chOff x="914400" y="3810000"/>
            <a:chExt cx="5638800" cy="1600200"/>
          </a:xfrm>
        </p:grpSpPr>
        <p:sp>
          <p:nvSpPr>
            <p:cNvPr id="205948" name="Line 124"/>
            <p:cNvSpPr>
              <a:spLocks noChangeShapeType="1"/>
            </p:cNvSpPr>
            <p:nvPr/>
          </p:nvSpPr>
          <p:spPr bwMode="auto">
            <a:xfrm>
              <a:off x="914400" y="5410200"/>
              <a:ext cx="56388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49" name="Line 125"/>
            <p:cNvSpPr>
              <a:spLocks noChangeShapeType="1"/>
            </p:cNvSpPr>
            <p:nvPr/>
          </p:nvSpPr>
          <p:spPr bwMode="auto">
            <a:xfrm flipV="1">
              <a:off x="6553200" y="3810000"/>
              <a:ext cx="0" cy="16002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6" name="Line 112"/>
            <p:cNvSpPr>
              <a:spLocks noChangeShapeType="1"/>
            </p:cNvSpPr>
            <p:nvPr/>
          </p:nvSpPr>
          <p:spPr bwMode="auto">
            <a:xfrm>
              <a:off x="914400" y="5029200"/>
              <a:ext cx="0" cy="3810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961" name="Rectangle 137"/>
          <p:cNvSpPr>
            <a:spLocks noChangeArrowheads="1"/>
          </p:cNvSpPr>
          <p:nvPr/>
        </p:nvSpPr>
        <p:spPr bwMode="auto">
          <a:xfrm>
            <a:off x="3810000" y="1295400"/>
            <a:ext cx="3641725" cy="547688"/>
          </a:xfrm>
          <a:prstGeom prst="rect">
            <a:avLst/>
          </a:prstGeom>
          <a:solidFill>
            <a:schemeClr val="tx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2800">
                <a:latin typeface="Times New Roman" panose="02020603050405020304" pitchFamily="18" charset="0"/>
              </a:rPr>
              <a:t>如何求顶点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en-US" sz="2800">
                <a:latin typeface="Times New Roman" panose="02020603050405020304" pitchFamily="18" charset="0"/>
              </a:rPr>
              <a:t>的入度</a:t>
            </a:r>
            <a:r>
              <a:rPr lang="en-US" altLang="zh-CN" sz="2800">
                <a:latin typeface="Times New Roman" panose="02020603050405020304" pitchFamily="18" charset="0"/>
              </a:rPr>
              <a:t>?</a:t>
            </a:r>
          </a:p>
        </p:txBody>
      </p:sp>
      <p:sp>
        <p:nvSpPr>
          <p:cNvPr id="205965" name="Rectangle 141"/>
          <p:cNvSpPr>
            <a:spLocks noChangeArrowheads="1"/>
          </p:cNvSpPr>
          <p:nvPr/>
        </p:nvSpPr>
        <p:spPr bwMode="auto">
          <a:xfrm>
            <a:off x="3810000" y="1828800"/>
            <a:ext cx="3641725" cy="547688"/>
          </a:xfrm>
          <a:prstGeom prst="rect">
            <a:avLst/>
          </a:prstGeom>
          <a:solidFill>
            <a:schemeClr val="tx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zh-CN" sz="2800">
                <a:latin typeface="Times New Roman" panose="02020603050405020304" pitchFamily="18" charset="0"/>
              </a:rPr>
              <a:t>如何求</a:t>
            </a:r>
            <a:r>
              <a:rPr lang="zh-CN" altLang="en-US" sz="2800">
                <a:latin typeface="Times New Roman" panose="02020603050405020304" pitchFamily="18" charset="0"/>
              </a:rPr>
              <a:t>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en-US" sz="2800">
                <a:latin typeface="Times New Roman" panose="02020603050405020304" pitchFamily="18" charset="0"/>
              </a:rPr>
              <a:t>的出度</a:t>
            </a:r>
            <a:r>
              <a:rPr lang="en-US" altLang="zh-CN" sz="2800">
                <a:latin typeface="Times New Roman" panose="02020603050405020304" pitchFamily="18" charset="0"/>
              </a:rPr>
              <a:t>?</a:t>
            </a:r>
          </a:p>
        </p:txBody>
      </p:sp>
      <p:graphicFrame>
        <p:nvGraphicFramePr>
          <p:cNvPr id="206040" name="Group 216"/>
          <p:cNvGraphicFramePr>
            <a:graphicFrameLocks noGrp="1"/>
          </p:cNvGraphicFramePr>
          <p:nvPr/>
        </p:nvGraphicFramePr>
        <p:xfrm>
          <a:off x="3962400" y="6248400"/>
          <a:ext cx="4943475" cy="533400"/>
        </p:xfrm>
        <a:graphic>
          <a:graphicData uri="http://schemas.openxmlformats.org/drawingml/2006/table">
            <a:tbl>
              <a:tblPr/>
              <a:tblGrid>
                <a:gridCol w="1257672">
                  <a:extLst>
                    <a:ext uri="{9D8B030D-6E8A-4147-A177-3AD203B41FA5}">
                      <a16:colId xmlns:a16="http://schemas.microsoft.com/office/drawing/2014/main" val="20000"/>
                    </a:ext>
                  </a:extLst>
                </a:gridCol>
                <a:gridCol w="1083891">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1023937">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50000"/>
                        </a:spcBef>
                        <a:spcAft>
                          <a:spcPct val="0"/>
                        </a:spcAft>
                        <a:buClrTx/>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headvex</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tailvex</a:t>
                      </a:r>
                      <a:endPar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tlink</a:t>
                      </a:r>
                      <a:endPar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hlink</a:t>
                      </a:r>
                      <a:endPar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smtClean="0">
                          <a:ln>
                            <a:noFill/>
                          </a:ln>
                          <a:solidFill>
                            <a:srgbClr val="000099"/>
                          </a:solidFill>
                          <a:effectLst/>
                          <a:latin typeface="Times New Roman" panose="02020603050405020304" pitchFamily="18" charset="0"/>
                          <a:ea typeface="楷体_GB2312" pitchFamily="49" charset="-122"/>
                        </a:rPr>
                        <a:t>info</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extLst>
                  <a:ext uri="{0D108BD9-81ED-4DB2-BD59-A6C34878D82A}">
                    <a16:rowId xmlns:a16="http://schemas.microsoft.com/office/drawing/2014/main" val="10000"/>
                  </a:ext>
                </a:extLst>
              </a:tr>
            </a:tbl>
          </a:graphicData>
        </a:graphic>
      </p:graphicFrame>
      <p:graphicFrame>
        <p:nvGraphicFramePr>
          <p:cNvPr id="206041" name="Group 217"/>
          <p:cNvGraphicFramePr>
            <a:graphicFrameLocks noGrp="1"/>
          </p:cNvGraphicFramePr>
          <p:nvPr/>
        </p:nvGraphicFramePr>
        <p:xfrm>
          <a:off x="77788" y="6248400"/>
          <a:ext cx="3046412" cy="533400"/>
        </p:xfrm>
        <a:graphic>
          <a:graphicData uri="http://schemas.openxmlformats.org/drawingml/2006/table">
            <a:tbl>
              <a:tblPr/>
              <a:tblGrid>
                <a:gridCol w="855662">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50000"/>
                        </a:spcBef>
                        <a:spcAft>
                          <a:spcPct val="0"/>
                        </a:spcAft>
                        <a:buClrTx/>
                        <a:buSzTx/>
                        <a:buFontTx/>
                        <a:buNone/>
                      </a:pPr>
                      <a:r>
                        <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rPr>
                        <a:t>data</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firstin</a:t>
                      </a:r>
                      <a:endPar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400" b="1" i="0" u="none" strike="noStrike" cap="none" normalizeH="0" baseline="0" dirty="0" err="1" smtClean="0">
                          <a:ln>
                            <a:noFill/>
                          </a:ln>
                          <a:solidFill>
                            <a:srgbClr val="000099"/>
                          </a:solidFill>
                          <a:effectLst/>
                          <a:latin typeface="Times New Roman" panose="02020603050405020304" pitchFamily="18" charset="0"/>
                          <a:ea typeface="楷体_GB2312" pitchFamily="49" charset="-122"/>
                        </a:rPr>
                        <a:t>firstout</a:t>
                      </a:r>
                      <a:endParaRPr kumimoji="1" lang="en-US" altLang="zh-CN" sz="2400" b="1" i="0" u="none" strike="noStrike" cap="none" normalizeH="0" baseline="0" dirty="0" smtClean="0">
                        <a:ln>
                          <a:noFill/>
                        </a:ln>
                        <a:solidFill>
                          <a:srgbClr val="000099"/>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0"/>
                  </a:ext>
                </a:extLst>
              </a:tr>
            </a:tbl>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6041"/>
                                        </p:tgtEl>
                                        <p:attrNameLst>
                                          <p:attrName>style.visibility</p:attrName>
                                        </p:attrNameLst>
                                      </p:cBhvr>
                                      <p:to>
                                        <p:strVal val="visible"/>
                                      </p:to>
                                    </p:set>
                                    <p:anim calcmode="lin" valueType="num">
                                      <p:cBhvr additive="base">
                                        <p:cTn id="7" dur="500" fill="hold"/>
                                        <p:tgtEl>
                                          <p:spTgt spid="206041"/>
                                        </p:tgtEl>
                                        <p:attrNameLst>
                                          <p:attrName>ppt_x</p:attrName>
                                        </p:attrNameLst>
                                      </p:cBhvr>
                                      <p:tavLst>
                                        <p:tav tm="0">
                                          <p:val>
                                            <p:strVal val="0-#ppt_w/2"/>
                                          </p:val>
                                        </p:tav>
                                        <p:tav tm="100000">
                                          <p:val>
                                            <p:strVal val="#ppt_x"/>
                                          </p:val>
                                        </p:tav>
                                      </p:tavLst>
                                    </p:anim>
                                    <p:anim calcmode="lin" valueType="num">
                                      <p:cBhvr additive="base">
                                        <p:cTn id="8" dur="500" fill="hold"/>
                                        <p:tgtEl>
                                          <p:spTgt spid="2060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06040"/>
                                        </p:tgtEl>
                                        <p:attrNameLst>
                                          <p:attrName>style.visibility</p:attrName>
                                        </p:attrNameLst>
                                      </p:cBhvr>
                                      <p:to>
                                        <p:strVal val="visible"/>
                                      </p:to>
                                    </p:set>
                                    <p:anim calcmode="lin" valueType="num">
                                      <p:cBhvr additive="base">
                                        <p:cTn id="18" dur="500" fill="hold"/>
                                        <p:tgtEl>
                                          <p:spTgt spid="206040"/>
                                        </p:tgtEl>
                                        <p:attrNameLst>
                                          <p:attrName>ppt_x</p:attrName>
                                        </p:attrNameLst>
                                      </p:cBhvr>
                                      <p:tavLst>
                                        <p:tav tm="0">
                                          <p:val>
                                            <p:strVal val="0-#ppt_w/2"/>
                                          </p:val>
                                        </p:tav>
                                        <p:tav tm="100000">
                                          <p:val>
                                            <p:strVal val="#ppt_x"/>
                                          </p:val>
                                        </p:tav>
                                      </p:tavLst>
                                    </p:anim>
                                    <p:anim calcmode="lin" valueType="num">
                                      <p:cBhvr additive="base">
                                        <p:cTn id="19" dur="500" fill="hold"/>
                                        <p:tgtEl>
                                          <p:spTgt spid="20604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5927"/>
                                        </p:tgtEl>
                                        <p:attrNameLst>
                                          <p:attrName>style.visibility</p:attrName>
                                        </p:attrNameLst>
                                      </p:cBhvr>
                                      <p:to>
                                        <p:strVal val="visible"/>
                                      </p:to>
                                    </p:set>
                                    <p:animEffect transition="in" filter="wipe(left)">
                                      <p:cBhvr>
                                        <p:cTn id="29" dur="500"/>
                                        <p:tgtEl>
                                          <p:spTgt spid="205927"/>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05928"/>
                                        </p:tgtEl>
                                        <p:attrNameLst>
                                          <p:attrName>style.visibility</p:attrName>
                                        </p:attrNameLst>
                                      </p:cBhvr>
                                      <p:to>
                                        <p:strVal val="visible"/>
                                      </p:to>
                                    </p:set>
                                    <p:animEffect transition="in" filter="wipe(left)">
                                      <p:cBhvr>
                                        <p:cTn id="33" dur="500"/>
                                        <p:tgtEl>
                                          <p:spTgt spid="205928"/>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05905"/>
                                        </p:tgtEl>
                                        <p:attrNameLst>
                                          <p:attrName>style.visibility</p:attrName>
                                        </p:attrNameLst>
                                      </p:cBhvr>
                                      <p:to>
                                        <p:strVal val="visible"/>
                                      </p:to>
                                    </p:set>
                                    <p:animEffect transition="in" filter="wipe(left)">
                                      <p:cBhvr>
                                        <p:cTn id="37" dur="500"/>
                                        <p:tgtEl>
                                          <p:spTgt spid="2059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205944"/>
                                        </p:tgtEl>
                                        <p:attrNameLst>
                                          <p:attrName>style.visibility</p:attrName>
                                        </p:attrNameLst>
                                      </p:cBhvr>
                                      <p:to>
                                        <p:strVal val="visible"/>
                                      </p:to>
                                    </p:set>
                                    <p:animEffect transition="in" filter="wipe(up)">
                                      <p:cBhvr>
                                        <p:cTn id="46" dur="500"/>
                                        <p:tgtEl>
                                          <p:spTgt spid="205944"/>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205921"/>
                                        </p:tgtEl>
                                        <p:attrNameLst>
                                          <p:attrName>style.visibility</p:attrName>
                                        </p:attrNameLst>
                                      </p:cBhvr>
                                      <p:to>
                                        <p:strVal val="visible"/>
                                      </p:to>
                                    </p:set>
                                    <p:animEffect transition="in" filter="wipe(up)">
                                      <p:cBhvr>
                                        <p:cTn id="50" dur="500"/>
                                        <p:tgtEl>
                                          <p:spTgt spid="2059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05906"/>
                                        </p:tgtEl>
                                        <p:attrNameLst>
                                          <p:attrName>style.visibility</p:attrName>
                                        </p:attrNameLst>
                                      </p:cBhvr>
                                      <p:to>
                                        <p:strVal val="visible"/>
                                      </p:to>
                                    </p:set>
                                    <p:animEffect transition="in" filter="wipe(left)">
                                      <p:cBhvr>
                                        <p:cTn id="55" dur="500"/>
                                        <p:tgtEl>
                                          <p:spTgt spid="20590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205947"/>
                                        </p:tgtEl>
                                        <p:attrNameLst>
                                          <p:attrName>style.visibility</p:attrName>
                                        </p:attrNameLst>
                                      </p:cBhvr>
                                      <p:to>
                                        <p:strVal val="visible"/>
                                      </p:to>
                                    </p:set>
                                    <p:animEffect transition="in" filter="wipe(up)">
                                      <p:cBhvr>
                                        <p:cTn id="64" dur="500"/>
                                        <p:tgtEl>
                                          <p:spTgt spid="205947"/>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205924"/>
                                        </p:tgtEl>
                                        <p:attrNameLst>
                                          <p:attrName>style.visibility</p:attrName>
                                        </p:attrNameLst>
                                      </p:cBhvr>
                                      <p:to>
                                        <p:strVal val="visible"/>
                                      </p:to>
                                    </p:set>
                                    <p:animEffect transition="in" filter="wipe(up)">
                                      <p:cBhvr>
                                        <p:cTn id="68" dur="500"/>
                                        <p:tgtEl>
                                          <p:spTgt spid="2059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5929"/>
                                        </p:tgtEl>
                                        <p:attrNameLst>
                                          <p:attrName>style.visibility</p:attrName>
                                        </p:attrNameLst>
                                      </p:cBhvr>
                                      <p:to>
                                        <p:strVal val="visible"/>
                                      </p:to>
                                    </p:set>
                                    <p:animEffect transition="in" filter="wipe(left)">
                                      <p:cBhvr>
                                        <p:cTn id="73" dur="500"/>
                                        <p:tgtEl>
                                          <p:spTgt spid="205929"/>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05930"/>
                                        </p:tgtEl>
                                        <p:attrNameLst>
                                          <p:attrName>style.visibility</p:attrName>
                                        </p:attrNameLst>
                                      </p:cBhvr>
                                      <p:to>
                                        <p:strVal val="visible"/>
                                      </p:to>
                                    </p:set>
                                    <p:animEffect transition="in" filter="wipe(left)">
                                      <p:cBhvr>
                                        <p:cTn id="77" dur="500"/>
                                        <p:tgtEl>
                                          <p:spTgt spid="205930"/>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205912"/>
                                        </p:tgtEl>
                                        <p:attrNameLst>
                                          <p:attrName>style.visibility</p:attrName>
                                        </p:attrNameLst>
                                      </p:cBhvr>
                                      <p:to>
                                        <p:strVal val="visible"/>
                                      </p:to>
                                    </p:set>
                                    <p:animEffect transition="in" filter="wipe(left)">
                                      <p:cBhvr>
                                        <p:cTn id="81" dur="500"/>
                                        <p:tgtEl>
                                          <p:spTgt spid="2059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05950"/>
                                        </p:tgtEl>
                                        <p:attrNameLst>
                                          <p:attrName>style.visibility</p:attrName>
                                        </p:attrNameLst>
                                      </p:cBhvr>
                                      <p:to>
                                        <p:strVal val="visible"/>
                                      </p:to>
                                    </p:set>
                                    <p:animEffect transition="in" filter="wipe(up)">
                                      <p:cBhvr>
                                        <p:cTn id="90" dur="500"/>
                                        <p:tgtEl>
                                          <p:spTgt spid="205950"/>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205915"/>
                                        </p:tgtEl>
                                        <p:attrNameLst>
                                          <p:attrName>style.visibility</p:attrName>
                                        </p:attrNameLst>
                                      </p:cBhvr>
                                      <p:to>
                                        <p:strVal val="visible"/>
                                      </p:to>
                                    </p:set>
                                    <p:animEffect transition="in" filter="wipe(left)">
                                      <p:cBhvr>
                                        <p:cTn id="94" dur="500"/>
                                        <p:tgtEl>
                                          <p:spTgt spid="20591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05931"/>
                                        </p:tgtEl>
                                        <p:attrNameLst>
                                          <p:attrName>style.visibility</p:attrName>
                                        </p:attrNameLst>
                                      </p:cBhvr>
                                      <p:to>
                                        <p:strVal val="visible"/>
                                      </p:to>
                                    </p:set>
                                    <p:animEffect transition="in" filter="wipe(left)">
                                      <p:cBhvr>
                                        <p:cTn id="99" dur="500"/>
                                        <p:tgtEl>
                                          <p:spTgt spid="205931"/>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205932"/>
                                        </p:tgtEl>
                                        <p:attrNameLst>
                                          <p:attrName>style.visibility</p:attrName>
                                        </p:attrNameLst>
                                      </p:cBhvr>
                                      <p:to>
                                        <p:strVal val="visible"/>
                                      </p:to>
                                    </p:set>
                                    <p:animEffect transition="in" filter="wipe(left)">
                                      <p:cBhvr>
                                        <p:cTn id="103" dur="500"/>
                                        <p:tgtEl>
                                          <p:spTgt spid="205932"/>
                                        </p:tgtEl>
                                      </p:cBhvr>
                                    </p:animEffect>
                                  </p:childTnLst>
                                </p:cTn>
                              </p:par>
                            </p:childTnLst>
                          </p:cTn>
                        </p:par>
                        <p:par>
                          <p:cTn id="104" fill="hold">
                            <p:stCondLst>
                              <p:cond delay="1000"/>
                            </p:stCondLst>
                            <p:childTnLst>
                              <p:par>
                                <p:cTn id="105" presetID="22" presetClass="entr" presetSubtype="8" fill="hold" grpId="0" nodeType="afterEffect">
                                  <p:stCondLst>
                                    <p:cond delay="0"/>
                                  </p:stCondLst>
                                  <p:childTnLst>
                                    <p:set>
                                      <p:cBhvr>
                                        <p:cTn id="106" dur="1" fill="hold">
                                          <p:stCondLst>
                                            <p:cond delay="0"/>
                                          </p:stCondLst>
                                        </p:cTn>
                                        <p:tgtEl>
                                          <p:spTgt spid="205933"/>
                                        </p:tgtEl>
                                        <p:attrNameLst>
                                          <p:attrName>style.visibility</p:attrName>
                                        </p:attrNameLst>
                                      </p:cBhvr>
                                      <p:to>
                                        <p:strVal val="visible"/>
                                      </p:to>
                                    </p:set>
                                    <p:animEffect transition="in" filter="wipe(left)">
                                      <p:cBhvr>
                                        <p:cTn id="107" dur="500"/>
                                        <p:tgtEl>
                                          <p:spTgt spid="205933"/>
                                        </p:tgtEl>
                                      </p:cBhvr>
                                    </p:animEffect>
                                  </p:childTnLst>
                                </p:cTn>
                              </p:par>
                            </p:childTnLst>
                          </p:cTn>
                        </p:par>
                        <p:par>
                          <p:cTn id="108" fill="hold">
                            <p:stCondLst>
                              <p:cond delay="1500"/>
                            </p:stCondLst>
                            <p:childTnLst>
                              <p:par>
                                <p:cTn id="109" presetID="22" presetClass="entr" presetSubtype="8" fill="hold" nodeType="afterEffect">
                                  <p:stCondLst>
                                    <p:cond delay="0"/>
                                  </p:stCondLst>
                                  <p:childTnLst>
                                    <p:set>
                                      <p:cBhvr>
                                        <p:cTn id="110" dur="1" fill="hold">
                                          <p:stCondLst>
                                            <p:cond delay="0"/>
                                          </p:stCondLst>
                                        </p:cTn>
                                        <p:tgtEl>
                                          <p:spTgt spid="205918"/>
                                        </p:tgtEl>
                                        <p:attrNameLst>
                                          <p:attrName>style.visibility</p:attrName>
                                        </p:attrNameLst>
                                      </p:cBhvr>
                                      <p:to>
                                        <p:strVal val="visible"/>
                                      </p:to>
                                    </p:set>
                                    <p:animEffect transition="in" filter="wipe(left)">
                                      <p:cBhvr>
                                        <p:cTn id="111" dur="500"/>
                                        <p:tgtEl>
                                          <p:spTgt spid="20591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wipe(left)">
                                      <p:cBhvr>
                                        <p:cTn id="116" dur="500"/>
                                        <p:tgtEl>
                                          <p:spTgt spid="8"/>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205909"/>
                                        </p:tgtEl>
                                        <p:attrNameLst>
                                          <p:attrName>style.visibility</p:attrName>
                                        </p:attrNameLst>
                                      </p:cBhvr>
                                      <p:to>
                                        <p:strVal val="visible"/>
                                      </p:to>
                                    </p:set>
                                    <p:animEffect transition="in" filter="wipe(left)">
                                      <p:cBhvr>
                                        <p:cTn id="120" dur="500"/>
                                        <p:tgtEl>
                                          <p:spTgt spid="205909"/>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205961"/>
                                        </p:tgtEl>
                                        <p:attrNameLst>
                                          <p:attrName>style.visibility</p:attrName>
                                        </p:attrNameLst>
                                      </p:cBhvr>
                                      <p:to>
                                        <p:strVal val="visible"/>
                                      </p:to>
                                    </p:set>
                                    <p:anim calcmode="lin" valueType="num">
                                      <p:cBhvr additive="base">
                                        <p:cTn id="125" dur="500" fill="hold"/>
                                        <p:tgtEl>
                                          <p:spTgt spid="205961"/>
                                        </p:tgtEl>
                                        <p:attrNameLst>
                                          <p:attrName>ppt_x</p:attrName>
                                        </p:attrNameLst>
                                      </p:cBhvr>
                                      <p:tavLst>
                                        <p:tav tm="0">
                                          <p:val>
                                            <p:strVal val="0-#ppt_w/2"/>
                                          </p:val>
                                        </p:tav>
                                        <p:tav tm="100000">
                                          <p:val>
                                            <p:strVal val="#ppt_x"/>
                                          </p:val>
                                        </p:tav>
                                      </p:tavLst>
                                    </p:anim>
                                    <p:anim calcmode="lin" valueType="num">
                                      <p:cBhvr additive="base">
                                        <p:cTn id="126" dur="500" fill="hold"/>
                                        <p:tgtEl>
                                          <p:spTgt spid="205961"/>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205965"/>
                                        </p:tgtEl>
                                        <p:attrNameLst>
                                          <p:attrName>style.visibility</p:attrName>
                                        </p:attrNameLst>
                                      </p:cBhvr>
                                      <p:to>
                                        <p:strVal val="visible"/>
                                      </p:to>
                                    </p:set>
                                    <p:anim calcmode="lin" valueType="num">
                                      <p:cBhvr additive="base">
                                        <p:cTn id="131" dur="500" fill="hold"/>
                                        <p:tgtEl>
                                          <p:spTgt spid="205965"/>
                                        </p:tgtEl>
                                        <p:attrNameLst>
                                          <p:attrName>ppt_x</p:attrName>
                                        </p:attrNameLst>
                                      </p:cBhvr>
                                      <p:tavLst>
                                        <p:tav tm="0">
                                          <p:val>
                                            <p:strVal val="0-#ppt_w/2"/>
                                          </p:val>
                                        </p:tav>
                                        <p:tav tm="100000">
                                          <p:val>
                                            <p:strVal val="#ppt_x"/>
                                          </p:val>
                                        </p:tav>
                                      </p:tavLst>
                                    </p:anim>
                                    <p:anim calcmode="lin" valueType="num">
                                      <p:cBhvr additive="base">
                                        <p:cTn id="132" dur="500" fill="hold"/>
                                        <p:tgtEl>
                                          <p:spTgt spid="205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27" grpId="0" animBg="1"/>
      <p:bldP spid="205928" grpId="0" animBg="1"/>
      <p:bldP spid="205929" grpId="0" animBg="1"/>
      <p:bldP spid="205930" grpId="0" animBg="1"/>
      <p:bldP spid="205931" grpId="0" animBg="1"/>
      <p:bldP spid="205932" grpId="0" animBg="1"/>
      <p:bldP spid="205933" grpId="0" animBg="1"/>
      <p:bldP spid="205944" grpId="0" animBg="1"/>
      <p:bldP spid="205947" grpId="0" animBg="1"/>
      <p:bldP spid="205950" grpId="0" animBg="1"/>
      <p:bldP spid="205961" grpId="0" animBg="1" autoUpdateAnimBg="0"/>
      <p:bldP spid="20596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2"/>
          </p:nvPr>
        </p:nvSpPr>
        <p:spPr/>
        <p:txBody>
          <a:bodyPr/>
          <a:lstStyle/>
          <a:p>
            <a:fld id="{97C466C6-259D-41EA-9277-8510CC3D0731}" type="slidenum">
              <a:rPr lang="en-US" altLang="zh-CN"/>
              <a:t>32</a:t>
            </a:fld>
            <a:endParaRPr lang="en-US" altLang="zh-CN"/>
          </a:p>
        </p:txBody>
      </p:sp>
      <p:sp>
        <p:nvSpPr>
          <p:cNvPr id="243714" name="Rectangle 2"/>
          <p:cNvSpPr>
            <a:spLocks noGrp="1" noChangeArrowheads="1"/>
          </p:cNvSpPr>
          <p:nvPr>
            <p:ph type="title"/>
          </p:nvPr>
        </p:nvSpPr>
        <p:spPr/>
        <p:txBody>
          <a:bodyPr/>
          <a:lstStyle/>
          <a:p>
            <a:r>
              <a:rPr lang="en-US" altLang="zh-CN"/>
              <a:t>7.2.3 </a:t>
            </a:r>
            <a:r>
              <a:rPr lang="zh-CN" altLang="en-US"/>
              <a:t>有向图的十字链表存储表示</a:t>
            </a:r>
          </a:p>
        </p:txBody>
      </p:sp>
      <p:sp>
        <p:nvSpPr>
          <p:cNvPr id="243715" name="Comment 3"/>
          <p:cNvSpPr>
            <a:spLocks noChangeArrowheads="1"/>
          </p:cNvSpPr>
          <p:nvPr/>
        </p:nvSpPr>
        <p:spPr bwMode="auto">
          <a:xfrm>
            <a:off x="76200" y="1066800"/>
            <a:ext cx="3048000" cy="6413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pPr>
            <a:r>
              <a:rPr kumimoji="1" lang="zh-CN" altLang="en-US" sz="3600" dirty="0">
                <a:solidFill>
                  <a:srgbClr val="800000"/>
                </a:solidFill>
                <a:latin typeface="Times New Roman" panose="02020603050405020304" pitchFamily="18" charset="0"/>
              </a:rPr>
              <a:t>弧的结点结构</a:t>
            </a:r>
            <a:endParaRPr kumimoji="1" lang="zh-CN" altLang="en-US" sz="1600" b="0" dirty="0">
              <a:solidFill>
                <a:srgbClr val="000000"/>
              </a:solidFill>
              <a:ea typeface="宋体" panose="02010600030101010101" pitchFamily="2" charset="-122"/>
            </a:endParaRPr>
          </a:p>
        </p:txBody>
      </p:sp>
      <p:sp>
        <p:nvSpPr>
          <p:cNvPr id="243716" name="Rectangle 4"/>
          <p:cNvSpPr>
            <a:spLocks noChangeArrowheads="1"/>
          </p:cNvSpPr>
          <p:nvPr/>
        </p:nvSpPr>
        <p:spPr bwMode="auto">
          <a:xfrm>
            <a:off x="76200" y="1752600"/>
            <a:ext cx="8991600" cy="584775"/>
          </a:xfrm>
          <a:prstGeom prst="rect">
            <a:avLst/>
          </a:prstGeom>
          <a:solidFill>
            <a:srgbClr val="CCFFFF"/>
          </a:solidFill>
          <a:ln w="31750" cap="sq">
            <a:solidFill>
              <a:srgbClr val="5900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dirty="0" smtClean="0">
                <a:latin typeface="Times New Roman" panose="02020603050405020304" pitchFamily="18" charset="0"/>
              </a:rPr>
              <a:t>弧</a:t>
            </a:r>
            <a:r>
              <a:rPr kumimoji="1" lang="zh-CN" altLang="en-US" sz="3200" dirty="0">
                <a:latin typeface="Times New Roman" panose="02020603050405020304" pitchFamily="18" charset="0"/>
              </a:rPr>
              <a:t>头</a:t>
            </a:r>
            <a:r>
              <a:rPr kumimoji="1" lang="zh-CN" altLang="en-US" sz="3200" dirty="0" smtClean="0">
                <a:latin typeface="Times New Roman" panose="02020603050405020304" pitchFamily="18" charset="0"/>
              </a:rPr>
              <a:t>顶点</a:t>
            </a:r>
            <a:r>
              <a:rPr kumimoji="1" lang="zh-CN" altLang="en-US" sz="3200" dirty="0">
                <a:latin typeface="Times New Roman" panose="02020603050405020304" pitchFamily="18" charset="0"/>
              </a:rPr>
              <a:t>位置 </a:t>
            </a:r>
            <a:r>
              <a:rPr kumimoji="1" lang="zh-CN" altLang="en-US" sz="3200" dirty="0" smtClean="0">
                <a:latin typeface="Times New Roman" panose="02020603050405020304" pitchFamily="18" charset="0"/>
              </a:rPr>
              <a:t>弧尾顶点</a:t>
            </a:r>
            <a:r>
              <a:rPr kumimoji="1" lang="zh-CN" altLang="en-US" sz="3200" dirty="0">
                <a:latin typeface="Times New Roman" panose="02020603050405020304" pitchFamily="18" charset="0"/>
              </a:rPr>
              <a:t>位置             弧的相关信息</a:t>
            </a:r>
          </a:p>
        </p:txBody>
      </p:sp>
      <p:sp>
        <p:nvSpPr>
          <p:cNvPr id="243717" name="Line 5"/>
          <p:cNvSpPr>
            <a:spLocks noChangeShapeType="1"/>
          </p:cNvSpPr>
          <p:nvPr/>
        </p:nvSpPr>
        <p:spPr bwMode="auto">
          <a:xfrm>
            <a:off x="2667000" y="17716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18" name="Line 6"/>
          <p:cNvSpPr>
            <a:spLocks noChangeShapeType="1"/>
          </p:cNvSpPr>
          <p:nvPr/>
        </p:nvSpPr>
        <p:spPr bwMode="auto">
          <a:xfrm>
            <a:off x="5334000" y="17716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19" name="Line 7"/>
          <p:cNvSpPr>
            <a:spLocks noChangeShapeType="1"/>
          </p:cNvSpPr>
          <p:nvPr/>
        </p:nvSpPr>
        <p:spPr bwMode="auto">
          <a:xfrm>
            <a:off x="6400800" y="17716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0" name="Line 8"/>
          <p:cNvSpPr>
            <a:spLocks noChangeShapeType="1"/>
          </p:cNvSpPr>
          <p:nvPr/>
        </p:nvSpPr>
        <p:spPr bwMode="auto">
          <a:xfrm>
            <a:off x="5867400" y="17716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1" name="Line 9"/>
          <p:cNvSpPr>
            <a:spLocks noChangeShapeType="1"/>
          </p:cNvSpPr>
          <p:nvPr/>
        </p:nvSpPr>
        <p:spPr bwMode="auto">
          <a:xfrm>
            <a:off x="5638800" y="2076450"/>
            <a:ext cx="0" cy="685800"/>
          </a:xfrm>
          <a:prstGeom prst="line">
            <a:avLst/>
          </a:prstGeom>
          <a:noFill/>
          <a:ln w="31750" cap="sq">
            <a:solidFill>
              <a:srgbClr val="59009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23" name="Comment 11"/>
          <p:cNvSpPr>
            <a:spLocks noChangeArrowheads="1"/>
          </p:cNvSpPr>
          <p:nvPr/>
        </p:nvSpPr>
        <p:spPr bwMode="auto">
          <a:xfrm>
            <a:off x="2743200" y="2533650"/>
            <a:ext cx="2743200" cy="9588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r>
              <a:rPr kumimoji="1" lang="zh-CN" altLang="en-US" sz="2800" b="0" dirty="0">
                <a:latin typeface="Times New Roman" panose="02020603050405020304" pitchFamily="18" charset="0"/>
              </a:rPr>
              <a:t>指向下一个</a:t>
            </a:r>
            <a:r>
              <a:rPr kumimoji="1" lang="zh-CN" altLang="en-US" sz="2800" dirty="0">
                <a:latin typeface="Times New Roman" panose="02020603050405020304" pitchFamily="18" charset="0"/>
              </a:rPr>
              <a:t>有相同</a:t>
            </a:r>
            <a:r>
              <a:rPr kumimoji="1" lang="zh-CN" altLang="en-US" sz="2800" dirty="0" smtClean="0">
                <a:latin typeface="Times New Roman" panose="02020603050405020304" pitchFamily="18" charset="0"/>
              </a:rPr>
              <a:t>弧尾</a:t>
            </a:r>
            <a:r>
              <a:rPr kumimoji="1" lang="zh-CN" altLang="en-US" sz="2800" b="0" dirty="0" smtClean="0">
                <a:latin typeface="Times New Roman" panose="02020603050405020304" pitchFamily="18" charset="0"/>
              </a:rPr>
              <a:t>的</a:t>
            </a:r>
            <a:r>
              <a:rPr kumimoji="1" lang="zh-CN" altLang="en-US" sz="2800" b="0" dirty="0">
                <a:latin typeface="Times New Roman" panose="02020603050405020304" pitchFamily="18" charset="0"/>
              </a:rPr>
              <a:t>结点</a:t>
            </a:r>
            <a:endParaRPr kumimoji="1" lang="zh-CN" altLang="en-US" sz="1600" b="0" dirty="0">
              <a:ea typeface="宋体" panose="02010600030101010101" pitchFamily="2" charset="-122"/>
            </a:endParaRPr>
          </a:p>
        </p:txBody>
      </p:sp>
      <p:sp>
        <p:nvSpPr>
          <p:cNvPr id="243724" name="Comment 12"/>
          <p:cNvSpPr>
            <a:spLocks noChangeArrowheads="1"/>
          </p:cNvSpPr>
          <p:nvPr/>
        </p:nvSpPr>
        <p:spPr bwMode="auto">
          <a:xfrm>
            <a:off x="6096000" y="2533650"/>
            <a:ext cx="2895600" cy="9588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r>
              <a:rPr kumimoji="1" lang="zh-CN" altLang="en-US" sz="2800" b="0" dirty="0">
                <a:latin typeface="Times New Roman" panose="02020603050405020304" pitchFamily="18" charset="0"/>
              </a:rPr>
              <a:t>指向下一个</a:t>
            </a:r>
            <a:r>
              <a:rPr kumimoji="1" lang="zh-CN" altLang="en-US" sz="2800" dirty="0">
                <a:latin typeface="Times New Roman" panose="02020603050405020304" pitchFamily="18" charset="0"/>
              </a:rPr>
              <a:t>有相同</a:t>
            </a:r>
            <a:r>
              <a:rPr kumimoji="1" lang="zh-CN" altLang="en-US" sz="2800" dirty="0" smtClean="0">
                <a:latin typeface="Times New Roman" panose="02020603050405020304" pitchFamily="18" charset="0"/>
              </a:rPr>
              <a:t>弧头</a:t>
            </a:r>
            <a:r>
              <a:rPr kumimoji="1" lang="zh-CN" altLang="en-US" sz="2800" b="0" dirty="0" smtClean="0">
                <a:latin typeface="Times New Roman" panose="02020603050405020304" pitchFamily="18" charset="0"/>
              </a:rPr>
              <a:t>的</a:t>
            </a:r>
            <a:r>
              <a:rPr kumimoji="1" lang="zh-CN" altLang="en-US" sz="2800" b="0" dirty="0">
                <a:latin typeface="Times New Roman" panose="02020603050405020304" pitchFamily="18" charset="0"/>
              </a:rPr>
              <a:t>结点</a:t>
            </a:r>
            <a:endParaRPr kumimoji="1" lang="zh-CN" altLang="en-US" sz="1600" b="0" dirty="0">
              <a:ea typeface="宋体" panose="02010600030101010101" pitchFamily="2" charset="-122"/>
            </a:endParaRPr>
          </a:p>
        </p:txBody>
      </p:sp>
      <p:sp>
        <p:nvSpPr>
          <p:cNvPr id="243725" name="Rectangle 13"/>
          <p:cNvSpPr>
            <a:spLocks noChangeArrowheads="1"/>
          </p:cNvSpPr>
          <p:nvPr/>
        </p:nvSpPr>
        <p:spPr bwMode="auto">
          <a:xfrm>
            <a:off x="762000" y="3886200"/>
            <a:ext cx="7620000" cy="2543175"/>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kumimoji="1" lang="en-US" altLang="zh-CN" sz="3200" dirty="0" err="1">
                <a:solidFill>
                  <a:srgbClr val="000099"/>
                </a:solidFill>
                <a:latin typeface="Times New Roman" panose="02020603050405020304" pitchFamily="18" charset="0"/>
              </a:rPr>
              <a:t>typedef</a:t>
            </a:r>
            <a:r>
              <a:rPr kumimoji="1" lang="en-US" altLang="zh-CN" sz="3200" dirty="0">
                <a:solidFill>
                  <a:srgbClr val="000099"/>
                </a:solidFill>
                <a:latin typeface="Times New Roman" panose="02020603050405020304" pitchFamily="18" charset="0"/>
              </a:rPr>
              <a:t> </a:t>
            </a:r>
            <a:r>
              <a:rPr kumimoji="1" lang="en-US" altLang="zh-CN" sz="3200" dirty="0" err="1">
                <a:solidFill>
                  <a:srgbClr val="000099"/>
                </a:solidFill>
                <a:latin typeface="Times New Roman" panose="02020603050405020304" pitchFamily="18" charset="0"/>
              </a:rPr>
              <a:t>struct</a:t>
            </a:r>
            <a:r>
              <a:rPr kumimoji="1" lang="en-US" altLang="zh-CN" sz="3200" dirty="0">
                <a:solidFill>
                  <a:srgbClr val="000099"/>
                </a:solidFill>
                <a:latin typeface="Times New Roman" panose="02020603050405020304" pitchFamily="18" charset="0"/>
              </a:rPr>
              <a:t> </a:t>
            </a:r>
            <a:r>
              <a:rPr kumimoji="1" lang="en-US" altLang="zh-CN" sz="3200" dirty="0" err="1">
                <a:solidFill>
                  <a:srgbClr val="000099"/>
                </a:solidFill>
                <a:latin typeface="Times New Roman" panose="02020603050405020304" pitchFamily="18" charset="0"/>
              </a:rPr>
              <a:t>ArcBox</a:t>
            </a:r>
            <a:r>
              <a:rPr kumimoji="1" lang="en-US" altLang="zh-CN" sz="3200" dirty="0">
                <a:solidFill>
                  <a:srgbClr val="000099"/>
                </a:solidFill>
                <a:latin typeface="Times New Roman" panose="02020603050405020304" pitchFamily="18" charset="0"/>
              </a:rPr>
              <a:t> { </a:t>
            </a:r>
            <a:r>
              <a:rPr kumimoji="1" lang="en-US" altLang="zh-CN" sz="3200" dirty="0">
                <a:solidFill>
                  <a:srgbClr val="800000"/>
                </a:solidFill>
                <a:latin typeface="Times New Roman" panose="02020603050405020304" pitchFamily="18" charset="0"/>
              </a:rPr>
              <a:t>// </a:t>
            </a:r>
            <a:r>
              <a:rPr kumimoji="1" lang="zh-CN" altLang="zh-CN" sz="3200" dirty="0">
                <a:solidFill>
                  <a:srgbClr val="800000"/>
                </a:solidFill>
                <a:latin typeface="Times New Roman" panose="02020603050405020304" pitchFamily="18" charset="0"/>
              </a:rPr>
              <a:t>弧</a:t>
            </a:r>
            <a:r>
              <a:rPr kumimoji="1" lang="zh-CN" altLang="en-US" sz="3200" dirty="0">
                <a:solidFill>
                  <a:srgbClr val="800000"/>
                </a:solidFill>
                <a:latin typeface="Times New Roman" panose="02020603050405020304" pitchFamily="18" charset="0"/>
              </a:rPr>
              <a:t>的结构表示</a:t>
            </a:r>
            <a:endParaRPr kumimoji="1" lang="zh-CN" altLang="en-US" sz="3200" dirty="0">
              <a:solidFill>
                <a:srgbClr val="000099"/>
              </a:solidFill>
              <a:latin typeface="Times New Roman" panose="02020603050405020304" pitchFamily="18" charset="0"/>
            </a:endParaRPr>
          </a:p>
          <a:p>
            <a:pPr algn="l">
              <a:lnSpc>
                <a:spcPct val="125000"/>
              </a:lnSpc>
            </a:pPr>
            <a:r>
              <a:rPr kumimoji="1" lang="zh-CN" altLang="en-US" sz="3200" dirty="0">
                <a:solidFill>
                  <a:srgbClr val="000099"/>
                </a:solidFill>
                <a:latin typeface="Times New Roman" panose="02020603050405020304" pitchFamily="18" charset="0"/>
              </a:rPr>
              <a:t>     </a:t>
            </a:r>
            <a:r>
              <a:rPr kumimoji="1" lang="en-US" altLang="zh-CN" sz="3200" dirty="0" err="1">
                <a:solidFill>
                  <a:srgbClr val="000099"/>
                </a:solidFill>
                <a:latin typeface="Times New Roman" panose="02020603050405020304" pitchFamily="18" charset="0"/>
              </a:rPr>
              <a:t>int</a:t>
            </a:r>
            <a:r>
              <a:rPr kumimoji="1" lang="en-US" altLang="zh-CN" sz="3200" dirty="0">
                <a:solidFill>
                  <a:srgbClr val="000099"/>
                </a:solidFill>
                <a:latin typeface="Times New Roman" panose="02020603050405020304" pitchFamily="18" charset="0"/>
              </a:rPr>
              <a:t> </a:t>
            </a:r>
            <a:r>
              <a:rPr kumimoji="1" lang="en-US" altLang="zh-CN" sz="3200" dirty="0" err="1" smtClean="0">
                <a:solidFill>
                  <a:srgbClr val="000099"/>
                </a:solidFill>
                <a:latin typeface="Times New Roman" panose="02020603050405020304" pitchFamily="18" charset="0"/>
              </a:rPr>
              <a:t>headvex</a:t>
            </a:r>
            <a:r>
              <a:rPr kumimoji="1" lang="en-US" altLang="zh-CN" sz="3200" dirty="0" smtClean="0">
                <a:solidFill>
                  <a:srgbClr val="000099"/>
                </a:solidFill>
                <a:latin typeface="Times New Roman" panose="02020603050405020304" pitchFamily="18" charset="0"/>
              </a:rPr>
              <a:t>, </a:t>
            </a:r>
            <a:r>
              <a:rPr kumimoji="1" lang="en-US" altLang="zh-CN" sz="3200" dirty="0" err="1">
                <a:solidFill>
                  <a:srgbClr val="000099"/>
                </a:solidFill>
                <a:latin typeface="Times New Roman" panose="02020603050405020304" pitchFamily="18" charset="0"/>
              </a:rPr>
              <a:t>tailvex</a:t>
            </a:r>
            <a:r>
              <a:rPr kumimoji="1" lang="en-US" altLang="zh-CN" sz="3200" dirty="0" smtClean="0">
                <a:solidFill>
                  <a:srgbClr val="000099"/>
                </a:solidFill>
                <a:latin typeface="Times New Roman" panose="02020603050405020304" pitchFamily="18" charset="0"/>
              </a:rPr>
              <a:t>;   </a:t>
            </a:r>
            <a:r>
              <a:rPr kumimoji="1" lang="en-US" altLang="zh-CN" sz="3200" dirty="0" err="1">
                <a:solidFill>
                  <a:srgbClr val="000099"/>
                </a:solidFill>
                <a:latin typeface="Times New Roman" panose="02020603050405020304" pitchFamily="18" charset="0"/>
              </a:rPr>
              <a:t>InfoType</a:t>
            </a:r>
            <a:r>
              <a:rPr kumimoji="1" lang="en-US" altLang="zh-CN" sz="3200" dirty="0">
                <a:solidFill>
                  <a:srgbClr val="000099"/>
                </a:solidFill>
                <a:latin typeface="Times New Roman" panose="02020603050405020304" pitchFamily="18" charset="0"/>
              </a:rPr>
              <a:t>  *info;</a:t>
            </a:r>
          </a:p>
          <a:p>
            <a:pPr algn="l">
              <a:lnSpc>
                <a:spcPct val="125000"/>
              </a:lnSpc>
            </a:pPr>
            <a:r>
              <a:rPr kumimoji="1" lang="en-US" altLang="zh-CN" sz="3200" dirty="0">
                <a:solidFill>
                  <a:srgbClr val="000099"/>
                </a:solidFill>
                <a:latin typeface="Times New Roman" panose="02020603050405020304" pitchFamily="18" charset="0"/>
              </a:rPr>
              <a:t>     </a:t>
            </a:r>
            <a:r>
              <a:rPr kumimoji="1" lang="en-US" altLang="zh-CN" sz="3200" dirty="0" err="1">
                <a:solidFill>
                  <a:srgbClr val="FF0000"/>
                </a:solidFill>
                <a:latin typeface="Times New Roman" panose="02020603050405020304" pitchFamily="18" charset="0"/>
              </a:rPr>
              <a:t>struct</a:t>
            </a:r>
            <a:r>
              <a:rPr kumimoji="1" lang="en-US" altLang="zh-CN" sz="3200" dirty="0">
                <a:solidFill>
                  <a:srgbClr val="FF0000"/>
                </a:solidFill>
                <a:latin typeface="Times New Roman" panose="02020603050405020304" pitchFamily="18" charset="0"/>
              </a:rPr>
              <a:t> </a:t>
            </a:r>
            <a:r>
              <a:rPr kumimoji="1" lang="en-US" altLang="zh-CN" sz="3200" dirty="0" err="1">
                <a:solidFill>
                  <a:srgbClr val="FF0000"/>
                </a:solidFill>
                <a:latin typeface="Times New Roman" panose="02020603050405020304" pitchFamily="18" charset="0"/>
              </a:rPr>
              <a:t>ArcBox</a:t>
            </a:r>
            <a:r>
              <a:rPr kumimoji="1" lang="en-US" altLang="zh-CN" sz="3200" dirty="0">
                <a:solidFill>
                  <a:srgbClr val="FF0000"/>
                </a:solidFill>
                <a:latin typeface="Times New Roman" panose="02020603050405020304" pitchFamily="18" charset="0"/>
              </a:rPr>
              <a:t>  </a:t>
            </a:r>
            <a:r>
              <a:rPr kumimoji="1" lang="en-US" altLang="zh-CN" sz="3200" dirty="0" smtClean="0">
                <a:solidFill>
                  <a:srgbClr val="FF0000"/>
                </a:solidFill>
                <a:latin typeface="Times New Roman" panose="02020603050405020304" pitchFamily="18" charset="0"/>
              </a:rPr>
              <a:t>*</a:t>
            </a:r>
            <a:r>
              <a:rPr kumimoji="1" lang="en-US" altLang="zh-CN" sz="3200" dirty="0" err="1" smtClean="0">
                <a:solidFill>
                  <a:srgbClr val="FF0000"/>
                </a:solidFill>
                <a:latin typeface="Times New Roman" panose="02020603050405020304" pitchFamily="18" charset="0"/>
              </a:rPr>
              <a:t>hlink</a:t>
            </a:r>
            <a:r>
              <a:rPr kumimoji="1" lang="en-US" altLang="zh-CN" sz="3200" dirty="0">
                <a:solidFill>
                  <a:srgbClr val="FF0000"/>
                </a:solidFill>
                <a:latin typeface="Times New Roman" panose="02020603050405020304" pitchFamily="18" charset="0"/>
              </a:rPr>
              <a:t>, *</a:t>
            </a:r>
            <a:r>
              <a:rPr kumimoji="1" lang="en-US" altLang="zh-CN" sz="3200" dirty="0" err="1">
                <a:solidFill>
                  <a:srgbClr val="FF0000"/>
                </a:solidFill>
                <a:latin typeface="Times New Roman" panose="02020603050405020304" pitchFamily="18" charset="0"/>
              </a:rPr>
              <a:t>tlink</a:t>
            </a:r>
            <a:r>
              <a:rPr kumimoji="1" lang="en-US" altLang="zh-CN" sz="3200" dirty="0">
                <a:solidFill>
                  <a:srgbClr val="FF0000"/>
                </a:solidFill>
                <a:latin typeface="Times New Roman" panose="02020603050405020304" pitchFamily="18" charset="0"/>
              </a:rPr>
              <a:t>;</a:t>
            </a:r>
            <a:r>
              <a:rPr kumimoji="1" lang="en-US" altLang="zh-CN" sz="3200" dirty="0">
                <a:solidFill>
                  <a:srgbClr val="000099"/>
                </a:solidFill>
                <a:latin typeface="Times New Roman" panose="02020603050405020304" pitchFamily="18" charset="0"/>
              </a:rPr>
              <a:t>   </a:t>
            </a:r>
          </a:p>
          <a:p>
            <a:pPr algn="l">
              <a:lnSpc>
                <a:spcPct val="125000"/>
              </a:lnSpc>
            </a:pPr>
            <a:r>
              <a:rPr kumimoji="1" lang="en-US" altLang="zh-CN" sz="3200" dirty="0">
                <a:solidFill>
                  <a:srgbClr val="000099"/>
                </a:solidFill>
                <a:latin typeface="Times New Roman" panose="02020603050405020304" pitchFamily="18" charset="0"/>
              </a:rPr>
              <a:t>     } </a:t>
            </a:r>
            <a:r>
              <a:rPr kumimoji="1" lang="en-US" altLang="zh-CN" sz="3200" dirty="0" err="1">
                <a:solidFill>
                  <a:srgbClr val="000099"/>
                </a:solidFill>
                <a:latin typeface="Times New Roman" panose="02020603050405020304" pitchFamily="18" charset="0"/>
              </a:rPr>
              <a:t>VexNode</a:t>
            </a:r>
            <a:r>
              <a:rPr kumimoji="1" lang="en-US" altLang="zh-CN" sz="3200" dirty="0">
                <a:solidFill>
                  <a:srgbClr val="000099"/>
                </a:solidFill>
                <a:latin typeface="Times New Roman" panose="02020603050405020304" pitchFamily="18" charset="0"/>
              </a:rPr>
              <a:t>;</a:t>
            </a:r>
          </a:p>
        </p:txBody>
      </p:sp>
      <p:sp>
        <p:nvSpPr>
          <p:cNvPr id="243722" name="Line 10"/>
          <p:cNvSpPr>
            <a:spLocks noChangeShapeType="1"/>
          </p:cNvSpPr>
          <p:nvPr/>
        </p:nvSpPr>
        <p:spPr bwMode="auto">
          <a:xfrm>
            <a:off x="6248400" y="2076450"/>
            <a:ext cx="0" cy="685800"/>
          </a:xfrm>
          <a:prstGeom prst="line">
            <a:avLst/>
          </a:prstGeom>
          <a:noFill/>
          <a:ln w="31750" cap="sq">
            <a:solidFill>
              <a:srgbClr val="59009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Effect transition="in" filter="slide(fromTop)">
                                      <p:cBhvr>
                                        <p:cTn id="7" dur="500"/>
                                        <p:tgtEl>
                                          <p:spTgt spid="243716"/>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243717"/>
                                        </p:tgtEl>
                                        <p:attrNameLst>
                                          <p:attrName>style.visibility</p:attrName>
                                        </p:attrNameLst>
                                      </p:cBhvr>
                                      <p:to>
                                        <p:strVal val="visible"/>
                                      </p:to>
                                    </p:set>
                                    <p:anim calcmode="lin" valueType="num">
                                      <p:cBhvr>
                                        <p:cTn id="11" dur="500" fill="hold"/>
                                        <p:tgtEl>
                                          <p:spTgt spid="243717"/>
                                        </p:tgtEl>
                                        <p:attrNameLst>
                                          <p:attrName>ppt_x</p:attrName>
                                        </p:attrNameLst>
                                      </p:cBhvr>
                                      <p:tavLst>
                                        <p:tav tm="0">
                                          <p:val>
                                            <p:strVal val="#ppt_x"/>
                                          </p:val>
                                        </p:tav>
                                        <p:tav tm="100000">
                                          <p:val>
                                            <p:strVal val="#ppt_x"/>
                                          </p:val>
                                        </p:tav>
                                      </p:tavLst>
                                    </p:anim>
                                    <p:anim calcmode="lin" valueType="num">
                                      <p:cBhvr>
                                        <p:cTn id="12" dur="500" fill="hold"/>
                                        <p:tgtEl>
                                          <p:spTgt spid="243717"/>
                                        </p:tgtEl>
                                        <p:attrNameLst>
                                          <p:attrName>ppt_y</p:attrName>
                                        </p:attrNameLst>
                                      </p:cBhvr>
                                      <p:tavLst>
                                        <p:tav tm="0">
                                          <p:val>
                                            <p:strVal val="#ppt_y-#ppt_h/2"/>
                                          </p:val>
                                        </p:tav>
                                        <p:tav tm="100000">
                                          <p:val>
                                            <p:strVal val="#ppt_y"/>
                                          </p:val>
                                        </p:tav>
                                      </p:tavLst>
                                    </p:anim>
                                    <p:anim calcmode="lin" valueType="num">
                                      <p:cBhvr>
                                        <p:cTn id="13" dur="500" fill="hold"/>
                                        <p:tgtEl>
                                          <p:spTgt spid="243717"/>
                                        </p:tgtEl>
                                        <p:attrNameLst>
                                          <p:attrName>ppt_w</p:attrName>
                                        </p:attrNameLst>
                                      </p:cBhvr>
                                      <p:tavLst>
                                        <p:tav tm="0">
                                          <p:val>
                                            <p:strVal val="#ppt_w"/>
                                          </p:val>
                                        </p:tav>
                                        <p:tav tm="100000">
                                          <p:val>
                                            <p:strVal val="#ppt_w"/>
                                          </p:val>
                                        </p:tav>
                                      </p:tavLst>
                                    </p:anim>
                                    <p:anim calcmode="lin" valueType="num">
                                      <p:cBhvr>
                                        <p:cTn id="14" dur="500" fill="hold"/>
                                        <p:tgtEl>
                                          <p:spTgt spid="24371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7" presetClass="entr" presetSubtype="1" fill="hold" grpId="0" nodeType="afterEffect">
                                  <p:stCondLst>
                                    <p:cond delay="0"/>
                                  </p:stCondLst>
                                  <p:childTnLst>
                                    <p:set>
                                      <p:cBhvr>
                                        <p:cTn id="17" dur="1" fill="hold">
                                          <p:stCondLst>
                                            <p:cond delay="0"/>
                                          </p:stCondLst>
                                        </p:cTn>
                                        <p:tgtEl>
                                          <p:spTgt spid="243718"/>
                                        </p:tgtEl>
                                        <p:attrNameLst>
                                          <p:attrName>style.visibility</p:attrName>
                                        </p:attrNameLst>
                                      </p:cBhvr>
                                      <p:to>
                                        <p:strVal val="visible"/>
                                      </p:to>
                                    </p:set>
                                    <p:anim calcmode="lin" valueType="num">
                                      <p:cBhvr>
                                        <p:cTn id="18" dur="500" fill="hold"/>
                                        <p:tgtEl>
                                          <p:spTgt spid="243718"/>
                                        </p:tgtEl>
                                        <p:attrNameLst>
                                          <p:attrName>ppt_x</p:attrName>
                                        </p:attrNameLst>
                                      </p:cBhvr>
                                      <p:tavLst>
                                        <p:tav tm="0">
                                          <p:val>
                                            <p:strVal val="#ppt_x"/>
                                          </p:val>
                                        </p:tav>
                                        <p:tav tm="100000">
                                          <p:val>
                                            <p:strVal val="#ppt_x"/>
                                          </p:val>
                                        </p:tav>
                                      </p:tavLst>
                                    </p:anim>
                                    <p:anim calcmode="lin" valueType="num">
                                      <p:cBhvr>
                                        <p:cTn id="19" dur="500" fill="hold"/>
                                        <p:tgtEl>
                                          <p:spTgt spid="243718"/>
                                        </p:tgtEl>
                                        <p:attrNameLst>
                                          <p:attrName>ppt_y</p:attrName>
                                        </p:attrNameLst>
                                      </p:cBhvr>
                                      <p:tavLst>
                                        <p:tav tm="0">
                                          <p:val>
                                            <p:strVal val="#ppt_y-#ppt_h/2"/>
                                          </p:val>
                                        </p:tav>
                                        <p:tav tm="100000">
                                          <p:val>
                                            <p:strVal val="#ppt_y"/>
                                          </p:val>
                                        </p:tav>
                                      </p:tavLst>
                                    </p:anim>
                                    <p:anim calcmode="lin" valueType="num">
                                      <p:cBhvr>
                                        <p:cTn id="20" dur="500" fill="hold"/>
                                        <p:tgtEl>
                                          <p:spTgt spid="243718"/>
                                        </p:tgtEl>
                                        <p:attrNameLst>
                                          <p:attrName>ppt_w</p:attrName>
                                        </p:attrNameLst>
                                      </p:cBhvr>
                                      <p:tavLst>
                                        <p:tav tm="0">
                                          <p:val>
                                            <p:strVal val="#ppt_w"/>
                                          </p:val>
                                        </p:tav>
                                        <p:tav tm="100000">
                                          <p:val>
                                            <p:strVal val="#ppt_w"/>
                                          </p:val>
                                        </p:tav>
                                      </p:tavLst>
                                    </p:anim>
                                    <p:anim calcmode="lin" valueType="num">
                                      <p:cBhvr>
                                        <p:cTn id="21" dur="500" fill="hold"/>
                                        <p:tgtEl>
                                          <p:spTgt spid="243718"/>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17" presetClass="entr" presetSubtype="1" fill="hold" grpId="0" nodeType="afterEffect">
                                  <p:stCondLst>
                                    <p:cond delay="0"/>
                                  </p:stCondLst>
                                  <p:childTnLst>
                                    <p:set>
                                      <p:cBhvr>
                                        <p:cTn id="24" dur="1" fill="hold">
                                          <p:stCondLst>
                                            <p:cond delay="0"/>
                                          </p:stCondLst>
                                        </p:cTn>
                                        <p:tgtEl>
                                          <p:spTgt spid="243719"/>
                                        </p:tgtEl>
                                        <p:attrNameLst>
                                          <p:attrName>style.visibility</p:attrName>
                                        </p:attrNameLst>
                                      </p:cBhvr>
                                      <p:to>
                                        <p:strVal val="visible"/>
                                      </p:to>
                                    </p:set>
                                    <p:anim calcmode="lin" valueType="num">
                                      <p:cBhvr>
                                        <p:cTn id="25" dur="500" fill="hold"/>
                                        <p:tgtEl>
                                          <p:spTgt spid="243719"/>
                                        </p:tgtEl>
                                        <p:attrNameLst>
                                          <p:attrName>ppt_x</p:attrName>
                                        </p:attrNameLst>
                                      </p:cBhvr>
                                      <p:tavLst>
                                        <p:tav tm="0">
                                          <p:val>
                                            <p:strVal val="#ppt_x"/>
                                          </p:val>
                                        </p:tav>
                                        <p:tav tm="100000">
                                          <p:val>
                                            <p:strVal val="#ppt_x"/>
                                          </p:val>
                                        </p:tav>
                                      </p:tavLst>
                                    </p:anim>
                                    <p:anim calcmode="lin" valueType="num">
                                      <p:cBhvr>
                                        <p:cTn id="26" dur="500" fill="hold"/>
                                        <p:tgtEl>
                                          <p:spTgt spid="243719"/>
                                        </p:tgtEl>
                                        <p:attrNameLst>
                                          <p:attrName>ppt_y</p:attrName>
                                        </p:attrNameLst>
                                      </p:cBhvr>
                                      <p:tavLst>
                                        <p:tav tm="0">
                                          <p:val>
                                            <p:strVal val="#ppt_y-#ppt_h/2"/>
                                          </p:val>
                                        </p:tav>
                                        <p:tav tm="100000">
                                          <p:val>
                                            <p:strVal val="#ppt_y"/>
                                          </p:val>
                                        </p:tav>
                                      </p:tavLst>
                                    </p:anim>
                                    <p:anim calcmode="lin" valueType="num">
                                      <p:cBhvr>
                                        <p:cTn id="27" dur="500" fill="hold"/>
                                        <p:tgtEl>
                                          <p:spTgt spid="243719"/>
                                        </p:tgtEl>
                                        <p:attrNameLst>
                                          <p:attrName>ppt_w</p:attrName>
                                        </p:attrNameLst>
                                      </p:cBhvr>
                                      <p:tavLst>
                                        <p:tav tm="0">
                                          <p:val>
                                            <p:strVal val="#ppt_w"/>
                                          </p:val>
                                        </p:tav>
                                        <p:tav tm="100000">
                                          <p:val>
                                            <p:strVal val="#ppt_w"/>
                                          </p:val>
                                        </p:tav>
                                      </p:tavLst>
                                    </p:anim>
                                    <p:anim calcmode="lin" valueType="num">
                                      <p:cBhvr>
                                        <p:cTn id="28" dur="500" fill="hold"/>
                                        <p:tgtEl>
                                          <p:spTgt spid="243719"/>
                                        </p:tgtEl>
                                        <p:attrNameLst>
                                          <p:attrName>ppt_h</p:attrName>
                                        </p:attrNameLst>
                                      </p:cBhvr>
                                      <p:tavLst>
                                        <p:tav tm="0">
                                          <p:val>
                                            <p:fltVal val="0"/>
                                          </p:val>
                                        </p:tav>
                                        <p:tav tm="100000">
                                          <p:val>
                                            <p:strVal val="#ppt_h"/>
                                          </p:val>
                                        </p:tav>
                                      </p:tavLst>
                                    </p:anim>
                                  </p:childTnLst>
                                </p:cTn>
                              </p:par>
                            </p:childTnLst>
                          </p:cTn>
                        </p:par>
                        <p:par>
                          <p:cTn id="29" fill="hold">
                            <p:stCondLst>
                              <p:cond delay="2000"/>
                            </p:stCondLst>
                            <p:childTnLst>
                              <p:par>
                                <p:cTn id="30" presetID="17" presetClass="entr" presetSubtype="1" fill="hold" grpId="0" nodeType="afterEffect">
                                  <p:stCondLst>
                                    <p:cond delay="0"/>
                                  </p:stCondLst>
                                  <p:childTnLst>
                                    <p:set>
                                      <p:cBhvr>
                                        <p:cTn id="31" dur="1" fill="hold">
                                          <p:stCondLst>
                                            <p:cond delay="0"/>
                                          </p:stCondLst>
                                        </p:cTn>
                                        <p:tgtEl>
                                          <p:spTgt spid="243720"/>
                                        </p:tgtEl>
                                        <p:attrNameLst>
                                          <p:attrName>style.visibility</p:attrName>
                                        </p:attrNameLst>
                                      </p:cBhvr>
                                      <p:to>
                                        <p:strVal val="visible"/>
                                      </p:to>
                                    </p:set>
                                    <p:anim calcmode="lin" valueType="num">
                                      <p:cBhvr>
                                        <p:cTn id="32" dur="500" fill="hold"/>
                                        <p:tgtEl>
                                          <p:spTgt spid="243720"/>
                                        </p:tgtEl>
                                        <p:attrNameLst>
                                          <p:attrName>ppt_x</p:attrName>
                                        </p:attrNameLst>
                                      </p:cBhvr>
                                      <p:tavLst>
                                        <p:tav tm="0">
                                          <p:val>
                                            <p:strVal val="#ppt_x"/>
                                          </p:val>
                                        </p:tav>
                                        <p:tav tm="100000">
                                          <p:val>
                                            <p:strVal val="#ppt_x"/>
                                          </p:val>
                                        </p:tav>
                                      </p:tavLst>
                                    </p:anim>
                                    <p:anim calcmode="lin" valueType="num">
                                      <p:cBhvr>
                                        <p:cTn id="33" dur="500" fill="hold"/>
                                        <p:tgtEl>
                                          <p:spTgt spid="243720"/>
                                        </p:tgtEl>
                                        <p:attrNameLst>
                                          <p:attrName>ppt_y</p:attrName>
                                        </p:attrNameLst>
                                      </p:cBhvr>
                                      <p:tavLst>
                                        <p:tav tm="0">
                                          <p:val>
                                            <p:strVal val="#ppt_y-#ppt_h/2"/>
                                          </p:val>
                                        </p:tav>
                                        <p:tav tm="100000">
                                          <p:val>
                                            <p:strVal val="#ppt_y"/>
                                          </p:val>
                                        </p:tav>
                                      </p:tavLst>
                                    </p:anim>
                                    <p:anim calcmode="lin" valueType="num">
                                      <p:cBhvr>
                                        <p:cTn id="34" dur="500" fill="hold"/>
                                        <p:tgtEl>
                                          <p:spTgt spid="243720"/>
                                        </p:tgtEl>
                                        <p:attrNameLst>
                                          <p:attrName>ppt_w</p:attrName>
                                        </p:attrNameLst>
                                      </p:cBhvr>
                                      <p:tavLst>
                                        <p:tav tm="0">
                                          <p:val>
                                            <p:strVal val="#ppt_w"/>
                                          </p:val>
                                        </p:tav>
                                        <p:tav tm="100000">
                                          <p:val>
                                            <p:strVal val="#ppt_w"/>
                                          </p:val>
                                        </p:tav>
                                      </p:tavLst>
                                    </p:anim>
                                    <p:anim calcmode="lin" valueType="num">
                                      <p:cBhvr>
                                        <p:cTn id="35" dur="500" fill="hold"/>
                                        <p:tgtEl>
                                          <p:spTgt spid="243720"/>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43721"/>
                                        </p:tgtEl>
                                        <p:attrNameLst>
                                          <p:attrName>style.visibility</p:attrName>
                                        </p:attrNameLst>
                                      </p:cBhvr>
                                      <p:to>
                                        <p:strVal val="visible"/>
                                      </p:to>
                                    </p:set>
                                    <p:animEffect transition="in" filter="wipe(up)">
                                      <p:cBhvr>
                                        <p:cTn id="40" dur="500"/>
                                        <p:tgtEl>
                                          <p:spTgt spid="243721"/>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43723"/>
                                        </p:tgtEl>
                                        <p:attrNameLst>
                                          <p:attrName>style.visibility</p:attrName>
                                        </p:attrNameLst>
                                      </p:cBhvr>
                                      <p:to>
                                        <p:strVal val="visible"/>
                                      </p:to>
                                    </p:set>
                                    <p:animEffect transition="in" filter="wipe(up)">
                                      <p:cBhvr>
                                        <p:cTn id="44" dur="500"/>
                                        <p:tgtEl>
                                          <p:spTgt spid="2437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3722"/>
                                        </p:tgtEl>
                                        <p:attrNameLst>
                                          <p:attrName>style.visibility</p:attrName>
                                        </p:attrNameLst>
                                      </p:cBhvr>
                                      <p:to>
                                        <p:strVal val="visible"/>
                                      </p:to>
                                    </p:set>
                                    <p:animEffect transition="in" filter="wipe(up)">
                                      <p:cBhvr>
                                        <p:cTn id="49" dur="500"/>
                                        <p:tgtEl>
                                          <p:spTgt spid="243722"/>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43724"/>
                                        </p:tgtEl>
                                        <p:attrNameLst>
                                          <p:attrName>style.visibility</p:attrName>
                                        </p:attrNameLst>
                                      </p:cBhvr>
                                      <p:to>
                                        <p:strVal val="visible"/>
                                      </p:to>
                                    </p:set>
                                    <p:animEffect transition="in" filter="wipe(up)">
                                      <p:cBhvr>
                                        <p:cTn id="53" dur="500"/>
                                        <p:tgtEl>
                                          <p:spTgt spid="24372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43725"/>
                                        </p:tgtEl>
                                        <p:attrNameLst>
                                          <p:attrName>style.visibility</p:attrName>
                                        </p:attrNameLst>
                                      </p:cBhvr>
                                      <p:to>
                                        <p:strVal val="visible"/>
                                      </p:to>
                                    </p:set>
                                    <p:anim calcmode="lin" valueType="num">
                                      <p:cBhvr additive="base">
                                        <p:cTn id="58" dur="500" fill="hold"/>
                                        <p:tgtEl>
                                          <p:spTgt spid="243725"/>
                                        </p:tgtEl>
                                        <p:attrNameLst>
                                          <p:attrName>ppt_x</p:attrName>
                                        </p:attrNameLst>
                                      </p:cBhvr>
                                      <p:tavLst>
                                        <p:tav tm="0">
                                          <p:val>
                                            <p:strVal val="#ppt_x"/>
                                          </p:val>
                                        </p:tav>
                                        <p:tav tm="100000">
                                          <p:val>
                                            <p:strVal val="#ppt_x"/>
                                          </p:val>
                                        </p:tav>
                                      </p:tavLst>
                                    </p:anim>
                                    <p:anim calcmode="lin" valueType="num">
                                      <p:cBhvr additive="base">
                                        <p:cTn id="59" dur="500" fill="hold"/>
                                        <p:tgtEl>
                                          <p:spTgt spid="243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autoUpdateAnimBg="0"/>
      <p:bldP spid="243717" grpId="0" animBg="1"/>
      <p:bldP spid="243718" grpId="0" animBg="1"/>
      <p:bldP spid="243719" grpId="0" animBg="1"/>
      <p:bldP spid="243720" grpId="0" animBg="1"/>
      <p:bldP spid="243721" grpId="0" animBg="1"/>
      <p:bldP spid="243723" grpId="0" animBg="1" autoUpdateAnimBg="0"/>
      <p:bldP spid="243724" grpId="0" animBg="1" autoUpdateAnimBg="0"/>
      <p:bldP spid="243725" grpId="0" animBg="1" autoUpdateAnimBg="0"/>
      <p:bldP spid="2437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90EF2786-031F-4C8F-8177-ABE4FEC899B8}" type="slidenum">
              <a:rPr lang="en-US" altLang="zh-CN"/>
              <a:t>33</a:t>
            </a:fld>
            <a:endParaRPr lang="en-US" altLang="zh-CN"/>
          </a:p>
        </p:txBody>
      </p:sp>
      <p:sp>
        <p:nvSpPr>
          <p:cNvPr id="97282" name="Comment 2"/>
          <p:cNvSpPr>
            <a:spLocks noChangeArrowheads="1"/>
          </p:cNvSpPr>
          <p:nvPr/>
        </p:nvSpPr>
        <p:spPr bwMode="auto">
          <a:xfrm>
            <a:off x="381000" y="469900"/>
            <a:ext cx="3429000" cy="6413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50000"/>
              </a:spcBef>
            </a:pPr>
            <a:r>
              <a:rPr kumimoji="1" lang="zh-CN" altLang="en-US" sz="3600" dirty="0">
                <a:solidFill>
                  <a:srgbClr val="800000"/>
                </a:solidFill>
                <a:latin typeface="Times New Roman" panose="02020603050405020304" pitchFamily="18" charset="0"/>
              </a:rPr>
              <a:t>顶点的结点结构</a:t>
            </a:r>
            <a:endParaRPr kumimoji="1" lang="zh-CN" altLang="en-US" sz="1600" b="0" dirty="0">
              <a:solidFill>
                <a:srgbClr val="000000"/>
              </a:solidFill>
              <a:ea typeface="宋体" panose="02010600030101010101" pitchFamily="2" charset="-122"/>
            </a:endParaRPr>
          </a:p>
        </p:txBody>
      </p:sp>
      <p:sp>
        <p:nvSpPr>
          <p:cNvPr id="97283" name="Rectangle 3"/>
          <p:cNvSpPr>
            <a:spLocks noChangeArrowheads="1"/>
          </p:cNvSpPr>
          <p:nvPr/>
        </p:nvSpPr>
        <p:spPr bwMode="auto">
          <a:xfrm>
            <a:off x="838200" y="1308100"/>
            <a:ext cx="6019800" cy="611188"/>
          </a:xfrm>
          <a:prstGeom prst="rect">
            <a:avLst/>
          </a:prstGeom>
          <a:solidFill>
            <a:srgbClr val="CCFFFF"/>
          </a:solidFill>
          <a:ln w="31750" cap="sq">
            <a:solidFill>
              <a:srgbClr val="5900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a:latin typeface="Times New Roman" panose="02020603050405020304" pitchFamily="18" charset="0"/>
              </a:rPr>
              <a:t>顶点信息数据</a:t>
            </a:r>
            <a:r>
              <a:rPr kumimoji="1" lang="zh-CN" altLang="en-US" sz="3200" b="0">
                <a:latin typeface="Times New Roman" panose="02020603050405020304" pitchFamily="18" charset="0"/>
              </a:rPr>
              <a:t>            </a:t>
            </a:r>
          </a:p>
        </p:txBody>
      </p:sp>
      <p:sp>
        <p:nvSpPr>
          <p:cNvPr id="97284" name="Line 4"/>
          <p:cNvSpPr>
            <a:spLocks noChangeShapeType="1"/>
          </p:cNvSpPr>
          <p:nvPr/>
        </p:nvSpPr>
        <p:spPr bwMode="auto">
          <a:xfrm>
            <a:off x="3498850" y="13271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Line 5"/>
          <p:cNvSpPr>
            <a:spLocks noChangeShapeType="1"/>
          </p:cNvSpPr>
          <p:nvPr/>
        </p:nvSpPr>
        <p:spPr bwMode="auto">
          <a:xfrm>
            <a:off x="5181600" y="1327150"/>
            <a:ext cx="0" cy="609600"/>
          </a:xfrm>
          <a:prstGeom prst="line">
            <a:avLst/>
          </a:prstGeom>
          <a:noFill/>
          <a:ln w="1270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Line 6"/>
          <p:cNvSpPr>
            <a:spLocks noChangeShapeType="1"/>
          </p:cNvSpPr>
          <p:nvPr/>
        </p:nvSpPr>
        <p:spPr bwMode="auto">
          <a:xfrm>
            <a:off x="4343400" y="1612900"/>
            <a:ext cx="0" cy="685800"/>
          </a:xfrm>
          <a:prstGeom prst="line">
            <a:avLst/>
          </a:prstGeom>
          <a:noFill/>
          <a:ln w="31750" cap="sq">
            <a:solidFill>
              <a:srgbClr val="59009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7"/>
          <p:cNvSpPr>
            <a:spLocks noChangeShapeType="1"/>
          </p:cNvSpPr>
          <p:nvPr/>
        </p:nvSpPr>
        <p:spPr bwMode="auto">
          <a:xfrm flipV="1">
            <a:off x="6019800" y="1676400"/>
            <a:ext cx="1143000" cy="0"/>
          </a:xfrm>
          <a:prstGeom prst="line">
            <a:avLst/>
          </a:prstGeom>
          <a:noFill/>
          <a:ln w="31750" cap="sq">
            <a:solidFill>
              <a:srgbClr val="59009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Comment 8"/>
          <p:cNvSpPr>
            <a:spLocks noChangeArrowheads="1"/>
          </p:cNvSpPr>
          <p:nvPr/>
        </p:nvSpPr>
        <p:spPr bwMode="auto">
          <a:xfrm>
            <a:off x="1828800" y="2089150"/>
            <a:ext cx="2362200" cy="9588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r>
              <a:rPr kumimoji="1" lang="zh-CN" altLang="en-US" sz="2800" b="0">
                <a:latin typeface="Times New Roman" panose="02020603050405020304" pitchFamily="18" charset="0"/>
              </a:rPr>
              <a:t>指向该顶点的</a:t>
            </a:r>
            <a:r>
              <a:rPr kumimoji="1" lang="zh-CN" altLang="en-US" sz="2800">
                <a:latin typeface="Times New Roman" panose="02020603050405020304" pitchFamily="18" charset="0"/>
              </a:rPr>
              <a:t>第一条入弧</a:t>
            </a:r>
            <a:endParaRPr kumimoji="1" lang="zh-CN" altLang="en-US" sz="1600" b="0">
              <a:ea typeface="宋体" panose="02010600030101010101" pitchFamily="2" charset="-122"/>
            </a:endParaRPr>
          </a:p>
        </p:txBody>
      </p:sp>
      <p:sp>
        <p:nvSpPr>
          <p:cNvPr id="97289" name="Comment 9"/>
          <p:cNvSpPr>
            <a:spLocks noChangeArrowheads="1"/>
          </p:cNvSpPr>
          <p:nvPr/>
        </p:nvSpPr>
        <p:spPr bwMode="auto">
          <a:xfrm>
            <a:off x="6172200" y="2089150"/>
            <a:ext cx="2362200" cy="9588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l"/>
            <a:r>
              <a:rPr kumimoji="1" lang="zh-CN" altLang="en-US" sz="2800" b="0">
                <a:latin typeface="Times New Roman" panose="02020603050405020304" pitchFamily="18" charset="0"/>
              </a:rPr>
              <a:t>指向该顶点的</a:t>
            </a:r>
            <a:r>
              <a:rPr kumimoji="1" lang="zh-CN" altLang="en-US" sz="2800">
                <a:latin typeface="Times New Roman" panose="02020603050405020304" pitchFamily="18" charset="0"/>
              </a:rPr>
              <a:t>第一条出弧</a:t>
            </a:r>
            <a:endParaRPr kumimoji="1" lang="zh-CN" altLang="en-US" sz="1600" b="0">
              <a:ea typeface="宋体" panose="02010600030101010101" pitchFamily="2" charset="-122"/>
            </a:endParaRPr>
          </a:p>
        </p:txBody>
      </p:sp>
      <p:sp>
        <p:nvSpPr>
          <p:cNvPr id="97290" name="Rectangle 10"/>
          <p:cNvSpPr>
            <a:spLocks noChangeArrowheads="1"/>
          </p:cNvSpPr>
          <p:nvPr/>
        </p:nvSpPr>
        <p:spPr bwMode="auto">
          <a:xfrm>
            <a:off x="533400" y="3657600"/>
            <a:ext cx="7829550" cy="2543175"/>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pPr>
            <a:r>
              <a:rPr kumimoji="1" lang="en-US" altLang="zh-CN" sz="3200">
                <a:solidFill>
                  <a:srgbClr val="000099"/>
                </a:solidFill>
                <a:latin typeface="Times New Roman" panose="02020603050405020304" pitchFamily="18" charset="0"/>
              </a:rPr>
              <a:t>typedef struct VexNode { </a:t>
            </a:r>
            <a:r>
              <a:rPr kumimoji="1" lang="en-US" altLang="zh-CN" sz="3200">
                <a:solidFill>
                  <a:srgbClr val="800000"/>
                </a:solidFill>
                <a:latin typeface="Times New Roman" panose="02020603050405020304" pitchFamily="18" charset="0"/>
              </a:rPr>
              <a:t>// </a:t>
            </a:r>
            <a:r>
              <a:rPr kumimoji="1" lang="zh-CN" altLang="en-US" sz="3200">
                <a:solidFill>
                  <a:srgbClr val="800000"/>
                </a:solidFill>
                <a:latin typeface="Times New Roman" panose="02020603050405020304" pitchFamily="18" charset="0"/>
              </a:rPr>
              <a:t>顶点的结构表示</a:t>
            </a:r>
            <a:endParaRPr kumimoji="1" lang="zh-CN" altLang="en-US" sz="3200">
              <a:solidFill>
                <a:srgbClr val="000099"/>
              </a:solidFill>
              <a:latin typeface="Times New Roman" panose="02020603050405020304" pitchFamily="18" charset="0"/>
            </a:endParaRPr>
          </a:p>
          <a:p>
            <a:pPr algn="l">
              <a:lnSpc>
                <a:spcPct val="125000"/>
              </a:lnSpc>
            </a:pPr>
            <a:r>
              <a:rPr kumimoji="1" lang="zh-CN" altLang="en-US" sz="3200">
                <a:solidFill>
                  <a:srgbClr val="000099"/>
                </a:solidFill>
                <a:latin typeface="Times New Roman" panose="02020603050405020304" pitchFamily="18" charset="0"/>
              </a:rPr>
              <a:t>     </a:t>
            </a:r>
            <a:r>
              <a:rPr kumimoji="1" lang="en-US" altLang="zh-CN" sz="3200">
                <a:solidFill>
                  <a:srgbClr val="000099"/>
                </a:solidFill>
                <a:latin typeface="Times New Roman" panose="02020603050405020304" pitchFamily="18" charset="0"/>
              </a:rPr>
              <a:t>VertexType  data;</a:t>
            </a:r>
          </a:p>
          <a:p>
            <a:pPr algn="l">
              <a:lnSpc>
                <a:spcPct val="125000"/>
              </a:lnSpc>
            </a:pPr>
            <a:r>
              <a:rPr kumimoji="1" lang="en-US" altLang="zh-CN" sz="3200">
                <a:solidFill>
                  <a:srgbClr val="000099"/>
                </a:solidFill>
                <a:latin typeface="Times New Roman" panose="02020603050405020304" pitchFamily="18" charset="0"/>
              </a:rPr>
              <a:t>     ArcBox  *firstin, *firstout;   </a:t>
            </a:r>
          </a:p>
          <a:p>
            <a:pPr algn="l">
              <a:lnSpc>
                <a:spcPct val="125000"/>
              </a:lnSpc>
            </a:pPr>
            <a:r>
              <a:rPr kumimoji="1" lang="en-US" altLang="zh-CN" sz="3200">
                <a:solidFill>
                  <a:srgbClr val="000099"/>
                </a:solidFill>
                <a:latin typeface="Times New Roman" panose="02020603050405020304" pitchFamily="18" charset="0"/>
              </a:rPr>
              <a:t>} VexNode;</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p:cTn id="7" dur="500" fill="hold"/>
                                        <p:tgtEl>
                                          <p:spTgt spid="97283"/>
                                        </p:tgtEl>
                                        <p:attrNameLst>
                                          <p:attrName>ppt_x</p:attrName>
                                        </p:attrNameLst>
                                      </p:cBhvr>
                                      <p:tavLst>
                                        <p:tav tm="0">
                                          <p:val>
                                            <p:strVal val="#ppt_x"/>
                                          </p:val>
                                        </p:tav>
                                        <p:tav tm="100000">
                                          <p:val>
                                            <p:strVal val="#ppt_x"/>
                                          </p:val>
                                        </p:tav>
                                      </p:tavLst>
                                    </p:anim>
                                    <p:anim calcmode="lin" valueType="num">
                                      <p:cBhvr>
                                        <p:cTn id="8" dur="500" fill="hold"/>
                                        <p:tgtEl>
                                          <p:spTgt spid="97283"/>
                                        </p:tgtEl>
                                        <p:attrNameLst>
                                          <p:attrName>ppt_y</p:attrName>
                                        </p:attrNameLst>
                                      </p:cBhvr>
                                      <p:tavLst>
                                        <p:tav tm="0">
                                          <p:val>
                                            <p:strVal val="#ppt_y-#ppt_h/2"/>
                                          </p:val>
                                        </p:tav>
                                        <p:tav tm="100000">
                                          <p:val>
                                            <p:strVal val="#ppt_y"/>
                                          </p:val>
                                        </p:tav>
                                      </p:tavLst>
                                    </p:anim>
                                    <p:anim calcmode="lin" valueType="num">
                                      <p:cBhvr>
                                        <p:cTn id="9" dur="500" fill="hold"/>
                                        <p:tgtEl>
                                          <p:spTgt spid="97283"/>
                                        </p:tgtEl>
                                        <p:attrNameLst>
                                          <p:attrName>ppt_w</p:attrName>
                                        </p:attrNameLst>
                                      </p:cBhvr>
                                      <p:tavLst>
                                        <p:tav tm="0">
                                          <p:val>
                                            <p:strVal val="#ppt_w"/>
                                          </p:val>
                                        </p:tav>
                                        <p:tav tm="100000">
                                          <p:val>
                                            <p:strVal val="#ppt_w"/>
                                          </p:val>
                                        </p:tav>
                                      </p:tavLst>
                                    </p:anim>
                                    <p:anim calcmode="lin" valueType="num">
                                      <p:cBhvr>
                                        <p:cTn id="10" dur="500" fill="hold"/>
                                        <p:tgtEl>
                                          <p:spTgt spid="97283"/>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97284"/>
                                        </p:tgtEl>
                                        <p:attrNameLst>
                                          <p:attrName>style.visibility</p:attrName>
                                        </p:attrNameLst>
                                      </p:cBhvr>
                                      <p:to>
                                        <p:strVal val="visible"/>
                                      </p:to>
                                    </p:set>
                                    <p:anim calcmode="lin" valueType="num">
                                      <p:cBhvr>
                                        <p:cTn id="14" dur="500" fill="hold"/>
                                        <p:tgtEl>
                                          <p:spTgt spid="97284"/>
                                        </p:tgtEl>
                                        <p:attrNameLst>
                                          <p:attrName>ppt_x</p:attrName>
                                        </p:attrNameLst>
                                      </p:cBhvr>
                                      <p:tavLst>
                                        <p:tav tm="0">
                                          <p:val>
                                            <p:strVal val="#ppt_x"/>
                                          </p:val>
                                        </p:tav>
                                        <p:tav tm="100000">
                                          <p:val>
                                            <p:strVal val="#ppt_x"/>
                                          </p:val>
                                        </p:tav>
                                      </p:tavLst>
                                    </p:anim>
                                    <p:anim calcmode="lin" valueType="num">
                                      <p:cBhvr>
                                        <p:cTn id="15" dur="500" fill="hold"/>
                                        <p:tgtEl>
                                          <p:spTgt spid="97284"/>
                                        </p:tgtEl>
                                        <p:attrNameLst>
                                          <p:attrName>ppt_y</p:attrName>
                                        </p:attrNameLst>
                                      </p:cBhvr>
                                      <p:tavLst>
                                        <p:tav tm="0">
                                          <p:val>
                                            <p:strVal val="#ppt_y-#ppt_h/2"/>
                                          </p:val>
                                        </p:tav>
                                        <p:tav tm="100000">
                                          <p:val>
                                            <p:strVal val="#ppt_y"/>
                                          </p:val>
                                        </p:tav>
                                      </p:tavLst>
                                    </p:anim>
                                    <p:anim calcmode="lin" valueType="num">
                                      <p:cBhvr>
                                        <p:cTn id="16" dur="500" fill="hold"/>
                                        <p:tgtEl>
                                          <p:spTgt spid="97284"/>
                                        </p:tgtEl>
                                        <p:attrNameLst>
                                          <p:attrName>ppt_w</p:attrName>
                                        </p:attrNameLst>
                                      </p:cBhvr>
                                      <p:tavLst>
                                        <p:tav tm="0">
                                          <p:val>
                                            <p:strVal val="#ppt_w"/>
                                          </p:val>
                                        </p:tav>
                                        <p:tav tm="100000">
                                          <p:val>
                                            <p:strVal val="#ppt_w"/>
                                          </p:val>
                                        </p:tav>
                                      </p:tavLst>
                                    </p:anim>
                                    <p:anim calcmode="lin" valueType="num">
                                      <p:cBhvr>
                                        <p:cTn id="17" dur="500" fill="hold"/>
                                        <p:tgtEl>
                                          <p:spTgt spid="9728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grpId="0" nodeType="afterEffect">
                                  <p:stCondLst>
                                    <p:cond delay="0"/>
                                  </p:stCondLst>
                                  <p:childTnLst>
                                    <p:set>
                                      <p:cBhvr>
                                        <p:cTn id="20" dur="1" fill="hold">
                                          <p:stCondLst>
                                            <p:cond delay="0"/>
                                          </p:stCondLst>
                                        </p:cTn>
                                        <p:tgtEl>
                                          <p:spTgt spid="97285"/>
                                        </p:tgtEl>
                                        <p:attrNameLst>
                                          <p:attrName>style.visibility</p:attrName>
                                        </p:attrNameLst>
                                      </p:cBhvr>
                                      <p:to>
                                        <p:strVal val="visible"/>
                                      </p:to>
                                    </p:set>
                                    <p:anim calcmode="lin" valueType="num">
                                      <p:cBhvr>
                                        <p:cTn id="21" dur="500" fill="hold"/>
                                        <p:tgtEl>
                                          <p:spTgt spid="97285"/>
                                        </p:tgtEl>
                                        <p:attrNameLst>
                                          <p:attrName>ppt_x</p:attrName>
                                        </p:attrNameLst>
                                      </p:cBhvr>
                                      <p:tavLst>
                                        <p:tav tm="0">
                                          <p:val>
                                            <p:strVal val="#ppt_x"/>
                                          </p:val>
                                        </p:tav>
                                        <p:tav tm="100000">
                                          <p:val>
                                            <p:strVal val="#ppt_x"/>
                                          </p:val>
                                        </p:tav>
                                      </p:tavLst>
                                    </p:anim>
                                    <p:anim calcmode="lin" valueType="num">
                                      <p:cBhvr>
                                        <p:cTn id="22" dur="500" fill="hold"/>
                                        <p:tgtEl>
                                          <p:spTgt spid="97285"/>
                                        </p:tgtEl>
                                        <p:attrNameLst>
                                          <p:attrName>ppt_y</p:attrName>
                                        </p:attrNameLst>
                                      </p:cBhvr>
                                      <p:tavLst>
                                        <p:tav tm="0">
                                          <p:val>
                                            <p:strVal val="#ppt_y-#ppt_h/2"/>
                                          </p:val>
                                        </p:tav>
                                        <p:tav tm="100000">
                                          <p:val>
                                            <p:strVal val="#ppt_y"/>
                                          </p:val>
                                        </p:tav>
                                      </p:tavLst>
                                    </p:anim>
                                    <p:anim calcmode="lin" valueType="num">
                                      <p:cBhvr>
                                        <p:cTn id="23" dur="500" fill="hold"/>
                                        <p:tgtEl>
                                          <p:spTgt spid="97285"/>
                                        </p:tgtEl>
                                        <p:attrNameLst>
                                          <p:attrName>ppt_w</p:attrName>
                                        </p:attrNameLst>
                                      </p:cBhvr>
                                      <p:tavLst>
                                        <p:tav tm="0">
                                          <p:val>
                                            <p:strVal val="#ppt_w"/>
                                          </p:val>
                                        </p:tav>
                                        <p:tav tm="100000">
                                          <p:val>
                                            <p:strVal val="#ppt_w"/>
                                          </p:val>
                                        </p:tav>
                                      </p:tavLst>
                                    </p:anim>
                                    <p:anim calcmode="lin" valueType="num">
                                      <p:cBhvr>
                                        <p:cTn id="24" dur="500" fill="hold"/>
                                        <p:tgtEl>
                                          <p:spTgt spid="9728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7286"/>
                                        </p:tgtEl>
                                        <p:attrNameLst>
                                          <p:attrName>style.visibility</p:attrName>
                                        </p:attrNameLst>
                                      </p:cBhvr>
                                      <p:to>
                                        <p:strVal val="visible"/>
                                      </p:to>
                                    </p:set>
                                    <p:animEffect transition="in" filter="wipe(up)">
                                      <p:cBhvr>
                                        <p:cTn id="29" dur="500"/>
                                        <p:tgtEl>
                                          <p:spTgt spid="9728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97288"/>
                                        </p:tgtEl>
                                        <p:attrNameLst>
                                          <p:attrName>style.visibility</p:attrName>
                                        </p:attrNameLst>
                                      </p:cBhvr>
                                      <p:to>
                                        <p:strVal val="visible"/>
                                      </p:to>
                                    </p:set>
                                    <p:animEffect transition="in" filter="wipe(up)">
                                      <p:cBhvr>
                                        <p:cTn id="33" dur="500"/>
                                        <p:tgtEl>
                                          <p:spTgt spid="9728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97287"/>
                                        </p:tgtEl>
                                        <p:attrNameLst>
                                          <p:attrName>style.visibility</p:attrName>
                                        </p:attrNameLst>
                                      </p:cBhvr>
                                      <p:to>
                                        <p:strVal val="visible"/>
                                      </p:to>
                                    </p:set>
                                    <p:animEffect transition="in" filter="wipe(up)">
                                      <p:cBhvr>
                                        <p:cTn id="38" dur="500"/>
                                        <p:tgtEl>
                                          <p:spTgt spid="97287"/>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97289"/>
                                        </p:tgtEl>
                                        <p:attrNameLst>
                                          <p:attrName>style.visibility</p:attrName>
                                        </p:attrNameLst>
                                      </p:cBhvr>
                                      <p:to>
                                        <p:strVal val="visible"/>
                                      </p:to>
                                    </p:set>
                                    <p:animEffect transition="in" filter="wipe(up)">
                                      <p:cBhvr>
                                        <p:cTn id="42" dur="500"/>
                                        <p:tgtEl>
                                          <p:spTgt spid="9728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7290"/>
                                        </p:tgtEl>
                                        <p:attrNameLst>
                                          <p:attrName>style.visibility</p:attrName>
                                        </p:attrNameLst>
                                      </p:cBhvr>
                                      <p:to>
                                        <p:strVal val="visible"/>
                                      </p:to>
                                    </p:set>
                                    <p:anim calcmode="lin" valueType="num">
                                      <p:cBhvr additive="base">
                                        <p:cTn id="47" dur="500" fill="hold"/>
                                        <p:tgtEl>
                                          <p:spTgt spid="97290"/>
                                        </p:tgtEl>
                                        <p:attrNameLst>
                                          <p:attrName>ppt_x</p:attrName>
                                        </p:attrNameLst>
                                      </p:cBhvr>
                                      <p:tavLst>
                                        <p:tav tm="0">
                                          <p:val>
                                            <p:strVal val="#ppt_x"/>
                                          </p:val>
                                        </p:tav>
                                        <p:tav tm="100000">
                                          <p:val>
                                            <p:strVal val="#ppt_x"/>
                                          </p:val>
                                        </p:tav>
                                      </p:tavLst>
                                    </p:anim>
                                    <p:anim calcmode="lin" valueType="num">
                                      <p:cBhvr additive="base">
                                        <p:cTn id="48" dur="500" fill="hold"/>
                                        <p:tgtEl>
                                          <p:spTgt spid="97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nimBg="1" autoUpdateAnimBg="0"/>
      <p:bldP spid="97284" grpId="0" animBg="1"/>
      <p:bldP spid="97285" grpId="0" animBg="1"/>
      <p:bldP spid="97286" grpId="0" animBg="1"/>
      <p:bldP spid="97287" grpId="0" animBg="1"/>
      <p:bldP spid="97288" grpId="0" animBg="1" autoUpdateAnimBg="0"/>
      <p:bldP spid="97289" grpId="0" animBg="1" autoUpdateAnimBg="0"/>
      <p:bldP spid="9729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F022585-CC64-41AA-94FC-BC7515BD055D}" type="slidenum">
              <a:rPr lang="en-US" altLang="zh-CN"/>
              <a:t>34</a:t>
            </a:fld>
            <a:endParaRPr lang="en-US" altLang="zh-CN"/>
          </a:p>
        </p:txBody>
      </p:sp>
      <p:sp>
        <p:nvSpPr>
          <p:cNvPr id="18434" name="Text Box 2"/>
          <p:cNvSpPr txBox="1">
            <a:spLocks noChangeArrowheads="1"/>
          </p:cNvSpPr>
          <p:nvPr/>
        </p:nvSpPr>
        <p:spPr bwMode="auto">
          <a:xfrm>
            <a:off x="533400" y="1447800"/>
            <a:ext cx="8077200" cy="3759200"/>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kumimoji="1" lang="en-US" altLang="zh-CN" sz="3200">
                <a:solidFill>
                  <a:srgbClr val="000099"/>
                </a:solidFill>
                <a:latin typeface="Times New Roman" panose="02020603050405020304" pitchFamily="18" charset="0"/>
              </a:rPr>
              <a:t>typedef struct { </a:t>
            </a:r>
          </a:p>
          <a:p>
            <a:pPr algn="l">
              <a:spcBef>
                <a:spcPct val="30000"/>
              </a:spcBef>
            </a:pPr>
            <a:r>
              <a:rPr kumimoji="1" lang="en-US" altLang="zh-CN" sz="3200">
                <a:solidFill>
                  <a:srgbClr val="000099"/>
                </a:solidFill>
                <a:latin typeface="Times New Roman" panose="02020603050405020304" pitchFamily="18" charset="0"/>
              </a:rPr>
              <a:t>   VexNode  xlist[MAX_VERTEX_NUM]; </a:t>
            </a:r>
          </a:p>
          <a:p>
            <a:pPr algn="l">
              <a:spcBef>
                <a:spcPct val="30000"/>
              </a:spcBef>
            </a:pPr>
            <a:r>
              <a:rPr kumimoji="1" lang="en-US" altLang="zh-CN" sz="3200">
                <a:solidFill>
                  <a:srgbClr val="000099"/>
                </a:solidFill>
                <a:latin typeface="Times New Roman" panose="02020603050405020304" pitchFamily="18" charset="0"/>
              </a:rPr>
              <a:t>             // </a:t>
            </a:r>
            <a:r>
              <a:rPr kumimoji="1" lang="zh-CN" altLang="en-US" sz="3200">
                <a:solidFill>
                  <a:srgbClr val="000099"/>
                </a:solidFill>
                <a:latin typeface="Times New Roman" panose="02020603050405020304" pitchFamily="18" charset="0"/>
              </a:rPr>
              <a:t>顶点结点</a:t>
            </a:r>
            <a:r>
              <a:rPr kumimoji="1" lang="en-US" altLang="zh-CN" sz="3200">
                <a:solidFill>
                  <a:srgbClr val="000099"/>
                </a:solidFill>
                <a:latin typeface="Times New Roman" panose="02020603050405020304" pitchFamily="18" charset="0"/>
              </a:rPr>
              <a:t>(</a:t>
            </a:r>
            <a:r>
              <a:rPr kumimoji="1" lang="zh-CN" altLang="en-US" sz="3200">
                <a:solidFill>
                  <a:srgbClr val="000099"/>
                </a:solidFill>
                <a:latin typeface="Times New Roman" panose="02020603050405020304" pitchFamily="18" charset="0"/>
              </a:rPr>
              <a:t>表头向量</a:t>
            </a:r>
            <a:r>
              <a:rPr kumimoji="1" lang="en-US" altLang="zh-CN" sz="3200">
                <a:solidFill>
                  <a:srgbClr val="000099"/>
                </a:solidFill>
                <a:latin typeface="Times New Roman" panose="02020603050405020304" pitchFamily="18" charset="0"/>
              </a:rPr>
              <a:t>) </a:t>
            </a:r>
          </a:p>
          <a:p>
            <a:pPr algn="l">
              <a:spcBef>
                <a:spcPct val="30000"/>
              </a:spcBef>
            </a:pPr>
            <a:r>
              <a:rPr kumimoji="1" lang="en-US" altLang="zh-CN" sz="3200">
                <a:solidFill>
                  <a:srgbClr val="000099"/>
                </a:solidFill>
                <a:latin typeface="Times New Roman" panose="02020603050405020304" pitchFamily="18" charset="0"/>
              </a:rPr>
              <a:t>   int   vexnum, arcnum;</a:t>
            </a:r>
          </a:p>
          <a:p>
            <a:pPr algn="l">
              <a:spcBef>
                <a:spcPct val="30000"/>
              </a:spcBef>
            </a:pPr>
            <a:r>
              <a:rPr kumimoji="1" lang="en-US" altLang="zh-CN" sz="3200">
                <a:solidFill>
                  <a:srgbClr val="000099"/>
                </a:solidFill>
                <a:latin typeface="Times New Roman" panose="02020603050405020304" pitchFamily="18" charset="0"/>
              </a:rPr>
              <a:t>           //</a:t>
            </a:r>
            <a:r>
              <a:rPr kumimoji="1" lang="zh-CN" altLang="en-US" sz="3200">
                <a:solidFill>
                  <a:srgbClr val="000099"/>
                </a:solidFill>
                <a:latin typeface="Times New Roman" panose="02020603050405020304" pitchFamily="18" charset="0"/>
              </a:rPr>
              <a:t>有向图的当前顶点数和弧数</a:t>
            </a:r>
          </a:p>
          <a:p>
            <a:pPr algn="l">
              <a:spcBef>
                <a:spcPct val="30000"/>
              </a:spcBef>
            </a:pPr>
            <a:r>
              <a:rPr kumimoji="1" lang="en-US" altLang="zh-CN" sz="3200">
                <a:solidFill>
                  <a:srgbClr val="000099"/>
                </a:solidFill>
                <a:latin typeface="Times New Roman" panose="02020603050405020304" pitchFamily="18" charset="0"/>
              </a:rPr>
              <a:t>} OLGraph;</a:t>
            </a:r>
          </a:p>
        </p:txBody>
      </p:sp>
      <p:sp>
        <p:nvSpPr>
          <p:cNvPr id="18444" name="Rectangle 12"/>
          <p:cNvSpPr>
            <a:spLocks noChangeArrowheads="1"/>
          </p:cNvSpPr>
          <p:nvPr/>
        </p:nvSpPr>
        <p:spPr bwMode="auto">
          <a:xfrm>
            <a:off x="228600" y="352425"/>
            <a:ext cx="5994400" cy="641350"/>
          </a:xfrm>
          <a:prstGeom prst="rect">
            <a:avLst/>
          </a:prstGeom>
          <a:noFill/>
          <a:ln>
            <a:noFill/>
          </a:ln>
          <a:effectLst/>
          <a:extLst>
            <a:ext uri="{909E8E84-426E-40DD-AFC4-6F175D3DCCD1}">
              <a14:hiddenFill xmlns:a14="http://schemas.microsoft.com/office/drawing/2010/main">
                <a:solidFill>
                  <a:srgbClr val="FFCC99">
                    <a:alpha val="50000"/>
                  </a:srgbClr>
                </a:solidFill>
              </a14:hiddenFill>
            </a:ext>
            <a:ext uri="{91240B29-F687-4F45-9708-019B960494DF}">
              <a14:hiddenLine xmlns:a14="http://schemas.microsoft.com/office/drawing/2010/main" w="12700">
                <a:solidFill>
                  <a:srgbClr val="FFCC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40000"/>
              </a:spcBef>
            </a:pPr>
            <a:r>
              <a:rPr kumimoji="1" lang="zh-CN" altLang="en-US" sz="3600" dirty="0">
                <a:solidFill>
                  <a:srgbClr val="800000"/>
                </a:solidFill>
                <a:latin typeface="Times New Roman" panose="02020603050405020304" pitchFamily="18" charset="0"/>
              </a:rPr>
              <a:t>有向图的结构表示</a:t>
            </a:r>
            <a:r>
              <a:rPr kumimoji="1" lang="en-US" altLang="zh-CN" sz="3600" dirty="0">
                <a:solidFill>
                  <a:srgbClr val="800000"/>
                </a:solidFill>
                <a:latin typeface="Times New Roman" panose="02020603050405020304" pitchFamily="18" charset="0"/>
              </a:rPr>
              <a:t>(</a:t>
            </a:r>
            <a:r>
              <a:rPr kumimoji="1" lang="zh-CN" altLang="en-US" sz="3600" dirty="0">
                <a:solidFill>
                  <a:srgbClr val="800000"/>
                </a:solidFill>
                <a:latin typeface="Times New Roman" panose="02020603050405020304" pitchFamily="18" charset="0"/>
              </a:rPr>
              <a:t>十字链表</a:t>
            </a:r>
            <a:r>
              <a:rPr kumimoji="1" lang="en-US" altLang="zh-CN" sz="3600" dirty="0">
                <a:solidFill>
                  <a:srgbClr val="800000"/>
                </a:solidFill>
                <a:latin typeface="Times New Roman" panose="02020603050405020304" pitchFamily="18" charset="0"/>
              </a:rPr>
              <a:t>)</a:t>
            </a:r>
            <a:endParaRPr kumimoji="1" lang="en-US" altLang="zh-CN" sz="3600" dirty="0">
              <a:solidFill>
                <a:srgbClr val="663300"/>
              </a:solidFill>
              <a:latin typeface="Times New Roman" panose="02020603050405020304"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outVertic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114800" y="3886200"/>
            <a:ext cx="2286000" cy="533400"/>
            <a:chOff x="4114800" y="3886200"/>
            <a:chExt cx="2286000" cy="533400"/>
          </a:xfrm>
        </p:grpSpPr>
        <p:sp>
          <p:nvSpPr>
            <p:cNvPr id="206940" name="Rectangle 92"/>
            <p:cNvSpPr>
              <a:spLocks noChangeArrowheads="1"/>
            </p:cNvSpPr>
            <p:nvPr/>
          </p:nvSpPr>
          <p:spPr bwMode="auto">
            <a:xfrm>
              <a:off x="41148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941" name="Rectangle 93"/>
            <p:cNvSpPr>
              <a:spLocks noChangeArrowheads="1"/>
            </p:cNvSpPr>
            <p:nvPr/>
          </p:nvSpPr>
          <p:spPr bwMode="auto">
            <a:xfrm>
              <a:off x="45720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4</a:t>
              </a:r>
            </a:p>
          </p:txBody>
        </p:sp>
        <p:sp>
          <p:nvSpPr>
            <p:cNvPr id="206942" name="Rectangle 94"/>
            <p:cNvSpPr>
              <a:spLocks noChangeArrowheads="1"/>
            </p:cNvSpPr>
            <p:nvPr/>
          </p:nvSpPr>
          <p:spPr bwMode="auto">
            <a:xfrm>
              <a:off x="50292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3" name="Rectangle 95"/>
            <p:cNvSpPr>
              <a:spLocks noChangeArrowheads="1"/>
            </p:cNvSpPr>
            <p:nvPr/>
          </p:nvSpPr>
          <p:spPr bwMode="auto">
            <a:xfrm>
              <a:off x="54864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206944" name="Rectangle 96"/>
            <p:cNvSpPr>
              <a:spLocks noChangeArrowheads="1"/>
            </p:cNvSpPr>
            <p:nvPr/>
          </p:nvSpPr>
          <p:spPr bwMode="auto">
            <a:xfrm>
              <a:off x="59436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50" name="Group 102"/>
            <p:cNvGrpSpPr/>
            <p:nvPr/>
          </p:nvGrpSpPr>
          <p:grpSpPr bwMode="auto">
            <a:xfrm>
              <a:off x="6096000" y="4038600"/>
              <a:ext cx="152400" cy="152400"/>
              <a:chOff x="4656" y="2352"/>
              <a:chExt cx="96" cy="96"/>
            </a:xfrm>
          </p:grpSpPr>
          <p:sp>
            <p:nvSpPr>
              <p:cNvPr id="206951" name="Line 103"/>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2" name="Line 104"/>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1" name="灯片编号占位符 4"/>
          <p:cNvSpPr>
            <a:spLocks noGrp="1"/>
          </p:cNvSpPr>
          <p:nvPr>
            <p:ph type="sldNum" sz="quarter" idx="12"/>
          </p:nvPr>
        </p:nvSpPr>
        <p:spPr/>
        <p:txBody>
          <a:bodyPr/>
          <a:lstStyle/>
          <a:p>
            <a:fld id="{14172F62-58A7-42CA-8196-3D3C5EA2D074}" type="slidenum">
              <a:rPr lang="en-US" altLang="zh-CN"/>
              <a:t>35</a:t>
            </a:fld>
            <a:endParaRPr lang="en-US" altLang="zh-CN"/>
          </a:p>
        </p:txBody>
      </p:sp>
      <p:sp>
        <p:nvSpPr>
          <p:cNvPr id="206850" name="Rectangle 2"/>
          <p:cNvSpPr>
            <a:spLocks noGrp="1" noChangeArrowheads="1"/>
          </p:cNvSpPr>
          <p:nvPr>
            <p:ph type="title"/>
          </p:nvPr>
        </p:nvSpPr>
        <p:spPr>
          <a:xfrm>
            <a:off x="152400" y="0"/>
            <a:ext cx="8991600" cy="1027113"/>
          </a:xfrm>
        </p:spPr>
        <p:txBody>
          <a:bodyPr/>
          <a:lstStyle/>
          <a:p>
            <a:r>
              <a:rPr lang="en-US" altLang="zh-CN"/>
              <a:t>7.2.4 </a:t>
            </a:r>
            <a:r>
              <a:rPr lang="zh-CN" altLang="en-US"/>
              <a:t>无向图的邻接多重表存储表示</a:t>
            </a:r>
          </a:p>
        </p:txBody>
      </p:sp>
      <p:grpSp>
        <p:nvGrpSpPr>
          <p:cNvPr id="206863" name="Group 15"/>
          <p:cNvGrpSpPr/>
          <p:nvPr/>
        </p:nvGrpSpPr>
        <p:grpSpPr bwMode="auto">
          <a:xfrm>
            <a:off x="304800" y="1676400"/>
            <a:ext cx="1752600" cy="1981200"/>
            <a:chOff x="768" y="864"/>
            <a:chExt cx="1104" cy="1248"/>
          </a:xfrm>
        </p:grpSpPr>
        <p:sp>
          <p:nvSpPr>
            <p:cNvPr id="206862" name="Line 14"/>
            <p:cNvSpPr>
              <a:spLocks noChangeShapeType="1"/>
            </p:cNvSpPr>
            <p:nvPr/>
          </p:nvSpPr>
          <p:spPr bwMode="auto">
            <a:xfrm>
              <a:off x="1296" y="1536"/>
              <a:ext cx="432"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1" name="Line 13"/>
            <p:cNvSpPr>
              <a:spLocks noChangeShapeType="1"/>
            </p:cNvSpPr>
            <p:nvPr/>
          </p:nvSpPr>
          <p:spPr bwMode="auto">
            <a:xfrm>
              <a:off x="1728" y="1104"/>
              <a:ext cx="0" cy="76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60" name="Line 12"/>
            <p:cNvSpPr>
              <a:spLocks noChangeShapeType="1"/>
            </p:cNvSpPr>
            <p:nvPr/>
          </p:nvSpPr>
          <p:spPr bwMode="auto">
            <a:xfrm flipH="1">
              <a:off x="912" y="1104"/>
              <a:ext cx="816" cy="816"/>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9" name="Line 11"/>
            <p:cNvSpPr>
              <a:spLocks noChangeShapeType="1"/>
            </p:cNvSpPr>
            <p:nvPr/>
          </p:nvSpPr>
          <p:spPr bwMode="auto">
            <a:xfrm>
              <a:off x="912" y="1104"/>
              <a:ext cx="0" cy="76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8" name="Line 10"/>
            <p:cNvSpPr>
              <a:spLocks noChangeShapeType="1"/>
            </p:cNvSpPr>
            <p:nvPr/>
          </p:nvSpPr>
          <p:spPr bwMode="auto">
            <a:xfrm>
              <a:off x="960" y="1056"/>
              <a:ext cx="72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53" name="Oval 5"/>
            <p:cNvSpPr>
              <a:spLocks noChangeArrowheads="1"/>
            </p:cNvSpPr>
            <p:nvPr/>
          </p:nvSpPr>
          <p:spPr bwMode="auto">
            <a:xfrm>
              <a:off x="768" y="864"/>
              <a:ext cx="336" cy="336"/>
            </a:xfrm>
            <a:prstGeom prst="ellipse">
              <a:avLst/>
            </a:prstGeom>
            <a:solidFill>
              <a:schemeClr val="accent2"/>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206854" name="Oval 6"/>
            <p:cNvSpPr>
              <a:spLocks noChangeArrowheads="1"/>
            </p:cNvSpPr>
            <p:nvPr/>
          </p:nvSpPr>
          <p:spPr bwMode="auto">
            <a:xfrm>
              <a:off x="1536" y="864"/>
              <a:ext cx="336" cy="336"/>
            </a:xfrm>
            <a:prstGeom prst="ellipse">
              <a:avLst/>
            </a:prstGeom>
            <a:solidFill>
              <a:schemeClr val="accent2"/>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206855" name="Oval 7"/>
            <p:cNvSpPr>
              <a:spLocks noChangeArrowheads="1"/>
            </p:cNvSpPr>
            <p:nvPr/>
          </p:nvSpPr>
          <p:spPr bwMode="auto">
            <a:xfrm>
              <a:off x="768" y="1776"/>
              <a:ext cx="336" cy="336"/>
            </a:xfrm>
            <a:prstGeom prst="ellipse">
              <a:avLst/>
            </a:prstGeom>
            <a:solidFill>
              <a:schemeClr val="accent2"/>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06856" name="Oval 8"/>
            <p:cNvSpPr>
              <a:spLocks noChangeArrowheads="1"/>
            </p:cNvSpPr>
            <p:nvPr/>
          </p:nvSpPr>
          <p:spPr bwMode="auto">
            <a:xfrm>
              <a:off x="1536" y="1776"/>
              <a:ext cx="336" cy="336"/>
            </a:xfrm>
            <a:prstGeom prst="ellipse">
              <a:avLst/>
            </a:prstGeom>
            <a:solidFill>
              <a:schemeClr val="accent2"/>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206857" name="Oval 9"/>
            <p:cNvSpPr>
              <a:spLocks noChangeArrowheads="1"/>
            </p:cNvSpPr>
            <p:nvPr/>
          </p:nvSpPr>
          <p:spPr bwMode="auto">
            <a:xfrm>
              <a:off x="1152" y="1320"/>
              <a:ext cx="336" cy="336"/>
            </a:xfrm>
            <a:prstGeom prst="ellipse">
              <a:avLst/>
            </a:prstGeom>
            <a:solidFill>
              <a:schemeClr val="accent2"/>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grpSp>
      <p:graphicFrame>
        <p:nvGraphicFramePr>
          <p:cNvPr id="206864" name="Group 16"/>
          <p:cNvGraphicFramePr>
            <a:graphicFrameLocks noGrp="1"/>
          </p:cNvGraphicFramePr>
          <p:nvPr/>
        </p:nvGraphicFramePr>
        <p:xfrm>
          <a:off x="1828800" y="1524000"/>
          <a:ext cx="1987550" cy="2895600"/>
        </p:xfrm>
        <a:graphic>
          <a:graphicData uri="http://schemas.openxmlformats.org/drawingml/2006/table">
            <a:tbl>
              <a:tblPr/>
              <a:tblGrid>
                <a:gridCol w="660400">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V1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V2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V3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V4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Tx/>
                        <a:buNone/>
                      </a:pPr>
                      <a:r>
                        <a:rPr kumimoji="0" lang="en-US" altLang="zh-CN" sz="3200" b="1" i="0" u="none" strike="noStrike" cap="none" normalizeH="0" baseline="0" smtClean="0">
                          <a:ln>
                            <a:noFill/>
                          </a:ln>
                          <a:solidFill>
                            <a:srgbClr val="580094"/>
                          </a:solidFill>
                          <a:effectLst/>
                          <a:latin typeface="Times New Roman" panose="02020603050405020304" pitchFamily="18" charset="0"/>
                          <a:ea typeface="楷体_GB2312" pitchFamily="49"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V5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06990" name="Group 142"/>
          <p:cNvGrpSpPr/>
          <p:nvPr/>
        </p:nvGrpSpPr>
        <p:grpSpPr bwMode="auto">
          <a:xfrm>
            <a:off x="3505200" y="4941168"/>
            <a:ext cx="5295900" cy="547688"/>
            <a:chOff x="1632" y="3552"/>
            <a:chExt cx="3336" cy="345"/>
          </a:xfrm>
        </p:grpSpPr>
        <p:sp>
          <p:nvSpPr>
            <p:cNvPr id="206983" name="Rectangle 135"/>
            <p:cNvSpPr>
              <a:spLocks noChangeArrowheads="1"/>
            </p:cNvSpPr>
            <p:nvPr/>
          </p:nvSpPr>
          <p:spPr bwMode="auto">
            <a:xfrm>
              <a:off x="1632" y="3552"/>
              <a:ext cx="657"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anose="02020603050405020304" pitchFamily="18" charset="0"/>
                </a:rPr>
                <a:t>mark</a:t>
              </a:r>
            </a:p>
          </p:txBody>
        </p:sp>
        <p:sp>
          <p:nvSpPr>
            <p:cNvPr id="206984" name="Rectangle 136"/>
            <p:cNvSpPr>
              <a:spLocks noChangeArrowheads="1"/>
            </p:cNvSpPr>
            <p:nvPr/>
          </p:nvSpPr>
          <p:spPr bwMode="auto">
            <a:xfrm>
              <a:off x="2289"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ivex</a:t>
              </a:r>
            </a:p>
          </p:txBody>
        </p:sp>
        <p:sp>
          <p:nvSpPr>
            <p:cNvPr id="206985" name="Rectangle 137"/>
            <p:cNvSpPr>
              <a:spLocks noChangeArrowheads="1"/>
            </p:cNvSpPr>
            <p:nvPr/>
          </p:nvSpPr>
          <p:spPr bwMode="auto">
            <a:xfrm>
              <a:off x="2817"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ilink</a:t>
              </a:r>
            </a:p>
          </p:txBody>
        </p:sp>
        <p:sp>
          <p:nvSpPr>
            <p:cNvPr id="206986" name="Rectangle 138"/>
            <p:cNvSpPr>
              <a:spLocks noChangeArrowheads="1"/>
            </p:cNvSpPr>
            <p:nvPr/>
          </p:nvSpPr>
          <p:spPr bwMode="auto">
            <a:xfrm>
              <a:off x="3345" y="3552"/>
              <a:ext cx="576"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jvex</a:t>
              </a:r>
            </a:p>
          </p:txBody>
        </p:sp>
        <p:sp>
          <p:nvSpPr>
            <p:cNvPr id="206987" name="Rectangle 139"/>
            <p:cNvSpPr>
              <a:spLocks noChangeArrowheads="1"/>
            </p:cNvSpPr>
            <p:nvPr/>
          </p:nvSpPr>
          <p:spPr bwMode="auto">
            <a:xfrm>
              <a:off x="3921"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jlink</a:t>
              </a:r>
            </a:p>
          </p:txBody>
        </p:sp>
        <p:sp>
          <p:nvSpPr>
            <p:cNvPr id="206988" name="Rectangle 140"/>
            <p:cNvSpPr>
              <a:spLocks noChangeArrowheads="1"/>
            </p:cNvSpPr>
            <p:nvPr/>
          </p:nvSpPr>
          <p:spPr bwMode="auto">
            <a:xfrm>
              <a:off x="4449"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info</a:t>
              </a:r>
            </a:p>
          </p:txBody>
        </p:sp>
      </p:grpSp>
      <p:sp>
        <p:nvSpPr>
          <p:cNvPr id="206991" name="Rectangle 143"/>
          <p:cNvSpPr>
            <a:spLocks noChangeArrowheads="1"/>
          </p:cNvSpPr>
          <p:nvPr/>
        </p:nvSpPr>
        <p:spPr bwMode="auto">
          <a:xfrm>
            <a:off x="533400" y="5776913"/>
            <a:ext cx="2743200" cy="547687"/>
          </a:xfrm>
          <a:prstGeom prst="rect">
            <a:avLst/>
          </a:prstGeom>
          <a:solidFill>
            <a:schemeClr val="tx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2800">
                <a:latin typeface="Times New Roman" panose="02020603050405020304" pitchFamily="18" charset="0"/>
              </a:rPr>
              <a:t>顶点 </a:t>
            </a:r>
            <a:r>
              <a:rPr lang="en-US" altLang="zh-CN" sz="2800" i="1">
                <a:latin typeface="Times New Roman" panose="02020603050405020304" pitchFamily="18" charset="0"/>
              </a:rPr>
              <a:t>i</a:t>
            </a:r>
            <a:r>
              <a:rPr lang="en-US" altLang="zh-CN" sz="2800">
                <a:latin typeface="Times New Roman" panose="02020603050405020304" pitchFamily="18" charset="0"/>
              </a:rPr>
              <a:t> </a:t>
            </a:r>
            <a:r>
              <a:rPr lang="zh-CN" altLang="en-US" sz="2800">
                <a:latin typeface="Times New Roman" panose="02020603050405020304" pitchFamily="18" charset="0"/>
              </a:rPr>
              <a:t>的度</a:t>
            </a:r>
            <a:r>
              <a:rPr lang="en-US" altLang="zh-CN" sz="2800">
                <a:latin typeface="Times New Roman" panose="02020603050405020304" pitchFamily="18" charset="0"/>
              </a:rPr>
              <a:t>?</a:t>
            </a:r>
          </a:p>
        </p:txBody>
      </p:sp>
      <p:sp>
        <p:nvSpPr>
          <p:cNvPr id="206992" name="Rectangle 144"/>
          <p:cNvSpPr>
            <a:spLocks noChangeArrowheads="1"/>
          </p:cNvSpPr>
          <p:nvPr/>
        </p:nvSpPr>
        <p:spPr bwMode="auto">
          <a:xfrm>
            <a:off x="3429000" y="5776913"/>
            <a:ext cx="2743200" cy="547687"/>
          </a:xfrm>
          <a:prstGeom prst="rect">
            <a:avLst/>
          </a:prstGeom>
          <a:solidFill>
            <a:schemeClr val="tx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hlink"/>
              </a:buClr>
              <a:buFontTx/>
              <a:buChar char="•"/>
            </a:pPr>
            <a:r>
              <a:rPr lang="zh-CN" altLang="en-US" sz="2800">
                <a:latin typeface="Times New Roman" panose="02020603050405020304" pitchFamily="18" charset="0"/>
              </a:rPr>
              <a:t>多少边节点</a:t>
            </a:r>
            <a:r>
              <a:rPr lang="en-US" altLang="zh-CN" sz="2800">
                <a:latin typeface="Times New Roman" panose="02020603050405020304" pitchFamily="18" charset="0"/>
              </a:rPr>
              <a:t>?</a:t>
            </a:r>
          </a:p>
        </p:txBody>
      </p:sp>
      <p:grpSp>
        <p:nvGrpSpPr>
          <p:cNvPr id="206913" name="Group 65"/>
          <p:cNvGrpSpPr/>
          <p:nvPr/>
        </p:nvGrpSpPr>
        <p:grpSpPr bwMode="auto">
          <a:xfrm>
            <a:off x="4114800" y="1524000"/>
            <a:ext cx="2286000" cy="533400"/>
            <a:chOff x="2688" y="1296"/>
            <a:chExt cx="1440" cy="336"/>
          </a:xfrm>
        </p:grpSpPr>
        <p:sp>
          <p:nvSpPr>
            <p:cNvPr id="206897" name="Rectangle 49"/>
            <p:cNvSpPr>
              <a:spLocks noChangeArrowheads="1"/>
            </p:cNvSpPr>
            <p:nvPr/>
          </p:nvSpPr>
          <p:spPr bwMode="auto">
            <a:xfrm>
              <a:off x="2688"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898" name="Rectangle 50"/>
            <p:cNvSpPr>
              <a:spLocks noChangeArrowheads="1"/>
            </p:cNvSpPr>
            <p:nvPr/>
          </p:nvSpPr>
          <p:spPr bwMode="auto">
            <a:xfrm>
              <a:off x="2976"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6899" name="Rectangle 51"/>
            <p:cNvSpPr>
              <a:spLocks noChangeArrowheads="1"/>
            </p:cNvSpPr>
            <p:nvPr/>
          </p:nvSpPr>
          <p:spPr bwMode="auto">
            <a:xfrm>
              <a:off x="3264"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0" name="Rectangle 52"/>
            <p:cNvSpPr>
              <a:spLocks noChangeArrowheads="1"/>
            </p:cNvSpPr>
            <p:nvPr/>
          </p:nvSpPr>
          <p:spPr bwMode="auto">
            <a:xfrm>
              <a:off x="3552"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206904" name="Rectangle 56"/>
            <p:cNvSpPr>
              <a:spLocks noChangeArrowheads="1"/>
            </p:cNvSpPr>
            <p:nvPr/>
          </p:nvSpPr>
          <p:spPr bwMode="auto">
            <a:xfrm>
              <a:off x="3840"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14" name="Group 66"/>
          <p:cNvGrpSpPr/>
          <p:nvPr/>
        </p:nvGrpSpPr>
        <p:grpSpPr bwMode="auto">
          <a:xfrm>
            <a:off x="6629400" y="1524000"/>
            <a:ext cx="2286000" cy="533400"/>
            <a:chOff x="4272" y="1296"/>
            <a:chExt cx="1440" cy="336"/>
          </a:xfrm>
        </p:grpSpPr>
        <p:sp>
          <p:nvSpPr>
            <p:cNvPr id="206905" name="Rectangle 57"/>
            <p:cNvSpPr>
              <a:spLocks noChangeArrowheads="1"/>
            </p:cNvSpPr>
            <p:nvPr/>
          </p:nvSpPr>
          <p:spPr bwMode="auto">
            <a:xfrm>
              <a:off x="4272"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906" name="Rectangle 58"/>
            <p:cNvSpPr>
              <a:spLocks noChangeArrowheads="1"/>
            </p:cNvSpPr>
            <p:nvPr/>
          </p:nvSpPr>
          <p:spPr bwMode="auto">
            <a:xfrm>
              <a:off x="4560"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0</a:t>
              </a:r>
            </a:p>
          </p:txBody>
        </p:sp>
        <p:sp>
          <p:nvSpPr>
            <p:cNvPr id="206907" name="Rectangle 59"/>
            <p:cNvSpPr>
              <a:spLocks noChangeArrowheads="1"/>
            </p:cNvSpPr>
            <p:nvPr/>
          </p:nvSpPr>
          <p:spPr bwMode="auto">
            <a:xfrm>
              <a:off x="4848"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8" name="Rectangle 60"/>
            <p:cNvSpPr>
              <a:spLocks noChangeArrowheads="1"/>
            </p:cNvSpPr>
            <p:nvPr/>
          </p:nvSpPr>
          <p:spPr bwMode="auto">
            <a:xfrm>
              <a:off x="5136"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grpSp>
          <p:nvGrpSpPr>
            <p:cNvPr id="206909" name="Group 61"/>
            <p:cNvGrpSpPr/>
            <p:nvPr/>
          </p:nvGrpSpPr>
          <p:grpSpPr bwMode="auto">
            <a:xfrm>
              <a:off x="4944" y="1424"/>
              <a:ext cx="96" cy="96"/>
              <a:chOff x="4656" y="2352"/>
              <a:chExt cx="96" cy="96"/>
            </a:xfrm>
          </p:grpSpPr>
          <p:sp>
            <p:nvSpPr>
              <p:cNvPr id="206910" name="Line 62"/>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12" name="Rectangle 64"/>
            <p:cNvSpPr>
              <a:spLocks noChangeArrowheads="1"/>
            </p:cNvSpPr>
            <p:nvPr/>
          </p:nvSpPr>
          <p:spPr bwMode="auto">
            <a:xfrm>
              <a:off x="5424"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01" name="Group 53"/>
            <p:cNvGrpSpPr/>
            <p:nvPr/>
          </p:nvGrpSpPr>
          <p:grpSpPr bwMode="auto">
            <a:xfrm>
              <a:off x="5520" y="1392"/>
              <a:ext cx="96" cy="96"/>
              <a:chOff x="4656" y="2352"/>
              <a:chExt cx="96" cy="96"/>
            </a:xfrm>
          </p:grpSpPr>
          <p:sp>
            <p:nvSpPr>
              <p:cNvPr id="206902" name="Line 54"/>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3" name="Line 55"/>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6921" name="Group 73"/>
          <p:cNvGrpSpPr/>
          <p:nvPr/>
        </p:nvGrpSpPr>
        <p:grpSpPr bwMode="auto">
          <a:xfrm>
            <a:off x="4114800" y="2743200"/>
            <a:ext cx="2286000" cy="533400"/>
            <a:chOff x="2688" y="1296"/>
            <a:chExt cx="1440" cy="336"/>
          </a:xfrm>
        </p:grpSpPr>
        <p:sp>
          <p:nvSpPr>
            <p:cNvPr id="206922" name="Rectangle 74"/>
            <p:cNvSpPr>
              <a:spLocks noChangeArrowheads="1"/>
            </p:cNvSpPr>
            <p:nvPr/>
          </p:nvSpPr>
          <p:spPr bwMode="auto">
            <a:xfrm>
              <a:off x="2688"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923" name="Rectangle 75"/>
            <p:cNvSpPr>
              <a:spLocks noChangeArrowheads="1"/>
            </p:cNvSpPr>
            <p:nvPr/>
          </p:nvSpPr>
          <p:spPr bwMode="auto">
            <a:xfrm>
              <a:off x="2976"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6924" name="Rectangle 76"/>
            <p:cNvSpPr>
              <a:spLocks noChangeArrowheads="1"/>
            </p:cNvSpPr>
            <p:nvPr/>
          </p:nvSpPr>
          <p:spPr bwMode="auto">
            <a:xfrm>
              <a:off x="3264"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5" name="Rectangle 77"/>
            <p:cNvSpPr>
              <a:spLocks noChangeArrowheads="1"/>
            </p:cNvSpPr>
            <p:nvPr/>
          </p:nvSpPr>
          <p:spPr bwMode="auto">
            <a:xfrm>
              <a:off x="3552"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206926" name="Rectangle 78"/>
            <p:cNvSpPr>
              <a:spLocks noChangeArrowheads="1"/>
            </p:cNvSpPr>
            <p:nvPr/>
          </p:nvSpPr>
          <p:spPr bwMode="auto">
            <a:xfrm>
              <a:off x="3840" y="1296"/>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58" name="Group 110"/>
          <p:cNvGrpSpPr/>
          <p:nvPr/>
        </p:nvGrpSpPr>
        <p:grpSpPr bwMode="auto">
          <a:xfrm>
            <a:off x="6629400" y="2743200"/>
            <a:ext cx="2286000" cy="1447800"/>
            <a:chOff x="4272" y="2064"/>
            <a:chExt cx="1440" cy="912"/>
          </a:xfrm>
        </p:grpSpPr>
        <p:sp>
          <p:nvSpPr>
            <p:cNvPr id="206928" name="Rectangle 80"/>
            <p:cNvSpPr>
              <a:spLocks noChangeArrowheads="1"/>
            </p:cNvSpPr>
            <p:nvPr/>
          </p:nvSpPr>
          <p:spPr bwMode="auto">
            <a:xfrm>
              <a:off x="4272" y="2064"/>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929" name="Rectangle 81"/>
            <p:cNvSpPr>
              <a:spLocks noChangeArrowheads="1"/>
            </p:cNvSpPr>
            <p:nvPr/>
          </p:nvSpPr>
          <p:spPr bwMode="auto">
            <a:xfrm>
              <a:off x="4560" y="2064"/>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6930" name="Rectangle 82"/>
            <p:cNvSpPr>
              <a:spLocks noChangeArrowheads="1"/>
            </p:cNvSpPr>
            <p:nvPr/>
          </p:nvSpPr>
          <p:spPr bwMode="auto">
            <a:xfrm>
              <a:off x="4848" y="2064"/>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31" name="Rectangle 83"/>
            <p:cNvSpPr>
              <a:spLocks noChangeArrowheads="1"/>
            </p:cNvSpPr>
            <p:nvPr/>
          </p:nvSpPr>
          <p:spPr bwMode="auto">
            <a:xfrm>
              <a:off x="5136" y="2064"/>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grpSp>
          <p:nvGrpSpPr>
            <p:cNvPr id="206932" name="Group 84"/>
            <p:cNvGrpSpPr/>
            <p:nvPr/>
          </p:nvGrpSpPr>
          <p:grpSpPr bwMode="auto">
            <a:xfrm>
              <a:off x="4944" y="2880"/>
              <a:ext cx="96" cy="96"/>
              <a:chOff x="4656" y="2352"/>
              <a:chExt cx="96" cy="96"/>
            </a:xfrm>
          </p:grpSpPr>
          <p:sp>
            <p:nvSpPr>
              <p:cNvPr id="206933" name="Line 85"/>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34" name="Line 86"/>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35" name="Rectangle 87"/>
            <p:cNvSpPr>
              <a:spLocks noChangeArrowheads="1"/>
            </p:cNvSpPr>
            <p:nvPr/>
          </p:nvSpPr>
          <p:spPr bwMode="auto">
            <a:xfrm>
              <a:off x="5424" y="2064"/>
              <a:ext cx="288" cy="336"/>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959" name="Line 111"/>
          <p:cNvSpPr>
            <a:spLocks noChangeShapeType="1"/>
          </p:cNvSpPr>
          <p:nvPr/>
        </p:nvSpPr>
        <p:spPr bwMode="auto">
          <a:xfrm>
            <a:off x="3429000" y="1828800"/>
            <a:ext cx="6858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0" name="Line 112"/>
          <p:cNvSpPr>
            <a:spLocks noChangeShapeType="1"/>
          </p:cNvSpPr>
          <p:nvPr/>
        </p:nvSpPr>
        <p:spPr bwMode="auto">
          <a:xfrm>
            <a:off x="3429000" y="2971800"/>
            <a:ext cx="6858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1" name="Line 113"/>
          <p:cNvSpPr>
            <a:spLocks noChangeShapeType="1"/>
          </p:cNvSpPr>
          <p:nvPr/>
        </p:nvSpPr>
        <p:spPr bwMode="auto">
          <a:xfrm>
            <a:off x="3429000" y="4114800"/>
            <a:ext cx="685800"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 name="组合 7"/>
          <p:cNvGrpSpPr/>
          <p:nvPr/>
        </p:nvGrpSpPr>
        <p:grpSpPr>
          <a:xfrm>
            <a:off x="3505200" y="1143000"/>
            <a:ext cx="2667000" cy="1219200"/>
            <a:chOff x="3505200" y="1143000"/>
            <a:chExt cx="2667000" cy="1219200"/>
          </a:xfrm>
        </p:grpSpPr>
        <p:sp>
          <p:nvSpPr>
            <p:cNvPr id="206962" name="Line 114"/>
            <p:cNvSpPr>
              <a:spLocks noChangeShapeType="1"/>
            </p:cNvSpPr>
            <p:nvPr/>
          </p:nvSpPr>
          <p:spPr bwMode="auto">
            <a:xfrm>
              <a:off x="3505200" y="2362200"/>
              <a:ext cx="381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3" name="Line 115"/>
            <p:cNvSpPr>
              <a:spLocks noChangeShapeType="1"/>
            </p:cNvSpPr>
            <p:nvPr/>
          </p:nvSpPr>
          <p:spPr bwMode="auto">
            <a:xfrm flipV="1">
              <a:off x="3886200" y="1143000"/>
              <a:ext cx="0" cy="12192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4" name="Line 116"/>
            <p:cNvSpPr>
              <a:spLocks noChangeShapeType="1"/>
            </p:cNvSpPr>
            <p:nvPr/>
          </p:nvSpPr>
          <p:spPr bwMode="auto">
            <a:xfrm>
              <a:off x="3886200" y="1143000"/>
              <a:ext cx="2286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5" name="Line 117"/>
            <p:cNvSpPr>
              <a:spLocks noChangeShapeType="1"/>
            </p:cNvSpPr>
            <p:nvPr/>
          </p:nvSpPr>
          <p:spPr bwMode="auto">
            <a:xfrm>
              <a:off x="6172200" y="1143000"/>
              <a:ext cx="0" cy="3810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66" name="Line 118"/>
          <p:cNvSpPr>
            <a:spLocks noChangeShapeType="1"/>
          </p:cNvSpPr>
          <p:nvPr/>
        </p:nvSpPr>
        <p:spPr bwMode="auto">
          <a:xfrm>
            <a:off x="6172200" y="1752600"/>
            <a:ext cx="0" cy="9906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7" name="Line 119"/>
          <p:cNvSpPr>
            <a:spLocks noChangeShapeType="1"/>
          </p:cNvSpPr>
          <p:nvPr/>
        </p:nvSpPr>
        <p:spPr bwMode="auto">
          <a:xfrm>
            <a:off x="6172200" y="2971800"/>
            <a:ext cx="0" cy="9144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组合 3"/>
          <p:cNvGrpSpPr/>
          <p:nvPr/>
        </p:nvGrpSpPr>
        <p:grpSpPr>
          <a:xfrm>
            <a:off x="5257800" y="1295400"/>
            <a:ext cx="2514600" cy="457200"/>
            <a:chOff x="5257800" y="1295400"/>
            <a:chExt cx="2514600" cy="457200"/>
          </a:xfrm>
        </p:grpSpPr>
        <p:sp>
          <p:nvSpPr>
            <p:cNvPr id="206968" name="Line 120"/>
            <p:cNvSpPr>
              <a:spLocks noChangeShapeType="1"/>
            </p:cNvSpPr>
            <p:nvPr/>
          </p:nvSpPr>
          <p:spPr bwMode="auto">
            <a:xfrm flipV="1">
              <a:off x="5257800" y="1295400"/>
              <a:ext cx="0" cy="4572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69" name="Line 121"/>
            <p:cNvSpPr>
              <a:spLocks noChangeShapeType="1"/>
            </p:cNvSpPr>
            <p:nvPr/>
          </p:nvSpPr>
          <p:spPr bwMode="auto">
            <a:xfrm>
              <a:off x="5257800" y="1295400"/>
              <a:ext cx="25146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0" name="Line 122"/>
            <p:cNvSpPr>
              <a:spLocks noChangeShapeType="1"/>
            </p:cNvSpPr>
            <p:nvPr/>
          </p:nvSpPr>
          <p:spPr bwMode="auto">
            <a:xfrm>
              <a:off x="7772400" y="1295400"/>
              <a:ext cx="0" cy="2286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组合 4"/>
          <p:cNvGrpSpPr/>
          <p:nvPr/>
        </p:nvGrpSpPr>
        <p:grpSpPr>
          <a:xfrm>
            <a:off x="5257800" y="2514600"/>
            <a:ext cx="2514600" cy="457200"/>
            <a:chOff x="5257800" y="2514600"/>
            <a:chExt cx="2514600" cy="457200"/>
          </a:xfrm>
        </p:grpSpPr>
        <p:sp>
          <p:nvSpPr>
            <p:cNvPr id="206971" name="Line 123"/>
            <p:cNvSpPr>
              <a:spLocks noChangeShapeType="1"/>
            </p:cNvSpPr>
            <p:nvPr/>
          </p:nvSpPr>
          <p:spPr bwMode="auto">
            <a:xfrm flipV="1">
              <a:off x="5257800" y="2514600"/>
              <a:ext cx="0" cy="4572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2" name="Line 124"/>
            <p:cNvSpPr>
              <a:spLocks noChangeShapeType="1"/>
            </p:cNvSpPr>
            <p:nvPr/>
          </p:nvSpPr>
          <p:spPr bwMode="auto">
            <a:xfrm>
              <a:off x="5257800" y="2514600"/>
              <a:ext cx="25146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3" name="Line 125"/>
            <p:cNvSpPr>
              <a:spLocks noChangeShapeType="1"/>
            </p:cNvSpPr>
            <p:nvPr/>
          </p:nvSpPr>
          <p:spPr bwMode="auto">
            <a:xfrm>
              <a:off x="7772400" y="2514600"/>
              <a:ext cx="0" cy="2286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74" name="Line 126"/>
          <p:cNvSpPr>
            <a:spLocks noChangeShapeType="1"/>
          </p:cNvSpPr>
          <p:nvPr/>
        </p:nvSpPr>
        <p:spPr bwMode="auto">
          <a:xfrm>
            <a:off x="7772400" y="2971800"/>
            <a:ext cx="0" cy="9144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组合 5"/>
          <p:cNvGrpSpPr/>
          <p:nvPr/>
        </p:nvGrpSpPr>
        <p:grpSpPr>
          <a:xfrm>
            <a:off x="3581400" y="3276600"/>
            <a:ext cx="5105400" cy="304800"/>
            <a:chOff x="3581400" y="3276600"/>
            <a:chExt cx="5105400" cy="304800"/>
          </a:xfrm>
        </p:grpSpPr>
        <p:sp>
          <p:nvSpPr>
            <p:cNvPr id="206975" name="Line 127"/>
            <p:cNvSpPr>
              <a:spLocks noChangeShapeType="1"/>
            </p:cNvSpPr>
            <p:nvPr/>
          </p:nvSpPr>
          <p:spPr bwMode="auto">
            <a:xfrm>
              <a:off x="3581400" y="3581400"/>
              <a:ext cx="51054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6" name="Line 128"/>
            <p:cNvSpPr>
              <a:spLocks noChangeShapeType="1"/>
            </p:cNvSpPr>
            <p:nvPr/>
          </p:nvSpPr>
          <p:spPr bwMode="auto">
            <a:xfrm flipV="1">
              <a:off x="8686800" y="3276600"/>
              <a:ext cx="0" cy="3048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977" name="Line 129"/>
          <p:cNvSpPr>
            <a:spLocks noChangeShapeType="1"/>
          </p:cNvSpPr>
          <p:nvPr/>
        </p:nvSpPr>
        <p:spPr bwMode="auto">
          <a:xfrm flipV="1">
            <a:off x="8686800" y="2057400"/>
            <a:ext cx="0" cy="9144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组合 6"/>
          <p:cNvGrpSpPr/>
          <p:nvPr/>
        </p:nvGrpSpPr>
        <p:grpSpPr>
          <a:xfrm>
            <a:off x="5257800" y="4114800"/>
            <a:ext cx="3429000" cy="533400"/>
            <a:chOff x="5257800" y="4114800"/>
            <a:chExt cx="3429000" cy="533400"/>
          </a:xfrm>
        </p:grpSpPr>
        <p:sp>
          <p:nvSpPr>
            <p:cNvPr id="206979" name="Line 131"/>
            <p:cNvSpPr>
              <a:spLocks noChangeShapeType="1"/>
            </p:cNvSpPr>
            <p:nvPr/>
          </p:nvSpPr>
          <p:spPr bwMode="auto">
            <a:xfrm>
              <a:off x="5257800" y="4648200"/>
              <a:ext cx="3429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80" name="Line 132"/>
            <p:cNvSpPr>
              <a:spLocks noChangeShapeType="1"/>
            </p:cNvSpPr>
            <p:nvPr/>
          </p:nvSpPr>
          <p:spPr bwMode="auto">
            <a:xfrm flipV="1">
              <a:off x="8686800" y="4419600"/>
              <a:ext cx="0" cy="22860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8" name="Line 130"/>
            <p:cNvSpPr>
              <a:spLocks noChangeShapeType="1"/>
            </p:cNvSpPr>
            <p:nvPr/>
          </p:nvSpPr>
          <p:spPr bwMode="auto">
            <a:xfrm>
              <a:off x="5257800" y="4114800"/>
              <a:ext cx="0" cy="5334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组合 8"/>
          <p:cNvGrpSpPr/>
          <p:nvPr/>
        </p:nvGrpSpPr>
        <p:grpSpPr>
          <a:xfrm>
            <a:off x="6629400" y="3886200"/>
            <a:ext cx="2286000" cy="533400"/>
            <a:chOff x="6629400" y="3886200"/>
            <a:chExt cx="2286000" cy="533400"/>
          </a:xfrm>
        </p:grpSpPr>
        <p:sp>
          <p:nvSpPr>
            <p:cNvPr id="206946" name="Rectangle 98"/>
            <p:cNvSpPr>
              <a:spLocks noChangeArrowheads="1"/>
            </p:cNvSpPr>
            <p:nvPr/>
          </p:nvSpPr>
          <p:spPr bwMode="auto">
            <a:xfrm>
              <a:off x="66294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6947" name="Rectangle 99"/>
            <p:cNvSpPr>
              <a:spLocks noChangeArrowheads="1"/>
            </p:cNvSpPr>
            <p:nvPr/>
          </p:nvSpPr>
          <p:spPr bwMode="auto">
            <a:xfrm>
              <a:off x="70866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206948" name="Rectangle 100"/>
            <p:cNvSpPr>
              <a:spLocks noChangeArrowheads="1"/>
            </p:cNvSpPr>
            <p:nvPr/>
          </p:nvSpPr>
          <p:spPr bwMode="auto">
            <a:xfrm>
              <a:off x="75438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9" name="Rectangle 101"/>
            <p:cNvSpPr>
              <a:spLocks noChangeArrowheads="1"/>
            </p:cNvSpPr>
            <p:nvPr/>
          </p:nvSpPr>
          <p:spPr bwMode="auto">
            <a:xfrm>
              <a:off x="80010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4</a:t>
              </a:r>
            </a:p>
          </p:txBody>
        </p:sp>
        <p:sp>
          <p:nvSpPr>
            <p:cNvPr id="206953" name="Rectangle 105"/>
            <p:cNvSpPr>
              <a:spLocks noChangeArrowheads="1"/>
            </p:cNvSpPr>
            <p:nvPr/>
          </p:nvSpPr>
          <p:spPr bwMode="auto">
            <a:xfrm>
              <a:off x="8458200" y="3886200"/>
              <a:ext cx="457200" cy="533400"/>
            </a:xfrm>
            <a:prstGeom prst="rect">
              <a:avLst/>
            </a:prstGeom>
            <a:solidFill>
              <a:schemeClr val="accent2"/>
            </a:solidFill>
            <a:ln w="28575" cap="sq">
              <a:solidFill>
                <a:schemeClr val="tx1"/>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954" name="Group 106"/>
            <p:cNvGrpSpPr/>
            <p:nvPr/>
          </p:nvGrpSpPr>
          <p:grpSpPr bwMode="auto">
            <a:xfrm>
              <a:off x="8610600" y="4038600"/>
              <a:ext cx="152400" cy="152400"/>
              <a:chOff x="4656" y="2352"/>
              <a:chExt cx="96" cy="96"/>
            </a:xfrm>
          </p:grpSpPr>
          <p:sp>
            <p:nvSpPr>
              <p:cNvPr id="206955" name="Line 107"/>
              <p:cNvSpPr>
                <a:spLocks noChangeShapeType="1"/>
              </p:cNvSpPr>
              <p:nvPr/>
            </p:nvSpPr>
            <p:spPr bwMode="auto">
              <a:xfrm flipH="1">
                <a:off x="4656"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6" name="Line 108"/>
              <p:cNvSpPr>
                <a:spLocks noChangeShapeType="1"/>
              </p:cNvSpPr>
              <p:nvPr/>
            </p:nvSpPr>
            <p:spPr bwMode="auto">
              <a:xfrm>
                <a:off x="4704" y="2352"/>
                <a:ext cx="48" cy="96"/>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9" name="Line 62"/>
            <p:cNvSpPr>
              <a:spLocks noChangeShapeType="1"/>
            </p:cNvSpPr>
            <p:nvPr/>
          </p:nvSpPr>
          <p:spPr bwMode="auto">
            <a:xfrm flipH="1">
              <a:off x="7691437" y="4076700"/>
              <a:ext cx="76200" cy="152400"/>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63"/>
            <p:cNvSpPr>
              <a:spLocks noChangeShapeType="1"/>
            </p:cNvSpPr>
            <p:nvPr/>
          </p:nvSpPr>
          <p:spPr bwMode="auto">
            <a:xfrm>
              <a:off x="7767637" y="4076700"/>
              <a:ext cx="76200" cy="152400"/>
            </a:xfrm>
            <a:prstGeom prst="line">
              <a:avLst/>
            </a:prstGeom>
            <a:noFill/>
            <a:ln w="38100"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06864"/>
                                        </p:tgtEl>
                                        <p:attrNameLst>
                                          <p:attrName>style.visibility</p:attrName>
                                        </p:attrNameLst>
                                      </p:cBhvr>
                                      <p:to>
                                        <p:strVal val="visible"/>
                                      </p:to>
                                    </p:set>
                                    <p:anim calcmode="lin" valueType="num">
                                      <p:cBhvr>
                                        <p:cTn id="7" dur="500" fill="hold"/>
                                        <p:tgtEl>
                                          <p:spTgt spid="206864"/>
                                        </p:tgtEl>
                                        <p:attrNameLst>
                                          <p:attrName>ppt_w</p:attrName>
                                        </p:attrNameLst>
                                      </p:cBhvr>
                                      <p:tavLst>
                                        <p:tav tm="0">
                                          <p:val>
                                            <p:fltVal val="0"/>
                                          </p:val>
                                        </p:tav>
                                        <p:tav tm="100000">
                                          <p:val>
                                            <p:strVal val="#ppt_w"/>
                                          </p:val>
                                        </p:tav>
                                      </p:tavLst>
                                    </p:anim>
                                    <p:anim calcmode="lin" valueType="num">
                                      <p:cBhvr>
                                        <p:cTn id="8" dur="500" fill="hold"/>
                                        <p:tgtEl>
                                          <p:spTgt spid="20686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6990"/>
                                        </p:tgtEl>
                                        <p:attrNameLst>
                                          <p:attrName>style.visibility</p:attrName>
                                        </p:attrNameLst>
                                      </p:cBhvr>
                                      <p:to>
                                        <p:strVal val="visible"/>
                                      </p:to>
                                    </p:set>
                                    <p:anim calcmode="lin" valueType="num">
                                      <p:cBhvr additive="base">
                                        <p:cTn id="13" dur="500" fill="hold"/>
                                        <p:tgtEl>
                                          <p:spTgt spid="206990"/>
                                        </p:tgtEl>
                                        <p:attrNameLst>
                                          <p:attrName>ppt_x</p:attrName>
                                        </p:attrNameLst>
                                      </p:cBhvr>
                                      <p:tavLst>
                                        <p:tav tm="0">
                                          <p:val>
                                            <p:strVal val="0-#ppt_w/2"/>
                                          </p:val>
                                        </p:tav>
                                        <p:tav tm="100000">
                                          <p:val>
                                            <p:strVal val="#ppt_x"/>
                                          </p:val>
                                        </p:tav>
                                      </p:tavLst>
                                    </p:anim>
                                    <p:anim calcmode="lin" valueType="num">
                                      <p:cBhvr additive="base">
                                        <p:cTn id="14" dur="500" fill="hold"/>
                                        <p:tgtEl>
                                          <p:spTgt spid="20699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6959"/>
                                        </p:tgtEl>
                                        <p:attrNameLst>
                                          <p:attrName>style.visibility</p:attrName>
                                        </p:attrNameLst>
                                      </p:cBhvr>
                                      <p:to>
                                        <p:strVal val="visible"/>
                                      </p:to>
                                    </p:set>
                                    <p:animEffect transition="in" filter="wipe(left)">
                                      <p:cBhvr>
                                        <p:cTn id="19" dur="500"/>
                                        <p:tgtEl>
                                          <p:spTgt spid="206959"/>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06913"/>
                                        </p:tgtEl>
                                        <p:attrNameLst>
                                          <p:attrName>style.visibility</p:attrName>
                                        </p:attrNameLst>
                                      </p:cBhvr>
                                      <p:to>
                                        <p:strVal val="visible"/>
                                      </p:to>
                                    </p:set>
                                    <p:animEffect transition="in" filter="wipe(left)">
                                      <p:cBhvr>
                                        <p:cTn id="23" dur="500"/>
                                        <p:tgtEl>
                                          <p:spTgt spid="206913"/>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06914"/>
                                        </p:tgtEl>
                                        <p:attrNameLst>
                                          <p:attrName>style.visibility</p:attrName>
                                        </p:attrNameLst>
                                      </p:cBhvr>
                                      <p:to>
                                        <p:strVal val="visible"/>
                                      </p:to>
                                    </p:set>
                                    <p:animEffect transition="in" filter="wipe(left)">
                                      <p:cBhvr>
                                        <p:cTn id="31" dur="500"/>
                                        <p:tgtEl>
                                          <p:spTgt spid="2069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06966"/>
                                        </p:tgtEl>
                                        <p:attrNameLst>
                                          <p:attrName>style.visibility</p:attrName>
                                        </p:attrNameLst>
                                      </p:cBhvr>
                                      <p:to>
                                        <p:strVal val="visible"/>
                                      </p:to>
                                    </p:set>
                                    <p:animEffect transition="in" filter="wipe(up)">
                                      <p:cBhvr>
                                        <p:cTn id="40" dur="500"/>
                                        <p:tgtEl>
                                          <p:spTgt spid="206966"/>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206921"/>
                                        </p:tgtEl>
                                        <p:attrNameLst>
                                          <p:attrName>style.visibility</p:attrName>
                                        </p:attrNameLst>
                                      </p:cBhvr>
                                      <p:to>
                                        <p:strVal val="visible"/>
                                      </p:to>
                                    </p:set>
                                    <p:animEffect transition="in" filter="wipe(left)">
                                      <p:cBhvr>
                                        <p:cTn id="44" dur="500"/>
                                        <p:tgtEl>
                                          <p:spTgt spid="206921"/>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06967"/>
                                        </p:tgtEl>
                                        <p:attrNameLst>
                                          <p:attrName>style.visibility</p:attrName>
                                        </p:attrNameLst>
                                      </p:cBhvr>
                                      <p:to>
                                        <p:strVal val="visible"/>
                                      </p:to>
                                    </p:set>
                                    <p:animEffect transition="in" filter="wipe(up)">
                                      <p:cBhvr>
                                        <p:cTn id="48" dur="500"/>
                                        <p:tgtEl>
                                          <p:spTgt spid="206967"/>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6960"/>
                                        </p:tgtEl>
                                        <p:attrNameLst>
                                          <p:attrName>style.visibility</p:attrName>
                                        </p:attrNameLst>
                                      </p:cBhvr>
                                      <p:to>
                                        <p:strVal val="visible"/>
                                      </p:to>
                                    </p:set>
                                    <p:animEffect transition="in" filter="wipe(left)">
                                      <p:cBhvr>
                                        <p:cTn id="57" dur="500"/>
                                        <p:tgtEl>
                                          <p:spTgt spid="206960"/>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06958"/>
                                        </p:tgtEl>
                                        <p:attrNameLst>
                                          <p:attrName>style.visibility</p:attrName>
                                        </p:attrNameLst>
                                      </p:cBhvr>
                                      <p:to>
                                        <p:strVal val="visible"/>
                                      </p:to>
                                    </p:set>
                                    <p:animEffect transition="in" filter="wipe(left)">
                                      <p:cBhvr>
                                        <p:cTn id="65" dur="500"/>
                                        <p:tgtEl>
                                          <p:spTgt spid="206958"/>
                                        </p:tgtEl>
                                      </p:cBhvr>
                                    </p:animEffect>
                                  </p:childTnLst>
                                </p:cTn>
                              </p:par>
                            </p:childTnLst>
                          </p:cTn>
                        </p:par>
                        <p:par>
                          <p:cTn id="66" fill="hold">
                            <p:stCondLst>
                              <p:cond delay="1500"/>
                            </p:stCondLst>
                            <p:childTnLst>
                              <p:par>
                                <p:cTn id="67" presetID="22" presetClass="entr" presetSubtype="1" fill="hold" grpId="0" nodeType="afterEffect">
                                  <p:stCondLst>
                                    <p:cond delay="0"/>
                                  </p:stCondLst>
                                  <p:childTnLst>
                                    <p:set>
                                      <p:cBhvr>
                                        <p:cTn id="68" dur="1" fill="hold">
                                          <p:stCondLst>
                                            <p:cond delay="0"/>
                                          </p:stCondLst>
                                        </p:cTn>
                                        <p:tgtEl>
                                          <p:spTgt spid="206974"/>
                                        </p:tgtEl>
                                        <p:attrNameLst>
                                          <p:attrName>style.visibility</p:attrName>
                                        </p:attrNameLst>
                                      </p:cBhvr>
                                      <p:to>
                                        <p:strVal val="visible"/>
                                      </p:to>
                                    </p:set>
                                    <p:animEffect transition="in" filter="wipe(up)">
                                      <p:cBhvr>
                                        <p:cTn id="69" dur="500"/>
                                        <p:tgtEl>
                                          <p:spTgt spid="206974"/>
                                        </p:tgtEl>
                                      </p:cBhvr>
                                    </p:animEffect>
                                  </p:childTnLst>
                                </p:cTn>
                              </p:par>
                            </p:childTnLst>
                          </p:cTn>
                        </p:par>
                        <p:par>
                          <p:cTn id="70" fill="hold">
                            <p:stCondLst>
                              <p:cond delay="20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206977"/>
                                        </p:tgtEl>
                                        <p:attrNameLst>
                                          <p:attrName>style.visibility</p:attrName>
                                        </p:attrNameLst>
                                      </p:cBhvr>
                                      <p:to>
                                        <p:strVal val="visible"/>
                                      </p:to>
                                    </p:set>
                                    <p:animEffect transition="in" filter="wipe(down)">
                                      <p:cBhvr>
                                        <p:cTn id="82" dur="500"/>
                                        <p:tgtEl>
                                          <p:spTgt spid="20697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6961"/>
                                        </p:tgtEl>
                                        <p:attrNameLst>
                                          <p:attrName>style.visibility</p:attrName>
                                        </p:attrNameLst>
                                      </p:cBhvr>
                                      <p:to>
                                        <p:strVal val="visible"/>
                                      </p:to>
                                    </p:set>
                                    <p:animEffect transition="in" filter="wipe(down)">
                                      <p:cBhvr>
                                        <p:cTn id="87" dur="500"/>
                                        <p:tgtEl>
                                          <p:spTgt spid="206961"/>
                                        </p:tgtEl>
                                      </p:cBhvr>
                                    </p:animEffect>
                                  </p:childTnLst>
                                </p:cTn>
                              </p:par>
                            </p:childTnLst>
                          </p:cTn>
                        </p:par>
                        <p:par>
                          <p:cTn id="88" fill="hold">
                            <p:stCondLst>
                              <p:cond delay="500"/>
                            </p:stCondLst>
                            <p:childTnLst>
                              <p:par>
                                <p:cTn id="89" presetID="22" presetClass="entr" presetSubtype="4" fill="hold"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down)">
                                      <p:cBhvr>
                                        <p:cTn id="91" dur="500"/>
                                        <p:tgtEl>
                                          <p:spTgt spid="7"/>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206991"/>
                                        </p:tgtEl>
                                        <p:attrNameLst>
                                          <p:attrName>style.visibility</p:attrName>
                                        </p:attrNameLst>
                                      </p:cBhvr>
                                      <p:to>
                                        <p:strVal val="visible"/>
                                      </p:to>
                                    </p:set>
                                    <p:anim calcmode="lin" valueType="num">
                                      <p:cBhvr additive="base">
                                        <p:cTn id="96" dur="500" fill="hold"/>
                                        <p:tgtEl>
                                          <p:spTgt spid="206991"/>
                                        </p:tgtEl>
                                        <p:attrNameLst>
                                          <p:attrName>ppt_x</p:attrName>
                                        </p:attrNameLst>
                                      </p:cBhvr>
                                      <p:tavLst>
                                        <p:tav tm="0">
                                          <p:val>
                                            <p:strVal val="0-#ppt_w/2"/>
                                          </p:val>
                                        </p:tav>
                                        <p:tav tm="100000">
                                          <p:val>
                                            <p:strVal val="#ppt_x"/>
                                          </p:val>
                                        </p:tav>
                                      </p:tavLst>
                                    </p:anim>
                                    <p:anim calcmode="lin" valueType="num">
                                      <p:cBhvr additive="base">
                                        <p:cTn id="97" dur="500" fill="hold"/>
                                        <p:tgtEl>
                                          <p:spTgt spid="206991"/>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206992"/>
                                        </p:tgtEl>
                                        <p:attrNameLst>
                                          <p:attrName>style.visibility</p:attrName>
                                        </p:attrNameLst>
                                      </p:cBhvr>
                                      <p:to>
                                        <p:strVal val="visible"/>
                                      </p:to>
                                    </p:set>
                                    <p:anim calcmode="lin" valueType="num">
                                      <p:cBhvr additive="base">
                                        <p:cTn id="102" dur="500" fill="hold"/>
                                        <p:tgtEl>
                                          <p:spTgt spid="206992"/>
                                        </p:tgtEl>
                                        <p:attrNameLst>
                                          <p:attrName>ppt_x</p:attrName>
                                        </p:attrNameLst>
                                      </p:cBhvr>
                                      <p:tavLst>
                                        <p:tav tm="0">
                                          <p:val>
                                            <p:strVal val="0-#ppt_w/2"/>
                                          </p:val>
                                        </p:tav>
                                        <p:tav tm="100000">
                                          <p:val>
                                            <p:strVal val="#ppt_x"/>
                                          </p:val>
                                        </p:tav>
                                      </p:tavLst>
                                    </p:anim>
                                    <p:anim calcmode="lin" valueType="num">
                                      <p:cBhvr additive="base">
                                        <p:cTn id="103" dur="500" fill="hold"/>
                                        <p:tgtEl>
                                          <p:spTgt spid="2069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1" grpId="0" animBg="1" autoUpdateAnimBg="0"/>
      <p:bldP spid="206992" grpId="0" animBg="1" autoUpdateAnimBg="0"/>
      <p:bldP spid="206959" grpId="0" animBg="1"/>
      <p:bldP spid="206960" grpId="0" animBg="1"/>
      <p:bldP spid="206961" grpId="0" animBg="1"/>
      <p:bldP spid="206966" grpId="0" animBg="1"/>
      <p:bldP spid="206967" grpId="0" animBg="1"/>
      <p:bldP spid="206974" grpId="0" animBg="1"/>
      <p:bldP spid="20697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2"/>
          </p:nvPr>
        </p:nvSpPr>
        <p:spPr/>
        <p:txBody>
          <a:bodyPr/>
          <a:lstStyle/>
          <a:p>
            <a:fld id="{5ABC2A46-FF70-46B3-8CF0-07F21B37C363}" type="slidenum">
              <a:rPr lang="en-US" altLang="zh-CN"/>
              <a:t>36</a:t>
            </a:fld>
            <a:endParaRPr lang="en-US" altLang="zh-CN"/>
          </a:p>
        </p:txBody>
      </p:sp>
      <p:sp>
        <p:nvSpPr>
          <p:cNvPr id="244738" name="Rectangle 2"/>
          <p:cNvSpPr>
            <a:spLocks noGrp="1" noChangeArrowheads="1"/>
          </p:cNvSpPr>
          <p:nvPr>
            <p:ph type="title"/>
          </p:nvPr>
        </p:nvSpPr>
        <p:spPr>
          <a:xfrm>
            <a:off x="152400" y="115888"/>
            <a:ext cx="8839200" cy="1027112"/>
          </a:xfrm>
        </p:spPr>
        <p:txBody>
          <a:bodyPr/>
          <a:lstStyle/>
          <a:p>
            <a:r>
              <a:rPr lang="en-US" altLang="zh-CN"/>
              <a:t>7.2.4 </a:t>
            </a:r>
            <a:r>
              <a:rPr lang="zh-CN" altLang="en-US"/>
              <a:t>无向图的邻接多重表存储表示</a:t>
            </a:r>
          </a:p>
        </p:txBody>
      </p:sp>
      <p:sp>
        <p:nvSpPr>
          <p:cNvPr id="244739" name="Rectangle 3"/>
          <p:cNvSpPr>
            <a:spLocks noChangeArrowheads="1"/>
          </p:cNvSpPr>
          <p:nvPr/>
        </p:nvSpPr>
        <p:spPr bwMode="auto">
          <a:xfrm>
            <a:off x="539552" y="2105025"/>
            <a:ext cx="7849592" cy="4401205"/>
          </a:xfrm>
          <a:prstGeom prst="rect">
            <a:avLst/>
          </a:prstGeom>
          <a:noFill/>
          <a:ln w="12700" cap="sq">
            <a:solidFill>
              <a:srgbClr val="59009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pPr>
            <a:r>
              <a:rPr kumimoji="1" lang="en-US" altLang="zh-CN" sz="2800" dirty="0" err="1">
                <a:solidFill>
                  <a:srgbClr val="000099"/>
                </a:solidFill>
                <a:latin typeface="Times New Roman" panose="02020603050405020304" pitchFamily="18" charset="0"/>
              </a:rPr>
              <a:t>typedef</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struct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Ebox</a:t>
            </a:r>
            <a:r>
              <a:rPr kumimoji="1" lang="en-US" altLang="zh-CN" sz="2800" dirty="0">
                <a:solidFill>
                  <a:srgbClr val="000099"/>
                </a:solidFill>
                <a:latin typeface="Times New Roman" panose="02020603050405020304" pitchFamily="18" charset="0"/>
              </a:rPr>
              <a:t> {</a:t>
            </a:r>
          </a:p>
          <a:p>
            <a:pPr algn="l">
              <a:lnSpc>
                <a:spcPct val="125000"/>
              </a:lnSpc>
            </a:pP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VisitIf</a:t>
            </a:r>
            <a:r>
              <a:rPr kumimoji="1" lang="en-US" altLang="zh-CN" sz="2800" dirty="0">
                <a:solidFill>
                  <a:srgbClr val="000099"/>
                </a:solidFill>
                <a:latin typeface="Times New Roman" panose="02020603050405020304" pitchFamily="18" charset="0"/>
              </a:rPr>
              <a:t>       mark;      // </a:t>
            </a:r>
            <a:r>
              <a:rPr kumimoji="1" lang="zh-CN" altLang="en-US" sz="2800" dirty="0">
                <a:solidFill>
                  <a:srgbClr val="000099"/>
                </a:solidFill>
                <a:latin typeface="Times New Roman" panose="02020603050405020304" pitchFamily="18" charset="0"/>
              </a:rPr>
              <a:t>访问标记</a:t>
            </a:r>
          </a:p>
          <a:p>
            <a:pPr algn="l">
              <a:lnSpc>
                <a:spcPct val="125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int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ivex</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jvex</a:t>
            </a:r>
            <a:r>
              <a:rPr kumimoji="1" lang="en-US" altLang="zh-CN" sz="2800" dirty="0">
                <a:solidFill>
                  <a:srgbClr val="000099"/>
                </a:solidFill>
                <a:latin typeface="Times New Roman" panose="02020603050405020304" pitchFamily="18" charset="0"/>
              </a:rPr>
              <a:t>;</a:t>
            </a:r>
          </a:p>
          <a:p>
            <a:pPr algn="l">
              <a:lnSpc>
                <a:spcPct val="125000"/>
              </a:lnSpc>
            </a:pPr>
            <a:r>
              <a:rPr kumimoji="1" lang="en-US" altLang="zh-CN" sz="2800" dirty="0">
                <a:solidFill>
                  <a:srgbClr val="000099"/>
                </a:solidFill>
                <a:latin typeface="Times New Roman" panose="02020603050405020304" pitchFamily="18" charset="0"/>
              </a:rPr>
              <a:t>                    //</a:t>
            </a:r>
            <a:r>
              <a:rPr kumimoji="1" lang="zh-CN" altLang="en-US" sz="2800" dirty="0">
                <a:solidFill>
                  <a:srgbClr val="000099"/>
                </a:solidFill>
                <a:latin typeface="Times New Roman" panose="02020603050405020304" pitchFamily="18" charset="0"/>
              </a:rPr>
              <a:t>该边依附的两个顶点的位置</a:t>
            </a:r>
          </a:p>
          <a:p>
            <a:pPr algn="l">
              <a:lnSpc>
                <a:spcPct val="125000"/>
              </a:lnSpc>
            </a:pPr>
            <a:r>
              <a:rPr kumimoji="1" lang="zh-CN" altLang="en-US" sz="2800" dirty="0" smtClean="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struct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EBox</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ilink</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jlink</a:t>
            </a:r>
            <a:r>
              <a:rPr kumimoji="1" lang="en-US" altLang="zh-CN" sz="2800" dirty="0">
                <a:solidFill>
                  <a:srgbClr val="000099"/>
                </a:solidFill>
                <a:latin typeface="Times New Roman" panose="02020603050405020304" pitchFamily="18" charset="0"/>
              </a:rPr>
              <a:t>; //</a:t>
            </a:r>
            <a:r>
              <a:rPr kumimoji="1" lang="zh-CN" altLang="en-US" sz="2800" dirty="0">
                <a:solidFill>
                  <a:srgbClr val="000099"/>
                </a:solidFill>
                <a:latin typeface="Times New Roman" panose="02020603050405020304" pitchFamily="18" charset="0"/>
              </a:rPr>
              <a:t>分别指向依附于</a:t>
            </a:r>
            <a:r>
              <a:rPr kumimoji="1" lang="en-US" altLang="zh-CN" sz="2800" dirty="0" err="1">
                <a:solidFill>
                  <a:srgbClr val="000099"/>
                </a:solidFill>
                <a:latin typeface="Times New Roman" panose="02020603050405020304" pitchFamily="18" charset="0"/>
              </a:rPr>
              <a:t>ivex</a:t>
            </a:r>
            <a:r>
              <a:rPr kumimoji="1" lang="zh-CN" altLang="en-US" sz="2800" dirty="0">
                <a:solidFill>
                  <a:srgbClr val="000099"/>
                </a:solidFill>
                <a:latin typeface="Times New Roman" panose="02020603050405020304" pitchFamily="18" charset="0"/>
              </a:rPr>
              <a:t>和</a:t>
            </a:r>
            <a:r>
              <a:rPr kumimoji="1" lang="en-US" altLang="zh-CN" sz="2800" dirty="0" err="1">
                <a:solidFill>
                  <a:srgbClr val="000099"/>
                </a:solidFill>
                <a:latin typeface="Times New Roman" panose="02020603050405020304" pitchFamily="18" charset="0"/>
              </a:rPr>
              <a:t>jvex</a:t>
            </a:r>
            <a:r>
              <a:rPr kumimoji="1" lang="zh-CN" altLang="en-US" sz="2800" dirty="0">
                <a:solidFill>
                  <a:srgbClr val="000099"/>
                </a:solidFill>
                <a:latin typeface="Times New Roman" panose="02020603050405020304" pitchFamily="18" charset="0"/>
              </a:rPr>
              <a:t>的下一条边</a:t>
            </a:r>
          </a:p>
          <a:p>
            <a:pPr algn="l">
              <a:lnSpc>
                <a:spcPct val="125000"/>
              </a:lnSpc>
            </a:pPr>
            <a:r>
              <a:rPr kumimoji="1" lang="en-US" altLang="zh-CN" sz="2800" dirty="0" smtClean="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InfoType</a:t>
            </a:r>
            <a:r>
              <a:rPr kumimoji="1" lang="en-US" altLang="zh-CN" sz="2800" dirty="0">
                <a:solidFill>
                  <a:srgbClr val="000099"/>
                </a:solidFill>
                <a:latin typeface="Times New Roman" panose="02020603050405020304" pitchFamily="18" charset="0"/>
              </a:rPr>
              <a:t>     *info;          // </a:t>
            </a:r>
            <a:r>
              <a:rPr kumimoji="1" lang="zh-CN" altLang="en-US" sz="2800" dirty="0">
                <a:solidFill>
                  <a:srgbClr val="000099"/>
                </a:solidFill>
                <a:latin typeface="Times New Roman" panose="02020603050405020304" pitchFamily="18" charset="0"/>
              </a:rPr>
              <a:t>该边信息指针</a:t>
            </a:r>
          </a:p>
          <a:p>
            <a:pPr algn="l">
              <a:lnSpc>
                <a:spcPct val="125000"/>
              </a:lnSpc>
            </a:pP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EBox</a:t>
            </a:r>
            <a:r>
              <a:rPr kumimoji="1" lang="en-US" altLang="zh-CN" sz="2800" dirty="0">
                <a:solidFill>
                  <a:srgbClr val="000099"/>
                </a:solidFill>
                <a:latin typeface="Times New Roman" panose="02020603050405020304" pitchFamily="18" charset="0"/>
              </a:rPr>
              <a:t>;</a:t>
            </a:r>
          </a:p>
        </p:txBody>
      </p:sp>
      <p:sp>
        <p:nvSpPr>
          <p:cNvPr id="244740" name="Rectangle 4"/>
          <p:cNvSpPr>
            <a:spLocks noChangeArrowheads="1"/>
          </p:cNvSpPr>
          <p:nvPr/>
        </p:nvSpPr>
        <p:spPr bwMode="auto">
          <a:xfrm>
            <a:off x="304800" y="1295400"/>
            <a:ext cx="2936875" cy="641350"/>
          </a:xfrm>
          <a:prstGeom prst="rect">
            <a:avLst/>
          </a:prstGeom>
          <a:noFill/>
          <a:ln>
            <a:noFill/>
          </a:ln>
          <a:effectLst/>
          <a:extLst>
            <a:ext uri="{909E8E84-426E-40DD-AFC4-6F175D3DCCD1}">
              <a14:hiddenFill xmlns:a14="http://schemas.microsoft.com/office/drawing/2010/main">
                <a:solidFill>
                  <a:srgbClr val="FFCC99">
                    <a:alpha val="50000"/>
                  </a:srgbClr>
                </a:solidFill>
              </a14:hiddenFill>
            </a:ext>
            <a:ext uri="{91240B29-F687-4F45-9708-019B960494DF}">
              <a14:hiddenLine xmlns:a14="http://schemas.microsoft.com/office/drawing/2010/main" w="25400">
                <a:solidFill>
                  <a:srgbClr val="FFCC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600">
                <a:solidFill>
                  <a:srgbClr val="800000"/>
                </a:solidFill>
                <a:latin typeface="Times New Roman" panose="02020603050405020304" pitchFamily="18" charset="0"/>
              </a:rPr>
              <a:t>边的结构表示</a:t>
            </a:r>
            <a:endParaRPr kumimoji="1" lang="zh-CN" altLang="en-US" sz="3600">
              <a:solidFill>
                <a:srgbClr val="000099"/>
              </a:solidFill>
              <a:latin typeface="Times New Roman" panose="02020603050405020304" pitchFamily="18" charset="0"/>
            </a:endParaRPr>
          </a:p>
        </p:txBody>
      </p:sp>
      <p:grpSp>
        <p:nvGrpSpPr>
          <p:cNvPr id="244748" name="Group 12"/>
          <p:cNvGrpSpPr/>
          <p:nvPr/>
        </p:nvGrpSpPr>
        <p:grpSpPr bwMode="auto">
          <a:xfrm>
            <a:off x="3505200" y="1371600"/>
            <a:ext cx="5295900" cy="547688"/>
            <a:chOff x="1632" y="3552"/>
            <a:chExt cx="3336" cy="345"/>
          </a:xfrm>
        </p:grpSpPr>
        <p:sp>
          <p:nvSpPr>
            <p:cNvPr id="244749" name="Rectangle 13"/>
            <p:cNvSpPr>
              <a:spLocks noChangeArrowheads="1"/>
            </p:cNvSpPr>
            <p:nvPr/>
          </p:nvSpPr>
          <p:spPr bwMode="auto">
            <a:xfrm>
              <a:off x="1632" y="3552"/>
              <a:ext cx="657"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anose="02020603050405020304" pitchFamily="18" charset="0"/>
                </a:rPr>
                <a:t>mark</a:t>
              </a:r>
            </a:p>
          </p:txBody>
        </p:sp>
        <p:sp>
          <p:nvSpPr>
            <p:cNvPr id="244750" name="Rectangle 14"/>
            <p:cNvSpPr>
              <a:spLocks noChangeArrowheads="1"/>
            </p:cNvSpPr>
            <p:nvPr/>
          </p:nvSpPr>
          <p:spPr bwMode="auto">
            <a:xfrm>
              <a:off x="2289"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ivex</a:t>
              </a:r>
            </a:p>
          </p:txBody>
        </p:sp>
        <p:sp>
          <p:nvSpPr>
            <p:cNvPr id="244751" name="Rectangle 15"/>
            <p:cNvSpPr>
              <a:spLocks noChangeArrowheads="1"/>
            </p:cNvSpPr>
            <p:nvPr/>
          </p:nvSpPr>
          <p:spPr bwMode="auto">
            <a:xfrm>
              <a:off x="2817"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ilink</a:t>
              </a:r>
            </a:p>
          </p:txBody>
        </p:sp>
        <p:sp>
          <p:nvSpPr>
            <p:cNvPr id="244752" name="Rectangle 16"/>
            <p:cNvSpPr>
              <a:spLocks noChangeArrowheads="1"/>
            </p:cNvSpPr>
            <p:nvPr/>
          </p:nvSpPr>
          <p:spPr bwMode="auto">
            <a:xfrm>
              <a:off x="3345" y="3552"/>
              <a:ext cx="576"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jvex</a:t>
              </a:r>
            </a:p>
          </p:txBody>
        </p:sp>
        <p:sp>
          <p:nvSpPr>
            <p:cNvPr id="244753" name="Rectangle 17"/>
            <p:cNvSpPr>
              <a:spLocks noChangeArrowheads="1"/>
            </p:cNvSpPr>
            <p:nvPr/>
          </p:nvSpPr>
          <p:spPr bwMode="auto">
            <a:xfrm>
              <a:off x="3921"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jlink</a:t>
              </a:r>
            </a:p>
          </p:txBody>
        </p:sp>
        <p:sp>
          <p:nvSpPr>
            <p:cNvPr id="244754" name="Rectangle 18"/>
            <p:cNvSpPr>
              <a:spLocks noChangeArrowheads="1"/>
            </p:cNvSpPr>
            <p:nvPr/>
          </p:nvSpPr>
          <p:spPr bwMode="auto">
            <a:xfrm>
              <a:off x="4449" y="3552"/>
              <a:ext cx="519" cy="345"/>
            </a:xfrm>
            <a:prstGeom prst="rect">
              <a:avLst/>
            </a:prstGeom>
            <a:solidFill>
              <a:schemeClr val="accent2"/>
            </a:solidFill>
            <a:ln w="28575" cap="sq">
              <a:solidFill>
                <a:srgbClr val="000066"/>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kumimoji="1" lang="en-US" altLang="zh-CN" sz="2800">
                  <a:solidFill>
                    <a:srgbClr val="000099"/>
                  </a:solidFill>
                  <a:latin typeface="Times New Roman" panose="02020603050405020304" pitchFamily="18" charset="0"/>
                </a:rPr>
                <a:t>info</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strips(upLeft)">
                                      <p:cBhvr>
                                        <p:cTn id="7" dur="500"/>
                                        <p:tgtEl>
                                          <p:spTgt spid="24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7E8DB78C-7425-4A65-9C78-F9C1EDB41C47}" type="slidenum">
              <a:rPr lang="en-US" altLang="zh-CN"/>
              <a:t>37</a:t>
            </a:fld>
            <a:endParaRPr lang="en-US" altLang="zh-CN"/>
          </a:p>
        </p:txBody>
      </p:sp>
      <p:sp>
        <p:nvSpPr>
          <p:cNvPr id="208899" name="Text Box 3"/>
          <p:cNvSpPr txBox="1">
            <a:spLocks noChangeArrowheads="1"/>
          </p:cNvSpPr>
          <p:nvPr/>
        </p:nvSpPr>
        <p:spPr bwMode="auto">
          <a:xfrm>
            <a:off x="228600" y="3962400"/>
            <a:ext cx="8258175" cy="2441575"/>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en-US" altLang="zh-CN" sz="3200">
                <a:solidFill>
                  <a:srgbClr val="000099"/>
                </a:solidFill>
                <a:latin typeface="Times New Roman" panose="02020603050405020304" pitchFamily="18" charset="0"/>
              </a:rPr>
              <a:t>typedef struct {  // </a:t>
            </a:r>
            <a:r>
              <a:rPr kumimoji="1" lang="zh-CN" altLang="en-US" sz="3200">
                <a:solidFill>
                  <a:srgbClr val="000099"/>
                </a:solidFill>
                <a:latin typeface="Times New Roman" panose="02020603050405020304" pitchFamily="18" charset="0"/>
              </a:rPr>
              <a:t>邻接多重表</a:t>
            </a:r>
          </a:p>
          <a:p>
            <a:pPr algn="l">
              <a:lnSpc>
                <a:spcPct val="120000"/>
              </a:lnSpc>
            </a:pPr>
            <a:r>
              <a:rPr kumimoji="1" lang="zh-CN" altLang="en-US" sz="3200">
                <a:solidFill>
                  <a:srgbClr val="000099"/>
                </a:solidFill>
                <a:latin typeface="Times New Roman" panose="02020603050405020304" pitchFamily="18" charset="0"/>
              </a:rPr>
              <a:t>    </a:t>
            </a:r>
            <a:r>
              <a:rPr kumimoji="1" lang="en-US" altLang="zh-CN" sz="3200">
                <a:solidFill>
                  <a:srgbClr val="000099"/>
                </a:solidFill>
                <a:latin typeface="Times New Roman" panose="02020603050405020304" pitchFamily="18" charset="0"/>
              </a:rPr>
              <a:t>VexBox  adjmulist[MAX_VERTEX_NUM];</a:t>
            </a:r>
          </a:p>
          <a:p>
            <a:pPr algn="l">
              <a:lnSpc>
                <a:spcPct val="120000"/>
              </a:lnSpc>
            </a:pPr>
            <a:r>
              <a:rPr kumimoji="1" lang="en-US" altLang="zh-CN" sz="3200">
                <a:solidFill>
                  <a:srgbClr val="000099"/>
                </a:solidFill>
                <a:latin typeface="Times New Roman" panose="02020603050405020304" pitchFamily="18" charset="0"/>
              </a:rPr>
              <a:t>     int   vexnum, edgenum;    </a:t>
            </a:r>
          </a:p>
          <a:p>
            <a:pPr algn="l">
              <a:lnSpc>
                <a:spcPct val="120000"/>
              </a:lnSpc>
            </a:pPr>
            <a:r>
              <a:rPr kumimoji="1" lang="en-US" altLang="zh-CN" sz="3200">
                <a:solidFill>
                  <a:srgbClr val="000099"/>
                </a:solidFill>
                <a:latin typeface="Times New Roman" panose="02020603050405020304" pitchFamily="18" charset="0"/>
              </a:rPr>
              <a:t>  } AMLGraph;</a:t>
            </a:r>
          </a:p>
        </p:txBody>
      </p:sp>
      <p:sp>
        <p:nvSpPr>
          <p:cNvPr id="208900" name="Rectangle 4"/>
          <p:cNvSpPr>
            <a:spLocks noChangeArrowheads="1"/>
          </p:cNvSpPr>
          <p:nvPr/>
        </p:nvSpPr>
        <p:spPr bwMode="auto">
          <a:xfrm>
            <a:off x="381000" y="228600"/>
            <a:ext cx="3395663" cy="641350"/>
          </a:xfrm>
          <a:prstGeom prst="rect">
            <a:avLst/>
          </a:prstGeom>
          <a:noFill/>
          <a:ln>
            <a:noFill/>
          </a:ln>
          <a:effectLst/>
          <a:extLst>
            <a:ext uri="{909E8E84-426E-40DD-AFC4-6F175D3DCCD1}">
              <a14:hiddenFill xmlns:a14="http://schemas.microsoft.com/office/drawing/2010/main">
                <a:solidFill>
                  <a:srgbClr val="FFCC99">
                    <a:alpha val="50000"/>
                  </a:srgbClr>
                </a:solidFill>
              </a14:hiddenFill>
            </a:ext>
            <a:ext uri="{91240B29-F687-4F45-9708-019B960494DF}">
              <a14:hiddenLine xmlns:a14="http://schemas.microsoft.com/office/drawing/2010/main" w="25400">
                <a:solidFill>
                  <a:srgbClr val="FFCC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3600">
                <a:solidFill>
                  <a:srgbClr val="800000"/>
                </a:solidFill>
                <a:latin typeface="Times New Roman" panose="02020603050405020304" pitchFamily="18" charset="0"/>
              </a:rPr>
              <a:t>顶点的结构表示</a:t>
            </a:r>
            <a:endParaRPr kumimoji="1" lang="zh-CN" altLang="en-US" sz="3200">
              <a:solidFill>
                <a:srgbClr val="000099"/>
              </a:solidFill>
              <a:latin typeface="Times New Roman" panose="02020603050405020304" pitchFamily="18" charset="0"/>
            </a:endParaRPr>
          </a:p>
        </p:txBody>
      </p:sp>
      <p:sp>
        <p:nvSpPr>
          <p:cNvPr id="208901" name="Rectangle 5"/>
          <p:cNvSpPr>
            <a:spLocks noChangeArrowheads="1"/>
          </p:cNvSpPr>
          <p:nvPr/>
        </p:nvSpPr>
        <p:spPr bwMode="auto">
          <a:xfrm>
            <a:off x="228600" y="838200"/>
            <a:ext cx="8229600" cy="2441575"/>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3200">
                <a:solidFill>
                  <a:srgbClr val="000099"/>
                </a:solidFill>
                <a:latin typeface="Times New Roman" panose="02020603050405020304" pitchFamily="18" charset="0"/>
              </a:rPr>
              <a:t>typedef struct VexBox {</a:t>
            </a:r>
          </a:p>
          <a:p>
            <a:pPr algn="l">
              <a:lnSpc>
                <a:spcPct val="120000"/>
              </a:lnSpc>
            </a:pPr>
            <a:r>
              <a:rPr kumimoji="1" lang="en-US" altLang="zh-CN" sz="3200">
                <a:solidFill>
                  <a:srgbClr val="000099"/>
                </a:solidFill>
                <a:latin typeface="Times New Roman" panose="02020603050405020304" pitchFamily="18" charset="0"/>
              </a:rPr>
              <a:t>   VertexType  data;</a:t>
            </a:r>
          </a:p>
          <a:p>
            <a:pPr algn="l">
              <a:lnSpc>
                <a:spcPct val="120000"/>
              </a:lnSpc>
            </a:pPr>
            <a:r>
              <a:rPr kumimoji="1" lang="en-US" altLang="zh-CN" sz="3200">
                <a:solidFill>
                  <a:srgbClr val="000099"/>
                </a:solidFill>
                <a:latin typeface="Times New Roman" panose="02020603050405020304" pitchFamily="18" charset="0"/>
              </a:rPr>
              <a:t>   EBox  *firstedge; // </a:t>
            </a:r>
            <a:r>
              <a:rPr kumimoji="1" lang="zh-CN" altLang="en-US" sz="3200">
                <a:solidFill>
                  <a:srgbClr val="000099"/>
                </a:solidFill>
                <a:latin typeface="Times New Roman" panose="02020603050405020304" pitchFamily="18" charset="0"/>
              </a:rPr>
              <a:t>指向第一条依附的边</a:t>
            </a:r>
          </a:p>
          <a:p>
            <a:pPr algn="l">
              <a:lnSpc>
                <a:spcPct val="120000"/>
              </a:lnSpc>
            </a:pPr>
            <a:r>
              <a:rPr kumimoji="1" lang="en-US" altLang="zh-CN" sz="3200">
                <a:solidFill>
                  <a:srgbClr val="000099"/>
                </a:solidFill>
                <a:latin typeface="Times New Roman" panose="02020603050405020304" pitchFamily="18" charset="0"/>
              </a:rPr>
              <a:t>} VexBox;</a:t>
            </a:r>
          </a:p>
        </p:txBody>
      </p:sp>
      <p:sp>
        <p:nvSpPr>
          <p:cNvPr id="208902" name="Rectangle 6"/>
          <p:cNvSpPr>
            <a:spLocks noChangeArrowheads="1"/>
          </p:cNvSpPr>
          <p:nvPr/>
        </p:nvSpPr>
        <p:spPr bwMode="auto">
          <a:xfrm>
            <a:off x="457200" y="3200400"/>
            <a:ext cx="3854450" cy="750888"/>
          </a:xfrm>
          <a:prstGeom prst="rect">
            <a:avLst/>
          </a:prstGeom>
          <a:noFill/>
          <a:ln>
            <a:noFill/>
          </a:ln>
          <a:effectLst/>
          <a:extLst>
            <a:ext uri="{909E8E84-426E-40DD-AFC4-6F175D3DCCD1}">
              <a14:hiddenFill xmlns:a14="http://schemas.microsoft.com/office/drawing/2010/main">
                <a:solidFill>
                  <a:srgbClr val="FFCC99">
                    <a:alpha val="50000"/>
                  </a:srgbClr>
                </a:solidFill>
              </a14:hiddenFill>
            </a:ext>
            <a:ext uri="{91240B29-F687-4F45-9708-019B960494DF}">
              <a14:hiddenLine xmlns:a14="http://schemas.microsoft.com/office/drawing/2010/main" w="25400">
                <a:solidFill>
                  <a:srgbClr val="FFCC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kumimoji="1" lang="zh-CN" altLang="en-US" sz="3600">
                <a:solidFill>
                  <a:srgbClr val="800000"/>
                </a:solidFill>
                <a:latin typeface="Times New Roman" panose="02020603050405020304" pitchFamily="18" charset="0"/>
              </a:rPr>
              <a:t>无向图的结构表示</a:t>
            </a:r>
            <a:endParaRPr kumimoji="1" lang="zh-CN" altLang="en-US" sz="3600">
              <a:solidFill>
                <a:srgbClr val="000099"/>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additive="base">
                                        <p:cTn id="7" dur="500" fill="hold"/>
                                        <p:tgtEl>
                                          <p:spTgt spid="208901"/>
                                        </p:tgtEl>
                                        <p:attrNameLst>
                                          <p:attrName>ppt_x</p:attrName>
                                        </p:attrNameLst>
                                      </p:cBhvr>
                                      <p:tavLst>
                                        <p:tav tm="0">
                                          <p:val>
                                            <p:strVal val="1+#ppt_w/2"/>
                                          </p:val>
                                        </p:tav>
                                        <p:tav tm="100000">
                                          <p:val>
                                            <p:strVal val="#ppt_x"/>
                                          </p:val>
                                        </p:tav>
                                      </p:tavLst>
                                    </p:anim>
                                    <p:anim calcmode="lin" valueType="num">
                                      <p:cBhvr additive="base">
                                        <p:cTn id="8"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08899"/>
                                        </p:tgtEl>
                                        <p:attrNameLst>
                                          <p:attrName>style.visibility</p:attrName>
                                        </p:attrNameLst>
                                      </p:cBhvr>
                                      <p:to>
                                        <p:strVal val="visible"/>
                                      </p:to>
                                    </p:set>
                                    <p:animEffect transition="in" filter="strips(downRight)">
                                      <p:cBhvr>
                                        <p:cTn id="13" dur="500"/>
                                        <p:tgtEl>
                                          <p:spTgt spid="20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nimBg="1" autoUpdateAnimBg="0"/>
      <p:bldP spid="20890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7CEB8A0-5081-4CDD-A349-2A38041D437D}" type="slidenum">
              <a:rPr lang="en-US" altLang="zh-CN"/>
              <a:t>38</a:t>
            </a:fld>
            <a:endParaRPr lang="en-US" altLang="zh-CN"/>
          </a:p>
        </p:txBody>
      </p:sp>
      <p:sp>
        <p:nvSpPr>
          <p:cNvPr id="209924" name="Rectangle 4"/>
          <p:cNvSpPr>
            <a:spLocks noGrp="1" noChangeArrowheads="1"/>
          </p:cNvSpPr>
          <p:nvPr>
            <p:ph type="title"/>
          </p:nvPr>
        </p:nvSpPr>
        <p:spPr/>
        <p:txBody>
          <a:bodyPr/>
          <a:lstStyle/>
          <a:p>
            <a:r>
              <a:rPr lang="en-US" altLang="zh-CN"/>
              <a:t>7.3 </a:t>
            </a:r>
            <a:r>
              <a:rPr lang="zh-CN" altLang="en-US"/>
              <a:t>图的遍历</a:t>
            </a:r>
          </a:p>
        </p:txBody>
      </p:sp>
      <p:sp>
        <p:nvSpPr>
          <p:cNvPr id="209925" name="Rectangle 5"/>
          <p:cNvSpPr>
            <a:spLocks noGrp="1" noChangeArrowheads="1"/>
          </p:cNvSpPr>
          <p:nvPr>
            <p:ph type="body" idx="1"/>
          </p:nvPr>
        </p:nvSpPr>
        <p:spPr/>
        <p:txBody>
          <a:bodyPr/>
          <a:lstStyle/>
          <a:p>
            <a:r>
              <a:rPr lang="zh-CN" altLang="en-US" dirty="0"/>
              <a:t>图的遍历：从图中某个顶点出发游历图，访遍图中其余顶点，并且使图中的每个顶点仅被访问一次的过程</a:t>
            </a:r>
          </a:p>
          <a:p>
            <a:r>
              <a:rPr lang="zh-CN" altLang="en-US" dirty="0"/>
              <a:t>由于图中可能有环，所以设置数组</a:t>
            </a:r>
            <a:r>
              <a:rPr lang="en-US" altLang="zh-CN" dirty="0"/>
              <a:t>visited[0,…n</a:t>
            </a:r>
            <a:r>
              <a:rPr lang="en-US" altLang="zh-CN" dirty="0" smtClean="0"/>
              <a:t>]</a:t>
            </a:r>
            <a:r>
              <a:rPr lang="zh-CN" altLang="en-US" dirty="0" smtClean="0"/>
              <a:t>，标志节点是否被访问过</a:t>
            </a:r>
            <a:endParaRPr lang="en-US" altLang="zh-CN" dirty="0"/>
          </a:p>
          <a:p>
            <a:endParaRPr lang="en-US" altLang="zh-CN" dirty="0"/>
          </a:p>
          <a:p>
            <a:r>
              <a:rPr lang="en-US" altLang="zh-CN" dirty="0"/>
              <a:t>7.3.1 </a:t>
            </a:r>
            <a:r>
              <a:rPr lang="zh-CN" altLang="en-US" dirty="0"/>
              <a:t>深度优先搜索</a:t>
            </a:r>
          </a:p>
          <a:p>
            <a:r>
              <a:rPr lang="en-US" altLang="zh-CN" dirty="0"/>
              <a:t>7.3.2 </a:t>
            </a:r>
            <a:r>
              <a:rPr lang="zh-CN" altLang="en-US" dirty="0"/>
              <a:t>广度优先搜索</a:t>
            </a:r>
          </a:p>
          <a:p>
            <a:r>
              <a:rPr lang="en-US" altLang="zh-CN" dirty="0"/>
              <a:t>7.3.3 </a:t>
            </a:r>
            <a:r>
              <a:rPr lang="zh-CN" altLang="en-US" dirty="0"/>
              <a:t>遍历应用举例</a:t>
            </a:r>
          </a:p>
        </p:txBody>
      </p:sp>
    </p:spTree>
  </p:cSld>
  <p:clrMapOvr>
    <a:masterClrMapping/>
  </p:clrMapOvr>
  <p:transition>
    <p:pull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ine 24"/>
          <p:cNvSpPr>
            <a:spLocks noChangeShapeType="1"/>
          </p:cNvSpPr>
          <p:nvPr/>
        </p:nvSpPr>
        <p:spPr bwMode="auto">
          <a:xfrm flipV="1">
            <a:off x="3795712" y="4952999"/>
            <a:ext cx="14287" cy="1285875"/>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灯片编号占位符 5"/>
          <p:cNvSpPr>
            <a:spLocks noGrp="1"/>
          </p:cNvSpPr>
          <p:nvPr>
            <p:ph type="sldNum" sz="quarter" idx="12"/>
          </p:nvPr>
        </p:nvSpPr>
        <p:spPr/>
        <p:txBody>
          <a:bodyPr/>
          <a:lstStyle/>
          <a:p>
            <a:fld id="{75B67820-8396-45E9-BC6D-F4E10ADC2723}" type="slidenum">
              <a:rPr lang="en-US" altLang="zh-CN"/>
              <a:t>39</a:t>
            </a:fld>
            <a:endParaRPr lang="en-US" altLang="zh-CN"/>
          </a:p>
        </p:txBody>
      </p:sp>
      <p:sp>
        <p:nvSpPr>
          <p:cNvPr id="211972" name="Rectangle 4"/>
          <p:cNvSpPr>
            <a:spLocks noGrp="1" noChangeArrowheads="1"/>
          </p:cNvSpPr>
          <p:nvPr>
            <p:ph type="title"/>
          </p:nvPr>
        </p:nvSpPr>
        <p:spPr/>
        <p:txBody>
          <a:bodyPr/>
          <a:lstStyle/>
          <a:p>
            <a:r>
              <a:rPr lang="en-US" altLang="zh-CN"/>
              <a:t>7.3.1 </a:t>
            </a:r>
            <a:r>
              <a:rPr lang="zh-CN" altLang="en-US"/>
              <a:t>深度优先搜索</a:t>
            </a:r>
          </a:p>
        </p:txBody>
      </p:sp>
      <p:sp>
        <p:nvSpPr>
          <p:cNvPr id="211973" name="Rectangle 5"/>
          <p:cNvSpPr>
            <a:spLocks noGrp="1" noChangeArrowheads="1"/>
          </p:cNvSpPr>
          <p:nvPr>
            <p:ph type="body" idx="1"/>
          </p:nvPr>
        </p:nvSpPr>
        <p:spPr/>
        <p:txBody>
          <a:bodyPr/>
          <a:lstStyle/>
          <a:p>
            <a:r>
              <a:rPr lang="zh-CN" altLang="en-US" dirty="0"/>
              <a:t>连通图的遍历</a:t>
            </a:r>
          </a:p>
          <a:p>
            <a:r>
              <a:rPr lang="zh-CN" altLang="en-US" dirty="0"/>
              <a:t>深度优先遍历连通图的过程类似于树的先根遍历</a:t>
            </a:r>
          </a:p>
          <a:p>
            <a:r>
              <a:rPr lang="zh-CN" altLang="en-US" dirty="0"/>
              <a:t>从图中某个顶点</a:t>
            </a:r>
            <a:r>
              <a:rPr lang="en-US" altLang="zh-CN" dirty="0"/>
              <a:t>V </a:t>
            </a:r>
            <a:r>
              <a:rPr lang="zh-CN" altLang="en-US" dirty="0"/>
              <a:t>出发，访问此顶点，然后</a:t>
            </a:r>
            <a:r>
              <a:rPr lang="zh-CN" altLang="en-US" dirty="0">
                <a:solidFill>
                  <a:srgbClr val="FF0000"/>
                </a:solidFill>
              </a:rPr>
              <a:t>依次从</a:t>
            </a:r>
            <a:r>
              <a:rPr lang="en-US" altLang="zh-CN" dirty="0">
                <a:solidFill>
                  <a:srgbClr val="FF0000"/>
                </a:solidFill>
              </a:rPr>
              <a:t>V</a:t>
            </a:r>
            <a:r>
              <a:rPr lang="zh-CN" altLang="en-US" dirty="0">
                <a:solidFill>
                  <a:srgbClr val="FF0000"/>
                </a:solidFill>
              </a:rPr>
              <a:t>的各个未被访问的邻接点出发深度优先搜索遍历图</a:t>
            </a:r>
            <a:r>
              <a:rPr lang="zh-CN" altLang="en-US" dirty="0"/>
              <a:t>，直至图中所有和</a:t>
            </a:r>
            <a:r>
              <a:rPr lang="en-US" altLang="zh-CN" dirty="0"/>
              <a:t>V</a:t>
            </a:r>
            <a:r>
              <a:rPr lang="zh-CN" altLang="en-US" dirty="0"/>
              <a:t>有路径相通的顶点都被访问到</a:t>
            </a:r>
          </a:p>
        </p:txBody>
      </p:sp>
      <p:sp>
        <p:nvSpPr>
          <p:cNvPr id="25" name="Line 20"/>
          <p:cNvSpPr>
            <a:spLocks noChangeShapeType="1"/>
          </p:cNvSpPr>
          <p:nvPr/>
        </p:nvSpPr>
        <p:spPr bwMode="auto">
          <a:xfrm>
            <a:off x="3810000" y="4005263"/>
            <a:ext cx="0" cy="6477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2" name="Line 24"/>
          <p:cNvSpPr>
            <a:spLocks noChangeShapeType="1"/>
          </p:cNvSpPr>
          <p:nvPr/>
        </p:nvSpPr>
        <p:spPr bwMode="auto">
          <a:xfrm>
            <a:off x="4572000" y="5562600"/>
            <a:ext cx="1143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1" name="Line 23"/>
          <p:cNvSpPr>
            <a:spLocks noChangeShapeType="1"/>
          </p:cNvSpPr>
          <p:nvPr/>
        </p:nvSpPr>
        <p:spPr bwMode="auto">
          <a:xfrm>
            <a:off x="2133600" y="5715000"/>
            <a:ext cx="1600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9" name="Line 21"/>
          <p:cNvSpPr>
            <a:spLocks noChangeShapeType="1"/>
          </p:cNvSpPr>
          <p:nvPr/>
        </p:nvSpPr>
        <p:spPr bwMode="auto">
          <a:xfrm>
            <a:off x="5029200" y="4724400"/>
            <a:ext cx="6858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8" name="Line 20"/>
          <p:cNvSpPr>
            <a:spLocks noChangeShapeType="1"/>
          </p:cNvSpPr>
          <p:nvPr/>
        </p:nvSpPr>
        <p:spPr bwMode="auto">
          <a:xfrm flipH="1">
            <a:off x="4572000" y="4724400"/>
            <a:ext cx="2286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7" name="Line 19"/>
          <p:cNvSpPr>
            <a:spLocks noChangeShapeType="1"/>
          </p:cNvSpPr>
          <p:nvPr/>
        </p:nvSpPr>
        <p:spPr bwMode="auto">
          <a:xfrm>
            <a:off x="3429000" y="5638800"/>
            <a:ext cx="3048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6" name="Line 18"/>
          <p:cNvSpPr>
            <a:spLocks noChangeShapeType="1"/>
          </p:cNvSpPr>
          <p:nvPr/>
        </p:nvSpPr>
        <p:spPr bwMode="auto">
          <a:xfrm>
            <a:off x="2819400" y="4724400"/>
            <a:ext cx="4572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5" name="Line 17"/>
          <p:cNvSpPr>
            <a:spLocks noChangeShapeType="1"/>
          </p:cNvSpPr>
          <p:nvPr/>
        </p:nvSpPr>
        <p:spPr bwMode="auto">
          <a:xfrm flipH="1">
            <a:off x="2133600" y="4724400"/>
            <a:ext cx="5334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4" name="Line 16"/>
          <p:cNvSpPr>
            <a:spLocks noChangeShapeType="1"/>
          </p:cNvSpPr>
          <p:nvPr/>
        </p:nvSpPr>
        <p:spPr bwMode="auto">
          <a:xfrm>
            <a:off x="3962400" y="3962400"/>
            <a:ext cx="838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3" name="Line 15"/>
          <p:cNvSpPr>
            <a:spLocks noChangeShapeType="1"/>
          </p:cNvSpPr>
          <p:nvPr/>
        </p:nvSpPr>
        <p:spPr bwMode="auto">
          <a:xfrm flipH="1">
            <a:off x="2819400" y="3962400"/>
            <a:ext cx="7620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74" name="Oval 6"/>
          <p:cNvSpPr>
            <a:spLocks noChangeArrowheads="1"/>
          </p:cNvSpPr>
          <p:nvPr/>
        </p:nvSpPr>
        <p:spPr bwMode="auto">
          <a:xfrm>
            <a:off x="3543300" y="35814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211975" name="Oval 7"/>
          <p:cNvSpPr>
            <a:spLocks noChangeArrowheads="1"/>
          </p:cNvSpPr>
          <p:nvPr/>
        </p:nvSpPr>
        <p:spPr bwMode="auto">
          <a:xfrm>
            <a:off x="2514600" y="44196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211976" name="Oval 8"/>
          <p:cNvSpPr>
            <a:spLocks noChangeArrowheads="1"/>
          </p:cNvSpPr>
          <p:nvPr/>
        </p:nvSpPr>
        <p:spPr bwMode="auto">
          <a:xfrm>
            <a:off x="4572000" y="44196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211977" name="Oval 9"/>
          <p:cNvSpPr>
            <a:spLocks noChangeArrowheads="1"/>
          </p:cNvSpPr>
          <p:nvPr/>
        </p:nvSpPr>
        <p:spPr bwMode="auto">
          <a:xfrm>
            <a:off x="1828800" y="52578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11979" name="Oval 11"/>
          <p:cNvSpPr>
            <a:spLocks noChangeArrowheads="1"/>
          </p:cNvSpPr>
          <p:nvPr/>
        </p:nvSpPr>
        <p:spPr bwMode="auto">
          <a:xfrm>
            <a:off x="3048000" y="52578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211980" name="Oval 12"/>
          <p:cNvSpPr>
            <a:spLocks noChangeArrowheads="1"/>
          </p:cNvSpPr>
          <p:nvPr/>
        </p:nvSpPr>
        <p:spPr bwMode="auto">
          <a:xfrm>
            <a:off x="4267200" y="52578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211981" name="Oval 13"/>
          <p:cNvSpPr>
            <a:spLocks noChangeArrowheads="1"/>
          </p:cNvSpPr>
          <p:nvPr/>
        </p:nvSpPr>
        <p:spPr bwMode="auto">
          <a:xfrm>
            <a:off x="5486400" y="52578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211982" name="Oval 14"/>
          <p:cNvSpPr>
            <a:spLocks noChangeArrowheads="1"/>
          </p:cNvSpPr>
          <p:nvPr/>
        </p:nvSpPr>
        <p:spPr bwMode="auto">
          <a:xfrm>
            <a:off x="3543300" y="6096000"/>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23" name="Oval 11"/>
          <p:cNvSpPr>
            <a:spLocks noChangeArrowheads="1"/>
          </p:cNvSpPr>
          <p:nvPr/>
        </p:nvSpPr>
        <p:spPr bwMode="auto">
          <a:xfrm>
            <a:off x="3529013" y="44370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92"/>
                                        </p:tgtEl>
                                        <p:attrNameLst>
                                          <p:attrName>style.visibility</p:attrName>
                                        </p:attrNameLst>
                                      </p:cBhvr>
                                      <p:to>
                                        <p:strVal val="visible"/>
                                      </p:to>
                                    </p:set>
                                    <p:animEffect transition="in" filter="wipe(left)">
                                      <p:cBhvr>
                                        <p:cTn id="7" dur="500"/>
                                        <p:tgtEl>
                                          <p:spTgt spid="21199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1991"/>
                                        </p:tgtEl>
                                        <p:attrNameLst>
                                          <p:attrName>style.visibility</p:attrName>
                                        </p:attrNameLst>
                                      </p:cBhvr>
                                      <p:to>
                                        <p:strVal val="visible"/>
                                      </p:to>
                                    </p:set>
                                    <p:animEffect transition="in" filter="wipe(left)">
                                      <p:cBhvr>
                                        <p:cTn id="10" dur="500"/>
                                        <p:tgtEl>
                                          <p:spTgt spid="21199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1992" grpId="0" animBg="1"/>
      <p:bldP spid="2119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8AF19D58-00E0-444A-AD31-BCF76827FFA4}" type="slidenum">
              <a:rPr lang="en-US" altLang="zh-CN"/>
              <a:t>4</a:t>
            </a:fld>
            <a:endParaRPr lang="en-US" altLang="zh-CN"/>
          </a:p>
        </p:txBody>
      </p:sp>
      <p:sp>
        <p:nvSpPr>
          <p:cNvPr id="173101" name="Rectangle 45"/>
          <p:cNvSpPr>
            <a:spLocks noGrp="1" noChangeArrowheads="1"/>
          </p:cNvSpPr>
          <p:nvPr>
            <p:ph type="title"/>
          </p:nvPr>
        </p:nvSpPr>
        <p:spPr/>
        <p:txBody>
          <a:bodyPr/>
          <a:lstStyle/>
          <a:p>
            <a:r>
              <a:rPr lang="en-US" altLang="zh-CN"/>
              <a:t>7.1.1 </a:t>
            </a:r>
            <a:r>
              <a:rPr lang="zh-CN" altLang="en-US"/>
              <a:t>图的定义</a:t>
            </a:r>
          </a:p>
        </p:txBody>
      </p:sp>
      <p:sp>
        <p:nvSpPr>
          <p:cNvPr id="173102" name="Rectangle 46"/>
          <p:cNvSpPr>
            <a:spLocks noGrp="1" noChangeArrowheads="1"/>
          </p:cNvSpPr>
          <p:nvPr>
            <p:ph type="body" idx="1"/>
          </p:nvPr>
        </p:nvSpPr>
        <p:spPr/>
        <p:txBody>
          <a:bodyPr/>
          <a:lstStyle/>
          <a:p>
            <a:r>
              <a:rPr lang="zh-CN" altLang="en-US" u="sng" dirty="0">
                <a:solidFill>
                  <a:srgbClr val="990033"/>
                </a:solidFill>
              </a:rPr>
              <a:t>有向图</a:t>
            </a:r>
            <a:r>
              <a:rPr lang="en-US" altLang="zh-CN" u="sng" dirty="0">
                <a:solidFill>
                  <a:srgbClr val="990033"/>
                </a:solidFill>
              </a:rPr>
              <a:t>(Digraph)</a:t>
            </a:r>
            <a:r>
              <a:rPr lang="zh-CN" altLang="en-US" dirty="0"/>
              <a:t>：由于“弧”是有方向的，因此称由顶点集和弧集构成的图为有向图。</a:t>
            </a:r>
          </a:p>
          <a:p>
            <a:r>
              <a:rPr lang="zh-CN" altLang="en-US" dirty="0"/>
              <a:t>例如：</a:t>
            </a:r>
            <a:r>
              <a:rPr lang="en-US" altLang="zh-CN" dirty="0"/>
              <a:t>G</a:t>
            </a:r>
            <a:r>
              <a:rPr lang="en-US" altLang="zh-CN" baseline="-25000" dirty="0"/>
              <a:t>1</a:t>
            </a:r>
            <a:r>
              <a:rPr lang="en-US" altLang="zh-CN" dirty="0"/>
              <a:t> = (V</a:t>
            </a:r>
            <a:r>
              <a:rPr lang="en-US" altLang="zh-CN" baseline="-25000" dirty="0"/>
              <a:t>1</a:t>
            </a:r>
            <a:r>
              <a:rPr lang="en-US" altLang="zh-CN" dirty="0"/>
              <a:t>, VR</a:t>
            </a:r>
            <a:r>
              <a:rPr lang="en-US" altLang="zh-CN" baseline="-25000" dirty="0"/>
              <a:t>1</a:t>
            </a:r>
            <a:r>
              <a:rPr lang="en-US" altLang="zh-CN" dirty="0"/>
              <a:t>)</a:t>
            </a:r>
          </a:p>
          <a:p>
            <a:r>
              <a:rPr lang="en-US" altLang="zh-CN" dirty="0">
                <a:sym typeface="Symbol" panose="05050102010706020507" pitchFamily="18" charset="2"/>
              </a:rPr>
              <a:t>V1={A, B, C, D, E}</a:t>
            </a:r>
          </a:p>
          <a:p>
            <a:r>
              <a:rPr lang="en-US" altLang="zh-CN" dirty="0">
                <a:sym typeface="Symbol" panose="05050102010706020507" pitchFamily="18" charset="2"/>
              </a:rPr>
              <a:t>VR1={&lt;A,B&gt;, &lt;A,E&gt;,</a:t>
            </a:r>
          </a:p>
          <a:p>
            <a:r>
              <a:rPr lang="en-US" altLang="zh-CN" dirty="0"/>
              <a:t>  &lt;B,C&gt;, &lt;D,C&gt;, &lt;D,B&gt;,</a:t>
            </a:r>
          </a:p>
          <a:p>
            <a:r>
              <a:rPr lang="en-US" altLang="zh-CN" dirty="0"/>
              <a:t>  &lt;D,A&gt;, &lt;E,C&gt; , &lt;E,A&gt; }</a:t>
            </a:r>
          </a:p>
        </p:txBody>
      </p:sp>
      <p:grpSp>
        <p:nvGrpSpPr>
          <p:cNvPr id="173100" name="Group 44"/>
          <p:cNvGrpSpPr/>
          <p:nvPr/>
        </p:nvGrpSpPr>
        <p:grpSpPr bwMode="auto">
          <a:xfrm>
            <a:off x="5181600" y="2514600"/>
            <a:ext cx="3810000" cy="2743200"/>
            <a:chOff x="3264" y="1584"/>
            <a:chExt cx="2400" cy="1728"/>
          </a:xfrm>
        </p:grpSpPr>
        <p:sp>
          <p:nvSpPr>
            <p:cNvPr id="173080" name="Oval 24"/>
            <p:cNvSpPr>
              <a:spLocks noChangeArrowheads="1"/>
            </p:cNvSpPr>
            <p:nvPr/>
          </p:nvSpPr>
          <p:spPr bwMode="auto">
            <a:xfrm>
              <a:off x="5232" y="220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1" name="Oval 25"/>
            <p:cNvSpPr>
              <a:spLocks noChangeArrowheads="1"/>
            </p:cNvSpPr>
            <p:nvPr/>
          </p:nvSpPr>
          <p:spPr bwMode="auto">
            <a:xfrm>
              <a:off x="4248" y="158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2" name="Oval 26"/>
            <p:cNvSpPr>
              <a:spLocks noChangeArrowheads="1"/>
            </p:cNvSpPr>
            <p:nvPr/>
          </p:nvSpPr>
          <p:spPr bwMode="auto">
            <a:xfrm>
              <a:off x="3756" y="288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3" name="Oval 27"/>
            <p:cNvSpPr>
              <a:spLocks noChangeArrowheads="1"/>
            </p:cNvSpPr>
            <p:nvPr/>
          </p:nvSpPr>
          <p:spPr bwMode="auto">
            <a:xfrm>
              <a:off x="3264" y="220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4" name="Oval 28"/>
            <p:cNvSpPr>
              <a:spLocks noChangeArrowheads="1"/>
            </p:cNvSpPr>
            <p:nvPr/>
          </p:nvSpPr>
          <p:spPr bwMode="auto">
            <a:xfrm>
              <a:off x="4740" y="288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5" name="Line 29"/>
            <p:cNvSpPr>
              <a:spLocks noChangeShapeType="1"/>
            </p:cNvSpPr>
            <p:nvPr/>
          </p:nvSpPr>
          <p:spPr bwMode="auto">
            <a:xfrm flipH="1">
              <a:off x="3600" y="1872"/>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6" name="Line 30"/>
            <p:cNvSpPr>
              <a:spLocks noChangeShapeType="1"/>
            </p:cNvSpPr>
            <p:nvPr/>
          </p:nvSpPr>
          <p:spPr bwMode="auto">
            <a:xfrm>
              <a:off x="3600" y="2592"/>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7" name="Line 31"/>
            <p:cNvSpPr>
              <a:spLocks noChangeShapeType="1"/>
            </p:cNvSpPr>
            <p:nvPr/>
          </p:nvSpPr>
          <p:spPr bwMode="auto">
            <a:xfrm>
              <a:off x="4224" y="3120"/>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Line 32"/>
            <p:cNvSpPr>
              <a:spLocks noChangeShapeType="1"/>
            </p:cNvSpPr>
            <p:nvPr/>
          </p:nvSpPr>
          <p:spPr bwMode="auto">
            <a:xfrm flipH="1" flipV="1">
              <a:off x="4560" y="1968"/>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Line 33"/>
            <p:cNvSpPr>
              <a:spLocks noChangeShapeType="1"/>
            </p:cNvSpPr>
            <p:nvPr/>
          </p:nvSpPr>
          <p:spPr bwMode="auto">
            <a:xfrm>
              <a:off x="4704" y="1872"/>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0" name="Rectangle 34"/>
            <p:cNvSpPr>
              <a:spLocks noChangeArrowheads="1"/>
            </p:cNvSpPr>
            <p:nvPr/>
          </p:nvSpPr>
          <p:spPr bwMode="auto">
            <a:xfrm>
              <a:off x="4320" y="158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A</a:t>
              </a:r>
            </a:p>
          </p:txBody>
        </p:sp>
        <p:sp>
          <p:nvSpPr>
            <p:cNvPr id="173091" name="Rectangle 35"/>
            <p:cNvSpPr>
              <a:spLocks noChangeArrowheads="1"/>
            </p:cNvSpPr>
            <p:nvPr/>
          </p:nvSpPr>
          <p:spPr bwMode="auto">
            <a:xfrm>
              <a:off x="5280" y="220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B</a:t>
              </a:r>
            </a:p>
          </p:txBody>
        </p:sp>
        <p:sp>
          <p:nvSpPr>
            <p:cNvPr id="173092" name="Rectangle 36"/>
            <p:cNvSpPr>
              <a:spLocks noChangeArrowheads="1"/>
            </p:cNvSpPr>
            <p:nvPr/>
          </p:nvSpPr>
          <p:spPr bwMode="auto">
            <a:xfrm>
              <a:off x="4800" y="288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C</a:t>
              </a:r>
            </a:p>
          </p:txBody>
        </p:sp>
        <p:sp>
          <p:nvSpPr>
            <p:cNvPr id="173093" name="Rectangle 37"/>
            <p:cNvSpPr>
              <a:spLocks noChangeArrowheads="1"/>
            </p:cNvSpPr>
            <p:nvPr/>
          </p:nvSpPr>
          <p:spPr bwMode="auto">
            <a:xfrm>
              <a:off x="3840" y="288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D</a:t>
              </a:r>
            </a:p>
          </p:txBody>
        </p:sp>
        <p:sp>
          <p:nvSpPr>
            <p:cNvPr id="173094" name="Rectangle 38"/>
            <p:cNvSpPr>
              <a:spLocks noChangeArrowheads="1"/>
            </p:cNvSpPr>
            <p:nvPr/>
          </p:nvSpPr>
          <p:spPr bwMode="auto">
            <a:xfrm>
              <a:off x="3312" y="220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E</a:t>
              </a:r>
            </a:p>
          </p:txBody>
        </p:sp>
        <p:sp>
          <p:nvSpPr>
            <p:cNvPr id="173095" name="Line 39"/>
            <p:cNvSpPr>
              <a:spLocks noChangeShapeType="1"/>
            </p:cNvSpPr>
            <p:nvPr/>
          </p:nvSpPr>
          <p:spPr bwMode="auto">
            <a:xfrm flipH="1">
              <a:off x="5088" y="2640"/>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6" name="Line 40"/>
            <p:cNvSpPr>
              <a:spLocks noChangeShapeType="1"/>
            </p:cNvSpPr>
            <p:nvPr/>
          </p:nvSpPr>
          <p:spPr bwMode="auto">
            <a:xfrm flipV="1">
              <a:off x="4032" y="2016"/>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7" name="Line 41"/>
            <p:cNvSpPr>
              <a:spLocks noChangeShapeType="1"/>
            </p:cNvSpPr>
            <p:nvPr/>
          </p:nvSpPr>
          <p:spPr bwMode="auto">
            <a:xfrm flipV="1">
              <a:off x="4176" y="254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8" name="Line 42"/>
            <p:cNvSpPr>
              <a:spLocks noChangeShapeType="1"/>
            </p:cNvSpPr>
            <p:nvPr/>
          </p:nvSpPr>
          <p:spPr bwMode="auto">
            <a:xfrm>
              <a:off x="3648" y="254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099" name="Line 43"/>
            <p:cNvSpPr>
              <a:spLocks noChangeShapeType="1"/>
            </p:cNvSpPr>
            <p:nvPr/>
          </p:nvSpPr>
          <p:spPr bwMode="auto">
            <a:xfrm flipV="1">
              <a:off x="3696" y="1968"/>
              <a:ext cx="62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0AD7C52D-A050-49F2-B7C9-9C81F238C8B1}" type="slidenum">
              <a:rPr lang="en-US" altLang="zh-CN"/>
              <a:t>40</a:t>
            </a:fld>
            <a:endParaRPr lang="en-US" altLang="zh-CN"/>
          </a:p>
        </p:txBody>
      </p:sp>
      <p:sp>
        <p:nvSpPr>
          <p:cNvPr id="100369" name="Text Box 17"/>
          <p:cNvSpPr txBox="1">
            <a:spLocks noChangeArrowheads="1"/>
          </p:cNvSpPr>
          <p:nvPr/>
        </p:nvSpPr>
        <p:spPr bwMode="auto">
          <a:xfrm>
            <a:off x="1050925" y="4187825"/>
            <a:ext cx="7026275" cy="2441575"/>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rgbClr val="E1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zh-CN" altLang="en-US" sz="3200">
                <a:solidFill>
                  <a:srgbClr val="000099"/>
                </a:solidFill>
                <a:latin typeface="Times New Roman" panose="02020603050405020304" pitchFamily="18" charset="0"/>
              </a:rPr>
              <a:t>访问顶点 </a:t>
            </a:r>
            <a:r>
              <a:rPr kumimoji="1" lang="en-US" altLang="zh-CN" sz="3200">
                <a:solidFill>
                  <a:srgbClr val="000099"/>
                </a:solidFill>
                <a:latin typeface="Times New Roman" panose="02020603050405020304" pitchFamily="18" charset="0"/>
              </a:rPr>
              <a:t>V </a:t>
            </a:r>
            <a:r>
              <a:rPr kumimoji="1" lang="zh-CN" altLang="en-US" sz="3200">
                <a:solidFill>
                  <a:srgbClr val="000099"/>
                </a:solidFill>
                <a:latin typeface="Times New Roman" panose="02020603050405020304" pitchFamily="18" charset="0"/>
              </a:rPr>
              <a:t>：</a:t>
            </a:r>
          </a:p>
          <a:p>
            <a:pPr algn="l">
              <a:lnSpc>
                <a:spcPct val="120000"/>
              </a:lnSpc>
            </a:pPr>
            <a:r>
              <a:rPr kumimoji="1" lang="en-US" altLang="zh-CN" sz="3200">
                <a:solidFill>
                  <a:srgbClr val="000099"/>
                </a:solidFill>
                <a:latin typeface="Times New Roman" panose="02020603050405020304" pitchFamily="18" charset="0"/>
              </a:rPr>
              <a:t>for (</a:t>
            </a:r>
            <a:r>
              <a:rPr kumimoji="1" lang="en-US" altLang="zh-CN" sz="3200">
                <a:solidFill>
                  <a:srgbClr val="000099"/>
                </a:solidFill>
                <a:latin typeface="Times New Roman" panose="02020603050405020304" pitchFamily="18" charset="0"/>
                <a:ea typeface="宋体" panose="02010600030101010101" pitchFamily="2" charset="-122"/>
              </a:rPr>
              <a:t>W</a:t>
            </a:r>
            <a:r>
              <a:rPr kumimoji="1" lang="en-US" altLang="zh-CN" sz="3200" baseline="-25000">
                <a:solidFill>
                  <a:srgbClr val="000099"/>
                </a:solidFill>
                <a:latin typeface="Times New Roman" panose="02020603050405020304" pitchFamily="18" charset="0"/>
                <a:ea typeface="宋体" panose="02010600030101010101" pitchFamily="2" charset="-122"/>
              </a:rPr>
              <a:t>1</a:t>
            </a:r>
            <a:r>
              <a:rPr kumimoji="1" lang="zh-CN" altLang="en-US" sz="3200">
                <a:solidFill>
                  <a:srgbClr val="000099"/>
                </a:solidFill>
                <a:latin typeface="Times New Roman" panose="02020603050405020304" pitchFamily="18" charset="0"/>
                <a:ea typeface="宋体" panose="02010600030101010101" pitchFamily="2" charset="-122"/>
              </a:rPr>
              <a:t>、</a:t>
            </a:r>
            <a:r>
              <a:rPr kumimoji="1" lang="en-US" altLang="zh-CN" sz="3200">
                <a:solidFill>
                  <a:srgbClr val="000099"/>
                </a:solidFill>
                <a:latin typeface="Times New Roman" panose="02020603050405020304" pitchFamily="18" charset="0"/>
                <a:ea typeface="宋体" panose="02010600030101010101" pitchFamily="2" charset="-122"/>
              </a:rPr>
              <a:t>W</a:t>
            </a:r>
            <a:r>
              <a:rPr kumimoji="1" lang="en-US" altLang="zh-CN" sz="3200" baseline="-25000">
                <a:solidFill>
                  <a:srgbClr val="000099"/>
                </a:solidFill>
                <a:latin typeface="Times New Roman" panose="02020603050405020304" pitchFamily="18" charset="0"/>
                <a:ea typeface="宋体" panose="02010600030101010101" pitchFamily="2" charset="-122"/>
              </a:rPr>
              <a:t>2</a:t>
            </a:r>
            <a:r>
              <a:rPr kumimoji="1" lang="zh-CN" altLang="en-US" sz="3200">
                <a:solidFill>
                  <a:srgbClr val="000099"/>
                </a:solidFill>
                <a:latin typeface="Times New Roman" panose="02020603050405020304" pitchFamily="18" charset="0"/>
              </a:rPr>
              <a:t>、</a:t>
            </a:r>
            <a:r>
              <a:rPr kumimoji="1" lang="en-US" altLang="zh-CN" sz="3200">
                <a:solidFill>
                  <a:srgbClr val="000099"/>
                </a:solidFill>
                <a:latin typeface="Times New Roman" panose="02020603050405020304" pitchFamily="18" charset="0"/>
                <a:ea typeface="宋体" panose="02010600030101010101" pitchFamily="2" charset="-122"/>
              </a:rPr>
              <a:t>W</a:t>
            </a:r>
            <a:r>
              <a:rPr kumimoji="1" lang="en-US" altLang="zh-CN" sz="3200" baseline="-25000">
                <a:solidFill>
                  <a:srgbClr val="000099"/>
                </a:solidFill>
                <a:latin typeface="Times New Roman" panose="02020603050405020304" pitchFamily="18" charset="0"/>
                <a:ea typeface="宋体" panose="02010600030101010101" pitchFamily="2" charset="-122"/>
              </a:rPr>
              <a:t>3 </a:t>
            </a:r>
            <a:r>
              <a:rPr kumimoji="1" lang="en-US" altLang="zh-CN" sz="3200">
                <a:solidFill>
                  <a:srgbClr val="000099"/>
                </a:solidFill>
                <a:latin typeface="Times New Roman" panose="02020603050405020304" pitchFamily="18" charset="0"/>
              </a:rPr>
              <a:t>)</a:t>
            </a:r>
          </a:p>
          <a:p>
            <a:pPr algn="l">
              <a:lnSpc>
                <a:spcPct val="120000"/>
              </a:lnSpc>
            </a:pPr>
            <a:r>
              <a:rPr kumimoji="1" lang="en-US" altLang="zh-CN" sz="3200">
                <a:solidFill>
                  <a:srgbClr val="000099"/>
                </a:solidFill>
                <a:latin typeface="Times New Roman" panose="02020603050405020304" pitchFamily="18" charset="0"/>
              </a:rPr>
              <a:t>    </a:t>
            </a:r>
            <a:r>
              <a:rPr kumimoji="1" lang="zh-CN" altLang="en-US" sz="3200">
                <a:solidFill>
                  <a:srgbClr val="CC0000"/>
                </a:solidFill>
                <a:latin typeface="Times New Roman" panose="02020603050405020304" pitchFamily="18" charset="0"/>
              </a:rPr>
              <a:t>若</a:t>
            </a:r>
            <a:r>
              <a:rPr kumimoji="1" lang="zh-CN" altLang="en-US" sz="3200">
                <a:solidFill>
                  <a:srgbClr val="000099"/>
                </a:solidFill>
                <a:latin typeface="Times New Roman" panose="02020603050405020304" pitchFamily="18" charset="0"/>
              </a:rPr>
              <a:t>该邻接点</a:t>
            </a:r>
            <a:r>
              <a:rPr kumimoji="1" lang="en-US" altLang="zh-CN" sz="3200">
                <a:solidFill>
                  <a:srgbClr val="CC0000"/>
                </a:solidFill>
                <a:latin typeface="Times New Roman" panose="02020603050405020304" pitchFamily="18" charset="0"/>
              </a:rPr>
              <a:t>Wi</a:t>
            </a:r>
            <a:r>
              <a:rPr kumimoji="1" lang="zh-CN" altLang="en-US" sz="3200">
                <a:solidFill>
                  <a:srgbClr val="CC0000"/>
                </a:solidFill>
                <a:latin typeface="Times New Roman" panose="02020603050405020304" pitchFamily="18" charset="0"/>
              </a:rPr>
              <a:t>未被访问</a:t>
            </a:r>
            <a:r>
              <a:rPr kumimoji="1" lang="zh-CN" altLang="en-US" sz="3200">
                <a:solidFill>
                  <a:srgbClr val="000099"/>
                </a:solidFill>
                <a:latin typeface="Times New Roman" panose="02020603050405020304" pitchFamily="18" charset="0"/>
              </a:rPr>
              <a:t>，</a:t>
            </a:r>
          </a:p>
          <a:p>
            <a:pPr algn="l">
              <a:lnSpc>
                <a:spcPct val="120000"/>
              </a:lnSpc>
            </a:pPr>
            <a:r>
              <a:rPr kumimoji="1" lang="zh-CN" altLang="en-US" sz="3200">
                <a:solidFill>
                  <a:srgbClr val="000099"/>
                </a:solidFill>
                <a:latin typeface="Times New Roman" panose="02020603050405020304" pitchFamily="18" charset="0"/>
              </a:rPr>
              <a:t>    </a:t>
            </a:r>
            <a:r>
              <a:rPr kumimoji="1" lang="zh-CN" altLang="en-US" sz="3200">
                <a:solidFill>
                  <a:srgbClr val="CC0000"/>
                </a:solidFill>
                <a:latin typeface="Times New Roman" panose="02020603050405020304" pitchFamily="18" charset="0"/>
              </a:rPr>
              <a:t>则</a:t>
            </a:r>
            <a:r>
              <a:rPr kumimoji="1" lang="zh-CN" altLang="en-US" sz="3200">
                <a:solidFill>
                  <a:srgbClr val="000099"/>
                </a:solidFill>
                <a:latin typeface="Times New Roman" panose="02020603050405020304" pitchFamily="18" charset="0"/>
              </a:rPr>
              <a:t>从它出发进行深度优先搜索遍历。</a:t>
            </a:r>
          </a:p>
        </p:txBody>
      </p:sp>
      <p:sp>
        <p:nvSpPr>
          <p:cNvPr id="100354" name="Oval 2"/>
          <p:cNvSpPr>
            <a:spLocks noChangeArrowheads="1"/>
          </p:cNvSpPr>
          <p:nvPr/>
        </p:nvSpPr>
        <p:spPr bwMode="auto">
          <a:xfrm>
            <a:off x="3810000" y="1143000"/>
            <a:ext cx="609600" cy="6096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V</a:t>
            </a:r>
            <a:endParaRPr kumimoji="1" lang="en-US" altLang="zh-CN" b="0">
              <a:latin typeface="Times New Roman" panose="02020603050405020304" pitchFamily="18" charset="0"/>
              <a:ea typeface="宋体" panose="02010600030101010101" pitchFamily="2" charset="-122"/>
            </a:endParaRPr>
          </a:p>
        </p:txBody>
      </p:sp>
      <p:sp>
        <p:nvSpPr>
          <p:cNvPr id="100356" name="Oval 4"/>
          <p:cNvSpPr>
            <a:spLocks noChangeArrowheads="1"/>
          </p:cNvSpPr>
          <p:nvPr/>
        </p:nvSpPr>
        <p:spPr bwMode="auto">
          <a:xfrm>
            <a:off x="1981200" y="2133600"/>
            <a:ext cx="2438400" cy="1828800"/>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7" name="Oval 5"/>
          <p:cNvSpPr>
            <a:spLocks noChangeArrowheads="1"/>
          </p:cNvSpPr>
          <p:nvPr/>
        </p:nvSpPr>
        <p:spPr bwMode="auto">
          <a:xfrm>
            <a:off x="3200400" y="2286000"/>
            <a:ext cx="2133600" cy="1752600"/>
          </a:xfrm>
          <a:prstGeom prst="ellipse">
            <a:avLst/>
          </a:prstGeom>
          <a:solidFill>
            <a:srgbClr val="FFCCFF">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8" name="Oval 6"/>
          <p:cNvSpPr>
            <a:spLocks noChangeArrowheads="1"/>
          </p:cNvSpPr>
          <p:nvPr/>
        </p:nvSpPr>
        <p:spPr bwMode="auto">
          <a:xfrm>
            <a:off x="5029200" y="2133600"/>
            <a:ext cx="1524000" cy="1981200"/>
          </a:xfrm>
          <a:prstGeom prst="ellipse">
            <a:avLst/>
          </a:prstGeom>
          <a:solidFill>
            <a:srgbClr val="CCECFF">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9" name="Oval 7"/>
          <p:cNvSpPr>
            <a:spLocks noChangeArrowheads="1"/>
          </p:cNvSpPr>
          <p:nvPr/>
        </p:nvSpPr>
        <p:spPr bwMode="auto">
          <a:xfrm>
            <a:off x="2514600" y="2286000"/>
            <a:ext cx="533400" cy="6096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w</a:t>
            </a:r>
            <a:r>
              <a:rPr kumimoji="1" lang="en-US" altLang="zh-CN" sz="3200" baseline="-25000">
                <a:solidFill>
                  <a:srgbClr val="800000"/>
                </a:solidFill>
                <a:latin typeface="Times New Roman" panose="02020603050405020304" pitchFamily="18" charset="0"/>
                <a:ea typeface="宋体" panose="02010600030101010101" pitchFamily="2" charset="-122"/>
              </a:rPr>
              <a:t>1</a:t>
            </a:r>
            <a:endParaRPr kumimoji="1" lang="en-US" altLang="zh-CN" b="0">
              <a:latin typeface="Times New Roman" panose="02020603050405020304" pitchFamily="18" charset="0"/>
              <a:ea typeface="宋体" panose="02010600030101010101" pitchFamily="2" charset="-122"/>
            </a:endParaRPr>
          </a:p>
        </p:txBody>
      </p:sp>
      <p:sp>
        <p:nvSpPr>
          <p:cNvPr id="100362" name="Line 10"/>
          <p:cNvSpPr>
            <a:spLocks noChangeShapeType="1"/>
          </p:cNvSpPr>
          <p:nvPr/>
        </p:nvSpPr>
        <p:spPr bwMode="auto">
          <a:xfrm flipH="1">
            <a:off x="2743200" y="1447800"/>
            <a:ext cx="1066800" cy="8382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3" name="Line 11"/>
          <p:cNvSpPr>
            <a:spLocks noChangeShapeType="1"/>
          </p:cNvSpPr>
          <p:nvPr/>
        </p:nvSpPr>
        <p:spPr bwMode="auto">
          <a:xfrm flipH="1">
            <a:off x="3886200" y="1752600"/>
            <a:ext cx="228600" cy="6096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4" name="Line 12"/>
          <p:cNvSpPr>
            <a:spLocks noChangeShapeType="1"/>
          </p:cNvSpPr>
          <p:nvPr/>
        </p:nvSpPr>
        <p:spPr bwMode="auto">
          <a:xfrm>
            <a:off x="4419600" y="1447800"/>
            <a:ext cx="1143000" cy="91440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5" name="Text Box 13"/>
          <p:cNvSpPr txBox="1">
            <a:spLocks noChangeArrowheads="1"/>
          </p:cNvSpPr>
          <p:nvPr/>
        </p:nvSpPr>
        <p:spPr bwMode="auto">
          <a:xfrm>
            <a:off x="2460625" y="3429000"/>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99"/>
                </a:solidFill>
                <a:latin typeface="Times New Roman" panose="02020603050405020304" pitchFamily="18" charset="0"/>
                <a:ea typeface="宋体" panose="02010600030101010101" pitchFamily="2" charset="-122"/>
              </a:rPr>
              <a:t>SG</a:t>
            </a:r>
            <a:r>
              <a:rPr kumimoji="1" lang="en-US" altLang="zh-CN" baseline="-25000">
                <a:solidFill>
                  <a:srgbClr val="000099"/>
                </a:solidFill>
                <a:latin typeface="Times New Roman" panose="02020603050405020304" pitchFamily="18" charset="0"/>
                <a:ea typeface="宋体" panose="02010600030101010101" pitchFamily="2" charset="-122"/>
              </a:rPr>
              <a:t>1</a:t>
            </a:r>
            <a:endParaRPr kumimoji="1" lang="en-US" altLang="zh-CN" b="0">
              <a:latin typeface="Times New Roman" panose="02020603050405020304" pitchFamily="18" charset="0"/>
              <a:ea typeface="宋体" panose="02010600030101010101" pitchFamily="2" charset="-122"/>
            </a:endParaRPr>
          </a:p>
        </p:txBody>
      </p:sp>
      <p:sp>
        <p:nvSpPr>
          <p:cNvPr id="100366" name="Text Box 14"/>
          <p:cNvSpPr txBox="1">
            <a:spLocks noChangeArrowheads="1"/>
          </p:cNvSpPr>
          <p:nvPr/>
        </p:nvSpPr>
        <p:spPr bwMode="auto">
          <a:xfrm>
            <a:off x="4267200" y="3429000"/>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99"/>
                </a:solidFill>
                <a:latin typeface="Times New Roman" panose="02020603050405020304" pitchFamily="18" charset="0"/>
                <a:ea typeface="宋体" panose="02010600030101010101" pitchFamily="2" charset="-122"/>
              </a:rPr>
              <a:t>SG</a:t>
            </a:r>
            <a:r>
              <a:rPr kumimoji="1" lang="en-US" altLang="zh-CN" baseline="-25000">
                <a:solidFill>
                  <a:srgbClr val="000099"/>
                </a:solidFill>
                <a:latin typeface="Times New Roman" panose="02020603050405020304" pitchFamily="18" charset="0"/>
                <a:ea typeface="宋体" panose="02010600030101010101" pitchFamily="2" charset="-122"/>
              </a:rPr>
              <a:t>2</a:t>
            </a:r>
            <a:endParaRPr kumimoji="1" lang="en-US" altLang="zh-CN" b="0">
              <a:latin typeface="Times New Roman" panose="02020603050405020304" pitchFamily="18" charset="0"/>
              <a:ea typeface="宋体" panose="02010600030101010101" pitchFamily="2" charset="-122"/>
            </a:endParaRPr>
          </a:p>
        </p:txBody>
      </p:sp>
      <p:sp>
        <p:nvSpPr>
          <p:cNvPr id="100367" name="Text Box 15"/>
          <p:cNvSpPr txBox="1">
            <a:spLocks noChangeArrowheads="1"/>
          </p:cNvSpPr>
          <p:nvPr/>
        </p:nvSpPr>
        <p:spPr bwMode="auto">
          <a:xfrm>
            <a:off x="5280025" y="3352800"/>
            <a:ext cx="73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000099"/>
                </a:solidFill>
                <a:latin typeface="Times New Roman" panose="02020603050405020304" pitchFamily="18" charset="0"/>
                <a:ea typeface="宋体" panose="02010600030101010101" pitchFamily="2" charset="-122"/>
              </a:rPr>
              <a:t>SG</a:t>
            </a:r>
            <a:r>
              <a:rPr kumimoji="1" lang="en-US" altLang="zh-CN" baseline="-25000">
                <a:solidFill>
                  <a:srgbClr val="000099"/>
                </a:solidFill>
                <a:latin typeface="Times New Roman" panose="02020603050405020304" pitchFamily="18" charset="0"/>
                <a:ea typeface="宋体" panose="02010600030101010101" pitchFamily="2" charset="-122"/>
              </a:rPr>
              <a:t>3</a:t>
            </a:r>
            <a:endParaRPr kumimoji="1" lang="en-US" altLang="zh-CN" b="0">
              <a:latin typeface="Times New Roman" panose="02020603050405020304" pitchFamily="18" charset="0"/>
              <a:ea typeface="宋体" panose="02010600030101010101" pitchFamily="2" charset="-122"/>
            </a:endParaRPr>
          </a:p>
        </p:txBody>
      </p:sp>
      <p:sp>
        <p:nvSpPr>
          <p:cNvPr id="100370" name="Oval 18"/>
          <p:cNvSpPr>
            <a:spLocks noChangeArrowheads="1"/>
          </p:cNvSpPr>
          <p:nvPr/>
        </p:nvSpPr>
        <p:spPr bwMode="auto">
          <a:xfrm>
            <a:off x="3581400" y="2362200"/>
            <a:ext cx="533400" cy="6096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w</a:t>
            </a:r>
            <a:r>
              <a:rPr kumimoji="1" lang="en-US" altLang="zh-CN" sz="3200" baseline="-25000">
                <a:solidFill>
                  <a:srgbClr val="800000"/>
                </a:solidFill>
                <a:latin typeface="Times New Roman" panose="02020603050405020304" pitchFamily="18" charset="0"/>
                <a:ea typeface="宋体" panose="02010600030101010101" pitchFamily="2" charset="-122"/>
              </a:rPr>
              <a:t>2</a:t>
            </a:r>
            <a:endParaRPr kumimoji="1" lang="en-US" altLang="zh-CN" b="0">
              <a:latin typeface="Times New Roman" panose="02020603050405020304" pitchFamily="18" charset="0"/>
              <a:ea typeface="宋体" panose="02010600030101010101" pitchFamily="2" charset="-122"/>
            </a:endParaRPr>
          </a:p>
        </p:txBody>
      </p:sp>
      <p:sp>
        <p:nvSpPr>
          <p:cNvPr id="100371" name="Oval 19"/>
          <p:cNvSpPr>
            <a:spLocks noChangeArrowheads="1"/>
          </p:cNvSpPr>
          <p:nvPr/>
        </p:nvSpPr>
        <p:spPr bwMode="auto">
          <a:xfrm>
            <a:off x="5257800" y="2286000"/>
            <a:ext cx="533400" cy="6096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w</a:t>
            </a:r>
            <a:r>
              <a:rPr kumimoji="1" lang="en-US" altLang="zh-CN" sz="3200" baseline="-25000">
                <a:solidFill>
                  <a:srgbClr val="800000"/>
                </a:solidFill>
                <a:latin typeface="Times New Roman" panose="02020603050405020304" pitchFamily="18" charset="0"/>
                <a:ea typeface="宋体" panose="02010600030101010101" pitchFamily="2" charset="-122"/>
              </a:rPr>
              <a:t>3</a:t>
            </a:r>
            <a:endParaRPr kumimoji="1" lang="en-US" altLang="zh-CN" b="0">
              <a:latin typeface="Times New Roman" panose="02020603050405020304" pitchFamily="18" charset="0"/>
              <a:ea typeface="宋体" panose="02010600030101010101" pitchFamily="2" charset="-122"/>
            </a:endParaRPr>
          </a:p>
        </p:txBody>
      </p:sp>
      <p:sp>
        <p:nvSpPr>
          <p:cNvPr id="100372" name="Oval 20"/>
          <p:cNvSpPr>
            <a:spLocks noChangeArrowheads="1"/>
          </p:cNvSpPr>
          <p:nvPr/>
        </p:nvSpPr>
        <p:spPr bwMode="auto">
          <a:xfrm>
            <a:off x="3581400" y="2362200"/>
            <a:ext cx="533400" cy="609600"/>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a:solidFill>
                  <a:srgbClr val="800000"/>
                </a:solidFill>
                <a:latin typeface="Times New Roman" panose="02020603050405020304" pitchFamily="18" charset="0"/>
                <a:ea typeface="宋体" panose="02010600030101010101" pitchFamily="2" charset="-122"/>
              </a:rPr>
              <a:t>w</a:t>
            </a:r>
            <a:r>
              <a:rPr kumimoji="1" lang="en-US" altLang="zh-CN" sz="3200" baseline="-25000">
                <a:solidFill>
                  <a:srgbClr val="800000"/>
                </a:solidFill>
                <a:latin typeface="Times New Roman" panose="02020603050405020304" pitchFamily="18" charset="0"/>
                <a:ea typeface="宋体" panose="02010600030101010101" pitchFamily="2" charset="-122"/>
              </a:rPr>
              <a:t>2</a:t>
            </a:r>
            <a:endParaRPr kumimoji="1" lang="en-US" altLang="zh-CN" b="0">
              <a:latin typeface="Times New Roman" panose="02020603050405020304" pitchFamily="18" charset="0"/>
              <a:ea typeface="宋体" panose="02010600030101010101" pitchFamily="2" charset="-122"/>
            </a:endParaRPr>
          </a:p>
        </p:txBody>
      </p:sp>
      <p:sp>
        <p:nvSpPr>
          <p:cNvPr id="100374" name="Rectangle 22"/>
          <p:cNvSpPr>
            <a:spLocks noChangeArrowheads="1"/>
          </p:cNvSpPr>
          <p:nvPr/>
        </p:nvSpPr>
        <p:spPr bwMode="auto">
          <a:xfrm>
            <a:off x="468313" y="115888"/>
            <a:ext cx="82296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800000"/>
                </a:solidFill>
                <a:effectLst>
                  <a:outerShdw blurRad="38100" dist="38100" dir="2700000" algn="tl">
                    <a:srgbClr val="C0C0C0"/>
                  </a:outerShdw>
                </a:effectLst>
                <a:latin typeface="Times New Roman" panose="02020603050405020304" pitchFamily="18" charset="0"/>
              </a:rPr>
              <a:t>7.3.1 </a:t>
            </a:r>
            <a:r>
              <a:rPr lang="zh-CN" altLang="en-US" sz="4400">
                <a:solidFill>
                  <a:srgbClr val="800000"/>
                </a:solidFill>
                <a:effectLst>
                  <a:outerShdw blurRad="38100" dist="38100" dir="2700000" algn="tl">
                    <a:srgbClr val="C0C0C0"/>
                  </a:outerShdw>
                </a:effectLst>
                <a:latin typeface="Times New Roman" panose="02020603050405020304" pitchFamily="18" charset="0"/>
              </a:rPr>
              <a:t>深度优先搜索</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ppt_x"/>
                                          </p:val>
                                        </p:tav>
                                        <p:tav tm="100000">
                                          <p:val>
                                            <p:strVal val="#ppt_x"/>
                                          </p:val>
                                        </p:tav>
                                      </p:tavLst>
                                    </p:anim>
                                    <p:anim calcmode="lin" valueType="num">
                                      <p:cBhvr additive="base">
                                        <p:cTn id="8" dur="500" fill="hold"/>
                                        <p:tgtEl>
                                          <p:spTgt spid="1003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100362"/>
                                        </p:tgtEl>
                                        <p:attrNameLst>
                                          <p:attrName>style.visibility</p:attrName>
                                        </p:attrNameLst>
                                      </p:cBhvr>
                                      <p:to>
                                        <p:strVal val="visible"/>
                                      </p:to>
                                    </p:set>
                                    <p:anim calcmode="lin" valueType="num">
                                      <p:cBhvr>
                                        <p:cTn id="12" dur="500" fill="hold"/>
                                        <p:tgtEl>
                                          <p:spTgt spid="100362"/>
                                        </p:tgtEl>
                                        <p:attrNameLst>
                                          <p:attrName>ppt_x</p:attrName>
                                        </p:attrNameLst>
                                      </p:cBhvr>
                                      <p:tavLst>
                                        <p:tav tm="0">
                                          <p:val>
                                            <p:strVal val="#ppt_x"/>
                                          </p:val>
                                        </p:tav>
                                        <p:tav tm="100000">
                                          <p:val>
                                            <p:strVal val="#ppt_x"/>
                                          </p:val>
                                        </p:tav>
                                      </p:tavLst>
                                    </p:anim>
                                    <p:anim calcmode="lin" valueType="num">
                                      <p:cBhvr>
                                        <p:cTn id="13" dur="500" fill="hold"/>
                                        <p:tgtEl>
                                          <p:spTgt spid="100362"/>
                                        </p:tgtEl>
                                        <p:attrNameLst>
                                          <p:attrName>ppt_y</p:attrName>
                                        </p:attrNameLst>
                                      </p:cBhvr>
                                      <p:tavLst>
                                        <p:tav tm="0">
                                          <p:val>
                                            <p:strVal val="#ppt_y-#ppt_h/2"/>
                                          </p:val>
                                        </p:tav>
                                        <p:tav tm="100000">
                                          <p:val>
                                            <p:strVal val="#ppt_y"/>
                                          </p:val>
                                        </p:tav>
                                      </p:tavLst>
                                    </p:anim>
                                    <p:anim calcmode="lin" valueType="num">
                                      <p:cBhvr>
                                        <p:cTn id="14" dur="500" fill="hold"/>
                                        <p:tgtEl>
                                          <p:spTgt spid="100362"/>
                                        </p:tgtEl>
                                        <p:attrNameLst>
                                          <p:attrName>ppt_w</p:attrName>
                                        </p:attrNameLst>
                                      </p:cBhvr>
                                      <p:tavLst>
                                        <p:tav tm="0">
                                          <p:val>
                                            <p:strVal val="#ppt_w"/>
                                          </p:val>
                                        </p:tav>
                                        <p:tav tm="100000">
                                          <p:val>
                                            <p:strVal val="#ppt_w"/>
                                          </p:val>
                                        </p:tav>
                                      </p:tavLst>
                                    </p:anim>
                                    <p:anim calcmode="lin" valueType="num">
                                      <p:cBhvr>
                                        <p:cTn id="15" dur="500" fill="hold"/>
                                        <p:tgtEl>
                                          <p:spTgt spid="10036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1" fill="hold" grpId="0" nodeType="afterEffect">
                                  <p:stCondLst>
                                    <p:cond delay="0"/>
                                  </p:stCondLst>
                                  <p:childTnLst>
                                    <p:set>
                                      <p:cBhvr>
                                        <p:cTn id="18" dur="1" fill="hold">
                                          <p:stCondLst>
                                            <p:cond delay="0"/>
                                          </p:stCondLst>
                                        </p:cTn>
                                        <p:tgtEl>
                                          <p:spTgt spid="100359"/>
                                        </p:tgtEl>
                                        <p:attrNameLst>
                                          <p:attrName>style.visibility</p:attrName>
                                        </p:attrNameLst>
                                      </p:cBhvr>
                                      <p:to>
                                        <p:strVal val="visible"/>
                                      </p:to>
                                    </p:set>
                                    <p:anim calcmode="lin" valueType="num">
                                      <p:cBhvr>
                                        <p:cTn id="19" dur="500" fill="hold"/>
                                        <p:tgtEl>
                                          <p:spTgt spid="100359"/>
                                        </p:tgtEl>
                                        <p:attrNameLst>
                                          <p:attrName>ppt_x</p:attrName>
                                        </p:attrNameLst>
                                      </p:cBhvr>
                                      <p:tavLst>
                                        <p:tav tm="0">
                                          <p:val>
                                            <p:strVal val="#ppt_x"/>
                                          </p:val>
                                        </p:tav>
                                        <p:tav tm="100000">
                                          <p:val>
                                            <p:strVal val="#ppt_x"/>
                                          </p:val>
                                        </p:tav>
                                      </p:tavLst>
                                    </p:anim>
                                    <p:anim calcmode="lin" valueType="num">
                                      <p:cBhvr>
                                        <p:cTn id="20" dur="500" fill="hold"/>
                                        <p:tgtEl>
                                          <p:spTgt spid="100359"/>
                                        </p:tgtEl>
                                        <p:attrNameLst>
                                          <p:attrName>ppt_y</p:attrName>
                                        </p:attrNameLst>
                                      </p:cBhvr>
                                      <p:tavLst>
                                        <p:tav tm="0">
                                          <p:val>
                                            <p:strVal val="#ppt_y-#ppt_h/2"/>
                                          </p:val>
                                        </p:tav>
                                        <p:tav tm="100000">
                                          <p:val>
                                            <p:strVal val="#ppt_y"/>
                                          </p:val>
                                        </p:tav>
                                      </p:tavLst>
                                    </p:anim>
                                    <p:anim calcmode="lin" valueType="num">
                                      <p:cBhvr>
                                        <p:cTn id="21" dur="500" fill="hold"/>
                                        <p:tgtEl>
                                          <p:spTgt spid="100359"/>
                                        </p:tgtEl>
                                        <p:attrNameLst>
                                          <p:attrName>ppt_w</p:attrName>
                                        </p:attrNameLst>
                                      </p:cBhvr>
                                      <p:tavLst>
                                        <p:tav tm="0">
                                          <p:val>
                                            <p:strVal val="#ppt_w"/>
                                          </p:val>
                                        </p:tav>
                                        <p:tav tm="100000">
                                          <p:val>
                                            <p:strVal val="#ppt_w"/>
                                          </p:val>
                                        </p:tav>
                                      </p:tavLst>
                                    </p:anim>
                                    <p:anim calcmode="lin" valueType="num">
                                      <p:cBhvr>
                                        <p:cTn id="22" dur="500" fill="hold"/>
                                        <p:tgtEl>
                                          <p:spTgt spid="100359"/>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17" presetClass="entr" presetSubtype="1" fill="hold" grpId="0" nodeType="afterEffect">
                                  <p:stCondLst>
                                    <p:cond delay="0"/>
                                  </p:stCondLst>
                                  <p:childTnLst>
                                    <p:set>
                                      <p:cBhvr>
                                        <p:cTn id="25" dur="1" fill="hold">
                                          <p:stCondLst>
                                            <p:cond delay="0"/>
                                          </p:stCondLst>
                                        </p:cTn>
                                        <p:tgtEl>
                                          <p:spTgt spid="100363"/>
                                        </p:tgtEl>
                                        <p:attrNameLst>
                                          <p:attrName>style.visibility</p:attrName>
                                        </p:attrNameLst>
                                      </p:cBhvr>
                                      <p:to>
                                        <p:strVal val="visible"/>
                                      </p:to>
                                    </p:set>
                                    <p:anim calcmode="lin" valueType="num">
                                      <p:cBhvr>
                                        <p:cTn id="26" dur="500" fill="hold"/>
                                        <p:tgtEl>
                                          <p:spTgt spid="100363"/>
                                        </p:tgtEl>
                                        <p:attrNameLst>
                                          <p:attrName>ppt_x</p:attrName>
                                        </p:attrNameLst>
                                      </p:cBhvr>
                                      <p:tavLst>
                                        <p:tav tm="0">
                                          <p:val>
                                            <p:strVal val="#ppt_x"/>
                                          </p:val>
                                        </p:tav>
                                        <p:tav tm="100000">
                                          <p:val>
                                            <p:strVal val="#ppt_x"/>
                                          </p:val>
                                        </p:tav>
                                      </p:tavLst>
                                    </p:anim>
                                    <p:anim calcmode="lin" valueType="num">
                                      <p:cBhvr>
                                        <p:cTn id="27" dur="500" fill="hold"/>
                                        <p:tgtEl>
                                          <p:spTgt spid="100363"/>
                                        </p:tgtEl>
                                        <p:attrNameLst>
                                          <p:attrName>ppt_y</p:attrName>
                                        </p:attrNameLst>
                                      </p:cBhvr>
                                      <p:tavLst>
                                        <p:tav tm="0">
                                          <p:val>
                                            <p:strVal val="#ppt_y-#ppt_h/2"/>
                                          </p:val>
                                        </p:tav>
                                        <p:tav tm="100000">
                                          <p:val>
                                            <p:strVal val="#ppt_y"/>
                                          </p:val>
                                        </p:tav>
                                      </p:tavLst>
                                    </p:anim>
                                    <p:anim calcmode="lin" valueType="num">
                                      <p:cBhvr>
                                        <p:cTn id="28" dur="500" fill="hold"/>
                                        <p:tgtEl>
                                          <p:spTgt spid="100363"/>
                                        </p:tgtEl>
                                        <p:attrNameLst>
                                          <p:attrName>ppt_w</p:attrName>
                                        </p:attrNameLst>
                                      </p:cBhvr>
                                      <p:tavLst>
                                        <p:tav tm="0">
                                          <p:val>
                                            <p:strVal val="#ppt_w"/>
                                          </p:val>
                                        </p:tav>
                                        <p:tav tm="100000">
                                          <p:val>
                                            <p:strVal val="#ppt_w"/>
                                          </p:val>
                                        </p:tav>
                                      </p:tavLst>
                                    </p:anim>
                                    <p:anim calcmode="lin" valueType="num">
                                      <p:cBhvr>
                                        <p:cTn id="29" dur="500" fill="hold"/>
                                        <p:tgtEl>
                                          <p:spTgt spid="100363"/>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17" presetClass="entr" presetSubtype="1" fill="hold" grpId="0" nodeType="afterEffect">
                                  <p:stCondLst>
                                    <p:cond delay="0"/>
                                  </p:stCondLst>
                                  <p:childTnLst>
                                    <p:set>
                                      <p:cBhvr>
                                        <p:cTn id="32" dur="1" fill="hold">
                                          <p:stCondLst>
                                            <p:cond delay="0"/>
                                          </p:stCondLst>
                                        </p:cTn>
                                        <p:tgtEl>
                                          <p:spTgt spid="100370"/>
                                        </p:tgtEl>
                                        <p:attrNameLst>
                                          <p:attrName>style.visibility</p:attrName>
                                        </p:attrNameLst>
                                      </p:cBhvr>
                                      <p:to>
                                        <p:strVal val="visible"/>
                                      </p:to>
                                    </p:set>
                                    <p:anim calcmode="lin" valueType="num">
                                      <p:cBhvr>
                                        <p:cTn id="33" dur="500" fill="hold"/>
                                        <p:tgtEl>
                                          <p:spTgt spid="100370"/>
                                        </p:tgtEl>
                                        <p:attrNameLst>
                                          <p:attrName>ppt_x</p:attrName>
                                        </p:attrNameLst>
                                      </p:cBhvr>
                                      <p:tavLst>
                                        <p:tav tm="0">
                                          <p:val>
                                            <p:strVal val="#ppt_x"/>
                                          </p:val>
                                        </p:tav>
                                        <p:tav tm="100000">
                                          <p:val>
                                            <p:strVal val="#ppt_x"/>
                                          </p:val>
                                        </p:tav>
                                      </p:tavLst>
                                    </p:anim>
                                    <p:anim calcmode="lin" valueType="num">
                                      <p:cBhvr>
                                        <p:cTn id="34" dur="500" fill="hold"/>
                                        <p:tgtEl>
                                          <p:spTgt spid="100370"/>
                                        </p:tgtEl>
                                        <p:attrNameLst>
                                          <p:attrName>ppt_y</p:attrName>
                                        </p:attrNameLst>
                                      </p:cBhvr>
                                      <p:tavLst>
                                        <p:tav tm="0">
                                          <p:val>
                                            <p:strVal val="#ppt_y-#ppt_h/2"/>
                                          </p:val>
                                        </p:tav>
                                        <p:tav tm="100000">
                                          <p:val>
                                            <p:strVal val="#ppt_y"/>
                                          </p:val>
                                        </p:tav>
                                      </p:tavLst>
                                    </p:anim>
                                    <p:anim calcmode="lin" valueType="num">
                                      <p:cBhvr>
                                        <p:cTn id="35" dur="500" fill="hold"/>
                                        <p:tgtEl>
                                          <p:spTgt spid="100370"/>
                                        </p:tgtEl>
                                        <p:attrNameLst>
                                          <p:attrName>ppt_w</p:attrName>
                                        </p:attrNameLst>
                                      </p:cBhvr>
                                      <p:tavLst>
                                        <p:tav tm="0">
                                          <p:val>
                                            <p:strVal val="#ppt_w"/>
                                          </p:val>
                                        </p:tav>
                                        <p:tav tm="100000">
                                          <p:val>
                                            <p:strVal val="#ppt_w"/>
                                          </p:val>
                                        </p:tav>
                                      </p:tavLst>
                                    </p:anim>
                                    <p:anim calcmode="lin" valueType="num">
                                      <p:cBhvr>
                                        <p:cTn id="36" dur="500" fill="hold"/>
                                        <p:tgtEl>
                                          <p:spTgt spid="100370"/>
                                        </p:tgtEl>
                                        <p:attrNameLst>
                                          <p:attrName>ppt_h</p:attrName>
                                        </p:attrNameLst>
                                      </p:cBhvr>
                                      <p:tavLst>
                                        <p:tav tm="0">
                                          <p:val>
                                            <p:fltVal val="0"/>
                                          </p:val>
                                        </p:tav>
                                        <p:tav tm="100000">
                                          <p:val>
                                            <p:strVal val="#ppt_h"/>
                                          </p:val>
                                        </p:tav>
                                      </p:tavLst>
                                    </p:anim>
                                  </p:childTnLst>
                                </p:cTn>
                              </p:par>
                            </p:childTnLst>
                          </p:cTn>
                        </p:par>
                        <p:par>
                          <p:cTn id="37" fill="hold">
                            <p:stCondLst>
                              <p:cond delay="2500"/>
                            </p:stCondLst>
                            <p:childTnLst>
                              <p:par>
                                <p:cTn id="38" presetID="17" presetClass="entr" presetSubtype="1" fill="hold" grpId="0" nodeType="afterEffect">
                                  <p:stCondLst>
                                    <p:cond delay="0"/>
                                  </p:stCondLst>
                                  <p:childTnLst>
                                    <p:set>
                                      <p:cBhvr>
                                        <p:cTn id="39" dur="1" fill="hold">
                                          <p:stCondLst>
                                            <p:cond delay="0"/>
                                          </p:stCondLst>
                                        </p:cTn>
                                        <p:tgtEl>
                                          <p:spTgt spid="100364"/>
                                        </p:tgtEl>
                                        <p:attrNameLst>
                                          <p:attrName>style.visibility</p:attrName>
                                        </p:attrNameLst>
                                      </p:cBhvr>
                                      <p:to>
                                        <p:strVal val="visible"/>
                                      </p:to>
                                    </p:set>
                                    <p:anim calcmode="lin" valueType="num">
                                      <p:cBhvr>
                                        <p:cTn id="40" dur="500" fill="hold"/>
                                        <p:tgtEl>
                                          <p:spTgt spid="100364"/>
                                        </p:tgtEl>
                                        <p:attrNameLst>
                                          <p:attrName>ppt_x</p:attrName>
                                        </p:attrNameLst>
                                      </p:cBhvr>
                                      <p:tavLst>
                                        <p:tav tm="0">
                                          <p:val>
                                            <p:strVal val="#ppt_x"/>
                                          </p:val>
                                        </p:tav>
                                        <p:tav tm="100000">
                                          <p:val>
                                            <p:strVal val="#ppt_x"/>
                                          </p:val>
                                        </p:tav>
                                      </p:tavLst>
                                    </p:anim>
                                    <p:anim calcmode="lin" valueType="num">
                                      <p:cBhvr>
                                        <p:cTn id="41" dur="500" fill="hold"/>
                                        <p:tgtEl>
                                          <p:spTgt spid="100364"/>
                                        </p:tgtEl>
                                        <p:attrNameLst>
                                          <p:attrName>ppt_y</p:attrName>
                                        </p:attrNameLst>
                                      </p:cBhvr>
                                      <p:tavLst>
                                        <p:tav tm="0">
                                          <p:val>
                                            <p:strVal val="#ppt_y-#ppt_h/2"/>
                                          </p:val>
                                        </p:tav>
                                        <p:tav tm="100000">
                                          <p:val>
                                            <p:strVal val="#ppt_y"/>
                                          </p:val>
                                        </p:tav>
                                      </p:tavLst>
                                    </p:anim>
                                    <p:anim calcmode="lin" valueType="num">
                                      <p:cBhvr>
                                        <p:cTn id="42" dur="500" fill="hold"/>
                                        <p:tgtEl>
                                          <p:spTgt spid="100364"/>
                                        </p:tgtEl>
                                        <p:attrNameLst>
                                          <p:attrName>ppt_w</p:attrName>
                                        </p:attrNameLst>
                                      </p:cBhvr>
                                      <p:tavLst>
                                        <p:tav tm="0">
                                          <p:val>
                                            <p:strVal val="#ppt_w"/>
                                          </p:val>
                                        </p:tav>
                                        <p:tav tm="100000">
                                          <p:val>
                                            <p:strVal val="#ppt_w"/>
                                          </p:val>
                                        </p:tav>
                                      </p:tavLst>
                                    </p:anim>
                                    <p:anim calcmode="lin" valueType="num">
                                      <p:cBhvr>
                                        <p:cTn id="43" dur="500" fill="hold"/>
                                        <p:tgtEl>
                                          <p:spTgt spid="100364"/>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17" presetClass="entr" presetSubtype="1" fill="hold" grpId="0" nodeType="afterEffect">
                                  <p:stCondLst>
                                    <p:cond delay="0"/>
                                  </p:stCondLst>
                                  <p:childTnLst>
                                    <p:set>
                                      <p:cBhvr>
                                        <p:cTn id="46" dur="1" fill="hold">
                                          <p:stCondLst>
                                            <p:cond delay="0"/>
                                          </p:stCondLst>
                                        </p:cTn>
                                        <p:tgtEl>
                                          <p:spTgt spid="100371"/>
                                        </p:tgtEl>
                                        <p:attrNameLst>
                                          <p:attrName>style.visibility</p:attrName>
                                        </p:attrNameLst>
                                      </p:cBhvr>
                                      <p:to>
                                        <p:strVal val="visible"/>
                                      </p:to>
                                    </p:set>
                                    <p:anim calcmode="lin" valueType="num">
                                      <p:cBhvr>
                                        <p:cTn id="47" dur="500" fill="hold"/>
                                        <p:tgtEl>
                                          <p:spTgt spid="100371"/>
                                        </p:tgtEl>
                                        <p:attrNameLst>
                                          <p:attrName>ppt_x</p:attrName>
                                        </p:attrNameLst>
                                      </p:cBhvr>
                                      <p:tavLst>
                                        <p:tav tm="0">
                                          <p:val>
                                            <p:strVal val="#ppt_x"/>
                                          </p:val>
                                        </p:tav>
                                        <p:tav tm="100000">
                                          <p:val>
                                            <p:strVal val="#ppt_x"/>
                                          </p:val>
                                        </p:tav>
                                      </p:tavLst>
                                    </p:anim>
                                    <p:anim calcmode="lin" valueType="num">
                                      <p:cBhvr>
                                        <p:cTn id="48" dur="500" fill="hold"/>
                                        <p:tgtEl>
                                          <p:spTgt spid="100371"/>
                                        </p:tgtEl>
                                        <p:attrNameLst>
                                          <p:attrName>ppt_y</p:attrName>
                                        </p:attrNameLst>
                                      </p:cBhvr>
                                      <p:tavLst>
                                        <p:tav tm="0">
                                          <p:val>
                                            <p:strVal val="#ppt_y-#ppt_h/2"/>
                                          </p:val>
                                        </p:tav>
                                        <p:tav tm="100000">
                                          <p:val>
                                            <p:strVal val="#ppt_y"/>
                                          </p:val>
                                        </p:tav>
                                      </p:tavLst>
                                    </p:anim>
                                    <p:anim calcmode="lin" valueType="num">
                                      <p:cBhvr>
                                        <p:cTn id="49" dur="500" fill="hold"/>
                                        <p:tgtEl>
                                          <p:spTgt spid="100371"/>
                                        </p:tgtEl>
                                        <p:attrNameLst>
                                          <p:attrName>ppt_w</p:attrName>
                                        </p:attrNameLst>
                                      </p:cBhvr>
                                      <p:tavLst>
                                        <p:tav tm="0">
                                          <p:val>
                                            <p:strVal val="#ppt_w"/>
                                          </p:val>
                                        </p:tav>
                                        <p:tav tm="100000">
                                          <p:val>
                                            <p:strVal val="#ppt_w"/>
                                          </p:val>
                                        </p:tav>
                                      </p:tavLst>
                                    </p:anim>
                                    <p:anim calcmode="lin" valueType="num">
                                      <p:cBhvr>
                                        <p:cTn id="50" dur="500" fill="hold"/>
                                        <p:tgtEl>
                                          <p:spTgt spid="100371"/>
                                        </p:tgtEl>
                                        <p:attrNameLst>
                                          <p:attrName>ppt_h</p:attrName>
                                        </p:attrNameLst>
                                      </p:cBhvr>
                                      <p:tavLst>
                                        <p:tav tm="0">
                                          <p:val>
                                            <p:fltVal val="0"/>
                                          </p:val>
                                        </p:tav>
                                        <p:tav tm="100000">
                                          <p:val>
                                            <p:strVal val="#ppt_h"/>
                                          </p:val>
                                        </p:tav>
                                      </p:tavLst>
                                    </p:anim>
                                  </p:childTnLst>
                                </p:cTn>
                              </p:par>
                            </p:childTnLst>
                          </p:cTn>
                        </p:par>
                        <p:par>
                          <p:cTn id="51" fill="hold">
                            <p:stCondLst>
                              <p:cond delay="3500"/>
                            </p:stCondLst>
                            <p:childTnLst>
                              <p:par>
                                <p:cTn id="52" presetID="17" presetClass="entr" presetSubtype="8" fill="hold" grpId="0" nodeType="afterEffect">
                                  <p:stCondLst>
                                    <p:cond delay="0"/>
                                  </p:stCondLst>
                                  <p:childTnLst>
                                    <p:set>
                                      <p:cBhvr>
                                        <p:cTn id="53" dur="1" fill="hold">
                                          <p:stCondLst>
                                            <p:cond delay="0"/>
                                          </p:stCondLst>
                                        </p:cTn>
                                        <p:tgtEl>
                                          <p:spTgt spid="100356"/>
                                        </p:tgtEl>
                                        <p:attrNameLst>
                                          <p:attrName>style.visibility</p:attrName>
                                        </p:attrNameLst>
                                      </p:cBhvr>
                                      <p:to>
                                        <p:strVal val="visible"/>
                                      </p:to>
                                    </p:set>
                                    <p:anim calcmode="lin" valueType="num">
                                      <p:cBhvr>
                                        <p:cTn id="54" dur="500" fill="hold"/>
                                        <p:tgtEl>
                                          <p:spTgt spid="100356"/>
                                        </p:tgtEl>
                                        <p:attrNameLst>
                                          <p:attrName>ppt_x</p:attrName>
                                        </p:attrNameLst>
                                      </p:cBhvr>
                                      <p:tavLst>
                                        <p:tav tm="0">
                                          <p:val>
                                            <p:strVal val="#ppt_x-#ppt_w/2"/>
                                          </p:val>
                                        </p:tav>
                                        <p:tav tm="100000">
                                          <p:val>
                                            <p:strVal val="#ppt_x"/>
                                          </p:val>
                                        </p:tav>
                                      </p:tavLst>
                                    </p:anim>
                                    <p:anim calcmode="lin" valueType="num">
                                      <p:cBhvr>
                                        <p:cTn id="55" dur="500" fill="hold"/>
                                        <p:tgtEl>
                                          <p:spTgt spid="100356"/>
                                        </p:tgtEl>
                                        <p:attrNameLst>
                                          <p:attrName>ppt_y</p:attrName>
                                        </p:attrNameLst>
                                      </p:cBhvr>
                                      <p:tavLst>
                                        <p:tav tm="0">
                                          <p:val>
                                            <p:strVal val="#ppt_y"/>
                                          </p:val>
                                        </p:tav>
                                        <p:tav tm="100000">
                                          <p:val>
                                            <p:strVal val="#ppt_y"/>
                                          </p:val>
                                        </p:tav>
                                      </p:tavLst>
                                    </p:anim>
                                    <p:anim calcmode="lin" valueType="num">
                                      <p:cBhvr>
                                        <p:cTn id="56" dur="500" fill="hold"/>
                                        <p:tgtEl>
                                          <p:spTgt spid="100356"/>
                                        </p:tgtEl>
                                        <p:attrNameLst>
                                          <p:attrName>ppt_w</p:attrName>
                                        </p:attrNameLst>
                                      </p:cBhvr>
                                      <p:tavLst>
                                        <p:tav tm="0">
                                          <p:val>
                                            <p:fltVal val="0"/>
                                          </p:val>
                                        </p:tav>
                                        <p:tav tm="100000">
                                          <p:val>
                                            <p:strVal val="#ppt_w"/>
                                          </p:val>
                                        </p:tav>
                                      </p:tavLst>
                                    </p:anim>
                                    <p:anim calcmode="lin" valueType="num">
                                      <p:cBhvr>
                                        <p:cTn id="57" dur="500" fill="hold"/>
                                        <p:tgtEl>
                                          <p:spTgt spid="100356"/>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8" fill="hold" grpId="0" nodeType="clickEffect">
                                  <p:stCondLst>
                                    <p:cond delay="0"/>
                                  </p:stCondLst>
                                  <p:childTnLst>
                                    <p:set>
                                      <p:cBhvr>
                                        <p:cTn id="61" dur="1" fill="hold">
                                          <p:stCondLst>
                                            <p:cond delay="0"/>
                                          </p:stCondLst>
                                        </p:cTn>
                                        <p:tgtEl>
                                          <p:spTgt spid="100357"/>
                                        </p:tgtEl>
                                        <p:attrNameLst>
                                          <p:attrName>style.visibility</p:attrName>
                                        </p:attrNameLst>
                                      </p:cBhvr>
                                      <p:to>
                                        <p:strVal val="visible"/>
                                      </p:to>
                                    </p:set>
                                    <p:anim calcmode="lin" valueType="num">
                                      <p:cBhvr>
                                        <p:cTn id="62" dur="500" fill="hold"/>
                                        <p:tgtEl>
                                          <p:spTgt spid="100357"/>
                                        </p:tgtEl>
                                        <p:attrNameLst>
                                          <p:attrName>ppt_x</p:attrName>
                                        </p:attrNameLst>
                                      </p:cBhvr>
                                      <p:tavLst>
                                        <p:tav tm="0">
                                          <p:val>
                                            <p:strVal val="#ppt_x-#ppt_w/2"/>
                                          </p:val>
                                        </p:tav>
                                        <p:tav tm="100000">
                                          <p:val>
                                            <p:strVal val="#ppt_x"/>
                                          </p:val>
                                        </p:tav>
                                      </p:tavLst>
                                    </p:anim>
                                    <p:anim calcmode="lin" valueType="num">
                                      <p:cBhvr>
                                        <p:cTn id="63" dur="500" fill="hold"/>
                                        <p:tgtEl>
                                          <p:spTgt spid="100357"/>
                                        </p:tgtEl>
                                        <p:attrNameLst>
                                          <p:attrName>ppt_y</p:attrName>
                                        </p:attrNameLst>
                                      </p:cBhvr>
                                      <p:tavLst>
                                        <p:tav tm="0">
                                          <p:val>
                                            <p:strVal val="#ppt_y"/>
                                          </p:val>
                                        </p:tav>
                                        <p:tav tm="100000">
                                          <p:val>
                                            <p:strVal val="#ppt_y"/>
                                          </p:val>
                                        </p:tav>
                                      </p:tavLst>
                                    </p:anim>
                                    <p:anim calcmode="lin" valueType="num">
                                      <p:cBhvr>
                                        <p:cTn id="64" dur="500" fill="hold"/>
                                        <p:tgtEl>
                                          <p:spTgt spid="100357"/>
                                        </p:tgtEl>
                                        <p:attrNameLst>
                                          <p:attrName>ppt_w</p:attrName>
                                        </p:attrNameLst>
                                      </p:cBhvr>
                                      <p:tavLst>
                                        <p:tav tm="0">
                                          <p:val>
                                            <p:fltVal val="0"/>
                                          </p:val>
                                        </p:tav>
                                        <p:tav tm="100000">
                                          <p:val>
                                            <p:strVal val="#ppt_w"/>
                                          </p:val>
                                        </p:tav>
                                      </p:tavLst>
                                    </p:anim>
                                    <p:anim calcmode="lin" valueType="num">
                                      <p:cBhvr>
                                        <p:cTn id="65" dur="500" fill="hold"/>
                                        <p:tgtEl>
                                          <p:spTgt spid="100357"/>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100358"/>
                                        </p:tgtEl>
                                        <p:attrNameLst>
                                          <p:attrName>style.visibility</p:attrName>
                                        </p:attrNameLst>
                                      </p:cBhvr>
                                      <p:to>
                                        <p:strVal val="visible"/>
                                      </p:to>
                                    </p:set>
                                    <p:anim calcmode="lin" valueType="num">
                                      <p:cBhvr>
                                        <p:cTn id="70" dur="500" fill="hold"/>
                                        <p:tgtEl>
                                          <p:spTgt spid="100358"/>
                                        </p:tgtEl>
                                        <p:attrNameLst>
                                          <p:attrName>ppt_x</p:attrName>
                                        </p:attrNameLst>
                                      </p:cBhvr>
                                      <p:tavLst>
                                        <p:tav tm="0">
                                          <p:val>
                                            <p:strVal val="#ppt_x-#ppt_w/2"/>
                                          </p:val>
                                        </p:tav>
                                        <p:tav tm="100000">
                                          <p:val>
                                            <p:strVal val="#ppt_x"/>
                                          </p:val>
                                        </p:tav>
                                      </p:tavLst>
                                    </p:anim>
                                    <p:anim calcmode="lin" valueType="num">
                                      <p:cBhvr>
                                        <p:cTn id="71" dur="500" fill="hold"/>
                                        <p:tgtEl>
                                          <p:spTgt spid="100358"/>
                                        </p:tgtEl>
                                        <p:attrNameLst>
                                          <p:attrName>ppt_y</p:attrName>
                                        </p:attrNameLst>
                                      </p:cBhvr>
                                      <p:tavLst>
                                        <p:tav tm="0">
                                          <p:val>
                                            <p:strVal val="#ppt_y"/>
                                          </p:val>
                                        </p:tav>
                                        <p:tav tm="100000">
                                          <p:val>
                                            <p:strVal val="#ppt_y"/>
                                          </p:val>
                                        </p:tav>
                                      </p:tavLst>
                                    </p:anim>
                                    <p:anim calcmode="lin" valueType="num">
                                      <p:cBhvr>
                                        <p:cTn id="72" dur="500" fill="hold"/>
                                        <p:tgtEl>
                                          <p:spTgt spid="100358"/>
                                        </p:tgtEl>
                                        <p:attrNameLst>
                                          <p:attrName>ppt_w</p:attrName>
                                        </p:attrNameLst>
                                      </p:cBhvr>
                                      <p:tavLst>
                                        <p:tav tm="0">
                                          <p:val>
                                            <p:fltVal val="0"/>
                                          </p:val>
                                        </p:tav>
                                        <p:tav tm="100000">
                                          <p:val>
                                            <p:strVal val="#ppt_w"/>
                                          </p:val>
                                        </p:tav>
                                      </p:tavLst>
                                    </p:anim>
                                    <p:anim calcmode="lin" valueType="num">
                                      <p:cBhvr>
                                        <p:cTn id="73" dur="500" fill="hold"/>
                                        <p:tgtEl>
                                          <p:spTgt spid="100358"/>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003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0" nodeType="clickEffect">
                                  <p:stCondLst>
                                    <p:cond delay="0"/>
                                  </p:stCondLst>
                                  <p:childTnLst>
                                    <p:set>
                                      <p:cBhvr>
                                        <p:cTn id="80" dur="1" fill="hold">
                                          <p:stCondLst>
                                            <p:cond delay="0"/>
                                          </p:stCondLst>
                                        </p:cTn>
                                        <p:tgtEl>
                                          <p:spTgt spid="100365"/>
                                        </p:tgtEl>
                                        <p:attrNameLst>
                                          <p:attrName>style.visibility</p:attrName>
                                        </p:attrNameLst>
                                      </p:cBhvr>
                                      <p:to>
                                        <p:strVal val="visible"/>
                                      </p:to>
                                    </p:set>
                                    <p:anim calcmode="lin" valueType="num">
                                      <p:cBhvr>
                                        <p:cTn id="81" dur="500" fill="hold"/>
                                        <p:tgtEl>
                                          <p:spTgt spid="100365"/>
                                        </p:tgtEl>
                                        <p:attrNameLst>
                                          <p:attrName>ppt_x</p:attrName>
                                        </p:attrNameLst>
                                      </p:cBhvr>
                                      <p:tavLst>
                                        <p:tav tm="0">
                                          <p:val>
                                            <p:strVal val="#ppt_x-#ppt_w/2"/>
                                          </p:val>
                                        </p:tav>
                                        <p:tav tm="100000">
                                          <p:val>
                                            <p:strVal val="#ppt_x"/>
                                          </p:val>
                                        </p:tav>
                                      </p:tavLst>
                                    </p:anim>
                                    <p:anim calcmode="lin" valueType="num">
                                      <p:cBhvr>
                                        <p:cTn id="82" dur="500" fill="hold"/>
                                        <p:tgtEl>
                                          <p:spTgt spid="100365"/>
                                        </p:tgtEl>
                                        <p:attrNameLst>
                                          <p:attrName>ppt_y</p:attrName>
                                        </p:attrNameLst>
                                      </p:cBhvr>
                                      <p:tavLst>
                                        <p:tav tm="0">
                                          <p:val>
                                            <p:strVal val="#ppt_y"/>
                                          </p:val>
                                        </p:tav>
                                        <p:tav tm="100000">
                                          <p:val>
                                            <p:strVal val="#ppt_y"/>
                                          </p:val>
                                        </p:tav>
                                      </p:tavLst>
                                    </p:anim>
                                    <p:anim calcmode="lin" valueType="num">
                                      <p:cBhvr>
                                        <p:cTn id="83" dur="500" fill="hold"/>
                                        <p:tgtEl>
                                          <p:spTgt spid="100365"/>
                                        </p:tgtEl>
                                        <p:attrNameLst>
                                          <p:attrName>ppt_w</p:attrName>
                                        </p:attrNameLst>
                                      </p:cBhvr>
                                      <p:tavLst>
                                        <p:tav tm="0">
                                          <p:val>
                                            <p:fltVal val="0"/>
                                          </p:val>
                                        </p:tav>
                                        <p:tav tm="100000">
                                          <p:val>
                                            <p:strVal val="#ppt_w"/>
                                          </p:val>
                                        </p:tav>
                                      </p:tavLst>
                                    </p:anim>
                                    <p:anim calcmode="lin" valueType="num">
                                      <p:cBhvr>
                                        <p:cTn id="84" dur="500" fill="hold"/>
                                        <p:tgtEl>
                                          <p:spTgt spid="100365"/>
                                        </p:tgtEl>
                                        <p:attrNameLst>
                                          <p:attrName>ppt_h</p:attrName>
                                        </p:attrNameLst>
                                      </p:cBhvr>
                                      <p:tavLst>
                                        <p:tav tm="0">
                                          <p:val>
                                            <p:strVal val="#ppt_h"/>
                                          </p:val>
                                        </p:tav>
                                        <p:tav tm="100000">
                                          <p:val>
                                            <p:strVal val="#ppt_h"/>
                                          </p:val>
                                        </p:tav>
                                      </p:tavLst>
                                    </p:anim>
                                  </p:childTnLst>
                                </p:cTn>
                              </p:par>
                            </p:childTnLst>
                          </p:cTn>
                        </p:par>
                        <p:par>
                          <p:cTn id="85" fill="hold">
                            <p:stCondLst>
                              <p:cond delay="500"/>
                            </p:stCondLst>
                            <p:childTnLst>
                              <p:par>
                                <p:cTn id="86" presetID="17" presetClass="entr" presetSubtype="8" fill="hold" grpId="0" nodeType="afterEffect">
                                  <p:stCondLst>
                                    <p:cond delay="0"/>
                                  </p:stCondLst>
                                  <p:childTnLst>
                                    <p:set>
                                      <p:cBhvr>
                                        <p:cTn id="87" dur="1" fill="hold">
                                          <p:stCondLst>
                                            <p:cond delay="0"/>
                                          </p:stCondLst>
                                        </p:cTn>
                                        <p:tgtEl>
                                          <p:spTgt spid="100366"/>
                                        </p:tgtEl>
                                        <p:attrNameLst>
                                          <p:attrName>style.visibility</p:attrName>
                                        </p:attrNameLst>
                                      </p:cBhvr>
                                      <p:to>
                                        <p:strVal val="visible"/>
                                      </p:to>
                                    </p:set>
                                    <p:anim calcmode="lin" valueType="num">
                                      <p:cBhvr>
                                        <p:cTn id="88" dur="500" fill="hold"/>
                                        <p:tgtEl>
                                          <p:spTgt spid="100366"/>
                                        </p:tgtEl>
                                        <p:attrNameLst>
                                          <p:attrName>ppt_x</p:attrName>
                                        </p:attrNameLst>
                                      </p:cBhvr>
                                      <p:tavLst>
                                        <p:tav tm="0">
                                          <p:val>
                                            <p:strVal val="#ppt_x-#ppt_w/2"/>
                                          </p:val>
                                        </p:tav>
                                        <p:tav tm="100000">
                                          <p:val>
                                            <p:strVal val="#ppt_x"/>
                                          </p:val>
                                        </p:tav>
                                      </p:tavLst>
                                    </p:anim>
                                    <p:anim calcmode="lin" valueType="num">
                                      <p:cBhvr>
                                        <p:cTn id="89" dur="500" fill="hold"/>
                                        <p:tgtEl>
                                          <p:spTgt spid="100366"/>
                                        </p:tgtEl>
                                        <p:attrNameLst>
                                          <p:attrName>ppt_y</p:attrName>
                                        </p:attrNameLst>
                                      </p:cBhvr>
                                      <p:tavLst>
                                        <p:tav tm="0">
                                          <p:val>
                                            <p:strVal val="#ppt_y"/>
                                          </p:val>
                                        </p:tav>
                                        <p:tav tm="100000">
                                          <p:val>
                                            <p:strVal val="#ppt_y"/>
                                          </p:val>
                                        </p:tav>
                                      </p:tavLst>
                                    </p:anim>
                                    <p:anim calcmode="lin" valueType="num">
                                      <p:cBhvr>
                                        <p:cTn id="90" dur="500" fill="hold"/>
                                        <p:tgtEl>
                                          <p:spTgt spid="100366"/>
                                        </p:tgtEl>
                                        <p:attrNameLst>
                                          <p:attrName>ppt_w</p:attrName>
                                        </p:attrNameLst>
                                      </p:cBhvr>
                                      <p:tavLst>
                                        <p:tav tm="0">
                                          <p:val>
                                            <p:fltVal val="0"/>
                                          </p:val>
                                        </p:tav>
                                        <p:tav tm="100000">
                                          <p:val>
                                            <p:strVal val="#ppt_w"/>
                                          </p:val>
                                        </p:tav>
                                      </p:tavLst>
                                    </p:anim>
                                    <p:anim calcmode="lin" valueType="num">
                                      <p:cBhvr>
                                        <p:cTn id="91" dur="500" fill="hold"/>
                                        <p:tgtEl>
                                          <p:spTgt spid="100366"/>
                                        </p:tgtEl>
                                        <p:attrNameLst>
                                          <p:attrName>ppt_h</p:attrName>
                                        </p:attrNameLst>
                                      </p:cBhvr>
                                      <p:tavLst>
                                        <p:tav tm="0">
                                          <p:val>
                                            <p:strVal val="#ppt_h"/>
                                          </p:val>
                                        </p:tav>
                                        <p:tav tm="100000">
                                          <p:val>
                                            <p:strVal val="#ppt_h"/>
                                          </p:val>
                                        </p:tav>
                                      </p:tavLst>
                                    </p:anim>
                                  </p:childTnLst>
                                </p:cTn>
                              </p:par>
                            </p:childTnLst>
                          </p:cTn>
                        </p:par>
                        <p:par>
                          <p:cTn id="92" fill="hold">
                            <p:stCondLst>
                              <p:cond delay="1000"/>
                            </p:stCondLst>
                            <p:childTnLst>
                              <p:par>
                                <p:cTn id="93" presetID="17" presetClass="entr" presetSubtype="8" fill="hold" grpId="0" nodeType="afterEffect">
                                  <p:stCondLst>
                                    <p:cond delay="0"/>
                                  </p:stCondLst>
                                  <p:childTnLst>
                                    <p:set>
                                      <p:cBhvr>
                                        <p:cTn id="94" dur="1" fill="hold">
                                          <p:stCondLst>
                                            <p:cond delay="0"/>
                                          </p:stCondLst>
                                        </p:cTn>
                                        <p:tgtEl>
                                          <p:spTgt spid="100367"/>
                                        </p:tgtEl>
                                        <p:attrNameLst>
                                          <p:attrName>style.visibility</p:attrName>
                                        </p:attrNameLst>
                                      </p:cBhvr>
                                      <p:to>
                                        <p:strVal val="visible"/>
                                      </p:to>
                                    </p:set>
                                    <p:anim calcmode="lin" valueType="num">
                                      <p:cBhvr>
                                        <p:cTn id="95" dur="500" fill="hold"/>
                                        <p:tgtEl>
                                          <p:spTgt spid="100367"/>
                                        </p:tgtEl>
                                        <p:attrNameLst>
                                          <p:attrName>ppt_x</p:attrName>
                                        </p:attrNameLst>
                                      </p:cBhvr>
                                      <p:tavLst>
                                        <p:tav tm="0">
                                          <p:val>
                                            <p:strVal val="#ppt_x-#ppt_w/2"/>
                                          </p:val>
                                        </p:tav>
                                        <p:tav tm="100000">
                                          <p:val>
                                            <p:strVal val="#ppt_x"/>
                                          </p:val>
                                        </p:tav>
                                      </p:tavLst>
                                    </p:anim>
                                    <p:anim calcmode="lin" valueType="num">
                                      <p:cBhvr>
                                        <p:cTn id="96" dur="500" fill="hold"/>
                                        <p:tgtEl>
                                          <p:spTgt spid="100367"/>
                                        </p:tgtEl>
                                        <p:attrNameLst>
                                          <p:attrName>ppt_y</p:attrName>
                                        </p:attrNameLst>
                                      </p:cBhvr>
                                      <p:tavLst>
                                        <p:tav tm="0">
                                          <p:val>
                                            <p:strVal val="#ppt_y"/>
                                          </p:val>
                                        </p:tav>
                                        <p:tav tm="100000">
                                          <p:val>
                                            <p:strVal val="#ppt_y"/>
                                          </p:val>
                                        </p:tav>
                                      </p:tavLst>
                                    </p:anim>
                                    <p:anim calcmode="lin" valueType="num">
                                      <p:cBhvr>
                                        <p:cTn id="97" dur="500" fill="hold"/>
                                        <p:tgtEl>
                                          <p:spTgt spid="100367"/>
                                        </p:tgtEl>
                                        <p:attrNameLst>
                                          <p:attrName>ppt_w</p:attrName>
                                        </p:attrNameLst>
                                      </p:cBhvr>
                                      <p:tavLst>
                                        <p:tav tm="0">
                                          <p:val>
                                            <p:fltVal val="0"/>
                                          </p:val>
                                        </p:tav>
                                        <p:tav tm="100000">
                                          <p:val>
                                            <p:strVal val="#ppt_w"/>
                                          </p:val>
                                        </p:tav>
                                      </p:tavLst>
                                    </p:anim>
                                    <p:anim calcmode="lin" valueType="num">
                                      <p:cBhvr>
                                        <p:cTn id="98" dur="500" fill="hold"/>
                                        <p:tgtEl>
                                          <p:spTgt spid="100367"/>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00369">
                                            <p:bg/>
                                          </p:spTgt>
                                        </p:tgtEl>
                                        <p:attrNameLst>
                                          <p:attrName>style.visibility</p:attrName>
                                        </p:attrNameLst>
                                      </p:cBhvr>
                                      <p:to>
                                        <p:strVal val="visible"/>
                                      </p:to>
                                    </p:set>
                                    <p:animEffect transition="in" filter="wipe(left)">
                                      <p:cBhvr>
                                        <p:cTn id="103" dur="500"/>
                                        <p:tgtEl>
                                          <p:spTgt spid="100369">
                                            <p:bg/>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00369">
                                            <p:txEl>
                                              <p:pRg st="0" end="0"/>
                                            </p:txEl>
                                          </p:spTgt>
                                        </p:tgtEl>
                                        <p:attrNameLst>
                                          <p:attrName>style.visibility</p:attrName>
                                        </p:attrNameLst>
                                      </p:cBhvr>
                                      <p:to>
                                        <p:strVal val="visible"/>
                                      </p:to>
                                    </p:set>
                                    <p:animEffect transition="in" filter="wipe(left)">
                                      <p:cBhvr>
                                        <p:cTn id="108" dur="500"/>
                                        <p:tgtEl>
                                          <p:spTgt spid="100369">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00369">
                                            <p:txEl>
                                              <p:pRg st="1" end="1"/>
                                            </p:txEl>
                                          </p:spTgt>
                                        </p:tgtEl>
                                        <p:attrNameLst>
                                          <p:attrName>style.visibility</p:attrName>
                                        </p:attrNameLst>
                                      </p:cBhvr>
                                      <p:to>
                                        <p:strVal val="visible"/>
                                      </p:to>
                                    </p:set>
                                    <p:animEffect transition="in" filter="wipe(left)">
                                      <p:cBhvr>
                                        <p:cTn id="113" dur="500"/>
                                        <p:tgtEl>
                                          <p:spTgt spid="100369">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0369">
                                            <p:txEl>
                                              <p:pRg st="2" end="2"/>
                                            </p:txEl>
                                          </p:spTgt>
                                        </p:tgtEl>
                                        <p:attrNameLst>
                                          <p:attrName>style.visibility</p:attrName>
                                        </p:attrNameLst>
                                      </p:cBhvr>
                                      <p:to>
                                        <p:strVal val="visible"/>
                                      </p:to>
                                    </p:set>
                                    <p:animEffect transition="in" filter="wipe(left)">
                                      <p:cBhvr>
                                        <p:cTn id="118" dur="500"/>
                                        <p:tgtEl>
                                          <p:spTgt spid="100369">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00369">
                                            <p:txEl>
                                              <p:pRg st="3" end="3"/>
                                            </p:txEl>
                                          </p:spTgt>
                                        </p:tgtEl>
                                        <p:attrNameLst>
                                          <p:attrName>style.visibility</p:attrName>
                                        </p:attrNameLst>
                                      </p:cBhvr>
                                      <p:to>
                                        <p:strVal val="visible"/>
                                      </p:to>
                                    </p:set>
                                    <p:animEffect transition="in" filter="wipe(left)">
                                      <p:cBhvr>
                                        <p:cTn id="123" dur="500"/>
                                        <p:tgtEl>
                                          <p:spTgt spid="1003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9" grpId="0" build="p" animBg="1" autoUpdateAnimBg="0"/>
      <p:bldP spid="100354" grpId="0" animBg="1" autoUpdateAnimBg="0"/>
      <p:bldP spid="100356" grpId="0" animBg="1"/>
      <p:bldP spid="100357" grpId="0" animBg="1"/>
      <p:bldP spid="100358" grpId="0" animBg="1"/>
      <p:bldP spid="100359" grpId="0" animBg="1" autoUpdateAnimBg="0"/>
      <p:bldP spid="100362" grpId="0" animBg="1"/>
      <p:bldP spid="100363" grpId="0" animBg="1"/>
      <p:bldP spid="100364" grpId="0" animBg="1"/>
      <p:bldP spid="100365" grpId="0" autoUpdateAnimBg="0"/>
      <p:bldP spid="100366" grpId="0" autoUpdateAnimBg="0"/>
      <p:bldP spid="100367" grpId="0" autoUpdateAnimBg="0"/>
      <p:bldP spid="100370" grpId="0" animBg="1" autoUpdateAnimBg="0"/>
      <p:bldP spid="100371" grpId="0" animBg="1" autoUpdateAnimBg="0"/>
      <p:bldP spid="10037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AC67585-0130-491D-935E-59CD667679FE}" type="slidenum">
              <a:rPr lang="en-US" altLang="zh-CN"/>
              <a:t>41</a:t>
            </a:fld>
            <a:endParaRPr lang="en-US" altLang="zh-CN"/>
          </a:p>
        </p:txBody>
      </p:sp>
      <p:sp>
        <p:nvSpPr>
          <p:cNvPr id="67586" name="Text Box 2"/>
          <p:cNvSpPr txBox="1">
            <a:spLocks noChangeArrowheads="1"/>
          </p:cNvSpPr>
          <p:nvPr/>
        </p:nvSpPr>
        <p:spPr bwMode="auto">
          <a:xfrm>
            <a:off x="533400" y="609600"/>
            <a:ext cx="8382000" cy="5761038"/>
          </a:xfrm>
          <a:prstGeom prst="rect">
            <a:avLst/>
          </a:prstGeom>
          <a:noFill/>
          <a:ln w="28575"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2800" dirty="0">
                <a:solidFill>
                  <a:srgbClr val="590096"/>
                </a:solidFill>
                <a:latin typeface="Times New Roman" panose="02020603050405020304" pitchFamily="18" charset="0"/>
              </a:rPr>
              <a:t>void DFS(Graph G, </a:t>
            </a:r>
            <a:r>
              <a:rPr kumimoji="1" lang="en-US" altLang="zh-CN" sz="2800" dirty="0" err="1">
                <a:solidFill>
                  <a:srgbClr val="590096"/>
                </a:solidFill>
                <a:latin typeface="Times New Roman" panose="02020603050405020304" pitchFamily="18" charset="0"/>
              </a:rPr>
              <a:t>int</a:t>
            </a:r>
            <a:r>
              <a:rPr kumimoji="1" lang="en-US" altLang="zh-CN" sz="2800" dirty="0">
                <a:solidFill>
                  <a:srgbClr val="590096"/>
                </a:solidFill>
                <a:latin typeface="Times New Roman" panose="02020603050405020304" pitchFamily="18" charset="0"/>
              </a:rPr>
              <a:t> v, </a:t>
            </a:r>
          </a:p>
          <a:p>
            <a:pPr algn="l">
              <a:lnSpc>
                <a:spcPct val="120000"/>
              </a:lnSpc>
            </a:pPr>
            <a:r>
              <a:rPr kumimoji="1" lang="en-US" altLang="zh-CN" sz="2800" dirty="0">
                <a:solidFill>
                  <a:srgbClr val="590096"/>
                </a:solidFill>
                <a:latin typeface="Times New Roman" panose="02020603050405020304" pitchFamily="18" charset="0"/>
              </a:rPr>
              <a:t>                  void (* visit)(</a:t>
            </a:r>
            <a:r>
              <a:rPr kumimoji="1" lang="en-US" altLang="zh-CN" sz="2800" dirty="0" err="1">
                <a:solidFill>
                  <a:srgbClr val="590096"/>
                </a:solidFill>
                <a:latin typeface="Times New Roman" panose="02020603050405020304" pitchFamily="18" charset="0"/>
              </a:rPr>
              <a:t>VertexType</a:t>
            </a:r>
            <a:r>
              <a:rPr kumimoji="1" lang="en-US" altLang="zh-CN" sz="2800" dirty="0">
                <a:solidFill>
                  <a:srgbClr val="590096"/>
                </a:solidFill>
                <a:latin typeface="Times New Roman" panose="02020603050405020304" pitchFamily="18" charset="0"/>
              </a:rPr>
              <a:t>)) {</a:t>
            </a:r>
          </a:p>
          <a:p>
            <a:pPr algn="l">
              <a:lnSpc>
                <a:spcPct val="120000"/>
              </a:lnSpc>
            </a:pPr>
            <a:r>
              <a:rPr kumimoji="1" lang="en-US" altLang="zh-CN" sz="2800" dirty="0">
                <a:solidFill>
                  <a:srgbClr val="000099"/>
                </a:solidFill>
                <a:latin typeface="Times New Roman" panose="02020603050405020304" pitchFamily="18" charset="0"/>
              </a:rPr>
              <a:t>   // </a:t>
            </a:r>
            <a:r>
              <a:rPr kumimoji="1" lang="zh-CN" altLang="en-US" sz="2800" dirty="0">
                <a:solidFill>
                  <a:srgbClr val="000099"/>
                </a:solidFill>
                <a:latin typeface="Times New Roman" panose="02020603050405020304" pitchFamily="18" charset="0"/>
              </a:rPr>
              <a:t>从顶点</a:t>
            </a:r>
            <a:r>
              <a:rPr kumimoji="1" lang="en-US" altLang="zh-CN" sz="2800" dirty="0">
                <a:solidFill>
                  <a:srgbClr val="000099"/>
                </a:solidFill>
                <a:latin typeface="Times New Roman" panose="02020603050405020304" pitchFamily="18" charset="0"/>
              </a:rPr>
              <a:t>v</a:t>
            </a:r>
            <a:r>
              <a:rPr kumimoji="1" lang="zh-CN" altLang="en-US" sz="2800" dirty="0">
                <a:solidFill>
                  <a:srgbClr val="000099"/>
                </a:solidFill>
                <a:latin typeface="Times New Roman" panose="02020603050405020304" pitchFamily="18" charset="0"/>
              </a:rPr>
              <a:t>出发，</a:t>
            </a:r>
            <a:r>
              <a:rPr kumimoji="1" lang="zh-CN" altLang="en-US" sz="2800" dirty="0">
                <a:solidFill>
                  <a:srgbClr val="800000"/>
                </a:solidFill>
                <a:latin typeface="Times New Roman" panose="02020603050405020304" pitchFamily="18" charset="0"/>
              </a:rPr>
              <a:t>深度优先搜索遍历连通图 </a:t>
            </a:r>
            <a:r>
              <a:rPr kumimoji="1" lang="en-US" altLang="zh-CN" sz="2800" dirty="0">
                <a:solidFill>
                  <a:srgbClr val="800000"/>
                </a:solidFill>
                <a:latin typeface="Times New Roman" panose="02020603050405020304" pitchFamily="18" charset="0"/>
              </a:rPr>
              <a:t>G</a:t>
            </a:r>
            <a:endParaRPr kumimoji="1" lang="en-US" altLang="zh-CN" sz="2800" dirty="0">
              <a:solidFill>
                <a:srgbClr val="000099"/>
              </a:solidFill>
              <a:latin typeface="Times New Roman" panose="02020603050405020304" pitchFamily="18" charset="0"/>
            </a:endParaRPr>
          </a:p>
          <a:p>
            <a:pPr algn="l">
              <a:lnSpc>
                <a:spcPct val="120000"/>
              </a:lnSpc>
            </a:pPr>
            <a:r>
              <a:rPr kumimoji="1" lang="en-US" altLang="zh-CN" sz="2800" dirty="0">
                <a:solidFill>
                  <a:srgbClr val="000099"/>
                </a:solidFill>
                <a:latin typeface="Times New Roman" panose="02020603050405020304" pitchFamily="18" charset="0"/>
              </a:rPr>
              <a:t>        </a:t>
            </a:r>
          </a:p>
          <a:p>
            <a:pPr algn="l">
              <a:lnSpc>
                <a:spcPct val="120000"/>
              </a:lnSpc>
            </a:pPr>
            <a:endParaRPr kumimoji="1" lang="en-US" altLang="zh-CN" sz="2800" dirty="0">
              <a:solidFill>
                <a:srgbClr val="000099"/>
              </a:solidFill>
              <a:latin typeface="Times New Roman" panose="02020603050405020304" pitchFamily="18" charset="0"/>
            </a:endParaRPr>
          </a:p>
          <a:p>
            <a:pPr algn="l">
              <a:lnSpc>
                <a:spcPct val="120000"/>
              </a:lnSpc>
            </a:pPr>
            <a:endParaRPr kumimoji="1" lang="en-US" altLang="zh-CN" sz="2800" dirty="0">
              <a:solidFill>
                <a:srgbClr val="000099"/>
              </a:solidFill>
              <a:latin typeface="Times New Roman" panose="02020603050405020304" pitchFamily="18" charset="0"/>
            </a:endParaRPr>
          </a:p>
          <a:p>
            <a:pPr algn="l">
              <a:lnSpc>
                <a:spcPct val="120000"/>
              </a:lnSpc>
            </a:pPr>
            <a:endParaRPr kumimoji="1" lang="en-US" altLang="zh-CN" sz="2800" dirty="0">
              <a:solidFill>
                <a:srgbClr val="000099"/>
              </a:solidFill>
              <a:latin typeface="Times New Roman" panose="02020603050405020304" pitchFamily="18" charset="0"/>
            </a:endParaRPr>
          </a:p>
          <a:p>
            <a:pPr algn="l">
              <a:lnSpc>
                <a:spcPct val="120000"/>
              </a:lnSpc>
            </a:pPr>
            <a:endParaRPr kumimoji="1" lang="en-US" altLang="zh-CN" sz="2800" dirty="0">
              <a:solidFill>
                <a:srgbClr val="000099"/>
              </a:solidFill>
              <a:latin typeface="Times New Roman" panose="02020603050405020304" pitchFamily="18" charset="0"/>
            </a:endParaRPr>
          </a:p>
          <a:p>
            <a:pPr algn="l">
              <a:lnSpc>
                <a:spcPct val="120000"/>
              </a:lnSpc>
            </a:pPr>
            <a:endParaRPr kumimoji="1" lang="en-US" altLang="zh-CN" sz="2800" dirty="0">
              <a:solidFill>
                <a:srgbClr val="000099"/>
              </a:solidFill>
              <a:latin typeface="Times New Roman" panose="02020603050405020304" pitchFamily="18" charset="0"/>
            </a:endParaRPr>
          </a:p>
          <a:p>
            <a:pPr algn="l">
              <a:lnSpc>
                <a:spcPct val="120000"/>
              </a:lnSpc>
            </a:pPr>
            <a:endParaRPr kumimoji="1" lang="en-US" altLang="zh-CN" sz="2800" dirty="0">
              <a:solidFill>
                <a:srgbClr val="FF0000"/>
              </a:solidFill>
              <a:latin typeface="Times New Roman" panose="02020603050405020304" pitchFamily="18" charset="0"/>
            </a:endParaRPr>
          </a:p>
          <a:p>
            <a:pPr algn="l">
              <a:lnSpc>
                <a:spcPct val="120000"/>
              </a:lnSpc>
            </a:pPr>
            <a:r>
              <a:rPr kumimoji="1" lang="en-US" altLang="zh-CN" sz="2800" dirty="0">
                <a:solidFill>
                  <a:srgbClr val="590096"/>
                </a:solidFill>
                <a:latin typeface="Times New Roman" panose="02020603050405020304" pitchFamily="18" charset="0"/>
              </a:rPr>
              <a:t>} // DFS</a:t>
            </a:r>
          </a:p>
        </p:txBody>
      </p:sp>
      <p:sp>
        <p:nvSpPr>
          <p:cNvPr id="67588" name="Rectangle 4"/>
          <p:cNvSpPr>
            <a:spLocks noChangeArrowheads="1"/>
          </p:cNvSpPr>
          <p:nvPr/>
        </p:nvSpPr>
        <p:spPr bwMode="auto">
          <a:xfrm>
            <a:off x="990600" y="2286000"/>
            <a:ext cx="8001000" cy="3113088"/>
          </a:xfrm>
          <a:prstGeom prst="rect">
            <a:avLst/>
          </a:prstGeom>
          <a:noFill/>
          <a:ln w="28575">
            <a:solidFill>
              <a:srgbClr val="000066"/>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a:solidFill>
                  <a:srgbClr val="000099"/>
                </a:solidFill>
                <a:latin typeface="Times New Roman" panose="02020603050405020304" pitchFamily="18" charset="0"/>
              </a:rPr>
              <a:t>visited[v] = TRUE;   visit(v);</a:t>
            </a:r>
          </a:p>
          <a:p>
            <a:pPr algn="l">
              <a:spcBef>
                <a:spcPct val="50000"/>
              </a:spcBef>
            </a:pPr>
            <a:r>
              <a:rPr kumimoji="1" lang="en-US" altLang="zh-CN" sz="2800">
                <a:solidFill>
                  <a:srgbClr val="000099"/>
                </a:solidFill>
                <a:latin typeface="Times New Roman" panose="02020603050405020304" pitchFamily="18" charset="0"/>
              </a:rPr>
              <a:t>for(w=FirstAdjVex(G, v);</a:t>
            </a:r>
          </a:p>
          <a:p>
            <a:pPr algn="l">
              <a:spcBef>
                <a:spcPct val="50000"/>
              </a:spcBef>
            </a:pPr>
            <a:r>
              <a:rPr kumimoji="1" lang="en-US" altLang="zh-CN" sz="2800">
                <a:solidFill>
                  <a:srgbClr val="000099"/>
                </a:solidFill>
                <a:latin typeface="Times New Roman" panose="02020603050405020304" pitchFamily="18" charset="0"/>
              </a:rPr>
              <a:t>        w!=-1; w=NextAdjVex(G,v,w))</a:t>
            </a:r>
          </a:p>
          <a:p>
            <a:pPr algn="l">
              <a:spcBef>
                <a:spcPct val="50000"/>
              </a:spcBef>
            </a:pPr>
            <a:r>
              <a:rPr kumimoji="1" lang="en-US" altLang="zh-CN" sz="2800">
                <a:solidFill>
                  <a:srgbClr val="000099"/>
                </a:solidFill>
                <a:latin typeface="Times New Roman" panose="02020603050405020304" pitchFamily="18" charset="0"/>
              </a:rPr>
              <a:t>       // </a:t>
            </a:r>
            <a:r>
              <a:rPr kumimoji="1" lang="zh-CN" altLang="en-US" sz="2800">
                <a:solidFill>
                  <a:srgbClr val="000099"/>
                </a:solidFill>
                <a:latin typeface="Times New Roman" panose="02020603050405020304" pitchFamily="18" charset="0"/>
              </a:rPr>
              <a:t>对</a:t>
            </a:r>
            <a:r>
              <a:rPr kumimoji="1" lang="en-US" altLang="zh-CN" sz="2800">
                <a:solidFill>
                  <a:srgbClr val="000099"/>
                </a:solidFill>
                <a:latin typeface="Times New Roman" panose="02020603050405020304" pitchFamily="18" charset="0"/>
              </a:rPr>
              <a:t>v</a:t>
            </a:r>
            <a:r>
              <a:rPr kumimoji="1" lang="zh-CN" altLang="en-US" sz="2800">
                <a:solidFill>
                  <a:srgbClr val="000099"/>
                </a:solidFill>
                <a:latin typeface="Times New Roman" panose="02020603050405020304" pitchFamily="18" charset="0"/>
              </a:rPr>
              <a:t>的尚未访问的邻接顶点</a:t>
            </a:r>
            <a:r>
              <a:rPr kumimoji="1" lang="en-US" altLang="zh-CN" sz="2800">
                <a:solidFill>
                  <a:srgbClr val="000099"/>
                </a:solidFill>
                <a:latin typeface="Times New Roman" panose="02020603050405020304" pitchFamily="18" charset="0"/>
              </a:rPr>
              <a:t>w</a:t>
            </a:r>
            <a:r>
              <a:rPr kumimoji="1" lang="zh-CN" altLang="en-US" sz="2800">
                <a:solidFill>
                  <a:srgbClr val="000099"/>
                </a:solidFill>
                <a:latin typeface="Times New Roman" panose="02020603050405020304" pitchFamily="18" charset="0"/>
              </a:rPr>
              <a:t>，</a:t>
            </a:r>
            <a:r>
              <a:rPr kumimoji="1" lang="zh-CN" altLang="en-US" sz="2800">
                <a:solidFill>
                  <a:srgbClr val="FF0000"/>
                </a:solidFill>
                <a:latin typeface="Times New Roman" panose="02020603050405020304" pitchFamily="18" charset="0"/>
              </a:rPr>
              <a:t>递归调用</a:t>
            </a:r>
            <a:r>
              <a:rPr kumimoji="1" lang="en-US" altLang="zh-CN" sz="2800">
                <a:solidFill>
                  <a:srgbClr val="FF0000"/>
                </a:solidFill>
                <a:latin typeface="Times New Roman" panose="02020603050405020304" pitchFamily="18" charset="0"/>
              </a:rPr>
              <a:t>DFS</a:t>
            </a:r>
          </a:p>
          <a:p>
            <a:pPr algn="l">
              <a:spcBef>
                <a:spcPct val="50000"/>
              </a:spcBef>
            </a:pPr>
            <a:r>
              <a:rPr kumimoji="1" lang="en-US" altLang="zh-CN" sz="2800">
                <a:solidFill>
                  <a:srgbClr val="CC0000"/>
                </a:solidFill>
                <a:latin typeface="Times New Roman" panose="02020603050405020304" pitchFamily="18" charset="0"/>
              </a:rPr>
              <a:t>           if (!visited[w])  DFS(G, w, visit);</a:t>
            </a:r>
            <a:r>
              <a:rPr kumimoji="1" lang="en-US" altLang="zh-CN" sz="2800">
                <a:latin typeface="Times New Roman" panose="02020603050405020304" pitchFamily="18" charset="0"/>
              </a:rPr>
              <a:t>     </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7588">
                                            <p:bg/>
                                          </p:spTgt>
                                        </p:tgtEl>
                                        <p:attrNameLst>
                                          <p:attrName>style.visibility</p:attrName>
                                        </p:attrNameLst>
                                      </p:cBhvr>
                                      <p:to>
                                        <p:strVal val="visible"/>
                                      </p:to>
                                    </p:set>
                                    <p:animEffect transition="in" filter="barn(outHorizontal)">
                                      <p:cBhvr>
                                        <p:cTn id="7" dur="500"/>
                                        <p:tgtEl>
                                          <p:spTgt spid="67588">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7588">
                                            <p:txEl>
                                              <p:pRg st="0" end="0"/>
                                            </p:txEl>
                                          </p:spTgt>
                                        </p:tgtEl>
                                        <p:attrNameLst>
                                          <p:attrName>style.visibility</p:attrName>
                                        </p:attrNameLst>
                                      </p:cBhvr>
                                      <p:to>
                                        <p:strVal val="visible"/>
                                      </p:to>
                                    </p:set>
                                    <p:animEffect transition="in" filter="barn(outHorizontal)">
                                      <p:cBhvr>
                                        <p:cTn id="12" dur="500"/>
                                        <p:tgtEl>
                                          <p:spTgt spid="67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7588">
                                            <p:txEl>
                                              <p:pRg st="1" end="1"/>
                                            </p:txEl>
                                          </p:spTgt>
                                        </p:tgtEl>
                                        <p:attrNameLst>
                                          <p:attrName>style.visibility</p:attrName>
                                        </p:attrNameLst>
                                      </p:cBhvr>
                                      <p:to>
                                        <p:strVal val="visible"/>
                                      </p:to>
                                    </p:set>
                                    <p:animEffect transition="in" filter="barn(outHorizontal)">
                                      <p:cBhvr>
                                        <p:cTn id="17" dur="500"/>
                                        <p:tgtEl>
                                          <p:spTgt spid="67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7588">
                                            <p:txEl>
                                              <p:pRg st="2" end="2"/>
                                            </p:txEl>
                                          </p:spTgt>
                                        </p:tgtEl>
                                        <p:attrNameLst>
                                          <p:attrName>style.visibility</p:attrName>
                                        </p:attrNameLst>
                                      </p:cBhvr>
                                      <p:to>
                                        <p:strVal val="visible"/>
                                      </p:to>
                                    </p:set>
                                    <p:animEffect transition="in" filter="barn(outHorizontal)">
                                      <p:cBhvr>
                                        <p:cTn id="22" dur="500"/>
                                        <p:tgtEl>
                                          <p:spTgt spid="67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7588">
                                            <p:txEl>
                                              <p:pRg st="3" end="3"/>
                                            </p:txEl>
                                          </p:spTgt>
                                        </p:tgtEl>
                                        <p:attrNameLst>
                                          <p:attrName>style.visibility</p:attrName>
                                        </p:attrNameLst>
                                      </p:cBhvr>
                                      <p:to>
                                        <p:strVal val="visible"/>
                                      </p:to>
                                    </p:set>
                                    <p:animEffect transition="in" filter="barn(outHorizontal)">
                                      <p:cBhvr>
                                        <p:cTn id="27" dur="500"/>
                                        <p:tgtEl>
                                          <p:spTgt spid="67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7588">
                                            <p:txEl>
                                              <p:pRg st="4" end="4"/>
                                            </p:txEl>
                                          </p:spTgt>
                                        </p:tgtEl>
                                        <p:attrNameLst>
                                          <p:attrName>style.visibility</p:attrName>
                                        </p:attrNameLst>
                                      </p:cBhvr>
                                      <p:to>
                                        <p:strVal val="visible"/>
                                      </p:to>
                                    </p:set>
                                    <p:animEffect transition="in" filter="barn(outHorizontal)">
                                      <p:cBhvr>
                                        <p:cTn id="32" dur="500"/>
                                        <p:tgtEl>
                                          <p:spTgt spid="675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7B20C40-C9A0-414F-B00D-06B5C41F52D4}" type="slidenum">
              <a:rPr lang="en-US" altLang="zh-CN"/>
              <a:t>42</a:t>
            </a:fld>
            <a:endParaRPr lang="en-US" altLang="zh-CN"/>
          </a:p>
        </p:txBody>
      </p:sp>
      <p:sp>
        <p:nvSpPr>
          <p:cNvPr id="212996" name="Rectangle 4"/>
          <p:cNvSpPr>
            <a:spLocks noGrp="1" noChangeArrowheads="1"/>
          </p:cNvSpPr>
          <p:nvPr>
            <p:ph type="title"/>
          </p:nvPr>
        </p:nvSpPr>
        <p:spPr/>
        <p:txBody>
          <a:bodyPr/>
          <a:lstStyle/>
          <a:p>
            <a:r>
              <a:rPr lang="en-US" altLang="zh-CN" dirty="0"/>
              <a:t>7.3.1 </a:t>
            </a:r>
            <a:r>
              <a:rPr lang="zh-CN" altLang="en-US" dirty="0"/>
              <a:t>深度优先搜索</a:t>
            </a:r>
          </a:p>
        </p:txBody>
      </p:sp>
      <p:sp>
        <p:nvSpPr>
          <p:cNvPr id="212997" name="Rectangle 5"/>
          <p:cNvSpPr>
            <a:spLocks noGrp="1" noChangeArrowheads="1"/>
          </p:cNvSpPr>
          <p:nvPr>
            <p:ph type="body" idx="1"/>
          </p:nvPr>
        </p:nvSpPr>
        <p:spPr/>
        <p:txBody>
          <a:bodyPr/>
          <a:lstStyle/>
          <a:p>
            <a:r>
              <a:rPr lang="zh-CN" altLang="en-US" sz="3600" dirty="0">
                <a:solidFill>
                  <a:srgbClr val="800000"/>
                </a:solidFill>
              </a:rPr>
              <a:t>非连通图的深度优先搜索遍历</a:t>
            </a:r>
          </a:p>
          <a:p>
            <a:r>
              <a:rPr lang="en-US" altLang="zh-CN" dirty="0"/>
              <a:t>1) </a:t>
            </a:r>
            <a:r>
              <a:rPr lang="zh-CN" altLang="en-US" dirty="0"/>
              <a:t>将图中每个顶点的访问标志设为 </a:t>
            </a:r>
            <a:r>
              <a:rPr lang="en-US" altLang="zh-CN" dirty="0"/>
              <a:t>FALSE</a:t>
            </a:r>
          </a:p>
          <a:p>
            <a:r>
              <a:rPr lang="en-US" altLang="zh-CN" dirty="0"/>
              <a:t>2) </a:t>
            </a:r>
            <a:r>
              <a:rPr lang="zh-CN" altLang="en-US" dirty="0"/>
              <a:t>搜索图中每个顶点，如果未被访问，则以该顶点为起始点，进行深度优先搜索遍历</a:t>
            </a:r>
          </a:p>
          <a:p>
            <a:r>
              <a:rPr lang="zh-CN" altLang="en-US" dirty="0"/>
              <a:t>否则继续检查下一顶点</a:t>
            </a:r>
          </a:p>
        </p:txBody>
      </p:sp>
      <p:grpSp>
        <p:nvGrpSpPr>
          <p:cNvPr id="2" name="组合 1"/>
          <p:cNvGrpSpPr/>
          <p:nvPr/>
        </p:nvGrpSpPr>
        <p:grpSpPr>
          <a:xfrm>
            <a:off x="251520" y="3717032"/>
            <a:ext cx="4191000" cy="3048000"/>
            <a:chOff x="251520" y="3717032"/>
            <a:chExt cx="4191000" cy="3048000"/>
          </a:xfrm>
        </p:grpSpPr>
        <p:sp>
          <p:nvSpPr>
            <p:cNvPr id="5" name="Line 24"/>
            <p:cNvSpPr>
              <a:spLocks noChangeShapeType="1"/>
            </p:cNvSpPr>
            <p:nvPr/>
          </p:nvSpPr>
          <p:spPr bwMode="auto">
            <a:xfrm flipV="1">
              <a:off x="2218432" y="5088631"/>
              <a:ext cx="14287" cy="1285875"/>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20"/>
            <p:cNvSpPr>
              <a:spLocks noChangeShapeType="1"/>
            </p:cNvSpPr>
            <p:nvPr/>
          </p:nvSpPr>
          <p:spPr bwMode="auto">
            <a:xfrm>
              <a:off x="2232720" y="4140895"/>
              <a:ext cx="0" cy="6477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4"/>
            <p:cNvSpPr>
              <a:spLocks noChangeShapeType="1"/>
            </p:cNvSpPr>
            <p:nvPr/>
          </p:nvSpPr>
          <p:spPr bwMode="auto">
            <a:xfrm>
              <a:off x="2994720" y="5698232"/>
              <a:ext cx="1143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23"/>
            <p:cNvSpPr>
              <a:spLocks noChangeShapeType="1"/>
            </p:cNvSpPr>
            <p:nvPr/>
          </p:nvSpPr>
          <p:spPr bwMode="auto">
            <a:xfrm>
              <a:off x="556320" y="5850632"/>
              <a:ext cx="1600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1"/>
            <p:cNvSpPr>
              <a:spLocks noChangeShapeType="1"/>
            </p:cNvSpPr>
            <p:nvPr/>
          </p:nvSpPr>
          <p:spPr bwMode="auto">
            <a:xfrm>
              <a:off x="3451920" y="4860032"/>
              <a:ext cx="6858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0"/>
            <p:cNvSpPr>
              <a:spLocks noChangeShapeType="1"/>
            </p:cNvSpPr>
            <p:nvPr/>
          </p:nvSpPr>
          <p:spPr bwMode="auto">
            <a:xfrm flipH="1">
              <a:off x="2994720" y="4860032"/>
              <a:ext cx="2286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9"/>
            <p:cNvSpPr>
              <a:spLocks noChangeShapeType="1"/>
            </p:cNvSpPr>
            <p:nvPr/>
          </p:nvSpPr>
          <p:spPr bwMode="auto">
            <a:xfrm>
              <a:off x="1851720" y="5774432"/>
              <a:ext cx="3048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8"/>
            <p:cNvSpPr>
              <a:spLocks noChangeShapeType="1"/>
            </p:cNvSpPr>
            <p:nvPr/>
          </p:nvSpPr>
          <p:spPr bwMode="auto">
            <a:xfrm>
              <a:off x="1242120" y="4860032"/>
              <a:ext cx="4572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7"/>
            <p:cNvSpPr>
              <a:spLocks noChangeShapeType="1"/>
            </p:cNvSpPr>
            <p:nvPr/>
          </p:nvSpPr>
          <p:spPr bwMode="auto">
            <a:xfrm flipH="1">
              <a:off x="556320" y="4860032"/>
              <a:ext cx="5334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2385120" y="4098032"/>
              <a:ext cx="838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p:cNvSpPr>
              <a:spLocks noChangeShapeType="1"/>
            </p:cNvSpPr>
            <p:nvPr/>
          </p:nvSpPr>
          <p:spPr bwMode="auto">
            <a:xfrm flipH="1">
              <a:off x="1242120" y="4098032"/>
              <a:ext cx="7620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6"/>
            <p:cNvSpPr>
              <a:spLocks noChangeArrowheads="1"/>
            </p:cNvSpPr>
            <p:nvPr/>
          </p:nvSpPr>
          <p:spPr bwMode="auto">
            <a:xfrm>
              <a:off x="1966020" y="37170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18" name="Oval 7"/>
            <p:cNvSpPr>
              <a:spLocks noChangeArrowheads="1"/>
            </p:cNvSpPr>
            <p:nvPr/>
          </p:nvSpPr>
          <p:spPr bwMode="auto">
            <a:xfrm>
              <a:off x="937320" y="45552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19" name="Oval 8"/>
            <p:cNvSpPr>
              <a:spLocks noChangeArrowheads="1"/>
            </p:cNvSpPr>
            <p:nvPr/>
          </p:nvSpPr>
          <p:spPr bwMode="auto">
            <a:xfrm>
              <a:off x="2994720" y="45552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20" name="Oval 9"/>
            <p:cNvSpPr>
              <a:spLocks noChangeArrowheads="1"/>
            </p:cNvSpPr>
            <p:nvPr/>
          </p:nvSpPr>
          <p:spPr bwMode="auto">
            <a:xfrm>
              <a:off x="251520" y="53934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1" name="Oval 11"/>
            <p:cNvSpPr>
              <a:spLocks noChangeArrowheads="1"/>
            </p:cNvSpPr>
            <p:nvPr/>
          </p:nvSpPr>
          <p:spPr bwMode="auto">
            <a:xfrm>
              <a:off x="1470720" y="53934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22" name="Oval 12"/>
            <p:cNvSpPr>
              <a:spLocks noChangeArrowheads="1"/>
            </p:cNvSpPr>
            <p:nvPr/>
          </p:nvSpPr>
          <p:spPr bwMode="auto">
            <a:xfrm>
              <a:off x="2689920" y="53934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23" name="Oval 13"/>
            <p:cNvSpPr>
              <a:spLocks noChangeArrowheads="1"/>
            </p:cNvSpPr>
            <p:nvPr/>
          </p:nvSpPr>
          <p:spPr bwMode="auto">
            <a:xfrm>
              <a:off x="3909120" y="53934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24" name="Oval 14"/>
            <p:cNvSpPr>
              <a:spLocks noChangeArrowheads="1"/>
            </p:cNvSpPr>
            <p:nvPr/>
          </p:nvSpPr>
          <p:spPr bwMode="auto">
            <a:xfrm>
              <a:off x="1966020" y="6231632"/>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25" name="Oval 11"/>
            <p:cNvSpPr>
              <a:spLocks noChangeArrowheads="1"/>
            </p:cNvSpPr>
            <p:nvPr/>
          </p:nvSpPr>
          <p:spPr bwMode="auto">
            <a:xfrm>
              <a:off x="1951733" y="4572695"/>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grpSp>
      <p:grpSp>
        <p:nvGrpSpPr>
          <p:cNvPr id="3" name="组合 2"/>
          <p:cNvGrpSpPr/>
          <p:nvPr/>
        </p:nvGrpSpPr>
        <p:grpSpPr>
          <a:xfrm>
            <a:off x="4676775" y="3693368"/>
            <a:ext cx="4191000" cy="3048000"/>
            <a:chOff x="4676775" y="3336032"/>
            <a:chExt cx="4191000" cy="3048000"/>
          </a:xfrm>
          <a:solidFill>
            <a:srgbClr val="FFCCFF"/>
          </a:solidFill>
        </p:grpSpPr>
        <p:sp>
          <p:nvSpPr>
            <p:cNvPr id="26" name="Line 24"/>
            <p:cNvSpPr>
              <a:spLocks noChangeShapeType="1"/>
            </p:cNvSpPr>
            <p:nvPr/>
          </p:nvSpPr>
          <p:spPr bwMode="auto">
            <a:xfrm flipV="1">
              <a:off x="6643687" y="4707631"/>
              <a:ext cx="14287" cy="1285875"/>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0"/>
            <p:cNvSpPr>
              <a:spLocks noChangeShapeType="1"/>
            </p:cNvSpPr>
            <p:nvPr/>
          </p:nvSpPr>
          <p:spPr bwMode="auto">
            <a:xfrm>
              <a:off x="6657975" y="3759895"/>
              <a:ext cx="0" cy="6477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4"/>
            <p:cNvSpPr>
              <a:spLocks noChangeShapeType="1"/>
            </p:cNvSpPr>
            <p:nvPr/>
          </p:nvSpPr>
          <p:spPr bwMode="auto">
            <a:xfrm>
              <a:off x="7419975" y="5317232"/>
              <a:ext cx="1143000" cy="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3"/>
            <p:cNvSpPr>
              <a:spLocks noChangeShapeType="1"/>
            </p:cNvSpPr>
            <p:nvPr/>
          </p:nvSpPr>
          <p:spPr bwMode="auto">
            <a:xfrm>
              <a:off x="4981575" y="5469632"/>
              <a:ext cx="1600200" cy="6096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1"/>
            <p:cNvSpPr>
              <a:spLocks noChangeShapeType="1"/>
            </p:cNvSpPr>
            <p:nvPr/>
          </p:nvSpPr>
          <p:spPr bwMode="auto">
            <a:xfrm>
              <a:off x="7877175" y="4479032"/>
              <a:ext cx="685800" cy="6858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0"/>
            <p:cNvSpPr>
              <a:spLocks noChangeShapeType="1"/>
            </p:cNvSpPr>
            <p:nvPr/>
          </p:nvSpPr>
          <p:spPr bwMode="auto">
            <a:xfrm flipH="1">
              <a:off x="7419975" y="4479032"/>
              <a:ext cx="228600" cy="6858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9"/>
            <p:cNvSpPr>
              <a:spLocks noChangeShapeType="1"/>
            </p:cNvSpPr>
            <p:nvPr/>
          </p:nvSpPr>
          <p:spPr bwMode="auto">
            <a:xfrm>
              <a:off x="6276975" y="5393432"/>
              <a:ext cx="304800" cy="6096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8"/>
            <p:cNvSpPr>
              <a:spLocks noChangeShapeType="1"/>
            </p:cNvSpPr>
            <p:nvPr/>
          </p:nvSpPr>
          <p:spPr bwMode="auto">
            <a:xfrm>
              <a:off x="5667375" y="4479032"/>
              <a:ext cx="457200" cy="6858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7"/>
            <p:cNvSpPr>
              <a:spLocks noChangeShapeType="1"/>
            </p:cNvSpPr>
            <p:nvPr/>
          </p:nvSpPr>
          <p:spPr bwMode="auto">
            <a:xfrm flipH="1">
              <a:off x="4981575" y="4479032"/>
              <a:ext cx="533400" cy="6858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5"/>
            <p:cNvSpPr>
              <a:spLocks noChangeShapeType="1"/>
            </p:cNvSpPr>
            <p:nvPr/>
          </p:nvSpPr>
          <p:spPr bwMode="auto">
            <a:xfrm flipH="1">
              <a:off x="5667375" y="3717032"/>
              <a:ext cx="762000" cy="609600"/>
            </a:xfrm>
            <a:prstGeom prst="lin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6"/>
            <p:cNvSpPr>
              <a:spLocks noChangeArrowheads="1"/>
            </p:cNvSpPr>
            <p:nvPr/>
          </p:nvSpPr>
          <p:spPr bwMode="auto">
            <a:xfrm>
              <a:off x="6391275" y="33360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38" name="Oval 7"/>
            <p:cNvSpPr>
              <a:spLocks noChangeArrowheads="1"/>
            </p:cNvSpPr>
            <p:nvPr/>
          </p:nvSpPr>
          <p:spPr bwMode="auto">
            <a:xfrm>
              <a:off x="5362575" y="41742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39" name="Oval 8"/>
            <p:cNvSpPr>
              <a:spLocks noChangeArrowheads="1"/>
            </p:cNvSpPr>
            <p:nvPr/>
          </p:nvSpPr>
          <p:spPr bwMode="auto">
            <a:xfrm>
              <a:off x="7419975" y="41742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40" name="Oval 9"/>
            <p:cNvSpPr>
              <a:spLocks noChangeArrowheads="1"/>
            </p:cNvSpPr>
            <p:nvPr/>
          </p:nvSpPr>
          <p:spPr bwMode="auto">
            <a:xfrm>
              <a:off x="4676775" y="50124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41" name="Oval 11"/>
            <p:cNvSpPr>
              <a:spLocks noChangeArrowheads="1"/>
            </p:cNvSpPr>
            <p:nvPr/>
          </p:nvSpPr>
          <p:spPr bwMode="auto">
            <a:xfrm>
              <a:off x="5895975" y="50124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42" name="Oval 12"/>
            <p:cNvSpPr>
              <a:spLocks noChangeArrowheads="1"/>
            </p:cNvSpPr>
            <p:nvPr/>
          </p:nvSpPr>
          <p:spPr bwMode="auto">
            <a:xfrm>
              <a:off x="7115175" y="50124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43" name="Oval 13"/>
            <p:cNvSpPr>
              <a:spLocks noChangeArrowheads="1"/>
            </p:cNvSpPr>
            <p:nvPr/>
          </p:nvSpPr>
          <p:spPr bwMode="auto">
            <a:xfrm>
              <a:off x="8334375" y="50124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44" name="Oval 14"/>
            <p:cNvSpPr>
              <a:spLocks noChangeArrowheads="1"/>
            </p:cNvSpPr>
            <p:nvPr/>
          </p:nvSpPr>
          <p:spPr bwMode="auto">
            <a:xfrm>
              <a:off x="6391275" y="5850632"/>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45" name="Oval 11"/>
            <p:cNvSpPr>
              <a:spLocks noChangeArrowheads="1"/>
            </p:cNvSpPr>
            <p:nvPr/>
          </p:nvSpPr>
          <p:spPr bwMode="auto">
            <a:xfrm>
              <a:off x="6376988" y="4191695"/>
              <a:ext cx="533400" cy="533400"/>
            </a:xfrm>
            <a:prstGeom prst="ellipse">
              <a:avLst/>
            </a:prstGeom>
            <a:grp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grpSp>
    </p:spTree>
  </p:cSld>
  <p:clrMapOvr>
    <a:masterClrMapping/>
  </p:clrMapOvr>
  <p:transition>
    <p:pull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5DF49F5-44E8-4571-BFBD-1C9916998CEB}" type="slidenum">
              <a:rPr lang="en-US" altLang="zh-CN"/>
              <a:t>43</a:t>
            </a:fld>
            <a:endParaRPr lang="en-US" altLang="zh-CN"/>
          </a:p>
        </p:txBody>
      </p:sp>
      <p:sp>
        <p:nvSpPr>
          <p:cNvPr id="22530" name="Text Box 2"/>
          <p:cNvSpPr txBox="1">
            <a:spLocks noChangeArrowheads="1"/>
          </p:cNvSpPr>
          <p:nvPr/>
        </p:nvSpPr>
        <p:spPr bwMode="auto">
          <a:xfrm>
            <a:off x="457200" y="533400"/>
            <a:ext cx="8382000" cy="5761038"/>
          </a:xfrm>
          <a:prstGeom prst="rect">
            <a:avLst/>
          </a:prstGeom>
          <a:noFill/>
          <a:ln w="28575" cap="sq">
            <a:solidFill>
              <a:schemeClr val="hlink"/>
            </a:solidFill>
            <a:miter lim="800000"/>
            <a:headEnd type="none" w="sm" len="sm"/>
            <a:tailEnd type="none" w="sm" len="sm"/>
          </a:ln>
          <a:effectLst/>
          <a:extLst>
            <a:ext uri="{909E8E84-426E-40DD-AFC4-6F175D3DCCD1}">
              <a14:hiddenFill xmlns:a14="http://schemas.microsoft.com/office/drawing/2010/main">
                <a:solidFill>
                  <a:srgbClr val="E1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2800">
                <a:solidFill>
                  <a:srgbClr val="590096"/>
                </a:solidFill>
                <a:latin typeface="Times New Roman" panose="02020603050405020304" pitchFamily="18" charset="0"/>
              </a:rPr>
              <a:t>void DFSTraverse(Graph G, </a:t>
            </a:r>
          </a:p>
          <a:p>
            <a:pPr algn="l">
              <a:lnSpc>
                <a:spcPct val="120000"/>
              </a:lnSpc>
            </a:pPr>
            <a:r>
              <a:rPr kumimoji="1" lang="en-US" altLang="zh-CN" sz="2800">
                <a:solidFill>
                  <a:srgbClr val="590096"/>
                </a:solidFill>
                <a:latin typeface="Times New Roman" panose="02020603050405020304" pitchFamily="18" charset="0"/>
              </a:rPr>
              <a:t>                             void (*visit)(VertexType)) {</a:t>
            </a:r>
          </a:p>
          <a:p>
            <a:pPr algn="l">
              <a:lnSpc>
                <a:spcPct val="120000"/>
              </a:lnSpc>
            </a:pPr>
            <a:r>
              <a:rPr kumimoji="1" lang="en-US" altLang="zh-CN" sz="2800">
                <a:solidFill>
                  <a:srgbClr val="000099"/>
                </a:solidFill>
                <a:latin typeface="Times New Roman" panose="02020603050405020304" pitchFamily="18" charset="0"/>
              </a:rPr>
              <a:t>   // </a:t>
            </a:r>
            <a:r>
              <a:rPr kumimoji="1" lang="zh-CN" altLang="en-US" sz="2800">
                <a:solidFill>
                  <a:srgbClr val="000099"/>
                </a:solidFill>
                <a:latin typeface="Times New Roman" panose="02020603050405020304" pitchFamily="18" charset="0"/>
              </a:rPr>
              <a:t>对图 </a:t>
            </a:r>
            <a:r>
              <a:rPr kumimoji="1" lang="en-US" altLang="zh-CN" sz="2800">
                <a:solidFill>
                  <a:srgbClr val="000099"/>
                </a:solidFill>
                <a:latin typeface="Times New Roman" panose="02020603050405020304" pitchFamily="18" charset="0"/>
              </a:rPr>
              <a:t>G </a:t>
            </a:r>
            <a:r>
              <a:rPr kumimoji="1" lang="zh-CN" altLang="en-US" sz="2800">
                <a:solidFill>
                  <a:srgbClr val="000099"/>
                </a:solidFill>
                <a:latin typeface="Times New Roman" panose="02020603050405020304" pitchFamily="18" charset="0"/>
              </a:rPr>
              <a:t>作深度优先遍历。</a:t>
            </a:r>
          </a:p>
          <a:p>
            <a:pPr algn="l">
              <a:lnSpc>
                <a:spcPct val="120000"/>
              </a:lnSpc>
            </a:pPr>
            <a:r>
              <a:rPr kumimoji="1" lang="zh-CN" altLang="en-US" sz="2800">
                <a:solidFill>
                  <a:srgbClr val="000099"/>
                </a:solidFill>
                <a:latin typeface="Times New Roman" panose="02020603050405020304" pitchFamily="18" charset="0"/>
              </a:rPr>
              <a:t>  </a:t>
            </a: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r>
              <a:rPr kumimoji="1" lang="en-US" altLang="zh-CN" sz="2800">
                <a:solidFill>
                  <a:srgbClr val="590096"/>
                </a:solidFill>
                <a:latin typeface="Times New Roman" panose="02020603050405020304" pitchFamily="18" charset="0"/>
              </a:rPr>
              <a:t>}// DFSTraverse</a:t>
            </a:r>
          </a:p>
        </p:txBody>
      </p:sp>
      <p:sp>
        <p:nvSpPr>
          <p:cNvPr id="22532" name="Rectangle 4"/>
          <p:cNvSpPr>
            <a:spLocks noChangeArrowheads="1"/>
          </p:cNvSpPr>
          <p:nvPr/>
        </p:nvSpPr>
        <p:spPr bwMode="auto">
          <a:xfrm>
            <a:off x="838200" y="2097088"/>
            <a:ext cx="7620000" cy="3541712"/>
          </a:xfrm>
          <a:prstGeom prst="rect">
            <a:avLst/>
          </a:prstGeom>
          <a:noFill/>
          <a:ln w="28575">
            <a:solidFill>
              <a:srgbClr val="000066"/>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en-US" altLang="zh-CN" sz="2800">
                <a:solidFill>
                  <a:srgbClr val="000099"/>
                </a:solidFill>
                <a:latin typeface="Times New Roman" panose="02020603050405020304" pitchFamily="18" charset="0"/>
              </a:rPr>
              <a:t>for (v=0; v&lt;G.vexnum; ++v) //</a:t>
            </a:r>
            <a:r>
              <a:rPr kumimoji="1" lang="zh-CN" altLang="en-US" sz="2800">
                <a:solidFill>
                  <a:srgbClr val="000099"/>
                </a:solidFill>
                <a:latin typeface="Times New Roman" panose="02020603050405020304" pitchFamily="18" charset="0"/>
              </a:rPr>
              <a:t>初始化标志数组</a:t>
            </a:r>
          </a:p>
          <a:p>
            <a:pPr algn="l">
              <a:lnSpc>
                <a:spcPct val="120000"/>
              </a:lnSpc>
              <a:spcBef>
                <a:spcPct val="50000"/>
              </a:spcBef>
            </a:pPr>
            <a:r>
              <a:rPr kumimoji="1" lang="zh-CN" altLang="en-US" sz="2800">
                <a:solidFill>
                  <a:srgbClr val="000099"/>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visited[v] = FALSE; </a:t>
            </a:r>
          </a:p>
          <a:p>
            <a:pPr algn="l">
              <a:lnSpc>
                <a:spcPct val="120000"/>
              </a:lnSpc>
              <a:spcBef>
                <a:spcPct val="50000"/>
              </a:spcBef>
            </a:pPr>
            <a:r>
              <a:rPr kumimoji="1" lang="en-US" altLang="zh-CN" sz="2800">
                <a:solidFill>
                  <a:srgbClr val="000099"/>
                </a:solidFill>
                <a:latin typeface="Times New Roman" panose="02020603050405020304" pitchFamily="18" charset="0"/>
              </a:rPr>
              <a:t>// </a:t>
            </a:r>
            <a:r>
              <a:rPr kumimoji="1" lang="zh-CN" altLang="en-US" sz="2800">
                <a:solidFill>
                  <a:srgbClr val="000099"/>
                </a:solidFill>
                <a:latin typeface="Times New Roman" panose="02020603050405020304" pitchFamily="18" charset="0"/>
              </a:rPr>
              <a:t>对尚未访问的顶点调用</a:t>
            </a:r>
            <a:r>
              <a:rPr kumimoji="1" lang="en-US" altLang="zh-CN" sz="2800">
                <a:solidFill>
                  <a:srgbClr val="000099"/>
                </a:solidFill>
                <a:latin typeface="Times New Roman" panose="02020603050405020304" pitchFamily="18" charset="0"/>
              </a:rPr>
              <a:t>DFS</a:t>
            </a:r>
          </a:p>
          <a:p>
            <a:pPr algn="l">
              <a:lnSpc>
                <a:spcPct val="120000"/>
              </a:lnSpc>
              <a:spcBef>
                <a:spcPct val="50000"/>
              </a:spcBef>
            </a:pPr>
            <a:r>
              <a:rPr kumimoji="1" lang="en-US" altLang="zh-CN" sz="2800">
                <a:solidFill>
                  <a:srgbClr val="000099"/>
                </a:solidFill>
                <a:latin typeface="Times New Roman" panose="02020603050405020304" pitchFamily="18" charset="0"/>
              </a:rPr>
              <a:t>for (v=0; v&lt;G.vexnum; ++v) </a:t>
            </a:r>
          </a:p>
          <a:p>
            <a:pPr algn="l">
              <a:lnSpc>
                <a:spcPct val="120000"/>
              </a:lnSpc>
              <a:spcBef>
                <a:spcPct val="50000"/>
              </a:spcBef>
            </a:pPr>
            <a:r>
              <a:rPr kumimoji="1" lang="en-US" altLang="zh-CN" sz="2800">
                <a:solidFill>
                  <a:srgbClr val="000099"/>
                </a:solidFill>
                <a:latin typeface="Times New Roman" panose="02020603050405020304" pitchFamily="18" charset="0"/>
              </a:rPr>
              <a:t>     </a:t>
            </a:r>
            <a:r>
              <a:rPr kumimoji="1" lang="en-US" altLang="zh-CN" sz="2800">
                <a:solidFill>
                  <a:srgbClr val="800000"/>
                </a:solidFill>
                <a:latin typeface="Times New Roman" panose="02020603050405020304" pitchFamily="18" charset="0"/>
              </a:rPr>
              <a:t>if (!visited[v])  DFS(G, v, visit);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2532">
                                            <p:bg/>
                                          </p:spTgt>
                                        </p:tgtEl>
                                        <p:attrNameLst>
                                          <p:attrName>style.visibility</p:attrName>
                                        </p:attrNameLst>
                                      </p:cBhvr>
                                      <p:to>
                                        <p:strVal val="visible"/>
                                      </p:to>
                                    </p:set>
                                    <p:anim calcmode="lin" valueType="num">
                                      <p:cBhvr>
                                        <p:cTn id="7" dur="500" fill="hold"/>
                                        <p:tgtEl>
                                          <p:spTgt spid="22532">
                                            <p:bg/>
                                          </p:spTgt>
                                        </p:tgtEl>
                                        <p:attrNameLst>
                                          <p:attrName>ppt_w</p:attrName>
                                        </p:attrNameLst>
                                      </p:cBhvr>
                                      <p:tavLst>
                                        <p:tav tm="0">
                                          <p:val>
                                            <p:fltVal val="0"/>
                                          </p:val>
                                        </p:tav>
                                        <p:tav tm="100000">
                                          <p:val>
                                            <p:strVal val="#ppt_w"/>
                                          </p:val>
                                        </p:tav>
                                      </p:tavLst>
                                    </p:anim>
                                    <p:anim calcmode="lin" valueType="num">
                                      <p:cBhvr>
                                        <p:cTn id="8" dur="500" fill="hold"/>
                                        <p:tgtEl>
                                          <p:spTgt spid="22532">
                                            <p:bg/>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2532">
                                            <p:txEl>
                                              <p:pRg st="0" end="0"/>
                                            </p:txEl>
                                          </p:spTgt>
                                        </p:tgtEl>
                                        <p:attrNameLst>
                                          <p:attrName>style.visibility</p:attrName>
                                        </p:attrNameLst>
                                      </p:cBhvr>
                                      <p:to>
                                        <p:strVal val="visible"/>
                                      </p:to>
                                    </p:set>
                                    <p:anim calcmode="lin" valueType="num">
                                      <p:cBhvr>
                                        <p:cTn id="13" dur="500" fill="hold"/>
                                        <p:tgtEl>
                                          <p:spTgt spid="2253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253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2532">
                                            <p:txEl>
                                              <p:pRg st="1" end="1"/>
                                            </p:txEl>
                                          </p:spTgt>
                                        </p:tgtEl>
                                        <p:attrNameLst>
                                          <p:attrName>style.visibility</p:attrName>
                                        </p:attrNameLst>
                                      </p:cBhvr>
                                      <p:to>
                                        <p:strVal val="visible"/>
                                      </p:to>
                                    </p:set>
                                    <p:anim calcmode="lin" valueType="num">
                                      <p:cBhvr>
                                        <p:cTn id="19" dur="500" fill="hold"/>
                                        <p:tgtEl>
                                          <p:spTgt spid="2253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253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2532">
                                            <p:txEl>
                                              <p:pRg st="2" end="2"/>
                                            </p:txEl>
                                          </p:spTgt>
                                        </p:tgtEl>
                                        <p:attrNameLst>
                                          <p:attrName>style.visibility</p:attrName>
                                        </p:attrNameLst>
                                      </p:cBhvr>
                                      <p:to>
                                        <p:strVal val="visible"/>
                                      </p:to>
                                    </p:set>
                                    <p:anim calcmode="lin" valueType="num">
                                      <p:cBhvr>
                                        <p:cTn id="25" dur="500" fill="hold"/>
                                        <p:tgtEl>
                                          <p:spTgt spid="2253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253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2532">
                                            <p:txEl>
                                              <p:pRg st="3" end="3"/>
                                            </p:txEl>
                                          </p:spTgt>
                                        </p:tgtEl>
                                        <p:attrNameLst>
                                          <p:attrName>style.visibility</p:attrName>
                                        </p:attrNameLst>
                                      </p:cBhvr>
                                      <p:to>
                                        <p:strVal val="visible"/>
                                      </p:to>
                                    </p:set>
                                    <p:anim calcmode="lin" valueType="num">
                                      <p:cBhvr>
                                        <p:cTn id="31" dur="500" fill="hold"/>
                                        <p:tgtEl>
                                          <p:spTgt spid="2253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22532">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2532">
                                            <p:txEl>
                                              <p:pRg st="4" end="4"/>
                                            </p:txEl>
                                          </p:spTgt>
                                        </p:tgtEl>
                                        <p:attrNameLst>
                                          <p:attrName>style.visibility</p:attrName>
                                        </p:attrNameLst>
                                      </p:cBhvr>
                                      <p:to>
                                        <p:strVal val="visible"/>
                                      </p:to>
                                    </p:set>
                                    <p:anim calcmode="lin" valueType="num">
                                      <p:cBhvr>
                                        <p:cTn id="37" dur="500" fill="hold"/>
                                        <p:tgtEl>
                                          <p:spTgt spid="22532">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22532">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fld id="{DD276519-081D-4744-BF80-1E2775106F0E}" type="slidenum">
              <a:rPr lang="en-US" altLang="zh-CN"/>
              <a:t>44</a:t>
            </a:fld>
            <a:endParaRPr lang="en-US" altLang="zh-CN"/>
          </a:p>
        </p:txBody>
      </p:sp>
      <p:grpSp>
        <p:nvGrpSpPr>
          <p:cNvPr id="215100" name="Group 60"/>
          <p:cNvGrpSpPr/>
          <p:nvPr/>
        </p:nvGrpSpPr>
        <p:grpSpPr bwMode="auto">
          <a:xfrm>
            <a:off x="1981200" y="685800"/>
            <a:ext cx="5029200" cy="2667000"/>
            <a:chOff x="1248" y="432"/>
            <a:chExt cx="3168" cy="1680"/>
          </a:xfrm>
        </p:grpSpPr>
        <p:sp>
          <p:nvSpPr>
            <p:cNvPr id="215042" name="Oval 2"/>
            <p:cNvSpPr>
              <a:spLocks noChangeArrowheads="1"/>
            </p:cNvSpPr>
            <p:nvPr/>
          </p:nvSpPr>
          <p:spPr bwMode="auto">
            <a:xfrm>
              <a:off x="2400" y="4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v0</a:t>
              </a:r>
              <a:endParaRPr kumimoji="1" lang="en-US" altLang="zh-CN" sz="2800" b="0">
                <a:latin typeface="Times New Roman" panose="02020603050405020304" pitchFamily="18" charset="0"/>
                <a:ea typeface="宋体" panose="02010600030101010101" pitchFamily="2" charset="-122"/>
              </a:endParaRPr>
            </a:p>
          </p:txBody>
        </p:sp>
        <p:sp>
          <p:nvSpPr>
            <p:cNvPr id="215043" name="Oval 3"/>
            <p:cNvSpPr>
              <a:spLocks noChangeArrowheads="1"/>
            </p:cNvSpPr>
            <p:nvPr/>
          </p:nvSpPr>
          <p:spPr bwMode="auto">
            <a:xfrm>
              <a:off x="3264" y="4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v1</a:t>
              </a:r>
              <a:endParaRPr kumimoji="1" lang="en-US" altLang="zh-CN" sz="2800" b="0">
                <a:latin typeface="Times New Roman" panose="02020603050405020304" pitchFamily="18" charset="0"/>
                <a:ea typeface="宋体" panose="02010600030101010101" pitchFamily="2" charset="-122"/>
              </a:endParaRPr>
            </a:p>
          </p:txBody>
        </p:sp>
        <p:sp>
          <p:nvSpPr>
            <p:cNvPr id="215044" name="Oval 4"/>
            <p:cNvSpPr>
              <a:spLocks noChangeArrowheads="1"/>
            </p:cNvSpPr>
            <p:nvPr/>
          </p:nvSpPr>
          <p:spPr bwMode="auto">
            <a:xfrm>
              <a:off x="1248" y="115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v2</a:t>
              </a:r>
              <a:endParaRPr kumimoji="1" lang="en-US" altLang="zh-CN" sz="2800" b="0">
                <a:latin typeface="Times New Roman" panose="02020603050405020304" pitchFamily="18" charset="0"/>
                <a:ea typeface="宋体" panose="02010600030101010101" pitchFamily="2" charset="-122"/>
              </a:endParaRPr>
            </a:p>
          </p:txBody>
        </p:sp>
        <p:sp>
          <p:nvSpPr>
            <p:cNvPr id="215045" name="Oval 5"/>
            <p:cNvSpPr>
              <a:spLocks noChangeArrowheads="1"/>
            </p:cNvSpPr>
            <p:nvPr/>
          </p:nvSpPr>
          <p:spPr bwMode="auto">
            <a:xfrm>
              <a:off x="1728" y="182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v6</a:t>
              </a:r>
              <a:endParaRPr kumimoji="1" lang="en-US" altLang="zh-CN" sz="2800" b="0">
                <a:latin typeface="Times New Roman" panose="02020603050405020304" pitchFamily="18" charset="0"/>
                <a:ea typeface="宋体" panose="02010600030101010101" pitchFamily="2" charset="-122"/>
              </a:endParaRPr>
            </a:p>
          </p:txBody>
        </p:sp>
        <p:sp>
          <p:nvSpPr>
            <p:cNvPr id="215046" name="Oval 6"/>
            <p:cNvSpPr>
              <a:spLocks noChangeArrowheads="1"/>
            </p:cNvSpPr>
            <p:nvPr/>
          </p:nvSpPr>
          <p:spPr bwMode="auto">
            <a:xfrm>
              <a:off x="2016" y="115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v3</a:t>
              </a:r>
              <a:endParaRPr kumimoji="1" lang="en-US" altLang="zh-CN" sz="2800" b="0">
                <a:latin typeface="Times New Roman" panose="02020603050405020304" pitchFamily="18" charset="0"/>
                <a:ea typeface="宋体" panose="02010600030101010101" pitchFamily="2" charset="-122"/>
              </a:endParaRPr>
            </a:p>
          </p:txBody>
        </p:sp>
        <p:sp>
          <p:nvSpPr>
            <p:cNvPr id="215047" name="Oval 7"/>
            <p:cNvSpPr>
              <a:spLocks noChangeArrowheads="1"/>
            </p:cNvSpPr>
            <p:nvPr/>
          </p:nvSpPr>
          <p:spPr bwMode="auto">
            <a:xfrm>
              <a:off x="2736" y="115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v4</a:t>
              </a:r>
              <a:endParaRPr kumimoji="1" lang="en-US" altLang="zh-CN" sz="2800" b="0">
                <a:latin typeface="Times New Roman" panose="02020603050405020304" pitchFamily="18" charset="0"/>
                <a:ea typeface="宋体" panose="02010600030101010101" pitchFamily="2" charset="-122"/>
              </a:endParaRPr>
            </a:p>
          </p:txBody>
        </p:sp>
        <p:sp>
          <p:nvSpPr>
            <p:cNvPr id="215048" name="Oval 8"/>
            <p:cNvSpPr>
              <a:spLocks noChangeArrowheads="1"/>
            </p:cNvSpPr>
            <p:nvPr/>
          </p:nvSpPr>
          <p:spPr bwMode="auto">
            <a:xfrm>
              <a:off x="2976" y="182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v7</a:t>
              </a:r>
              <a:endParaRPr kumimoji="1" lang="en-US" altLang="zh-CN" sz="2800" b="0">
                <a:latin typeface="Times New Roman" panose="02020603050405020304" pitchFamily="18" charset="0"/>
                <a:ea typeface="宋体" panose="02010600030101010101" pitchFamily="2" charset="-122"/>
              </a:endParaRPr>
            </a:p>
          </p:txBody>
        </p:sp>
        <p:sp>
          <p:nvSpPr>
            <p:cNvPr id="215049" name="Oval 9"/>
            <p:cNvSpPr>
              <a:spLocks noChangeArrowheads="1"/>
            </p:cNvSpPr>
            <p:nvPr/>
          </p:nvSpPr>
          <p:spPr bwMode="auto">
            <a:xfrm>
              <a:off x="3504" y="115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v5</a:t>
              </a:r>
              <a:endParaRPr kumimoji="1" lang="en-US" altLang="zh-CN" sz="2800" b="0">
                <a:latin typeface="Times New Roman" panose="02020603050405020304" pitchFamily="18" charset="0"/>
                <a:ea typeface="宋体" panose="02010600030101010101" pitchFamily="2" charset="-122"/>
              </a:endParaRPr>
            </a:p>
          </p:txBody>
        </p:sp>
        <p:sp>
          <p:nvSpPr>
            <p:cNvPr id="215050" name="Oval 10"/>
            <p:cNvSpPr>
              <a:spLocks noChangeArrowheads="1"/>
            </p:cNvSpPr>
            <p:nvPr/>
          </p:nvSpPr>
          <p:spPr bwMode="auto">
            <a:xfrm>
              <a:off x="4080" y="62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a:solidFill>
                    <a:srgbClr val="800000"/>
                  </a:solidFill>
                  <a:latin typeface="Times New Roman" panose="02020603050405020304" pitchFamily="18" charset="0"/>
                  <a:ea typeface="宋体" panose="02010600030101010101" pitchFamily="2" charset="-122"/>
                </a:rPr>
                <a:t>v8</a:t>
              </a:r>
              <a:endParaRPr kumimoji="1" lang="en-US" altLang="zh-CN" sz="2800" b="0">
                <a:latin typeface="Times New Roman" panose="02020603050405020304" pitchFamily="18" charset="0"/>
                <a:ea typeface="宋体" panose="02010600030101010101" pitchFamily="2" charset="-122"/>
              </a:endParaRPr>
            </a:p>
          </p:txBody>
        </p:sp>
        <p:sp>
          <p:nvSpPr>
            <p:cNvPr id="215051" name="Line 11"/>
            <p:cNvSpPr>
              <a:spLocks noChangeShapeType="1"/>
            </p:cNvSpPr>
            <p:nvPr/>
          </p:nvSpPr>
          <p:spPr bwMode="auto">
            <a:xfrm flipH="1">
              <a:off x="1392" y="576"/>
              <a:ext cx="1008"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2" name="Line 12"/>
            <p:cNvSpPr>
              <a:spLocks noChangeShapeType="1"/>
            </p:cNvSpPr>
            <p:nvPr/>
          </p:nvSpPr>
          <p:spPr bwMode="auto">
            <a:xfrm>
              <a:off x="1392" y="1440"/>
              <a:ext cx="384"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3" name="Line 13"/>
            <p:cNvSpPr>
              <a:spLocks noChangeShapeType="1"/>
            </p:cNvSpPr>
            <p:nvPr/>
          </p:nvSpPr>
          <p:spPr bwMode="auto">
            <a:xfrm>
              <a:off x="2064" y="1968"/>
              <a:ext cx="912"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4" name="Line 14"/>
            <p:cNvSpPr>
              <a:spLocks noChangeShapeType="1"/>
            </p:cNvSpPr>
            <p:nvPr/>
          </p:nvSpPr>
          <p:spPr bwMode="auto">
            <a:xfrm flipH="1">
              <a:off x="2208" y="672"/>
              <a:ext cx="240"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5" name="Line 15"/>
            <p:cNvSpPr>
              <a:spLocks noChangeShapeType="1"/>
            </p:cNvSpPr>
            <p:nvPr/>
          </p:nvSpPr>
          <p:spPr bwMode="auto">
            <a:xfrm flipH="1">
              <a:off x="1872" y="1392"/>
              <a:ext cx="240"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6" name="Line 16"/>
            <p:cNvSpPr>
              <a:spLocks noChangeShapeType="1"/>
            </p:cNvSpPr>
            <p:nvPr/>
          </p:nvSpPr>
          <p:spPr bwMode="auto">
            <a:xfrm>
              <a:off x="3024" y="1440"/>
              <a:ext cx="96"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7" name="Line 17"/>
            <p:cNvSpPr>
              <a:spLocks noChangeShapeType="1"/>
            </p:cNvSpPr>
            <p:nvPr/>
          </p:nvSpPr>
          <p:spPr bwMode="auto">
            <a:xfrm>
              <a:off x="2688" y="672"/>
              <a:ext cx="192"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8" name="Line 18"/>
            <p:cNvSpPr>
              <a:spLocks noChangeShapeType="1"/>
            </p:cNvSpPr>
            <p:nvPr/>
          </p:nvSpPr>
          <p:spPr bwMode="auto">
            <a:xfrm>
              <a:off x="2736" y="576"/>
              <a:ext cx="912" cy="57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9" name="Line 19"/>
            <p:cNvSpPr>
              <a:spLocks noChangeShapeType="1"/>
            </p:cNvSpPr>
            <p:nvPr/>
          </p:nvSpPr>
          <p:spPr bwMode="auto">
            <a:xfrm flipH="1">
              <a:off x="3312" y="1440"/>
              <a:ext cx="384" cy="48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0" name="Line 20"/>
            <p:cNvSpPr>
              <a:spLocks noChangeShapeType="1"/>
            </p:cNvSpPr>
            <p:nvPr/>
          </p:nvSpPr>
          <p:spPr bwMode="auto">
            <a:xfrm>
              <a:off x="3600" y="576"/>
              <a:ext cx="480" cy="14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8" name="Line 58"/>
            <p:cNvSpPr>
              <a:spLocks noChangeShapeType="1"/>
            </p:cNvSpPr>
            <p:nvPr/>
          </p:nvSpPr>
          <p:spPr bwMode="auto">
            <a:xfrm flipV="1">
              <a:off x="2016" y="1392"/>
              <a:ext cx="1536"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079" name="Rectangle 39"/>
          <p:cNvSpPr>
            <a:spLocks noChangeArrowheads="1"/>
          </p:cNvSpPr>
          <p:nvPr/>
        </p:nvSpPr>
        <p:spPr bwMode="auto">
          <a:xfrm>
            <a:off x="2667000" y="4419600"/>
            <a:ext cx="6096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0</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0" name="Rectangle 40"/>
          <p:cNvSpPr>
            <a:spLocks noChangeArrowheads="1"/>
          </p:cNvSpPr>
          <p:nvPr/>
        </p:nvSpPr>
        <p:spPr bwMode="auto">
          <a:xfrm>
            <a:off x="3265488" y="4419600"/>
            <a:ext cx="6096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2</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1" name="Rectangle 41"/>
          <p:cNvSpPr>
            <a:spLocks noChangeArrowheads="1"/>
          </p:cNvSpPr>
          <p:nvPr/>
        </p:nvSpPr>
        <p:spPr bwMode="auto">
          <a:xfrm>
            <a:off x="3862388" y="4419600"/>
            <a:ext cx="6096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6</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2" name="Rectangle 42"/>
          <p:cNvSpPr>
            <a:spLocks noChangeArrowheads="1"/>
          </p:cNvSpPr>
          <p:nvPr/>
        </p:nvSpPr>
        <p:spPr bwMode="auto">
          <a:xfrm>
            <a:off x="4460875" y="4419600"/>
            <a:ext cx="6096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3</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3" name="Rectangle 43"/>
          <p:cNvSpPr>
            <a:spLocks noChangeArrowheads="1"/>
          </p:cNvSpPr>
          <p:nvPr/>
        </p:nvSpPr>
        <p:spPr bwMode="auto">
          <a:xfrm>
            <a:off x="5057775" y="4419600"/>
            <a:ext cx="55245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5</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4" name="Rectangle 44"/>
          <p:cNvSpPr>
            <a:spLocks noChangeArrowheads="1"/>
          </p:cNvSpPr>
          <p:nvPr/>
        </p:nvSpPr>
        <p:spPr bwMode="auto">
          <a:xfrm>
            <a:off x="5599113" y="4419600"/>
            <a:ext cx="6858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7</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5" name="Rectangle 45"/>
          <p:cNvSpPr>
            <a:spLocks noChangeArrowheads="1"/>
          </p:cNvSpPr>
          <p:nvPr/>
        </p:nvSpPr>
        <p:spPr bwMode="auto">
          <a:xfrm>
            <a:off x="6272213" y="4419600"/>
            <a:ext cx="6096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4 </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6" name="Rectangle 46"/>
          <p:cNvSpPr>
            <a:spLocks noChangeArrowheads="1"/>
          </p:cNvSpPr>
          <p:nvPr/>
        </p:nvSpPr>
        <p:spPr bwMode="auto">
          <a:xfrm>
            <a:off x="6870700" y="4419600"/>
            <a:ext cx="6858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1</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7" name="Rectangle 47"/>
          <p:cNvSpPr>
            <a:spLocks noChangeArrowheads="1"/>
          </p:cNvSpPr>
          <p:nvPr/>
        </p:nvSpPr>
        <p:spPr bwMode="auto">
          <a:xfrm>
            <a:off x="7543800" y="4419600"/>
            <a:ext cx="685800" cy="641350"/>
          </a:xfrm>
          <a:prstGeom prst="rect">
            <a:avLst/>
          </a:prstGeom>
          <a:solidFill>
            <a:srgbClr val="959AFD">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solidFill>
                  <a:srgbClr val="800000"/>
                </a:solidFill>
                <a:latin typeface="Times New Roman" panose="02020603050405020304" pitchFamily="18" charset="0"/>
                <a:ea typeface="宋体" panose="02010600030101010101" pitchFamily="2" charset="-122"/>
              </a:rPr>
              <a:t>8</a:t>
            </a:r>
            <a:endParaRPr kumimoji="1" lang="en-US" altLang="zh-CN" sz="3600">
              <a:solidFill>
                <a:srgbClr val="000099"/>
              </a:solidFill>
              <a:latin typeface="Times New Roman" panose="02020603050405020304" pitchFamily="18" charset="0"/>
              <a:ea typeface="宋体" panose="02010600030101010101" pitchFamily="2" charset="-122"/>
            </a:endParaRPr>
          </a:p>
        </p:txBody>
      </p:sp>
      <p:sp>
        <p:nvSpPr>
          <p:cNvPr id="215088" name="Line 48"/>
          <p:cNvSpPr>
            <a:spLocks noChangeShapeType="1"/>
          </p:cNvSpPr>
          <p:nvPr/>
        </p:nvSpPr>
        <p:spPr bwMode="auto">
          <a:xfrm flipH="1">
            <a:off x="2209800" y="914400"/>
            <a:ext cx="1600200" cy="9144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89" name="Line 49"/>
          <p:cNvSpPr>
            <a:spLocks noChangeShapeType="1"/>
          </p:cNvSpPr>
          <p:nvPr/>
        </p:nvSpPr>
        <p:spPr bwMode="auto">
          <a:xfrm>
            <a:off x="2209800" y="2286000"/>
            <a:ext cx="609600" cy="6858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0" name="Line 50"/>
          <p:cNvSpPr>
            <a:spLocks noChangeShapeType="1"/>
          </p:cNvSpPr>
          <p:nvPr/>
        </p:nvSpPr>
        <p:spPr bwMode="auto">
          <a:xfrm flipH="1">
            <a:off x="2971800" y="2209800"/>
            <a:ext cx="381000" cy="6858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2" name="Line 52"/>
          <p:cNvSpPr>
            <a:spLocks noChangeShapeType="1"/>
          </p:cNvSpPr>
          <p:nvPr/>
        </p:nvSpPr>
        <p:spPr bwMode="auto">
          <a:xfrm flipH="1">
            <a:off x="5257800" y="2286000"/>
            <a:ext cx="609600" cy="7620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3" name="Line 53"/>
          <p:cNvSpPr>
            <a:spLocks noChangeShapeType="1"/>
          </p:cNvSpPr>
          <p:nvPr/>
        </p:nvSpPr>
        <p:spPr bwMode="auto">
          <a:xfrm>
            <a:off x="4800600" y="2286000"/>
            <a:ext cx="152400" cy="6096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4" name="Line 54"/>
          <p:cNvSpPr>
            <a:spLocks noChangeShapeType="1"/>
          </p:cNvSpPr>
          <p:nvPr/>
        </p:nvSpPr>
        <p:spPr bwMode="auto">
          <a:xfrm>
            <a:off x="5715000" y="914400"/>
            <a:ext cx="762000" cy="228600"/>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6" name="Text Box 56"/>
          <p:cNvSpPr txBox="1">
            <a:spLocks noChangeArrowheads="1"/>
          </p:cNvSpPr>
          <p:nvPr/>
        </p:nvSpPr>
        <p:spPr bwMode="auto">
          <a:xfrm>
            <a:off x="493713" y="4448175"/>
            <a:ext cx="1792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a:solidFill>
                  <a:srgbClr val="800000"/>
                </a:solidFill>
                <a:latin typeface="楷体_GB2312" pitchFamily="49" charset="-122"/>
              </a:rPr>
              <a:t>访问次序</a:t>
            </a:r>
            <a:r>
              <a:rPr kumimoji="1" lang="en-US" altLang="zh-CN" sz="2800">
                <a:solidFill>
                  <a:srgbClr val="800000"/>
                </a:solidFill>
                <a:latin typeface="楷体_GB2312" pitchFamily="49" charset="-122"/>
              </a:rPr>
              <a:t>:</a:t>
            </a:r>
            <a:endParaRPr kumimoji="1" lang="en-US" altLang="zh-CN" sz="2800" b="0">
              <a:latin typeface="楷体_GB2312" pitchFamily="49" charset="-122"/>
            </a:endParaRPr>
          </a:p>
        </p:txBody>
      </p:sp>
      <p:sp>
        <p:nvSpPr>
          <p:cNvPr id="215104" name="Line 64"/>
          <p:cNvSpPr>
            <a:spLocks noChangeShapeType="1"/>
          </p:cNvSpPr>
          <p:nvPr/>
        </p:nvSpPr>
        <p:spPr bwMode="auto">
          <a:xfrm flipV="1">
            <a:off x="3203575" y="2205038"/>
            <a:ext cx="2447925" cy="792162"/>
          </a:xfrm>
          <a:prstGeom prst="lin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96"/>
                                        </p:tgtEl>
                                        <p:attrNameLst>
                                          <p:attrName>style.visibility</p:attrName>
                                        </p:attrNameLst>
                                      </p:cBhvr>
                                      <p:to>
                                        <p:strVal val="visible"/>
                                      </p:to>
                                    </p:set>
                                    <p:anim calcmode="lin" valueType="num">
                                      <p:cBhvr additive="base">
                                        <p:cTn id="7" dur="500" fill="hold"/>
                                        <p:tgtEl>
                                          <p:spTgt spid="215096"/>
                                        </p:tgtEl>
                                        <p:attrNameLst>
                                          <p:attrName>ppt_x</p:attrName>
                                        </p:attrNameLst>
                                      </p:cBhvr>
                                      <p:tavLst>
                                        <p:tav tm="0">
                                          <p:val>
                                            <p:strVal val="0-#ppt_w/2"/>
                                          </p:val>
                                        </p:tav>
                                        <p:tav tm="100000">
                                          <p:val>
                                            <p:strVal val="#ppt_x"/>
                                          </p:val>
                                        </p:tav>
                                      </p:tavLst>
                                    </p:anim>
                                    <p:anim calcmode="lin" valueType="num">
                                      <p:cBhvr additive="base">
                                        <p:cTn id="8" dur="500" fill="hold"/>
                                        <p:tgtEl>
                                          <p:spTgt spid="2150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5079"/>
                                        </p:tgtEl>
                                        <p:attrNameLst>
                                          <p:attrName>style.visibility</p:attrName>
                                        </p:attrNameLst>
                                      </p:cBhvr>
                                      <p:to>
                                        <p:strVal val="visible"/>
                                      </p:to>
                                    </p:set>
                                    <p:animEffect transition="in" filter="wipe(left)">
                                      <p:cBhvr>
                                        <p:cTn id="13" dur="500"/>
                                        <p:tgtEl>
                                          <p:spTgt spid="215079"/>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grpId="0" nodeType="clickEffect">
                                  <p:stCondLst>
                                    <p:cond delay="0"/>
                                  </p:stCondLst>
                                  <p:childTnLst>
                                    <p:set>
                                      <p:cBhvr>
                                        <p:cTn id="17" dur="1" fill="hold">
                                          <p:stCondLst>
                                            <p:cond delay="0"/>
                                          </p:stCondLst>
                                        </p:cTn>
                                        <p:tgtEl>
                                          <p:spTgt spid="215088"/>
                                        </p:tgtEl>
                                        <p:attrNameLst>
                                          <p:attrName>style.visibility</p:attrName>
                                        </p:attrNameLst>
                                      </p:cBhvr>
                                      <p:to>
                                        <p:strVal val="visible"/>
                                      </p:to>
                                    </p:set>
                                    <p:anim calcmode="lin" valueType="num">
                                      <p:cBhvr>
                                        <p:cTn id="18" dur="500" fill="hold"/>
                                        <p:tgtEl>
                                          <p:spTgt spid="215088"/>
                                        </p:tgtEl>
                                        <p:attrNameLst>
                                          <p:attrName>ppt_x</p:attrName>
                                        </p:attrNameLst>
                                      </p:cBhvr>
                                      <p:tavLst>
                                        <p:tav tm="0">
                                          <p:val>
                                            <p:strVal val="#ppt_x"/>
                                          </p:val>
                                        </p:tav>
                                        <p:tav tm="100000">
                                          <p:val>
                                            <p:strVal val="#ppt_x"/>
                                          </p:val>
                                        </p:tav>
                                      </p:tavLst>
                                    </p:anim>
                                    <p:anim calcmode="lin" valueType="num">
                                      <p:cBhvr>
                                        <p:cTn id="19" dur="500" fill="hold"/>
                                        <p:tgtEl>
                                          <p:spTgt spid="215088"/>
                                        </p:tgtEl>
                                        <p:attrNameLst>
                                          <p:attrName>ppt_y</p:attrName>
                                        </p:attrNameLst>
                                      </p:cBhvr>
                                      <p:tavLst>
                                        <p:tav tm="0">
                                          <p:val>
                                            <p:strVal val="#ppt_y-#ppt_h/2"/>
                                          </p:val>
                                        </p:tav>
                                        <p:tav tm="100000">
                                          <p:val>
                                            <p:strVal val="#ppt_y"/>
                                          </p:val>
                                        </p:tav>
                                      </p:tavLst>
                                    </p:anim>
                                    <p:anim calcmode="lin" valueType="num">
                                      <p:cBhvr>
                                        <p:cTn id="20" dur="500" fill="hold"/>
                                        <p:tgtEl>
                                          <p:spTgt spid="215088"/>
                                        </p:tgtEl>
                                        <p:attrNameLst>
                                          <p:attrName>ppt_w</p:attrName>
                                        </p:attrNameLst>
                                      </p:cBhvr>
                                      <p:tavLst>
                                        <p:tav tm="0">
                                          <p:val>
                                            <p:strVal val="#ppt_w"/>
                                          </p:val>
                                        </p:tav>
                                        <p:tav tm="100000">
                                          <p:val>
                                            <p:strVal val="#ppt_w"/>
                                          </p:val>
                                        </p:tav>
                                      </p:tavLst>
                                    </p:anim>
                                    <p:anim calcmode="lin" valueType="num">
                                      <p:cBhvr>
                                        <p:cTn id="21" dur="500" fill="hold"/>
                                        <p:tgtEl>
                                          <p:spTgt spid="215088"/>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5080"/>
                                        </p:tgtEl>
                                        <p:attrNameLst>
                                          <p:attrName>style.visibility</p:attrName>
                                        </p:attrNameLst>
                                      </p:cBhvr>
                                      <p:to>
                                        <p:strVal val="visible"/>
                                      </p:to>
                                    </p:set>
                                    <p:animEffect transition="in" filter="wipe(left)">
                                      <p:cBhvr>
                                        <p:cTn id="26" dur="500"/>
                                        <p:tgtEl>
                                          <p:spTgt spid="21508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215089"/>
                                        </p:tgtEl>
                                        <p:attrNameLst>
                                          <p:attrName>style.visibility</p:attrName>
                                        </p:attrNameLst>
                                      </p:cBhvr>
                                      <p:to>
                                        <p:strVal val="visible"/>
                                      </p:to>
                                    </p:set>
                                    <p:anim calcmode="lin" valueType="num">
                                      <p:cBhvr>
                                        <p:cTn id="31" dur="500" fill="hold"/>
                                        <p:tgtEl>
                                          <p:spTgt spid="215089"/>
                                        </p:tgtEl>
                                        <p:attrNameLst>
                                          <p:attrName>ppt_x</p:attrName>
                                        </p:attrNameLst>
                                      </p:cBhvr>
                                      <p:tavLst>
                                        <p:tav tm="0">
                                          <p:val>
                                            <p:strVal val="#ppt_x"/>
                                          </p:val>
                                        </p:tav>
                                        <p:tav tm="100000">
                                          <p:val>
                                            <p:strVal val="#ppt_x"/>
                                          </p:val>
                                        </p:tav>
                                      </p:tavLst>
                                    </p:anim>
                                    <p:anim calcmode="lin" valueType="num">
                                      <p:cBhvr>
                                        <p:cTn id="32" dur="500" fill="hold"/>
                                        <p:tgtEl>
                                          <p:spTgt spid="215089"/>
                                        </p:tgtEl>
                                        <p:attrNameLst>
                                          <p:attrName>ppt_y</p:attrName>
                                        </p:attrNameLst>
                                      </p:cBhvr>
                                      <p:tavLst>
                                        <p:tav tm="0">
                                          <p:val>
                                            <p:strVal val="#ppt_y-#ppt_h/2"/>
                                          </p:val>
                                        </p:tav>
                                        <p:tav tm="100000">
                                          <p:val>
                                            <p:strVal val="#ppt_y"/>
                                          </p:val>
                                        </p:tav>
                                      </p:tavLst>
                                    </p:anim>
                                    <p:anim calcmode="lin" valueType="num">
                                      <p:cBhvr>
                                        <p:cTn id="33" dur="500" fill="hold"/>
                                        <p:tgtEl>
                                          <p:spTgt spid="215089"/>
                                        </p:tgtEl>
                                        <p:attrNameLst>
                                          <p:attrName>ppt_w</p:attrName>
                                        </p:attrNameLst>
                                      </p:cBhvr>
                                      <p:tavLst>
                                        <p:tav tm="0">
                                          <p:val>
                                            <p:strVal val="#ppt_w"/>
                                          </p:val>
                                        </p:tav>
                                        <p:tav tm="100000">
                                          <p:val>
                                            <p:strVal val="#ppt_w"/>
                                          </p:val>
                                        </p:tav>
                                      </p:tavLst>
                                    </p:anim>
                                    <p:anim calcmode="lin" valueType="num">
                                      <p:cBhvr>
                                        <p:cTn id="34" dur="500" fill="hold"/>
                                        <p:tgtEl>
                                          <p:spTgt spid="215089"/>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081"/>
                                        </p:tgtEl>
                                        <p:attrNameLst>
                                          <p:attrName>style.visibility</p:attrName>
                                        </p:attrNameLst>
                                      </p:cBhvr>
                                      <p:to>
                                        <p:strVal val="visible"/>
                                      </p:to>
                                    </p:set>
                                    <p:animEffect transition="in" filter="wipe(left)">
                                      <p:cBhvr>
                                        <p:cTn id="39" dur="500"/>
                                        <p:tgtEl>
                                          <p:spTgt spid="215081"/>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215090"/>
                                        </p:tgtEl>
                                        <p:attrNameLst>
                                          <p:attrName>style.visibility</p:attrName>
                                        </p:attrNameLst>
                                      </p:cBhvr>
                                      <p:to>
                                        <p:strVal val="visible"/>
                                      </p:to>
                                    </p:set>
                                    <p:anim calcmode="lin" valueType="num">
                                      <p:cBhvr>
                                        <p:cTn id="44" dur="500" fill="hold"/>
                                        <p:tgtEl>
                                          <p:spTgt spid="215090"/>
                                        </p:tgtEl>
                                        <p:attrNameLst>
                                          <p:attrName>ppt_x</p:attrName>
                                        </p:attrNameLst>
                                      </p:cBhvr>
                                      <p:tavLst>
                                        <p:tav tm="0">
                                          <p:val>
                                            <p:strVal val="#ppt_x"/>
                                          </p:val>
                                        </p:tav>
                                        <p:tav tm="100000">
                                          <p:val>
                                            <p:strVal val="#ppt_x"/>
                                          </p:val>
                                        </p:tav>
                                      </p:tavLst>
                                    </p:anim>
                                    <p:anim calcmode="lin" valueType="num">
                                      <p:cBhvr>
                                        <p:cTn id="45" dur="500" fill="hold"/>
                                        <p:tgtEl>
                                          <p:spTgt spid="215090"/>
                                        </p:tgtEl>
                                        <p:attrNameLst>
                                          <p:attrName>ppt_y</p:attrName>
                                        </p:attrNameLst>
                                      </p:cBhvr>
                                      <p:tavLst>
                                        <p:tav tm="0">
                                          <p:val>
                                            <p:strVal val="#ppt_y+#ppt_h/2"/>
                                          </p:val>
                                        </p:tav>
                                        <p:tav tm="100000">
                                          <p:val>
                                            <p:strVal val="#ppt_y"/>
                                          </p:val>
                                        </p:tav>
                                      </p:tavLst>
                                    </p:anim>
                                    <p:anim calcmode="lin" valueType="num">
                                      <p:cBhvr>
                                        <p:cTn id="46" dur="500" fill="hold"/>
                                        <p:tgtEl>
                                          <p:spTgt spid="215090"/>
                                        </p:tgtEl>
                                        <p:attrNameLst>
                                          <p:attrName>ppt_w</p:attrName>
                                        </p:attrNameLst>
                                      </p:cBhvr>
                                      <p:tavLst>
                                        <p:tav tm="0">
                                          <p:val>
                                            <p:strVal val="#ppt_w"/>
                                          </p:val>
                                        </p:tav>
                                        <p:tav tm="100000">
                                          <p:val>
                                            <p:strVal val="#ppt_w"/>
                                          </p:val>
                                        </p:tav>
                                      </p:tavLst>
                                    </p:anim>
                                    <p:anim calcmode="lin" valueType="num">
                                      <p:cBhvr>
                                        <p:cTn id="47" dur="500" fill="hold"/>
                                        <p:tgtEl>
                                          <p:spTgt spid="215090"/>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5082"/>
                                        </p:tgtEl>
                                        <p:attrNameLst>
                                          <p:attrName>style.visibility</p:attrName>
                                        </p:attrNameLst>
                                      </p:cBhvr>
                                      <p:to>
                                        <p:strVal val="visible"/>
                                      </p:to>
                                    </p:set>
                                    <p:animEffect transition="in" filter="wipe(left)">
                                      <p:cBhvr>
                                        <p:cTn id="52" dur="500"/>
                                        <p:tgtEl>
                                          <p:spTgt spid="215082"/>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215104"/>
                                        </p:tgtEl>
                                        <p:attrNameLst>
                                          <p:attrName>style.visibility</p:attrName>
                                        </p:attrNameLst>
                                      </p:cBhvr>
                                      <p:to>
                                        <p:strVal val="visible"/>
                                      </p:to>
                                    </p:set>
                                    <p:anim calcmode="lin" valueType="num">
                                      <p:cBhvr>
                                        <p:cTn id="57" dur="500" fill="hold"/>
                                        <p:tgtEl>
                                          <p:spTgt spid="215104"/>
                                        </p:tgtEl>
                                        <p:attrNameLst>
                                          <p:attrName>ppt_x</p:attrName>
                                        </p:attrNameLst>
                                      </p:cBhvr>
                                      <p:tavLst>
                                        <p:tav tm="0">
                                          <p:val>
                                            <p:strVal val="#ppt_x-#ppt_w/2"/>
                                          </p:val>
                                        </p:tav>
                                        <p:tav tm="100000">
                                          <p:val>
                                            <p:strVal val="#ppt_x"/>
                                          </p:val>
                                        </p:tav>
                                      </p:tavLst>
                                    </p:anim>
                                    <p:anim calcmode="lin" valueType="num">
                                      <p:cBhvr>
                                        <p:cTn id="58" dur="500" fill="hold"/>
                                        <p:tgtEl>
                                          <p:spTgt spid="215104"/>
                                        </p:tgtEl>
                                        <p:attrNameLst>
                                          <p:attrName>ppt_y</p:attrName>
                                        </p:attrNameLst>
                                      </p:cBhvr>
                                      <p:tavLst>
                                        <p:tav tm="0">
                                          <p:val>
                                            <p:strVal val="#ppt_y"/>
                                          </p:val>
                                        </p:tav>
                                        <p:tav tm="100000">
                                          <p:val>
                                            <p:strVal val="#ppt_y"/>
                                          </p:val>
                                        </p:tav>
                                      </p:tavLst>
                                    </p:anim>
                                    <p:anim calcmode="lin" valueType="num">
                                      <p:cBhvr>
                                        <p:cTn id="59" dur="500" fill="hold"/>
                                        <p:tgtEl>
                                          <p:spTgt spid="215104"/>
                                        </p:tgtEl>
                                        <p:attrNameLst>
                                          <p:attrName>ppt_w</p:attrName>
                                        </p:attrNameLst>
                                      </p:cBhvr>
                                      <p:tavLst>
                                        <p:tav tm="0">
                                          <p:val>
                                            <p:fltVal val="0"/>
                                          </p:val>
                                        </p:tav>
                                        <p:tav tm="100000">
                                          <p:val>
                                            <p:strVal val="#ppt_w"/>
                                          </p:val>
                                        </p:tav>
                                      </p:tavLst>
                                    </p:anim>
                                    <p:anim calcmode="lin" valueType="num">
                                      <p:cBhvr>
                                        <p:cTn id="60" dur="500" fill="hold"/>
                                        <p:tgtEl>
                                          <p:spTgt spid="215104"/>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5083"/>
                                        </p:tgtEl>
                                        <p:attrNameLst>
                                          <p:attrName>style.visibility</p:attrName>
                                        </p:attrNameLst>
                                      </p:cBhvr>
                                      <p:to>
                                        <p:strVal val="visible"/>
                                      </p:to>
                                    </p:set>
                                    <p:animEffect transition="in" filter="wipe(left)">
                                      <p:cBhvr>
                                        <p:cTn id="65" dur="500"/>
                                        <p:tgtEl>
                                          <p:spTgt spid="215083"/>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grpId="0" nodeType="clickEffect">
                                  <p:stCondLst>
                                    <p:cond delay="0"/>
                                  </p:stCondLst>
                                  <p:childTnLst>
                                    <p:set>
                                      <p:cBhvr>
                                        <p:cTn id="69" dur="1" fill="hold">
                                          <p:stCondLst>
                                            <p:cond delay="0"/>
                                          </p:stCondLst>
                                        </p:cTn>
                                        <p:tgtEl>
                                          <p:spTgt spid="215092"/>
                                        </p:tgtEl>
                                        <p:attrNameLst>
                                          <p:attrName>style.visibility</p:attrName>
                                        </p:attrNameLst>
                                      </p:cBhvr>
                                      <p:to>
                                        <p:strVal val="visible"/>
                                      </p:to>
                                    </p:set>
                                    <p:anim calcmode="lin" valueType="num">
                                      <p:cBhvr>
                                        <p:cTn id="70" dur="500" fill="hold"/>
                                        <p:tgtEl>
                                          <p:spTgt spid="215092"/>
                                        </p:tgtEl>
                                        <p:attrNameLst>
                                          <p:attrName>ppt_x</p:attrName>
                                        </p:attrNameLst>
                                      </p:cBhvr>
                                      <p:tavLst>
                                        <p:tav tm="0">
                                          <p:val>
                                            <p:strVal val="#ppt_x"/>
                                          </p:val>
                                        </p:tav>
                                        <p:tav tm="100000">
                                          <p:val>
                                            <p:strVal val="#ppt_x"/>
                                          </p:val>
                                        </p:tav>
                                      </p:tavLst>
                                    </p:anim>
                                    <p:anim calcmode="lin" valueType="num">
                                      <p:cBhvr>
                                        <p:cTn id="71" dur="500" fill="hold"/>
                                        <p:tgtEl>
                                          <p:spTgt spid="215092"/>
                                        </p:tgtEl>
                                        <p:attrNameLst>
                                          <p:attrName>ppt_y</p:attrName>
                                        </p:attrNameLst>
                                      </p:cBhvr>
                                      <p:tavLst>
                                        <p:tav tm="0">
                                          <p:val>
                                            <p:strVal val="#ppt_y-#ppt_h/2"/>
                                          </p:val>
                                        </p:tav>
                                        <p:tav tm="100000">
                                          <p:val>
                                            <p:strVal val="#ppt_y"/>
                                          </p:val>
                                        </p:tav>
                                      </p:tavLst>
                                    </p:anim>
                                    <p:anim calcmode="lin" valueType="num">
                                      <p:cBhvr>
                                        <p:cTn id="72" dur="500" fill="hold"/>
                                        <p:tgtEl>
                                          <p:spTgt spid="215092"/>
                                        </p:tgtEl>
                                        <p:attrNameLst>
                                          <p:attrName>ppt_w</p:attrName>
                                        </p:attrNameLst>
                                      </p:cBhvr>
                                      <p:tavLst>
                                        <p:tav tm="0">
                                          <p:val>
                                            <p:strVal val="#ppt_w"/>
                                          </p:val>
                                        </p:tav>
                                        <p:tav tm="100000">
                                          <p:val>
                                            <p:strVal val="#ppt_w"/>
                                          </p:val>
                                        </p:tav>
                                      </p:tavLst>
                                    </p:anim>
                                    <p:anim calcmode="lin" valueType="num">
                                      <p:cBhvr>
                                        <p:cTn id="73" dur="500" fill="hold"/>
                                        <p:tgtEl>
                                          <p:spTgt spid="215092"/>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5084"/>
                                        </p:tgtEl>
                                        <p:attrNameLst>
                                          <p:attrName>style.visibility</p:attrName>
                                        </p:attrNameLst>
                                      </p:cBhvr>
                                      <p:to>
                                        <p:strVal val="visible"/>
                                      </p:to>
                                    </p:set>
                                    <p:animEffect transition="in" filter="wipe(left)">
                                      <p:cBhvr>
                                        <p:cTn id="78" dur="500"/>
                                        <p:tgtEl>
                                          <p:spTgt spid="215084"/>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4" fill="hold" grpId="0" nodeType="clickEffect">
                                  <p:stCondLst>
                                    <p:cond delay="0"/>
                                  </p:stCondLst>
                                  <p:childTnLst>
                                    <p:set>
                                      <p:cBhvr>
                                        <p:cTn id="82" dur="1" fill="hold">
                                          <p:stCondLst>
                                            <p:cond delay="0"/>
                                          </p:stCondLst>
                                        </p:cTn>
                                        <p:tgtEl>
                                          <p:spTgt spid="215093"/>
                                        </p:tgtEl>
                                        <p:attrNameLst>
                                          <p:attrName>style.visibility</p:attrName>
                                        </p:attrNameLst>
                                      </p:cBhvr>
                                      <p:to>
                                        <p:strVal val="visible"/>
                                      </p:to>
                                    </p:set>
                                    <p:anim calcmode="lin" valueType="num">
                                      <p:cBhvr>
                                        <p:cTn id="83" dur="500" fill="hold"/>
                                        <p:tgtEl>
                                          <p:spTgt spid="215093"/>
                                        </p:tgtEl>
                                        <p:attrNameLst>
                                          <p:attrName>ppt_x</p:attrName>
                                        </p:attrNameLst>
                                      </p:cBhvr>
                                      <p:tavLst>
                                        <p:tav tm="0">
                                          <p:val>
                                            <p:strVal val="#ppt_x"/>
                                          </p:val>
                                        </p:tav>
                                        <p:tav tm="100000">
                                          <p:val>
                                            <p:strVal val="#ppt_x"/>
                                          </p:val>
                                        </p:tav>
                                      </p:tavLst>
                                    </p:anim>
                                    <p:anim calcmode="lin" valueType="num">
                                      <p:cBhvr>
                                        <p:cTn id="84" dur="500" fill="hold"/>
                                        <p:tgtEl>
                                          <p:spTgt spid="215093"/>
                                        </p:tgtEl>
                                        <p:attrNameLst>
                                          <p:attrName>ppt_y</p:attrName>
                                        </p:attrNameLst>
                                      </p:cBhvr>
                                      <p:tavLst>
                                        <p:tav tm="0">
                                          <p:val>
                                            <p:strVal val="#ppt_y+#ppt_h/2"/>
                                          </p:val>
                                        </p:tav>
                                        <p:tav tm="100000">
                                          <p:val>
                                            <p:strVal val="#ppt_y"/>
                                          </p:val>
                                        </p:tav>
                                      </p:tavLst>
                                    </p:anim>
                                    <p:anim calcmode="lin" valueType="num">
                                      <p:cBhvr>
                                        <p:cTn id="85" dur="500" fill="hold"/>
                                        <p:tgtEl>
                                          <p:spTgt spid="215093"/>
                                        </p:tgtEl>
                                        <p:attrNameLst>
                                          <p:attrName>ppt_w</p:attrName>
                                        </p:attrNameLst>
                                      </p:cBhvr>
                                      <p:tavLst>
                                        <p:tav tm="0">
                                          <p:val>
                                            <p:strVal val="#ppt_w"/>
                                          </p:val>
                                        </p:tav>
                                        <p:tav tm="100000">
                                          <p:val>
                                            <p:strVal val="#ppt_w"/>
                                          </p:val>
                                        </p:tav>
                                      </p:tavLst>
                                    </p:anim>
                                    <p:anim calcmode="lin" valueType="num">
                                      <p:cBhvr>
                                        <p:cTn id="86" dur="500" fill="hold"/>
                                        <p:tgtEl>
                                          <p:spTgt spid="215093"/>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15085"/>
                                        </p:tgtEl>
                                        <p:attrNameLst>
                                          <p:attrName>style.visibility</p:attrName>
                                        </p:attrNameLst>
                                      </p:cBhvr>
                                      <p:to>
                                        <p:strVal val="visible"/>
                                      </p:to>
                                    </p:set>
                                    <p:animEffect transition="in" filter="wipe(left)">
                                      <p:cBhvr>
                                        <p:cTn id="91" dur="500"/>
                                        <p:tgtEl>
                                          <p:spTgt spid="21508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15086"/>
                                        </p:tgtEl>
                                        <p:attrNameLst>
                                          <p:attrName>style.visibility</p:attrName>
                                        </p:attrNameLst>
                                      </p:cBhvr>
                                      <p:to>
                                        <p:strVal val="visible"/>
                                      </p:to>
                                    </p:set>
                                    <p:animEffect transition="in" filter="wipe(left)">
                                      <p:cBhvr>
                                        <p:cTn id="96" dur="500"/>
                                        <p:tgtEl>
                                          <p:spTgt spid="215086"/>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1" fill="hold" grpId="0" nodeType="clickEffect">
                                  <p:stCondLst>
                                    <p:cond delay="0"/>
                                  </p:stCondLst>
                                  <p:childTnLst>
                                    <p:set>
                                      <p:cBhvr>
                                        <p:cTn id="100" dur="1" fill="hold">
                                          <p:stCondLst>
                                            <p:cond delay="0"/>
                                          </p:stCondLst>
                                        </p:cTn>
                                        <p:tgtEl>
                                          <p:spTgt spid="215094"/>
                                        </p:tgtEl>
                                        <p:attrNameLst>
                                          <p:attrName>style.visibility</p:attrName>
                                        </p:attrNameLst>
                                      </p:cBhvr>
                                      <p:to>
                                        <p:strVal val="visible"/>
                                      </p:to>
                                    </p:set>
                                    <p:anim calcmode="lin" valueType="num">
                                      <p:cBhvr>
                                        <p:cTn id="101" dur="500" fill="hold"/>
                                        <p:tgtEl>
                                          <p:spTgt spid="215094"/>
                                        </p:tgtEl>
                                        <p:attrNameLst>
                                          <p:attrName>ppt_x</p:attrName>
                                        </p:attrNameLst>
                                      </p:cBhvr>
                                      <p:tavLst>
                                        <p:tav tm="0">
                                          <p:val>
                                            <p:strVal val="#ppt_x"/>
                                          </p:val>
                                        </p:tav>
                                        <p:tav tm="100000">
                                          <p:val>
                                            <p:strVal val="#ppt_x"/>
                                          </p:val>
                                        </p:tav>
                                      </p:tavLst>
                                    </p:anim>
                                    <p:anim calcmode="lin" valueType="num">
                                      <p:cBhvr>
                                        <p:cTn id="102" dur="500" fill="hold"/>
                                        <p:tgtEl>
                                          <p:spTgt spid="215094"/>
                                        </p:tgtEl>
                                        <p:attrNameLst>
                                          <p:attrName>ppt_y</p:attrName>
                                        </p:attrNameLst>
                                      </p:cBhvr>
                                      <p:tavLst>
                                        <p:tav tm="0">
                                          <p:val>
                                            <p:strVal val="#ppt_y-#ppt_h/2"/>
                                          </p:val>
                                        </p:tav>
                                        <p:tav tm="100000">
                                          <p:val>
                                            <p:strVal val="#ppt_y"/>
                                          </p:val>
                                        </p:tav>
                                      </p:tavLst>
                                    </p:anim>
                                    <p:anim calcmode="lin" valueType="num">
                                      <p:cBhvr>
                                        <p:cTn id="103" dur="500" fill="hold"/>
                                        <p:tgtEl>
                                          <p:spTgt spid="215094"/>
                                        </p:tgtEl>
                                        <p:attrNameLst>
                                          <p:attrName>ppt_w</p:attrName>
                                        </p:attrNameLst>
                                      </p:cBhvr>
                                      <p:tavLst>
                                        <p:tav tm="0">
                                          <p:val>
                                            <p:strVal val="#ppt_w"/>
                                          </p:val>
                                        </p:tav>
                                        <p:tav tm="100000">
                                          <p:val>
                                            <p:strVal val="#ppt_w"/>
                                          </p:val>
                                        </p:tav>
                                      </p:tavLst>
                                    </p:anim>
                                    <p:anim calcmode="lin" valueType="num">
                                      <p:cBhvr>
                                        <p:cTn id="104" dur="500" fill="hold"/>
                                        <p:tgtEl>
                                          <p:spTgt spid="215094"/>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15087"/>
                                        </p:tgtEl>
                                        <p:attrNameLst>
                                          <p:attrName>style.visibility</p:attrName>
                                        </p:attrNameLst>
                                      </p:cBhvr>
                                      <p:to>
                                        <p:strVal val="visible"/>
                                      </p:to>
                                    </p:set>
                                    <p:animEffect transition="in" filter="wipe(left)">
                                      <p:cBhvr>
                                        <p:cTn id="109" dur="500"/>
                                        <p:tgtEl>
                                          <p:spTgt spid="215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9" grpId="0" animBg="1" autoUpdateAnimBg="0"/>
      <p:bldP spid="215080" grpId="0" animBg="1" autoUpdateAnimBg="0"/>
      <p:bldP spid="215081" grpId="0" animBg="1" autoUpdateAnimBg="0"/>
      <p:bldP spid="215082" grpId="0" animBg="1" autoUpdateAnimBg="0"/>
      <p:bldP spid="215083" grpId="0" animBg="1" autoUpdateAnimBg="0"/>
      <p:bldP spid="215084" grpId="0" animBg="1" autoUpdateAnimBg="0"/>
      <p:bldP spid="215085" grpId="0" animBg="1" autoUpdateAnimBg="0"/>
      <p:bldP spid="215086" grpId="0" animBg="1" autoUpdateAnimBg="0"/>
      <p:bldP spid="215087" grpId="0" animBg="1" autoUpdateAnimBg="0"/>
      <p:bldP spid="215088" grpId="0" animBg="1"/>
      <p:bldP spid="215089" grpId="0" animBg="1"/>
      <p:bldP spid="215090" grpId="0" animBg="1"/>
      <p:bldP spid="215092" grpId="0" animBg="1"/>
      <p:bldP spid="215093" grpId="0" animBg="1"/>
      <p:bldP spid="215094" grpId="0" animBg="1"/>
      <p:bldP spid="215096" grpId="0" autoUpdateAnimBg="0"/>
      <p:bldP spid="21510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fld id="{A1359218-FB3B-4531-8FA9-8EEDA135BB60}" type="slidenum">
              <a:rPr lang="en-US" altLang="zh-CN"/>
              <a:t>45</a:t>
            </a:fld>
            <a:endParaRPr lang="en-US" altLang="zh-CN"/>
          </a:p>
        </p:txBody>
      </p:sp>
      <p:sp>
        <p:nvSpPr>
          <p:cNvPr id="216066" name="Rectangle 2"/>
          <p:cNvSpPr>
            <a:spLocks noGrp="1" noChangeArrowheads="1"/>
          </p:cNvSpPr>
          <p:nvPr>
            <p:ph type="title"/>
          </p:nvPr>
        </p:nvSpPr>
        <p:spPr/>
        <p:txBody>
          <a:bodyPr/>
          <a:lstStyle/>
          <a:p>
            <a:r>
              <a:rPr lang="en-US" altLang="zh-CN"/>
              <a:t>7.3.2 </a:t>
            </a:r>
            <a:r>
              <a:rPr lang="zh-CN" altLang="en-US"/>
              <a:t>广度优先搜索</a:t>
            </a:r>
          </a:p>
        </p:txBody>
      </p:sp>
      <p:sp>
        <p:nvSpPr>
          <p:cNvPr id="216067" name="Rectangle 3"/>
          <p:cNvSpPr>
            <a:spLocks noGrp="1" noChangeArrowheads="1"/>
          </p:cNvSpPr>
          <p:nvPr>
            <p:ph type="body" idx="1"/>
          </p:nvPr>
        </p:nvSpPr>
        <p:spPr/>
        <p:txBody>
          <a:bodyPr/>
          <a:lstStyle/>
          <a:p>
            <a:r>
              <a:rPr lang="zh-CN" altLang="en-US" dirty="0"/>
              <a:t>类似树</a:t>
            </a:r>
            <a:r>
              <a:rPr lang="zh-CN" altLang="en-US" dirty="0" smtClean="0"/>
              <a:t>的层次遍历</a:t>
            </a:r>
            <a:endParaRPr lang="zh-CN" altLang="en-US" dirty="0"/>
          </a:p>
          <a:p>
            <a:r>
              <a:rPr lang="zh-CN" altLang="en-US" dirty="0"/>
              <a:t>图中某顶点</a:t>
            </a:r>
            <a:r>
              <a:rPr lang="en-US" altLang="zh-CN" dirty="0"/>
              <a:t>v</a:t>
            </a:r>
            <a:r>
              <a:rPr lang="zh-CN" altLang="en-US" dirty="0"/>
              <a:t>出发： </a:t>
            </a:r>
            <a:r>
              <a:rPr lang="en-US" altLang="zh-CN" dirty="0"/>
              <a:t>1</a:t>
            </a:r>
            <a:r>
              <a:rPr lang="zh-CN" altLang="en-US" dirty="0"/>
              <a:t>）访问顶点</a:t>
            </a:r>
            <a:r>
              <a:rPr lang="en-US" altLang="zh-CN" dirty="0"/>
              <a:t>v </a:t>
            </a:r>
            <a:r>
              <a:rPr lang="zh-CN" altLang="en-US" dirty="0"/>
              <a:t>；</a:t>
            </a:r>
          </a:p>
          <a:p>
            <a:r>
              <a:rPr lang="zh-CN" altLang="en-US" dirty="0"/>
              <a:t> </a:t>
            </a:r>
            <a:r>
              <a:rPr lang="en-US" altLang="zh-CN" dirty="0"/>
              <a:t>2</a:t>
            </a:r>
            <a:r>
              <a:rPr lang="zh-CN" altLang="en-US" dirty="0"/>
              <a:t>）访问</a:t>
            </a:r>
            <a:r>
              <a:rPr lang="en-US" altLang="zh-CN" dirty="0"/>
              <a:t>v</a:t>
            </a:r>
            <a:r>
              <a:rPr lang="zh-CN" altLang="en-US" dirty="0"/>
              <a:t>所有未被访问的邻接点</a:t>
            </a:r>
            <a:r>
              <a:rPr lang="en-US" altLang="zh-CN" dirty="0"/>
              <a:t>w1,w2,…</a:t>
            </a:r>
            <a:r>
              <a:rPr lang="en-US" altLang="zh-CN" dirty="0" err="1"/>
              <a:t>wk</a:t>
            </a:r>
            <a:r>
              <a:rPr lang="zh-CN" altLang="en-US" dirty="0"/>
              <a:t>；</a:t>
            </a:r>
          </a:p>
          <a:p>
            <a:r>
              <a:rPr lang="zh-CN" altLang="en-US" dirty="0"/>
              <a:t> </a:t>
            </a:r>
            <a:r>
              <a:rPr lang="en-US" altLang="zh-CN" dirty="0"/>
              <a:t>3</a:t>
            </a:r>
            <a:r>
              <a:rPr lang="zh-CN" altLang="en-US" dirty="0"/>
              <a:t>）依次从这些邻接点出发，访问其所有未被访问的邻接点。 依此类推，直到图中所有访问过的顶点的邻接点都被访问</a:t>
            </a:r>
          </a:p>
          <a:p>
            <a:r>
              <a:rPr lang="zh-CN" altLang="en-US" dirty="0">
                <a:solidFill>
                  <a:srgbClr val="FF0000"/>
                </a:solidFill>
              </a:rPr>
              <a:t>借用队列暂存节点</a:t>
            </a:r>
          </a:p>
        </p:txBody>
      </p:sp>
      <p:sp>
        <p:nvSpPr>
          <p:cNvPr id="23" name="Line 24"/>
          <p:cNvSpPr>
            <a:spLocks noChangeShapeType="1"/>
          </p:cNvSpPr>
          <p:nvPr/>
        </p:nvSpPr>
        <p:spPr bwMode="auto">
          <a:xfrm flipV="1">
            <a:off x="6343649" y="5033962"/>
            <a:ext cx="14287" cy="1285875"/>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0"/>
          <p:cNvSpPr>
            <a:spLocks noChangeShapeType="1"/>
          </p:cNvSpPr>
          <p:nvPr/>
        </p:nvSpPr>
        <p:spPr bwMode="auto">
          <a:xfrm>
            <a:off x="6357937" y="4086226"/>
            <a:ext cx="0" cy="6477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a:off x="7119937" y="5643563"/>
            <a:ext cx="1143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3"/>
          <p:cNvSpPr>
            <a:spLocks noChangeShapeType="1"/>
          </p:cNvSpPr>
          <p:nvPr/>
        </p:nvSpPr>
        <p:spPr bwMode="auto">
          <a:xfrm>
            <a:off x="4681537" y="5795963"/>
            <a:ext cx="1600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1"/>
          <p:cNvSpPr>
            <a:spLocks noChangeShapeType="1"/>
          </p:cNvSpPr>
          <p:nvPr/>
        </p:nvSpPr>
        <p:spPr bwMode="auto">
          <a:xfrm>
            <a:off x="7577137" y="4805363"/>
            <a:ext cx="6858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0"/>
          <p:cNvSpPr>
            <a:spLocks noChangeShapeType="1"/>
          </p:cNvSpPr>
          <p:nvPr/>
        </p:nvSpPr>
        <p:spPr bwMode="auto">
          <a:xfrm flipH="1">
            <a:off x="7119937" y="4805363"/>
            <a:ext cx="2286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9"/>
          <p:cNvSpPr>
            <a:spLocks noChangeShapeType="1"/>
          </p:cNvSpPr>
          <p:nvPr/>
        </p:nvSpPr>
        <p:spPr bwMode="auto">
          <a:xfrm>
            <a:off x="5976937" y="5719763"/>
            <a:ext cx="3048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8"/>
          <p:cNvSpPr>
            <a:spLocks noChangeShapeType="1"/>
          </p:cNvSpPr>
          <p:nvPr/>
        </p:nvSpPr>
        <p:spPr bwMode="auto">
          <a:xfrm>
            <a:off x="5367337" y="4805363"/>
            <a:ext cx="4572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7"/>
          <p:cNvSpPr>
            <a:spLocks noChangeShapeType="1"/>
          </p:cNvSpPr>
          <p:nvPr/>
        </p:nvSpPr>
        <p:spPr bwMode="auto">
          <a:xfrm flipH="1">
            <a:off x="4681537" y="4805363"/>
            <a:ext cx="5334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
          <p:cNvSpPr>
            <a:spLocks noChangeShapeType="1"/>
          </p:cNvSpPr>
          <p:nvPr/>
        </p:nvSpPr>
        <p:spPr bwMode="auto">
          <a:xfrm>
            <a:off x="6510337" y="4043363"/>
            <a:ext cx="838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5"/>
          <p:cNvSpPr>
            <a:spLocks noChangeShapeType="1"/>
          </p:cNvSpPr>
          <p:nvPr/>
        </p:nvSpPr>
        <p:spPr bwMode="auto">
          <a:xfrm flipH="1">
            <a:off x="5367337" y="4043363"/>
            <a:ext cx="7620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6"/>
          <p:cNvSpPr>
            <a:spLocks noChangeArrowheads="1"/>
          </p:cNvSpPr>
          <p:nvPr/>
        </p:nvSpPr>
        <p:spPr bwMode="auto">
          <a:xfrm>
            <a:off x="6091237" y="36623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36" name="Oval 7"/>
          <p:cNvSpPr>
            <a:spLocks noChangeArrowheads="1"/>
          </p:cNvSpPr>
          <p:nvPr/>
        </p:nvSpPr>
        <p:spPr bwMode="auto">
          <a:xfrm>
            <a:off x="50625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37" name="Oval 8"/>
          <p:cNvSpPr>
            <a:spLocks noChangeArrowheads="1"/>
          </p:cNvSpPr>
          <p:nvPr/>
        </p:nvSpPr>
        <p:spPr bwMode="auto">
          <a:xfrm>
            <a:off x="71199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38" name="Oval 9"/>
          <p:cNvSpPr>
            <a:spLocks noChangeArrowheads="1"/>
          </p:cNvSpPr>
          <p:nvPr/>
        </p:nvSpPr>
        <p:spPr bwMode="auto">
          <a:xfrm>
            <a:off x="43767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39" name="Oval 11"/>
          <p:cNvSpPr>
            <a:spLocks noChangeArrowheads="1"/>
          </p:cNvSpPr>
          <p:nvPr/>
        </p:nvSpPr>
        <p:spPr bwMode="auto">
          <a:xfrm>
            <a:off x="55959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40" name="Oval 12"/>
          <p:cNvSpPr>
            <a:spLocks noChangeArrowheads="1"/>
          </p:cNvSpPr>
          <p:nvPr/>
        </p:nvSpPr>
        <p:spPr bwMode="auto">
          <a:xfrm>
            <a:off x="68151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41" name="Oval 13"/>
          <p:cNvSpPr>
            <a:spLocks noChangeArrowheads="1"/>
          </p:cNvSpPr>
          <p:nvPr/>
        </p:nvSpPr>
        <p:spPr bwMode="auto">
          <a:xfrm>
            <a:off x="80343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42" name="Oval 14"/>
          <p:cNvSpPr>
            <a:spLocks noChangeArrowheads="1"/>
          </p:cNvSpPr>
          <p:nvPr/>
        </p:nvSpPr>
        <p:spPr bwMode="auto">
          <a:xfrm>
            <a:off x="6091237" y="61769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43" name="Oval 11"/>
          <p:cNvSpPr>
            <a:spLocks noChangeArrowheads="1"/>
          </p:cNvSpPr>
          <p:nvPr/>
        </p:nvSpPr>
        <p:spPr bwMode="auto">
          <a:xfrm>
            <a:off x="6076950" y="4518026"/>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DEDDB84-3950-43D5-A888-C843A6E0ED6A}" type="slidenum">
              <a:rPr lang="en-US" altLang="zh-CN"/>
              <a:t>46</a:t>
            </a:fld>
            <a:endParaRPr lang="en-US" altLang="zh-CN"/>
          </a:p>
        </p:txBody>
      </p:sp>
      <p:sp>
        <p:nvSpPr>
          <p:cNvPr id="218116" name="Text Box 4"/>
          <p:cNvSpPr txBox="1">
            <a:spLocks noChangeArrowheads="1"/>
          </p:cNvSpPr>
          <p:nvPr/>
        </p:nvSpPr>
        <p:spPr bwMode="auto">
          <a:xfrm>
            <a:off x="76200" y="152400"/>
            <a:ext cx="8991600" cy="6510338"/>
          </a:xfrm>
          <a:prstGeom prst="rect">
            <a:avLst/>
          </a:prstGeom>
          <a:noFill/>
          <a:ln w="12700" cap="rnd">
            <a:solidFill>
              <a:schemeClr val="hlink"/>
            </a:solidFill>
            <a:miter lim="800000"/>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en-US" altLang="zh-CN" sz="2800">
                <a:solidFill>
                  <a:srgbClr val="590096"/>
                </a:solidFill>
                <a:latin typeface="Times New Roman" panose="02020603050405020304" pitchFamily="18" charset="0"/>
              </a:rPr>
              <a:t>void BFS(Graph G, VexIndex  v, </a:t>
            </a:r>
          </a:p>
          <a:p>
            <a:pPr algn="l" eaLnBrk="0" hangingPunct="0"/>
            <a:r>
              <a:rPr kumimoji="1" lang="en-US" altLang="zh-CN" sz="2800">
                <a:solidFill>
                  <a:srgbClr val="590096"/>
                </a:solidFill>
                <a:latin typeface="Times New Roman" panose="02020603050405020304" pitchFamily="18" charset="0"/>
              </a:rPr>
              <a:t>				void (*visit)(VertexType)) )</a:t>
            </a:r>
            <a:r>
              <a:rPr kumimoji="1" lang="en-US" altLang="zh-CN" sz="2800">
                <a:latin typeface="Times New Roman" panose="02020603050405020304" pitchFamily="18" charset="0"/>
              </a:rPr>
              <a:t>  </a:t>
            </a:r>
          </a:p>
          <a:p>
            <a:pPr algn="l" eaLnBrk="0" hangingPunct="0"/>
            <a:r>
              <a:rPr kumimoji="1" lang="en-US" altLang="zh-CN" sz="2800">
                <a:latin typeface="Times New Roman" panose="02020603050405020304" pitchFamily="18" charset="0"/>
              </a:rPr>
              <a:t>{</a:t>
            </a:r>
            <a:r>
              <a:rPr kumimoji="1" lang="en-US" altLang="zh-CN" sz="2800">
                <a:solidFill>
                  <a:srgbClr val="590096"/>
                </a:solidFill>
                <a:latin typeface="Times New Roman" panose="02020603050405020304" pitchFamily="18" charset="0"/>
              </a:rPr>
              <a:t>//</a:t>
            </a:r>
            <a:r>
              <a:rPr kumimoji="1" lang="zh-CN" altLang="en-US" sz="2800">
                <a:solidFill>
                  <a:srgbClr val="590096"/>
                </a:solidFill>
                <a:latin typeface="Times New Roman" panose="02020603050405020304" pitchFamily="18" charset="0"/>
              </a:rPr>
              <a:t>从第</a:t>
            </a:r>
            <a:r>
              <a:rPr kumimoji="1" lang="en-US" altLang="zh-CN" sz="2800">
                <a:solidFill>
                  <a:srgbClr val="590096"/>
                </a:solidFill>
                <a:latin typeface="Times New Roman" panose="02020603050405020304" pitchFamily="18" charset="0"/>
              </a:rPr>
              <a:t>v</a:t>
            </a:r>
            <a:r>
              <a:rPr kumimoji="1" lang="zh-CN" altLang="en-US" sz="2800">
                <a:solidFill>
                  <a:srgbClr val="590096"/>
                </a:solidFill>
                <a:latin typeface="Times New Roman" panose="02020603050405020304" pitchFamily="18" charset="0"/>
              </a:rPr>
              <a:t>个顶点出发，广度优先遍历</a:t>
            </a:r>
            <a:r>
              <a:rPr kumimoji="1" lang="en-US" altLang="zh-CN" sz="2800">
                <a:solidFill>
                  <a:srgbClr val="590096"/>
                </a:solidFill>
                <a:latin typeface="Times New Roman" panose="02020603050405020304" pitchFamily="18" charset="0"/>
              </a:rPr>
              <a:t>G,</a:t>
            </a:r>
            <a:r>
              <a:rPr kumimoji="1" lang="zh-CN" altLang="en-US" sz="2800">
                <a:solidFill>
                  <a:srgbClr val="FF0000"/>
                </a:solidFill>
                <a:latin typeface="Times New Roman" panose="02020603050405020304" pitchFamily="18" charset="0"/>
              </a:rPr>
              <a:t>使用辅助队列</a:t>
            </a:r>
            <a:r>
              <a:rPr kumimoji="1" lang="en-US" altLang="zh-CN" sz="2800">
                <a:solidFill>
                  <a:srgbClr val="FF0000"/>
                </a:solidFill>
                <a:latin typeface="Times New Roman" panose="02020603050405020304" pitchFamily="18" charset="0"/>
              </a:rPr>
              <a:t>Q</a:t>
            </a:r>
            <a:r>
              <a:rPr kumimoji="1" lang="zh-CN" altLang="en-US" sz="2800">
                <a:solidFill>
                  <a:srgbClr val="009900"/>
                </a:solidFill>
                <a:latin typeface="Times New Roman" panose="02020603050405020304" pitchFamily="18" charset="0"/>
              </a:rPr>
              <a:t>。 </a:t>
            </a:r>
          </a:p>
          <a:p>
            <a:pPr algn="l" eaLnBrk="0" hangingPunct="0"/>
            <a:r>
              <a:rPr kumimoji="1" lang="zh-CN" altLang="en-US" sz="2800">
                <a:latin typeface="Times New Roman" panose="02020603050405020304" pitchFamily="18" charset="0"/>
              </a:rPr>
              <a:t>    </a:t>
            </a:r>
            <a:r>
              <a:rPr kumimoji="1" lang="en-US" altLang="zh-CN" sz="2800">
                <a:latin typeface="Times New Roman" panose="02020603050405020304" pitchFamily="18" charset="0"/>
              </a:rPr>
              <a:t>InitQueue(Q);  </a:t>
            </a:r>
            <a:r>
              <a:rPr kumimoji="1" lang="en-US" altLang="zh-CN" sz="2800">
                <a:solidFill>
                  <a:srgbClr val="FF0000"/>
                </a:solidFill>
                <a:latin typeface="Times New Roman" panose="02020603050405020304" pitchFamily="18" charset="0"/>
              </a:rPr>
              <a:t>//</a:t>
            </a:r>
            <a:r>
              <a:rPr kumimoji="1" lang="zh-CN" altLang="en-US" sz="2800">
                <a:solidFill>
                  <a:srgbClr val="FF0000"/>
                </a:solidFill>
                <a:latin typeface="Times New Roman" panose="02020603050405020304" pitchFamily="18" charset="0"/>
              </a:rPr>
              <a:t>建空队列</a:t>
            </a:r>
            <a:r>
              <a:rPr kumimoji="1" lang="en-US" altLang="zh-CN" sz="2800">
                <a:solidFill>
                  <a:srgbClr val="FF0000"/>
                </a:solidFill>
                <a:latin typeface="Times New Roman" panose="02020603050405020304" pitchFamily="18" charset="0"/>
              </a:rPr>
              <a:t>Q</a:t>
            </a:r>
          </a:p>
          <a:p>
            <a:pPr algn="l" eaLnBrk="0" hangingPunct="0"/>
            <a:r>
              <a:rPr kumimoji="1" lang="en-US" altLang="zh-CN" sz="2800">
                <a:latin typeface="Times New Roman" panose="02020603050405020304" pitchFamily="18" charset="0"/>
              </a:rPr>
              <a:t>    EnQueue(Q,v) </a:t>
            </a:r>
            <a:r>
              <a:rPr kumimoji="1" lang="en-US" altLang="zh-CN" sz="2800">
                <a:solidFill>
                  <a:srgbClr val="FF0000"/>
                </a:solidFill>
                <a:latin typeface="Times New Roman" panose="02020603050405020304" pitchFamily="18" charset="0"/>
              </a:rPr>
              <a:t>//</a:t>
            </a:r>
            <a:r>
              <a:rPr kumimoji="1" lang="zh-CN" altLang="en-US" sz="2800">
                <a:solidFill>
                  <a:srgbClr val="FF0000"/>
                </a:solidFill>
                <a:latin typeface="Times New Roman" panose="02020603050405020304" pitchFamily="18" charset="0"/>
              </a:rPr>
              <a:t>访问</a:t>
            </a:r>
            <a:r>
              <a:rPr kumimoji="1" lang="en-US" altLang="zh-CN" sz="2800">
                <a:solidFill>
                  <a:srgbClr val="FF0000"/>
                </a:solidFill>
                <a:latin typeface="Times New Roman" panose="02020603050405020304" pitchFamily="18" charset="0"/>
              </a:rPr>
              <a:t>v,v</a:t>
            </a:r>
            <a:r>
              <a:rPr kumimoji="1" lang="zh-CN" altLang="en-US" sz="2800">
                <a:solidFill>
                  <a:srgbClr val="FF0000"/>
                </a:solidFill>
                <a:latin typeface="Times New Roman" panose="02020603050405020304" pitchFamily="18" charset="0"/>
              </a:rPr>
              <a:t>入队</a:t>
            </a: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endParaRPr kumimoji="1" lang="zh-CN" altLang="en-US" sz="2800">
              <a:solidFill>
                <a:srgbClr val="590096"/>
              </a:solidFill>
              <a:latin typeface="Times New Roman" panose="02020603050405020304" pitchFamily="18" charset="0"/>
            </a:endParaRPr>
          </a:p>
          <a:p>
            <a:pPr algn="l" eaLnBrk="0" hangingPunct="0"/>
            <a:r>
              <a:rPr kumimoji="1" lang="en-US" altLang="zh-CN" sz="2800">
                <a:solidFill>
                  <a:srgbClr val="590096"/>
                </a:solidFill>
                <a:latin typeface="Times New Roman" panose="02020603050405020304" pitchFamily="18" charset="0"/>
              </a:rPr>
              <a:t>}//BFS</a:t>
            </a:r>
          </a:p>
        </p:txBody>
      </p:sp>
      <p:sp>
        <p:nvSpPr>
          <p:cNvPr id="218117" name="Rectangle 5"/>
          <p:cNvSpPr>
            <a:spLocks noChangeArrowheads="1"/>
          </p:cNvSpPr>
          <p:nvPr/>
        </p:nvSpPr>
        <p:spPr bwMode="auto">
          <a:xfrm>
            <a:off x="533400" y="2438400"/>
            <a:ext cx="8610600" cy="3754438"/>
          </a:xfrm>
          <a:prstGeom prst="rect">
            <a:avLst/>
          </a:prstGeom>
          <a:noFill/>
          <a:ln w="28575">
            <a:solidFill>
              <a:srgbClr val="000066"/>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800" dirty="0">
                <a:latin typeface="Times New Roman" panose="02020603050405020304" pitchFamily="18" charset="0"/>
              </a:rPr>
              <a:t>while(!</a:t>
            </a:r>
            <a:r>
              <a:rPr kumimoji="1" lang="en-US" altLang="zh-CN" sz="2800" dirty="0" err="1">
                <a:latin typeface="Times New Roman" panose="02020603050405020304" pitchFamily="18" charset="0"/>
              </a:rPr>
              <a:t>QueueEmpty</a:t>
            </a:r>
            <a:r>
              <a:rPr kumimoji="1" lang="en-US" altLang="zh-CN" sz="2800" dirty="0">
                <a:latin typeface="Times New Roman" panose="02020603050405020304" pitchFamily="18" charset="0"/>
              </a:rPr>
              <a:t>(Q))</a:t>
            </a:r>
          </a:p>
          <a:p>
            <a:pPr algn="l" eaLnBrk="0" hangingPunct="0">
              <a:spcBef>
                <a:spcPct val="50000"/>
              </a:spcBef>
            </a:pP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DeQueue</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Q,u</a:t>
            </a:r>
            <a:r>
              <a:rPr kumimoji="1" lang="en-US" altLang="zh-CN" sz="2800" dirty="0">
                <a:latin typeface="Times New Roman" panose="02020603050405020304" pitchFamily="18" charset="0"/>
              </a:rPr>
              <a:t>);   </a:t>
            </a:r>
            <a:r>
              <a:rPr kumimoji="1" lang="en-US" altLang="zh-CN" sz="2800" dirty="0">
                <a:solidFill>
                  <a:srgbClr val="FF0000"/>
                </a:solidFill>
                <a:latin typeface="Times New Roman" panose="02020603050405020304" pitchFamily="18" charset="0"/>
              </a:rPr>
              <a:t>//</a:t>
            </a:r>
            <a:r>
              <a:rPr kumimoji="1" lang="zh-CN" altLang="en-US" sz="2800" dirty="0">
                <a:solidFill>
                  <a:srgbClr val="FF0000"/>
                </a:solidFill>
                <a:latin typeface="Times New Roman" panose="02020603050405020304" pitchFamily="18" charset="0"/>
              </a:rPr>
              <a:t>队头元素出队</a:t>
            </a:r>
            <a:r>
              <a:rPr kumimoji="1" lang="en-US" altLang="zh-CN" sz="2800" dirty="0">
                <a:solidFill>
                  <a:srgbClr val="FF0000"/>
                </a:solidFill>
                <a:latin typeface="Times New Roman" panose="02020603050405020304" pitchFamily="18" charset="0"/>
              </a:rPr>
              <a:t>,</a:t>
            </a:r>
            <a:r>
              <a:rPr kumimoji="1" lang="zh-CN" altLang="en-US" sz="2800" dirty="0">
                <a:solidFill>
                  <a:srgbClr val="FF0000"/>
                </a:solidFill>
                <a:latin typeface="Times New Roman" panose="02020603050405020304" pitchFamily="18" charset="0"/>
              </a:rPr>
              <a:t>并赋值给</a:t>
            </a:r>
            <a:r>
              <a:rPr kumimoji="1" lang="en-US" altLang="zh-CN" sz="2800" dirty="0">
                <a:solidFill>
                  <a:srgbClr val="FF0000"/>
                </a:solidFill>
                <a:latin typeface="Times New Roman" panose="02020603050405020304" pitchFamily="18" charset="0"/>
              </a:rPr>
              <a:t>u</a:t>
            </a:r>
          </a:p>
          <a:p>
            <a:pPr algn="l" eaLnBrk="0" hangingPunct="0">
              <a:spcBef>
                <a:spcPct val="50000"/>
              </a:spcBef>
            </a:pPr>
            <a:r>
              <a:rPr kumimoji="1" lang="en-US" altLang="zh-CN" sz="2800" dirty="0">
                <a:solidFill>
                  <a:srgbClr val="009900"/>
                </a:solidFill>
                <a:latin typeface="Times New Roman" panose="02020603050405020304" pitchFamily="18" charset="0"/>
              </a:rPr>
              <a:t>   </a:t>
            </a:r>
            <a:r>
              <a:rPr kumimoji="1" lang="en-US" altLang="zh-CN" sz="2800" dirty="0">
                <a:latin typeface="Times New Roman" panose="02020603050405020304" pitchFamily="18" charset="0"/>
              </a:rPr>
              <a:t>  visit(u) ;visited[u]=TRUE;</a:t>
            </a:r>
            <a:r>
              <a:rPr kumimoji="1" lang="en-US" altLang="zh-CN" sz="2800" dirty="0">
                <a:solidFill>
                  <a:srgbClr val="009900"/>
                </a:solidFill>
                <a:latin typeface="Times New Roman" panose="02020603050405020304" pitchFamily="18" charset="0"/>
              </a:rPr>
              <a:t> </a:t>
            </a:r>
            <a:r>
              <a:rPr kumimoji="1" lang="en-US" altLang="zh-CN" sz="2800" dirty="0">
                <a:solidFill>
                  <a:srgbClr val="FF0000"/>
                </a:solidFill>
                <a:latin typeface="Times New Roman" panose="02020603050405020304" pitchFamily="18" charset="0"/>
              </a:rPr>
              <a:t>//</a:t>
            </a:r>
            <a:r>
              <a:rPr kumimoji="1" lang="zh-CN" altLang="en-US" sz="2800" dirty="0">
                <a:solidFill>
                  <a:srgbClr val="FF0000"/>
                </a:solidFill>
                <a:latin typeface="Times New Roman" panose="02020603050405020304" pitchFamily="18" charset="0"/>
              </a:rPr>
              <a:t>访问</a:t>
            </a:r>
            <a:r>
              <a:rPr kumimoji="1" lang="en-US" altLang="zh-CN" sz="2800" dirty="0">
                <a:solidFill>
                  <a:srgbClr val="FF0000"/>
                </a:solidFill>
                <a:latin typeface="Times New Roman" panose="02020603050405020304" pitchFamily="18" charset="0"/>
              </a:rPr>
              <a:t>u</a:t>
            </a:r>
          </a:p>
          <a:p>
            <a:pPr algn="l" eaLnBrk="0" hangingPunct="0">
              <a:spcBef>
                <a:spcPct val="50000"/>
              </a:spcBef>
            </a:pPr>
            <a:r>
              <a:rPr kumimoji="1" lang="en-US" altLang="zh-CN" sz="2800" dirty="0">
                <a:latin typeface="Times New Roman" panose="02020603050405020304" pitchFamily="18" charset="0"/>
              </a:rPr>
              <a:t>     for(w=</a:t>
            </a:r>
            <a:r>
              <a:rPr kumimoji="1" lang="en-US" altLang="zh-CN" sz="2800" dirty="0" err="1">
                <a:latin typeface="Times New Roman" panose="02020603050405020304" pitchFamily="18" charset="0"/>
              </a:rPr>
              <a:t>FirstAdjVex</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G,u</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w;w</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NextAdjVex</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G,u,w</a:t>
            </a:r>
            <a:r>
              <a:rPr kumimoji="1" lang="en-US" altLang="zh-CN" sz="2800" dirty="0">
                <a:latin typeface="Times New Roman" panose="02020603050405020304" pitchFamily="18" charset="0"/>
              </a:rPr>
              <a:t>))  </a:t>
            </a:r>
          </a:p>
          <a:p>
            <a:pPr algn="l" eaLnBrk="0" hangingPunct="0">
              <a:spcBef>
                <a:spcPct val="50000"/>
              </a:spcBef>
            </a:pPr>
            <a:r>
              <a:rPr kumimoji="1" lang="en-US" altLang="zh-CN" sz="2800" dirty="0">
                <a:latin typeface="Times New Roman" panose="02020603050405020304" pitchFamily="18" charset="0"/>
              </a:rPr>
              <a:t>              if(!visited[w]) </a:t>
            </a:r>
            <a:r>
              <a:rPr kumimoji="1" lang="en-US" altLang="zh-CN" sz="2800" dirty="0" err="1">
                <a:latin typeface="Times New Roman" panose="02020603050405020304" pitchFamily="18" charset="0"/>
              </a:rPr>
              <a:t>EnQueue</a:t>
            </a:r>
            <a:r>
              <a:rPr kumimoji="1" lang="en-US" altLang="zh-CN" sz="2800" dirty="0">
                <a:latin typeface="Times New Roman" panose="02020603050405020304" pitchFamily="18" charset="0"/>
              </a:rPr>
              <a:t>(</a:t>
            </a:r>
            <a:r>
              <a:rPr kumimoji="1" lang="en-US" altLang="zh-CN" sz="2800" dirty="0" err="1">
                <a:latin typeface="Times New Roman" panose="02020603050405020304" pitchFamily="18" charset="0"/>
              </a:rPr>
              <a:t>Q,w</a:t>
            </a:r>
            <a:r>
              <a:rPr kumimoji="1" lang="en-US" altLang="zh-CN" sz="2800" dirty="0">
                <a:latin typeface="Times New Roman" panose="02020603050405020304" pitchFamily="18" charset="0"/>
              </a:rPr>
              <a:t>);</a:t>
            </a:r>
          </a:p>
          <a:p>
            <a:pPr algn="l" eaLnBrk="0" hangingPunct="0">
              <a:spcBef>
                <a:spcPct val="50000"/>
              </a:spcBef>
            </a:pPr>
            <a:r>
              <a:rPr kumimoji="1" lang="en-US" altLang="zh-CN" sz="2800" dirty="0">
                <a:latin typeface="Times New Roman" panose="02020603050405020304" pitchFamily="18" charset="0"/>
              </a:rPr>
              <a:t>  }</a:t>
            </a:r>
            <a:r>
              <a:rPr kumimoji="1" lang="en-US" altLang="zh-CN" sz="2800" dirty="0">
                <a:solidFill>
                  <a:srgbClr val="008000"/>
                </a:solidFill>
                <a:latin typeface="Times New Roman" panose="02020603050405020304" pitchFamily="18" charset="0"/>
              </a:rPr>
              <a:t>//while(!</a:t>
            </a:r>
            <a:r>
              <a:rPr kumimoji="1" lang="en-US" altLang="zh-CN" sz="2800" dirty="0" err="1">
                <a:solidFill>
                  <a:srgbClr val="008000"/>
                </a:solidFill>
                <a:latin typeface="Times New Roman" panose="02020603050405020304" pitchFamily="18" charset="0"/>
              </a:rPr>
              <a:t>QueueEmpty</a:t>
            </a:r>
            <a:r>
              <a:rPr kumimoji="1" lang="en-US" altLang="zh-CN" sz="2800" dirty="0">
                <a:solidFill>
                  <a:srgbClr val="008000"/>
                </a:solidFill>
                <a:latin typeface="Times New Roman" panose="02020603050405020304" pitchFamily="18" charset="0"/>
              </a:rPr>
              <a:t>(Q))</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6">
                                            <p:bg/>
                                          </p:spTgt>
                                        </p:tgtEl>
                                        <p:attrNameLst>
                                          <p:attrName>style.visibility</p:attrName>
                                        </p:attrNameLst>
                                      </p:cBhvr>
                                      <p:to>
                                        <p:strVal val="visible"/>
                                      </p:to>
                                    </p:set>
                                    <p:anim calcmode="lin" valueType="num">
                                      <p:cBhvr additive="base">
                                        <p:cTn id="7" dur="500" fill="hold"/>
                                        <p:tgtEl>
                                          <p:spTgt spid="21811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6">
                                            <p:txEl>
                                              <p:pRg st="0" end="0"/>
                                            </p:txEl>
                                          </p:spTgt>
                                        </p:tgtEl>
                                        <p:attrNameLst>
                                          <p:attrName>style.visibility</p:attrName>
                                        </p:attrNameLst>
                                      </p:cBhvr>
                                      <p:to>
                                        <p:strVal val="visible"/>
                                      </p:to>
                                    </p:set>
                                    <p:anim calcmode="lin" valueType="num">
                                      <p:cBhvr additive="base">
                                        <p:cTn id="13" dur="500" fill="hold"/>
                                        <p:tgtEl>
                                          <p:spTgt spid="2181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6">
                                            <p:txEl>
                                              <p:pRg st="1" end="1"/>
                                            </p:txEl>
                                          </p:spTgt>
                                        </p:tgtEl>
                                        <p:attrNameLst>
                                          <p:attrName>style.visibility</p:attrName>
                                        </p:attrNameLst>
                                      </p:cBhvr>
                                      <p:to>
                                        <p:strVal val="visible"/>
                                      </p:to>
                                    </p:set>
                                    <p:anim calcmode="lin" valueType="num">
                                      <p:cBhvr additive="base">
                                        <p:cTn id="19" dur="500" fill="hold"/>
                                        <p:tgtEl>
                                          <p:spTgt spid="21811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8116">
                                            <p:txEl>
                                              <p:pRg st="2" end="2"/>
                                            </p:txEl>
                                          </p:spTgt>
                                        </p:tgtEl>
                                        <p:attrNameLst>
                                          <p:attrName>style.visibility</p:attrName>
                                        </p:attrNameLst>
                                      </p:cBhvr>
                                      <p:to>
                                        <p:strVal val="visible"/>
                                      </p:to>
                                    </p:set>
                                    <p:anim calcmode="lin" valueType="num">
                                      <p:cBhvr additive="base">
                                        <p:cTn id="25" dur="500" fill="hold"/>
                                        <p:tgtEl>
                                          <p:spTgt spid="2181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81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8116">
                                            <p:txEl>
                                              <p:pRg st="14" end="14"/>
                                            </p:txEl>
                                          </p:spTgt>
                                        </p:tgtEl>
                                        <p:attrNameLst>
                                          <p:attrName>style.visibility</p:attrName>
                                        </p:attrNameLst>
                                      </p:cBhvr>
                                      <p:to>
                                        <p:strVal val="visible"/>
                                      </p:to>
                                    </p:set>
                                    <p:anim calcmode="lin" valueType="num">
                                      <p:cBhvr additive="base">
                                        <p:cTn id="31" dur="500" fill="hold"/>
                                        <p:tgtEl>
                                          <p:spTgt spid="218116">
                                            <p:txEl>
                                              <p:pRg st="14" end="1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8116">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8116">
                                            <p:txEl>
                                              <p:pRg st="3" end="3"/>
                                            </p:txEl>
                                          </p:spTgt>
                                        </p:tgtEl>
                                        <p:attrNameLst>
                                          <p:attrName>style.visibility</p:attrName>
                                        </p:attrNameLst>
                                      </p:cBhvr>
                                      <p:to>
                                        <p:strVal val="visible"/>
                                      </p:to>
                                    </p:set>
                                    <p:anim calcmode="lin" valueType="num">
                                      <p:cBhvr additive="base">
                                        <p:cTn id="37" dur="500" fill="hold"/>
                                        <p:tgtEl>
                                          <p:spTgt spid="21811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81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8116">
                                            <p:txEl>
                                              <p:pRg st="4" end="4"/>
                                            </p:txEl>
                                          </p:spTgt>
                                        </p:tgtEl>
                                        <p:attrNameLst>
                                          <p:attrName>style.visibility</p:attrName>
                                        </p:attrNameLst>
                                      </p:cBhvr>
                                      <p:to>
                                        <p:strVal val="visible"/>
                                      </p:to>
                                    </p:set>
                                    <p:anim calcmode="lin" valueType="num">
                                      <p:cBhvr additive="base">
                                        <p:cTn id="43" dur="500" fill="hold"/>
                                        <p:tgtEl>
                                          <p:spTgt spid="21811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81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18117">
                                            <p:bg/>
                                          </p:spTgt>
                                        </p:tgtEl>
                                        <p:attrNameLst>
                                          <p:attrName>style.visibility</p:attrName>
                                        </p:attrNameLst>
                                      </p:cBhvr>
                                      <p:to>
                                        <p:strVal val="visible"/>
                                      </p:to>
                                    </p:set>
                                    <p:animEffect transition="in" filter="box(out)">
                                      <p:cBhvr>
                                        <p:cTn id="49" dur="500"/>
                                        <p:tgtEl>
                                          <p:spTgt spid="218117">
                                            <p:bg/>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18117">
                                            <p:txEl>
                                              <p:pRg st="0" end="0"/>
                                            </p:txEl>
                                          </p:spTgt>
                                        </p:tgtEl>
                                        <p:attrNameLst>
                                          <p:attrName>style.visibility</p:attrName>
                                        </p:attrNameLst>
                                      </p:cBhvr>
                                      <p:to>
                                        <p:strVal val="visible"/>
                                      </p:to>
                                    </p:set>
                                    <p:animEffect transition="in" filter="box(out)">
                                      <p:cBhvr>
                                        <p:cTn id="54" dur="500"/>
                                        <p:tgtEl>
                                          <p:spTgt spid="21811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218117">
                                            <p:txEl>
                                              <p:pRg st="1" end="1"/>
                                            </p:txEl>
                                          </p:spTgt>
                                        </p:tgtEl>
                                        <p:attrNameLst>
                                          <p:attrName>style.visibility</p:attrName>
                                        </p:attrNameLst>
                                      </p:cBhvr>
                                      <p:to>
                                        <p:strVal val="visible"/>
                                      </p:to>
                                    </p:set>
                                    <p:animEffect transition="in" filter="box(out)">
                                      <p:cBhvr>
                                        <p:cTn id="59" dur="500"/>
                                        <p:tgtEl>
                                          <p:spTgt spid="218117">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218117">
                                            <p:txEl>
                                              <p:pRg st="2" end="2"/>
                                            </p:txEl>
                                          </p:spTgt>
                                        </p:tgtEl>
                                        <p:attrNameLst>
                                          <p:attrName>style.visibility</p:attrName>
                                        </p:attrNameLst>
                                      </p:cBhvr>
                                      <p:to>
                                        <p:strVal val="visible"/>
                                      </p:to>
                                    </p:set>
                                    <p:animEffect transition="in" filter="box(out)">
                                      <p:cBhvr>
                                        <p:cTn id="64" dur="500"/>
                                        <p:tgtEl>
                                          <p:spTgt spid="218117">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218117">
                                            <p:txEl>
                                              <p:pRg st="3" end="3"/>
                                            </p:txEl>
                                          </p:spTgt>
                                        </p:tgtEl>
                                        <p:attrNameLst>
                                          <p:attrName>style.visibility</p:attrName>
                                        </p:attrNameLst>
                                      </p:cBhvr>
                                      <p:to>
                                        <p:strVal val="visible"/>
                                      </p:to>
                                    </p:set>
                                    <p:animEffect transition="in" filter="box(out)">
                                      <p:cBhvr>
                                        <p:cTn id="69" dur="500"/>
                                        <p:tgtEl>
                                          <p:spTgt spid="218117">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218117">
                                            <p:txEl>
                                              <p:pRg st="4" end="4"/>
                                            </p:txEl>
                                          </p:spTgt>
                                        </p:tgtEl>
                                        <p:attrNameLst>
                                          <p:attrName>style.visibility</p:attrName>
                                        </p:attrNameLst>
                                      </p:cBhvr>
                                      <p:to>
                                        <p:strVal val="visible"/>
                                      </p:to>
                                    </p:set>
                                    <p:animEffect transition="in" filter="box(out)">
                                      <p:cBhvr>
                                        <p:cTn id="74" dur="500"/>
                                        <p:tgtEl>
                                          <p:spTgt spid="218117">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218117">
                                            <p:txEl>
                                              <p:pRg st="5" end="5"/>
                                            </p:txEl>
                                          </p:spTgt>
                                        </p:tgtEl>
                                        <p:attrNameLst>
                                          <p:attrName>style.visibility</p:attrName>
                                        </p:attrNameLst>
                                      </p:cBhvr>
                                      <p:to>
                                        <p:strVal val="visible"/>
                                      </p:to>
                                    </p:set>
                                    <p:animEffect transition="in" filter="box(out)">
                                      <p:cBhvr>
                                        <p:cTn id="79" dur="500"/>
                                        <p:tgtEl>
                                          <p:spTgt spid="218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uiExpand="1" build="p" animBg="1" autoUpdateAnimBg="0"/>
      <p:bldP spid="218117" grpId="0" uiExpand="1" build="p"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3"/>
          <p:cNvSpPr>
            <a:spLocks noGrp="1"/>
          </p:cNvSpPr>
          <p:nvPr>
            <p:ph type="sldNum" sz="quarter" idx="12"/>
          </p:nvPr>
        </p:nvSpPr>
        <p:spPr/>
        <p:txBody>
          <a:bodyPr/>
          <a:lstStyle/>
          <a:p>
            <a:fld id="{A4864C3C-2FB6-49FB-889E-97ABF3EF9249}" type="slidenum">
              <a:rPr lang="en-US" altLang="zh-CN"/>
              <a:t>47</a:t>
            </a:fld>
            <a:endParaRPr lang="en-US" altLang="zh-CN"/>
          </a:p>
        </p:txBody>
      </p:sp>
      <p:grpSp>
        <p:nvGrpSpPr>
          <p:cNvPr id="150530" name="Group 2"/>
          <p:cNvGrpSpPr/>
          <p:nvPr/>
        </p:nvGrpSpPr>
        <p:grpSpPr bwMode="auto">
          <a:xfrm>
            <a:off x="1497013" y="3998913"/>
            <a:ext cx="4419600" cy="990600"/>
            <a:chOff x="144" y="2496"/>
            <a:chExt cx="2784" cy="624"/>
          </a:xfrm>
        </p:grpSpPr>
        <p:grpSp>
          <p:nvGrpSpPr>
            <p:cNvPr id="150531" name="Group 3"/>
            <p:cNvGrpSpPr/>
            <p:nvPr/>
          </p:nvGrpSpPr>
          <p:grpSpPr bwMode="auto">
            <a:xfrm>
              <a:off x="144" y="2832"/>
              <a:ext cx="2784" cy="288"/>
              <a:chOff x="480" y="1200"/>
              <a:chExt cx="2688" cy="243"/>
            </a:xfrm>
          </p:grpSpPr>
          <p:sp>
            <p:nvSpPr>
              <p:cNvPr id="150532" name="Rectangle 4"/>
              <p:cNvSpPr>
                <a:spLocks noChangeArrowheads="1"/>
              </p:cNvSpPr>
              <p:nvPr/>
            </p:nvSpPr>
            <p:spPr bwMode="auto">
              <a:xfrm>
                <a:off x="480" y="1200"/>
                <a:ext cx="2688" cy="24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3" name="Line 5"/>
              <p:cNvSpPr>
                <a:spLocks noChangeShapeType="1"/>
              </p:cNvSpPr>
              <p:nvPr/>
            </p:nvSpPr>
            <p:spPr bwMode="auto">
              <a:xfrm>
                <a:off x="816"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4" name="Line 6"/>
              <p:cNvSpPr>
                <a:spLocks noChangeShapeType="1"/>
              </p:cNvSpPr>
              <p:nvPr/>
            </p:nvSpPr>
            <p:spPr bwMode="auto">
              <a:xfrm>
                <a:off x="1152"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5" name="Line 7"/>
              <p:cNvSpPr>
                <a:spLocks noChangeShapeType="1"/>
              </p:cNvSpPr>
              <p:nvPr/>
            </p:nvSpPr>
            <p:spPr bwMode="auto">
              <a:xfrm>
                <a:off x="1488" y="1203"/>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6" name="Line 8"/>
              <p:cNvSpPr>
                <a:spLocks noChangeShapeType="1"/>
              </p:cNvSpPr>
              <p:nvPr/>
            </p:nvSpPr>
            <p:spPr bwMode="auto">
              <a:xfrm>
                <a:off x="1824"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7" name="Line 9"/>
              <p:cNvSpPr>
                <a:spLocks noChangeShapeType="1"/>
              </p:cNvSpPr>
              <p:nvPr/>
            </p:nvSpPr>
            <p:spPr bwMode="auto">
              <a:xfrm>
                <a:off x="2160"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8" name="Line 10"/>
              <p:cNvSpPr>
                <a:spLocks noChangeShapeType="1"/>
              </p:cNvSpPr>
              <p:nvPr/>
            </p:nvSpPr>
            <p:spPr bwMode="auto">
              <a:xfrm>
                <a:off x="2496"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39" name="Line 11"/>
              <p:cNvSpPr>
                <a:spLocks noChangeShapeType="1"/>
              </p:cNvSpPr>
              <p:nvPr/>
            </p:nvSpPr>
            <p:spPr bwMode="auto">
              <a:xfrm>
                <a:off x="2832" y="1200"/>
                <a:ext cx="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540" name="Text Box 12"/>
            <p:cNvSpPr txBox="1">
              <a:spLocks noChangeArrowheads="1"/>
            </p:cNvSpPr>
            <p:nvPr/>
          </p:nvSpPr>
          <p:spPr bwMode="auto">
            <a:xfrm>
              <a:off x="192" y="2496"/>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solidFill>
                    <a:srgbClr val="009900"/>
                  </a:solidFill>
                  <a:latin typeface="Times New Roman" panose="02020603050405020304" pitchFamily="18" charset="0"/>
                  <a:ea typeface="宋体" panose="02010600030101010101" pitchFamily="2" charset="-122"/>
                </a:rPr>
                <a:t>Q</a:t>
              </a:r>
            </a:p>
          </p:txBody>
        </p:sp>
      </p:grpSp>
      <p:sp>
        <p:nvSpPr>
          <p:cNvPr id="150541" name="Text Box 13"/>
          <p:cNvSpPr txBox="1">
            <a:spLocks noChangeArrowheads="1"/>
          </p:cNvSpPr>
          <p:nvPr/>
        </p:nvSpPr>
        <p:spPr bwMode="auto">
          <a:xfrm>
            <a:off x="15732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V1</a:t>
            </a:r>
          </a:p>
        </p:txBody>
      </p:sp>
      <p:sp>
        <p:nvSpPr>
          <p:cNvPr id="150542" name="Rectangle 14"/>
          <p:cNvSpPr>
            <a:spLocks noChangeArrowheads="1"/>
          </p:cNvSpPr>
          <p:nvPr/>
        </p:nvSpPr>
        <p:spPr bwMode="auto">
          <a:xfrm>
            <a:off x="1573213" y="45323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43" name="Text Box 15"/>
          <p:cNvSpPr txBox="1">
            <a:spLocks noChangeArrowheads="1"/>
          </p:cNvSpPr>
          <p:nvPr/>
        </p:nvSpPr>
        <p:spPr bwMode="auto">
          <a:xfrm>
            <a:off x="21066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V2</a:t>
            </a:r>
          </a:p>
        </p:txBody>
      </p:sp>
      <p:sp>
        <p:nvSpPr>
          <p:cNvPr id="150544" name="Text Box 16"/>
          <p:cNvSpPr txBox="1">
            <a:spLocks noChangeArrowheads="1"/>
          </p:cNvSpPr>
          <p:nvPr/>
        </p:nvSpPr>
        <p:spPr bwMode="auto">
          <a:xfrm>
            <a:off x="26400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V3</a:t>
            </a:r>
          </a:p>
        </p:txBody>
      </p:sp>
      <p:sp>
        <p:nvSpPr>
          <p:cNvPr id="150545" name="Text Box 17"/>
          <p:cNvSpPr txBox="1">
            <a:spLocks noChangeArrowheads="1"/>
          </p:cNvSpPr>
          <p:nvPr/>
        </p:nvSpPr>
        <p:spPr bwMode="auto">
          <a:xfrm>
            <a:off x="31734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V4</a:t>
            </a:r>
          </a:p>
        </p:txBody>
      </p:sp>
      <p:sp>
        <p:nvSpPr>
          <p:cNvPr id="150546" name="Text Box 18"/>
          <p:cNvSpPr txBox="1">
            <a:spLocks noChangeArrowheads="1"/>
          </p:cNvSpPr>
          <p:nvPr/>
        </p:nvSpPr>
        <p:spPr bwMode="auto">
          <a:xfrm>
            <a:off x="3746500"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V8</a:t>
            </a:r>
          </a:p>
        </p:txBody>
      </p:sp>
      <p:sp>
        <p:nvSpPr>
          <p:cNvPr id="150547" name="Text Box 19"/>
          <p:cNvSpPr txBox="1">
            <a:spLocks noChangeArrowheads="1"/>
          </p:cNvSpPr>
          <p:nvPr/>
        </p:nvSpPr>
        <p:spPr bwMode="auto">
          <a:xfrm>
            <a:off x="43164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V5</a:t>
            </a:r>
          </a:p>
        </p:txBody>
      </p:sp>
      <p:sp>
        <p:nvSpPr>
          <p:cNvPr id="150548" name="Text Box 20"/>
          <p:cNvSpPr txBox="1">
            <a:spLocks noChangeArrowheads="1"/>
          </p:cNvSpPr>
          <p:nvPr/>
        </p:nvSpPr>
        <p:spPr bwMode="auto">
          <a:xfrm>
            <a:off x="48498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V6</a:t>
            </a:r>
          </a:p>
        </p:txBody>
      </p:sp>
      <p:sp>
        <p:nvSpPr>
          <p:cNvPr id="150549" name="Text Box 21"/>
          <p:cNvSpPr txBox="1">
            <a:spLocks noChangeArrowheads="1"/>
          </p:cNvSpPr>
          <p:nvPr/>
        </p:nvSpPr>
        <p:spPr bwMode="auto">
          <a:xfrm>
            <a:off x="5459413" y="4532313"/>
            <a:ext cx="4572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黑体" panose="02010609060101010101" pitchFamily="2" charset="-122"/>
                <a:ea typeface="黑体" panose="02010609060101010101" pitchFamily="2" charset="-122"/>
              </a:rPr>
              <a:t>V7</a:t>
            </a:r>
          </a:p>
        </p:txBody>
      </p:sp>
      <p:sp>
        <p:nvSpPr>
          <p:cNvPr id="150550" name="Text Box 22"/>
          <p:cNvSpPr txBox="1">
            <a:spLocks noChangeArrowheads="1"/>
          </p:cNvSpPr>
          <p:nvPr/>
        </p:nvSpPr>
        <p:spPr bwMode="auto">
          <a:xfrm>
            <a:off x="20304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V2</a:t>
            </a:r>
          </a:p>
        </p:txBody>
      </p:sp>
      <p:sp>
        <p:nvSpPr>
          <p:cNvPr id="150551" name="Text Box 23"/>
          <p:cNvSpPr txBox="1">
            <a:spLocks noChangeArrowheads="1"/>
          </p:cNvSpPr>
          <p:nvPr/>
        </p:nvSpPr>
        <p:spPr bwMode="auto">
          <a:xfrm>
            <a:off x="25638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V3</a:t>
            </a:r>
          </a:p>
        </p:txBody>
      </p:sp>
      <p:sp>
        <p:nvSpPr>
          <p:cNvPr id="150552" name="Text Box 24"/>
          <p:cNvSpPr txBox="1">
            <a:spLocks noChangeArrowheads="1"/>
          </p:cNvSpPr>
          <p:nvPr/>
        </p:nvSpPr>
        <p:spPr bwMode="auto">
          <a:xfrm>
            <a:off x="30972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V4</a:t>
            </a:r>
          </a:p>
        </p:txBody>
      </p:sp>
      <p:sp>
        <p:nvSpPr>
          <p:cNvPr id="150553" name="Text Box 25"/>
          <p:cNvSpPr txBox="1">
            <a:spLocks noChangeArrowheads="1"/>
          </p:cNvSpPr>
          <p:nvPr/>
        </p:nvSpPr>
        <p:spPr bwMode="auto">
          <a:xfrm>
            <a:off x="14970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V1</a:t>
            </a:r>
          </a:p>
        </p:txBody>
      </p:sp>
      <p:sp>
        <p:nvSpPr>
          <p:cNvPr id="150554" name="Text Box 26"/>
          <p:cNvSpPr txBox="1">
            <a:spLocks noChangeArrowheads="1"/>
          </p:cNvSpPr>
          <p:nvPr/>
        </p:nvSpPr>
        <p:spPr bwMode="auto">
          <a:xfrm>
            <a:off x="37068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V8</a:t>
            </a:r>
          </a:p>
        </p:txBody>
      </p:sp>
      <p:sp>
        <p:nvSpPr>
          <p:cNvPr id="150555" name="Text Box 27"/>
          <p:cNvSpPr txBox="1">
            <a:spLocks noChangeArrowheads="1"/>
          </p:cNvSpPr>
          <p:nvPr/>
        </p:nvSpPr>
        <p:spPr bwMode="auto">
          <a:xfrm>
            <a:off x="43164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V5</a:t>
            </a:r>
          </a:p>
        </p:txBody>
      </p:sp>
      <p:sp>
        <p:nvSpPr>
          <p:cNvPr id="150556" name="Text Box 28"/>
          <p:cNvSpPr txBox="1">
            <a:spLocks noChangeArrowheads="1"/>
          </p:cNvSpPr>
          <p:nvPr/>
        </p:nvSpPr>
        <p:spPr bwMode="auto">
          <a:xfrm>
            <a:off x="48498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V6</a:t>
            </a:r>
          </a:p>
        </p:txBody>
      </p:sp>
      <p:sp>
        <p:nvSpPr>
          <p:cNvPr id="150557" name="Text Box 29"/>
          <p:cNvSpPr txBox="1">
            <a:spLocks noChangeArrowheads="1"/>
          </p:cNvSpPr>
          <p:nvPr/>
        </p:nvSpPr>
        <p:spPr bwMode="auto">
          <a:xfrm>
            <a:off x="5383213" y="4989513"/>
            <a:ext cx="762000" cy="51911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黑体" panose="02010609060101010101" pitchFamily="2" charset="-122"/>
                <a:ea typeface="黑体" panose="02010609060101010101" pitchFamily="2" charset="-122"/>
              </a:rPr>
              <a:t>V7</a:t>
            </a:r>
          </a:p>
        </p:txBody>
      </p:sp>
      <p:sp>
        <p:nvSpPr>
          <p:cNvPr id="150558" name="Rectangle 30"/>
          <p:cNvSpPr>
            <a:spLocks noChangeArrowheads="1"/>
          </p:cNvSpPr>
          <p:nvPr/>
        </p:nvSpPr>
        <p:spPr bwMode="auto">
          <a:xfrm>
            <a:off x="2071688"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59" name="Rectangle 31"/>
          <p:cNvSpPr>
            <a:spLocks noChangeArrowheads="1"/>
          </p:cNvSpPr>
          <p:nvPr/>
        </p:nvSpPr>
        <p:spPr bwMode="auto">
          <a:xfrm>
            <a:off x="2674938"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0" name="Rectangle 32"/>
          <p:cNvSpPr>
            <a:spLocks noChangeArrowheads="1"/>
          </p:cNvSpPr>
          <p:nvPr/>
        </p:nvSpPr>
        <p:spPr bwMode="auto">
          <a:xfrm>
            <a:off x="3748088"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1" name="Rectangle 33"/>
          <p:cNvSpPr>
            <a:spLocks noChangeArrowheads="1"/>
          </p:cNvSpPr>
          <p:nvPr/>
        </p:nvSpPr>
        <p:spPr bwMode="auto">
          <a:xfrm>
            <a:off x="3179763"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2" name="Rectangle 34"/>
          <p:cNvSpPr>
            <a:spLocks noChangeArrowheads="1"/>
          </p:cNvSpPr>
          <p:nvPr/>
        </p:nvSpPr>
        <p:spPr bwMode="auto">
          <a:xfrm>
            <a:off x="4281488"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3" name="Rectangle 35"/>
          <p:cNvSpPr>
            <a:spLocks noChangeArrowheads="1"/>
          </p:cNvSpPr>
          <p:nvPr/>
        </p:nvSpPr>
        <p:spPr bwMode="auto">
          <a:xfrm>
            <a:off x="4814888"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4" name="Rectangle 36"/>
          <p:cNvSpPr>
            <a:spLocks noChangeArrowheads="1"/>
          </p:cNvSpPr>
          <p:nvPr/>
        </p:nvSpPr>
        <p:spPr bwMode="auto">
          <a:xfrm>
            <a:off x="5410200" y="4545013"/>
            <a:ext cx="457200" cy="3810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0565" name="Group 37"/>
          <p:cNvGrpSpPr/>
          <p:nvPr/>
        </p:nvGrpSpPr>
        <p:grpSpPr bwMode="auto">
          <a:xfrm>
            <a:off x="3429000" y="990600"/>
            <a:ext cx="4305300" cy="2143125"/>
            <a:chOff x="1584" y="672"/>
            <a:chExt cx="2712" cy="1350"/>
          </a:xfrm>
        </p:grpSpPr>
        <p:grpSp>
          <p:nvGrpSpPr>
            <p:cNvPr id="150566" name="Group 38"/>
            <p:cNvGrpSpPr/>
            <p:nvPr/>
          </p:nvGrpSpPr>
          <p:grpSpPr bwMode="auto">
            <a:xfrm>
              <a:off x="2736" y="672"/>
              <a:ext cx="408" cy="294"/>
              <a:chOff x="2928" y="3312"/>
              <a:chExt cx="408" cy="294"/>
            </a:xfrm>
          </p:grpSpPr>
          <p:sp>
            <p:nvSpPr>
              <p:cNvPr id="150567" name="Oval 39"/>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68" name="Text Box 40"/>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V1</a:t>
                </a:r>
              </a:p>
            </p:txBody>
          </p:sp>
        </p:grpSp>
        <p:grpSp>
          <p:nvGrpSpPr>
            <p:cNvPr id="150569" name="Group 41"/>
            <p:cNvGrpSpPr/>
            <p:nvPr/>
          </p:nvGrpSpPr>
          <p:grpSpPr bwMode="auto">
            <a:xfrm>
              <a:off x="1809" y="827"/>
              <a:ext cx="2218" cy="1028"/>
              <a:chOff x="488" y="1948"/>
              <a:chExt cx="2402" cy="1139"/>
            </a:xfrm>
          </p:grpSpPr>
          <p:sp>
            <p:nvSpPr>
              <p:cNvPr id="150570" name="Line 42"/>
              <p:cNvSpPr>
                <a:spLocks noChangeShapeType="1"/>
              </p:cNvSpPr>
              <p:nvPr/>
            </p:nvSpPr>
            <p:spPr bwMode="auto">
              <a:xfrm flipV="1">
                <a:off x="488"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1" name="Line 43"/>
              <p:cNvSpPr>
                <a:spLocks noChangeShapeType="1"/>
              </p:cNvSpPr>
              <p:nvPr/>
            </p:nvSpPr>
            <p:spPr bwMode="auto">
              <a:xfrm flipV="1">
                <a:off x="1056" y="1948"/>
                <a:ext cx="485" cy="26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2" name="Line 44"/>
              <p:cNvSpPr>
                <a:spLocks noChangeShapeType="1"/>
              </p:cNvSpPr>
              <p:nvPr/>
            </p:nvSpPr>
            <p:spPr bwMode="auto">
              <a:xfrm>
                <a:off x="1080"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3" name="Line 45"/>
              <p:cNvSpPr>
                <a:spLocks noChangeShapeType="1"/>
              </p:cNvSpPr>
              <p:nvPr/>
            </p:nvSpPr>
            <p:spPr bwMode="auto">
              <a:xfrm>
                <a:off x="1870" y="1948"/>
                <a:ext cx="559"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4" name="Line 46"/>
              <p:cNvSpPr>
                <a:spLocks noChangeShapeType="1"/>
              </p:cNvSpPr>
              <p:nvPr/>
            </p:nvSpPr>
            <p:spPr bwMode="auto">
              <a:xfrm>
                <a:off x="2660" y="2397"/>
                <a:ext cx="230" cy="17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5" name="Line 47"/>
              <p:cNvSpPr>
                <a:spLocks noChangeShapeType="1"/>
              </p:cNvSpPr>
              <p:nvPr/>
            </p:nvSpPr>
            <p:spPr bwMode="auto">
              <a:xfrm flipV="1">
                <a:off x="2265" y="2397"/>
                <a:ext cx="197" cy="207"/>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6" name="Line 48"/>
              <p:cNvSpPr>
                <a:spLocks noChangeShapeType="1"/>
              </p:cNvSpPr>
              <p:nvPr/>
            </p:nvSpPr>
            <p:spPr bwMode="auto">
              <a:xfrm flipV="1">
                <a:off x="2331" y="2707"/>
                <a:ext cx="445"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7" name="Line 49"/>
              <p:cNvSpPr>
                <a:spLocks noChangeShapeType="1"/>
              </p:cNvSpPr>
              <p:nvPr/>
            </p:nvSpPr>
            <p:spPr bwMode="auto">
              <a:xfrm flipV="1">
                <a:off x="1080" y="2811"/>
                <a:ext cx="362"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78" name="Line 50"/>
              <p:cNvSpPr>
                <a:spLocks noChangeShapeType="1"/>
              </p:cNvSpPr>
              <p:nvPr/>
            </p:nvSpPr>
            <p:spPr bwMode="auto">
              <a:xfrm>
                <a:off x="960" y="2448"/>
                <a:ext cx="0" cy="480"/>
              </a:xfrm>
              <a:prstGeom prst="line">
                <a:avLst/>
              </a:prstGeom>
              <a:noFill/>
              <a:ln w="38100" cap="rnd">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0579" name="Group 51"/>
            <p:cNvGrpSpPr/>
            <p:nvPr/>
          </p:nvGrpSpPr>
          <p:grpSpPr bwMode="auto">
            <a:xfrm>
              <a:off x="2064" y="1728"/>
              <a:ext cx="408" cy="294"/>
              <a:chOff x="2928" y="3312"/>
              <a:chExt cx="408" cy="294"/>
            </a:xfrm>
          </p:grpSpPr>
          <p:sp>
            <p:nvSpPr>
              <p:cNvPr id="150580" name="Oval 52"/>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1" name="Text Box 53"/>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V8</a:t>
                </a:r>
              </a:p>
            </p:txBody>
          </p:sp>
        </p:grpSp>
        <p:grpSp>
          <p:nvGrpSpPr>
            <p:cNvPr id="150582" name="Group 54"/>
            <p:cNvGrpSpPr/>
            <p:nvPr/>
          </p:nvGrpSpPr>
          <p:grpSpPr bwMode="auto">
            <a:xfrm>
              <a:off x="3888" y="1392"/>
              <a:ext cx="408" cy="294"/>
              <a:chOff x="2928" y="3312"/>
              <a:chExt cx="408" cy="294"/>
            </a:xfrm>
          </p:grpSpPr>
          <p:sp>
            <p:nvSpPr>
              <p:cNvPr id="150583" name="Oval 55"/>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4" name="Text Box 5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V7</a:t>
                </a:r>
              </a:p>
            </p:txBody>
          </p:sp>
        </p:grpSp>
        <p:grpSp>
          <p:nvGrpSpPr>
            <p:cNvPr id="150585" name="Group 57"/>
            <p:cNvGrpSpPr/>
            <p:nvPr/>
          </p:nvGrpSpPr>
          <p:grpSpPr bwMode="auto">
            <a:xfrm>
              <a:off x="3216" y="1392"/>
              <a:ext cx="408" cy="294"/>
              <a:chOff x="2928" y="3312"/>
              <a:chExt cx="408" cy="294"/>
            </a:xfrm>
          </p:grpSpPr>
          <p:sp>
            <p:nvSpPr>
              <p:cNvPr id="150586" name="Oval 58"/>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87" name="Text Box 5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V6</a:t>
                </a:r>
              </a:p>
            </p:txBody>
          </p:sp>
        </p:grpSp>
        <p:grpSp>
          <p:nvGrpSpPr>
            <p:cNvPr id="150588" name="Group 60"/>
            <p:cNvGrpSpPr/>
            <p:nvPr/>
          </p:nvGrpSpPr>
          <p:grpSpPr bwMode="auto">
            <a:xfrm>
              <a:off x="2544" y="1392"/>
              <a:ext cx="408" cy="294"/>
              <a:chOff x="2928" y="3312"/>
              <a:chExt cx="408" cy="294"/>
            </a:xfrm>
          </p:grpSpPr>
          <p:sp>
            <p:nvSpPr>
              <p:cNvPr id="150589" name="Oval 61"/>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0" name="Text Box 6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V5</a:t>
                </a:r>
              </a:p>
            </p:txBody>
          </p:sp>
        </p:grpSp>
        <p:grpSp>
          <p:nvGrpSpPr>
            <p:cNvPr id="150591" name="Group 63"/>
            <p:cNvGrpSpPr/>
            <p:nvPr/>
          </p:nvGrpSpPr>
          <p:grpSpPr bwMode="auto">
            <a:xfrm>
              <a:off x="1584" y="1392"/>
              <a:ext cx="408" cy="294"/>
              <a:chOff x="2928" y="3312"/>
              <a:chExt cx="408" cy="294"/>
            </a:xfrm>
          </p:grpSpPr>
          <p:sp>
            <p:nvSpPr>
              <p:cNvPr id="150592" name="Oval 64"/>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3" name="Text Box 6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V4</a:t>
                </a:r>
              </a:p>
            </p:txBody>
          </p:sp>
        </p:grpSp>
        <p:grpSp>
          <p:nvGrpSpPr>
            <p:cNvPr id="150594" name="Group 66"/>
            <p:cNvGrpSpPr/>
            <p:nvPr/>
          </p:nvGrpSpPr>
          <p:grpSpPr bwMode="auto">
            <a:xfrm>
              <a:off x="3504" y="1008"/>
              <a:ext cx="408" cy="294"/>
              <a:chOff x="2928" y="3312"/>
              <a:chExt cx="408" cy="294"/>
            </a:xfrm>
          </p:grpSpPr>
          <p:sp>
            <p:nvSpPr>
              <p:cNvPr id="150595" name="Oval 67"/>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6" name="Text Box 6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V3</a:t>
                </a:r>
              </a:p>
            </p:txBody>
          </p:sp>
        </p:grpSp>
        <p:grpSp>
          <p:nvGrpSpPr>
            <p:cNvPr id="150597" name="Group 69"/>
            <p:cNvGrpSpPr/>
            <p:nvPr/>
          </p:nvGrpSpPr>
          <p:grpSpPr bwMode="auto">
            <a:xfrm>
              <a:off x="2064" y="960"/>
              <a:ext cx="408" cy="294"/>
              <a:chOff x="2928" y="3312"/>
              <a:chExt cx="408" cy="294"/>
            </a:xfrm>
          </p:grpSpPr>
          <p:sp>
            <p:nvSpPr>
              <p:cNvPr id="150598" name="Oval 70"/>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99" name="Text Box 7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V2</a:t>
                </a:r>
              </a:p>
            </p:txBody>
          </p:sp>
        </p:grpSp>
      </p:grpSp>
      <p:grpSp>
        <p:nvGrpSpPr>
          <p:cNvPr id="150604" name="Group 76"/>
          <p:cNvGrpSpPr/>
          <p:nvPr/>
        </p:nvGrpSpPr>
        <p:grpSpPr bwMode="auto">
          <a:xfrm>
            <a:off x="4786313" y="3465513"/>
            <a:ext cx="2017712" cy="504825"/>
            <a:chOff x="3015" y="2183"/>
            <a:chExt cx="1271" cy="318"/>
          </a:xfrm>
        </p:grpSpPr>
        <p:sp>
          <p:nvSpPr>
            <p:cNvPr id="150600" name="Line 72"/>
            <p:cNvSpPr>
              <a:spLocks noChangeShapeType="1"/>
            </p:cNvSpPr>
            <p:nvPr/>
          </p:nvSpPr>
          <p:spPr bwMode="auto">
            <a:xfrm>
              <a:off x="3015" y="2501"/>
              <a:ext cx="1089" cy="0"/>
            </a:xfrm>
            <a:prstGeom prst="line">
              <a:avLst/>
            </a:prstGeom>
            <a:noFill/>
            <a:ln w="57150" cap="sq">
              <a:solidFill>
                <a:schemeClr val="tx1"/>
              </a:solidFill>
              <a:round/>
              <a:headEnd type="triangle"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2" name="Text Box 74"/>
            <p:cNvSpPr txBox="1">
              <a:spLocks noChangeArrowheads="1"/>
            </p:cNvSpPr>
            <p:nvPr/>
          </p:nvSpPr>
          <p:spPr bwMode="auto">
            <a:xfrm>
              <a:off x="3378" y="2183"/>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入队列</a:t>
              </a:r>
            </a:p>
          </p:txBody>
        </p:sp>
      </p:grpSp>
      <p:grpSp>
        <p:nvGrpSpPr>
          <p:cNvPr id="150605" name="Group 77"/>
          <p:cNvGrpSpPr/>
          <p:nvPr/>
        </p:nvGrpSpPr>
        <p:grpSpPr bwMode="auto">
          <a:xfrm>
            <a:off x="393700" y="4473575"/>
            <a:ext cx="855663" cy="1187450"/>
            <a:chOff x="248" y="2818"/>
            <a:chExt cx="539" cy="748"/>
          </a:xfrm>
        </p:grpSpPr>
        <p:sp>
          <p:nvSpPr>
            <p:cNvPr id="150601" name="Freeform 73"/>
            <p:cNvSpPr/>
            <p:nvPr/>
          </p:nvSpPr>
          <p:spPr bwMode="auto">
            <a:xfrm>
              <a:off x="607" y="2999"/>
              <a:ext cx="180" cy="452"/>
            </a:xfrm>
            <a:custGeom>
              <a:avLst/>
              <a:gdLst>
                <a:gd name="T0" fmla="*/ 117 w 180"/>
                <a:gd name="T1" fmla="*/ 0 h 452"/>
                <a:gd name="T2" fmla="*/ 11 w 180"/>
                <a:gd name="T3" fmla="*/ 233 h 452"/>
                <a:gd name="T4" fmla="*/ 180 w 180"/>
                <a:gd name="T5" fmla="*/ 452 h 452"/>
              </a:gdLst>
              <a:ahLst/>
              <a:cxnLst>
                <a:cxn ang="0">
                  <a:pos x="T0" y="T1"/>
                </a:cxn>
                <a:cxn ang="0">
                  <a:pos x="T2" y="T3"/>
                </a:cxn>
                <a:cxn ang="0">
                  <a:pos x="T4" y="T5"/>
                </a:cxn>
              </a:cxnLst>
              <a:rect l="0" t="0" r="r" b="b"/>
              <a:pathLst>
                <a:path w="180" h="452">
                  <a:moveTo>
                    <a:pt x="117" y="0"/>
                  </a:moveTo>
                  <a:cubicBezTo>
                    <a:pt x="99" y="39"/>
                    <a:pt x="0" y="158"/>
                    <a:pt x="11" y="233"/>
                  </a:cubicBezTo>
                  <a:cubicBezTo>
                    <a:pt x="22" y="308"/>
                    <a:pt x="145" y="407"/>
                    <a:pt x="180" y="452"/>
                  </a:cubicBezTo>
                </a:path>
              </a:pathLst>
            </a:custGeom>
            <a:noFill/>
            <a:ln w="57150" cap="sq"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603" name="Text Box 75"/>
            <p:cNvSpPr txBox="1">
              <a:spLocks noChangeArrowheads="1"/>
            </p:cNvSpPr>
            <p:nvPr/>
          </p:nvSpPr>
          <p:spPr bwMode="auto">
            <a:xfrm>
              <a:off x="248" y="2818"/>
              <a:ext cx="4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出队列</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0604"/>
                                        </p:tgtEl>
                                        <p:attrNameLst>
                                          <p:attrName>style.visibility</p:attrName>
                                        </p:attrNameLst>
                                      </p:cBhvr>
                                      <p:to>
                                        <p:strVal val="visible"/>
                                      </p:to>
                                    </p:set>
                                    <p:anim calcmode="lin" valueType="num">
                                      <p:cBhvr additive="base">
                                        <p:cTn id="12" dur="500" fill="hold"/>
                                        <p:tgtEl>
                                          <p:spTgt spid="150604"/>
                                        </p:tgtEl>
                                        <p:attrNameLst>
                                          <p:attrName>ppt_x</p:attrName>
                                        </p:attrNameLst>
                                      </p:cBhvr>
                                      <p:tavLst>
                                        <p:tav tm="0">
                                          <p:val>
                                            <p:strVal val="1+#ppt_w/2"/>
                                          </p:val>
                                        </p:tav>
                                        <p:tav tm="100000">
                                          <p:val>
                                            <p:strVal val="#ppt_x"/>
                                          </p:val>
                                        </p:tav>
                                      </p:tavLst>
                                    </p:anim>
                                    <p:anim calcmode="lin" valueType="num">
                                      <p:cBhvr additive="base">
                                        <p:cTn id="13" dur="500" fill="hold"/>
                                        <p:tgtEl>
                                          <p:spTgt spid="15060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150605"/>
                                        </p:tgtEl>
                                        <p:attrNameLst>
                                          <p:attrName>style.visibility</p:attrName>
                                        </p:attrNameLst>
                                      </p:cBhvr>
                                      <p:to>
                                        <p:strVal val="visible"/>
                                      </p:to>
                                    </p:set>
                                    <p:anim calcmode="lin" valueType="num">
                                      <p:cBhvr>
                                        <p:cTn id="18" dur="500" fill="hold"/>
                                        <p:tgtEl>
                                          <p:spTgt spid="150605"/>
                                        </p:tgtEl>
                                        <p:attrNameLst>
                                          <p:attrName>ppt_x</p:attrName>
                                        </p:attrNameLst>
                                      </p:cBhvr>
                                      <p:tavLst>
                                        <p:tav tm="0">
                                          <p:val>
                                            <p:strVal val="#ppt_x"/>
                                          </p:val>
                                        </p:tav>
                                        <p:tav tm="100000">
                                          <p:val>
                                            <p:strVal val="#ppt_x"/>
                                          </p:val>
                                        </p:tav>
                                      </p:tavLst>
                                    </p:anim>
                                    <p:anim calcmode="lin" valueType="num">
                                      <p:cBhvr>
                                        <p:cTn id="19" dur="500" fill="hold"/>
                                        <p:tgtEl>
                                          <p:spTgt spid="150605"/>
                                        </p:tgtEl>
                                        <p:attrNameLst>
                                          <p:attrName>ppt_y</p:attrName>
                                        </p:attrNameLst>
                                      </p:cBhvr>
                                      <p:tavLst>
                                        <p:tav tm="0">
                                          <p:val>
                                            <p:strVal val="#ppt_y-#ppt_h/2"/>
                                          </p:val>
                                        </p:tav>
                                        <p:tav tm="100000">
                                          <p:val>
                                            <p:strVal val="#ppt_y"/>
                                          </p:val>
                                        </p:tav>
                                      </p:tavLst>
                                    </p:anim>
                                    <p:anim calcmode="lin" valueType="num">
                                      <p:cBhvr>
                                        <p:cTn id="20" dur="500" fill="hold"/>
                                        <p:tgtEl>
                                          <p:spTgt spid="150605"/>
                                        </p:tgtEl>
                                        <p:attrNameLst>
                                          <p:attrName>ppt_w</p:attrName>
                                        </p:attrNameLst>
                                      </p:cBhvr>
                                      <p:tavLst>
                                        <p:tav tm="0">
                                          <p:val>
                                            <p:strVal val="#ppt_w"/>
                                          </p:val>
                                        </p:tav>
                                        <p:tav tm="100000">
                                          <p:val>
                                            <p:strVal val="#ppt_w"/>
                                          </p:val>
                                        </p:tav>
                                      </p:tavLst>
                                    </p:anim>
                                    <p:anim calcmode="lin" valueType="num">
                                      <p:cBhvr>
                                        <p:cTn id="21" dur="500" fill="hold"/>
                                        <p:tgtEl>
                                          <p:spTgt spid="150605"/>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50541"/>
                                        </p:tgtEl>
                                        <p:attrNameLst>
                                          <p:attrName>style.visibility</p:attrName>
                                        </p:attrNameLst>
                                      </p:cBhvr>
                                      <p:to>
                                        <p:strVal val="visible"/>
                                      </p:to>
                                    </p:set>
                                    <p:anim calcmode="lin" valueType="num">
                                      <p:cBhvr additive="base">
                                        <p:cTn id="26" dur="500" fill="hold"/>
                                        <p:tgtEl>
                                          <p:spTgt spid="150541"/>
                                        </p:tgtEl>
                                        <p:attrNameLst>
                                          <p:attrName>ppt_x</p:attrName>
                                        </p:attrNameLst>
                                      </p:cBhvr>
                                      <p:tavLst>
                                        <p:tav tm="0">
                                          <p:val>
                                            <p:strVal val="1+#ppt_w/2"/>
                                          </p:val>
                                        </p:tav>
                                        <p:tav tm="100000">
                                          <p:val>
                                            <p:strVal val="#ppt_x"/>
                                          </p:val>
                                        </p:tav>
                                      </p:tavLst>
                                    </p:anim>
                                    <p:anim calcmode="lin" valueType="num">
                                      <p:cBhvr additive="base">
                                        <p:cTn id="27" dur="500" fill="hold"/>
                                        <p:tgtEl>
                                          <p:spTgt spid="15054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50542"/>
                                        </p:tgtEl>
                                        <p:attrNameLst>
                                          <p:attrName>style.visibility</p:attrName>
                                        </p:attrNameLst>
                                      </p:cBhvr>
                                      <p:to>
                                        <p:strVal val="visible"/>
                                      </p:to>
                                    </p:set>
                                    <p:animEffect transition="in" filter="slide(fromTop)">
                                      <p:cBhvr>
                                        <p:cTn id="32" dur="500"/>
                                        <p:tgtEl>
                                          <p:spTgt spid="150542"/>
                                        </p:tgtEl>
                                      </p:cBhvr>
                                    </p:animEffect>
                                  </p:childTnLst>
                                </p:cTn>
                              </p:par>
                            </p:childTnLst>
                          </p:cTn>
                        </p:par>
                        <p:par>
                          <p:cTn id="33" fill="hold">
                            <p:stCondLst>
                              <p:cond delay="500"/>
                            </p:stCondLst>
                            <p:childTnLst>
                              <p:par>
                                <p:cTn id="34" presetID="12" presetClass="entr" presetSubtype="1" fill="hold" grpId="0" nodeType="afterEffect">
                                  <p:stCondLst>
                                    <p:cond delay="0"/>
                                  </p:stCondLst>
                                  <p:childTnLst>
                                    <p:set>
                                      <p:cBhvr>
                                        <p:cTn id="35" dur="1" fill="hold">
                                          <p:stCondLst>
                                            <p:cond delay="0"/>
                                          </p:stCondLst>
                                        </p:cTn>
                                        <p:tgtEl>
                                          <p:spTgt spid="150553"/>
                                        </p:tgtEl>
                                        <p:attrNameLst>
                                          <p:attrName>style.visibility</p:attrName>
                                        </p:attrNameLst>
                                      </p:cBhvr>
                                      <p:to>
                                        <p:strVal val="visible"/>
                                      </p:to>
                                    </p:set>
                                    <p:animEffect transition="in" filter="slide(fromTop)">
                                      <p:cBhvr>
                                        <p:cTn id="36" dur="500"/>
                                        <p:tgtEl>
                                          <p:spTgt spid="150553"/>
                                        </p:tgtEl>
                                      </p:cBhvr>
                                    </p:animEffect>
                                  </p:childTnLst>
                                </p:cTn>
                              </p:par>
                            </p:childTnLst>
                          </p:cTn>
                        </p:par>
                        <p:par>
                          <p:cTn id="37" fill="hold">
                            <p:stCondLst>
                              <p:cond delay="1000"/>
                            </p:stCondLst>
                            <p:childTnLst>
                              <p:par>
                                <p:cTn id="38" presetID="2" presetClass="entr" presetSubtype="2" fill="hold" grpId="0" nodeType="afterEffect">
                                  <p:stCondLst>
                                    <p:cond delay="0"/>
                                  </p:stCondLst>
                                  <p:childTnLst>
                                    <p:set>
                                      <p:cBhvr>
                                        <p:cTn id="39" dur="1" fill="hold">
                                          <p:stCondLst>
                                            <p:cond delay="0"/>
                                          </p:stCondLst>
                                        </p:cTn>
                                        <p:tgtEl>
                                          <p:spTgt spid="150543"/>
                                        </p:tgtEl>
                                        <p:attrNameLst>
                                          <p:attrName>style.visibility</p:attrName>
                                        </p:attrNameLst>
                                      </p:cBhvr>
                                      <p:to>
                                        <p:strVal val="visible"/>
                                      </p:to>
                                    </p:set>
                                    <p:anim calcmode="lin" valueType="num">
                                      <p:cBhvr additive="base">
                                        <p:cTn id="40" dur="500" fill="hold"/>
                                        <p:tgtEl>
                                          <p:spTgt spid="150543"/>
                                        </p:tgtEl>
                                        <p:attrNameLst>
                                          <p:attrName>ppt_x</p:attrName>
                                        </p:attrNameLst>
                                      </p:cBhvr>
                                      <p:tavLst>
                                        <p:tav tm="0">
                                          <p:val>
                                            <p:strVal val="1+#ppt_w/2"/>
                                          </p:val>
                                        </p:tav>
                                        <p:tav tm="100000">
                                          <p:val>
                                            <p:strVal val="#ppt_x"/>
                                          </p:val>
                                        </p:tav>
                                      </p:tavLst>
                                    </p:anim>
                                    <p:anim calcmode="lin" valueType="num">
                                      <p:cBhvr additive="base">
                                        <p:cTn id="41" dur="500" fill="hold"/>
                                        <p:tgtEl>
                                          <p:spTgt spid="150543"/>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2" presetClass="entr" presetSubtype="2" fill="hold" grpId="0" nodeType="afterEffect">
                                  <p:stCondLst>
                                    <p:cond delay="0"/>
                                  </p:stCondLst>
                                  <p:childTnLst>
                                    <p:set>
                                      <p:cBhvr>
                                        <p:cTn id="44" dur="1" fill="hold">
                                          <p:stCondLst>
                                            <p:cond delay="0"/>
                                          </p:stCondLst>
                                        </p:cTn>
                                        <p:tgtEl>
                                          <p:spTgt spid="150544"/>
                                        </p:tgtEl>
                                        <p:attrNameLst>
                                          <p:attrName>style.visibility</p:attrName>
                                        </p:attrNameLst>
                                      </p:cBhvr>
                                      <p:to>
                                        <p:strVal val="visible"/>
                                      </p:to>
                                    </p:set>
                                    <p:anim calcmode="lin" valueType="num">
                                      <p:cBhvr additive="base">
                                        <p:cTn id="45" dur="500" fill="hold"/>
                                        <p:tgtEl>
                                          <p:spTgt spid="150544"/>
                                        </p:tgtEl>
                                        <p:attrNameLst>
                                          <p:attrName>ppt_x</p:attrName>
                                        </p:attrNameLst>
                                      </p:cBhvr>
                                      <p:tavLst>
                                        <p:tav tm="0">
                                          <p:val>
                                            <p:strVal val="1+#ppt_w/2"/>
                                          </p:val>
                                        </p:tav>
                                        <p:tav tm="100000">
                                          <p:val>
                                            <p:strVal val="#ppt_x"/>
                                          </p:val>
                                        </p:tav>
                                      </p:tavLst>
                                    </p:anim>
                                    <p:anim calcmode="lin" valueType="num">
                                      <p:cBhvr additive="base">
                                        <p:cTn id="46" dur="500" fill="hold"/>
                                        <p:tgtEl>
                                          <p:spTgt spid="15054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150558"/>
                                        </p:tgtEl>
                                        <p:attrNameLst>
                                          <p:attrName>style.visibility</p:attrName>
                                        </p:attrNameLst>
                                      </p:cBhvr>
                                      <p:to>
                                        <p:strVal val="visible"/>
                                      </p:to>
                                    </p:set>
                                    <p:animEffect transition="in" filter="slide(fromTop)">
                                      <p:cBhvr>
                                        <p:cTn id="51" dur="500"/>
                                        <p:tgtEl>
                                          <p:spTgt spid="150558"/>
                                        </p:tgtEl>
                                      </p:cBhvr>
                                    </p:animEffect>
                                  </p:childTnLst>
                                </p:cTn>
                              </p:par>
                            </p:childTnLst>
                          </p:cTn>
                        </p:par>
                        <p:par>
                          <p:cTn id="52" fill="hold">
                            <p:stCondLst>
                              <p:cond delay="500"/>
                            </p:stCondLst>
                            <p:childTnLst>
                              <p:par>
                                <p:cTn id="53" presetID="12" presetClass="entr" presetSubtype="1" fill="hold" grpId="0" nodeType="afterEffect">
                                  <p:stCondLst>
                                    <p:cond delay="0"/>
                                  </p:stCondLst>
                                  <p:childTnLst>
                                    <p:set>
                                      <p:cBhvr>
                                        <p:cTn id="54" dur="1" fill="hold">
                                          <p:stCondLst>
                                            <p:cond delay="0"/>
                                          </p:stCondLst>
                                        </p:cTn>
                                        <p:tgtEl>
                                          <p:spTgt spid="150550"/>
                                        </p:tgtEl>
                                        <p:attrNameLst>
                                          <p:attrName>style.visibility</p:attrName>
                                        </p:attrNameLst>
                                      </p:cBhvr>
                                      <p:to>
                                        <p:strVal val="visible"/>
                                      </p:to>
                                    </p:set>
                                    <p:animEffect transition="in" filter="slide(fromTop)">
                                      <p:cBhvr>
                                        <p:cTn id="55" dur="500"/>
                                        <p:tgtEl>
                                          <p:spTgt spid="150550"/>
                                        </p:tgtEl>
                                      </p:cBhvr>
                                    </p:animEffect>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50545"/>
                                        </p:tgtEl>
                                        <p:attrNameLst>
                                          <p:attrName>style.visibility</p:attrName>
                                        </p:attrNameLst>
                                      </p:cBhvr>
                                      <p:to>
                                        <p:strVal val="visible"/>
                                      </p:to>
                                    </p:set>
                                    <p:anim calcmode="lin" valueType="num">
                                      <p:cBhvr additive="base">
                                        <p:cTn id="59" dur="500" fill="hold"/>
                                        <p:tgtEl>
                                          <p:spTgt spid="150545"/>
                                        </p:tgtEl>
                                        <p:attrNameLst>
                                          <p:attrName>ppt_x</p:attrName>
                                        </p:attrNameLst>
                                      </p:cBhvr>
                                      <p:tavLst>
                                        <p:tav tm="0">
                                          <p:val>
                                            <p:strVal val="1+#ppt_w/2"/>
                                          </p:val>
                                        </p:tav>
                                        <p:tav tm="100000">
                                          <p:val>
                                            <p:strVal val="#ppt_x"/>
                                          </p:val>
                                        </p:tav>
                                      </p:tavLst>
                                    </p:anim>
                                    <p:anim calcmode="lin" valueType="num">
                                      <p:cBhvr additive="base">
                                        <p:cTn id="60" dur="500" fill="hold"/>
                                        <p:tgtEl>
                                          <p:spTgt spid="150545"/>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50546"/>
                                        </p:tgtEl>
                                        <p:attrNameLst>
                                          <p:attrName>style.visibility</p:attrName>
                                        </p:attrNameLst>
                                      </p:cBhvr>
                                      <p:to>
                                        <p:strVal val="visible"/>
                                      </p:to>
                                    </p:set>
                                    <p:anim calcmode="lin" valueType="num">
                                      <p:cBhvr additive="base">
                                        <p:cTn id="64" dur="500" fill="hold"/>
                                        <p:tgtEl>
                                          <p:spTgt spid="150546"/>
                                        </p:tgtEl>
                                        <p:attrNameLst>
                                          <p:attrName>ppt_x</p:attrName>
                                        </p:attrNameLst>
                                      </p:cBhvr>
                                      <p:tavLst>
                                        <p:tav tm="0">
                                          <p:val>
                                            <p:strVal val="1+#ppt_w/2"/>
                                          </p:val>
                                        </p:tav>
                                        <p:tav tm="100000">
                                          <p:val>
                                            <p:strVal val="#ppt_x"/>
                                          </p:val>
                                        </p:tav>
                                      </p:tavLst>
                                    </p:anim>
                                    <p:anim calcmode="lin" valueType="num">
                                      <p:cBhvr additive="base">
                                        <p:cTn id="65" dur="500" fill="hold"/>
                                        <p:tgtEl>
                                          <p:spTgt spid="150546"/>
                                        </p:tgtEl>
                                        <p:attrNameLst>
                                          <p:attrName>ppt_y</p:attrName>
                                        </p:attrNameLst>
                                      </p:cBhvr>
                                      <p:tavLst>
                                        <p:tav tm="0">
                                          <p:val>
                                            <p:strVal val="#ppt_y"/>
                                          </p:val>
                                        </p:tav>
                                        <p:tav tm="100000">
                                          <p:val>
                                            <p:strVal val="#ppt_y"/>
                                          </p:val>
                                        </p:tav>
                                      </p:tavLst>
                                    </p:anim>
                                  </p:childTnLst>
                                </p:cTn>
                              </p:par>
                            </p:childTnLst>
                          </p:cTn>
                        </p:par>
                        <p:par>
                          <p:cTn id="66" fill="hold">
                            <p:stCondLst>
                              <p:cond delay="2000"/>
                            </p:stCondLst>
                            <p:childTnLst>
                              <p:par>
                                <p:cTn id="67" presetID="2" presetClass="entr" presetSubtype="2" fill="hold" grpId="0" nodeType="afterEffect">
                                  <p:stCondLst>
                                    <p:cond delay="0"/>
                                  </p:stCondLst>
                                  <p:childTnLst>
                                    <p:set>
                                      <p:cBhvr>
                                        <p:cTn id="68" dur="1" fill="hold">
                                          <p:stCondLst>
                                            <p:cond delay="0"/>
                                          </p:stCondLst>
                                        </p:cTn>
                                        <p:tgtEl>
                                          <p:spTgt spid="150547"/>
                                        </p:tgtEl>
                                        <p:attrNameLst>
                                          <p:attrName>style.visibility</p:attrName>
                                        </p:attrNameLst>
                                      </p:cBhvr>
                                      <p:to>
                                        <p:strVal val="visible"/>
                                      </p:to>
                                    </p:set>
                                    <p:anim calcmode="lin" valueType="num">
                                      <p:cBhvr additive="base">
                                        <p:cTn id="69" dur="500" fill="hold"/>
                                        <p:tgtEl>
                                          <p:spTgt spid="150547"/>
                                        </p:tgtEl>
                                        <p:attrNameLst>
                                          <p:attrName>ppt_x</p:attrName>
                                        </p:attrNameLst>
                                      </p:cBhvr>
                                      <p:tavLst>
                                        <p:tav tm="0">
                                          <p:val>
                                            <p:strVal val="1+#ppt_w/2"/>
                                          </p:val>
                                        </p:tav>
                                        <p:tav tm="100000">
                                          <p:val>
                                            <p:strVal val="#ppt_x"/>
                                          </p:val>
                                        </p:tav>
                                      </p:tavLst>
                                    </p:anim>
                                    <p:anim calcmode="lin" valueType="num">
                                      <p:cBhvr additive="base">
                                        <p:cTn id="70" dur="500" fill="hold"/>
                                        <p:tgtEl>
                                          <p:spTgt spid="150547"/>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1" fill="hold" grpId="0" nodeType="clickEffect">
                                  <p:stCondLst>
                                    <p:cond delay="0"/>
                                  </p:stCondLst>
                                  <p:childTnLst>
                                    <p:set>
                                      <p:cBhvr>
                                        <p:cTn id="74" dur="1" fill="hold">
                                          <p:stCondLst>
                                            <p:cond delay="0"/>
                                          </p:stCondLst>
                                        </p:cTn>
                                        <p:tgtEl>
                                          <p:spTgt spid="150559"/>
                                        </p:tgtEl>
                                        <p:attrNameLst>
                                          <p:attrName>style.visibility</p:attrName>
                                        </p:attrNameLst>
                                      </p:cBhvr>
                                      <p:to>
                                        <p:strVal val="visible"/>
                                      </p:to>
                                    </p:set>
                                    <p:animEffect transition="in" filter="slide(fromTop)">
                                      <p:cBhvr>
                                        <p:cTn id="75" dur="500"/>
                                        <p:tgtEl>
                                          <p:spTgt spid="150559"/>
                                        </p:tgtEl>
                                      </p:cBhvr>
                                    </p:animEffect>
                                  </p:childTnLst>
                                </p:cTn>
                              </p:par>
                            </p:childTnLst>
                          </p:cTn>
                        </p:par>
                        <p:par>
                          <p:cTn id="76" fill="hold">
                            <p:stCondLst>
                              <p:cond delay="500"/>
                            </p:stCondLst>
                            <p:childTnLst>
                              <p:par>
                                <p:cTn id="77" presetID="12" presetClass="entr" presetSubtype="1" fill="hold" grpId="0" nodeType="afterEffect">
                                  <p:stCondLst>
                                    <p:cond delay="0"/>
                                  </p:stCondLst>
                                  <p:childTnLst>
                                    <p:set>
                                      <p:cBhvr>
                                        <p:cTn id="78" dur="1" fill="hold">
                                          <p:stCondLst>
                                            <p:cond delay="0"/>
                                          </p:stCondLst>
                                        </p:cTn>
                                        <p:tgtEl>
                                          <p:spTgt spid="150551"/>
                                        </p:tgtEl>
                                        <p:attrNameLst>
                                          <p:attrName>style.visibility</p:attrName>
                                        </p:attrNameLst>
                                      </p:cBhvr>
                                      <p:to>
                                        <p:strVal val="visible"/>
                                      </p:to>
                                    </p:set>
                                    <p:animEffect transition="in" filter="slide(fromTop)">
                                      <p:cBhvr>
                                        <p:cTn id="79" dur="500"/>
                                        <p:tgtEl>
                                          <p:spTgt spid="150551"/>
                                        </p:tgtEl>
                                      </p:cBhvr>
                                    </p:animEffect>
                                  </p:childTnLst>
                                </p:cTn>
                              </p:par>
                            </p:childTnLst>
                          </p:cTn>
                        </p:par>
                        <p:par>
                          <p:cTn id="80" fill="hold">
                            <p:stCondLst>
                              <p:cond delay="1000"/>
                            </p:stCondLst>
                            <p:childTnLst>
                              <p:par>
                                <p:cTn id="81" presetID="12" presetClass="entr" presetSubtype="1" fill="hold" grpId="0" nodeType="afterEffect">
                                  <p:stCondLst>
                                    <p:cond delay="0"/>
                                  </p:stCondLst>
                                  <p:childTnLst>
                                    <p:set>
                                      <p:cBhvr>
                                        <p:cTn id="82" dur="1" fill="hold">
                                          <p:stCondLst>
                                            <p:cond delay="0"/>
                                          </p:stCondLst>
                                        </p:cTn>
                                        <p:tgtEl>
                                          <p:spTgt spid="150548"/>
                                        </p:tgtEl>
                                        <p:attrNameLst>
                                          <p:attrName>style.visibility</p:attrName>
                                        </p:attrNameLst>
                                      </p:cBhvr>
                                      <p:to>
                                        <p:strVal val="visible"/>
                                      </p:to>
                                    </p:set>
                                    <p:animEffect transition="in" filter="slide(fromTop)">
                                      <p:cBhvr>
                                        <p:cTn id="83" dur="500"/>
                                        <p:tgtEl>
                                          <p:spTgt spid="150548"/>
                                        </p:tgtEl>
                                      </p:cBhvr>
                                    </p:animEffect>
                                  </p:childTnLst>
                                </p:cTn>
                              </p:par>
                            </p:childTnLst>
                          </p:cTn>
                        </p:par>
                        <p:par>
                          <p:cTn id="84" fill="hold">
                            <p:stCondLst>
                              <p:cond delay="1500"/>
                            </p:stCondLst>
                            <p:childTnLst>
                              <p:par>
                                <p:cTn id="85" presetID="2" presetClass="entr" presetSubtype="2" fill="hold" grpId="0" nodeType="afterEffect">
                                  <p:stCondLst>
                                    <p:cond delay="0"/>
                                  </p:stCondLst>
                                  <p:childTnLst>
                                    <p:set>
                                      <p:cBhvr>
                                        <p:cTn id="86" dur="1" fill="hold">
                                          <p:stCondLst>
                                            <p:cond delay="0"/>
                                          </p:stCondLst>
                                        </p:cTn>
                                        <p:tgtEl>
                                          <p:spTgt spid="150549"/>
                                        </p:tgtEl>
                                        <p:attrNameLst>
                                          <p:attrName>style.visibility</p:attrName>
                                        </p:attrNameLst>
                                      </p:cBhvr>
                                      <p:to>
                                        <p:strVal val="visible"/>
                                      </p:to>
                                    </p:set>
                                    <p:anim calcmode="lin" valueType="num">
                                      <p:cBhvr additive="base">
                                        <p:cTn id="87" dur="500" fill="hold"/>
                                        <p:tgtEl>
                                          <p:spTgt spid="150549"/>
                                        </p:tgtEl>
                                        <p:attrNameLst>
                                          <p:attrName>ppt_x</p:attrName>
                                        </p:attrNameLst>
                                      </p:cBhvr>
                                      <p:tavLst>
                                        <p:tav tm="0">
                                          <p:val>
                                            <p:strVal val="1+#ppt_w/2"/>
                                          </p:val>
                                        </p:tav>
                                        <p:tav tm="100000">
                                          <p:val>
                                            <p:strVal val="#ppt_x"/>
                                          </p:val>
                                        </p:tav>
                                      </p:tavLst>
                                    </p:anim>
                                    <p:anim calcmode="lin" valueType="num">
                                      <p:cBhvr additive="base">
                                        <p:cTn id="88" dur="500" fill="hold"/>
                                        <p:tgtEl>
                                          <p:spTgt spid="15054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2" presetClass="entr" presetSubtype="1" fill="hold" grpId="0" nodeType="clickEffect">
                                  <p:stCondLst>
                                    <p:cond delay="0"/>
                                  </p:stCondLst>
                                  <p:childTnLst>
                                    <p:set>
                                      <p:cBhvr>
                                        <p:cTn id="92" dur="1" fill="hold">
                                          <p:stCondLst>
                                            <p:cond delay="0"/>
                                          </p:stCondLst>
                                        </p:cTn>
                                        <p:tgtEl>
                                          <p:spTgt spid="150561"/>
                                        </p:tgtEl>
                                        <p:attrNameLst>
                                          <p:attrName>style.visibility</p:attrName>
                                        </p:attrNameLst>
                                      </p:cBhvr>
                                      <p:to>
                                        <p:strVal val="visible"/>
                                      </p:to>
                                    </p:set>
                                    <p:animEffect transition="in" filter="slide(fromTop)">
                                      <p:cBhvr>
                                        <p:cTn id="93" dur="500"/>
                                        <p:tgtEl>
                                          <p:spTgt spid="150561"/>
                                        </p:tgtEl>
                                      </p:cBhvr>
                                    </p:animEffect>
                                  </p:childTnLst>
                                </p:cTn>
                              </p:par>
                            </p:childTnLst>
                          </p:cTn>
                        </p:par>
                        <p:par>
                          <p:cTn id="94" fill="hold">
                            <p:stCondLst>
                              <p:cond delay="500"/>
                            </p:stCondLst>
                            <p:childTnLst>
                              <p:par>
                                <p:cTn id="95" presetID="12" presetClass="entr" presetSubtype="1" fill="hold" grpId="0" nodeType="afterEffect">
                                  <p:stCondLst>
                                    <p:cond delay="0"/>
                                  </p:stCondLst>
                                  <p:childTnLst>
                                    <p:set>
                                      <p:cBhvr>
                                        <p:cTn id="96" dur="1" fill="hold">
                                          <p:stCondLst>
                                            <p:cond delay="0"/>
                                          </p:stCondLst>
                                        </p:cTn>
                                        <p:tgtEl>
                                          <p:spTgt spid="150552"/>
                                        </p:tgtEl>
                                        <p:attrNameLst>
                                          <p:attrName>style.visibility</p:attrName>
                                        </p:attrNameLst>
                                      </p:cBhvr>
                                      <p:to>
                                        <p:strVal val="visible"/>
                                      </p:to>
                                    </p:set>
                                    <p:animEffect transition="in" filter="slide(fromTop)">
                                      <p:cBhvr>
                                        <p:cTn id="97" dur="500"/>
                                        <p:tgtEl>
                                          <p:spTgt spid="150552"/>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150560"/>
                                        </p:tgtEl>
                                        <p:attrNameLst>
                                          <p:attrName>style.visibility</p:attrName>
                                        </p:attrNameLst>
                                      </p:cBhvr>
                                      <p:to>
                                        <p:strVal val="visible"/>
                                      </p:to>
                                    </p:set>
                                    <p:animEffect transition="in" filter="slide(fromTop)">
                                      <p:cBhvr>
                                        <p:cTn id="102" dur="500"/>
                                        <p:tgtEl>
                                          <p:spTgt spid="150560"/>
                                        </p:tgtEl>
                                      </p:cBhvr>
                                    </p:animEffect>
                                  </p:childTnLst>
                                </p:cTn>
                              </p:par>
                            </p:childTnLst>
                          </p:cTn>
                        </p:par>
                        <p:par>
                          <p:cTn id="103" fill="hold">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150554"/>
                                        </p:tgtEl>
                                        <p:attrNameLst>
                                          <p:attrName>style.visibility</p:attrName>
                                        </p:attrNameLst>
                                      </p:cBhvr>
                                      <p:to>
                                        <p:strVal val="visible"/>
                                      </p:to>
                                    </p:set>
                                    <p:animEffect transition="in" filter="slide(fromTop)">
                                      <p:cBhvr>
                                        <p:cTn id="106" dur="500"/>
                                        <p:tgtEl>
                                          <p:spTgt spid="150554"/>
                                        </p:tgtEl>
                                      </p:cBhvr>
                                    </p:animEffect>
                                  </p:childTnLst>
                                </p:cTn>
                              </p:par>
                            </p:childTnLst>
                          </p:cTn>
                        </p:par>
                        <p:par>
                          <p:cTn id="107" fill="hold">
                            <p:stCondLst>
                              <p:cond delay="1000"/>
                            </p:stCondLst>
                            <p:childTnLst>
                              <p:par>
                                <p:cTn id="108" presetID="12" presetClass="entr" presetSubtype="1" fill="hold" grpId="0" nodeType="afterEffect">
                                  <p:stCondLst>
                                    <p:cond delay="1000"/>
                                  </p:stCondLst>
                                  <p:childTnLst>
                                    <p:set>
                                      <p:cBhvr>
                                        <p:cTn id="109" dur="1" fill="hold">
                                          <p:stCondLst>
                                            <p:cond delay="0"/>
                                          </p:stCondLst>
                                        </p:cTn>
                                        <p:tgtEl>
                                          <p:spTgt spid="150562"/>
                                        </p:tgtEl>
                                        <p:attrNameLst>
                                          <p:attrName>style.visibility</p:attrName>
                                        </p:attrNameLst>
                                      </p:cBhvr>
                                      <p:to>
                                        <p:strVal val="visible"/>
                                      </p:to>
                                    </p:set>
                                    <p:animEffect transition="in" filter="slide(fromTop)">
                                      <p:cBhvr>
                                        <p:cTn id="110" dur="500"/>
                                        <p:tgtEl>
                                          <p:spTgt spid="150562"/>
                                        </p:tgtEl>
                                      </p:cBhvr>
                                    </p:animEffect>
                                  </p:childTnLst>
                                </p:cTn>
                              </p:par>
                            </p:childTnLst>
                          </p:cTn>
                        </p:par>
                        <p:par>
                          <p:cTn id="111" fill="hold">
                            <p:stCondLst>
                              <p:cond delay="2500"/>
                            </p:stCondLst>
                            <p:childTnLst>
                              <p:par>
                                <p:cTn id="112" presetID="12" presetClass="entr" presetSubtype="1" fill="hold" grpId="0" nodeType="afterEffect">
                                  <p:stCondLst>
                                    <p:cond delay="0"/>
                                  </p:stCondLst>
                                  <p:childTnLst>
                                    <p:set>
                                      <p:cBhvr>
                                        <p:cTn id="113" dur="1" fill="hold">
                                          <p:stCondLst>
                                            <p:cond delay="0"/>
                                          </p:stCondLst>
                                        </p:cTn>
                                        <p:tgtEl>
                                          <p:spTgt spid="150555"/>
                                        </p:tgtEl>
                                        <p:attrNameLst>
                                          <p:attrName>style.visibility</p:attrName>
                                        </p:attrNameLst>
                                      </p:cBhvr>
                                      <p:to>
                                        <p:strVal val="visible"/>
                                      </p:to>
                                    </p:set>
                                    <p:animEffect transition="in" filter="slide(fromTop)">
                                      <p:cBhvr>
                                        <p:cTn id="114" dur="500"/>
                                        <p:tgtEl>
                                          <p:spTgt spid="150555"/>
                                        </p:tgtEl>
                                      </p:cBhvr>
                                    </p:animEffect>
                                  </p:childTnLst>
                                </p:cTn>
                              </p:par>
                            </p:childTnLst>
                          </p:cTn>
                        </p:par>
                        <p:par>
                          <p:cTn id="115" fill="hold">
                            <p:stCondLst>
                              <p:cond delay="3000"/>
                            </p:stCondLst>
                            <p:childTnLst>
                              <p:par>
                                <p:cTn id="116" presetID="12" presetClass="entr" presetSubtype="1" fill="hold" grpId="0" nodeType="afterEffect">
                                  <p:stCondLst>
                                    <p:cond delay="1000"/>
                                  </p:stCondLst>
                                  <p:childTnLst>
                                    <p:set>
                                      <p:cBhvr>
                                        <p:cTn id="117" dur="1" fill="hold">
                                          <p:stCondLst>
                                            <p:cond delay="0"/>
                                          </p:stCondLst>
                                        </p:cTn>
                                        <p:tgtEl>
                                          <p:spTgt spid="150563"/>
                                        </p:tgtEl>
                                        <p:attrNameLst>
                                          <p:attrName>style.visibility</p:attrName>
                                        </p:attrNameLst>
                                      </p:cBhvr>
                                      <p:to>
                                        <p:strVal val="visible"/>
                                      </p:to>
                                    </p:set>
                                    <p:animEffect transition="in" filter="slide(fromTop)">
                                      <p:cBhvr>
                                        <p:cTn id="118" dur="500"/>
                                        <p:tgtEl>
                                          <p:spTgt spid="150563"/>
                                        </p:tgtEl>
                                      </p:cBhvr>
                                    </p:animEffect>
                                  </p:childTnLst>
                                </p:cTn>
                              </p:par>
                            </p:childTnLst>
                          </p:cTn>
                        </p:par>
                        <p:par>
                          <p:cTn id="119" fill="hold">
                            <p:stCondLst>
                              <p:cond delay="4500"/>
                            </p:stCondLst>
                            <p:childTnLst>
                              <p:par>
                                <p:cTn id="120" presetID="12" presetClass="entr" presetSubtype="1" fill="hold" grpId="0" nodeType="afterEffect">
                                  <p:stCondLst>
                                    <p:cond delay="0"/>
                                  </p:stCondLst>
                                  <p:childTnLst>
                                    <p:set>
                                      <p:cBhvr>
                                        <p:cTn id="121" dur="1" fill="hold">
                                          <p:stCondLst>
                                            <p:cond delay="0"/>
                                          </p:stCondLst>
                                        </p:cTn>
                                        <p:tgtEl>
                                          <p:spTgt spid="150556"/>
                                        </p:tgtEl>
                                        <p:attrNameLst>
                                          <p:attrName>style.visibility</p:attrName>
                                        </p:attrNameLst>
                                      </p:cBhvr>
                                      <p:to>
                                        <p:strVal val="visible"/>
                                      </p:to>
                                    </p:set>
                                    <p:animEffect transition="in" filter="slide(fromTop)">
                                      <p:cBhvr>
                                        <p:cTn id="122" dur="500"/>
                                        <p:tgtEl>
                                          <p:spTgt spid="150556"/>
                                        </p:tgtEl>
                                      </p:cBhvr>
                                    </p:animEffect>
                                  </p:childTnLst>
                                </p:cTn>
                              </p:par>
                            </p:childTnLst>
                          </p:cTn>
                        </p:par>
                        <p:par>
                          <p:cTn id="123" fill="hold">
                            <p:stCondLst>
                              <p:cond delay="5000"/>
                            </p:stCondLst>
                            <p:childTnLst>
                              <p:par>
                                <p:cTn id="124" presetID="12" presetClass="entr" presetSubtype="1" fill="hold" grpId="0" nodeType="afterEffect">
                                  <p:stCondLst>
                                    <p:cond delay="1000"/>
                                  </p:stCondLst>
                                  <p:childTnLst>
                                    <p:set>
                                      <p:cBhvr>
                                        <p:cTn id="125" dur="1" fill="hold">
                                          <p:stCondLst>
                                            <p:cond delay="0"/>
                                          </p:stCondLst>
                                        </p:cTn>
                                        <p:tgtEl>
                                          <p:spTgt spid="150564"/>
                                        </p:tgtEl>
                                        <p:attrNameLst>
                                          <p:attrName>style.visibility</p:attrName>
                                        </p:attrNameLst>
                                      </p:cBhvr>
                                      <p:to>
                                        <p:strVal val="visible"/>
                                      </p:to>
                                    </p:set>
                                    <p:animEffect transition="in" filter="slide(fromTop)">
                                      <p:cBhvr>
                                        <p:cTn id="126" dur="500"/>
                                        <p:tgtEl>
                                          <p:spTgt spid="150564"/>
                                        </p:tgtEl>
                                      </p:cBhvr>
                                    </p:animEffect>
                                  </p:childTnLst>
                                </p:cTn>
                              </p:par>
                            </p:childTnLst>
                          </p:cTn>
                        </p:par>
                        <p:par>
                          <p:cTn id="127" fill="hold">
                            <p:stCondLst>
                              <p:cond delay="6500"/>
                            </p:stCondLst>
                            <p:childTnLst>
                              <p:par>
                                <p:cTn id="128" presetID="12" presetClass="entr" presetSubtype="1" fill="hold" grpId="0" nodeType="afterEffect">
                                  <p:stCondLst>
                                    <p:cond delay="0"/>
                                  </p:stCondLst>
                                  <p:childTnLst>
                                    <p:set>
                                      <p:cBhvr>
                                        <p:cTn id="129" dur="1" fill="hold">
                                          <p:stCondLst>
                                            <p:cond delay="0"/>
                                          </p:stCondLst>
                                        </p:cTn>
                                        <p:tgtEl>
                                          <p:spTgt spid="150557"/>
                                        </p:tgtEl>
                                        <p:attrNameLst>
                                          <p:attrName>style.visibility</p:attrName>
                                        </p:attrNameLst>
                                      </p:cBhvr>
                                      <p:to>
                                        <p:strVal val="visible"/>
                                      </p:to>
                                    </p:set>
                                    <p:animEffect transition="in" filter="slide(fromTop)">
                                      <p:cBhvr>
                                        <p:cTn id="130" dur="500"/>
                                        <p:tgtEl>
                                          <p:spTgt spid="150557"/>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grpId="1" nodeType="clickEffect">
                                  <p:stCondLst>
                                    <p:cond delay="0"/>
                                  </p:stCondLst>
                                  <p:childTnLst>
                                    <p:set>
                                      <p:cBhvr>
                                        <p:cTn id="134" dur="1" fill="hold">
                                          <p:stCondLst>
                                            <p:cond delay="0"/>
                                          </p:stCondLst>
                                        </p:cTn>
                                        <p:tgtEl>
                                          <p:spTgt spid="150548"/>
                                        </p:tgtEl>
                                        <p:attrNameLst>
                                          <p:attrName>style.visibility</p:attrName>
                                        </p:attrNameLst>
                                      </p:cBhvr>
                                      <p:to>
                                        <p:strVal val="visible"/>
                                      </p:to>
                                    </p:set>
                                    <p:anim calcmode="lin" valueType="num">
                                      <p:cBhvr additive="base">
                                        <p:cTn id="135" dur="500" fill="hold"/>
                                        <p:tgtEl>
                                          <p:spTgt spid="150548"/>
                                        </p:tgtEl>
                                        <p:attrNameLst>
                                          <p:attrName>ppt_x</p:attrName>
                                        </p:attrNameLst>
                                      </p:cBhvr>
                                      <p:tavLst>
                                        <p:tav tm="0">
                                          <p:val>
                                            <p:strVal val="1+#ppt_w/2"/>
                                          </p:val>
                                        </p:tav>
                                        <p:tav tm="100000">
                                          <p:val>
                                            <p:strVal val="#ppt_x"/>
                                          </p:val>
                                        </p:tav>
                                      </p:tavLst>
                                    </p:anim>
                                    <p:anim calcmode="lin" valueType="num">
                                      <p:cBhvr additive="base">
                                        <p:cTn id="136" dur="500" fill="hold"/>
                                        <p:tgtEl>
                                          <p:spTgt spid="150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1" grpId="0" animBg="1" autoUpdateAnimBg="0"/>
      <p:bldP spid="150542" grpId="0" animBg="1"/>
      <p:bldP spid="150543" grpId="0" animBg="1" autoUpdateAnimBg="0"/>
      <p:bldP spid="150544" grpId="0" animBg="1" autoUpdateAnimBg="0"/>
      <p:bldP spid="150545" grpId="0" animBg="1" autoUpdateAnimBg="0"/>
      <p:bldP spid="150546" grpId="0" animBg="1" autoUpdateAnimBg="0"/>
      <p:bldP spid="150547" grpId="0" animBg="1" autoUpdateAnimBg="0"/>
      <p:bldP spid="150548" grpId="0" animBg="1" autoUpdateAnimBg="0"/>
      <p:bldP spid="150548" grpId="1" animBg="1"/>
      <p:bldP spid="150549" grpId="0" animBg="1" autoUpdateAnimBg="0"/>
      <p:bldP spid="150550" grpId="0" autoUpdateAnimBg="0"/>
      <p:bldP spid="150551" grpId="0" autoUpdateAnimBg="0"/>
      <p:bldP spid="150552" grpId="0" autoUpdateAnimBg="0"/>
      <p:bldP spid="150553" grpId="0" autoUpdateAnimBg="0"/>
      <p:bldP spid="150554" grpId="0" autoUpdateAnimBg="0"/>
      <p:bldP spid="150555" grpId="0" autoUpdateAnimBg="0"/>
      <p:bldP spid="150556" grpId="0" autoUpdateAnimBg="0"/>
      <p:bldP spid="150557" grpId="0" autoUpdateAnimBg="0"/>
      <p:bldP spid="150558" grpId="0" animBg="1"/>
      <p:bldP spid="150559" grpId="0" animBg="1"/>
      <p:bldP spid="150560" grpId="0" animBg="1"/>
      <p:bldP spid="150561" grpId="0" animBg="1"/>
      <p:bldP spid="150562" grpId="0" animBg="1"/>
      <p:bldP spid="150563" grpId="0" animBg="1"/>
      <p:bldP spid="15056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E42F9BE-D7FB-43F8-9BE3-1C6650851372}" type="slidenum">
              <a:rPr lang="en-US" altLang="zh-CN"/>
              <a:t>48</a:t>
            </a:fld>
            <a:endParaRPr lang="en-US" altLang="zh-CN"/>
          </a:p>
        </p:txBody>
      </p:sp>
      <p:sp>
        <p:nvSpPr>
          <p:cNvPr id="151554" name="Text Box 2"/>
          <p:cNvSpPr txBox="1">
            <a:spLocks noChangeArrowheads="1"/>
          </p:cNvSpPr>
          <p:nvPr/>
        </p:nvSpPr>
        <p:spPr bwMode="auto">
          <a:xfrm>
            <a:off x="457200" y="533400"/>
            <a:ext cx="8458200" cy="5761038"/>
          </a:xfrm>
          <a:prstGeom prst="rect">
            <a:avLst/>
          </a:prstGeom>
          <a:noFill/>
          <a:ln w="28575" cap="sq">
            <a:solidFill>
              <a:schemeClr val="hlink"/>
            </a:solidFill>
            <a:miter lim="800000"/>
            <a:headEnd type="none" w="sm" len="sm"/>
            <a:tailEnd type="none" w="sm" len="sm"/>
          </a:ln>
          <a:effectLst/>
          <a:extLst>
            <a:ext uri="{909E8E84-426E-40DD-AFC4-6F175D3DCCD1}">
              <a14:hiddenFill xmlns:a14="http://schemas.microsoft.com/office/drawing/2010/main">
                <a:solidFill>
                  <a:srgbClr val="E1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2800">
                <a:solidFill>
                  <a:srgbClr val="590096"/>
                </a:solidFill>
                <a:latin typeface="Times New Roman" panose="02020603050405020304" pitchFamily="18" charset="0"/>
              </a:rPr>
              <a:t>void BFSTraverse(Graph G, </a:t>
            </a:r>
          </a:p>
          <a:p>
            <a:pPr algn="l">
              <a:lnSpc>
                <a:spcPct val="120000"/>
              </a:lnSpc>
            </a:pPr>
            <a:r>
              <a:rPr kumimoji="1" lang="en-US" altLang="zh-CN" sz="2800">
                <a:solidFill>
                  <a:srgbClr val="590096"/>
                </a:solidFill>
                <a:latin typeface="Times New Roman" panose="02020603050405020304" pitchFamily="18" charset="0"/>
              </a:rPr>
              <a:t>                             void (*visit)(VertexType)) {</a:t>
            </a:r>
          </a:p>
          <a:p>
            <a:pPr algn="l">
              <a:lnSpc>
                <a:spcPct val="120000"/>
              </a:lnSpc>
            </a:pPr>
            <a:r>
              <a:rPr kumimoji="1" lang="en-US" altLang="zh-CN" sz="2800">
                <a:solidFill>
                  <a:srgbClr val="000099"/>
                </a:solidFill>
                <a:latin typeface="Times New Roman" panose="02020603050405020304" pitchFamily="18" charset="0"/>
              </a:rPr>
              <a:t>   // </a:t>
            </a:r>
            <a:r>
              <a:rPr kumimoji="1" lang="zh-CN" altLang="en-US" sz="2800">
                <a:solidFill>
                  <a:srgbClr val="000099"/>
                </a:solidFill>
                <a:latin typeface="Times New Roman" panose="02020603050405020304" pitchFamily="18" charset="0"/>
              </a:rPr>
              <a:t>对图 </a:t>
            </a:r>
            <a:r>
              <a:rPr kumimoji="1" lang="en-US" altLang="zh-CN" sz="2800">
                <a:solidFill>
                  <a:srgbClr val="000099"/>
                </a:solidFill>
                <a:latin typeface="Times New Roman" panose="02020603050405020304" pitchFamily="18" charset="0"/>
              </a:rPr>
              <a:t>G </a:t>
            </a:r>
            <a:r>
              <a:rPr kumimoji="1" lang="zh-CN" altLang="en-US" sz="2800">
                <a:solidFill>
                  <a:srgbClr val="000099"/>
                </a:solidFill>
                <a:latin typeface="Times New Roman" panose="02020603050405020304" pitchFamily="18" charset="0"/>
              </a:rPr>
              <a:t>作深度优先遍历。</a:t>
            </a: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000099"/>
              </a:solidFill>
              <a:latin typeface="Times New Roman" panose="02020603050405020304" pitchFamily="18" charset="0"/>
            </a:endParaRPr>
          </a:p>
          <a:p>
            <a:pPr algn="l">
              <a:lnSpc>
                <a:spcPct val="120000"/>
              </a:lnSpc>
            </a:pPr>
            <a:endParaRPr kumimoji="1" lang="zh-CN" altLang="en-US" sz="2800">
              <a:solidFill>
                <a:srgbClr val="590096"/>
              </a:solidFill>
              <a:latin typeface="Times New Roman" panose="02020603050405020304" pitchFamily="18" charset="0"/>
            </a:endParaRPr>
          </a:p>
          <a:p>
            <a:pPr algn="l">
              <a:lnSpc>
                <a:spcPct val="120000"/>
              </a:lnSpc>
            </a:pPr>
            <a:endParaRPr kumimoji="1" lang="zh-CN" altLang="en-US" sz="2800">
              <a:solidFill>
                <a:srgbClr val="590096"/>
              </a:solidFill>
              <a:latin typeface="Times New Roman" panose="02020603050405020304" pitchFamily="18" charset="0"/>
            </a:endParaRPr>
          </a:p>
          <a:p>
            <a:pPr algn="l">
              <a:lnSpc>
                <a:spcPct val="120000"/>
              </a:lnSpc>
            </a:pPr>
            <a:endParaRPr kumimoji="1" lang="zh-CN" altLang="en-US" sz="2800">
              <a:solidFill>
                <a:srgbClr val="590096"/>
              </a:solidFill>
              <a:latin typeface="Times New Roman" panose="02020603050405020304" pitchFamily="18" charset="0"/>
            </a:endParaRPr>
          </a:p>
          <a:p>
            <a:pPr algn="l">
              <a:lnSpc>
                <a:spcPct val="120000"/>
              </a:lnSpc>
            </a:pPr>
            <a:endParaRPr kumimoji="1" lang="zh-CN" altLang="en-US" sz="2800">
              <a:solidFill>
                <a:srgbClr val="590096"/>
              </a:solidFill>
              <a:latin typeface="Times New Roman" panose="02020603050405020304" pitchFamily="18" charset="0"/>
            </a:endParaRPr>
          </a:p>
          <a:p>
            <a:pPr algn="l">
              <a:lnSpc>
                <a:spcPct val="120000"/>
              </a:lnSpc>
            </a:pPr>
            <a:r>
              <a:rPr kumimoji="1" lang="en-US" altLang="zh-CN" sz="2800">
                <a:solidFill>
                  <a:srgbClr val="590096"/>
                </a:solidFill>
                <a:latin typeface="Times New Roman" panose="02020603050405020304" pitchFamily="18" charset="0"/>
              </a:rPr>
              <a:t>}// BFSTraverse</a:t>
            </a:r>
          </a:p>
        </p:txBody>
      </p:sp>
      <p:sp>
        <p:nvSpPr>
          <p:cNvPr id="151555" name="Rectangle 3"/>
          <p:cNvSpPr>
            <a:spLocks noChangeArrowheads="1"/>
          </p:cNvSpPr>
          <p:nvPr/>
        </p:nvSpPr>
        <p:spPr bwMode="auto">
          <a:xfrm>
            <a:off x="914400" y="2209800"/>
            <a:ext cx="7543800" cy="1360488"/>
          </a:xfrm>
          <a:prstGeom prst="rect">
            <a:avLst/>
          </a:prstGeom>
          <a:noFill/>
          <a:ln w="28575">
            <a:solidFill>
              <a:srgbClr val="000066"/>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en-US" altLang="zh-CN" sz="2800">
                <a:solidFill>
                  <a:srgbClr val="000099"/>
                </a:solidFill>
                <a:latin typeface="Times New Roman" panose="02020603050405020304" pitchFamily="18" charset="0"/>
              </a:rPr>
              <a:t>for (v=0; v&lt;G.vexnum; ++v) </a:t>
            </a:r>
          </a:p>
          <a:p>
            <a:pPr algn="l">
              <a:lnSpc>
                <a:spcPct val="120000"/>
              </a:lnSpc>
              <a:spcBef>
                <a:spcPct val="50000"/>
              </a:spcBef>
            </a:pPr>
            <a:r>
              <a:rPr kumimoji="1" lang="en-US" altLang="zh-CN" sz="2800">
                <a:solidFill>
                  <a:srgbClr val="000099"/>
                </a:solidFill>
                <a:latin typeface="Times New Roman" panose="02020603050405020304" pitchFamily="18" charset="0"/>
              </a:rPr>
              <a:t>     visited[v] = FALSE; // </a:t>
            </a:r>
            <a:r>
              <a:rPr kumimoji="1" lang="zh-CN" altLang="en-US" sz="2800">
                <a:solidFill>
                  <a:srgbClr val="000099"/>
                </a:solidFill>
                <a:latin typeface="Times New Roman" panose="02020603050405020304" pitchFamily="18" charset="0"/>
              </a:rPr>
              <a:t>访问标志数组初始化</a:t>
            </a:r>
          </a:p>
        </p:txBody>
      </p:sp>
      <p:sp>
        <p:nvSpPr>
          <p:cNvPr id="151556" name="Rectangle 4"/>
          <p:cNvSpPr>
            <a:spLocks noChangeArrowheads="1"/>
          </p:cNvSpPr>
          <p:nvPr/>
        </p:nvSpPr>
        <p:spPr bwMode="auto">
          <a:xfrm>
            <a:off x="914400" y="3711575"/>
            <a:ext cx="7543800" cy="2087563"/>
          </a:xfrm>
          <a:prstGeom prst="rect">
            <a:avLst/>
          </a:prstGeom>
          <a:noFill/>
          <a:ln w="28575">
            <a:solidFill>
              <a:schemeClr val="tx1"/>
            </a:solidFill>
            <a:prstDash val="dash"/>
            <a:miter lim="800000"/>
            <a:headEnd type="none" w="sm" len="sm"/>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en-US" altLang="zh-CN" sz="2800">
                <a:solidFill>
                  <a:srgbClr val="000099"/>
                </a:solidFill>
                <a:latin typeface="Times New Roman" panose="02020603050405020304" pitchFamily="18" charset="0"/>
              </a:rPr>
              <a:t>// </a:t>
            </a:r>
            <a:r>
              <a:rPr kumimoji="1" lang="zh-CN" altLang="en-US" sz="2800">
                <a:solidFill>
                  <a:srgbClr val="000099"/>
                </a:solidFill>
                <a:latin typeface="Times New Roman" panose="02020603050405020304" pitchFamily="18" charset="0"/>
              </a:rPr>
              <a:t>对尚未访问的顶点调用</a:t>
            </a:r>
            <a:r>
              <a:rPr kumimoji="1" lang="en-US" altLang="zh-CN" sz="2800">
                <a:solidFill>
                  <a:srgbClr val="000099"/>
                </a:solidFill>
                <a:latin typeface="Times New Roman" panose="02020603050405020304" pitchFamily="18" charset="0"/>
              </a:rPr>
              <a:t>DFS</a:t>
            </a:r>
          </a:p>
          <a:p>
            <a:pPr algn="l">
              <a:lnSpc>
                <a:spcPct val="120000"/>
              </a:lnSpc>
              <a:spcBef>
                <a:spcPct val="50000"/>
              </a:spcBef>
            </a:pPr>
            <a:r>
              <a:rPr kumimoji="1" lang="en-US" altLang="zh-CN" sz="2800">
                <a:solidFill>
                  <a:srgbClr val="000099"/>
                </a:solidFill>
                <a:latin typeface="Times New Roman" panose="02020603050405020304" pitchFamily="18" charset="0"/>
              </a:rPr>
              <a:t>for (v=0; v&lt;G.vexnum; ++v) </a:t>
            </a:r>
          </a:p>
          <a:p>
            <a:pPr algn="l">
              <a:lnSpc>
                <a:spcPct val="120000"/>
              </a:lnSpc>
              <a:spcBef>
                <a:spcPct val="50000"/>
              </a:spcBef>
            </a:pPr>
            <a:r>
              <a:rPr kumimoji="1" lang="en-US" altLang="zh-CN" sz="2800">
                <a:solidFill>
                  <a:srgbClr val="000099"/>
                </a:solidFill>
                <a:latin typeface="Times New Roman" panose="02020603050405020304" pitchFamily="18" charset="0"/>
              </a:rPr>
              <a:t>     </a:t>
            </a:r>
            <a:r>
              <a:rPr kumimoji="1" lang="en-US" altLang="zh-CN" sz="2800">
                <a:solidFill>
                  <a:srgbClr val="800000"/>
                </a:solidFill>
                <a:latin typeface="Times New Roman" panose="02020603050405020304" pitchFamily="18" charset="0"/>
              </a:rPr>
              <a:t>if (!visited[v])  BFS(G, v, visit);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blinds(vertical)">
                                      <p:cBhvr>
                                        <p:cTn id="7" dur="500"/>
                                        <p:tgtEl>
                                          <p:spTgt spid="1515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51555"/>
                                        </p:tgtEl>
                                        <p:attrNameLst>
                                          <p:attrName>style.visibility</p:attrName>
                                        </p:attrNameLst>
                                      </p:cBhvr>
                                      <p:to>
                                        <p:strVal val="visible"/>
                                      </p:to>
                                    </p:set>
                                    <p:animEffect transition="in" filter="strips(downLeft)">
                                      <p:cBhvr>
                                        <p:cTn id="12" dur="500"/>
                                        <p:tgtEl>
                                          <p:spTgt spid="15155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1556"/>
                                        </p:tgtEl>
                                        <p:attrNameLst>
                                          <p:attrName>style.visibility</p:attrName>
                                        </p:attrNameLst>
                                      </p:cBhvr>
                                      <p:to>
                                        <p:strVal val="visible"/>
                                      </p:to>
                                    </p:set>
                                    <p:animEffect transition="in" filter="strips(downLeft)">
                                      <p:cBhvr>
                                        <p:cTn id="1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autoUpdateAnimBg="0"/>
      <p:bldP spid="151555" grpId="0" animBg="1" autoUpdateAnimBg="0"/>
      <p:bldP spid="15155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a:t>遍历应用举例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求一条从顶点 </a:t>
            </a:r>
            <a:r>
              <a:rPr lang="en-US" altLang="zh-CN" dirty="0" smtClean="0"/>
              <a:t>v</a:t>
            </a:r>
            <a:r>
              <a:rPr lang="zh-CN" altLang="en-US" dirty="0" smtClean="0"/>
              <a:t>到</a:t>
            </a:r>
            <a:r>
              <a:rPr lang="zh-CN" altLang="en-US" dirty="0"/>
              <a:t>顶点 </a:t>
            </a:r>
            <a:r>
              <a:rPr lang="en-US" altLang="zh-CN" dirty="0"/>
              <a:t>s </a:t>
            </a:r>
            <a:r>
              <a:rPr lang="zh-CN" altLang="en-US" dirty="0"/>
              <a:t>的简单</a:t>
            </a:r>
            <a:r>
              <a:rPr lang="zh-CN" altLang="en-US" dirty="0" smtClean="0"/>
              <a:t>路径</a:t>
            </a:r>
            <a:endParaRPr lang="en-US" altLang="zh-CN" dirty="0" smtClean="0"/>
          </a:p>
          <a:p>
            <a:r>
              <a:rPr kumimoji="1" lang="zh-CN" altLang="en-US" dirty="0" smtClean="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开始深度优先搜索，找到</a:t>
            </a:r>
            <a:r>
              <a:rPr kumimoji="1" lang="en-US" altLang="zh-CN" dirty="0">
                <a:solidFill>
                  <a:srgbClr val="CC0000"/>
                </a:solidFill>
                <a:latin typeface="Times New Roman" panose="02020603050405020304" pitchFamily="18" charset="0"/>
              </a:rPr>
              <a:t>s</a:t>
            </a:r>
            <a:r>
              <a:rPr kumimoji="1" lang="zh-CN" altLang="en-US" dirty="0">
                <a:solidFill>
                  <a:srgbClr val="CC0000"/>
                </a:solidFill>
                <a:latin typeface="Times New Roman" panose="02020603050405020304" pitchFamily="18" charset="0"/>
              </a:rPr>
              <a:t>为止</a:t>
            </a:r>
            <a:endParaRPr lang="zh-CN" altLang="en-US" dirty="0"/>
          </a:p>
          <a:p>
            <a:r>
              <a:rPr lang="en-US" altLang="zh-CN" dirty="0" smtClean="0"/>
              <a:t>V1</a:t>
            </a:r>
            <a:r>
              <a:rPr lang="en-US" altLang="zh-CN" dirty="0" smtClean="0">
                <a:sym typeface="Wingdings" panose="05000000000000000000" pitchFamily="2" charset="2"/>
              </a:rPr>
              <a:t>V2:  Path=(V1,V2)</a:t>
            </a:r>
          </a:p>
          <a:p>
            <a:r>
              <a:rPr lang="en-US" altLang="zh-CN" dirty="0" smtClean="0">
                <a:sym typeface="Wingdings" panose="05000000000000000000" pitchFamily="2" charset="2"/>
              </a:rPr>
              <a:t>V1V5</a:t>
            </a:r>
            <a:r>
              <a:rPr lang="en-US" altLang="zh-CN" dirty="0">
                <a:sym typeface="Wingdings" panose="05000000000000000000" pitchFamily="2" charset="2"/>
              </a:rPr>
              <a:t>:  Path=(</a:t>
            </a:r>
            <a:r>
              <a:rPr lang="en-US" altLang="zh-CN" dirty="0" smtClean="0">
                <a:sym typeface="Wingdings" panose="05000000000000000000" pitchFamily="2" charset="2"/>
              </a:rPr>
              <a:t>V1,V2,V5)</a:t>
            </a:r>
            <a:endParaRPr lang="en-US" altLang="zh-CN" dirty="0">
              <a:sym typeface="Wingdings" panose="05000000000000000000" pitchFamily="2" charset="2"/>
            </a:endParaRPr>
          </a:p>
          <a:p>
            <a:r>
              <a:rPr lang="en-US" altLang="zh-CN" dirty="0" smtClean="0"/>
              <a:t>V1</a:t>
            </a:r>
            <a:r>
              <a:rPr lang="en-US" altLang="zh-CN" dirty="0" smtClean="0">
                <a:sym typeface="Wingdings" panose="05000000000000000000" pitchFamily="2" charset="2"/>
              </a:rPr>
              <a:t>V7:  Path</a:t>
            </a:r>
            <a:r>
              <a:rPr lang="en-US" altLang="zh-CN" dirty="0">
                <a:sym typeface="Wingdings" panose="05000000000000000000" pitchFamily="2" charset="2"/>
              </a:rPr>
              <a:t>=(</a:t>
            </a:r>
            <a:r>
              <a:rPr lang="en-US" altLang="zh-CN" dirty="0" smtClean="0">
                <a:sym typeface="Wingdings" panose="05000000000000000000" pitchFamily="2" charset="2"/>
              </a:rPr>
              <a:t>V1,V3, V6, V7)</a:t>
            </a:r>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12"/>
          </p:nvPr>
        </p:nvSpPr>
        <p:spPr/>
        <p:txBody>
          <a:bodyPr/>
          <a:lstStyle/>
          <a:p>
            <a:fld id="{DF63806F-D61F-4BDE-BAC7-22B1BD19923B}" type="slidenum">
              <a:rPr lang="en-US" altLang="zh-CN" smtClean="0"/>
              <a:t>49</a:t>
            </a:fld>
            <a:endParaRPr lang="en-US" altLang="zh-CN"/>
          </a:p>
        </p:txBody>
      </p:sp>
      <p:grpSp>
        <p:nvGrpSpPr>
          <p:cNvPr id="5" name="Group 37"/>
          <p:cNvGrpSpPr/>
          <p:nvPr/>
        </p:nvGrpSpPr>
        <p:grpSpPr bwMode="auto">
          <a:xfrm>
            <a:off x="2254251" y="4045586"/>
            <a:ext cx="4305300" cy="2143125"/>
            <a:chOff x="1584" y="672"/>
            <a:chExt cx="2712" cy="1350"/>
          </a:xfrm>
        </p:grpSpPr>
        <p:grpSp>
          <p:nvGrpSpPr>
            <p:cNvPr id="6" name="Group 38"/>
            <p:cNvGrpSpPr/>
            <p:nvPr/>
          </p:nvGrpSpPr>
          <p:grpSpPr bwMode="auto">
            <a:xfrm>
              <a:off x="2736" y="672"/>
              <a:ext cx="408" cy="294"/>
              <a:chOff x="2928" y="3312"/>
              <a:chExt cx="408" cy="294"/>
            </a:xfrm>
          </p:grpSpPr>
          <p:sp>
            <p:nvSpPr>
              <p:cNvPr id="38" name="Oval 39"/>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0"/>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V1</a:t>
                </a:r>
              </a:p>
            </p:txBody>
          </p:sp>
        </p:grpSp>
        <p:grpSp>
          <p:nvGrpSpPr>
            <p:cNvPr id="7" name="Group 41"/>
            <p:cNvGrpSpPr/>
            <p:nvPr/>
          </p:nvGrpSpPr>
          <p:grpSpPr bwMode="auto">
            <a:xfrm>
              <a:off x="1809" y="827"/>
              <a:ext cx="2218" cy="1028"/>
              <a:chOff x="488" y="1948"/>
              <a:chExt cx="2402" cy="1139"/>
            </a:xfrm>
          </p:grpSpPr>
          <p:sp>
            <p:nvSpPr>
              <p:cNvPr id="29" name="Line 42"/>
              <p:cNvSpPr>
                <a:spLocks noChangeShapeType="1"/>
              </p:cNvSpPr>
              <p:nvPr/>
            </p:nvSpPr>
            <p:spPr bwMode="auto">
              <a:xfrm flipV="1">
                <a:off x="488"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3"/>
              <p:cNvSpPr>
                <a:spLocks noChangeShapeType="1"/>
              </p:cNvSpPr>
              <p:nvPr/>
            </p:nvSpPr>
            <p:spPr bwMode="auto">
              <a:xfrm flipV="1">
                <a:off x="1056" y="1948"/>
                <a:ext cx="485" cy="26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44"/>
              <p:cNvSpPr>
                <a:spLocks noChangeShapeType="1"/>
              </p:cNvSpPr>
              <p:nvPr/>
            </p:nvSpPr>
            <p:spPr bwMode="auto">
              <a:xfrm>
                <a:off x="1080"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5"/>
              <p:cNvSpPr>
                <a:spLocks noChangeShapeType="1"/>
              </p:cNvSpPr>
              <p:nvPr/>
            </p:nvSpPr>
            <p:spPr bwMode="auto">
              <a:xfrm>
                <a:off x="1870" y="1948"/>
                <a:ext cx="559"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46"/>
              <p:cNvSpPr>
                <a:spLocks noChangeShapeType="1"/>
              </p:cNvSpPr>
              <p:nvPr/>
            </p:nvSpPr>
            <p:spPr bwMode="auto">
              <a:xfrm>
                <a:off x="2660" y="2397"/>
                <a:ext cx="230" cy="17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p:cNvSpPr>
                <a:spLocks noChangeShapeType="1"/>
              </p:cNvSpPr>
              <p:nvPr/>
            </p:nvSpPr>
            <p:spPr bwMode="auto">
              <a:xfrm flipV="1">
                <a:off x="2265" y="2397"/>
                <a:ext cx="197" cy="207"/>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p:cNvSpPr>
                <a:spLocks noChangeShapeType="1"/>
              </p:cNvSpPr>
              <p:nvPr/>
            </p:nvSpPr>
            <p:spPr bwMode="auto">
              <a:xfrm flipV="1">
                <a:off x="2331" y="2707"/>
                <a:ext cx="445"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p:cNvSpPr>
                <a:spLocks noChangeShapeType="1"/>
              </p:cNvSpPr>
              <p:nvPr/>
            </p:nvSpPr>
            <p:spPr bwMode="auto">
              <a:xfrm flipV="1">
                <a:off x="1080" y="2811"/>
                <a:ext cx="362"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p:cNvSpPr>
                <a:spLocks noChangeShapeType="1"/>
              </p:cNvSpPr>
              <p:nvPr/>
            </p:nvSpPr>
            <p:spPr bwMode="auto">
              <a:xfrm>
                <a:off x="960" y="2448"/>
                <a:ext cx="0" cy="480"/>
              </a:xfrm>
              <a:prstGeom prst="line">
                <a:avLst/>
              </a:prstGeom>
              <a:noFill/>
              <a:ln w="38100" cap="rnd">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51"/>
            <p:cNvGrpSpPr/>
            <p:nvPr/>
          </p:nvGrpSpPr>
          <p:grpSpPr bwMode="auto">
            <a:xfrm>
              <a:off x="2064" y="1728"/>
              <a:ext cx="408" cy="294"/>
              <a:chOff x="2928" y="3312"/>
              <a:chExt cx="408" cy="294"/>
            </a:xfrm>
          </p:grpSpPr>
          <p:sp>
            <p:nvSpPr>
              <p:cNvPr id="27" name="Oval 52"/>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53"/>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V8</a:t>
                </a:r>
              </a:p>
            </p:txBody>
          </p:sp>
        </p:grpSp>
        <p:grpSp>
          <p:nvGrpSpPr>
            <p:cNvPr id="9" name="Group 54"/>
            <p:cNvGrpSpPr/>
            <p:nvPr/>
          </p:nvGrpSpPr>
          <p:grpSpPr bwMode="auto">
            <a:xfrm>
              <a:off x="3888" y="1392"/>
              <a:ext cx="408" cy="294"/>
              <a:chOff x="2928" y="3312"/>
              <a:chExt cx="408" cy="294"/>
            </a:xfrm>
          </p:grpSpPr>
          <p:sp>
            <p:nvSpPr>
              <p:cNvPr id="25" name="Oval 55"/>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5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V7</a:t>
                </a:r>
              </a:p>
            </p:txBody>
          </p:sp>
        </p:grpSp>
        <p:grpSp>
          <p:nvGrpSpPr>
            <p:cNvPr id="10" name="Group 57"/>
            <p:cNvGrpSpPr/>
            <p:nvPr/>
          </p:nvGrpSpPr>
          <p:grpSpPr bwMode="auto">
            <a:xfrm>
              <a:off x="3216" y="1392"/>
              <a:ext cx="408" cy="294"/>
              <a:chOff x="2928" y="3312"/>
              <a:chExt cx="408" cy="294"/>
            </a:xfrm>
          </p:grpSpPr>
          <p:sp>
            <p:nvSpPr>
              <p:cNvPr id="23" name="Oval 58"/>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5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V6</a:t>
                </a:r>
              </a:p>
            </p:txBody>
          </p:sp>
        </p:grpSp>
        <p:grpSp>
          <p:nvGrpSpPr>
            <p:cNvPr id="11" name="Group 60"/>
            <p:cNvGrpSpPr/>
            <p:nvPr/>
          </p:nvGrpSpPr>
          <p:grpSpPr bwMode="auto">
            <a:xfrm>
              <a:off x="2544" y="1392"/>
              <a:ext cx="408" cy="294"/>
              <a:chOff x="2928" y="3312"/>
              <a:chExt cx="408" cy="294"/>
            </a:xfrm>
          </p:grpSpPr>
          <p:sp>
            <p:nvSpPr>
              <p:cNvPr id="21" name="Oval 61"/>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6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V5</a:t>
                </a:r>
              </a:p>
            </p:txBody>
          </p:sp>
        </p:grpSp>
        <p:grpSp>
          <p:nvGrpSpPr>
            <p:cNvPr id="12" name="Group 63"/>
            <p:cNvGrpSpPr/>
            <p:nvPr/>
          </p:nvGrpSpPr>
          <p:grpSpPr bwMode="auto">
            <a:xfrm>
              <a:off x="1584" y="1392"/>
              <a:ext cx="408" cy="294"/>
              <a:chOff x="2928" y="3312"/>
              <a:chExt cx="408" cy="294"/>
            </a:xfrm>
          </p:grpSpPr>
          <p:sp>
            <p:nvSpPr>
              <p:cNvPr id="19" name="Oval 64"/>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6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V4</a:t>
                </a:r>
              </a:p>
            </p:txBody>
          </p:sp>
        </p:grpSp>
        <p:grpSp>
          <p:nvGrpSpPr>
            <p:cNvPr id="13" name="Group 66"/>
            <p:cNvGrpSpPr/>
            <p:nvPr/>
          </p:nvGrpSpPr>
          <p:grpSpPr bwMode="auto">
            <a:xfrm>
              <a:off x="3504" y="1008"/>
              <a:ext cx="408" cy="294"/>
              <a:chOff x="2928" y="3312"/>
              <a:chExt cx="408" cy="294"/>
            </a:xfrm>
          </p:grpSpPr>
          <p:sp>
            <p:nvSpPr>
              <p:cNvPr id="17" name="Oval 67"/>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V3</a:t>
                </a:r>
              </a:p>
            </p:txBody>
          </p:sp>
        </p:grpSp>
        <p:grpSp>
          <p:nvGrpSpPr>
            <p:cNvPr id="14" name="Group 69"/>
            <p:cNvGrpSpPr/>
            <p:nvPr/>
          </p:nvGrpSpPr>
          <p:grpSpPr bwMode="auto">
            <a:xfrm>
              <a:off x="2064" y="960"/>
              <a:ext cx="408" cy="294"/>
              <a:chOff x="2928" y="3312"/>
              <a:chExt cx="408" cy="294"/>
            </a:xfrm>
          </p:grpSpPr>
          <p:sp>
            <p:nvSpPr>
              <p:cNvPr id="15" name="Oval 70"/>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7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V2</a:t>
                </a:r>
              </a:p>
            </p:txBody>
          </p:sp>
        </p:grpSp>
      </p:gr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A0F7FDFF-F57E-42D9-8683-0772E7D21B58}" type="slidenum">
              <a:rPr lang="en-US" altLang="zh-CN"/>
              <a:t>5</a:t>
            </a:fld>
            <a:endParaRPr lang="en-US" altLang="zh-CN"/>
          </a:p>
        </p:txBody>
      </p:sp>
      <p:sp>
        <p:nvSpPr>
          <p:cNvPr id="174108" name="Rectangle 28"/>
          <p:cNvSpPr>
            <a:spLocks noGrp="1" noChangeArrowheads="1"/>
          </p:cNvSpPr>
          <p:nvPr>
            <p:ph type="title"/>
          </p:nvPr>
        </p:nvSpPr>
        <p:spPr/>
        <p:txBody>
          <a:bodyPr/>
          <a:lstStyle/>
          <a:p>
            <a:r>
              <a:rPr lang="en-US" altLang="zh-CN"/>
              <a:t>7.1.1 </a:t>
            </a:r>
            <a:r>
              <a:rPr lang="zh-CN" altLang="en-US"/>
              <a:t>图的定义</a:t>
            </a:r>
          </a:p>
        </p:txBody>
      </p:sp>
      <p:sp>
        <p:nvSpPr>
          <p:cNvPr id="174109" name="Rectangle 29"/>
          <p:cNvSpPr>
            <a:spLocks noGrp="1" noChangeArrowheads="1"/>
          </p:cNvSpPr>
          <p:nvPr>
            <p:ph type="body" idx="1"/>
          </p:nvPr>
        </p:nvSpPr>
        <p:spPr/>
        <p:txBody>
          <a:bodyPr/>
          <a:lstStyle/>
          <a:p>
            <a:r>
              <a:rPr lang="zh-CN" altLang="en-US"/>
              <a:t>若</a:t>
            </a:r>
            <a:r>
              <a:rPr lang="en-US" altLang="zh-CN"/>
              <a:t>&lt;v, w&gt;</a:t>
            </a:r>
            <a:r>
              <a:rPr lang="en-US" altLang="zh-CN">
                <a:sym typeface="Symbol" panose="05050102010706020507" pitchFamily="18" charset="2"/>
              </a:rPr>
              <a:t></a:t>
            </a:r>
            <a:r>
              <a:rPr lang="en-US" altLang="zh-CN"/>
              <a:t>VR </a:t>
            </a:r>
            <a:r>
              <a:rPr lang="zh-CN" altLang="en-US"/>
              <a:t>必有</a:t>
            </a:r>
            <a:r>
              <a:rPr lang="en-US" altLang="zh-CN"/>
              <a:t>&lt;w, v&gt;</a:t>
            </a:r>
            <a:r>
              <a:rPr lang="en-US" altLang="zh-CN">
                <a:sym typeface="Symbol" panose="05050102010706020507" pitchFamily="18" charset="2"/>
              </a:rPr>
              <a:t></a:t>
            </a:r>
            <a:r>
              <a:rPr lang="en-US" altLang="zh-CN"/>
              <a:t> VR, </a:t>
            </a:r>
            <a:r>
              <a:rPr lang="zh-CN" altLang="en-US"/>
              <a:t>则称 </a:t>
            </a:r>
            <a:r>
              <a:rPr lang="en-US" altLang="zh-CN"/>
              <a:t>(v,w) </a:t>
            </a:r>
            <a:r>
              <a:rPr lang="zh-CN" altLang="en-US"/>
              <a:t>为顶点</a:t>
            </a:r>
            <a:r>
              <a:rPr lang="en-US" altLang="zh-CN"/>
              <a:t>v </a:t>
            </a:r>
            <a:r>
              <a:rPr lang="zh-CN" altLang="en-US"/>
              <a:t>和顶点 </a:t>
            </a:r>
            <a:r>
              <a:rPr lang="en-US" altLang="zh-CN"/>
              <a:t>w </a:t>
            </a:r>
            <a:r>
              <a:rPr lang="zh-CN" altLang="en-US"/>
              <a:t>之间存在一条“</a:t>
            </a:r>
            <a:r>
              <a:rPr lang="zh-CN" altLang="en-US">
                <a:solidFill>
                  <a:srgbClr val="CC0000"/>
                </a:solidFill>
              </a:rPr>
              <a:t>边</a:t>
            </a:r>
            <a:r>
              <a:rPr lang="en-US" altLang="zh-CN">
                <a:solidFill>
                  <a:srgbClr val="CC0000"/>
                </a:solidFill>
              </a:rPr>
              <a:t>(edge)</a:t>
            </a:r>
            <a:r>
              <a:rPr lang="en-US" altLang="zh-CN"/>
              <a:t>”</a:t>
            </a:r>
            <a:r>
              <a:rPr lang="zh-CN" altLang="en-US"/>
              <a:t>。</a:t>
            </a:r>
          </a:p>
          <a:p>
            <a:r>
              <a:rPr lang="zh-CN" altLang="en-US"/>
              <a:t>由顶点集和边集构成的图称作</a:t>
            </a:r>
            <a:r>
              <a:rPr lang="zh-CN" altLang="en-US">
                <a:solidFill>
                  <a:srgbClr val="CC0000"/>
                </a:solidFill>
              </a:rPr>
              <a:t>无向图</a:t>
            </a:r>
            <a:r>
              <a:rPr lang="en-US" altLang="zh-CN">
                <a:solidFill>
                  <a:srgbClr val="CC0000"/>
                </a:solidFill>
              </a:rPr>
              <a:t>(Undiagrah)</a:t>
            </a:r>
            <a:r>
              <a:rPr lang="zh-CN" altLang="en-US"/>
              <a:t>。</a:t>
            </a:r>
          </a:p>
        </p:txBody>
      </p:sp>
      <p:sp>
        <p:nvSpPr>
          <p:cNvPr id="174104" name="Rectangle 24"/>
          <p:cNvSpPr>
            <a:spLocks noChangeArrowheads="1"/>
          </p:cNvSpPr>
          <p:nvPr/>
        </p:nvSpPr>
        <p:spPr bwMode="auto">
          <a:xfrm>
            <a:off x="457200" y="2819400"/>
            <a:ext cx="4267200" cy="3352800"/>
          </a:xfrm>
          <a:prstGeom prst="rect">
            <a:avLst/>
          </a:prstGeom>
          <a:noFill/>
          <a:ln w="28575" cap="sq">
            <a:solidFill>
              <a:schemeClr val="tx1"/>
            </a:solidFill>
            <a:miter lim="800000"/>
            <a:headEnd type="none" w="sm" len="sm"/>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buClr>
                <a:schemeClr val="hlink"/>
              </a:buClr>
              <a:buFontTx/>
              <a:buChar char="•"/>
            </a:pPr>
            <a:r>
              <a:rPr kumimoji="1" lang="zh-CN" altLang="en-US" sz="2800">
                <a:solidFill>
                  <a:srgbClr val="333399"/>
                </a:solidFill>
                <a:latin typeface="Times New Roman" panose="02020603050405020304" pitchFamily="18" charset="0"/>
              </a:rPr>
              <a:t>例如：</a:t>
            </a:r>
            <a:r>
              <a:rPr kumimoji="1" lang="en-US" altLang="zh-CN" sz="2800">
                <a:solidFill>
                  <a:srgbClr val="333399"/>
                </a:solidFill>
                <a:latin typeface="Times New Roman" panose="02020603050405020304" pitchFamily="18" charset="0"/>
              </a:rPr>
              <a:t>G</a:t>
            </a:r>
            <a:r>
              <a:rPr kumimoji="1" lang="en-US" altLang="zh-CN" sz="2800" baseline="-25000">
                <a:solidFill>
                  <a:srgbClr val="333399"/>
                </a:solidFill>
                <a:latin typeface="Times New Roman" panose="02020603050405020304" pitchFamily="18" charset="0"/>
              </a:rPr>
              <a:t>1</a:t>
            </a:r>
            <a:r>
              <a:rPr kumimoji="1" lang="en-US" altLang="zh-CN" sz="2800">
                <a:solidFill>
                  <a:srgbClr val="333399"/>
                </a:solidFill>
                <a:latin typeface="Times New Roman" panose="02020603050405020304" pitchFamily="18" charset="0"/>
              </a:rPr>
              <a:t> = (V</a:t>
            </a:r>
            <a:r>
              <a:rPr kumimoji="1" lang="en-US" altLang="zh-CN" sz="2800" baseline="-25000">
                <a:solidFill>
                  <a:srgbClr val="333399"/>
                </a:solidFill>
                <a:latin typeface="Times New Roman" panose="02020603050405020304" pitchFamily="18" charset="0"/>
              </a:rPr>
              <a:t>1</a:t>
            </a:r>
            <a:r>
              <a:rPr kumimoji="1" lang="en-US" altLang="zh-CN" sz="2800">
                <a:solidFill>
                  <a:srgbClr val="333399"/>
                </a:solidFill>
                <a:latin typeface="Times New Roman" panose="02020603050405020304" pitchFamily="18" charset="0"/>
              </a:rPr>
              <a:t>, VR</a:t>
            </a:r>
            <a:r>
              <a:rPr kumimoji="1" lang="en-US" altLang="zh-CN" sz="2800" baseline="-25000">
                <a:solidFill>
                  <a:srgbClr val="333399"/>
                </a:solidFill>
                <a:latin typeface="Times New Roman" panose="02020603050405020304" pitchFamily="18" charset="0"/>
              </a:rPr>
              <a:t>1</a:t>
            </a:r>
            <a:r>
              <a:rPr kumimoji="1" lang="en-US" altLang="zh-CN" sz="2800">
                <a:solidFill>
                  <a:srgbClr val="333399"/>
                </a:solidFill>
                <a:latin typeface="Times New Roman" panose="02020603050405020304" pitchFamily="18" charset="0"/>
              </a:rPr>
              <a:t>)</a:t>
            </a:r>
          </a:p>
          <a:p>
            <a:pPr algn="l">
              <a:spcBef>
                <a:spcPct val="50000"/>
              </a:spcBef>
              <a:buClr>
                <a:schemeClr val="hlink"/>
              </a:buClr>
            </a:pPr>
            <a:r>
              <a:rPr kumimoji="1" lang="en-US" altLang="zh-CN" sz="2800">
                <a:solidFill>
                  <a:srgbClr val="000099"/>
                </a:solidFill>
                <a:latin typeface="Times New Roman" panose="02020603050405020304" pitchFamily="18" charset="0"/>
                <a:sym typeface="Symbol" panose="05050102010706020507" pitchFamily="18" charset="2"/>
              </a:rPr>
              <a:t>V</a:t>
            </a:r>
            <a:r>
              <a:rPr kumimoji="1" lang="en-US" altLang="zh-CN" sz="2800" baseline="-25000">
                <a:solidFill>
                  <a:srgbClr val="000099"/>
                </a:solidFill>
                <a:latin typeface="Times New Roman" panose="02020603050405020304" pitchFamily="18" charset="0"/>
                <a:sym typeface="Symbol" panose="05050102010706020507" pitchFamily="18" charset="2"/>
              </a:rPr>
              <a:t>1</a:t>
            </a:r>
            <a:r>
              <a:rPr kumimoji="1" lang="en-US" altLang="zh-CN" sz="2800">
                <a:solidFill>
                  <a:srgbClr val="000099"/>
                </a:solidFill>
                <a:latin typeface="Times New Roman" panose="02020603050405020304" pitchFamily="18" charset="0"/>
                <a:sym typeface="Symbol" panose="05050102010706020507" pitchFamily="18" charset="2"/>
              </a:rPr>
              <a:t>={A, B, C, D, E}</a:t>
            </a:r>
          </a:p>
          <a:p>
            <a:pPr algn="l">
              <a:spcBef>
                <a:spcPct val="50000"/>
              </a:spcBef>
              <a:buClr>
                <a:schemeClr val="hlink"/>
              </a:buClr>
            </a:pPr>
            <a:r>
              <a:rPr kumimoji="1" lang="en-US" altLang="zh-CN" sz="2800">
                <a:solidFill>
                  <a:srgbClr val="000099"/>
                </a:solidFill>
                <a:latin typeface="Times New Roman" panose="02020603050405020304" pitchFamily="18" charset="0"/>
                <a:sym typeface="Symbol" panose="05050102010706020507" pitchFamily="18" charset="2"/>
              </a:rPr>
              <a:t>VR</a:t>
            </a:r>
            <a:r>
              <a:rPr kumimoji="1" lang="en-US" altLang="zh-CN" sz="2800" baseline="-25000">
                <a:solidFill>
                  <a:srgbClr val="000099"/>
                </a:solidFill>
                <a:latin typeface="Times New Roman" panose="02020603050405020304" pitchFamily="18" charset="0"/>
                <a:sym typeface="Symbol" panose="05050102010706020507" pitchFamily="18" charset="2"/>
              </a:rPr>
              <a:t>1</a:t>
            </a:r>
            <a:r>
              <a:rPr kumimoji="1" lang="en-US" altLang="zh-CN" sz="2800">
                <a:solidFill>
                  <a:srgbClr val="000099"/>
                </a:solidFill>
                <a:latin typeface="Times New Roman" panose="02020603050405020304" pitchFamily="18" charset="0"/>
                <a:sym typeface="Symbol" panose="05050102010706020507" pitchFamily="18" charset="2"/>
              </a:rPr>
              <a:t>={&lt;A,B&gt;, &lt;A,E&gt;,</a:t>
            </a:r>
          </a:p>
          <a:p>
            <a:pPr algn="l">
              <a:lnSpc>
                <a:spcPct val="125000"/>
              </a:lnSpc>
              <a:spcBef>
                <a:spcPct val="50000"/>
              </a:spcBef>
            </a:pPr>
            <a:r>
              <a:rPr kumimoji="1" lang="en-US" altLang="zh-CN" sz="2800">
                <a:solidFill>
                  <a:srgbClr val="000099"/>
                </a:solidFill>
                <a:latin typeface="Times New Roman" panose="02020603050405020304" pitchFamily="18" charset="0"/>
                <a:ea typeface="宋体" panose="02010600030101010101" pitchFamily="2" charset="-122"/>
              </a:rPr>
              <a:t>  &lt;B,C&gt;, &lt;D,C&gt;, &lt;D,B&gt;,</a:t>
            </a:r>
          </a:p>
          <a:p>
            <a:pPr algn="l">
              <a:lnSpc>
                <a:spcPct val="125000"/>
              </a:lnSpc>
              <a:spcBef>
                <a:spcPct val="50000"/>
              </a:spcBef>
            </a:pPr>
            <a:r>
              <a:rPr kumimoji="1" lang="en-US" altLang="zh-CN" sz="2800">
                <a:solidFill>
                  <a:srgbClr val="000099"/>
                </a:solidFill>
                <a:latin typeface="Times New Roman" panose="02020603050405020304" pitchFamily="18" charset="0"/>
                <a:ea typeface="宋体" panose="02010600030101010101" pitchFamily="2" charset="-122"/>
              </a:rPr>
              <a:t>  &lt;D,A&gt;, &lt;E,C&gt; }</a:t>
            </a:r>
          </a:p>
        </p:txBody>
      </p:sp>
      <p:grpSp>
        <p:nvGrpSpPr>
          <p:cNvPr id="174107" name="Group 27"/>
          <p:cNvGrpSpPr/>
          <p:nvPr/>
        </p:nvGrpSpPr>
        <p:grpSpPr bwMode="auto">
          <a:xfrm>
            <a:off x="4724400" y="2819400"/>
            <a:ext cx="4114800" cy="3352800"/>
            <a:chOff x="2976" y="1776"/>
            <a:chExt cx="2592" cy="2112"/>
          </a:xfrm>
        </p:grpSpPr>
        <p:grpSp>
          <p:nvGrpSpPr>
            <p:cNvPr id="174105" name="Group 25"/>
            <p:cNvGrpSpPr/>
            <p:nvPr/>
          </p:nvGrpSpPr>
          <p:grpSpPr bwMode="auto">
            <a:xfrm>
              <a:off x="3120" y="1920"/>
              <a:ext cx="2400" cy="1728"/>
              <a:chOff x="3120" y="1824"/>
              <a:chExt cx="2400" cy="1728"/>
            </a:xfrm>
          </p:grpSpPr>
          <p:sp>
            <p:nvSpPr>
              <p:cNvPr id="174085" name="Oval 5"/>
              <p:cNvSpPr>
                <a:spLocks noChangeArrowheads="1"/>
              </p:cNvSpPr>
              <p:nvPr/>
            </p:nvSpPr>
            <p:spPr bwMode="auto">
              <a:xfrm>
                <a:off x="5088" y="244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6" name="Oval 6"/>
              <p:cNvSpPr>
                <a:spLocks noChangeArrowheads="1"/>
              </p:cNvSpPr>
              <p:nvPr/>
            </p:nvSpPr>
            <p:spPr bwMode="auto">
              <a:xfrm>
                <a:off x="4104" y="1824"/>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7" name="Oval 7"/>
              <p:cNvSpPr>
                <a:spLocks noChangeArrowheads="1"/>
              </p:cNvSpPr>
              <p:nvPr/>
            </p:nvSpPr>
            <p:spPr bwMode="auto">
              <a:xfrm>
                <a:off x="3612" y="312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8" name="Oval 8"/>
              <p:cNvSpPr>
                <a:spLocks noChangeArrowheads="1"/>
              </p:cNvSpPr>
              <p:nvPr/>
            </p:nvSpPr>
            <p:spPr bwMode="auto">
              <a:xfrm>
                <a:off x="3120" y="2448"/>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9" name="Oval 9"/>
              <p:cNvSpPr>
                <a:spLocks noChangeArrowheads="1"/>
              </p:cNvSpPr>
              <p:nvPr/>
            </p:nvSpPr>
            <p:spPr bwMode="auto">
              <a:xfrm>
                <a:off x="4596" y="312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0" name="Line 10"/>
              <p:cNvSpPr>
                <a:spLocks noChangeShapeType="1"/>
              </p:cNvSpPr>
              <p:nvPr/>
            </p:nvSpPr>
            <p:spPr bwMode="auto">
              <a:xfrm flipH="1">
                <a:off x="3456" y="2112"/>
                <a:ext cx="624"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1" name="Line 11"/>
              <p:cNvSpPr>
                <a:spLocks noChangeShapeType="1"/>
              </p:cNvSpPr>
              <p:nvPr/>
            </p:nvSpPr>
            <p:spPr bwMode="auto">
              <a:xfrm>
                <a:off x="3456" y="2832"/>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2" name="Line 12"/>
              <p:cNvSpPr>
                <a:spLocks noChangeShapeType="1"/>
              </p:cNvSpPr>
              <p:nvPr/>
            </p:nvSpPr>
            <p:spPr bwMode="auto">
              <a:xfrm>
                <a:off x="4080" y="3360"/>
                <a:ext cx="528"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3" name="Line 13"/>
              <p:cNvSpPr>
                <a:spLocks noChangeShapeType="1"/>
              </p:cNvSpPr>
              <p:nvPr/>
            </p:nvSpPr>
            <p:spPr bwMode="auto">
              <a:xfrm flipH="1" flipV="1">
                <a:off x="4416" y="2208"/>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4" name="Line 14"/>
              <p:cNvSpPr>
                <a:spLocks noChangeShapeType="1"/>
              </p:cNvSpPr>
              <p:nvPr/>
            </p:nvSpPr>
            <p:spPr bwMode="auto">
              <a:xfrm>
                <a:off x="4560" y="2112"/>
                <a:ext cx="576"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5" name="Rectangle 15"/>
              <p:cNvSpPr>
                <a:spLocks noChangeArrowheads="1"/>
              </p:cNvSpPr>
              <p:nvPr/>
            </p:nvSpPr>
            <p:spPr bwMode="auto">
              <a:xfrm>
                <a:off x="4176" y="1824"/>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A</a:t>
                </a:r>
              </a:p>
            </p:txBody>
          </p:sp>
          <p:sp>
            <p:nvSpPr>
              <p:cNvPr id="174096" name="Rectangle 16"/>
              <p:cNvSpPr>
                <a:spLocks noChangeArrowheads="1"/>
              </p:cNvSpPr>
              <p:nvPr/>
            </p:nvSpPr>
            <p:spPr bwMode="auto">
              <a:xfrm>
                <a:off x="5136" y="244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B</a:t>
                </a:r>
              </a:p>
            </p:txBody>
          </p:sp>
          <p:sp>
            <p:nvSpPr>
              <p:cNvPr id="174097" name="Rectangle 17"/>
              <p:cNvSpPr>
                <a:spLocks noChangeArrowheads="1"/>
              </p:cNvSpPr>
              <p:nvPr/>
            </p:nvSpPr>
            <p:spPr bwMode="auto">
              <a:xfrm>
                <a:off x="4656" y="312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C</a:t>
                </a:r>
              </a:p>
            </p:txBody>
          </p:sp>
          <p:sp>
            <p:nvSpPr>
              <p:cNvPr id="174098" name="Rectangle 18"/>
              <p:cNvSpPr>
                <a:spLocks noChangeArrowheads="1"/>
              </p:cNvSpPr>
              <p:nvPr/>
            </p:nvSpPr>
            <p:spPr bwMode="auto">
              <a:xfrm>
                <a:off x="3696" y="3120"/>
                <a:ext cx="3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D</a:t>
                </a:r>
              </a:p>
            </p:txBody>
          </p:sp>
          <p:sp>
            <p:nvSpPr>
              <p:cNvPr id="174099" name="Rectangle 19"/>
              <p:cNvSpPr>
                <a:spLocks noChangeArrowheads="1"/>
              </p:cNvSpPr>
              <p:nvPr/>
            </p:nvSpPr>
            <p:spPr bwMode="auto">
              <a:xfrm>
                <a:off x="3168" y="2448"/>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a:solidFill>
                      <a:srgbClr val="000099"/>
                    </a:solidFill>
                    <a:latin typeface="Times New Roman" panose="02020603050405020304" pitchFamily="18" charset="0"/>
                    <a:ea typeface="宋体" panose="02010600030101010101" pitchFamily="2" charset="-122"/>
                  </a:rPr>
                  <a:t>E</a:t>
                </a:r>
              </a:p>
            </p:txBody>
          </p:sp>
          <p:sp>
            <p:nvSpPr>
              <p:cNvPr id="174100" name="Line 20"/>
              <p:cNvSpPr>
                <a:spLocks noChangeShapeType="1"/>
              </p:cNvSpPr>
              <p:nvPr/>
            </p:nvSpPr>
            <p:spPr bwMode="auto">
              <a:xfrm flipH="1">
                <a:off x="4944" y="2880"/>
                <a:ext cx="288" cy="28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01" name="Line 21"/>
              <p:cNvSpPr>
                <a:spLocks noChangeShapeType="1"/>
              </p:cNvSpPr>
              <p:nvPr/>
            </p:nvSpPr>
            <p:spPr bwMode="auto">
              <a:xfrm flipV="1">
                <a:off x="3888" y="2256"/>
                <a:ext cx="384" cy="86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02" name="Line 22"/>
              <p:cNvSpPr>
                <a:spLocks noChangeShapeType="1"/>
              </p:cNvSpPr>
              <p:nvPr/>
            </p:nvSpPr>
            <p:spPr bwMode="auto">
              <a:xfrm flipV="1">
                <a:off x="4032" y="2784"/>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03" name="Line 23"/>
              <p:cNvSpPr>
                <a:spLocks noChangeShapeType="1"/>
              </p:cNvSpPr>
              <p:nvPr/>
            </p:nvSpPr>
            <p:spPr bwMode="auto">
              <a:xfrm>
                <a:off x="3504" y="2784"/>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06" name="Rectangle 26"/>
            <p:cNvSpPr>
              <a:spLocks noChangeArrowheads="1"/>
            </p:cNvSpPr>
            <p:nvPr/>
          </p:nvSpPr>
          <p:spPr bwMode="auto">
            <a:xfrm>
              <a:off x="2976" y="1776"/>
              <a:ext cx="2592" cy="2112"/>
            </a:xfrm>
            <a:prstGeom prst="rect">
              <a:avLst/>
            </a:prstGeom>
            <a:noFill/>
            <a:ln w="28575" cap="sq">
              <a:solidFill>
                <a:schemeClr val="tx1"/>
              </a:solidFill>
              <a:miter lim="800000"/>
              <a:headEnd type="none" w="sm" len="sm"/>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07"/>
                                        </p:tgtEl>
                                        <p:attrNameLst>
                                          <p:attrName>style.visibility</p:attrName>
                                        </p:attrNameLst>
                                      </p:cBhvr>
                                      <p:to>
                                        <p:strVal val="visible"/>
                                      </p:to>
                                    </p:set>
                                    <p:anim calcmode="lin" valueType="num">
                                      <p:cBhvr additive="base">
                                        <p:cTn id="7" dur="500" fill="hold"/>
                                        <p:tgtEl>
                                          <p:spTgt spid="174107"/>
                                        </p:tgtEl>
                                        <p:attrNameLst>
                                          <p:attrName>ppt_x</p:attrName>
                                        </p:attrNameLst>
                                      </p:cBhvr>
                                      <p:tavLst>
                                        <p:tav tm="0">
                                          <p:val>
                                            <p:strVal val="0-#ppt_w/2"/>
                                          </p:val>
                                        </p:tav>
                                        <p:tav tm="100000">
                                          <p:val>
                                            <p:strVal val="#ppt_x"/>
                                          </p:val>
                                        </p:tav>
                                      </p:tavLst>
                                    </p:anim>
                                    <p:anim calcmode="lin" valueType="num">
                                      <p:cBhvr additive="base">
                                        <p:cTn id="8" dur="500" fill="hold"/>
                                        <p:tgtEl>
                                          <p:spTgt spid="174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4"/>
                                        </p:tgtEl>
                                        <p:attrNameLst>
                                          <p:attrName>style.visibility</p:attrName>
                                        </p:attrNameLst>
                                      </p:cBhvr>
                                      <p:to>
                                        <p:strVal val="visible"/>
                                      </p:to>
                                    </p:set>
                                    <p:anim calcmode="lin" valueType="num">
                                      <p:cBhvr additive="base">
                                        <p:cTn id="13" dur="500" fill="hold"/>
                                        <p:tgtEl>
                                          <p:spTgt spid="174104"/>
                                        </p:tgtEl>
                                        <p:attrNameLst>
                                          <p:attrName>ppt_x</p:attrName>
                                        </p:attrNameLst>
                                      </p:cBhvr>
                                      <p:tavLst>
                                        <p:tav tm="0">
                                          <p:val>
                                            <p:strVal val="0-#ppt_w/2"/>
                                          </p:val>
                                        </p:tav>
                                        <p:tav tm="100000">
                                          <p:val>
                                            <p:strVal val="#ppt_x"/>
                                          </p:val>
                                        </p:tav>
                                      </p:tavLst>
                                    </p:anim>
                                    <p:anim calcmode="lin" valueType="num">
                                      <p:cBhvr additive="base">
                                        <p:cTn id="14"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588A2D9-A36B-4995-AF20-9002264D393D}" type="slidenum">
              <a:rPr lang="en-US" altLang="zh-CN"/>
              <a:t>50</a:t>
            </a:fld>
            <a:endParaRPr lang="en-US" altLang="zh-CN"/>
          </a:p>
        </p:txBody>
      </p:sp>
      <p:sp>
        <p:nvSpPr>
          <p:cNvPr id="219138" name="Rectangle 2"/>
          <p:cNvSpPr>
            <a:spLocks noGrp="1" noChangeArrowheads="1"/>
          </p:cNvSpPr>
          <p:nvPr>
            <p:ph type="title"/>
          </p:nvPr>
        </p:nvSpPr>
        <p:spPr/>
        <p:txBody>
          <a:bodyPr/>
          <a:lstStyle/>
          <a:p>
            <a:r>
              <a:rPr lang="en-US" altLang="zh-CN" dirty="0"/>
              <a:t>7.3.3 </a:t>
            </a:r>
            <a:r>
              <a:rPr lang="zh-CN" altLang="en-US" dirty="0"/>
              <a:t>遍历应用举例</a:t>
            </a:r>
            <a:r>
              <a:rPr lang="en-US" altLang="zh-CN" dirty="0"/>
              <a:t>1</a:t>
            </a:r>
          </a:p>
        </p:txBody>
      </p:sp>
      <p:sp>
        <p:nvSpPr>
          <p:cNvPr id="219139" name="Rectangle 3"/>
          <p:cNvSpPr>
            <a:spLocks noGrp="1" noChangeArrowheads="1"/>
          </p:cNvSpPr>
          <p:nvPr>
            <p:ph type="body" idx="1"/>
          </p:nvPr>
        </p:nvSpPr>
        <p:spPr/>
        <p:txBody>
          <a:bodyPr/>
          <a:lstStyle/>
          <a:p>
            <a:r>
              <a:rPr lang="zh-CN" altLang="en-US" dirty="0"/>
              <a:t>求一条从顶点 </a:t>
            </a:r>
            <a:r>
              <a:rPr lang="en-US" altLang="zh-CN" dirty="0"/>
              <a:t>i </a:t>
            </a:r>
            <a:r>
              <a:rPr lang="zh-CN" altLang="en-US" dirty="0"/>
              <a:t>到顶点 </a:t>
            </a:r>
            <a:r>
              <a:rPr lang="en-US" altLang="zh-CN" dirty="0"/>
              <a:t>s </a:t>
            </a:r>
            <a:r>
              <a:rPr lang="zh-CN" altLang="en-US" dirty="0"/>
              <a:t>的简单路径</a:t>
            </a:r>
          </a:p>
        </p:txBody>
      </p:sp>
      <p:sp>
        <p:nvSpPr>
          <p:cNvPr id="219140" name="Rectangle 4"/>
          <p:cNvSpPr>
            <a:spLocks noChangeArrowheads="1"/>
          </p:cNvSpPr>
          <p:nvPr/>
        </p:nvSpPr>
        <p:spPr bwMode="auto">
          <a:xfrm>
            <a:off x="304800" y="1752600"/>
            <a:ext cx="8610600" cy="4668838"/>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a:solidFill>
                  <a:srgbClr val="590096"/>
                </a:solidFill>
                <a:latin typeface="Times New Roman" panose="02020603050405020304" pitchFamily="18" charset="0"/>
              </a:rPr>
              <a:t>Status </a:t>
            </a:r>
            <a:r>
              <a:rPr kumimoji="1" lang="en-US" altLang="zh-CN" dirty="0" err="1">
                <a:solidFill>
                  <a:srgbClr val="590096"/>
                </a:solidFill>
                <a:latin typeface="Times New Roman" panose="02020603050405020304" pitchFamily="18" charset="0"/>
              </a:rPr>
              <a:t>DFSearch</a:t>
            </a:r>
            <a:r>
              <a:rPr kumimoji="1" lang="en-US" altLang="zh-CN" dirty="0">
                <a:solidFill>
                  <a:srgbClr val="590096"/>
                </a:solidFill>
                <a:latin typeface="Times New Roman" panose="02020603050405020304" pitchFamily="18" charset="0"/>
              </a:rPr>
              <a:t>(Graph G,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v,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s, </a:t>
            </a:r>
            <a:r>
              <a:rPr kumimoji="1" lang="en-US" altLang="zh-CN" dirty="0" err="1">
                <a:solidFill>
                  <a:srgbClr val="590096"/>
                </a:solidFill>
                <a:latin typeface="Times New Roman" panose="02020603050405020304" pitchFamily="18" charset="0"/>
              </a:rPr>
              <a:t>SqList</a:t>
            </a:r>
            <a:r>
              <a:rPr kumimoji="1" lang="en-US" altLang="zh-CN" dirty="0">
                <a:solidFill>
                  <a:srgbClr val="590096"/>
                </a:solidFill>
                <a:latin typeface="Times New Roman" panose="02020603050405020304" pitchFamily="18" charset="0"/>
              </a:rPr>
              <a:t> &amp;PATH) {</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开始深度优先搜索，找到</a:t>
            </a:r>
            <a:r>
              <a:rPr kumimoji="1" lang="en-US" altLang="zh-CN" dirty="0">
                <a:solidFill>
                  <a:srgbClr val="CC0000"/>
                </a:solidFill>
                <a:latin typeface="Times New Roman" panose="02020603050405020304" pitchFamily="18" charset="0"/>
              </a:rPr>
              <a:t>s</a:t>
            </a:r>
            <a:r>
              <a:rPr kumimoji="1" lang="zh-CN" altLang="en-US" dirty="0">
                <a:solidFill>
                  <a:srgbClr val="CC0000"/>
                </a:solidFill>
                <a:latin typeface="Times New Roman" panose="02020603050405020304" pitchFamily="18" charset="0"/>
              </a:rPr>
              <a:t>为止</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v1 = </a:t>
            </a:r>
            <a:r>
              <a:rPr kumimoji="1" lang="en-US" altLang="zh-CN" dirty="0" err="1">
                <a:latin typeface="Times New Roman" panose="02020603050405020304" pitchFamily="18" charset="0"/>
              </a:rPr>
              <a:t>LocateVex</a:t>
            </a:r>
            <a:r>
              <a:rPr kumimoji="1" lang="en-US" altLang="zh-CN" dirty="0">
                <a:latin typeface="Times New Roman" panose="02020603050405020304" pitchFamily="18" charset="0"/>
              </a:rPr>
              <a:t>(G, v);</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找到</a:t>
            </a:r>
            <a:r>
              <a:rPr kumimoji="1" lang="en-US" altLang="zh-CN" dirty="0">
                <a:solidFill>
                  <a:srgbClr val="CC0000"/>
                </a:solidFill>
                <a:latin typeface="Times New Roman" panose="02020603050405020304" pitchFamily="18" charset="0"/>
              </a:rPr>
              <a:t>v</a:t>
            </a:r>
          </a:p>
          <a:p>
            <a:pPr algn="l">
              <a:spcBef>
                <a:spcPct val="50000"/>
              </a:spcBef>
            </a:pPr>
            <a:r>
              <a:rPr kumimoji="1" lang="en-US" altLang="zh-CN" dirty="0">
                <a:latin typeface="Times New Roman" panose="02020603050405020304" pitchFamily="18" charset="0"/>
              </a:rPr>
              <a:t>  if ( v1 == -1) return FALSE;</a:t>
            </a:r>
          </a:p>
          <a:p>
            <a:pPr algn="l">
              <a:spcBef>
                <a:spcPct val="50000"/>
              </a:spcBef>
            </a:pPr>
            <a:r>
              <a:rPr kumimoji="1" lang="en-US" altLang="zh-CN" dirty="0">
                <a:latin typeface="Times New Roman" panose="02020603050405020304" pitchFamily="18" charset="0"/>
              </a:rPr>
              <a:t>  for (i=0; i&lt;</a:t>
            </a:r>
            <a:r>
              <a:rPr kumimoji="1" lang="en-US" altLang="zh-CN" dirty="0" err="1">
                <a:latin typeface="Times New Roman" panose="02020603050405020304" pitchFamily="18" charset="0"/>
              </a:rPr>
              <a:t>G.vexnum</a:t>
            </a:r>
            <a:r>
              <a:rPr kumimoji="1" lang="en-US" altLang="zh-CN" dirty="0">
                <a:latin typeface="Times New Roman" panose="02020603050405020304" pitchFamily="18" charset="0"/>
              </a:rPr>
              <a:t>; ++i) </a:t>
            </a:r>
          </a:p>
          <a:p>
            <a:pPr algn="l">
              <a:spcBef>
                <a:spcPct val="50000"/>
              </a:spcBef>
            </a:pPr>
            <a:r>
              <a:rPr kumimoji="1" lang="en-US" altLang="zh-CN" dirty="0">
                <a:latin typeface="Times New Roman" panose="02020603050405020304" pitchFamily="18" charset="0"/>
              </a:rPr>
              <a:t>          visited[i] = FALSE; // </a:t>
            </a:r>
            <a:r>
              <a:rPr kumimoji="1" lang="zh-CN" altLang="en-US" dirty="0">
                <a:latin typeface="Times New Roman" panose="02020603050405020304" pitchFamily="18" charset="0"/>
              </a:rPr>
              <a:t>访问标志数组初始化</a:t>
            </a:r>
          </a:p>
          <a:p>
            <a:pPr algn="l">
              <a:spcBef>
                <a:spcPct val="50000"/>
              </a:spcBef>
            </a:pPr>
            <a:r>
              <a:rPr kumimoji="1" lang="zh-CN" altLang="en-US" dirty="0">
                <a:latin typeface="Times New Roman" panose="02020603050405020304" pitchFamily="18" charset="0"/>
              </a:rPr>
              <a:t>  </a:t>
            </a:r>
            <a:r>
              <a:rPr kumimoji="1" lang="en-US" altLang="zh-CN" dirty="0" err="1">
                <a:latin typeface="Times New Roman" panose="02020603050405020304" pitchFamily="18" charset="0"/>
              </a:rPr>
              <a:t>InitList_Sq</a:t>
            </a:r>
            <a:r>
              <a:rPr kumimoji="1" lang="en-US" altLang="zh-CN" dirty="0">
                <a:latin typeface="Times New Roman" panose="02020603050405020304" pitchFamily="18" charset="0"/>
              </a:rPr>
              <a:t>(PATH);</a:t>
            </a:r>
          </a:p>
          <a:p>
            <a:pPr algn="l">
              <a:spcBef>
                <a:spcPct val="50000"/>
              </a:spcBef>
            </a:pPr>
            <a:r>
              <a:rPr kumimoji="1" lang="en-US" altLang="zh-CN" dirty="0">
                <a:latin typeface="Times New Roman" panose="02020603050405020304" pitchFamily="18" charset="0"/>
              </a:rPr>
              <a:t>  return </a:t>
            </a:r>
            <a:r>
              <a:rPr kumimoji="1" lang="en-US" altLang="zh-CN" dirty="0">
                <a:solidFill>
                  <a:srgbClr val="FF0000"/>
                </a:solidFill>
                <a:latin typeface="Times New Roman" panose="02020603050405020304" pitchFamily="18" charset="0"/>
              </a:rPr>
              <a:t>_</a:t>
            </a:r>
            <a:r>
              <a:rPr kumimoji="1" lang="en-US" altLang="zh-CN" dirty="0" err="1">
                <a:solidFill>
                  <a:srgbClr val="FF0000"/>
                </a:solidFill>
                <a:latin typeface="Times New Roman" panose="02020603050405020304" pitchFamily="18" charset="0"/>
              </a:rPr>
              <a:t>DFSearch</a:t>
            </a:r>
            <a:r>
              <a:rPr kumimoji="1" lang="en-US" altLang="zh-CN" dirty="0">
                <a:solidFill>
                  <a:srgbClr val="FF0000"/>
                </a:solidFill>
                <a:latin typeface="Times New Roman" panose="02020603050405020304" pitchFamily="18" charset="0"/>
              </a:rPr>
              <a:t>(G, v1, s, PATH)</a:t>
            </a:r>
            <a:r>
              <a:rPr kumimoji="1" lang="en-US" altLang="zh-CN" dirty="0">
                <a:latin typeface="Times New Roman" panose="02020603050405020304" pitchFamily="18" charset="0"/>
              </a:rPr>
              <a:t>; </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a:t>
            </a:r>
            <a:endParaRPr kumimoji="1" lang="zh-CN" altLang="en-US" dirty="0">
              <a:latin typeface="Times New Roman" panose="02020603050405020304" pitchFamily="18" charset="0"/>
            </a:endParaRPr>
          </a:p>
          <a:p>
            <a:pPr algn="l">
              <a:spcBef>
                <a:spcPct val="50000"/>
              </a:spcBef>
            </a:pPr>
            <a:r>
              <a:rPr kumimoji="1" lang="en-US" altLang="zh-CN" dirty="0">
                <a:solidFill>
                  <a:srgbClr val="590096"/>
                </a:solidFill>
                <a:latin typeface="Times New Roman" panose="02020603050405020304" pitchFamily="18" charset="0"/>
              </a:rPr>
              <a:t>}// </a:t>
            </a:r>
            <a:r>
              <a:rPr kumimoji="1" lang="en-US" altLang="zh-CN" dirty="0" err="1">
                <a:solidFill>
                  <a:srgbClr val="590096"/>
                </a:solidFill>
                <a:latin typeface="Times New Roman" panose="02020603050405020304" pitchFamily="18" charset="0"/>
              </a:rPr>
              <a:t>DFSearch</a:t>
            </a:r>
            <a:endParaRPr kumimoji="1" lang="en-US" altLang="zh-CN" dirty="0">
              <a:solidFill>
                <a:srgbClr val="590096"/>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9140">
                                            <p:bg/>
                                          </p:spTgt>
                                        </p:tgtEl>
                                        <p:attrNameLst>
                                          <p:attrName>style.visibility</p:attrName>
                                        </p:attrNameLst>
                                      </p:cBhvr>
                                      <p:to>
                                        <p:strVal val="visible"/>
                                      </p:to>
                                    </p:set>
                                    <p:animEffect transition="in" filter="slide(fromLeft)">
                                      <p:cBhvr>
                                        <p:cTn id="7" dur="500"/>
                                        <p:tgtEl>
                                          <p:spTgt spid="219140">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9140">
                                            <p:txEl>
                                              <p:pRg st="0" end="0"/>
                                            </p:txEl>
                                          </p:spTgt>
                                        </p:tgtEl>
                                        <p:attrNameLst>
                                          <p:attrName>style.visibility</p:attrName>
                                        </p:attrNameLst>
                                      </p:cBhvr>
                                      <p:to>
                                        <p:strVal val="visible"/>
                                      </p:to>
                                    </p:set>
                                    <p:animEffect transition="in" filter="slide(fromLeft)">
                                      <p:cBhvr>
                                        <p:cTn id="12" dur="500"/>
                                        <p:tgtEl>
                                          <p:spTgt spid="2191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19140">
                                            <p:txEl>
                                              <p:pRg st="7" end="7"/>
                                            </p:txEl>
                                          </p:spTgt>
                                        </p:tgtEl>
                                        <p:attrNameLst>
                                          <p:attrName>style.visibility</p:attrName>
                                        </p:attrNameLst>
                                      </p:cBhvr>
                                      <p:to>
                                        <p:strVal val="visible"/>
                                      </p:to>
                                    </p:set>
                                    <p:animEffect transition="in" filter="slide(fromLeft)">
                                      <p:cBhvr>
                                        <p:cTn id="17" dur="500"/>
                                        <p:tgtEl>
                                          <p:spTgt spid="21914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19140">
                                            <p:txEl>
                                              <p:pRg st="1" end="1"/>
                                            </p:txEl>
                                          </p:spTgt>
                                        </p:tgtEl>
                                        <p:attrNameLst>
                                          <p:attrName>style.visibility</p:attrName>
                                        </p:attrNameLst>
                                      </p:cBhvr>
                                      <p:to>
                                        <p:strVal val="visible"/>
                                      </p:to>
                                    </p:set>
                                    <p:animEffect transition="in" filter="slide(fromLeft)">
                                      <p:cBhvr>
                                        <p:cTn id="22" dur="500"/>
                                        <p:tgtEl>
                                          <p:spTgt spid="21914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19140">
                                            <p:txEl>
                                              <p:pRg st="2" end="2"/>
                                            </p:txEl>
                                          </p:spTgt>
                                        </p:tgtEl>
                                        <p:attrNameLst>
                                          <p:attrName>style.visibility</p:attrName>
                                        </p:attrNameLst>
                                      </p:cBhvr>
                                      <p:to>
                                        <p:strVal val="visible"/>
                                      </p:to>
                                    </p:set>
                                    <p:animEffect transition="in" filter="slide(fromLeft)">
                                      <p:cBhvr>
                                        <p:cTn id="27" dur="500"/>
                                        <p:tgtEl>
                                          <p:spTgt spid="21914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19140">
                                            <p:txEl>
                                              <p:pRg st="3" end="3"/>
                                            </p:txEl>
                                          </p:spTgt>
                                        </p:tgtEl>
                                        <p:attrNameLst>
                                          <p:attrName>style.visibility</p:attrName>
                                        </p:attrNameLst>
                                      </p:cBhvr>
                                      <p:to>
                                        <p:strVal val="visible"/>
                                      </p:to>
                                    </p:set>
                                    <p:animEffect transition="in" filter="slide(fromLeft)">
                                      <p:cBhvr>
                                        <p:cTn id="32" dur="500"/>
                                        <p:tgtEl>
                                          <p:spTgt spid="21914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19140">
                                            <p:txEl>
                                              <p:pRg st="4" end="4"/>
                                            </p:txEl>
                                          </p:spTgt>
                                        </p:tgtEl>
                                        <p:attrNameLst>
                                          <p:attrName>style.visibility</p:attrName>
                                        </p:attrNameLst>
                                      </p:cBhvr>
                                      <p:to>
                                        <p:strVal val="visible"/>
                                      </p:to>
                                    </p:set>
                                    <p:animEffect transition="in" filter="slide(fromLeft)">
                                      <p:cBhvr>
                                        <p:cTn id="37" dur="500"/>
                                        <p:tgtEl>
                                          <p:spTgt spid="21914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19140">
                                            <p:txEl>
                                              <p:pRg st="5" end="5"/>
                                            </p:txEl>
                                          </p:spTgt>
                                        </p:tgtEl>
                                        <p:attrNameLst>
                                          <p:attrName>style.visibility</p:attrName>
                                        </p:attrNameLst>
                                      </p:cBhvr>
                                      <p:to>
                                        <p:strVal val="visible"/>
                                      </p:to>
                                    </p:set>
                                    <p:animEffect transition="in" filter="slide(fromLeft)">
                                      <p:cBhvr>
                                        <p:cTn id="42" dur="500"/>
                                        <p:tgtEl>
                                          <p:spTgt spid="21914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19140">
                                            <p:txEl>
                                              <p:pRg st="6" end="6"/>
                                            </p:txEl>
                                          </p:spTgt>
                                        </p:tgtEl>
                                        <p:attrNameLst>
                                          <p:attrName>style.visibility</p:attrName>
                                        </p:attrNameLst>
                                      </p:cBhvr>
                                      <p:to>
                                        <p:strVal val="visible"/>
                                      </p:to>
                                    </p:set>
                                    <p:animEffect transition="in" filter="slide(fromLeft)">
                                      <p:cBhvr>
                                        <p:cTn id="47" dur="500"/>
                                        <p:tgtEl>
                                          <p:spTgt spid="2191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uiExpand="1"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FF10DDBF-B0B8-4856-9E5C-34772D56D1AB}" type="slidenum">
              <a:rPr lang="en-US" altLang="zh-CN"/>
              <a:t>51</a:t>
            </a:fld>
            <a:endParaRPr lang="en-US" altLang="zh-CN"/>
          </a:p>
        </p:txBody>
      </p:sp>
      <p:sp>
        <p:nvSpPr>
          <p:cNvPr id="147458" name="Rectangle 2"/>
          <p:cNvSpPr>
            <a:spLocks noChangeArrowheads="1"/>
          </p:cNvSpPr>
          <p:nvPr/>
        </p:nvSpPr>
        <p:spPr bwMode="auto">
          <a:xfrm>
            <a:off x="152400" y="564351"/>
            <a:ext cx="8763000" cy="5816977"/>
          </a:xfrm>
          <a:prstGeom prst="rect">
            <a:avLst/>
          </a:prstGeom>
          <a:noFill/>
          <a:ln w="28575"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a:solidFill>
                  <a:srgbClr val="590096"/>
                </a:solidFill>
                <a:latin typeface="Times New Roman" panose="02020603050405020304" pitchFamily="18" charset="0"/>
              </a:rPr>
              <a:t>Status _</a:t>
            </a:r>
            <a:r>
              <a:rPr kumimoji="1" lang="en-US" altLang="zh-CN" dirty="0" err="1">
                <a:solidFill>
                  <a:srgbClr val="590096"/>
                </a:solidFill>
                <a:latin typeface="Times New Roman" panose="02020603050405020304" pitchFamily="18" charset="0"/>
              </a:rPr>
              <a:t>DFSearch</a:t>
            </a:r>
            <a:r>
              <a:rPr kumimoji="1" lang="en-US" altLang="zh-CN" dirty="0">
                <a:solidFill>
                  <a:srgbClr val="590096"/>
                </a:solidFill>
                <a:latin typeface="Times New Roman" panose="02020603050405020304" pitchFamily="18" charset="0"/>
              </a:rPr>
              <a:t>(Graph G, </a:t>
            </a:r>
            <a:r>
              <a:rPr kumimoji="1" lang="en-US" altLang="zh-CN" dirty="0" err="1">
                <a:solidFill>
                  <a:srgbClr val="590096"/>
                </a:solidFill>
                <a:latin typeface="Times New Roman" panose="02020603050405020304" pitchFamily="18" charset="0"/>
              </a:rPr>
              <a:t>int</a:t>
            </a:r>
            <a:r>
              <a:rPr kumimoji="1" lang="en-US" altLang="zh-CN" dirty="0">
                <a:solidFill>
                  <a:srgbClr val="590096"/>
                </a:solidFill>
                <a:latin typeface="Times New Roman" panose="02020603050405020304" pitchFamily="18" charset="0"/>
              </a:rPr>
              <a:t> v,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s, </a:t>
            </a:r>
            <a:r>
              <a:rPr kumimoji="1" lang="en-US" altLang="zh-CN" dirty="0" err="1">
                <a:solidFill>
                  <a:srgbClr val="590096"/>
                </a:solidFill>
                <a:latin typeface="Times New Roman" panose="02020603050405020304" pitchFamily="18" charset="0"/>
              </a:rPr>
              <a:t>SqList</a:t>
            </a:r>
            <a:r>
              <a:rPr kumimoji="1" lang="en-US" altLang="zh-CN" dirty="0">
                <a:solidFill>
                  <a:srgbClr val="590096"/>
                </a:solidFill>
                <a:latin typeface="Times New Roman" panose="02020603050405020304" pitchFamily="18" charset="0"/>
              </a:rPr>
              <a:t> &amp;PATH)  {//</a:t>
            </a:r>
            <a:r>
              <a:rPr kumimoji="1" lang="zh-CN" altLang="en-US" dirty="0">
                <a:solidFill>
                  <a:srgbClr val="590096"/>
                </a:solidFill>
                <a:latin typeface="Times New Roman" panose="02020603050405020304" pitchFamily="18" charset="0"/>
              </a:rPr>
              <a:t>深度优先搜索的递归程序</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visited[v] = TRUE;   // </a:t>
            </a:r>
            <a:r>
              <a:rPr kumimoji="1" lang="zh-CN" altLang="en-US" dirty="0">
                <a:latin typeface="Times New Roman" panose="02020603050405020304" pitchFamily="18" charset="0"/>
              </a:rPr>
              <a:t>访问第 </a:t>
            </a:r>
            <a:r>
              <a:rPr kumimoji="1" lang="en-US" altLang="zh-CN" dirty="0">
                <a:latin typeface="Times New Roman" panose="02020603050405020304" pitchFamily="18" charset="0"/>
              </a:rPr>
              <a:t>v </a:t>
            </a:r>
            <a:r>
              <a:rPr kumimoji="1" lang="zh-CN" altLang="en-US" dirty="0">
                <a:latin typeface="Times New Roman" panose="02020603050405020304" pitchFamily="18" charset="0"/>
              </a:rPr>
              <a:t>个顶点</a:t>
            </a:r>
          </a:p>
          <a:p>
            <a:pPr algn="l">
              <a:spcBef>
                <a:spcPct val="50000"/>
              </a:spcBef>
            </a:pPr>
            <a:r>
              <a:rPr kumimoji="1" lang="zh-CN" altLang="en-US" dirty="0">
                <a:latin typeface="Times New Roman" panose="02020603050405020304" pitchFamily="18" charset="0"/>
              </a:rPr>
              <a:t>  </a:t>
            </a:r>
            <a:r>
              <a:rPr kumimoji="1" lang="en-US" altLang="zh-CN" dirty="0" err="1" smtClean="0">
                <a:latin typeface="Times New Roman" panose="02020603050405020304" pitchFamily="18" charset="0"/>
              </a:rPr>
              <a:t>ListAppend_Sq</a:t>
            </a:r>
            <a:r>
              <a:rPr kumimoji="1" lang="en-US" altLang="zh-CN" dirty="0" smtClean="0">
                <a:latin typeface="Times New Roman" panose="02020603050405020304" pitchFamily="18" charset="0"/>
              </a:rPr>
              <a:t>(PATH, </a:t>
            </a:r>
            <a:r>
              <a:rPr kumimoji="1" lang="en-US" altLang="zh-CN" dirty="0" err="1">
                <a:latin typeface="Times New Roman" panose="02020603050405020304" pitchFamily="18" charset="0"/>
              </a:rPr>
              <a:t>G.vertices</a:t>
            </a:r>
            <a:r>
              <a:rPr kumimoji="1" lang="en-US" altLang="zh-CN" dirty="0">
                <a:latin typeface="Times New Roman" panose="02020603050405020304" pitchFamily="18" charset="0"/>
              </a:rPr>
              <a:t>[v].data); </a:t>
            </a:r>
            <a:r>
              <a:rPr kumimoji="1" lang="en-US" altLang="zh-CN" dirty="0" smtClean="0">
                <a:latin typeface="Times New Roman" panose="02020603050405020304" pitchFamily="18" charset="0"/>
              </a:rPr>
              <a:t>//</a:t>
            </a:r>
            <a:r>
              <a:rPr kumimoji="1" lang="zh-CN" altLang="en-US" dirty="0">
                <a:latin typeface="Times New Roman" panose="02020603050405020304" pitchFamily="18" charset="0"/>
              </a:rPr>
              <a:t>将点</a:t>
            </a:r>
            <a:r>
              <a:rPr kumimoji="1" lang="en-US" altLang="zh-CN" dirty="0">
                <a:latin typeface="Times New Roman" panose="02020603050405020304" pitchFamily="18" charset="0"/>
              </a:rPr>
              <a:t>v</a:t>
            </a:r>
            <a:r>
              <a:rPr kumimoji="1" lang="zh-CN" altLang="en-US" dirty="0">
                <a:latin typeface="Times New Roman" panose="02020603050405020304" pitchFamily="18" charset="0"/>
              </a:rPr>
              <a:t>添加到</a:t>
            </a:r>
            <a:r>
              <a:rPr kumimoji="1" lang="zh-CN" altLang="en-US" dirty="0" smtClean="0">
                <a:latin typeface="Times New Roman" panose="02020603050405020304" pitchFamily="18" charset="0"/>
              </a:rPr>
              <a:t>路径</a:t>
            </a:r>
            <a:endParaRPr kumimoji="1" lang="zh-CN" altLang="en-US" dirty="0">
              <a:latin typeface="Times New Roman" panose="02020603050405020304" pitchFamily="18" charset="0"/>
            </a:endParaRP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if (</a:t>
            </a:r>
            <a:r>
              <a:rPr kumimoji="1" lang="en-US" altLang="zh-CN" dirty="0" err="1">
                <a:latin typeface="Times New Roman" panose="02020603050405020304" pitchFamily="18" charset="0"/>
              </a:rPr>
              <a:t>G.vertices</a:t>
            </a:r>
            <a:r>
              <a:rPr kumimoji="1" lang="en-US" altLang="zh-CN" dirty="0">
                <a:latin typeface="Times New Roman" panose="02020603050405020304" pitchFamily="18" charset="0"/>
              </a:rPr>
              <a:t>[v].data == s) 	  return TRUE;</a:t>
            </a:r>
            <a:r>
              <a:rPr kumimoji="1" lang="en-US" altLang="zh-CN" dirty="0">
                <a:solidFill>
                  <a:srgbClr val="590096"/>
                </a:solidFill>
                <a:latin typeface="Times New Roman" panose="02020603050405020304" pitchFamily="18" charset="0"/>
              </a:rPr>
              <a:t>//</a:t>
            </a:r>
            <a:r>
              <a:rPr kumimoji="1" lang="zh-CN" altLang="en-US" dirty="0">
                <a:solidFill>
                  <a:srgbClr val="590096"/>
                </a:solidFill>
                <a:latin typeface="Times New Roman" panose="02020603050405020304" pitchFamily="18" charset="0"/>
              </a:rPr>
              <a:t>找到路径</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for(w = </a:t>
            </a:r>
            <a:r>
              <a:rPr kumimoji="1" lang="en-US" altLang="zh-CN" dirty="0" err="1">
                <a:latin typeface="Times New Roman" panose="02020603050405020304" pitchFamily="18" charset="0"/>
              </a:rPr>
              <a:t>FirstAdjVex</a:t>
            </a:r>
            <a:r>
              <a:rPr kumimoji="1" lang="en-US" altLang="zh-CN" dirty="0">
                <a:latin typeface="Times New Roman" panose="02020603050405020304" pitchFamily="18" charset="0"/>
              </a:rPr>
              <a:t>(G, v); w != -1; w = </a:t>
            </a:r>
            <a:r>
              <a:rPr kumimoji="1" lang="en-US" altLang="zh-CN" dirty="0" err="1">
                <a:latin typeface="Times New Roman" panose="02020603050405020304" pitchFamily="18" charset="0"/>
              </a:rPr>
              <a:t>NextAdjVex</a:t>
            </a:r>
            <a:r>
              <a:rPr kumimoji="1" lang="en-US" altLang="zh-CN" dirty="0">
                <a:latin typeface="Times New Roman" panose="02020603050405020304" pitchFamily="18" charset="0"/>
              </a:rPr>
              <a:t>(G, v, w))</a:t>
            </a:r>
          </a:p>
          <a:p>
            <a:pPr algn="l">
              <a:spcBef>
                <a:spcPct val="50000"/>
              </a:spcBef>
            </a:pPr>
            <a:r>
              <a:rPr kumimoji="1" lang="en-US" altLang="zh-CN" dirty="0">
                <a:latin typeface="Times New Roman" panose="02020603050405020304" pitchFamily="18" charset="0"/>
              </a:rPr>
              <a:t>      if (!visited[w])</a:t>
            </a:r>
          </a:p>
          <a:p>
            <a:pPr algn="l">
              <a:spcBef>
                <a:spcPct val="50000"/>
              </a:spcBef>
            </a:pPr>
            <a:r>
              <a:rPr kumimoji="1" lang="en-US" altLang="zh-CN" dirty="0">
                <a:latin typeface="Times New Roman" panose="02020603050405020304" pitchFamily="18" charset="0"/>
              </a:rPr>
              <a:t>                if (</a:t>
            </a:r>
            <a:r>
              <a:rPr kumimoji="1" lang="en-US" altLang="zh-CN" dirty="0">
                <a:solidFill>
                  <a:srgbClr val="590096"/>
                </a:solidFill>
                <a:latin typeface="Times New Roman" panose="02020603050405020304" pitchFamily="18" charset="0"/>
              </a:rPr>
              <a:t>_</a:t>
            </a:r>
            <a:r>
              <a:rPr kumimoji="1" lang="en-US" altLang="zh-CN" dirty="0" err="1">
                <a:solidFill>
                  <a:srgbClr val="590096"/>
                </a:solidFill>
                <a:latin typeface="Times New Roman" panose="02020603050405020304" pitchFamily="18" charset="0"/>
              </a:rPr>
              <a:t>DFSearch</a:t>
            </a:r>
            <a:r>
              <a:rPr kumimoji="1" lang="en-US" altLang="zh-CN" dirty="0">
                <a:latin typeface="Times New Roman" panose="02020603050405020304" pitchFamily="18" charset="0"/>
              </a:rPr>
              <a:t>(G, w, s, PATH)) return TRUE;</a:t>
            </a:r>
          </a:p>
          <a:p>
            <a:pPr algn="l">
              <a:spcBef>
                <a:spcPct val="50000"/>
              </a:spcBef>
            </a:pPr>
            <a:r>
              <a:rPr kumimoji="1" lang="en-US" altLang="zh-CN" dirty="0">
                <a:latin typeface="Times New Roman" panose="02020603050405020304" pitchFamily="18" charset="0"/>
              </a:rPr>
              <a:t>  </a:t>
            </a:r>
            <a:r>
              <a:rPr kumimoji="1" lang="en-US" altLang="zh-CN" dirty="0" err="1" smtClean="0">
                <a:latin typeface="Times New Roman" panose="02020603050405020304" pitchFamily="18" charset="0"/>
              </a:rPr>
              <a:t>ListDelete_Sq</a:t>
            </a:r>
            <a:r>
              <a:rPr kumimoji="1" lang="en-US" altLang="zh-CN" dirty="0" smtClean="0">
                <a:latin typeface="Times New Roman" panose="02020603050405020304" pitchFamily="18" charset="0"/>
              </a:rPr>
              <a:t>(</a:t>
            </a:r>
            <a:r>
              <a:rPr kumimoji="1" lang="en-US" altLang="zh-CN" dirty="0" err="1" smtClean="0">
                <a:latin typeface="Times New Roman" panose="02020603050405020304" pitchFamily="18" charset="0"/>
              </a:rPr>
              <a:t>PATH,G.vertices</a:t>
            </a:r>
            <a:r>
              <a:rPr kumimoji="1" lang="en-US" altLang="zh-CN" dirty="0" smtClean="0">
                <a:latin typeface="Times New Roman" panose="02020603050405020304" pitchFamily="18" charset="0"/>
              </a:rPr>
              <a:t>[v</a:t>
            </a:r>
            <a:r>
              <a:rPr kumimoji="1" lang="en-US" altLang="zh-CN" dirty="0">
                <a:latin typeface="Times New Roman" panose="02020603050405020304" pitchFamily="18" charset="0"/>
              </a:rPr>
              <a:t>]. data);   </a:t>
            </a:r>
          </a:p>
          <a:p>
            <a:pPr algn="l">
              <a:spcBef>
                <a:spcPct val="50000"/>
              </a:spcBef>
            </a:pPr>
            <a:r>
              <a:rPr kumimoji="1" lang="en-US" altLang="zh-CN" dirty="0">
                <a:latin typeface="Times New Roman" panose="02020603050405020304" pitchFamily="18" charset="0"/>
              </a:rPr>
              <a:t>  return FALSE;</a:t>
            </a:r>
          </a:p>
          <a:p>
            <a:pPr algn="l">
              <a:spcBef>
                <a:spcPct val="50000"/>
              </a:spcBef>
            </a:pPr>
            <a:r>
              <a:rPr kumimoji="1" lang="en-US" altLang="zh-CN" dirty="0">
                <a:latin typeface="Times New Roman" panose="02020603050405020304" pitchFamily="18" charset="0"/>
              </a:rPr>
              <a:t>}// </a:t>
            </a:r>
            <a:r>
              <a:rPr kumimoji="1" lang="en-US" altLang="zh-CN" dirty="0">
                <a:solidFill>
                  <a:srgbClr val="590096"/>
                </a:solidFill>
                <a:latin typeface="Times New Roman" panose="02020603050405020304" pitchFamily="18" charset="0"/>
              </a:rPr>
              <a:t>_</a:t>
            </a:r>
            <a:r>
              <a:rPr kumimoji="1" lang="en-US" altLang="zh-CN" dirty="0" err="1">
                <a:solidFill>
                  <a:srgbClr val="590096"/>
                </a:solidFill>
                <a:latin typeface="Times New Roman" panose="02020603050405020304" pitchFamily="18" charset="0"/>
              </a:rPr>
              <a:t>DFSearch</a:t>
            </a:r>
            <a:endParaRPr kumimoji="1" lang="en-US" altLang="zh-CN" dirty="0">
              <a:solidFill>
                <a:srgbClr val="590096"/>
              </a:solidFill>
              <a:latin typeface="Times New Roman" panose="02020603050405020304" pitchFamily="18" charset="0"/>
            </a:endParaRPr>
          </a:p>
        </p:txBody>
      </p:sp>
      <p:sp>
        <p:nvSpPr>
          <p:cNvPr id="2" name="矩形 1"/>
          <p:cNvSpPr/>
          <p:nvPr/>
        </p:nvSpPr>
        <p:spPr bwMode="auto">
          <a:xfrm>
            <a:off x="251520" y="3240504"/>
            <a:ext cx="8496944" cy="1512168"/>
          </a:xfrm>
          <a:prstGeom prst="rect">
            <a:avLst/>
          </a:prstGeom>
          <a:noFill/>
          <a:ln w="28575" cap="sq" cmpd="sng" algn="ctr">
            <a:solidFill>
              <a:srgbClr val="7030A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4" name="矩形 3"/>
          <p:cNvSpPr/>
          <p:nvPr/>
        </p:nvSpPr>
        <p:spPr>
          <a:xfrm>
            <a:off x="237232" y="2592432"/>
            <a:ext cx="7416824" cy="461665"/>
          </a:xfrm>
          <a:prstGeom prst="rect">
            <a:avLst/>
          </a:prstGeom>
        </p:spPr>
        <p:txBody>
          <a:bodyPr wrap="square">
            <a:spAutoFit/>
          </a:bodyPr>
          <a:lstStyle/>
          <a:p>
            <a:pPr algn="l"/>
            <a:r>
              <a:rPr kumimoji="1" lang="zh-CN" altLang="en-US" dirty="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if (</a:t>
            </a:r>
            <a:r>
              <a:rPr kumimoji="1" lang="en-US" altLang="zh-CN" dirty="0" err="1">
                <a:solidFill>
                  <a:srgbClr val="FF0000"/>
                </a:solidFill>
                <a:latin typeface="Times New Roman" panose="02020603050405020304" pitchFamily="18" charset="0"/>
              </a:rPr>
              <a:t>G.vertices</a:t>
            </a:r>
            <a:r>
              <a:rPr kumimoji="1" lang="en-US" altLang="zh-CN" dirty="0">
                <a:solidFill>
                  <a:srgbClr val="FF0000"/>
                </a:solidFill>
                <a:latin typeface="Times New Roman" panose="02020603050405020304" pitchFamily="18" charset="0"/>
              </a:rPr>
              <a:t>[v].data == s) </a:t>
            </a:r>
            <a:r>
              <a:rPr kumimoji="1" lang="en-US" altLang="zh-CN" dirty="0" smtClean="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return TRUE;//</a:t>
            </a:r>
            <a:r>
              <a:rPr kumimoji="1" lang="zh-CN" altLang="en-US" dirty="0">
                <a:solidFill>
                  <a:srgbClr val="FF0000"/>
                </a:solidFill>
                <a:latin typeface="Times New Roman" panose="02020603050405020304" pitchFamily="18" charset="0"/>
              </a:rPr>
              <a:t>找到路径</a:t>
            </a:r>
            <a:endParaRPr lang="zh-CN" altLang="en-US" dirty="0">
              <a:solidFill>
                <a:srgbClr val="FF0000"/>
              </a:solidFill>
            </a:endParaRPr>
          </a:p>
        </p:txBody>
      </p:sp>
      <p:sp>
        <p:nvSpPr>
          <p:cNvPr id="7" name="矩形 6"/>
          <p:cNvSpPr/>
          <p:nvPr/>
        </p:nvSpPr>
        <p:spPr bwMode="auto">
          <a:xfrm>
            <a:off x="251520" y="2016367"/>
            <a:ext cx="8496944" cy="576065"/>
          </a:xfrm>
          <a:prstGeom prst="rect">
            <a:avLst/>
          </a:prstGeom>
          <a:noFill/>
          <a:ln w="28575" cap="sq" cmpd="sng" algn="ctr">
            <a:solidFill>
              <a:srgbClr val="FF000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8" name="矩形 7"/>
          <p:cNvSpPr/>
          <p:nvPr/>
        </p:nvSpPr>
        <p:spPr bwMode="auto">
          <a:xfrm>
            <a:off x="251520" y="4824112"/>
            <a:ext cx="8496944" cy="1008112"/>
          </a:xfrm>
          <a:prstGeom prst="rect">
            <a:avLst/>
          </a:prstGeom>
          <a:noFill/>
          <a:ln w="28575" cap="sq" cmpd="sng" algn="ctr">
            <a:solidFill>
              <a:srgbClr val="FF000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9" name="矩形 8"/>
          <p:cNvSpPr/>
          <p:nvPr/>
        </p:nvSpPr>
        <p:spPr bwMode="auto">
          <a:xfrm>
            <a:off x="265808" y="1464986"/>
            <a:ext cx="8496944" cy="464518"/>
          </a:xfrm>
          <a:prstGeom prst="rect">
            <a:avLst/>
          </a:prstGeom>
          <a:noFill/>
          <a:ln w="28575" cap="sq" cmpd="sng" algn="ctr">
            <a:solidFill>
              <a:srgbClr val="7030A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回顾：图的</a:t>
            </a:r>
            <a:r>
              <a:rPr lang="zh-CN" altLang="en-US" dirty="0"/>
              <a:t>深度优先</a:t>
            </a:r>
            <a:r>
              <a:rPr lang="zh-CN" altLang="en-US" dirty="0" smtClean="0"/>
              <a:t>遍历</a:t>
            </a:r>
            <a:endParaRPr lang="zh-CN" altLang="en-US" dirty="0"/>
          </a:p>
        </p:txBody>
      </p:sp>
      <p:sp>
        <p:nvSpPr>
          <p:cNvPr id="4" name="内容占位符 3"/>
          <p:cNvSpPr>
            <a:spLocks noGrp="1"/>
          </p:cNvSpPr>
          <p:nvPr>
            <p:ph idx="1"/>
          </p:nvPr>
        </p:nvSpPr>
        <p:spPr/>
        <p:txBody>
          <a:bodyPr/>
          <a:lstStyle/>
          <a:p>
            <a:r>
              <a:rPr lang="zh-CN" altLang="en-US" dirty="0" smtClean="0"/>
              <a:t>从</a:t>
            </a:r>
            <a:r>
              <a:rPr lang="zh-CN" altLang="en-US" dirty="0"/>
              <a:t>图中某个顶点</a:t>
            </a:r>
            <a:r>
              <a:rPr lang="en-US" altLang="zh-CN" dirty="0"/>
              <a:t>V </a:t>
            </a:r>
            <a:r>
              <a:rPr lang="zh-CN" altLang="en-US" dirty="0" smtClean="0"/>
              <a:t>出发</a:t>
            </a:r>
            <a:endParaRPr lang="en-US" altLang="zh-CN" dirty="0" smtClean="0"/>
          </a:p>
          <a:p>
            <a:r>
              <a:rPr lang="en-US" altLang="zh-CN" dirty="0" smtClean="0"/>
              <a:t>1</a:t>
            </a:r>
            <a:r>
              <a:rPr lang="zh-CN" altLang="en-US" dirty="0" smtClean="0"/>
              <a:t>）访问</a:t>
            </a:r>
            <a:r>
              <a:rPr lang="zh-CN" altLang="en-US" dirty="0"/>
              <a:t>此顶点</a:t>
            </a:r>
            <a:r>
              <a:rPr lang="zh-CN" altLang="en-US" dirty="0" smtClean="0"/>
              <a:t>，</a:t>
            </a:r>
            <a:endParaRPr lang="en-US" altLang="zh-CN" dirty="0" smtClean="0"/>
          </a:p>
          <a:p>
            <a:r>
              <a:rPr lang="en-US" altLang="zh-CN" dirty="0" smtClean="0">
                <a:solidFill>
                  <a:srgbClr val="FF0000"/>
                </a:solidFill>
              </a:rPr>
              <a:t>2</a:t>
            </a:r>
            <a:r>
              <a:rPr lang="zh-CN" altLang="en-US" dirty="0" smtClean="0">
                <a:solidFill>
                  <a:srgbClr val="FF0000"/>
                </a:solidFill>
              </a:rPr>
              <a:t>）依次</a:t>
            </a:r>
            <a:r>
              <a:rPr lang="zh-CN" altLang="en-US" dirty="0">
                <a:solidFill>
                  <a:srgbClr val="FF0000"/>
                </a:solidFill>
              </a:rPr>
              <a:t>从</a:t>
            </a:r>
            <a:r>
              <a:rPr lang="en-US" altLang="zh-CN" dirty="0">
                <a:solidFill>
                  <a:srgbClr val="FF0000"/>
                </a:solidFill>
              </a:rPr>
              <a:t>V</a:t>
            </a:r>
            <a:r>
              <a:rPr lang="zh-CN" altLang="en-US" dirty="0">
                <a:solidFill>
                  <a:srgbClr val="FF0000"/>
                </a:solidFill>
              </a:rPr>
              <a:t>的各个未被访问的邻接点出发深度优先搜索遍历</a:t>
            </a:r>
            <a:r>
              <a:rPr lang="zh-CN" altLang="en-US" dirty="0" smtClean="0">
                <a:solidFill>
                  <a:srgbClr val="FF0000"/>
                </a:solidFill>
              </a:rPr>
              <a:t>图</a:t>
            </a:r>
            <a:endParaRPr lang="en-US" altLang="zh-CN" dirty="0" smtClean="0"/>
          </a:p>
          <a:p>
            <a:r>
              <a:rPr lang="zh-CN" altLang="en-US" dirty="0" smtClean="0"/>
              <a:t>直至</a:t>
            </a:r>
            <a:r>
              <a:rPr lang="zh-CN" altLang="en-US" dirty="0"/>
              <a:t>图中所有和</a:t>
            </a:r>
            <a:r>
              <a:rPr lang="en-US" altLang="zh-CN" dirty="0"/>
              <a:t>V</a:t>
            </a:r>
            <a:r>
              <a:rPr lang="zh-CN" altLang="en-US" dirty="0"/>
              <a:t>有路径相通的顶点都被访问到</a:t>
            </a:r>
          </a:p>
          <a:p>
            <a:r>
              <a:rPr lang="zh-CN" altLang="en-US" dirty="0" smtClean="0">
                <a:solidFill>
                  <a:srgbClr val="FF0000"/>
                </a:solidFill>
              </a:rPr>
              <a:t>借用队堆栈存</a:t>
            </a:r>
            <a:r>
              <a:rPr lang="zh-CN" altLang="en-US" dirty="0">
                <a:solidFill>
                  <a:srgbClr val="FF0000"/>
                </a:solidFill>
              </a:rPr>
              <a:t>节点</a:t>
            </a:r>
          </a:p>
          <a:p>
            <a:r>
              <a:rPr lang="zh-CN" altLang="en-US" dirty="0" smtClean="0"/>
              <a:t>复杂度：</a:t>
            </a:r>
            <a:endParaRPr lang="en-US" altLang="zh-CN" dirty="0" smtClean="0"/>
          </a:p>
          <a:p>
            <a:pPr lvl="1"/>
            <a:r>
              <a:rPr lang="zh-CN" altLang="en-US" dirty="0" smtClean="0"/>
              <a:t>邻接矩阵：</a:t>
            </a:r>
            <a:r>
              <a:rPr lang="en-US" altLang="zh-CN" dirty="0" smtClean="0"/>
              <a:t>O(n</a:t>
            </a:r>
            <a:r>
              <a:rPr lang="en-US" altLang="zh-CN" baseline="30000" dirty="0" smtClean="0"/>
              <a:t>2</a:t>
            </a:r>
            <a:r>
              <a:rPr lang="en-US" altLang="zh-CN" dirty="0" smtClean="0"/>
              <a:t>)</a:t>
            </a:r>
          </a:p>
          <a:p>
            <a:pPr lvl="1"/>
            <a:r>
              <a:rPr lang="zh-CN" altLang="en-US" dirty="0" smtClean="0"/>
              <a:t>邻接表</a:t>
            </a:r>
            <a:r>
              <a:rPr lang="en-US" altLang="zh-CN" dirty="0" smtClean="0"/>
              <a:t>O(</a:t>
            </a:r>
            <a:r>
              <a:rPr lang="en-US" altLang="zh-CN" dirty="0" err="1" smtClean="0"/>
              <a:t>n+e</a:t>
            </a:r>
            <a:r>
              <a:rPr lang="en-US" altLang="zh-CN" dirty="0" smtClean="0"/>
              <a:t>)</a:t>
            </a:r>
            <a:endParaRPr lang="zh-CN" altLang="en-US" dirty="0"/>
          </a:p>
        </p:txBody>
      </p:sp>
      <p:sp>
        <p:nvSpPr>
          <p:cNvPr id="3" name="灯片编号占位符 2"/>
          <p:cNvSpPr>
            <a:spLocks noGrp="1"/>
          </p:cNvSpPr>
          <p:nvPr>
            <p:ph type="sldNum" sz="quarter" idx="12"/>
          </p:nvPr>
        </p:nvSpPr>
        <p:spPr/>
        <p:txBody>
          <a:bodyPr/>
          <a:lstStyle/>
          <a:p>
            <a:fld id="{5BAB895F-EEEF-4D6C-B118-44CA9B52AF62}" type="slidenum">
              <a:rPr lang="en-US" altLang="zh-CN" smtClean="0"/>
              <a:t>52</a:t>
            </a:fld>
            <a:endParaRPr lang="en-US" altLang="zh-CN"/>
          </a:p>
        </p:txBody>
      </p:sp>
      <p:grpSp>
        <p:nvGrpSpPr>
          <p:cNvPr id="25" name="组合 24"/>
          <p:cNvGrpSpPr/>
          <p:nvPr/>
        </p:nvGrpSpPr>
        <p:grpSpPr>
          <a:xfrm>
            <a:off x="4376737" y="3662363"/>
            <a:ext cx="4191000" cy="3048000"/>
            <a:chOff x="4376737" y="3662363"/>
            <a:chExt cx="4191000" cy="3048000"/>
          </a:xfrm>
        </p:grpSpPr>
        <p:sp>
          <p:nvSpPr>
            <p:cNvPr id="5" name="Line 24"/>
            <p:cNvSpPr>
              <a:spLocks noChangeShapeType="1"/>
            </p:cNvSpPr>
            <p:nvPr/>
          </p:nvSpPr>
          <p:spPr bwMode="auto">
            <a:xfrm flipV="1">
              <a:off x="6343649" y="5033962"/>
              <a:ext cx="14287" cy="1285875"/>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20"/>
            <p:cNvSpPr>
              <a:spLocks noChangeShapeType="1"/>
            </p:cNvSpPr>
            <p:nvPr/>
          </p:nvSpPr>
          <p:spPr bwMode="auto">
            <a:xfrm>
              <a:off x="6357937" y="4086226"/>
              <a:ext cx="0" cy="6477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24"/>
            <p:cNvSpPr>
              <a:spLocks noChangeShapeType="1"/>
            </p:cNvSpPr>
            <p:nvPr/>
          </p:nvSpPr>
          <p:spPr bwMode="auto">
            <a:xfrm>
              <a:off x="7119937" y="5643563"/>
              <a:ext cx="1143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3"/>
            <p:cNvSpPr>
              <a:spLocks noChangeShapeType="1"/>
            </p:cNvSpPr>
            <p:nvPr/>
          </p:nvSpPr>
          <p:spPr bwMode="auto">
            <a:xfrm>
              <a:off x="4681537" y="5795963"/>
              <a:ext cx="1600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21"/>
            <p:cNvSpPr>
              <a:spLocks noChangeShapeType="1"/>
            </p:cNvSpPr>
            <p:nvPr/>
          </p:nvSpPr>
          <p:spPr bwMode="auto">
            <a:xfrm>
              <a:off x="7577137" y="4805363"/>
              <a:ext cx="6858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20"/>
            <p:cNvSpPr>
              <a:spLocks noChangeShapeType="1"/>
            </p:cNvSpPr>
            <p:nvPr/>
          </p:nvSpPr>
          <p:spPr bwMode="auto">
            <a:xfrm flipH="1">
              <a:off x="7119937" y="4805363"/>
              <a:ext cx="2286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9"/>
            <p:cNvSpPr>
              <a:spLocks noChangeShapeType="1"/>
            </p:cNvSpPr>
            <p:nvPr/>
          </p:nvSpPr>
          <p:spPr bwMode="auto">
            <a:xfrm>
              <a:off x="5976937" y="5719763"/>
              <a:ext cx="3048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8"/>
            <p:cNvSpPr>
              <a:spLocks noChangeShapeType="1"/>
            </p:cNvSpPr>
            <p:nvPr/>
          </p:nvSpPr>
          <p:spPr bwMode="auto">
            <a:xfrm>
              <a:off x="5367337" y="4805363"/>
              <a:ext cx="4572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7"/>
            <p:cNvSpPr>
              <a:spLocks noChangeShapeType="1"/>
            </p:cNvSpPr>
            <p:nvPr/>
          </p:nvSpPr>
          <p:spPr bwMode="auto">
            <a:xfrm flipH="1">
              <a:off x="4681537" y="4805363"/>
              <a:ext cx="5334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a:off x="6510337" y="4043363"/>
              <a:ext cx="838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a:off x="5367337" y="4043363"/>
              <a:ext cx="7620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Oval 6"/>
            <p:cNvSpPr>
              <a:spLocks noChangeArrowheads="1"/>
            </p:cNvSpPr>
            <p:nvPr/>
          </p:nvSpPr>
          <p:spPr bwMode="auto">
            <a:xfrm>
              <a:off x="6091237" y="36623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17" name="Oval 7"/>
            <p:cNvSpPr>
              <a:spLocks noChangeArrowheads="1"/>
            </p:cNvSpPr>
            <p:nvPr/>
          </p:nvSpPr>
          <p:spPr bwMode="auto">
            <a:xfrm>
              <a:off x="50625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18" name="Oval 8"/>
            <p:cNvSpPr>
              <a:spLocks noChangeArrowheads="1"/>
            </p:cNvSpPr>
            <p:nvPr/>
          </p:nvSpPr>
          <p:spPr bwMode="auto">
            <a:xfrm>
              <a:off x="71199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19" name="Oval 9"/>
            <p:cNvSpPr>
              <a:spLocks noChangeArrowheads="1"/>
            </p:cNvSpPr>
            <p:nvPr/>
          </p:nvSpPr>
          <p:spPr bwMode="auto">
            <a:xfrm>
              <a:off x="43767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20" name="Oval 11"/>
            <p:cNvSpPr>
              <a:spLocks noChangeArrowheads="1"/>
            </p:cNvSpPr>
            <p:nvPr/>
          </p:nvSpPr>
          <p:spPr bwMode="auto">
            <a:xfrm>
              <a:off x="55959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21" name="Oval 12"/>
            <p:cNvSpPr>
              <a:spLocks noChangeArrowheads="1"/>
            </p:cNvSpPr>
            <p:nvPr/>
          </p:nvSpPr>
          <p:spPr bwMode="auto">
            <a:xfrm>
              <a:off x="68151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22" name="Oval 13"/>
            <p:cNvSpPr>
              <a:spLocks noChangeArrowheads="1"/>
            </p:cNvSpPr>
            <p:nvPr/>
          </p:nvSpPr>
          <p:spPr bwMode="auto">
            <a:xfrm>
              <a:off x="80343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23" name="Oval 14"/>
            <p:cNvSpPr>
              <a:spLocks noChangeArrowheads="1"/>
            </p:cNvSpPr>
            <p:nvPr/>
          </p:nvSpPr>
          <p:spPr bwMode="auto">
            <a:xfrm>
              <a:off x="6091237" y="61769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24" name="Oval 11"/>
            <p:cNvSpPr>
              <a:spLocks noChangeArrowheads="1"/>
            </p:cNvSpPr>
            <p:nvPr/>
          </p:nvSpPr>
          <p:spPr bwMode="auto">
            <a:xfrm>
              <a:off x="6076950" y="4518026"/>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grpSp>
    </p:spTree>
  </p:cSld>
  <p:clrMapOvr>
    <a:masterClrMapping/>
  </p:clrMapOvr>
  <p:transition>
    <p:pull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fld id="{A1359218-FB3B-4531-8FA9-8EEDA135BB60}" type="slidenum">
              <a:rPr lang="en-US" altLang="zh-CN"/>
              <a:t>53</a:t>
            </a:fld>
            <a:endParaRPr lang="en-US" altLang="zh-CN"/>
          </a:p>
        </p:txBody>
      </p:sp>
      <p:sp>
        <p:nvSpPr>
          <p:cNvPr id="216066" name="Rectangle 2"/>
          <p:cNvSpPr>
            <a:spLocks noGrp="1" noChangeArrowheads="1"/>
          </p:cNvSpPr>
          <p:nvPr>
            <p:ph type="title"/>
          </p:nvPr>
        </p:nvSpPr>
        <p:spPr/>
        <p:txBody>
          <a:bodyPr/>
          <a:lstStyle/>
          <a:p>
            <a:r>
              <a:rPr lang="zh-CN" altLang="en-US" dirty="0" smtClean="0"/>
              <a:t>回顾：图的广度优先搜索</a:t>
            </a:r>
            <a:endParaRPr lang="zh-CN" altLang="en-US" dirty="0"/>
          </a:p>
        </p:txBody>
      </p:sp>
      <p:sp>
        <p:nvSpPr>
          <p:cNvPr id="216067" name="Rectangle 3"/>
          <p:cNvSpPr>
            <a:spLocks noGrp="1" noChangeArrowheads="1"/>
          </p:cNvSpPr>
          <p:nvPr>
            <p:ph type="body" idx="1"/>
          </p:nvPr>
        </p:nvSpPr>
        <p:spPr/>
        <p:txBody>
          <a:bodyPr/>
          <a:lstStyle/>
          <a:p>
            <a:r>
              <a:rPr lang="zh-CN" altLang="en-US" dirty="0" smtClean="0"/>
              <a:t>图</a:t>
            </a:r>
            <a:r>
              <a:rPr lang="zh-CN" altLang="en-US" dirty="0"/>
              <a:t>中某顶点</a:t>
            </a:r>
            <a:r>
              <a:rPr lang="en-US" altLang="zh-CN" dirty="0"/>
              <a:t>v</a:t>
            </a:r>
            <a:r>
              <a:rPr lang="zh-CN" altLang="en-US" dirty="0"/>
              <a:t>出发： </a:t>
            </a:r>
            <a:endParaRPr lang="en-US" altLang="zh-CN" dirty="0" smtClean="0"/>
          </a:p>
          <a:p>
            <a:r>
              <a:rPr lang="en-US" altLang="zh-CN" dirty="0"/>
              <a:t> </a:t>
            </a:r>
            <a:r>
              <a:rPr lang="en-US" altLang="zh-CN" dirty="0" smtClean="0"/>
              <a:t>1</a:t>
            </a:r>
            <a:r>
              <a:rPr lang="zh-CN" altLang="en-US" dirty="0"/>
              <a:t>）访问顶点</a:t>
            </a:r>
            <a:r>
              <a:rPr lang="en-US" altLang="zh-CN" dirty="0"/>
              <a:t>v </a:t>
            </a:r>
            <a:r>
              <a:rPr lang="zh-CN" altLang="en-US" dirty="0"/>
              <a:t>；</a:t>
            </a:r>
          </a:p>
          <a:p>
            <a:r>
              <a:rPr lang="zh-CN" altLang="en-US" dirty="0"/>
              <a:t> </a:t>
            </a:r>
            <a:r>
              <a:rPr lang="en-US" altLang="zh-CN" dirty="0"/>
              <a:t>2</a:t>
            </a:r>
            <a:r>
              <a:rPr lang="zh-CN" altLang="en-US" dirty="0"/>
              <a:t>）访问</a:t>
            </a:r>
            <a:r>
              <a:rPr lang="en-US" altLang="zh-CN" dirty="0"/>
              <a:t>v</a:t>
            </a:r>
            <a:r>
              <a:rPr lang="zh-CN" altLang="en-US" dirty="0"/>
              <a:t>所有未被访问的邻接点</a:t>
            </a:r>
            <a:r>
              <a:rPr lang="en-US" altLang="zh-CN" dirty="0"/>
              <a:t>w1,w2,…</a:t>
            </a:r>
            <a:r>
              <a:rPr lang="en-US" altLang="zh-CN" dirty="0" err="1"/>
              <a:t>wk</a:t>
            </a:r>
            <a:r>
              <a:rPr lang="zh-CN" altLang="en-US" dirty="0"/>
              <a:t>；</a:t>
            </a:r>
          </a:p>
          <a:p>
            <a:r>
              <a:rPr lang="zh-CN" altLang="en-US" dirty="0"/>
              <a:t> </a:t>
            </a:r>
            <a:r>
              <a:rPr lang="en-US" altLang="zh-CN" dirty="0"/>
              <a:t>3</a:t>
            </a:r>
            <a:r>
              <a:rPr lang="zh-CN" altLang="en-US" dirty="0"/>
              <a:t>）依次从这些邻接点出发，访问其所有未被访问的邻接点。 依此类推，直到图中所有访问过的顶点的邻接点都被访问</a:t>
            </a:r>
          </a:p>
          <a:p>
            <a:r>
              <a:rPr lang="zh-CN" altLang="en-US" dirty="0">
                <a:solidFill>
                  <a:srgbClr val="FF0000"/>
                </a:solidFill>
              </a:rPr>
              <a:t>借用队列暂存</a:t>
            </a:r>
            <a:r>
              <a:rPr lang="zh-CN" altLang="en-US" dirty="0" smtClean="0">
                <a:solidFill>
                  <a:srgbClr val="FF0000"/>
                </a:solidFill>
              </a:rPr>
              <a:t>节点</a:t>
            </a:r>
            <a:endParaRPr lang="en-US" altLang="zh-CN" dirty="0" smtClean="0">
              <a:solidFill>
                <a:srgbClr val="FF0000"/>
              </a:solidFill>
            </a:endParaRPr>
          </a:p>
          <a:p>
            <a:r>
              <a:rPr lang="zh-CN" altLang="en-US" dirty="0"/>
              <a:t>复杂度：</a:t>
            </a:r>
            <a:endParaRPr lang="en-US" altLang="zh-CN" dirty="0"/>
          </a:p>
          <a:p>
            <a:pPr lvl="1"/>
            <a:r>
              <a:rPr lang="zh-CN" altLang="en-US" dirty="0"/>
              <a:t>邻接矩阵：</a:t>
            </a:r>
            <a:r>
              <a:rPr lang="en-US" altLang="zh-CN" dirty="0"/>
              <a:t>O(n</a:t>
            </a:r>
            <a:r>
              <a:rPr lang="en-US" altLang="zh-CN" baseline="30000" dirty="0"/>
              <a:t>2</a:t>
            </a:r>
            <a:r>
              <a:rPr lang="en-US" altLang="zh-CN" dirty="0"/>
              <a:t>)</a:t>
            </a:r>
          </a:p>
          <a:p>
            <a:pPr lvl="1"/>
            <a:r>
              <a:rPr lang="zh-CN" altLang="en-US" dirty="0"/>
              <a:t>邻接表</a:t>
            </a:r>
            <a:r>
              <a:rPr lang="en-US" altLang="zh-CN" dirty="0"/>
              <a:t>O(</a:t>
            </a:r>
            <a:r>
              <a:rPr lang="en-US" altLang="zh-CN" dirty="0" err="1"/>
              <a:t>n+e</a:t>
            </a:r>
            <a:r>
              <a:rPr lang="en-US" altLang="zh-CN" dirty="0"/>
              <a:t>)</a:t>
            </a:r>
            <a:endParaRPr lang="zh-CN" altLang="en-US" dirty="0"/>
          </a:p>
          <a:p>
            <a:endParaRPr lang="zh-CN" altLang="en-US" dirty="0">
              <a:solidFill>
                <a:srgbClr val="FF0000"/>
              </a:solidFill>
            </a:endParaRPr>
          </a:p>
        </p:txBody>
      </p:sp>
      <p:grpSp>
        <p:nvGrpSpPr>
          <p:cNvPr id="44" name="组合 43"/>
          <p:cNvGrpSpPr/>
          <p:nvPr/>
        </p:nvGrpSpPr>
        <p:grpSpPr>
          <a:xfrm>
            <a:off x="4376737" y="3662363"/>
            <a:ext cx="4191000" cy="3048000"/>
            <a:chOff x="4376737" y="3662363"/>
            <a:chExt cx="4191000" cy="3048000"/>
          </a:xfrm>
        </p:grpSpPr>
        <p:sp>
          <p:nvSpPr>
            <p:cNvPr id="45" name="Line 24"/>
            <p:cNvSpPr>
              <a:spLocks noChangeShapeType="1"/>
            </p:cNvSpPr>
            <p:nvPr/>
          </p:nvSpPr>
          <p:spPr bwMode="auto">
            <a:xfrm flipV="1">
              <a:off x="6343649" y="5033962"/>
              <a:ext cx="14287" cy="1285875"/>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0"/>
            <p:cNvSpPr>
              <a:spLocks noChangeShapeType="1"/>
            </p:cNvSpPr>
            <p:nvPr/>
          </p:nvSpPr>
          <p:spPr bwMode="auto">
            <a:xfrm>
              <a:off x="6357937" y="4086226"/>
              <a:ext cx="0" cy="6477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4"/>
            <p:cNvSpPr>
              <a:spLocks noChangeShapeType="1"/>
            </p:cNvSpPr>
            <p:nvPr/>
          </p:nvSpPr>
          <p:spPr bwMode="auto">
            <a:xfrm>
              <a:off x="7119937" y="5643563"/>
              <a:ext cx="114300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3"/>
            <p:cNvSpPr>
              <a:spLocks noChangeShapeType="1"/>
            </p:cNvSpPr>
            <p:nvPr/>
          </p:nvSpPr>
          <p:spPr bwMode="auto">
            <a:xfrm>
              <a:off x="4681537" y="5795963"/>
              <a:ext cx="1600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1"/>
            <p:cNvSpPr>
              <a:spLocks noChangeShapeType="1"/>
            </p:cNvSpPr>
            <p:nvPr/>
          </p:nvSpPr>
          <p:spPr bwMode="auto">
            <a:xfrm>
              <a:off x="7577137" y="4805363"/>
              <a:ext cx="6858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0"/>
            <p:cNvSpPr>
              <a:spLocks noChangeShapeType="1"/>
            </p:cNvSpPr>
            <p:nvPr/>
          </p:nvSpPr>
          <p:spPr bwMode="auto">
            <a:xfrm flipH="1">
              <a:off x="7119937" y="4805363"/>
              <a:ext cx="2286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9"/>
            <p:cNvSpPr>
              <a:spLocks noChangeShapeType="1"/>
            </p:cNvSpPr>
            <p:nvPr/>
          </p:nvSpPr>
          <p:spPr bwMode="auto">
            <a:xfrm>
              <a:off x="5976937" y="5719763"/>
              <a:ext cx="3048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8"/>
            <p:cNvSpPr>
              <a:spLocks noChangeShapeType="1"/>
            </p:cNvSpPr>
            <p:nvPr/>
          </p:nvSpPr>
          <p:spPr bwMode="auto">
            <a:xfrm>
              <a:off x="5367337" y="4805363"/>
              <a:ext cx="4572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7"/>
            <p:cNvSpPr>
              <a:spLocks noChangeShapeType="1"/>
            </p:cNvSpPr>
            <p:nvPr/>
          </p:nvSpPr>
          <p:spPr bwMode="auto">
            <a:xfrm flipH="1">
              <a:off x="4681537" y="4805363"/>
              <a:ext cx="533400" cy="6858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6"/>
            <p:cNvSpPr>
              <a:spLocks noChangeShapeType="1"/>
            </p:cNvSpPr>
            <p:nvPr/>
          </p:nvSpPr>
          <p:spPr bwMode="auto">
            <a:xfrm>
              <a:off x="6510337" y="4043363"/>
              <a:ext cx="8382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5"/>
            <p:cNvSpPr>
              <a:spLocks noChangeShapeType="1"/>
            </p:cNvSpPr>
            <p:nvPr/>
          </p:nvSpPr>
          <p:spPr bwMode="auto">
            <a:xfrm flipH="1">
              <a:off x="5367337" y="4043363"/>
              <a:ext cx="762000" cy="60960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Oval 6"/>
            <p:cNvSpPr>
              <a:spLocks noChangeArrowheads="1"/>
            </p:cNvSpPr>
            <p:nvPr/>
          </p:nvSpPr>
          <p:spPr bwMode="auto">
            <a:xfrm>
              <a:off x="6091237" y="36623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V1</a:t>
              </a:r>
            </a:p>
          </p:txBody>
        </p:sp>
        <p:sp>
          <p:nvSpPr>
            <p:cNvPr id="57" name="Oval 7"/>
            <p:cNvSpPr>
              <a:spLocks noChangeArrowheads="1"/>
            </p:cNvSpPr>
            <p:nvPr/>
          </p:nvSpPr>
          <p:spPr bwMode="auto">
            <a:xfrm>
              <a:off x="50625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V2</a:t>
              </a:r>
            </a:p>
          </p:txBody>
        </p:sp>
        <p:sp>
          <p:nvSpPr>
            <p:cNvPr id="58" name="Oval 8"/>
            <p:cNvSpPr>
              <a:spLocks noChangeArrowheads="1"/>
            </p:cNvSpPr>
            <p:nvPr/>
          </p:nvSpPr>
          <p:spPr bwMode="auto">
            <a:xfrm>
              <a:off x="7119937" y="45005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V3</a:t>
              </a:r>
            </a:p>
          </p:txBody>
        </p:sp>
        <p:sp>
          <p:nvSpPr>
            <p:cNvPr id="59" name="Oval 9"/>
            <p:cNvSpPr>
              <a:spLocks noChangeArrowheads="1"/>
            </p:cNvSpPr>
            <p:nvPr/>
          </p:nvSpPr>
          <p:spPr bwMode="auto">
            <a:xfrm>
              <a:off x="43767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V4</a:t>
              </a:r>
            </a:p>
          </p:txBody>
        </p:sp>
        <p:sp>
          <p:nvSpPr>
            <p:cNvPr id="60" name="Oval 11"/>
            <p:cNvSpPr>
              <a:spLocks noChangeArrowheads="1"/>
            </p:cNvSpPr>
            <p:nvPr/>
          </p:nvSpPr>
          <p:spPr bwMode="auto">
            <a:xfrm>
              <a:off x="55959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V5</a:t>
              </a:r>
            </a:p>
          </p:txBody>
        </p:sp>
        <p:sp>
          <p:nvSpPr>
            <p:cNvPr id="61" name="Oval 12"/>
            <p:cNvSpPr>
              <a:spLocks noChangeArrowheads="1"/>
            </p:cNvSpPr>
            <p:nvPr/>
          </p:nvSpPr>
          <p:spPr bwMode="auto">
            <a:xfrm>
              <a:off x="68151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V6</a:t>
              </a:r>
            </a:p>
          </p:txBody>
        </p:sp>
        <p:sp>
          <p:nvSpPr>
            <p:cNvPr id="62" name="Oval 13"/>
            <p:cNvSpPr>
              <a:spLocks noChangeArrowheads="1"/>
            </p:cNvSpPr>
            <p:nvPr/>
          </p:nvSpPr>
          <p:spPr bwMode="auto">
            <a:xfrm>
              <a:off x="8034337" y="53387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V7</a:t>
              </a:r>
            </a:p>
          </p:txBody>
        </p:sp>
        <p:sp>
          <p:nvSpPr>
            <p:cNvPr id="63" name="Oval 14"/>
            <p:cNvSpPr>
              <a:spLocks noChangeArrowheads="1"/>
            </p:cNvSpPr>
            <p:nvPr/>
          </p:nvSpPr>
          <p:spPr bwMode="auto">
            <a:xfrm>
              <a:off x="6091237" y="6176963"/>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V8</a:t>
              </a:r>
            </a:p>
          </p:txBody>
        </p:sp>
        <p:sp>
          <p:nvSpPr>
            <p:cNvPr id="64" name="Oval 11"/>
            <p:cNvSpPr>
              <a:spLocks noChangeArrowheads="1"/>
            </p:cNvSpPr>
            <p:nvPr/>
          </p:nvSpPr>
          <p:spPr bwMode="auto">
            <a:xfrm>
              <a:off x="6076950" y="4518026"/>
              <a:ext cx="533400" cy="533400"/>
            </a:xfrm>
            <a:prstGeom prst="ellipse">
              <a:avLst/>
            </a:prstGeom>
            <a:solidFill>
              <a:srgbClr val="CCECFF"/>
            </a:solidFill>
            <a:ln w="28575" cap="sq">
              <a:solidFill>
                <a:schemeClr val="tx1"/>
              </a:solidFill>
              <a:round/>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V9</a:t>
              </a:r>
              <a:endParaRPr lang="en-US" altLang="zh-CN" dirty="0"/>
            </a:p>
          </p:txBody>
        </p:sp>
      </p:grpSp>
    </p:spTree>
  </p:cSld>
  <p:clrMapOvr>
    <a:masterClrMapping/>
  </p:clrMapOvr>
  <p:transition>
    <p:pull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a:t>遍历应用举例</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求一条从顶点 </a:t>
            </a:r>
            <a:r>
              <a:rPr lang="en-US" altLang="zh-CN" dirty="0" smtClean="0"/>
              <a:t>v</a:t>
            </a:r>
            <a:r>
              <a:rPr lang="zh-CN" altLang="en-US" dirty="0" smtClean="0"/>
              <a:t>到</a:t>
            </a:r>
            <a:r>
              <a:rPr lang="zh-CN" altLang="en-US" dirty="0"/>
              <a:t>顶点 </a:t>
            </a:r>
            <a:r>
              <a:rPr lang="en-US" altLang="zh-CN" dirty="0"/>
              <a:t>s </a:t>
            </a:r>
            <a:r>
              <a:rPr lang="zh-CN" altLang="en-US" dirty="0"/>
              <a:t>的简单</a:t>
            </a:r>
            <a:r>
              <a:rPr lang="zh-CN" altLang="en-US" dirty="0" smtClean="0"/>
              <a:t>路径</a:t>
            </a:r>
            <a:endParaRPr lang="en-US" altLang="zh-CN" dirty="0" smtClean="0"/>
          </a:p>
          <a:p>
            <a:r>
              <a:rPr kumimoji="1" lang="zh-CN" altLang="en-US" dirty="0" smtClean="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开始深度优先搜索，找到</a:t>
            </a:r>
            <a:r>
              <a:rPr kumimoji="1" lang="en-US" altLang="zh-CN" dirty="0">
                <a:solidFill>
                  <a:srgbClr val="CC0000"/>
                </a:solidFill>
                <a:latin typeface="Times New Roman" panose="02020603050405020304" pitchFamily="18" charset="0"/>
              </a:rPr>
              <a:t>s</a:t>
            </a:r>
            <a:r>
              <a:rPr kumimoji="1" lang="zh-CN" altLang="en-US" dirty="0">
                <a:solidFill>
                  <a:srgbClr val="CC0000"/>
                </a:solidFill>
                <a:latin typeface="Times New Roman" panose="02020603050405020304" pitchFamily="18" charset="0"/>
              </a:rPr>
              <a:t>为止</a:t>
            </a:r>
            <a:endParaRPr lang="zh-CN" altLang="en-US" dirty="0"/>
          </a:p>
          <a:p>
            <a:r>
              <a:rPr lang="en-US" altLang="zh-CN" dirty="0" smtClean="0"/>
              <a:t>V1</a:t>
            </a:r>
            <a:r>
              <a:rPr lang="en-US" altLang="zh-CN" dirty="0" smtClean="0">
                <a:sym typeface="Wingdings" panose="05000000000000000000" pitchFamily="2" charset="2"/>
              </a:rPr>
              <a:t>V2:  Path=(V1,V2)</a:t>
            </a:r>
          </a:p>
          <a:p>
            <a:r>
              <a:rPr lang="en-US" altLang="zh-CN" dirty="0" smtClean="0">
                <a:sym typeface="Wingdings" panose="05000000000000000000" pitchFamily="2" charset="2"/>
              </a:rPr>
              <a:t>V1V5</a:t>
            </a:r>
            <a:r>
              <a:rPr lang="en-US" altLang="zh-CN" dirty="0">
                <a:sym typeface="Wingdings" panose="05000000000000000000" pitchFamily="2" charset="2"/>
              </a:rPr>
              <a:t>:  Path=(</a:t>
            </a:r>
            <a:r>
              <a:rPr lang="en-US" altLang="zh-CN" dirty="0" smtClean="0">
                <a:sym typeface="Wingdings" panose="05000000000000000000" pitchFamily="2" charset="2"/>
              </a:rPr>
              <a:t>V1,V2,V5)</a:t>
            </a:r>
            <a:endParaRPr lang="en-US" altLang="zh-CN" dirty="0">
              <a:sym typeface="Wingdings" panose="05000000000000000000" pitchFamily="2" charset="2"/>
            </a:endParaRPr>
          </a:p>
          <a:p>
            <a:r>
              <a:rPr lang="en-US" altLang="zh-CN" dirty="0" smtClean="0"/>
              <a:t>V1</a:t>
            </a:r>
            <a:r>
              <a:rPr lang="en-US" altLang="zh-CN" dirty="0" smtClean="0">
                <a:sym typeface="Wingdings" panose="05000000000000000000" pitchFamily="2" charset="2"/>
              </a:rPr>
              <a:t>V7:  Path</a:t>
            </a:r>
            <a:r>
              <a:rPr lang="en-US" altLang="zh-CN" dirty="0">
                <a:sym typeface="Wingdings" panose="05000000000000000000" pitchFamily="2" charset="2"/>
              </a:rPr>
              <a:t>=(</a:t>
            </a:r>
            <a:r>
              <a:rPr lang="en-US" altLang="zh-CN" dirty="0" smtClean="0">
                <a:sym typeface="Wingdings" panose="05000000000000000000" pitchFamily="2" charset="2"/>
              </a:rPr>
              <a:t>V1,V3, V6, V7)</a:t>
            </a:r>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12"/>
          </p:nvPr>
        </p:nvSpPr>
        <p:spPr/>
        <p:txBody>
          <a:bodyPr/>
          <a:lstStyle/>
          <a:p>
            <a:fld id="{DF63806F-D61F-4BDE-BAC7-22B1BD19923B}" type="slidenum">
              <a:rPr lang="en-US" altLang="zh-CN" smtClean="0"/>
              <a:t>54</a:t>
            </a:fld>
            <a:endParaRPr lang="en-US" altLang="zh-CN"/>
          </a:p>
        </p:txBody>
      </p:sp>
      <p:grpSp>
        <p:nvGrpSpPr>
          <p:cNvPr id="5" name="Group 37"/>
          <p:cNvGrpSpPr/>
          <p:nvPr/>
        </p:nvGrpSpPr>
        <p:grpSpPr bwMode="auto">
          <a:xfrm>
            <a:off x="2254251" y="4045586"/>
            <a:ext cx="4305300" cy="2143125"/>
            <a:chOff x="1584" y="672"/>
            <a:chExt cx="2712" cy="1350"/>
          </a:xfrm>
        </p:grpSpPr>
        <p:grpSp>
          <p:nvGrpSpPr>
            <p:cNvPr id="6" name="Group 38"/>
            <p:cNvGrpSpPr/>
            <p:nvPr/>
          </p:nvGrpSpPr>
          <p:grpSpPr bwMode="auto">
            <a:xfrm>
              <a:off x="2736" y="672"/>
              <a:ext cx="408" cy="294"/>
              <a:chOff x="2928" y="3312"/>
              <a:chExt cx="408" cy="294"/>
            </a:xfrm>
          </p:grpSpPr>
          <p:sp>
            <p:nvSpPr>
              <p:cNvPr id="38" name="Oval 39"/>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0"/>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V1</a:t>
                </a:r>
              </a:p>
            </p:txBody>
          </p:sp>
        </p:grpSp>
        <p:grpSp>
          <p:nvGrpSpPr>
            <p:cNvPr id="7" name="Group 41"/>
            <p:cNvGrpSpPr/>
            <p:nvPr/>
          </p:nvGrpSpPr>
          <p:grpSpPr bwMode="auto">
            <a:xfrm>
              <a:off x="1809" y="827"/>
              <a:ext cx="2218" cy="1028"/>
              <a:chOff x="488" y="1948"/>
              <a:chExt cx="2402" cy="1139"/>
            </a:xfrm>
          </p:grpSpPr>
          <p:sp>
            <p:nvSpPr>
              <p:cNvPr id="29" name="Line 42"/>
              <p:cNvSpPr>
                <a:spLocks noChangeShapeType="1"/>
              </p:cNvSpPr>
              <p:nvPr/>
            </p:nvSpPr>
            <p:spPr bwMode="auto">
              <a:xfrm flipV="1">
                <a:off x="488"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3"/>
              <p:cNvSpPr>
                <a:spLocks noChangeShapeType="1"/>
              </p:cNvSpPr>
              <p:nvPr/>
            </p:nvSpPr>
            <p:spPr bwMode="auto">
              <a:xfrm flipV="1">
                <a:off x="1056" y="1948"/>
                <a:ext cx="485" cy="26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44"/>
              <p:cNvSpPr>
                <a:spLocks noChangeShapeType="1"/>
              </p:cNvSpPr>
              <p:nvPr/>
            </p:nvSpPr>
            <p:spPr bwMode="auto">
              <a:xfrm>
                <a:off x="1080"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5"/>
              <p:cNvSpPr>
                <a:spLocks noChangeShapeType="1"/>
              </p:cNvSpPr>
              <p:nvPr/>
            </p:nvSpPr>
            <p:spPr bwMode="auto">
              <a:xfrm>
                <a:off x="1870" y="1948"/>
                <a:ext cx="559"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46"/>
              <p:cNvSpPr>
                <a:spLocks noChangeShapeType="1"/>
              </p:cNvSpPr>
              <p:nvPr/>
            </p:nvSpPr>
            <p:spPr bwMode="auto">
              <a:xfrm>
                <a:off x="2660" y="2397"/>
                <a:ext cx="230" cy="17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p:cNvSpPr>
                <a:spLocks noChangeShapeType="1"/>
              </p:cNvSpPr>
              <p:nvPr/>
            </p:nvSpPr>
            <p:spPr bwMode="auto">
              <a:xfrm flipV="1">
                <a:off x="2265" y="2397"/>
                <a:ext cx="197" cy="207"/>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p:cNvSpPr>
                <a:spLocks noChangeShapeType="1"/>
              </p:cNvSpPr>
              <p:nvPr/>
            </p:nvSpPr>
            <p:spPr bwMode="auto">
              <a:xfrm flipV="1">
                <a:off x="2331" y="2707"/>
                <a:ext cx="445"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p:cNvSpPr>
                <a:spLocks noChangeShapeType="1"/>
              </p:cNvSpPr>
              <p:nvPr/>
            </p:nvSpPr>
            <p:spPr bwMode="auto">
              <a:xfrm flipV="1">
                <a:off x="1080" y="2811"/>
                <a:ext cx="362"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p:cNvSpPr>
                <a:spLocks noChangeShapeType="1"/>
              </p:cNvSpPr>
              <p:nvPr/>
            </p:nvSpPr>
            <p:spPr bwMode="auto">
              <a:xfrm>
                <a:off x="960" y="2448"/>
                <a:ext cx="0" cy="480"/>
              </a:xfrm>
              <a:prstGeom prst="line">
                <a:avLst/>
              </a:prstGeom>
              <a:noFill/>
              <a:ln w="38100" cap="rnd">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51"/>
            <p:cNvGrpSpPr/>
            <p:nvPr/>
          </p:nvGrpSpPr>
          <p:grpSpPr bwMode="auto">
            <a:xfrm>
              <a:off x="2064" y="1728"/>
              <a:ext cx="408" cy="294"/>
              <a:chOff x="2928" y="3312"/>
              <a:chExt cx="408" cy="294"/>
            </a:xfrm>
          </p:grpSpPr>
          <p:sp>
            <p:nvSpPr>
              <p:cNvPr id="27" name="Oval 52"/>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53"/>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V8</a:t>
                </a:r>
              </a:p>
            </p:txBody>
          </p:sp>
        </p:grpSp>
        <p:grpSp>
          <p:nvGrpSpPr>
            <p:cNvPr id="9" name="Group 54"/>
            <p:cNvGrpSpPr/>
            <p:nvPr/>
          </p:nvGrpSpPr>
          <p:grpSpPr bwMode="auto">
            <a:xfrm>
              <a:off x="3888" y="1392"/>
              <a:ext cx="408" cy="294"/>
              <a:chOff x="2928" y="3312"/>
              <a:chExt cx="408" cy="294"/>
            </a:xfrm>
          </p:grpSpPr>
          <p:sp>
            <p:nvSpPr>
              <p:cNvPr id="25" name="Oval 55"/>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5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V7</a:t>
                </a:r>
              </a:p>
            </p:txBody>
          </p:sp>
        </p:grpSp>
        <p:grpSp>
          <p:nvGrpSpPr>
            <p:cNvPr id="10" name="Group 57"/>
            <p:cNvGrpSpPr/>
            <p:nvPr/>
          </p:nvGrpSpPr>
          <p:grpSpPr bwMode="auto">
            <a:xfrm>
              <a:off x="3216" y="1392"/>
              <a:ext cx="408" cy="294"/>
              <a:chOff x="2928" y="3312"/>
              <a:chExt cx="408" cy="294"/>
            </a:xfrm>
          </p:grpSpPr>
          <p:sp>
            <p:nvSpPr>
              <p:cNvPr id="23" name="Oval 58"/>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5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V6</a:t>
                </a:r>
              </a:p>
            </p:txBody>
          </p:sp>
        </p:grpSp>
        <p:grpSp>
          <p:nvGrpSpPr>
            <p:cNvPr id="11" name="Group 60"/>
            <p:cNvGrpSpPr/>
            <p:nvPr/>
          </p:nvGrpSpPr>
          <p:grpSpPr bwMode="auto">
            <a:xfrm>
              <a:off x="2544" y="1392"/>
              <a:ext cx="408" cy="294"/>
              <a:chOff x="2928" y="3312"/>
              <a:chExt cx="408" cy="294"/>
            </a:xfrm>
          </p:grpSpPr>
          <p:sp>
            <p:nvSpPr>
              <p:cNvPr id="21" name="Oval 61"/>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6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V5</a:t>
                </a:r>
              </a:p>
            </p:txBody>
          </p:sp>
        </p:grpSp>
        <p:grpSp>
          <p:nvGrpSpPr>
            <p:cNvPr id="12" name="Group 63"/>
            <p:cNvGrpSpPr/>
            <p:nvPr/>
          </p:nvGrpSpPr>
          <p:grpSpPr bwMode="auto">
            <a:xfrm>
              <a:off x="1584" y="1392"/>
              <a:ext cx="408" cy="294"/>
              <a:chOff x="2928" y="3312"/>
              <a:chExt cx="408" cy="294"/>
            </a:xfrm>
          </p:grpSpPr>
          <p:sp>
            <p:nvSpPr>
              <p:cNvPr id="19" name="Oval 64"/>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6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V4</a:t>
                </a:r>
              </a:p>
            </p:txBody>
          </p:sp>
        </p:grpSp>
        <p:grpSp>
          <p:nvGrpSpPr>
            <p:cNvPr id="13" name="Group 66"/>
            <p:cNvGrpSpPr/>
            <p:nvPr/>
          </p:nvGrpSpPr>
          <p:grpSpPr bwMode="auto">
            <a:xfrm>
              <a:off x="3504" y="1008"/>
              <a:ext cx="408" cy="294"/>
              <a:chOff x="2928" y="3312"/>
              <a:chExt cx="408" cy="294"/>
            </a:xfrm>
          </p:grpSpPr>
          <p:sp>
            <p:nvSpPr>
              <p:cNvPr id="17" name="Oval 67"/>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6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V3</a:t>
                </a:r>
              </a:p>
            </p:txBody>
          </p:sp>
        </p:grpSp>
        <p:grpSp>
          <p:nvGrpSpPr>
            <p:cNvPr id="14" name="Group 69"/>
            <p:cNvGrpSpPr/>
            <p:nvPr/>
          </p:nvGrpSpPr>
          <p:grpSpPr bwMode="auto">
            <a:xfrm>
              <a:off x="2064" y="960"/>
              <a:ext cx="408" cy="294"/>
              <a:chOff x="2928" y="3312"/>
              <a:chExt cx="408" cy="294"/>
            </a:xfrm>
          </p:grpSpPr>
          <p:sp>
            <p:nvSpPr>
              <p:cNvPr id="15" name="Oval 70"/>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7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V2</a:t>
                </a:r>
              </a:p>
            </p:txBody>
          </p:sp>
        </p:grpSp>
      </p:grpSp>
    </p:spTree>
  </p:cSld>
  <p:clrMapOvr>
    <a:masterClrMapping/>
  </p:clrMapOvr>
  <p:transition>
    <p:pull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588A2D9-A36B-4995-AF20-9002264D393D}" type="slidenum">
              <a:rPr lang="en-US" altLang="zh-CN"/>
              <a:t>55</a:t>
            </a:fld>
            <a:endParaRPr lang="en-US" altLang="zh-CN"/>
          </a:p>
        </p:txBody>
      </p:sp>
      <p:sp>
        <p:nvSpPr>
          <p:cNvPr id="219138" name="Rectangle 2"/>
          <p:cNvSpPr>
            <a:spLocks noGrp="1" noChangeArrowheads="1"/>
          </p:cNvSpPr>
          <p:nvPr>
            <p:ph type="title"/>
          </p:nvPr>
        </p:nvSpPr>
        <p:spPr/>
        <p:txBody>
          <a:bodyPr/>
          <a:lstStyle/>
          <a:p>
            <a:r>
              <a:rPr lang="en-US" altLang="zh-CN" dirty="0" smtClean="0"/>
              <a:t>7.3.3 </a:t>
            </a:r>
            <a:r>
              <a:rPr lang="zh-CN" altLang="en-US" dirty="0" smtClean="0"/>
              <a:t>遍历</a:t>
            </a:r>
            <a:r>
              <a:rPr lang="zh-CN" altLang="en-US" dirty="0"/>
              <a:t>应用举例</a:t>
            </a:r>
            <a:r>
              <a:rPr lang="en-US" altLang="zh-CN" dirty="0"/>
              <a:t>1</a:t>
            </a:r>
          </a:p>
        </p:txBody>
      </p:sp>
      <p:sp>
        <p:nvSpPr>
          <p:cNvPr id="219139" name="Rectangle 3"/>
          <p:cNvSpPr>
            <a:spLocks noGrp="1" noChangeArrowheads="1"/>
          </p:cNvSpPr>
          <p:nvPr>
            <p:ph type="body" idx="1"/>
          </p:nvPr>
        </p:nvSpPr>
        <p:spPr/>
        <p:txBody>
          <a:bodyPr/>
          <a:lstStyle/>
          <a:p>
            <a:r>
              <a:rPr lang="zh-CN" altLang="en-US" dirty="0"/>
              <a:t>求一条从顶点 </a:t>
            </a:r>
            <a:r>
              <a:rPr lang="en-US" altLang="zh-CN" dirty="0"/>
              <a:t>i </a:t>
            </a:r>
            <a:r>
              <a:rPr lang="zh-CN" altLang="en-US" dirty="0"/>
              <a:t>到顶点 </a:t>
            </a:r>
            <a:r>
              <a:rPr lang="en-US" altLang="zh-CN" dirty="0"/>
              <a:t>s </a:t>
            </a:r>
            <a:r>
              <a:rPr lang="zh-CN" altLang="en-US" dirty="0"/>
              <a:t>的简单路径</a:t>
            </a:r>
          </a:p>
        </p:txBody>
      </p:sp>
      <p:sp>
        <p:nvSpPr>
          <p:cNvPr id="219140" name="Rectangle 4"/>
          <p:cNvSpPr>
            <a:spLocks noChangeArrowheads="1"/>
          </p:cNvSpPr>
          <p:nvPr/>
        </p:nvSpPr>
        <p:spPr bwMode="auto">
          <a:xfrm>
            <a:off x="304800" y="1752600"/>
            <a:ext cx="8610600" cy="4668838"/>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a:solidFill>
                  <a:srgbClr val="590096"/>
                </a:solidFill>
                <a:latin typeface="Times New Roman" panose="02020603050405020304" pitchFamily="18" charset="0"/>
              </a:rPr>
              <a:t>Status </a:t>
            </a:r>
            <a:r>
              <a:rPr kumimoji="1" lang="en-US" altLang="zh-CN" dirty="0" err="1">
                <a:solidFill>
                  <a:srgbClr val="590096"/>
                </a:solidFill>
                <a:latin typeface="Times New Roman" panose="02020603050405020304" pitchFamily="18" charset="0"/>
              </a:rPr>
              <a:t>DFSearch</a:t>
            </a:r>
            <a:r>
              <a:rPr kumimoji="1" lang="en-US" altLang="zh-CN" dirty="0">
                <a:solidFill>
                  <a:srgbClr val="590096"/>
                </a:solidFill>
                <a:latin typeface="Times New Roman" panose="02020603050405020304" pitchFamily="18" charset="0"/>
              </a:rPr>
              <a:t>(Graph G,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v,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s, </a:t>
            </a:r>
            <a:r>
              <a:rPr kumimoji="1" lang="en-US" altLang="zh-CN" dirty="0" err="1">
                <a:solidFill>
                  <a:srgbClr val="590096"/>
                </a:solidFill>
                <a:latin typeface="Times New Roman" panose="02020603050405020304" pitchFamily="18" charset="0"/>
              </a:rPr>
              <a:t>SqList</a:t>
            </a:r>
            <a:r>
              <a:rPr kumimoji="1" lang="en-US" altLang="zh-CN" dirty="0">
                <a:solidFill>
                  <a:srgbClr val="590096"/>
                </a:solidFill>
                <a:latin typeface="Times New Roman" panose="02020603050405020304" pitchFamily="18" charset="0"/>
              </a:rPr>
              <a:t> &amp;PATH) {</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开始深度优先搜索，找到</a:t>
            </a:r>
            <a:r>
              <a:rPr kumimoji="1" lang="en-US" altLang="zh-CN" dirty="0">
                <a:solidFill>
                  <a:srgbClr val="CC0000"/>
                </a:solidFill>
                <a:latin typeface="Times New Roman" panose="02020603050405020304" pitchFamily="18" charset="0"/>
              </a:rPr>
              <a:t>s</a:t>
            </a:r>
            <a:r>
              <a:rPr kumimoji="1" lang="zh-CN" altLang="en-US" dirty="0">
                <a:solidFill>
                  <a:srgbClr val="CC0000"/>
                </a:solidFill>
                <a:latin typeface="Times New Roman" panose="02020603050405020304" pitchFamily="18" charset="0"/>
              </a:rPr>
              <a:t>为止</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v1 = </a:t>
            </a:r>
            <a:r>
              <a:rPr kumimoji="1" lang="en-US" altLang="zh-CN" dirty="0" err="1">
                <a:latin typeface="Times New Roman" panose="02020603050405020304" pitchFamily="18" charset="0"/>
              </a:rPr>
              <a:t>LocateVex</a:t>
            </a:r>
            <a:r>
              <a:rPr kumimoji="1" lang="en-US" altLang="zh-CN" dirty="0">
                <a:latin typeface="Times New Roman" panose="02020603050405020304" pitchFamily="18" charset="0"/>
              </a:rPr>
              <a:t>(G, v);</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找到</a:t>
            </a:r>
            <a:r>
              <a:rPr kumimoji="1" lang="en-US" altLang="zh-CN" dirty="0">
                <a:solidFill>
                  <a:srgbClr val="CC0000"/>
                </a:solidFill>
                <a:latin typeface="Times New Roman" panose="02020603050405020304" pitchFamily="18" charset="0"/>
              </a:rPr>
              <a:t>v</a:t>
            </a:r>
          </a:p>
          <a:p>
            <a:pPr algn="l">
              <a:spcBef>
                <a:spcPct val="50000"/>
              </a:spcBef>
            </a:pPr>
            <a:r>
              <a:rPr kumimoji="1" lang="en-US" altLang="zh-CN" dirty="0">
                <a:latin typeface="Times New Roman" panose="02020603050405020304" pitchFamily="18" charset="0"/>
              </a:rPr>
              <a:t>  if ( v1 == -1) return FALSE;</a:t>
            </a:r>
          </a:p>
          <a:p>
            <a:pPr algn="l">
              <a:spcBef>
                <a:spcPct val="50000"/>
              </a:spcBef>
            </a:pPr>
            <a:r>
              <a:rPr kumimoji="1" lang="en-US" altLang="zh-CN" dirty="0">
                <a:latin typeface="Times New Roman" panose="02020603050405020304" pitchFamily="18" charset="0"/>
              </a:rPr>
              <a:t>  for (i=0; i&lt;</a:t>
            </a:r>
            <a:r>
              <a:rPr kumimoji="1" lang="en-US" altLang="zh-CN" dirty="0" err="1">
                <a:latin typeface="Times New Roman" panose="02020603050405020304" pitchFamily="18" charset="0"/>
              </a:rPr>
              <a:t>G.vexnum</a:t>
            </a:r>
            <a:r>
              <a:rPr kumimoji="1" lang="en-US" altLang="zh-CN" dirty="0">
                <a:latin typeface="Times New Roman" panose="02020603050405020304" pitchFamily="18" charset="0"/>
              </a:rPr>
              <a:t>; ++i) </a:t>
            </a:r>
          </a:p>
          <a:p>
            <a:pPr algn="l">
              <a:spcBef>
                <a:spcPct val="50000"/>
              </a:spcBef>
            </a:pPr>
            <a:r>
              <a:rPr kumimoji="1" lang="en-US" altLang="zh-CN" dirty="0">
                <a:latin typeface="Times New Roman" panose="02020603050405020304" pitchFamily="18" charset="0"/>
              </a:rPr>
              <a:t>          visited[i] = FALSE; // </a:t>
            </a:r>
            <a:r>
              <a:rPr kumimoji="1" lang="zh-CN" altLang="en-US" dirty="0">
                <a:latin typeface="Times New Roman" panose="02020603050405020304" pitchFamily="18" charset="0"/>
              </a:rPr>
              <a:t>访问标志数组初始化</a:t>
            </a:r>
          </a:p>
          <a:p>
            <a:pPr algn="l">
              <a:spcBef>
                <a:spcPct val="50000"/>
              </a:spcBef>
            </a:pPr>
            <a:r>
              <a:rPr kumimoji="1" lang="zh-CN" altLang="en-US" dirty="0">
                <a:latin typeface="Times New Roman" panose="02020603050405020304" pitchFamily="18" charset="0"/>
              </a:rPr>
              <a:t>  </a:t>
            </a:r>
            <a:r>
              <a:rPr kumimoji="1" lang="en-US" altLang="zh-CN" dirty="0" err="1">
                <a:latin typeface="Times New Roman" panose="02020603050405020304" pitchFamily="18" charset="0"/>
              </a:rPr>
              <a:t>InitList_Sq</a:t>
            </a:r>
            <a:r>
              <a:rPr kumimoji="1" lang="en-US" altLang="zh-CN" dirty="0">
                <a:latin typeface="Times New Roman" panose="02020603050405020304" pitchFamily="18" charset="0"/>
              </a:rPr>
              <a:t>(PATH);</a:t>
            </a:r>
          </a:p>
          <a:p>
            <a:pPr algn="l">
              <a:spcBef>
                <a:spcPct val="50000"/>
              </a:spcBef>
            </a:pPr>
            <a:r>
              <a:rPr kumimoji="1" lang="en-US" altLang="zh-CN" dirty="0">
                <a:latin typeface="Times New Roman" panose="02020603050405020304" pitchFamily="18" charset="0"/>
              </a:rPr>
              <a:t>  return </a:t>
            </a:r>
            <a:r>
              <a:rPr kumimoji="1" lang="en-US" altLang="zh-CN" dirty="0">
                <a:solidFill>
                  <a:srgbClr val="FF0000"/>
                </a:solidFill>
                <a:latin typeface="Times New Roman" panose="02020603050405020304" pitchFamily="18" charset="0"/>
              </a:rPr>
              <a:t>_</a:t>
            </a:r>
            <a:r>
              <a:rPr kumimoji="1" lang="en-US" altLang="zh-CN" dirty="0" err="1">
                <a:solidFill>
                  <a:srgbClr val="FF0000"/>
                </a:solidFill>
                <a:latin typeface="Times New Roman" panose="02020603050405020304" pitchFamily="18" charset="0"/>
              </a:rPr>
              <a:t>DFSearch</a:t>
            </a:r>
            <a:r>
              <a:rPr kumimoji="1" lang="en-US" altLang="zh-CN" dirty="0">
                <a:solidFill>
                  <a:srgbClr val="FF0000"/>
                </a:solidFill>
                <a:latin typeface="Times New Roman" panose="02020603050405020304" pitchFamily="18" charset="0"/>
              </a:rPr>
              <a:t>(G, v1, s, PATH)</a:t>
            </a:r>
            <a:r>
              <a:rPr kumimoji="1" lang="en-US" altLang="zh-CN" dirty="0">
                <a:latin typeface="Times New Roman" panose="02020603050405020304" pitchFamily="18" charset="0"/>
              </a:rPr>
              <a:t>; </a:t>
            </a:r>
            <a:r>
              <a:rPr kumimoji="1" lang="en-US" altLang="zh-CN" dirty="0">
                <a:solidFill>
                  <a:srgbClr val="CC0000"/>
                </a:solidFill>
                <a:latin typeface="Times New Roman" panose="02020603050405020304" pitchFamily="18" charset="0"/>
              </a:rPr>
              <a:t>//</a:t>
            </a:r>
            <a:r>
              <a:rPr kumimoji="1" lang="zh-CN" altLang="en-US" dirty="0">
                <a:solidFill>
                  <a:srgbClr val="CC0000"/>
                </a:solidFill>
                <a:latin typeface="Times New Roman" panose="02020603050405020304" pitchFamily="18" charset="0"/>
              </a:rPr>
              <a:t>从</a:t>
            </a:r>
            <a:r>
              <a:rPr kumimoji="1" lang="en-US" altLang="zh-CN" dirty="0">
                <a:solidFill>
                  <a:srgbClr val="CC0000"/>
                </a:solidFill>
                <a:latin typeface="Times New Roman" panose="02020603050405020304" pitchFamily="18" charset="0"/>
              </a:rPr>
              <a:t>v</a:t>
            </a:r>
            <a:r>
              <a:rPr kumimoji="1" lang="zh-CN" altLang="en-US" dirty="0">
                <a:solidFill>
                  <a:srgbClr val="CC0000"/>
                </a:solidFill>
                <a:latin typeface="Times New Roman" panose="02020603050405020304" pitchFamily="18" charset="0"/>
              </a:rPr>
              <a:t>开始深度优先搜索</a:t>
            </a:r>
            <a:endParaRPr kumimoji="1" lang="zh-CN" altLang="en-US" dirty="0">
              <a:latin typeface="Times New Roman" panose="02020603050405020304" pitchFamily="18" charset="0"/>
            </a:endParaRPr>
          </a:p>
          <a:p>
            <a:pPr algn="l">
              <a:spcBef>
                <a:spcPct val="50000"/>
              </a:spcBef>
            </a:pPr>
            <a:r>
              <a:rPr kumimoji="1" lang="en-US" altLang="zh-CN" dirty="0">
                <a:solidFill>
                  <a:srgbClr val="590096"/>
                </a:solidFill>
                <a:latin typeface="Times New Roman" panose="02020603050405020304" pitchFamily="18" charset="0"/>
              </a:rPr>
              <a:t>}// </a:t>
            </a:r>
            <a:r>
              <a:rPr kumimoji="1" lang="en-US" altLang="zh-CN" dirty="0" err="1">
                <a:solidFill>
                  <a:srgbClr val="590096"/>
                </a:solidFill>
                <a:latin typeface="Times New Roman" panose="02020603050405020304" pitchFamily="18" charset="0"/>
              </a:rPr>
              <a:t>DFSearch</a:t>
            </a:r>
            <a:endParaRPr kumimoji="1" lang="en-US" altLang="zh-CN" dirty="0">
              <a:solidFill>
                <a:srgbClr val="590096"/>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9140">
                                            <p:bg/>
                                          </p:spTgt>
                                        </p:tgtEl>
                                        <p:attrNameLst>
                                          <p:attrName>style.visibility</p:attrName>
                                        </p:attrNameLst>
                                      </p:cBhvr>
                                      <p:to>
                                        <p:strVal val="visible"/>
                                      </p:to>
                                    </p:set>
                                    <p:animEffect transition="in" filter="slide(fromLeft)">
                                      <p:cBhvr>
                                        <p:cTn id="7" dur="500"/>
                                        <p:tgtEl>
                                          <p:spTgt spid="219140">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9140">
                                            <p:txEl>
                                              <p:pRg st="0" end="0"/>
                                            </p:txEl>
                                          </p:spTgt>
                                        </p:tgtEl>
                                        <p:attrNameLst>
                                          <p:attrName>style.visibility</p:attrName>
                                        </p:attrNameLst>
                                      </p:cBhvr>
                                      <p:to>
                                        <p:strVal val="visible"/>
                                      </p:to>
                                    </p:set>
                                    <p:animEffect transition="in" filter="slide(fromLeft)">
                                      <p:cBhvr>
                                        <p:cTn id="12" dur="500"/>
                                        <p:tgtEl>
                                          <p:spTgt spid="2191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19140">
                                            <p:txEl>
                                              <p:pRg st="7" end="7"/>
                                            </p:txEl>
                                          </p:spTgt>
                                        </p:tgtEl>
                                        <p:attrNameLst>
                                          <p:attrName>style.visibility</p:attrName>
                                        </p:attrNameLst>
                                      </p:cBhvr>
                                      <p:to>
                                        <p:strVal val="visible"/>
                                      </p:to>
                                    </p:set>
                                    <p:animEffect transition="in" filter="slide(fromLeft)">
                                      <p:cBhvr>
                                        <p:cTn id="17" dur="500"/>
                                        <p:tgtEl>
                                          <p:spTgt spid="21914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19140">
                                            <p:txEl>
                                              <p:pRg st="1" end="1"/>
                                            </p:txEl>
                                          </p:spTgt>
                                        </p:tgtEl>
                                        <p:attrNameLst>
                                          <p:attrName>style.visibility</p:attrName>
                                        </p:attrNameLst>
                                      </p:cBhvr>
                                      <p:to>
                                        <p:strVal val="visible"/>
                                      </p:to>
                                    </p:set>
                                    <p:animEffect transition="in" filter="slide(fromLeft)">
                                      <p:cBhvr>
                                        <p:cTn id="22" dur="500"/>
                                        <p:tgtEl>
                                          <p:spTgt spid="21914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19140">
                                            <p:txEl>
                                              <p:pRg st="2" end="2"/>
                                            </p:txEl>
                                          </p:spTgt>
                                        </p:tgtEl>
                                        <p:attrNameLst>
                                          <p:attrName>style.visibility</p:attrName>
                                        </p:attrNameLst>
                                      </p:cBhvr>
                                      <p:to>
                                        <p:strVal val="visible"/>
                                      </p:to>
                                    </p:set>
                                    <p:animEffect transition="in" filter="slide(fromLeft)">
                                      <p:cBhvr>
                                        <p:cTn id="27" dur="500"/>
                                        <p:tgtEl>
                                          <p:spTgt spid="21914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19140">
                                            <p:txEl>
                                              <p:pRg st="3" end="3"/>
                                            </p:txEl>
                                          </p:spTgt>
                                        </p:tgtEl>
                                        <p:attrNameLst>
                                          <p:attrName>style.visibility</p:attrName>
                                        </p:attrNameLst>
                                      </p:cBhvr>
                                      <p:to>
                                        <p:strVal val="visible"/>
                                      </p:to>
                                    </p:set>
                                    <p:animEffect transition="in" filter="slide(fromLeft)">
                                      <p:cBhvr>
                                        <p:cTn id="32" dur="500"/>
                                        <p:tgtEl>
                                          <p:spTgt spid="21914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19140">
                                            <p:txEl>
                                              <p:pRg st="4" end="4"/>
                                            </p:txEl>
                                          </p:spTgt>
                                        </p:tgtEl>
                                        <p:attrNameLst>
                                          <p:attrName>style.visibility</p:attrName>
                                        </p:attrNameLst>
                                      </p:cBhvr>
                                      <p:to>
                                        <p:strVal val="visible"/>
                                      </p:to>
                                    </p:set>
                                    <p:animEffect transition="in" filter="slide(fromLeft)">
                                      <p:cBhvr>
                                        <p:cTn id="37" dur="500"/>
                                        <p:tgtEl>
                                          <p:spTgt spid="21914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19140">
                                            <p:txEl>
                                              <p:pRg st="5" end="5"/>
                                            </p:txEl>
                                          </p:spTgt>
                                        </p:tgtEl>
                                        <p:attrNameLst>
                                          <p:attrName>style.visibility</p:attrName>
                                        </p:attrNameLst>
                                      </p:cBhvr>
                                      <p:to>
                                        <p:strVal val="visible"/>
                                      </p:to>
                                    </p:set>
                                    <p:animEffect transition="in" filter="slide(fromLeft)">
                                      <p:cBhvr>
                                        <p:cTn id="42" dur="500"/>
                                        <p:tgtEl>
                                          <p:spTgt spid="21914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19140">
                                            <p:txEl>
                                              <p:pRg st="6" end="6"/>
                                            </p:txEl>
                                          </p:spTgt>
                                        </p:tgtEl>
                                        <p:attrNameLst>
                                          <p:attrName>style.visibility</p:attrName>
                                        </p:attrNameLst>
                                      </p:cBhvr>
                                      <p:to>
                                        <p:strVal val="visible"/>
                                      </p:to>
                                    </p:set>
                                    <p:animEffect transition="in" filter="slide(fromLeft)">
                                      <p:cBhvr>
                                        <p:cTn id="47" dur="500"/>
                                        <p:tgtEl>
                                          <p:spTgt spid="2191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FF10DDBF-B0B8-4856-9E5C-34772D56D1AB}" type="slidenum">
              <a:rPr lang="en-US" altLang="zh-CN"/>
              <a:t>56</a:t>
            </a:fld>
            <a:endParaRPr lang="en-US" altLang="zh-CN"/>
          </a:p>
        </p:txBody>
      </p:sp>
      <p:sp>
        <p:nvSpPr>
          <p:cNvPr id="147458" name="Rectangle 2"/>
          <p:cNvSpPr>
            <a:spLocks noChangeArrowheads="1"/>
          </p:cNvSpPr>
          <p:nvPr/>
        </p:nvSpPr>
        <p:spPr bwMode="auto">
          <a:xfrm>
            <a:off x="152400" y="564351"/>
            <a:ext cx="8763000" cy="5816977"/>
          </a:xfrm>
          <a:prstGeom prst="rect">
            <a:avLst/>
          </a:prstGeom>
          <a:noFill/>
          <a:ln w="28575"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a:solidFill>
                  <a:srgbClr val="590096"/>
                </a:solidFill>
                <a:latin typeface="Times New Roman" panose="02020603050405020304" pitchFamily="18" charset="0"/>
              </a:rPr>
              <a:t>Status _</a:t>
            </a:r>
            <a:r>
              <a:rPr kumimoji="1" lang="en-US" altLang="zh-CN" dirty="0" err="1">
                <a:solidFill>
                  <a:srgbClr val="590096"/>
                </a:solidFill>
                <a:latin typeface="Times New Roman" panose="02020603050405020304" pitchFamily="18" charset="0"/>
              </a:rPr>
              <a:t>DFSearch</a:t>
            </a:r>
            <a:r>
              <a:rPr kumimoji="1" lang="en-US" altLang="zh-CN" dirty="0">
                <a:solidFill>
                  <a:srgbClr val="590096"/>
                </a:solidFill>
                <a:latin typeface="Times New Roman" panose="02020603050405020304" pitchFamily="18" charset="0"/>
              </a:rPr>
              <a:t>(Graph G, </a:t>
            </a:r>
            <a:r>
              <a:rPr kumimoji="1" lang="en-US" altLang="zh-CN" dirty="0" err="1">
                <a:solidFill>
                  <a:srgbClr val="590096"/>
                </a:solidFill>
                <a:latin typeface="Times New Roman" panose="02020603050405020304" pitchFamily="18" charset="0"/>
              </a:rPr>
              <a:t>int</a:t>
            </a:r>
            <a:r>
              <a:rPr kumimoji="1" lang="en-US" altLang="zh-CN" dirty="0">
                <a:solidFill>
                  <a:srgbClr val="590096"/>
                </a:solidFill>
                <a:latin typeface="Times New Roman" panose="02020603050405020304" pitchFamily="18" charset="0"/>
              </a:rPr>
              <a:t> v, </a:t>
            </a:r>
            <a:r>
              <a:rPr kumimoji="1" lang="en-US" altLang="zh-CN" dirty="0" err="1">
                <a:solidFill>
                  <a:srgbClr val="590096"/>
                </a:solidFill>
                <a:latin typeface="Times New Roman" panose="02020603050405020304" pitchFamily="18" charset="0"/>
              </a:rPr>
              <a:t>VertexType</a:t>
            </a:r>
            <a:r>
              <a:rPr kumimoji="1" lang="en-US" altLang="zh-CN" dirty="0">
                <a:solidFill>
                  <a:srgbClr val="590096"/>
                </a:solidFill>
                <a:latin typeface="Times New Roman" panose="02020603050405020304" pitchFamily="18" charset="0"/>
              </a:rPr>
              <a:t> s, </a:t>
            </a:r>
            <a:r>
              <a:rPr kumimoji="1" lang="en-US" altLang="zh-CN" dirty="0" err="1">
                <a:solidFill>
                  <a:srgbClr val="590096"/>
                </a:solidFill>
                <a:latin typeface="Times New Roman" panose="02020603050405020304" pitchFamily="18" charset="0"/>
              </a:rPr>
              <a:t>SqList</a:t>
            </a:r>
            <a:r>
              <a:rPr kumimoji="1" lang="en-US" altLang="zh-CN" dirty="0">
                <a:solidFill>
                  <a:srgbClr val="590096"/>
                </a:solidFill>
                <a:latin typeface="Times New Roman" panose="02020603050405020304" pitchFamily="18" charset="0"/>
              </a:rPr>
              <a:t> &amp;PATH)  {//</a:t>
            </a:r>
            <a:r>
              <a:rPr kumimoji="1" lang="zh-CN" altLang="en-US" dirty="0">
                <a:solidFill>
                  <a:srgbClr val="590096"/>
                </a:solidFill>
                <a:latin typeface="Times New Roman" panose="02020603050405020304" pitchFamily="18" charset="0"/>
              </a:rPr>
              <a:t>深度优先搜索的递归程序</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visited[v] = TRUE;   // </a:t>
            </a:r>
            <a:r>
              <a:rPr kumimoji="1" lang="zh-CN" altLang="en-US" dirty="0">
                <a:latin typeface="Times New Roman" panose="02020603050405020304" pitchFamily="18" charset="0"/>
              </a:rPr>
              <a:t>访问第 </a:t>
            </a:r>
            <a:r>
              <a:rPr kumimoji="1" lang="en-US" altLang="zh-CN" dirty="0">
                <a:latin typeface="Times New Roman" panose="02020603050405020304" pitchFamily="18" charset="0"/>
              </a:rPr>
              <a:t>v </a:t>
            </a:r>
            <a:r>
              <a:rPr kumimoji="1" lang="zh-CN" altLang="en-US" dirty="0">
                <a:latin typeface="Times New Roman" panose="02020603050405020304" pitchFamily="18" charset="0"/>
              </a:rPr>
              <a:t>个顶点</a:t>
            </a:r>
          </a:p>
          <a:p>
            <a:pPr algn="l">
              <a:spcBef>
                <a:spcPct val="50000"/>
              </a:spcBef>
            </a:pPr>
            <a:r>
              <a:rPr kumimoji="1" lang="zh-CN" altLang="en-US" dirty="0">
                <a:latin typeface="Times New Roman" panose="02020603050405020304" pitchFamily="18" charset="0"/>
              </a:rPr>
              <a:t>  </a:t>
            </a:r>
            <a:r>
              <a:rPr kumimoji="1" lang="en-US" altLang="zh-CN" dirty="0" err="1" smtClean="0">
                <a:latin typeface="Times New Roman" panose="02020603050405020304" pitchFamily="18" charset="0"/>
              </a:rPr>
              <a:t>ListAppend_Sq</a:t>
            </a:r>
            <a:r>
              <a:rPr kumimoji="1" lang="en-US" altLang="zh-CN" dirty="0" smtClean="0">
                <a:latin typeface="Times New Roman" panose="02020603050405020304" pitchFamily="18" charset="0"/>
              </a:rPr>
              <a:t>(PATH, </a:t>
            </a:r>
            <a:r>
              <a:rPr kumimoji="1" lang="en-US" altLang="zh-CN" dirty="0" err="1">
                <a:latin typeface="Times New Roman" panose="02020603050405020304" pitchFamily="18" charset="0"/>
              </a:rPr>
              <a:t>G.vertices</a:t>
            </a:r>
            <a:r>
              <a:rPr kumimoji="1" lang="en-US" altLang="zh-CN" dirty="0">
                <a:latin typeface="Times New Roman" panose="02020603050405020304" pitchFamily="18" charset="0"/>
              </a:rPr>
              <a:t>[v].data); </a:t>
            </a:r>
            <a:r>
              <a:rPr kumimoji="1" lang="en-US" altLang="zh-CN" dirty="0" smtClean="0">
                <a:latin typeface="Times New Roman" panose="02020603050405020304" pitchFamily="18" charset="0"/>
              </a:rPr>
              <a:t>//</a:t>
            </a:r>
            <a:r>
              <a:rPr kumimoji="1" lang="zh-CN" altLang="en-US" dirty="0">
                <a:latin typeface="Times New Roman" panose="02020603050405020304" pitchFamily="18" charset="0"/>
              </a:rPr>
              <a:t>将点</a:t>
            </a:r>
            <a:r>
              <a:rPr kumimoji="1" lang="en-US" altLang="zh-CN" dirty="0">
                <a:latin typeface="Times New Roman" panose="02020603050405020304" pitchFamily="18" charset="0"/>
              </a:rPr>
              <a:t>v</a:t>
            </a:r>
            <a:r>
              <a:rPr kumimoji="1" lang="zh-CN" altLang="en-US" dirty="0">
                <a:latin typeface="Times New Roman" panose="02020603050405020304" pitchFamily="18" charset="0"/>
              </a:rPr>
              <a:t>添加到</a:t>
            </a:r>
            <a:r>
              <a:rPr kumimoji="1" lang="zh-CN" altLang="en-US" dirty="0" smtClean="0">
                <a:latin typeface="Times New Roman" panose="02020603050405020304" pitchFamily="18" charset="0"/>
              </a:rPr>
              <a:t>路径</a:t>
            </a:r>
            <a:endParaRPr kumimoji="1" lang="zh-CN" altLang="en-US" dirty="0">
              <a:latin typeface="Times New Roman" panose="02020603050405020304" pitchFamily="18" charset="0"/>
            </a:endParaRP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if (</a:t>
            </a:r>
            <a:r>
              <a:rPr kumimoji="1" lang="en-US" altLang="zh-CN" dirty="0" err="1">
                <a:latin typeface="Times New Roman" panose="02020603050405020304" pitchFamily="18" charset="0"/>
              </a:rPr>
              <a:t>G.vertices</a:t>
            </a:r>
            <a:r>
              <a:rPr kumimoji="1" lang="en-US" altLang="zh-CN" dirty="0">
                <a:latin typeface="Times New Roman" panose="02020603050405020304" pitchFamily="18" charset="0"/>
              </a:rPr>
              <a:t>[v].data == s) 	  return TRUE;</a:t>
            </a:r>
            <a:r>
              <a:rPr kumimoji="1" lang="en-US" altLang="zh-CN" dirty="0">
                <a:solidFill>
                  <a:srgbClr val="590096"/>
                </a:solidFill>
                <a:latin typeface="Times New Roman" panose="02020603050405020304" pitchFamily="18" charset="0"/>
              </a:rPr>
              <a:t>//</a:t>
            </a:r>
            <a:r>
              <a:rPr kumimoji="1" lang="zh-CN" altLang="en-US" dirty="0">
                <a:solidFill>
                  <a:srgbClr val="590096"/>
                </a:solidFill>
                <a:latin typeface="Times New Roman" panose="02020603050405020304" pitchFamily="18" charset="0"/>
              </a:rPr>
              <a:t>找到路径</a:t>
            </a:r>
          </a:p>
          <a:p>
            <a:pPr algn="l">
              <a:spcBef>
                <a:spcPct val="50000"/>
              </a:spcBef>
            </a:pPr>
            <a:r>
              <a:rPr kumimoji="1" lang="zh-CN" altLang="en-US" dirty="0">
                <a:latin typeface="Times New Roman" panose="02020603050405020304" pitchFamily="18" charset="0"/>
              </a:rPr>
              <a:t>  </a:t>
            </a:r>
            <a:r>
              <a:rPr kumimoji="1" lang="en-US" altLang="zh-CN" dirty="0">
                <a:latin typeface="Times New Roman" panose="02020603050405020304" pitchFamily="18" charset="0"/>
              </a:rPr>
              <a:t>for(w = </a:t>
            </a:r>
            <a:r>
              <a:rPr kumimoji="1" lang="en-US" altLang="zh-CN" dirty="0" err="1">
                <a:latin typeface="Times New Roman" panose="02020603050405020304" pitchFamily="18" charset="0"/>
              </a:rPr>
              <a:t>FirstAdjVex</a:t>
            </a:r>
            <a:r>
              <a:rPr kumimoji="1" lang="en-US" altLang="zh-CN" dirty="0">
                <a:latin typeface="Times New Roman" panose="02020603050405020304" pitchFamily="18" charset="0"/>
              </a:rPr>
              <a:t>(G, v); w != -1; w = </a:t>
            </a:r>
            <a:r>
              <a:rPr kumimoji="1" lang="en-US" altLang="zh-CN" dirty="0" err="1">
                <a:latin typeface="Times New Roman" panose="02020603050405020304" pitchFamily="18" charset="0"/>
              </a:rPr>
              <a:t>NextAdjVex</a:t>
            </a:r>
            <a:r>
              <a:rPr kumimoji="1" lang="en-US" altLang="zh-CN" dirty="0">
                <a:latin typeface="Times New Roman" panose="02020603050405020304" pitchFamily="18" charset="0"/>
              </a:rPr>
              <a:t>(G, v, w))</a:t>
            </a:r>
          </a:p>
          <a:p>
            <a:pPr algn="l">
              <a:spcBef>
                <a:spcPct val="50000"/>
              </a:spcBef>
            </a:pPr>
            <a:r>
              <a:rPr kumimoji="1" lang="en-US" altLang="zh-CN" dirty="0">
                <a:latin typeface="Times New Roman" panose="02020603050405020304" pitchFamily="18" charset="0"/>
              </a:rPr>
              <a:t>      if (!visited[w])</a:t>
            </a:r>
          </a:p>
          <a:p>
            <a:pPr algn="l">
              <a:spcBef>
                <a:spcPct val="50000"/>
              </a:spcBef>
            </a:pPr>
            <a:r>
              <a:rPr kumimoji="1" lang="en-US" altLang="zh-CN" dirty="0">
                <a:latin typeface="Times New Roman" panose="02020603050405020304" pitchFamily="18" charset="0"/>
              </a:rPr>
              <a:t>                if (</a:t>
            </a:r>
            <a:r>
              <a:rPr kumimoji="1" lang="en-US" altLang="zh-CN" dirty="0">
                <a:solidFill>
                  <a:srgbClr val="590096"/>
                </a:solidFill>
                <a:latin typeface="Times New Roman" panose="02020603050405020304" pitchFamily="18" charset="0"/>
              </a:rPr>
              <a:t>_</a:t>
            </a:r>
            <a:r>
              <a:rPr kumimoji="1" lang="en-US" altLang="zh-CN" dirty="0" err="1">
                <a:solidFill>
                  <a:srgbClr val="590096"/>
                </a:solidFill>
                <a:latin typeface="Times New Roman" panose="02020603050405020304" pitchFamily="18" charset="0"/>
              </a:rPr>
              <a:t>DFSearch</a:t>
            </a:r>
            <a:r>
              <a:rPr kumimoji="1" lang="en-US" altLang="zh-CN" dirty="0">
                <a:latin typeface="Times New Roman" panose="02020603050405020304" pitchFamily="18" charset="0"/>
              </a:rPr>
              <a:t>(G, w, s, PATH)) return TRUE;</a:t>
            </a:r>
          </a:p>
          <a:p>
            <a:pPr algn="l">
              <a:spcBef>
                <a:spcPct val="50000"/>
              </a:spcBef>
            </a:pPr>
            <a:r>
              <a:rPr kumimoji="1" lang="en-US" altLang="zh-CN" dirty="0">
                <a:latin typeface="Times New Roman" panose="02020603050405020304" pitchFamily="18" charset="0"/>
              </a:rPr>
              <a:t>  </a:t>
            </a:r>
            <a:r>
              <a:rPr kumimoji="1" lang="en-US" altLang="zh-CN" dirty="0" err="1" smtClean="0">
                <a:latin typeface="Times New Roman" panose="02020603050405020304" pitchFamily="18" charset="0"/>
              </a:rPr>
              <a:t>ListDelete_Sq</a:t>
            </a:r>
            <a:r>
              <a:rPr kumimoji="1" lang="en-US" altLang="zh-CN" dirty="0" smtClean="0">
                <a:latin typeface="Times New Roman" panose="02020603050405020304" pitchFamily="18" charset="0"/>
              </a:rPr>
              <a:t>(</a:t>
            </a:r>
            <a:r>
              <a:rPr kumimoji="1" lang="en-US" altLang="zh-CN" dirty="0" err="1" smtClean="0">
                <a:latin typeface="Times New Roman" panose="02020603050405020304" pitchFamily="18" charset="0"/>
              </a:rPr>
              <a:t>PATH,G.vertices</a:t>
            </a:r>
            <a:r>
              <a:rPr kumimoji="1" lang="en-US" altLang="zh-CN" dirty="0" smtClean="0">
                <a:latin typeface="Times New Roman" panose="02020603050405020304" pitchFamily="18" charset="0"/>
              </a:rPr>
              <a:t>[v</a:t>
            </a:r>
            <a:r>
              <a:rPr kumimoji="1" lang="en-US" altLang="zh-CN" dirty="0">
                <a:latin typeface="Times New Roman" panose="02020603050405020304" pitchFamily="18" charset="0"/>
              </a:rPr>
              <a:t>]. data);   </a:t>
            </a:r>
          </a:p>
          <a:p>
            <a:pPr algn="l">
              <a:spcBef>
                <a:spcPct val="50000"/>
              </a:spcBef>
            </a:pPr>
            <a:r>
              <a:rPr kumimoji="1" lang="en-US" altLang="zh-CN" dirty="0">
                <a:latin typeface="Times New Roman" panose="02020603050405020304" pitchFamily="18" charset="0"/>
              </a:rPr>
              <a:t>  return FALSE;</a:t>
            </a:r>
          </a:p>
          <a:p>
            <a:pPr algn="l">
              <a:spcBef>
                <a:spcPct val="50000"/>
              </a:spcBef>
            </a:pPr>
            <a:r>
              <a:rPr kumimoji="1" lang="en-US" altLang="zh-CN" dirty="0">
                <a:latin typeface="Times New Roman" panose="02020603050405020304" pitchFamily="18" charset="0"/>
              </a:rPr>
              <a:t>}// </a:t>
            </a:r>
            <a:r>
              <a:rPr kumimoji="1" lang="en-US" altLang="zh-CN" dirty="0">
                <a:solidFill>
                  <a:srgbClr val="590096"/>
                </a:solidFill>
                <a:latin typeface="Times New Roman" panose="02020603050405020304" pitchFamily="18" charset="0"/>
              </a:rPr>
              <a:t>_</a:t>
            </a:r>
            <a:r>
              <a:rPr kumimoji="1" lang="en-US" altLang="zh-CN" dirty="0" err="1">
                <a:solidFill>
                  <a:srgbClr val="590096"/>
                </a:solidFill>
                <a:latin typeface="Times New Roman" panose="02020603050405020304" pitchFamily="18" charset="0"/>
              </a:rPr>
              <a:t>DFSearch</a:t>
            </a:r>
            <a:endParaRPr kumimoji="1" lang="en-US" altLang="zh-CN" dirty="0">
              <a:solidFill>
                <a:srgbClr val="590096"/>
              </a:solidFill>
              <a:latin typeface="Times New Roman" panose="02020603050405020304" pitchFamily="18" charset="0"/>
            </a:endParaRPr>
          </a:p>
        </p:txBody>
      </p:sp>
      <p:sp>
        <p:nvSpPr>
          <p:cNvPr id="2" name="矩形 1"/>
          <p:cNvSpPr/>
          <p:nvPr/>
        </p:nvSpPr>
        <p:spPr bwMode="auto">
          <a:xfrm>
            <a:off x="251520" y="3240504"/>
            <a:ext cx="8496944" cy="1512168"/>
          </a:xfrm>
          <a:prstGeom prst="rect">
            <a:avLst/>
          </a:prstGeom>
          <a:noFill/>
          <a:ln w="28575" cap="sq" cmpd="sng" algn="ctr">
            <a:solidFill>
              <a:srgbClr val="7030A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4" name="矩形 3"/>
          <p:cNvSpPr/>
          <p:nvPr/>
        </p:nvSpPr>
        <p:spPr>
          <a:xfrm>
            <a:off x="237232" y="2592432"/>
            <a:ext cx="7416824" cy="461665"/>
          </a:xfrm>
          <a:prstGeom prst="rect">
            <a:avLst/>
          </a:prstGeom>
        </p:spPr>
        <p:txBody>
          <a:bodyPr wrap="square">
            <a:spAutoFit/>
          </a:bodyPr>
          <a:lstStyle/>
          <a:p>
            <a:pPr algn="l"/>
            <a:r>
              <a:rPr kumimoji="1" lang="zh-CN" altLang="en-US" dirty="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if (</a:t>
            </a:r>
            <a:r>
              <a:rPr kumimoji="1" lang="en-US" altLang="zh-CN" dirty="0" err="1">
                <a:solidFill>
                  <a:srgbClr val="FF0000"/>
                </a:solidFill>
                <a:latin typeface="Times New Roman" panose="02020603050405020304" pitchFamily="18" charset="0"/>
              </a:rPr>
              <a:t>G.vertices</a:t>
            </a:r>
            <a:r>
              <a:rPr kumimoji="1" lang="en-US" altLang="zh-CN" dirty="0">
                <a:solidFill>
                  <a:srgbClr val="FF0000"/>
                </a:solidFill>
                <a:latin typeface="Times New Roman" panose="02020603050405020304" pitchFamily="18" charset="0"/>
              </a:rPr>
              <a:t>[v].data == s) </a:t>
            </a:r>
            <a:r>
              <a:rPr kumimoji="1" lang="en-US" altLang="zh-CN" dirty="0" smtClean="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return TRUE;//</a:t>
            </a:r>
            <a:r>
              <a:rPr kumimoji="1" lang="zh-CN" altLang="en-US" dirty="0">
                <a:solidFill>
                  <a:srgbClr val="FF0000"/>
                </a:solidFill>
                <a:latin typeface="Times New Roman" panose="02020603050405020304" pitchFamily="18" charset="0"/>
              </a:rPr>
              <a:t>找到路径</a:t>
            </a:r>
            <a:endParaRPr lang="zh-CN" altLang="en-US" dirty="0">
              <a:solidFill>
                <a:srgbClr val="FF0000"/>
              </a:solidFill>
            </a:endParaRPr>
          </a:p>
        </p:txBody>
      </p:sp>
      <p:sp>
        <p:nvSpPr>
          <p:cNvPr id="7" name="矩形 6"/>
          <p:cNvSpPr/>
          <p:nvPr/>
        </p:nvSpPr>
        <p:spPr bwMode="auto">
          <a:xfrm>
            <a:off x="251520" y="2016367"/>
            <a:ext cx="8496944" cy="576065"/>
          </a:xfrm>
          <a:prstGeom prst="rect">
            <a:avLst/>
          </a:prstGeom>
          <a:noFill/>
          <a:ln w="28575" cap="sq" cmpd="sng" algn="ctr">
            <a:solidFill>
              <a:srgbClr val="FF000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8" name="矩形 7"/>
          <p:cNvSpPr/>
          <p:nvPr/>
        </p:nvSpPr>
        <p:spPr bwMode="auto">
          <a:xfrm>
            <a:off x="251520" y="4824112"/>
            <a:ext cx="8496944" cy="1008112"/>
          </a:xfrm>
          <a:prstGeom prst="rect">
            <a:avLst/>
          </a:prstGeom>
          <a:noFill/>
          <a:ln w="28575" cap="sq" cmpd="sng" algn="ctr">
            <a:solidFill>
              <a:srgbClr val="FF000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
        <p:nvSpPr>
          <p:cNvPr id="9" name="矩形 8"/>
          <p:cNvSpPr/>
          <p:nvPr/>
        </p:nvSpPr>
        <p:spPr bwMode="auto">
          <a:xfrm>
            <a:off x="265808" y="1464986"/>
            <a:ext cx="8496944" cy="464518"/>
          </a:xfrm>
          <a:prstGeom prst="rect">
            <a:avLst/>
          </a:prstGeom>
          <a:noFill/>
          <a:ln w="28575" cap="sq" cmpd="sng" algn="ctr">
            <a:solidFill>
              <a:srgbClr val="7030A0"/>
            </a:solidFill>
            <a:prstDash val="dash"/>
            <a:round/>
            <a:headEnd type="none" w="sm" len="sm"/>
            <a:tailEnd type="none" w="med" len="lg"/>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animBg="1"/>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12"/>
          </p:nvPr>
        </p:nvSpPr>
        <p:spPr/>
        <p:txBody>
          <a:bodyPr/>
          <a:lstStyle/>
          <a:p>
            <a:fld id="{5283B61B-E86D-4B84-8843-36477A36DD1C}" type="slidenum">
              <a:rPr lang="en-US" altLang="zh-CN"/>
              <a:t>57</a:t>
            </a:fld>
            <a:endParaRPr lang="en-US" altLang="zh-CN"/>
          </a:p>
        </p:txBody>
      </p:sp>
      <p:sp>
        <p:nvSpPr>
          <p:cNvPr id="226340" name="Rectangle 36"/>
          <p:cNvSpPr>
            <a:spLocks noGrp="1" noChangeArrowheads="1"/>
          </p:cNvSpPr>
          <p:nvPr>
            <p:ph type="title"/>
          </p:nvPr>
        </p:nvSpPr>
        <p:spPr/>
        <p:txBody>
          <a:bodyPr/>
          <a:lstStyle/>
          <a:p>
            <a:r>
              <a:rPr lang="en-US" altLang="zh-CN" dirty="0"/>
              <a:t>7.3.3 </a:t>
            </a:r>
            <a:r>
              <a:rPr lang="zh-CN" altLang="en-US" dirty="0"/>
              <a:t>遍历应用举例</a:t>
            </a:r>
            <a:r>
              <a:rPr lang="en-US" altLang="zh-CN" dirty="0"/>
              <a:t>2</a:t>
            </a:r>
          </a:p>
        </p:txBody>
      </p:sp>
      <p:sp>
        <p:nvSpPr>
          <p:cNvPr id="226341" name="Rectangle 37"/>
          <p:cNvSpPr>
            <a:spLocks noGrp="1" noChangeArrowheads="1"/>
          </p:cNvSpPr>
          <p:nvPr>
            <p:ph type="body" idx="1"/>
          </p:nvPr>
        </p:nvSpPr>
        <p:spPr/>
        <p:txBody>
          <a:bodyPr/>
          <a:lstStyle/>
          <a:p>
            <a:r>
              <a:rPr lang="zh-CN" altLang="en-US"/>
              <a:t>求两个顶点之间的一条路径长度最短的路径</a:t>
            </a:r>
          </a:p>
        </p:txBody>
      </p:sp>
      <p:grpSp>
        <p:nvGrpSpPr>
          <p:cNvPr id="226342" name="Group 38"/>
          <p:cNvGrpSpPr/>
          <p:nvPr/>
        </p:nvGrpSpPr>
        <p:grpSpPr bwMode="auto">
          <a:xfrm>
            <a:off x="107504" y="2286000"/>
            <a:ext cx="4343400" cy="3200400"/>
            <a:chOff x="288" y="1776"/>
            <a:chExt cx="2736" cy="2016"/>
          </a:xfrm>
        </p:grpSpPr>
        <p:sp>
          <p:nvSpPr>
            <p:cNvPr id="226309" name="Oval 5"/>
            <p:cNvSpPr>
              <a:spLocks noChangeArrowheads="1"/>
            </p:cNvSpPr>
            <p:nvPr/>
          </p:nvSpPr>
          <p:spPr bwMode="auto">
            <a:xfrm>
              <a:off x="1344" y="249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226310" name="Oval 6"/>
            <p:cNvSpPr>
              <a:spLocks noChangeArrowheads="1"/>
            </p:cNvSpPr>
            <p:nvPr/>
          </p:nvSpPr>
          <p:spPr bwMode="auto">
            <a:xfrm>
              <a:off x="528" y="216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226311" name="Oval 7"/>
            <p:cNvSpPr>
              <a:spLocks noChangeArrowheads="1"/>
            </p:cNvSpPr>
            <p:nvPr/>
          </p:nvSpPr>
          <p:spPr bwMode="auto">
            <a:xfrm>
              <a:off x="288" y="28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226312" name="Oval 8"/>
            <p:cNvSpPr>
              <a:spLocks noChangeArrowheads="1"/>
            </p:cNvSpPr>
            <p:nvPr/>
          </p:nvSpPr>
          <p:spPr bwMode="auto">
            <a:xfrm>
              <a:off x="816" y="350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h</a:t>
              </a:r>
              <a:endParaRPr kumimoji="1" lang="en-US" altLang="zh-CN" b="0">
                <a:latin typeface="Times New Roman" panose="02020603050405020304" pitchFamily="18" charset="0"/>
                <a:ea typeface="宋体" panose="02010600030101010101" pitchFamily="2" charset="-122"/>
              </a:endParaRPr>
            </a:p>
          </p:txBody>
        </p:sp>
        <p:sp>
          <p:nvSpPr>
            <p:cNvPr id="226313" name="Oval 9"/>
            <p:cNvSpPr>
              <a:spLocks noChangeArrowheads="1"/>
            </p:cNvSpPr>
            <p:nvPr/>
          </p:nvSpPr>
          <p:spPr bwMode="auto">
            <a:xfrm>
              <a:off x="1248" y="312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226314" name="Oval 10"/>
            <p:cNvSpPr>
              <a:spLocks noChangeArrowheads="1"/>
            </p:cNvSpPr>
            <p:nvPr/>
          </p:nvSpPr>
          <p:spPr bwMode="auto">
            <a:xfrm>
              <a:off x="1968" y="288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sp>
          <p:nvSpPr>
            <p:cNvPr id="226315" name="Oval 11"/>
            <p:cNvSpPr>
              <a:spLocks noChangeArrowheads="1"/>
            </p:cNvSpPr>
            <p:nvPr/>
          </p:nvSpPr>
          <p:spPr bwMode="auto">
            <a:xfrm>
              <a:off x="2688" y="312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k</a:t>
              </a:r>
              <a:endParaRPr kumimoji="1" lang="en-US" altLang="zh-CN" b="0">
                <a:latin typeface="Times New Roman" panose="02020603050405020304" pitchFamily="18" charset="0"/>
                <a:ea typeface="宋体" panose="02010600030101010101" pitchFamily="2" charset="-122"/>
              </a:endParaRPr>
            </a:p>
          </p:txBody>
        </p:sp>
        <p:sp>
          <p:nvSpPr>
            <p:cNvPr id="226316" name="Oval 12"/>
            <p:cNvSpPr>
              <a:spLocks noChangeArrowheads="1"/>
            </p:cNvSpPr>
            <p:nvPr/>
          </p:nvSpPr>
          <p:spPr bwMode="auto">
            <a:xfrm>
              <a:off x="2256" y="196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f</a:t>
              </a:r>
              <a:endParaRPr kumimoji="1" lang="en-US" altLang="zh-CN" b="0">
                <a:latin typeface="Times New Roman" panose="02020603050405020304" pitchFamily="18" charset="0"/>
                <a:ea typeface="宋体" panose="02010600030101010101" pitchFamily="2" charset="-122"/>
              </a:endParaRPr>
            </a:p>
          </p:txBody>
        </p:sp>
        <p:sp>
          <p:nvSpPr>
            <p:cNvPr id="226317" name="Line 13"/>
            <p:cNvSpPr>
              <a:spLocks noChangeShapeType="1"/>
            </p:cNvSpPr>
            <p:nvPr/>
          </p:nvSpPr>
          <p:spPr bwMode="auto">
            <a:xfrm flipH="1">
              <a:off x="624" y="2688"/>
              <a:ext cx="720"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8" name="Line 14"/>
            <p:cNvSpPr>
              <a:spLocks noChangeShapeType="1"/>
            </p:cNvSpPr>
            <p:nvPr/>
          </p:nvSpPr>
          <p:spPr bwMode="auto">
            <a:xfrm>
              <a:off x="480" y="3120"/>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9" name="Line 15"/>
            <p:cNvSpPr>
              <a:spLocks noChangeShapeType="1"/>
            </p:cNvSpPr>
            <p:nvPr/>
          </p:nvSpPr>
          <p:spPr bwMode="auto">
            <a:xfrm>
              <a:off x="1728" y="1920"/>
              <a:ext cx="528" cy="14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0" name="Line 16"/>
            <p:cNvSpPr>
              <a:spLocks noChangeShapeType="1"/>
            </p:cNvSpPr>
            <p:nvPr/>
          </p:nvSpPr>
          <p:spPr bwMode="auto">
            <a:xfrm flipH="1">
              <a:off x="1392" y="2784"/>
              <a:ext cx="14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1" name="Line 17"/>
            <p:cNvSpPr>
              <a:spLocks noChangeShapeType="1"/>
            </p:cNvSpPr>
            <p:nvPr/>
          </p:nvSpPr>
          <p:spPr bwMode="auto">
            <a:xfrm flipH="1">
              <a:off x="1152" y="3360"/>
              <a:ext cx="14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2" name="Line 18"/>
            <p:cNvSpPr>
              <a:spLocks noChangeShapeType="1"/>
            </p:cNvSpPr>
            <p:nvPr/>
          </p:nvSpPr>
          <p:spPr bwMode="auto">
            <a:xfrm>
              <a:off x="2304" y="3072"/>
              <a:ext cx="384"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3" name="Line 19"/>
            <p:cNvSpPr>
              <a:spLocks noChangeShapeType="1"/>
            </p:cNvSpPr>
            <p:nvPr/>
          </p:nvSpPr>
          <p:spPr bwMode="auto">
            <a:xfrm>
              <a:off x="1680" y="2688"/>
              <a:ext cx="38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4" name="Line 20"/>
            <p:cNvSpPr>
              <a:spLocks noChangeShapeType="1"/>
            </p:cNvSpPr>
            <p:nvPr/>
          </p:nvSpPr>
          <p:spPr bwMode="auto">
            <a:xfrm>
              <a:off x="2592" y="2160"/>
              <a:ext cx="288" cy="96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5" name="Line 21"/>
            <p:cNvSpPr>
              <a:spLocks noChangeShapeType="1"/>
            </p:cNvSpPr>
            <p:nvPr/>
          </p:nvSpPr>
          <p:spPr bwMode="auto">
            <a:xfrm flipH="1">
              <a:off x="2256" y="2256"/>
              <a:ext cx="192" cy="67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6" name="Oval 22"/>
            <p:cNvSpPr>
              <a:spLocks noChangeArrowheads="1"/>
            </p:cNvSpPr>
            <p:nvPr/>
          </p:nvSpPr>
          <p:spPr bwMode="auto">
            <a:xfrm>
              <a:off x="1392" y="177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g</a:t>
              </a:r>
              <a:endParaRPr kumimoji="1" lang="en-US" altLang="zh-CN" b="0">
                <a:latin typeface="Times New Roman" panose="02020603050405020304" pitchFamily="18" charset="0"/>
                <a:ea typeface="宋体" panose="02010600030101010101" pitchFamily="2" charset="-122"/>
              </a:endParaRPr>
            </a:p>
          </p:txBody>
        </p:sp>
        <p:sp>
          <p:nvSpPr>
            <p:cNvPr id="226327" name="Line 23"/>
            <p:cNvSpPr>
              <a:spLocks noChangeShapeType="1"/>
            </p:cNvSpPr>
            <p:nvPr/>
          </p:nvSpPr>
          <p:spPr bwMode="auto">
            <a:xfrm flipV="1">
              <a:off x="816" y="1920"/>
              <a:ext cx="576" cy="28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8" name="Line 24"/>
            <p:cNvSpPr>
              <a:spLocks noChangeShapeType="1"/>
            </p:cNvSpPr>
            <p:nvPr/>
          </p:nvSpPr>
          <p:spPr bwMode="auto">
            <a:xfrm>
              <a:off x="816" y="2352"/>
              <a:ext cx="576"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29" name="Line 25"/>
            <p:cNvSpPr>
              <a:spLocks noChangeShapeType="1"/>
            </p:cNvSpPr>
            <p:nvPr/>
          </p:nvSpPr>
          <p:spPr bwMode="auto">
            <a:xfrm flipH="1">
              <a:off x="1632" y="2208"/>
              <a:ext cx="62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0" name="Line 26"/>
            <p:cNvSpPr>
              <a:spLocks noChangeShapeType="1"/>
            </p:cNvSpPr>
            <p:nvPr/>
          </p:nvSpPr>
          <p:spPr bwMode="auto">
            <a:xfrm flipH="1">
              <a:off x="480" y="2448"/>
              <a:ext cx="96" cy="38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6331" name="Line 27"/>
          <p:cNvSpPr>
            <a:spLocks noChangeShapeType="1"/>
          </p:cNvSpPr>
          <p:nvPr/>
        </p:nvSpPr>
        <p:spPr bwMode="auto">
          <a:xfrm flipH="1">
            <a:off x="412304" y="3276600"/>
            <a:ext cx="152400" cy="68580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2" name="Line 28"/>
          <p:cNvSpPr>
            <a:spLocks noChangeShapeType="1"/>
          </p:cNvSpPr>
          <p:nvPr/>
        </p:nvSpPr>
        <p:spPr bwMode="auto">
          <a:xfrm>
            <a:off x="412304" y="4419600"/>
            <a:ext cx="609600" cy="68580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3" name="Line 29"/>
          <p:cNvSpPr>
            <a:spLocks noChangeShapeType="1"/>
          </p:cNvSpPr>
          <p:nvPr/>
        </p:nvSpPr>
        <p:spPr bwMode="auto">
          <a:xfrm flipH="1">
            <a:off x="1479104" y="4800600"/>
            <a:ext cx="228600" cy="304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4" name="Line 30"/>
          <p:cNvSpPr>
            <a:spLocks noChangeShapeType="1"/>
          </p:cNvSpPr>
          <p:nvPr/>
        </p:nvSpPr>
        <p:spPr bwMode="auto">
          <a:xfrm flipH="1">
            <a:off x="1860104" y="3886200"/>
            <a:ext cx="228600" cy="5334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5" name="Line 31"/>
          <p:cNvSpPr>
            <a:spLocks noChangeShapeType="1"/>
          </p:cNvSpPr>
          <p:nvPr/>
        </p:nvSpPr>
        <p:spPr bwMode="auto">
          <a:xfrm>
            <a:off x="2317304" y="3733800"/>
            <a:ext cx="533400" cy="30480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6" name="Line 32"/>
          <p:cNvSpPr>
            <a:spLocks noChangeShapeType="1"/>
          </p:cNvSpPr>
          <p:nvPr/>
        </p:nvSpPr>
        <p:spPr bwMode="auto">
          <a:xfrm>
            <a:off x="3307904" y="4343400"/>
            <a:ext cx="609600" cy="30480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7" name="Line 33"/>
          <p:cNvSpPr>
            <a:spLocks noChangeShapeType="1"/>
          </p:cNvSpPr>
          <p:nvPr/>
        </p:nvSpPr>
        <p:spPr bwMode="auto">
          <a:xfrm>
            <a:off x="1021904" y="3200400"/>
            <a:ext cx="762000" cy="3048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8" name="Line 34"/>
          <p:cNvSpPr>
            <a:spLocks noChangeShapeType="1"/>
          </p:cNvSpPr>
          <p:nvPr/>
        </p:nvSpPr>
        <p:spPr bwMode="auto">
          <a:xfrm>
            <a:off x="2241104" y="3733800"/>
            <a:ext cx="685800" cy="3810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39" name="Line 35"/>
          <p:cNvSpPr>
            <a:spLocks noChangeShapeType="1"/>
          </p:cNvSpPr>
          <p:nvPr/>
        </p:nvSpPr>
        <p:spPr bwMode="auto">
          <a:xfrm>
            <a:off x="3307904" y="4343400"/>
            <a:ext cx="609600" cy="304800"/>
          </a:xfrm>
          <a:prstGeom prst="line">
            <a:avLst/>
          </a:prstGeom>
          <a:noFill/>
          <a:ln w="571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43" name="Rectangle 39"/>
          <p:cNvSpPr>
            <a:spLocks noChangeArrowheads="1"/>
          </p:cNvSpPr>
          <p:nvPr/>
        </p:nvSpPr>
        <p:spPr bwMode="auto">
          <a:xfrm>
            <a:off x="4495800" y="2209800"/>
            <a:ext cx="419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a:solidFill>
                  <a:srgbClr val="800000"/>
                </a:solidFill>
                <a:latin typeface="Times New Roman" panose="02020603050405020304" pitchFamily="18" charset="0"/>
              </a:rPr>
              <a:t>广度优先搜索访问顶点的次序是按“路径长度”渐增的次序</a:t>
            </a:r>
          </a:p>
        </p:txBody>
      </p:sp>
      <p:grpSp>
        <p:nvGrpSpPr>
          <p:cNvPr id="38" name="Group 37"/>
          <p:cNvGrpSpPr/>
          <p:nvPr/>
        </p:nvGrpSpPr>
        <p:grpSpPr bwMode="auto">
          <a:xfrm>
            <a:off x="4322764" y="4117023"/>
            <a:ext cx="4305300" cy="2143125"/>
            <a:chOff x="1584" y="672"/>
            <a:chExt cx="2712" cy="1350"/>
          </a:xfrm>
        </p:grpSpPr>
        <p:grpSp>
          <p:nvGrpSpPr>
            <p:cNvPr id="40" name="Group 38"/>
            <p:cNvGrpSpPr/>
            <p:nvPr/>
          </p:nvGrpSpPr>
          <p:grpSpPr bwMode="auto">
            <a:xfrm>
              <a:off x="2736" y="672"/>
              <a:ext cx="408" cy="294"/>
              <a:chOff x="2928" y="3312"/>
              <a:chExt cx="408" cy="294"/>
            </a:xfrm>
          </p:grpSpPr>
          <p:sp>
            <p:nvSpPr>
              <p:cNvPr id="72" name="Oval 39"/>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Text Box 40"/>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V1</a:t>
                </a:r>
              </a:p>
            </p:txBody>
          </p:sp>
        </p:grpSp>
        <p:grpSp>
          <p:nvGrpSpPr>
            <p:cNvPr id="41" name="Group 41"/>
            <p:cNvGrpSpPr/>
            <p:nvPr/>
          </p:nvGrpSpPr>
          <p:grpSpPr bwMode="auto">
            <a:xfrm>
              <a:off x="1809" y="827"/>
              <a:ext cx="2218" cy="1028"/>
              <a:chOff x="488" y="1948"/>
              <a:chExt cx="2402" cy="1139"/>
            </a:xfrm>
          </p:grpSpPr>
          <p:sp>
            <p:nvSpPr>
              <p:cNvPr id="63" name="Line 42"/>
              <p:cNvSpPr>
                <a:spLocks noChangeShapeType="1"/>
              </p:cNvSpPr>
              <p:nvPr/>
            </p:nvSpPr>
            <p:spPr bwMode="auto">
              <a:xfrm flipV="1">
                <a:off x="488"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43"/>
              <p:cNvSpPr>
                <a:spLocks noChangeShapeType="1"/>
              </p:cNvSpPr>
              <p:nvPr/>
            </p:nvSpPr>
            <p:spPr bwMode="auto">
              <a:xfrm flipV="1">
                <a:off x="1056" y="1948"/>
                <a:ext cx="485" cy="26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44"/>
              <p:cNvSpPr>
                <a:spLocks noChangeShapeType="1"/>
              </p:cNvSpPr>
              <p:nvPr/>
            </p:nvSpPr>
            <p:spPr bwMode="auto">
              <a:xfrm>
                <a:off x="1080" y="2362"/>
                <a:ext cx="329" cy="24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45"/>
              <p:cNvSpPr>
                <a:spLocks noChangeShapeType="1"/>
              </p:cNvSpPr>
              <p:nvPr/>
            </p:nvSpPr>
            <p:spPr bwMode="auto">
              <a:xfrm>
                <a:off x="1870" y="1948"/>
                <a:ext cx="559"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46"/>
              <p:cNvSpPr>
                <a:spLocks noChangeShapeType="1"/>
              </p:cNvSpPr>
              <p:nvPr/>
            </p:nvSpPr>
            <p:spPr bwMode="auto">
              <a:xfrm>
                <a:off x="2660" y="2397"/>
                <a:ext cx="230" cy="172"/>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47"/>
              <p:cNvSpPr>
                <a:spLocks noChangeShapeType="1"/>
              </p:cNvSpPr>
              <p:nvPr/>
            </p:nvSpPr>
            <p:spPr bwMode="auto">
              <a:xfrm flipV="1">
                <a:off x="2265" y="2397"/>
                <a:ext cx="197" cy="207"/>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48"/>
              <p:cNvSpPr>
                <a:spLocks noChangeShapeType="1"/>
              </p:cNvSpPr>
              <p:nvPr/>
            </p:nvSpPr>
            <p:spPr bwMode="auto">
              <a:xfrm flipV="1">
                <a:off x="2331" y="2707"/>
                <a:ext cx="445"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49"/>
              <p:cNvSpPr>
                <a:spLocks noChangeShapeType="1"/>
              </p:cNvSpPr>
              <p:nvPr/>
            </p:nvSpPr>
            <p:spPr bwMode="auto">
              <a:xfrm flipV="1">
                <a:off x="1080" y="2811"/>
                <a:ext cx="362" cy="276"/>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50"/>
              <p:cNvSpPr>
                <a:spLocks noChangeShapeType="1"/>
              </p:cNvSpPr>
              <p:nvPr/>
            </p:nvSpPr>
            <p:spPr bwMode="auto">
              <a:xfrm>
                <a:off x="960" y="2448"/>
                <a:ext cx="0" cy="480"/>
              </a:xfrm>
              <a:prstGeom prst="line">
                <a:avLst/>
              </a:prstGeom>
              <a:noFill/>
              <a:ln w="38100" cap="rnd">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51"/>
            <p:cNvGrpSpPr/>
            <p:nvPr/>
          </p:nvGrpSpPr>
          <p:grpSpPr bwMode="auto">
            <a:xfrm>
              <a:off x="2064" y="1728"/>
              <a:ext cx="408" cy="294"/>
              <a:chOff x="2928" y="3312"/>
              <a:chExt cx="408" cy="294"/>
            </a:xfrm>
          </p:grpSpPr>
          <p:sp>
            <p:nvSpPr>
              <p:cNvPr id="61" name="Oval 52"/>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Text Box 53"/>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V8</a:t>
                </a:r>
              </a:p>
            </p:txBody>
          </p:sp>
        </p:grpSp>
        <p:grpSp>
          <p:nvGrpSpPr>
            <p:cNvPr id="43" name="Group 54"/>
            <p:cNvGrpSpPr/>
            <p:nvPr/>
          </p:nvGrpSpPr>
          <p:grpSpPr bwMode="auto">
            <a:xfrm>
              <a:off x="3888" y="1392"/>
              <a:ext cx="408" cy="294"/>
              <a:chOff x="2928" y="3312"/>
              <a:chExt cx="408" cy="294"/>
            </a:xfrm>
          </p:grpSpPr>
          <p:sp>
            <p:nvSpPr>
              <p:cNvPr id="59" name="Oval 55"/>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Text Box 5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V7</a:t>
                </a:r>
              </a:p>
            </p:txBody>
          </p:sp>
        </p:grpSp>
        <p:grpSp>
          <p:nvGrpSpPr>
            <p:cNvPr id="44" name="Group 57"/>
            <p:cNvGrpSpPr/>
            <p:nvPr/>
          </p:nvGrpSpPr>
          <p:grpSpPr bwMode="auto">
            <a:xfrm>
              <a:off x="3216" y="1392"/>
              <a:ext cx="408" cy="294"/>
              <a:chOff x="2928" y="3312"/>
              <a:chExt cx="408" cy="294"/>
            </a:xfrm>
          </p:grpSpPr>
          <p:sp>
            <p:nvSpPr>
              <p:cNvPr id="57" name="Oval 58"/>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5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V6</a:t>
                </a:r>
              </a:p>
            </p:txBody>
          </p:sp>
        </p:grpSp>
        <p:grpSp>
          <p:nvGrpSpPr>
            <p:cNvPr id="45" name="Group 60"/>
            <p:cNvGrpSpPr/>
            <p:nvPr/>
          </p:nvGrpSpPr>
          <p:grpSpPr bwMode="auto">
            <a:xfrm>
              <a:off x="2544" y="1392"/>
              <a:ext cx="408" cy="294"/>
              <a:chOff x="2928" y="3312"/>
              <a:chExt cx="408" cy="294"/>
            </a:xfrm>
          </p:grpSpPr>
          <p:sp>
            <p:nvSpPr>
              <p:cNvPr id="55" name="Oval 61"/>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Text Box 6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V5</a:t>
                </a:r>
              </a:p>
            </p:txBody>
          </p:sp>
        </p:grpSp>
        <p:grpSp>
          <p:nvGrpSpPr>
            <p:cNvPr id="46" name="Group 63"/>
            <p:cNvGrpSpPr/>
            <p:nvPr/>
          </p:nvGrpSpPr>
          <p:grpSpPr bwMode="auto">
            <a:xfrm>
              <a:off x="1584" y="1392"/>
              <a:ext cx="408" cy="294"/>
              <a:chOff x="2928" y="3312"/>
              <a:chExt cx="408" cy="294"/>
            </a:xfrm>
          </p:grpSpPr>
          <p:sp>
            <p:nvSpPr>
              <p:cNvPr id="53" name="Oval 64"/>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6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V4</a:t>
                </a:r>
              </a:p>
            </p:txBody>
          </p:sp>
        </p:grpSp>
        <p:grpSp>
          <p:nvGrpSpPr>
            <p:cNvPr id="47" name="Group 66"/>
            <p:cNvGrpSpPr/>
            <p:nvPr/>
          </p:nvGrpSpPr>
          <p:grpSpPr bwMode="auto">
            <a:xfrm>
              <a:off x="3504" y="1008"/>
              <a:ext cx="408" cy="294"/>
              <a:chOff x="2928" y="3312"/>
              <a:chExt cx="408" cy="294"/>
            </a:xfrm>
          </p:grpSpPr>
          <p:sp>
            <p:nvSpPr>
              <p:cNvPr id="51" name="Oval 67"/>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6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V3</a:t>
                </a:r>
              </a:p>
            </p:txBody>
          </p:sp>
        </p:grpSp>
        <p:grpSp>
          <p:nvGrpSpPr>
            <p:cNvPr id="48" name="Group 69"/>
            <p:cNvGrpSpPr/>
            <p:nvPr/>
          </p:nvGrpSpPr>
          <p:grpSpPr bwMode="auto">
            <a:xfrm>
              <a:off x="2064" y="960"/>
              <a:ext cx="408" cy="294"/>
              <a:chOff x="2928" y="3312"/>
              <a:chExt cx="408" cy="294"/>
            </a:xfrm>
          </p:grpSpPr>
          <p:sp>
            <p:nvSpPr>
              <p:cNvPr id="49" name="Oval 70"/>
              <p:cNvSpPr>
                <a:spLocks noChangeArrowheads="1"/>
              </p:cNvSpPr>
              <p:nvPr/>
            </p:nvSpPr>
            <p:spPr bwMode="auto">
              <a:xfrm>
                <a:off x="2976" y="3312"/>
                <a:ext cx="295" cy="294"/>
              </a:xfrm>
              <a:prstGeom prst="ellipse">
                <a:avLst/>
              </a:prstGeom>
              <a:solidFill>
                <a:srgbClr val="FFFFCC"/>
              </a:solidFill>
              <a:ln w="28575" cap="rnd">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Text Box 7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1000">
                    <a:latin typeface="黑体" panose="02010609060101010101" pitchFamily="2" charset="-122"/>
                    <a:ea typeface="黑体" panose="02010609060101010101" pitchFamily="2" charset="-122"/>
                  </a:rPr>
                  <a:t> </a:t>
                </a:r>
                <a:r>
                  <a:rPr lang="en-US" altLang="zh-CN">
                    <a:latin typeface="黑体" panose="02010609060101010101" pitchFamily="2" charset="-122"/>
                    <a:ea typeface="黑体" panose="02010609060101010101" pitchFamily="2" charset="-122"/>
                  </a:rPr>
                  <a:t>V2</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26331"/>
                                        </p:tgtEl>
                                        <p:attrNameLst>
                                          <p:attrName>style.visibility</p:attrName>
                                        </p:attrNameLst>
                                      </p:cBhvr>
                                      <p:to>
                                        <p:strVal val="visible"/>
                                      </p:to>
                                    </p:set>
                                    <p:anim calcmode="lin" valueType="num">
                                      <p:cBhvr>
                                        <p:cTn id="7" dur="500" fill="hold"/>
                                        <p:tgtEl>
                                          <p:spTgt spid="226331"/>
                                        </p:tgtEl>
                                        <p:attrNameLst>
                                          <p:attrName>ppt_x</p:attrName>
                                        </p:attrNameLst>
                                      </p:cBhvr>
                                      <p:tavLst>
                                        <p:tav tm="0">
                                          <p:val>
                                            <p:strVal val="#ppt_x"/>
                                          </p:val>
                                        </p:tav>
                                        <p:tav tm="100000">
                                          <p:val>
                                            <p:strVal val="#ppt_x"/>
                                          </p:val>
                                        </p:tav>
                                      </p:tavLst>
                                    </p:anim>
                                    <p:anim calcmode="lin" valueType="num">
                                      <p:cBhvr>
                                        <p:cTn id="8" dur="500" fill="hold"/>
                                        <p:tgtEl>
                                          <p:spTgt spid="226331"/>
                                        </p:tgtEl>
                                        <p:attrNameLst>
                                          <p:attrName>ppt_y</p:attrName>
                                        </p:attrNameLst>
                                      </p:cBhvr>
                                      <p:tavLst>
                                        <p:tav tm="0">
                                          <p:val>
                                            <p:strVal val="#ppt_y-#ppt_h/2"/>
                                          </p:val>
                                        </p:tav>
                                        <p:tav tm="100000">
                                          <p:val>
                                            <p:strVal val="#ppt_y"/>
                                          </p:val>
                                        </p:tav>
                                      </p:tavLst>
                                    </p:anim>
                                    <p:anim calcmode="lin" valueType="num">
                                      <p:cBhvr>
                                        <p:cTn id="9" dur="500" fill="hold"/>
                                        <p:tgtEl>
                                          <p:spTgt spid="226331"/>
                                        </p:tgtEl>
                                        <p:attrNameLst>
                                          <p:attrName>ppt_w</p:attrName>
                                        </p:attrNameLst>
                                      </p:cBhvr>
                                      <p:tavLst>
                                        <p:tav tm="0">
                                          <p:val>
                                            <p:strVal val="#ppt_w"/>
                                          </p:val>
                                        </p:tav>
                                        <p:tav tm="100000">
                                          <p:val>
                                            <p:strVal val="#ppt_w"/>
                                          </p:val>
                                        </p:tav>
                                      </p:tavLst>
                                    </p:anim>
                                    <p:anim calcmode="lin" valueType="num">
                                      <p:cBhvr>
                                        <p:cTn id="10" dur="500" fill="hold"/>
                                        <p:tgtEl>
                                          <p:spTgt spid="22633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226332"/>
                                        </p:tgtEl>
                                        <p:attrNameLst>
                                          <p:attrName>style.visibility</p:attrName>
                                        </p:attrNameLst>
                                      </p:cBhvr>
                                      <p:to>
                                        <p:strVal val="visible"/>
                                      </p:to>
                                    </p:set>
                                    <p:anim calcmode="lin" valueType="num">
                                      <p:cBhvr>
                                        <p:cTn id="14" dur="500" fill="hold"/>
                                        <p:tgtEl>
                                          <p:spTgt spid="226332"/>
                                        </p:tgtEl>
                                        <p:attrNameLst>
                                          <p:attrName>ppt_x</p:attrName>
                                        </p:attrNameLst>
                                      </p:cBhvr>
                                      <p:tavLst>
                                        <p:tav tm="0">
                                          <p:val>
                                            <p:strVal val="#ppt_x-#ppt_w/2"/>
                                          </p:val>
                                        </p:tav>
                                        <p:tav tm="100000">
                                          <p:val>
                                            <p:strVal val="#ppt_x"/>
                                          </p:val>
                                        </p:tav>
                                      </p:tavLst>
                                    </p:anim>
                                    <p:anim calcmode="lin" valueType="num">
                                      <p:cBhvr>
                                        <p:cTn id="15" dur="500" fill="hold"/>
                                        <p:tgtEl>
                                          <p:spTgt spid="226332"/>
                                        </p:tgtEl>
                                        <p:attrNameLst>
                                          <p:attrName>ppt_y</p:attrName>
                                        </p:attrNameLst>
                                      </p:cBhvr>
                                      <p:tavLst>
                                        <p:tav tm="0">
                                          <p:val>
                                            <p:strVal val="#ppt_y"/>
                                          </p:val>
                                        </p:tav>
                                        <p:tav tm="100000">
                                          <p:val>
                                            <p:strVal val="#ppt_y"/>
                                          </p:val>
                                        </p:tav>
                                      </p:tavLst>
                                    </p:anim>
                                    <p:anim calcmode="lin" valueType="num">
                                      <p:cBhvr>
                                        <p:cTn id="16" dur="500" fill="hold"/>
                                        <p:tgtEl>
                                          <p:spTgt spid="226332"/>
                                        </p:tgtEl>
                                        <p:attrNameLst>
                                          <p:attrName>ppt_w</p:attrName>
                                        </p:attrNameLst>
                                      </p:cBhvr>
                                      <p:tavLst>
                                        <p:tav tm="0">
                                          <p:val>
                                            <p:fltVal val="0"/>
                                          </p:val>
                                        </p:tav>
                                        <p:tav tm="100000">
                                          <p:val>
                                            <p:strVal val="#ppt_w"/>
                                          </p:val>
                                        </p:tav>
                                      </p:tavLst>
                                    </p:anim>
                                    <p:anim calcmode="lin" valueType="num">
                                      <p:cBhvr>
                                        <p:cTn id="17" dur="500" fill="hold"/>
                                        <p:tgtEl>
                                          <p:spTgt spid="226332"/>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4" fill="hold" grpId="0" nodeType="afterEffect">
                                  <p:stCondLst>
                                    <p:cond delay="0"/>
                                  </p:stCondLst>
                                  <p:childTnLst>
                                    <p:set>
                                      <p:cBhvr>
                                        <p:cTn id="20" dur="1" fill="hold">
                                          <p:stCondLst>
                                            <p:cond delay="0"/>
                                          </p:stCondLst>
                                        </p:cTn>
                                        <p:tgtEl>
                                          <p:spTgt spid="226333"/>
                                        </p:tgtEl>
                                        <p:attrNameLst>
                                          <p:attrName>style.visibility</p:attrName>
                                        </p:attrNameLst>
                                      </p:cBhvr>
                                      <p:to>
                                        <p:strVal val="visible"/>
                                      </p:to>
                                    </p:set>
                                    <p:anim calcmode="lin" valueType="num">
                                      <p:cBhvr>
                                        <p:cTn id="21" dur="500" fill="hold"/>
                                        <p:tgtEl>
                                          <p:spTgt spid="226333"/>
                                        </p:tgtEl>
                                        <p:attrNameLst>
                                          <p:attrName>ppt_x</p:attrName>
                                        </p:attrNameLst>
                                      </p:cBhvr>
                                      <p:tavLst>
                                        <p:tav tm="0">
                                          <p:val>
                                            <p:strVal val="#ppt_x"/>
                                          </p:val>
                                        </p:tav>
                                        <p:tav tm="100000">
                                          <p:val>
                                            <p:strVal val="#ppt_x"/>
                                          </p:val>
                                        </p:tav>
                                      </p:tavLst>
                                    </p:anim>
                                    <p:anim calcmode="lin" valueType="num">
                                      <p:cBhvr>
                                        <p:cTn id="22" dur="500" fill="hold"/>
                                        <p:tgtEl>
                                          <p:spTgt spid="226333"/>
                                        </p:tgtEl>
                                        <p:attrNameLst>
                                          <p:attrName>ppt_y</p:attrName>
                                        </p:attrNameLst>
                                      </p:cBhvr>
                                      <p:tavLst>
                                        <p:tav tm="0">
                                          <p:val>
                                            <p:strVal val="#ppt_y+#ppt_h/2"/>
                                          </p:val>
                                        </p:tav>
                                        <p:tav tm="100000">
                                          <p:val>
                                            <p:strVal val="#ppt_y"/>
                                          </p:val>
                                        </p:tav>
                                      </p:tavLst>
                                    </p:anim>
                                    <p:anim calcmode="lin" valueType="num">
                                      <p:cBhvr>
                                        <p:cTn id="23" dur="500" fill="hold"/>
                                        <p:tgtEl>
                                          <p:spTgt spid="226333"/>
                                        </p:tgtEl>
                                        <p:attrNameLst>
                                          <p:attrName>ppt_w</p:attrName>
                                        </p:attrNameLst>
                                      </p:cBhvr>
                                      <p:tavLst>
                                        <p:tav tm="0">
                                          <p:val>
                                            <p:strVal val="#ppt_w"/>
                                          </p:val>
                                        </p:tav>
                                        <p:tav tm="100000">
                                          <p:val>
                                            <p:strVal val="#ppt_w"/>
                                          </p:val>
                                        </p:tav>
                                      </p:tavLst>
                                    </p:anim>
                                    <p:anim calcmode="lin" valueType="num">
                                      <p:cBhvr>
                                        <p:cTn id="24" dur="500" fill="hold"/>
                                        <p:tgtEl>
                                          <p:spTgt spid="226333"/>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7" presetClass="entr" presetSubtype="4" fill="hold" grpId="0" nodeType="afterEffect">
                                  <p:stCondLst>
                                    <p:cond delay="0"/>
                                  </p:stCondLst>
                                  <p:childTnLst>
                                    <p:set>
                                      <p:cBhvr>
                                        <p:cTn id="27" dur="1" fill="hold">
                                          <p:stCondLst>
                                            <p:cond delay="0"/>
                                          </p:stCondLst>
                                        </p:cTn>
                                        <p:tgtEl>
                                          <p:spTgt spid="226334"/>
                                        </p:tgtEl>
                                        <p:attrNameLst>
                                          <p:attrName>style.visibility</p:attrName>
                                        </p:attrNameLst>
                                      </p:cBhvr>
                                      <p:to>
                                        <p:strVal val="visible"/>
                                      </p:to>
                                    </p:set>
                                    <p:anim calcmode="lin" valueType="num">
                                      <p:cBhvr>
                                        <p:cTn id="28" dur="500" fill="hold"/>
                                        <p:tgtEl>
                                          <p:spTgt spid="226334"/>
                                        </p:tgtEl>
                                        <p:attrNameLst>
                                          <p:attrName>ppt_x</p:attrName>
                                        </p:attrNameLst>
                                      </p:cBhvr>
                                      <p:tavLst>
                                        <p:tav tm="0">
                                          <p:val>
                                            <p:strVal val="#ppt_x"/>
                                          </p:val>
                                        </p:tav>
                                        <p:tav tm="100000">
                                          <p:val>
                                            <p:strVal val="#ppt_x"/>
                                          </p:val>
                                        </p:tav>
                                      </p:tavLst>
                                    </p:anim>
                                    <p:anim calcmode="lin" valueType="num">
                                      <p:cBhvr>
                                        <p:cTn id="29" dur="500" fill="hold"/>
                                        <p:tgtEl>
                                          <p:spTgt spid="226334"/>
                                        </p:tgtEl>
                                        <p:attrNameLst>
                                          <p:attrName>ppt_y</p:attrName>
                                        </p:attrNameLst>
                                      </p:cBhvr>
                                      <p:tavLst>
                                        <p:tav tm="0">
                                          <p:val>
                                            <p:strVal val="#ppt_y+#ppt_h/2"/>
                                          </p:val>
                                        </p:tav>
                                        <p:tav tm="100000">
                                          <p:val>
                                            <p:strVal val="#ppt_y"/>
                                          </p:val>
                                        </p:tav>
                                      </p:tavLst>
                                    </p:anim>
                                    <p:anim calcmode="lin" valueType="num">
                                      <p:cBhvr>
                                        <p:cTn id="30" dur="500" fill="hold"/>
                                        <p:tgtEl>
                                          <p:spTgt spid="226334"/>
                                        </p:tgtEl>
                                        <p:attrNameLst>
                                          <p:attrName>ppt_w</p:attrName>
                                        </p:attrNameLst>
                                      </p:cBhvr>
                                      <p:tavLst>
                                        <p:tav tm="0">
                                          <p:val>
                                            <p:strVal val="#ppt_w"/>
                                          </p:val>
                                        </p:tav>
                                        <p:tav tm="100000">
                                          <p:val>
                                            <p:strVal val="#ppt_w"/>
                                          </p:val>
                                        </p:tav>
                                      </p:tavLst>
                                    </p:anim>
                                    <p:anim calcmode="lin" valueType="num">
                                      <p:cBhvr>
                                        <p:cTn id="31" dur="500" fill="hold"/>
                                        <p:tgtEl>
                                          <p:spTgt spid="226334"/>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7" presetClass="entr" presetSubtype="1" fill="hold" grpId="0" nodeType="afterEffect">
                                  <p:stCondLst>
                                    <p:cond delay="0"/>
                                  </p:stCondLst>
                                  <p:childTnLst>
                                    <p:set>
                                      <p:cBhvr>
                                        <p:cTn id="34" dur="1" fill="hold">
                                          <p:stCondLst>
                                            <p:cond delay="0"/>
                                          </p:stCondLst>
                                        </p:cTn>
                                        <p:tgtEl>
                                          <p:spTgt spid="226335"/>
                                        </p:tgtEl>
                                        <p:attrNameLst>
                                          <p:attrName>style.visibility</p:attrName>
                                        </p:attrNameLst>
                                      </p:cBhvr>
                                      <p:to>
                                        <p:strVal val="visible"/>
                                      </p:to>
                                    </p:set>
                                    <p:anim calcmode="lin" valueType="num">
                                      <p:cBhvr>
                                        <p:cTn id="35" dur="500" fill="hold"/>
                                        <p:tgtEl>
                                          <p:spTgt spid="226335"/>
                                        </p:tgtEl>
                                        <p:attrNameLst>
                                          <p:attrName>ppt_x</p:attrName>
                                        </p:attrNameLst>
                                      </p:cBhvr>
                                      <p:tavLst>
                                        <p:tav tm="0">
                                          <p:val>
                                            <p:strVal val="#ppt_x"/>
                                          </p:val>
                                        </p:tav>
                                        <p:tav tm="100000">
                                          <p:val>
                                            <p:strVal val="#ppt_x"/>
                                          </p:val>
                                        </p:tav>
                                      </p:tavLst>
                                    </p:anim>
                                    <p:anim calcmode="lin" valueType="num">
                                      <p:cBhvr>
                                        <p:cTn id="36" dur="500" fill="hold"/>
                                        <p:tgtEl>
                                          <p:spTgt spid="226335"/>
                                        </p:tgtEl>
                                        <p:attrNameLst>
                                          <p:attrName>ppt_y</p:attrName>
                                        </p:attrNameLst>
                                      </p:cBhvr>
                                      <p:tavLst>
                                        <p:tav tm="0">
                                          <p:val>
                                            <p:strVal val="#ppt_y-#ppt_h/2"/>
                                          </p:val>
                                        </p:tav>
                                        <p:tav tm="100000">
                                          <p:val>
                                            <p:strVal val="#ppt_y"/>
                                          </p:val>
                                        </p:tav>
                                      </p:tavLst>
                                    </p:anim>
                                    <p:anim calcmode="lin" valueType="num">
                                      <p:cBhvr>
                                        <p:cTn id="37" dur="500" fill="hold"/>
                                        <p:tgtEl>
                                          <p:spTgt spid="226335"/>
                                        </p:tgtEl>
                                        <p:attrNameLst>
                                          <p:attrName>ppt_w</p:attrName>
                                        </p:attrNameLst>
                                      </p:cBhvr>
                                      <p:tavLst>
                                        <p:tav tm="0">
                                          <p:val>
                                            <p:strVal val="#ppt_w"/>
                                          </p:val>
                                        </p:tav>
                                        <p:tav tm="100000">
                                          <p:val>
                                            <p:strVal val="#ppt_w"/>
                                          </p:val>
                                        </p:tav>
                                      </p:tavLst>
                                    </p:anim>
                                    <p:anim calcmode="lin" valueType="num">
                                      <p:cBhvr>
                                        <p:cTn id="38" dur="500" fill="hold"/>
                                        <p:tgtEl>
                                          <p:spTgt spid="226335"/>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1" fill="hold" grpId="0" nodeType="afterEffect">
                                  <p:stCondLst>
                                    <p:cond delay="0"/>
                                  </p:stCondLst>
                                  <p:childTnLst>
                                    <p:set>
                                      <p:cBhvr>
                                        <p:cTn id="41" dur="1" fill="hold">
                                          <p:stCondLst>
                                            <p:cond delay="0"/>
                                          </p:stCondLst>
                                        </p:cTn>
                                        <p:tgtEl>
                                          <p:spTgt spid="226336"/>
                                        </p:tgtEl>
                                        <p:attrNameLst>
                                          <p:attrName>style.visibility</p:attrName>
                                        </p:attrNameLst>
                                      </p:cBhvr>
                                      <p:to>
                                        <p:strVal val="visible"/>
                                      </p:to>
                                    </p:set>
                                    <p:anim calcmode="lin" valueType="num">
                                      <p:cBhvr>
                                        <p:cTn id="42" dur="500" fill="hold"/>
                                        <p:tgtEl>
                                          <p:spTgt spid="226336"/>
                                        </p:tgtEl>
                                        <p:attrNameLst>
                                          <p:attrName>ppt_x</p:attrName>
                                        </p:attrNameLst>
                                      </p:cBhvr>
                                      <p:tavLst>
                                        <p:tav tm="0">
                                          <p:val>
                                            <p:strVal val="#ppt_x"/>
                                          </p:val>
                                        </p:tav>
                                        <p:tav tm="100000">
                                          <p:val>
                                            <p:strVal val="#ppt_x"/>
                                          </p:val>
                                        </p:tav>
                                      </p:tavLst>
                                    </p:anim>
                                    <p:anim calcmode="lin" valueType="num">
                                      <p:cBhvr>
                                        <p:cTn id="43" dur="500" fill="hold"/>
                                        <p:tgtEl>
                                          <p:spTgt spid="226336"/>
                                        </p:tgtEl>
                                        <p:attrNameLst>
                                          <p:attrName>ppt_y</p:attrName>
                                        </p:attrNameLst>
                                      </p:cBhvr>
                                      <p:tavLst>
                                        <p:tav tm="0">
                                          <p:val>
                                            <p:strVal val="#ppt_y-#ppt_h/2"/>
                                          </p:val>
                                        </p:tav>
                                        <p:tav tm="100000">
                                          <p:val>
                                            <p:strVal val="#ppt_y"/>
                                          </p:val>
                                        </p:tav>
                                      </p:tavLst>
                                    </p:anim>
                                    <p:anim calcmode="lin" valueType="num">
                                      <p:cBhvr>
                                        <p:cTn id="44" dur="500" fill="hold"/>
                                        <p:tgtEl>
                                          <p:spTgt spid="226336"/>
                                        </p:tgtEl>
                                        <p:attrNameLst>
                                          <p:attrName>ppt_w</p:attrName>
                                        </p:attrNameLst>
                                      </p:cBhvr>
                                      <p:tavLst>
                                        <p:tav tm="0">
                                          <p:val>
                                            <p:strVal val="#ppt_w"/>
                                          </p:val>
                                        </p:tav>
                                        <p:tav tm="100000">
                                          <p:val>
                                            <p:strVal val="#ppt_w"/>
                                          </p:val>
                                        </p:tav>
                                      </p:tavLst>
                                    </p:anim>
                                    <p:anim calcmode="lin" valueType="num">
                                      <p:cBhvr>
                                        <p:cTn id="45" dur="500" fill="hold"/>
                                        <p:tgtEl>
                                          <p:spTgt spid="22633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 fill="hold" grpId="0" nodeType="clickEffect">
                                  <p:stCondLst>
                                    <p:cond delay="0"/>
                                  </p:stCondLst>
                                  <p:childTnLst>
                                    <p:set>
                                      <p:cBhvr>
                                        <p:cTn id="49" dur="1" fill="hold">
                                          <p:stCondLst>
                                            <p:cond delay="0"/>
                                          </p:stCondLst>
                                        </p:cTn>
                                        <p:tgtEl>
                                          <p:spTgt spid="226337"/>
                                        </p:tgtEl>
                                        <p:attrNameLst>
                                          <p:attrName>style.visibility</p:attrName>
                                        </p:attrNameLst>
                                      </p:cBhvr>
                                      <p:to>
                                        <p:strVal val="visible"/>
                                      </p:to>
                                    </p:set>
                                    <p:anim calcmode="lin" valueType="num">
                                      <p:cBhvr>
                                        <p:cTn id="50" dur="500" fill="hold"/>
                                        <p:tgtEl>
                                          <p:spTgt spid="226337"/>
                                        </p:tgtEl>
                                        <p:attrNameLst>
                                          <p:attrName>ppt_x</p:attrName>
                                        </p:attrNameLst>
                                      </p:cBhvr>
                                      <p:tavLst>
                                        <p:tav tm="0">
                                          <p:val>
                                            <p:strVal val="#ppt_x"/>
                                          </p:val>
                                        </p:tav>
                                        <p:tav tm="100000">
                                          <p:val>
                                            <p:strVal val="#ppt_x"/>
                                          </p:val>
                                        </p:tav>
                                      </p:tavLst>
                                    </p:anim>
                                    <p:anim calcmode="lin" valueType="num">
                                      <p:cBhvr>
                                        <p:cTn id="51" dur="500" fill="hold"/>
                                        <p:tgtEl>
                                          <p:spTgt spid="226337"/>
                                        </p:tgtEl>
                                        <p:attrNameLst>
                                          <p:attrName>ppt_y</p:attrName>
                                        </p:attrNameLst>
                                      </p:cBhvr>
                                      <p:tavLst>
                                        <p:tav tm="0">
                                          <p:val>
                                            <p:strVal val="#ppt_y-#ppt_h/2"/>
                                          </p:val>
                                        </p:tav>
                                        <p:tav tm="100000">
                                          <p:val>
                                            <p:strVal val="#ppt_y"/>
                                          </p:val>
                                        </p:tav>
                                      </p:tavLst>
                                    </p:anim>
                                    <p:anim calcmode="lin" valueType="num">
                                      <p:cBhvr>
                                        <p:cTn id="52" dur="500" fill="hold"/>
                                        <p:tgtEl>
                                          <p:spTgt spid="226337"/>
                                        </p:tgtEl>
                                        <p:attrNameLst>
                                          <p:attrName>ppt_w</p:attrName>
                                        </p:attrNameLst>
                                      </p:cBhvr>
                                      <p:tavLst>
                                        <p:tav tm="0">
                                          <p:val>
                                            <p:strVal val="#ppt_w"/>
                                          </p:val>
                                        </p:tav>
                                        <p:tav tm="100000">
                                          <p:val>
                                            <p:strVal val="#ppt_w"/>
                                          </p:val>
                                        </p:tav>
                                      </p:tavLst>
                                    </p:anim>
                                    <p:anim calcmode="lin" valueType="num">
                                      <p:cBhvr>
                                        <p:cTn id="53" dur="500" fill="hold"/>
                                        <p:tgtEl>
                                          <p:spTgt spid="226337"/>
                                        </p:tgtEl>
                                        <p:attrNameLst>
                                          <p:attrName>ppt_h</p:attrName>
                                        </p:attrNameLst>
                                      </p:cBhvr>
                                      <p:tavLst>
                                        <p:tav tm="0">
                                          <p:val>
                                            <p:fltVal val="0"/>
                                          </p:val>
                                        </p:tav>
                                        <p:tav tm="100000">
                                          <p:val>
                                            <p:strVal val="#ppt_h"/>
                                          </p:val>
                                        </p:tav>
                                      </p:tavLst>
                                    </p:anim>
                                  </p:childTnLst>
                                </p:cTn>
                              </p:par>
                            </p:childTnLst>
                          </p:cTn>
                        </p:par>
                        <p:par>
                          <p:cTn id="54" fill="hold">
                            <p:stCondLst>
                              <p:cond delay="500"/>
                            </p:stCondLst>
                            <p:childTnLst>
                              <p:par>
                                <p:cTn id="55" presetID="17" presetClass="entr" presetSubtype="1" fill="hold" grpId="0" nodeType="afterEffect">
                                  <p:stCondLst>
                                    <p:cond delay="0"/>
                                  </p:stCondLst>
                                  <p:childTnLst>
                                    <p:set>
                                      <p:cBhvr>
                                        <p:cTn id="56" dur="1" fill="hold">
                                          <p:stCondLst>
                                            <p:cond delay="0"/>
                                          </p:stCondLst>
                                        </p:cTn>
                                        <p:tgtEl>
                                          <p:spTgt spid="226338"/>
                                        </p:tgtEl>
                                        <p:attrNameLst>
                                          <p:attrName>style.visibility</p:attrName>
                                        </p:attrNameLst>
                                      </p:cBhvr>
                                      <p:to>
                                        <p:strVal val="visible"/>
                                      </p:to>
                                    </p:set>
                                    <p:anim calcmode="lin" valueType="num">
                                      <p:cBhvr>
                                        <p:cTn id="57" dur="500" fill="hold"/>
                                        <p:tgtEl>
                                          <p:spTgt spid="226338"/>
                                        </p:tgtEl>
                                        <p:attrNameLst>
                                          <p:attrName>ppt_x</p:attrName>
                                        </p:attrNameLst>
                                      </p:cBhvr>
                                      <p:tavLst>
                                        <p:tav tm="0">
                                          <p:val>
                                            <p:strVal val="#ppt_x"/>
                                          </p:val>
                                        </p:tav>
                                        <p:tav tm="100000">
                                          <p:val>
                                            <p:strVal val="#ppt_x"/>
                                          </p:val>
                                        </p:tav>
                                      </p:tavLst>
                                    </p:anim>
                                    <p:anim calcmode="lin" valueType="num">
                                      <p:cBhvr>
                                        <p:cTn id="58" dur="500" fill="hold"/>
                                        <p:tgtEl>
                                          <p:spTgt spid="226338"/>
                                        </p:tgtEl>
                                        <p:attrNameLst>
                                          <p:attrName>ppt_y</p:attrName>
                                        </p:attrNameLst>
                                      </p:cBhvr>
                                      <p:tavLst>
                                        <p:tav tm="0">
                                          <p:val>
                                            <p:strVal val="#ppt_y-#ppt_h/2"/>
                                          </p:val>
                                        </p:tav>
                                        <p:tav tm="100000">
                                          <p:val>
                                            <p:strVal val="#ppt_y"/>
                                          </p:val>
                                        </p:tav>
                                      </p:tavLst>
                                    </p:anim>
                                    <p:anim calcmode="lin" valueType="num">
                                      <p:cBhvr>
                                        <p:cTn id="59" dur="500" fill="hold"/>
                                        <p:tgtEl>
                                          <p:spTgt spid="226338"/>
                                        </p:tgtEl>
                                        <p:attrNameLst>
                                          <p:attrName>ppt_w</p:attrName>
                                        </p:attrNameLst>
                                      </p:cBhvr>
                                      <p:tavLst>
                                        <p:tav tm="0">
                                          <p:val>
                                            <p:strVal val="#ppt_w"/>
                                          </p:val>
                                        </p:tav>
                                        <p:tav tm="100000">
                                          <p:val>
                                            <p:strVal val="#ppt_w"/>
                                          </p:val>
                                        </p:tav>
                                      </p:tavLst>
                                    </p:anim>
                                    <p:anim calcmode="lin" valueType="num">
                                      <p:cBhvr>
                                        <p:cTn id="60" dur="500" fill="hold"/>
                                        <p:tgtEl>
                                          <p:spTgt spid="226338"/>
                                        </p:tgtEl>
                                        <p:attrNameLst>
                                          <p:attrName>ppt_h</p:attrName>
                                        </p:attrNameLst>
                                      </p:cBhvr>
                                      <p:tavLst>
                                        <p:tav tm="0">
                                          <p:val>
                                            <p:fltVal val="0"/>
                                          </p:val>
                                        </p:tav>
                                        <p:tav tm="100000">
                                          <p:val>
                                            <p:strVal val="#ppt_h"/>
                                          </p:val>
                                        </p:tav>
                                      </p:tavLst>
                                    </p:anim>
                                  </p:childTnLst>
                                </p:cTn>
                              </p:par>
                            </p:childTnLst>
                          </p:cTn>
                        </p:par>
                        <p:par>
                          <p:cTn id="61" fill="hold">
                            <p:stCondLst>
                              <p:cond delay="1000"/>
                            </p:stCondLst>
                            <p:childTnLst>
                              <p:par>
                                <p:cTn id="62" presetID="17" presetClass="entr" presetSubtype="1" fill="hold" grpId="0" nodeType="afterEffect">
                                  <p:stCondLst>
                                    <p:cond delay="0"/>
                                  </p:stCondLst>
                                  <p:childTnLst>
                                    <p:set>
                                      <p:cBhvr>
                                        <p:cTn id="63" dur="1" fill="hold">
                                          <p:stCondLst>
                                            <p:cond delay="0"/>
                                          </p:stCondLst>
                                        </p:cTn>
                                        <p:tgtEl>
                                          <p:spTgt spid="226339"/>
                                        </p:tgtEl>
                                        <p:attrNameLst>
                                          <p:attrName>style.visibility</p:attrName>
                                        </p:attrNameLst>
                                      </p:cBhvr>
                                      <p:to>
                                        <p:strVal val="visible"/>
                                      </p:to>
                                    </p:set>
                                    <p:anim calcmode="lin" valueType="num">
                                      <p:cBhvr>
                                        <p:cTn id="64" dur="500" fill="hold"/>
                                        <p:tgtEl>
                                          <p:spTgt spid="226339"/>
                                        </p:tgtEl>
                                        <p:attrNameLst>
                                          <p:attrName>ppt_x</p:attrName>
                                        </p:attrNameLst>
                                      </p:cBhvr>
                                      <p:tavLst>
                                        <p:tav tm="0">
                                          <p:val>
                                            <p:strVal val="#ppt_x"/>
                                          </p:val>
                                        </p:tav>
                                        <p:tav tm="100000">
                                          <p:val>
                                            <p:strVal val="#ppt_x"/>
                                          </p:val>
                                        </p:tav>
                                      </p:tavLst>
                                    </p:anim>
                                    <p:anim calcmode="lin" valueType="num">
                                      <p:cBhvr>
                                        <p:cTn id="65" dur="500" fill="hold"/>
                                        <p:tgtEl>
                                          <p:spTgt spid="226339"/>
                                        </p:tgtEl>
                                        <p:attrNameLst>
                                          <p:attrName>ppt_y</p:attrName>
                                        </p:attrNameLst>
                                      </p:cBhvr>
                                      <p:tavLst>
                                        <p:tav tm="0">
                                          <p:val>
                                            <p:strVal val="#ppt_y-#ppt_h/2"/>
                                          </p:val>
                                        </p:tav>
                                        <p:tav tm="100000">
                                          <p:val>
                                            <p:strVal val="#ppt_y"/>
                                          </p:val>
                                        </p:tav>
                                      </p:tavLst>
                                    </p:anim>
                                    <p:anim calcmode="lin" valueType="num">
                                      <p:cBhvr>
                                        <p:cTn id="66" dur="500" fill="hold"/>
                                        <p:tgtEl>
                                          <p:spTgt spid="226339"/>
                                        </p:tgtEl>
                                        <p:attrNameLst>
                                          <p:attrName>ppt_w</p:attrName>
                                        </p:attrNameLst>
                                      </p:cBhvr>
                                      <p:tavLst>
                                        <p:tav tm="0">
                                          <p:val>
                                            <p:strVal val="#ppt_w"/>
                                          </p:val>
                                        </p:tav>
                                        <p:tav tm="100000">
                                          <p:val>
                                            <p:strVal val="#ppt_w"/>
                                          </p:val>
                                        </p:tav>
                                      </p:tavLst>
                                    </p:anim>
                                    <p:anim calcmode="lin" valueType="num">
                                      <p:cBhvr>
                                        <p:cTn id="67" dur="500" fill="hold"/>
                                        <p:tgtEl>
                                          <p:spTgt spid="226339"/>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26343"/>
                                        </p:tgtEl>
                                        <p:attrNameLst>
                                          <p:attrName>style.visibility</p:attrName>
                                        </p:attrNameLst>
                                      </p:cBhvr>
                                      <p:to>
                                        <p:strVal val="visible"/>
                                      </p:to>
                                    </p:set>
                                    <p:anim calcmode="lin" valueType="num">
                                      <p:cBhvr additive="base">
                                        <p:cTn id="72" dur="500" fill="hold"/>
                                        <p:tgtEl>
                                          <p:spTgt spid="226343"/>
                                        </p:tgtEl>
                                        <p:attrNameLst>
                                          <p:attrName>ppt_x</p:attrName>
                                        </p:attrNameLst>
                                      </p:cBhvr>
                                      <p:tavLst>
                                        <p:tav tm="0">
                                          <p:val>
                                            <p:strVal val="0-#ppt_w/2"/>
                                          </p:val>
                                        </p:tav>
                                        <p:tav tm="100000">
                                          <p:val>
                                            <p:strVal val="#ppt_x"/>
                                          </p:val>
                                        </p:tav>
                                      </p:tavLst>
                                    </p:anim>
                                    <p:anim calcmode="lin" valueType="num">
                                      <p:cBhvr additive="base">
                                        <p:cTn id="73" dur="500" fill="hold"/>
                                        <p:tgtEl>
                                          <p:spTgt spid="226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1" grpId="0" animBg="1"/>
      <p:bldP spid="226332" grpId="0" animBg="1"/>
      <p:bldP spid="226333" grpId="0" animBg="1"/>
      <p:bldP spid="226334" grpId="0" animBg="1"/>
      <p:bldP spid="226335" grpId="0" animBg="1"/>
      <p:bldP spid="226336" grpId="0" animBg="1"/>
      <p:bldP spid="226337" grpId="0" animBg="1"/>
      <p:bldP spid="226338" grpId="0" animBg="1"/>
      <p:bldP spid="226339" grpId="0" animBg="1"/>
      <p:bldP spid="22634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4E69DCE-1958-40E5-8F17-F32700A033E9}" type="slidenum">
              <a:rPr lang="en-US" altLang="zh-CN"/>
              <a:t>58</a:t>
            </a:fld>
            <a:endParaRPr lang="en-US" altLang="zh-CN"/>
          </a:p>
        </p:txBody>
      </p:sp>
      <p:sp>
        <p:nvSpPr>
          <p:cNvPr id="171012" name="Rectangle 4"/>
          <p:cNvSpPr>
            <a:spLocks noGrp="1" noChangeArrowheads="1"/>
          </p:cNvSpPr>
          <p:nvPr>
            <p:ph type="title"/>
          </p:nvPr>
        </p:nvSpPr>
        <p:spPr/>
        <p:txBody>
          <a:bodyPr/>
          <a:lstStyle/>
          <a:p>
            <a:pPr eaLnBrk="1" hangingPunct="1">
              <a:defRPr/>
            </a:pPr>
            <a:r>
              <a:rPr lang="zh-CN" altLang="en-US" smtClean="0"/>
              <a:t>本章内容</a:t>
            </a:r>
          </a:p>
        </p:txBody>
      </p:sp>
      <p:sp>
        <p:nvSpPr>
          <p:cNvPr id="7172" name="Rectangle 5"/>
          <p:cNvSpPr>
            <a:spLocks noGrp="1" noChangeArrowheads="1"/>
          </p:cNvSpPr>
          <p:nvPr>
            <p:ph type="body" idx="1"/>
          </p:nvPr>
        </p:nvSpPr>
        <p:spPr/>
        <p:txBody>
          <a:bodyPr/>
          <a:lstStyle/>
          <a:p>
            <a:pPr eaLnBrk="1" hangingPunct="1"/>
            <a:r>
              <a:rPr lang="en-US" altLang="zh-CN" smtClean="0">
                <a:solidFill>
                  <a:srgbClr val="000066"/>
                </a:solidFill>
              </a:rPr>
              <a:t>7.1 </a:t>
            </a:r>
            <a:r>
              <a:rPr lang="zh-CN" altLang="en-US" smtClean="0">
                <a:solidFill>
                  <a:srgbClr val="000066"/>
                </a:solidFill>
              </a:rPr>
              <a:t>抽象数据类型图的定义</a:t>
            </a:r>
          </a:p>
          <a:p>
            <a:pPr eaLnBrk="1" hangingPunct="1"/>
            <a:r>
              <a:rPr lang="en-US" altLang="zh-CN" smtClean="0">
                <a:solidFill>
                  <a:srgbClr val="000066"/>
                </a:solidFill>
              </a:rPr>
              <a:t>7.2 </a:t>
            </a:r>
            <a:r>
              <a:rPr lang="zh-CN" altLang="en-US" smtClean="0">
                <a:solidFill>
                  <a:srgbClr val="000066"/>
                </a:solidFill>
              </a:rPr>
              <a:t>图的存储表示</a:t>
            </a:r>
          </a:p>
          <a:p>
            <a:pPr eaLnBrk="1" hangingPunct="1"/>
            <a:r>
              <a:rPr lang="en-US" altLang="zh-CN" smtClean="0">
                <a:solidFill>
                  <a:srgbClr val="000066"/>
                </a:solidFill>
              </a:rPr>
              <a:t>7.3 </a:t>
            </a:r>
            <a:r>
              <a:rPr lang="zh-CN" altLang="en-US" smtClean="0">
                <a:solidFill>
                  <a:srgbClr val="000066"/>
                </a:solidFill>
              </a:rPr>
              <a:t>图的遍历</a:t>
            </a:r>
          </a:p>
          <a:p>
            <a:pPr eaLnBrk="1" hangingPunct="1"/>
            <a:r>
              <a:rPr lang="en-US" altLang="zh-CN" smtClean="0"/>
              <a:t>7.4 </a:t>
            </a:r>
            <a:r>
              <a:rPr lang="zh-CN" altLang="en-US" smtClean="0"/>
              <a:t>最小生成树</a:t>
            </a:r>
          </a:p>
          <a:p>
            <a:pPr eaLnBrk="1" hangingPunct="1"/>
            <a:r>
              <a:rPr lang="en-US" altLang="zh-CN" smtClean="0"/>
              <a:t>7.5 </a:t>
            </a:r>
            <a:r>
              <a:rPr lang="zh-CN" altLang="en-US" smtClean="0"/>
              <a:t>重（双）连通图和关节点（</a:t>
            </a:r>
            <a:r>
              <a:rPr lang="zh-CN" altLang="en-US" smtClean="0">
                <a:solidFill>
                  <a:srgbClr val="FF0000"/>
                </a:solidFill>
              </a:rPr>
              <a:t>不要求</a:t>
            </a:r>
            <a:r>
              <a:rPr lang="zh-CN" altLang="en-US" smtClean="0"/>
              <a:t>）</a:t>
            </a:r>
          </a:p>
          <a:p>
            <a:pPr eaLnBrk="1" hangingPunct="1"/>
            <a:r>
              <a:rPr lang="en-US" altLang="zh-CN" smtClean="0"/>
              <a:t>7.6 </a:t>
            </a:r>
            <a:r>
              <a:rPr lang="zh-CN" altLang="en-US" smtClean="0"/>
              <a:t>最短路径</a:t>
            </a:r>
          </a:p>
          <a:p>
            <a:pPr eaLnBrk="1" hangingPunct="1"/>
            <a:r>
              <a:rPr lang="en-US" altLang="zh-CN" smtClean="0"/>
              <a:t>7.7 </a:t>
            </a:r>
            <a:r>
              <a:rPr lang="zh-CN" altLang="en-US" smtClean="0"/>
              <a:t>拓扑排序</a:t>
            </a:r>
          </a:p>
          <a:p>
            <a:pPr eaLnBrk="1" hangingPunct="1"/>
            <a:r>
              <a:rPr lang="en-US" altLang="zh-CN" smtClean="0"/>
              <a:t>7.8 </a:t>
            </a:r>
            <a:r>
              <a:rPr lang="zh-CN" altLang="en-US" smtClean="0"/>
              <a:t>关键路径</a:t>
            </a:r>
          </a:p>
          <a:p>
            <a:pPr eaLnBrk="1" hangingPunct="1"/>
            <a:endParaRPr lang="en-US" altLang="zh-CN" smtClean="0"/>
          </a:p>
        </p:txBody>
      </p:sp>
    </p:spTree>
  </p:cSld>
  <p:clrMapOvr>
    <a:masterClrMapping/>
  </p:clrMapOvr>
  <p:transition>
    <p:pull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190478F-D9FB-4169-998A-224FA51DC3C5}" type="slidenum">
              <a:rPr lang="en-US" altLang="zh-CN"/>
              <a:t>59</a:t>
            </a:fld>
            <a:endParaRPr lang="en-US" altLang="zh-CN"/>
          </a:p>
        </p:txBody>
      </p:sp>
      <p:sp>
        <p:nvSpPr>
          <p:cNvPr id="245766" name="Rectangle 6"/>
          <p:cNvSpPr>
            <a:spLocks noGrp="1" noChangeArrowheads="1"/>
          </p:cNvSpPr>
          <p:nvPr>
            <p:ph type="title"/>
          </p:nvPr>
        </p:nvSpPr>
        <p:spPr/>
        <p:txBody>
          <a:bodyPr/>
          <a:lstStyle/>
          <a:p>
            <a:pPr eaLnBrk="1" hangingPunct="1">
              <a:defRPr/>
            </a:pPr>
            <a:r>
              <a:rPr lang="en-US" altLang="zh-CN" smtClean="0"/>
              <a:t>7.4  (</a:t>
            </a:r>
            <a:r>
              <a:rPr lang="zh-CN" altLang="en-US" smtClean="0"/>
              <a:t>连通网的</a:t>
            </a:r>
            <a:r>
              <a:rPr lang="en-US" altLang="zh-CN" smtClean="0"/>
              <a:t>)</a:t>
            </a:r>
            <a:r>
              <a:rPr lang="zh-CN" altLang="en-US" smtClean="0"/>
              <a:t>最小生成树</a:t>
            </a:r>
          </a:p>
        </p:txBody>
      </p:sp>
      <p:sp>
        <p:nvSpPr>
          <p:cNvPr id="8196" name="Rectangle 7"/>
          <p:cNvSpPr>
            <a:spLocks noGrp="1" noChangeArrowheads="1"/>
          </p:cNvSpPr>
          <p:nvPr>
            <p:ph type="body" idx="1"/>
          </p:nvPr>
        </p:nvSpPr>
        <p:spPr/>
        <p:txBody>
          <a:bodyPr/>
          <a:lstStyle/>
          <a:p>
            <a:pPr eaLnBrk="1" hangingPunct="1"/>
            <a:r>
              <a:rPr lang="zh-CN" altLang="en-US" smtClean="0">
                <a:solidFill>
                  <a:srgbClr val="800000"/>
                </a:solidFill>
              </a:rPr>
              <a:t>问题：</a:t>
            </a:r>
          </a:p>
          <a:p>
            <a:pPr lvl="1" eaLnBrk="1" hangingPunct="1"/>
            <a:r>
              <a:rPr lang="zh-CN" altLang="en-US" smtClean="0"/>
              <a:t>假设要在 </a:t>
            </a:r>
            <a:r>
              <a:rPr lang="en-US" altLang="zh-CN" smtClean="0"/>
              <a:t>n </a:t>
            </a:r>
            <a:r>
              <a:rPr lang="zh-CN" altLang="en-US" smtClean="0"/>
              <a:t>个城市之间建立通讯联络网，则连通 </a:t>
            </a:r>
            <a:r>
              <a:rPr lang="en-US" altLang="zh-CN" smtClean="0"/>
              <a:t>n </a:t>
            </a:r>
            <a:r>
              <a:rPr lang="zh-CN" altLang="en-US" smtClean="0"/>
              <a:t>个城市只需要修建 </a:t>
            </a:r>
            <a:r>
              <a:rPr lang="en-US" altLang="zh-CN" smtClean="0"/>
              <a:t>n-1</a:t>
            </a:r>
            <a:r>
              <a:rPr lang="zh-CN" altLang="en-US" smtClean="0"/>
              <a:t>条线路，如何在最节省经费的前提下建立这个通讯网？</a:t>
            </a:r>
          </a:p>
          <a:p>
            <a:pPr eaLnBrk="1" hangingPunct="1"/>
            <a:r>
              <a:rPr lang="zh-CN" altLang="en-US" smtClean="0">
                <a:solidFill>
                  <a:srgbClr val="800000"/>
                </a:solidFill>
              </a:rPr>
              <a:t>该问题等价于：</a:t>
            </a:r>
          </a:p>
          <a:p>
            <a:pPr lvl="1" eaLnBrk="1" hangingPunct="1"/>
            <a:r>
              <a:rPr lang="zh-CN" altLang="en-US" smtClean="0"/>
              <a:t>构造网的一棵最小生成树</a:t>
            </a:r>
          </a:p>
          <a:p>
            <a:pPr lvl="1" eaLnBrk="1" hangingPunct="1"/>
            <a:r>
              <a:rPr lang="zh-CN" altLang="en-US" smtClean="0"/>
              <a:t>即：在 </a:t>
            </a:r>
            <a:r>
              <a:rPr lang="en-US" altLang="zh-CN" smtClean="0"/>
              <a:t>e </a:t>
            </a:r>
            <a:r>
              <a:rPr lang="zh-CN" altLang="en-US" smtClean="0"/>
              <a:t>条带权的边中选取 </a:t>
            </a:r>
            <a:r>
              <a:rPr lang="en-US" altLang="zh-CN" smtClean="0"/>
              <a:t>n-1 </a:t>
            </a:r>
            <a:r>
              <a:rPr lang="zh-CN" altLang="en-US" smtClean="0"/>
              <a:t>条边（不构成回路），使“权值之和”为最小。</a:t>
            </a: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580F7D1A-317C-4634-A84A-354600AD63FA}" type="slidenum">
              <a:rPr lang="en-US" altLang="zh-CN"/>
              <a:t>6</a:t>
            </a:fld>
            <a:endParaRPr lang="en-US" altLang="zh-CN"/>
          </a:p>
        </p:txBody>
      </p:sp>
      <p:sp>
        <p:nvSpPr>
          <p:cNvPr id="175106" name="Rectangle 2"/>
          <p:cNvSpPr>
            <a:spLocks noGrp="1" noChangeArrowheads="1"/>
          </p:cNvSpPr>
          <p:nvPr>
            <p:ph type="title"/>
          </p:nvPr>
        </p:nvSpPr>
        <p:spPr/>
        <p:txBody>
          <a:bodyPr/>
          <a:lstStyle/>
          <a:p>
            <a:r>
              <a:rPr lang="en-US" altLang="zh-CN"/>
              <a:t>7.1.2 </a:t>
            </a:r>
            <a:r>
              <a:rPr lang="zh-CN" altLang="en-US"/>
              <a:t>图的有关术语</a:t>
            </a:r>
          </a:p>
        </p:txBody>
      </p:sp>
      <p:sp>
        <p:nvSpPr>
          <p:cNvPr id="175107" name="Rectangle 3"/>
          <p:cNvSpPr>
            <a:spLocks noGrp="1" noChangeArrowheads="1"/>
          </p:cNvSpPr>
          <p:nvPr>
            <p:ph type="body" idx="1"/>
          </p:nvPr>
        </p:nvSpPr>
        <p:spPr>
          <a:xfrm>
            <a:off x="250825" y="990600"/>
            <a:ext cx="8664575" cy="5184775"/>
          </a:xfrm>
        </p:spPr>
        <p:txBody>
          <a:bodyPr/>
          <a:lstStyle/>
          <a:p>
            <a:r>
              <a:rPr lang="en-US" altLang="zh-CN"/>
              <a:t>1)</a:t>
            </a:r>
            <a:r>
              <a:rPr lang="zh-CN" altLang="en-US">
                <a:solidFill>
                  <a:srgbClr val="990033"/>
                </a:solidFill>
              </a:rPr>
              <a:t>网</a:t>
            </a:r>
            <a:r>
              <a:rPr lang="en-US" altLang="zh-CN">
                <a:solidFill>
                  <a:srgbClr val="990033"/>
                </a:solidFill>
              </a:rPr>
              <a:t>(Network)</a:t>
            </a:r>
          </a:p>
          <a:p>
            <a:pPr lvl="1"/>
            <a:r>
              <a:rPr kumimoji="1" lang="zh-CN" altLang="en-US"/>
              <a:t>弧或边带权</a:t>
            </a:r>
            <a:r>
              <a:rPr kumimoji="1" lang="en-US" altLang="zh-CN"/>
              <a:t>(Weight)</a:t>
            </a:r>
            <a:r>
              <a:rPr kumimoji="1" lang="zh-CN" altLang="en-US"/>
              <a:t>的图分别称</a:t>
            </a:r>
            <a:r>
              <a:rPr kumimoji="1" lang="zh-CN" altLang="en-US">
                <a:solidFill>
                  <a:srgbClr val="CC0000"/>
                </a:solidFill>
              </a:rPr>
              <a:t>有向网</a:t>
            </a:r>
            <a:r>
              <a:rPr kumimoji="1" lang="zh-CN" altLang="en-US"/>
              <a:t>和</a:t>
            </a:r>
            <a:r>
              <a:rPr kumimoji="1" lang="zh-CN" altLang="en-US">
                <a:solidFill>
                  <a:srgbClr val="CC0000"/>
                </a:solidFill>
              </a:rPr>
              <a:t>无向网</a:t>
            </a:r>
            <a:endParaRPr lang="zh-CN" altLang="en-US">
              <a:solidFill>
                <a:srgbClr val="CC0000"/>
              </a:solidFill>
            </a:endParaRPr>
          </a:p>
        </p:txBody>
      </p:sp>
      <p:grpSp>
        <p:nvGrpSpPr>
          <p:cNvPr id="175158" name="Group 54"/>
          <p:cNvGrpSpPr/>
          <p:nvPr/>
        </p:nvGrpSpPr>
        <p:grpSpPr bwMode="auto">
          <a:xfrm>
            <a:off x="228600" y="3613150"/>
            <a:ext cx="3810000" cy="2743200"/>
            <a:chOff x="144" y="2276"/>
            <a:chExt cx="2400" cy="1728"/>
          </a:xfrm>
        </p:grpSpPr>
        <p:sp>
          <p:nvSpPr>
            <p:cNvPr id="175109" name="Oval 5"/>
            <p:cNvSpPr>
              <a:spLocks noChangeArrowheads="1"/>
            </p:cNvSpPr>
            <p:nvPr/>
          </p:nvSpPr>
          <p:spPr bwMode="auto">
            <a:xfrm>
              <a:off x="2112" y="290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Oval 6"/>
            <p:cNvSpPr>
              <a:spLocks noChangeArrowheads="1"/>
            </p:cNvSpPr>
            <p:nvPr/>
          </p:nvSpPr>
          <p:spPr bwMode="auto">
            <a:xfrm>
              <a:off x="1128" y="2276"/>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1" name="Oval 7"/>
            <p:cNvSpPr>
              <a:spLocks noChangeArrowheads="1"/>
            </p:cNvSpPr>
            <p:nvPr/>
          </p:nvSpPr>
          <p:spPr bwMode="auto">
            <a:xfrm>
              <a:off x="636" y="3572"/>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2" name="Oval 8"/>
            <p:cNvSpPr>
              <a:spLocks noChangeArrowheads="1"/>
            </p:cNvSpPr>
            <p:nvPr/>
          </p:nvSpPr>
          <p:spPr bwMode="auto">
            <a:xfrm>
              <a:off x="144" y="2900"/>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3" name="Oval 9"/>
            <p:cNvSpPr>
              <a:spLocks noChangeArrowheads="1"/>
            </p:cNvSpPr>
            <p:nvPr/>
          </p:nvSpPr>
          <p:spPr bwMode="auto">
            <a:xfrm>
              <a:off x="1620" y="3572"/>
              <a:ext cx="432" cy="432"/>
            </a:xfrm>
            <a:prstGeom prst="ellipse">
              <a:avLst/>
            </a:prstGeom>
            <a:noFill/>
            <a:ln w="2857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4" name="Line 10"/>
            <p:cNvSpPr>
              <a:spLocks noChangeShapeType="1"/>
            </p:cNvSpPr>
            <p:nvPr/>
          </p:nvSpPr>
          <p:spPr bwMode="auto">
            <a:xfrm flipH="1">
              <a:off x="480" y="2564"/>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5" name="Line 11"/>
            <p:cNvSpPr>
              <a:spLocks noChangeShapeType="1"/>
            </p:cNvSpPr>
            <p:nvPr/>
          </p:nvSpPr>
          <p:spPr bwMode="auto">
            <a:xfrm>
              <a:off x="480" y="3284"/>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6" name="Line 12"/>
            <p:cNvSpPr>
              <a:spLocks noChangeShapeType="1"/>
            </p:cNvSpPr>
            <p:nvPr/>
          </p:nvSpPr>
          <p:spPr bwMode="auto">
            <a:xfrm>
              <a:off x="1104" y="3812"/>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7" name="Line 13"/>
            <p:cNvSpPr>
              <a:spLocks noChangeShapeType="1"/>
            </p:cNvSpPr>
            <p:nvPr/>
          </p:nvSpPr>
          <p:spPr bwMode="auto">
            <a:xfrm flipH="1" flipV="1">
              <a:off x="1440" y="2660"/>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8" name="Line 14"/>
            <p:cNvSpPr>
              <a:spLocks noChangeShapeType="1"/>
            </p:cNvSpPr>
            <p:nvPr/>
          </p:nvSpPr>
          <p:spPr bwMode="auto">
            <a:xfrm>
              <a:off x="1584" y="2564"/>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9" name="Rectangle 15"/>
            <p:cNvSpPr>
              <a:spLocks noChangeArrowheads="1"/>
            </p:cNvSpPr>
            <p:nvPr/>
          </p:nvSpPr>
          <p:spPr bwMode="auto">
            <a:xfrm>
              <a:off x="1200" y="23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ea typeface="宋体" panose="02010600030101010101" pitchFamily="2" charset="-122"/>
                </a:rPr>
                <a:t>A</a:t>
              </a:r>
            </a:p>
          </p:txBody>
        </p:sp>
        <p:sp>
          <p:nvSpPr>
            <p:cNvPr id="175120" name="Rectangle 16"/>
            <p:cNvSpPr>
              <a:spLocks noChangeArrowheads="1"/>
            </p:cNvSpPr>
            <p:nvPr/>
          </p:nvSpPr>
          <p:spPr bwMode="auto">
            <a:xfrm>
              <a:off x="2160" y="296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ea typeface="宋体" panose="02010600030101010101" pitchFamily="2" charset="-122"/>
                </a:rPr>
                <a:t>B</a:t>
              </a:r>
            </a:p>
          </p:txBody>
        </p:sp>
        <p:sp>
          <p:nvSpPr>
            <p:cNvPr id="175121" name="Rectangle 17"/>
            <p:cNvSpPr>
              <a:spLocks noChangeArrowheads="1"/>
            </p:cNvSpPr>
            <p:nvPr/>
          </p:nvSpPr>
          <p:spPr bwMode="auto">
            <a:xfrm>
              <a:off x="1680" y="36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ea typeface="宋体" panose="02010600030101010101" pitchFamily="2" charset="-122"/>
                </a:rPr>
                <a:t>C</a:t>
              </a:r>
            </a:p>
          </p:txBody>
        </p:sp>
        <p:sp>
          <p:nvSpPr>
            <p:cNvPr id="175122" name="Rectangle 18"/>
            <p:cNvSpPr>
              <a:spLocks noChangeArrowheads="1"/>
            </p:cNvSpPr>
            <p:nvPr/>
          </p:nvSpPr>
          <p:spPr bwMode="auto">
            <a:xfrm>
              <a:off x="720" y="36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ea typeface="宋体" panose="02010600030101010101" pitchFamily="2" charset="-122"/>
                </a:rPr>
                <a:t>D</a:t>
              </a:r>
            </a:p>
          </p:txBody>
        </p:sp>
        <p:sp>
          <p:nvSpPr>
            <p:cNvPr id="175123" name="Rectangle 19"/>
            <p:cNvSpPr>
              <a:spLocks noChangeArrowheads="1"/>
            </p:cNvSpPr>
            <p:nvPr/>
          </p:nvSpPr>
          <p:spPr bwMode="auto">
            <a:xfrm>
              <a:off x="192" y="2961"/>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000099"/>
                  </a:solidFill>
                  <a:ea typeface="宋体" panose="02010600030101010101" pitchFamily="2" charset="-122"/>
                </a:rPr>
                <a:t>E</a:t>
              </a:r>
            </a:p>
          </p:txBody>
        </p:sp>
        <p:sp>
          <p:nvSpPr>
            <p:cNvPr id="175124" name="Line 20"/>
            <p:cNvSpPr>
              <a:spLocks noChangeShapeType="1"/>
            </p:cNvSpPr>
            <p:nvPr/>
          </p:nvSpPr>
          <p:spPr bwMode="auto">
            <a:xfrm flipH="1">
              <a:off x="1968" y="3332"/>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25" name="Line 21"/>
            <p:cNvSpPr>
              <a:spLocks noChangeShapeType="1"/>
            </p:cNvSpPr>
            <p:nvPr/>
          </p:nvSpPr>
          <p:spPr bwMode="auto">
            <a:xfrm flipV="1">
              <a:off x="912" y="2708"/>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26" name="Line 22"/>
            <p:cNvSpPr>
              <a:spLocks noChangeShapeType="1"/>
            </p:cNvSpPr>
            <p:nvPr/>
          </p:nvSpPr>
          <p:spPr bwMode="auto">
            <a:xfrm flipV="1">
              <a:off x="1056" y="3236"/>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27" name="Line 23"/>
            <p:cNvSpPr>
              <a:spLocks noChangeShapeType="1"/>
            </p:cNvSpPr>
            <p:nvPr/>
          </p:nvSpPr>
          <p:spPr bwMode="auto">
            <a:xfrm>
              <a:off x="528" y="3236"/>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139" name="Group 35"/>
          <p:cNvGrpSpPr/>
          <p:nvPr/>
        </p:nvGrpSpPr>
        <p:grpSpPr bwMode="auto">
          <a:xfrm>
            <a:off x="381000" y="3917950"/>
            <a:ext cx="3429000" cy="2559050"/>
            <a:chOff x="384" y="2208"/>
            <a:chExt cx="2160" cy="1612"/>
          </a:xfrm>
        </p:grpSpPr>
        <p:sp>
          <p:nvSpPr>
            <p:cNvPr id="175131" name="Text Box 27"/>
            <p:cNvSpPr txBox="1">
              <a:spLocks noChangeArrowheads="1"/>
            </p:cNvSpPr>
            <p:nvPr/>
          </p:nvSpPr>
          <p:spPr bwMode="auto">
            <a:xfrm>
              <a:off x="768" y="2256"/>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1</a:t>
              </a:r>
            </a:p>
          </p:txBody>
        </p:sp>
        <p:sp>
          <p:nvSpPr>
            <p:cNvPr id="175132" name="Text Box 28"/>
            <p:cNvSpPr txBox="1">
              <a:spLocks noChangeArrowheads="1"/>
            </p:cNvSpPr>
            <p:nvPr/>
          </p:nvSpPr>
          <p:spPr bwMode="auto">
            <a:xfrm>
              <a:off x="1920" y="220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3</a:t>
              </a:r>
            </a:p>
          </p:txBody>
        </p:sp>
        <p:sp>
          <p:nvSpPr>
            <p:cNvPr id="175133" name="Text Box 29"/>
            <p:cNvSpPr txBox="1">
              <a:spLocks noChangeArrowheads="1"/>
            </p:cNvSpPr>
            <p:nvPr/>
          </p:nvSpPr>
          <p:spPr bwMode="auto">
            <a:xfrm>
              <a:off x="2304" y="3120"/>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4</a:t>
              </a:r>
            </a:p>
          </p:txBody>
        </p:sp>
        <p:sp>
          <p:nvSpPr>
            <p:cNvPr id="175134" name="Text Box 30"/>
            <p:cNvSpPr txBox="1">
              <a:spLocks noChangeArrowheads="1"/>
            </p:cNvSpPr>
            <p:nvPr/>
          </p:nvSpPr>
          <p:spPr bwMode="auto">
            <a:xfrm>
              <a:off x="1728" y="264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14</a:t>
              </a:r>
            </a:p>
          </p:txBody>
        </p:sp>
        <p:sp>
          <p:nvSpPr>
            <p:cNvPr id="175135" name="Text Box 31"/>
            <p:cNvSpPr txBox="1">
              <a:spLocks noChangeArrowheads="1"/>
            </p:cNvSpPr>
            <p:nvPr/>
          </p:nvSpPr>
          <p:spPr bwMode="auto">
            <a:xfrm>
              <a:off x="1295" y="3532"/>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23</a:t>
              </a:r>
            </a:p>
          </p:txBody>
        </p:sp>
        <p:sp>
          <p:nvSpPr>
            <p:cNvPr id="175136" name="Text Box 32"/>
            <p:cNvSpPr txBox="1">
              <a:spLocks noChangeArrowheads="1"/>
            </p:cNvSpPr>
            <p:nvPr/>
          </p:nvSpPr>
          <p:spPr bwMode="auto">
            <a:xfrm>
              <a:off x="384" y="312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90</a:t>
              </a:r>
            </a:p>
          </p:txBody>
        </p:sp>
        <p:sp>
          <p:nvSpPr>
            <p:cNvPr id="175137" name="Text Box 33"/>
            <p:cNvSpPr txBox="1">
              <a:spLocks noChangeArrowheads="1"/>
            </p:cNvSpPr>
            <p:nvPr/>
          </p:nvSpPr>
          <p:spPr bwMode="auto">
            <a:xfrm>
              <a:off x="816" y="2832"/>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6</a:t>
              </a:r>
            </a:p>
          </p:txBody>
        </p:sp>
        <p:sp>
          <p:nvSpPr>
            <p:cNvPr id="175138" name="Text Box 34"/>
            <p:cNvSpPr txBox="1">
              <a:spLocks noChangeArrowheads="1"/>
            </p:cNvSpPr>
            <p:nvPr/>
          </p:nvSpPr>
          <p:spPr bwMode="auto">
            <a:xfrm>
              <a:off x="1488" y="297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800000"/>
                  </a:solidFill>
                </a:rPr>
                <a:t>61</a:t>
              </a:r>
            </a:p>
          </p:txBody>
        </p:sp>
      </p:grpSp>
      <p:sp>
        <p:nvSpPr>
          <p:cNvPr id="175140" name="Rectangle 36"/>
          <p:cNvSpPr>
            <a:spLocks noChangeArrowheads="1"/>
          </p:cNvSpPr>
          <p:nvPr/>
        </p:nvSpPr>
        <p:spPr bwMode="auto">
          <a:xfrm>
            <a:off x="250825" y="2079625"/>
            <a:ext cx="8740775"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FontTx/>
              <a:buChar char="•"/>
            </a:pPr>
            <a:r>
              <a:rPr lang="en-US" altLang="zh-CN" sz="2800">
                <a:latin typeface="Times New Roman" panose="02020603050405020304" pitchFamily="18" charset="0"/>
              </a:rPr>
              <a:t>  2)</a:t>
            </a:r>
            <a:r>
              <a:rPr lang="zh-CN" altLang="en-US" sz="2800">
                <a:latin typeface="Times New Roman" panose="02020603050405020304" pitchFamily="18" charset="0"/>
              </a:rPr>
              <a:t>子图 </a:t>
            </a:r>
          </a:p>
          <a:p>
            <a:pPr lvl="1" algn="l">
              <a:spcBef>
                <a:spcPct val="20000"/>
              </a:spcBef>
              <a:buClr>
                <a:schemeClr val="hlink"/>
              </a:buClr>
              <a:buFontTx/>
              <a:buChar char="•"/>
            </a:pPr>
            <a:r>
              <a:rPr lang="en-US" altLang="zh-CN" sz="2800">
                <a:latin typeface="Times New Roman" panose="02020603050405020304" pitchFamily="18" charset="0"/>
              </a:rPr>
              <a:t>G=(V ,VR ) </a:t>
            </a:r>
            <a:r>
              <a:rPr lang="zh-CN" altLang="en-US" sz="2800">
                <a:latin typeface="Times New Roman" panose="02020603050405020304" pitchFamily="18" charset="0"/>
              </a:rPr>
              <a:t>，</a:t>
            </a:r>
            <a:r>
              <a:rPr lang="en-US" altLang="zh-CN" sz="2800">
                <a:latin typeface="Times New Roman" panose="02020603050405020304" pitchFamily="18" charset="0"/>
              </a:rPr>
              <a:t>G</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=(V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,VR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zh-CN" altLang="en-US" sz="2800">
                <a:latin typeface="Times New Roman" panose="02020603050405020304" pitchFamily="18" charset="0"/>
              </a:rPr>
              <a:t>且 </a:t>
            </a:r>
            <a:r>
              <a:rPr lang="en-US" altLang="zh-CN" sz="2800">
                <a:solidFill>
                  <a:srgbClr val="CC0000"/>
                </a:solidFill>
                <a:latin typeface="Times New Roman" panose="02020603050405020304" pitchFamily="18" charset="0"/>
              </a:rPr>
              <a:t>V</a:t>
            </a:r>
            <a:r>
              <a:rPr lang="en-US" altLang="zh-CN" sz="2800">
                <a:solidFill>
                  <a:srgbClr val="CC0000"/>
                </a:solidFill>
                <a:latin typeface="Times New Roman" panose="02020603050405020304" pitchFamily="18" charset="0"/>
                <a:sym typeface="Symbol" panose="05050102010706020507" pitchFamily="18" charset="2"/>
              </a:rPr>
              <a:t></a:t>
            </a:r>
            <a:r>
              <a:rPr lang="en-US" altLang="zh-CN" sz="2800">
                <a:solidFill>
                  <a:srgbClr val="CC0000"/>
                </a:solidFill>
                <a:latin typeface="Times New Roman" panose="02020603050405020304" pitchFamily="18" charset="0"/>
              </a:rPr>
              <a:t>V, VR</a:t>
            </a:r>
            <a:r>
              <a:rPr lang="en-US" altLang="zh-CN" sz="2800">
                <a:solidFill>
                  <a:srgbClr val="CC0000"/>
                </a:solidFill>
                <a:latin typeface="Times New Roman" panose="02020603050405020304" pitchFamily="18" charset="0"/>
                <a:sym typeface="Symbol" panose="05050102010706020507" pitchFamily="18" charset="2"/>
              </a:rPr>
              <a:t></a:t>
            </a:r>
            <a:r>
              <a:rPr lang="en-US" altLang="zh-CN" sz="2800">
                <a:solidFill>
                  <a:srgbClr val="CC0000"/>
                </a:solidFill>
                <a:latin typeface="Times New Roman" panose="02020603050405020304" pitchFamily="18" charset="0"/>
              </a:rPr>
              <a:t>VR</a:t>
            </a:r>
            <a:r>
              <a:rPr lang="en-US" altLang="zh-CN" sz="2800">
                <a:latin typeface="Times New Roman" panose="02020603050405020304" pitchFamily="18" charset="0"/>
              </a:rPr>
              <a:t>,</a:t>
            </a:r>
          </a:p>
          <a:p>
            <a:pPr lvl="1" algn="l">
              <a:spcBef>
                <a:spcPct val="20000"/>
              </a:spcBef>
              <a:buClr>
                <a:schemeClr val="hlink"/>
              </a:buClr>
              <a:buFontTx/>
              <a:buChar char="•"/>
            </a:pPr>
            <a:r>
              <a:rPr lang="zh-CN" altLang="en-US" sz="2800">
                <a:latin typeface="Times New Roman" panose="02020603050405020304" pitchFamily="18" charset="0"/>
              </a:rPr>
              <a:t>则称 </a:t>
            </a:r>
            <a:r>
              <a:rPr lang="en-US" altLang="zh-CN" sz="2800">
                <a:latin typeface="Times New Roman" panose="02020603050405020304" pitchFamily="18" charset="0"/>
              </a:rPr>
              <a:t>G</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为 </a:t>
            </a:r>
            <a:r>
              <a:rPr lang="en-US" altLang="zh-CN" sz="2800">
                <a:latin typeface="Times New Roman" panose="02020603050405020304" pitchFamily="18" charset="0"/>
              </a:rPr>
              <a:t>G </a:t>
            </a:r>
            <a:r>
              <a:rPr lang="zh-CN" altLang="en-US" sz="2800">
                <a:latin typeface="Times New Roman" panose="02020603050405020304" pitchFamily="18" charset="0"/>
              </a:rPr>
              <a:t>的</a:t>
            </a:r>
            <a:r>
              <a:rPr lang="zh-CN" altLang="en-US" sz="2800">
                <a:solidFill>
                  <a:srgbClr val="CC0000"/>
                </a:solidFill>
                <a:latin typeface="Times New Roman" panose="02020603050405020304" pitchFamily="18" charset="0"/>
              </a:rPr>
              <a:t>子图</a:t>
            </a:r>
            <a:r>
              <a:rPr lang="en-US" altLang="zh-CN" sz="2800">
                <a:solidFill>
                  <a:srgbClr val="CC0000"/>
                </a:solidFill>
                <a:latin typeface="Times New Roman" panose="02020603050405020304" pitchFamily="18" charset="0"/>
              </a:rPr>
              <a:t>(Subgraph)</a:t>
            </a:r>
          </a:p>
        </p:txBody>
      </p:sp>
      <p:grpSp>
        <p:nvGrpSpPr>
          <p:cNvPr id="175161" name="Group 57"/>
          <p:cNvGrpSpPr/>
          <p:nvPr/>
        </p:nvGrpSpPr>
        <p:grpSpPr bwMode="auto">
          <a:xfrm>
            <a:off x="4533900" y="3886200"/>
            <a:ext cx="685800" cy="685800"/>
            <a:chOff x="2856" y="2448"/>
            <a:chExt cx="432" cy="432"/>
          </a:xfrm>
        </p:grpSpPr>
        <p:sp>
          <p:nvSpPr>
            <p:cNvPr id="175142" name="Oval 38"/>
            <p:cNvSpPr>
              <a:spLocks noChangeArrowheads="1"/>
            </p:cNvSpPr>
            <p:nvPr/>
          </p:nvSpPr>
          <p:spPr bwMode="auto">
            <a:xfrm>
              <a:off x="2856" y="24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3" name="Rectangle 39"/>
            <p:cNvSpPr>
              <a:spLocks noChangeArrowheads="1"/>
            </p:cNvSpPr>
            <p:nvPr/>
          </p:nvSpPr>
          <p:spPr bwMode="auto">
            <a:xfrm>
              <a:off x="2928" y="2509"/>
              <a:ext cx="278" cy="327"/>
            </a:xfrm>
            <a:prstGeom prst="rect">
              <a:avLst/>
            </a:prstGeom>
            <a:noFill/>
            <a:ln w="28575"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A</a:t>
              </a:r>
            </a:p>
          </p:txBody>
        </p:sp>
      </p:grpSp>
      <p:grpSp>
        <p:nvGrpSpPr>
          <p:cNvPr id="175159" name="Group 55"/>
          <p:cNvGrpSpPr/>
          <p:nvPr/>
        </p:nvGrpSpPr>
        <p:grpSpPr bwMode="auto">
          <a:xfrm>
            <a:off x="4457700" y="4953000"/>
            <a:ext cx="1790700" cy="1524000"/>
            <a:chOff x="2808" y="3120"/>
            <a:chExt cx="1128" cy="960"/>
          </a:xfrm>
        </p:grpSpPr>
        <p:sp>
          <p:nvSpPr>
            <p:cNvPr id="175144" name="Oval 40"/>
            <p:cNvSpPr>
              <a:spLocks noChangeArrowheads="1"/>
            </p:cNvSpPr>
            <p:nvPr/>
          </p:nvSpPr>
          <p:spPr bwMode="auto">
            <a:xfrm>
              <a:off x="3504" y="36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5" name="Oval 41"/>
            <p:cNvSpPr>
              <a:spLocks noChangeArrowheads="1"/>
            </p:cNvSpPr>
            <p:nvPr/>
          </p:nvSpPr>
          <p:spPr bwMode="auto">
            <a:xfrm>
              <a:off x="2808" y="3120"/>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6" name="Line 42"/>
            <p:cNvSpPr>
              <a:spLocks noChangeShapeType="1"/>
            </p:cNvSpPr>
            <p:nvPr/>
          </p:nvSpPr>
          <p:spPr bwMode="auto">
            <a:xfrm>
              <a:off x="3216" y="3408"/>
              <a:ext cx="336"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47" name="Rectangle 43"/>
            <p:cNvSpPr>
              <a:spLocks noChangeArrowheads="1"/>
            </p:cNvSpPr>
            <p:nvPr/>
          </p:nvSpPr>
          <p:spPr bwMode="auto">
            <a:xfrm>
              <a:off x="2880" y="3181"/>
              <a:ext cx="278" cy="327"/>
            </a:xfrm>
            <a:prstGeom prst="rect">
              <a:avLst/>
            </a:prstGeom>
            <a:noFill/>
            <a:ln w="28575"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A</a:t>
              </a:r>
            </a:p>
          </p:txBody>
        </p:sp>
        <p:sp>
          <p:nvSpPr>
            <p:cNvPr id="175148" name="Rectangle 44"/>
            <p:cNvSpPr>
              <a:spLocks noChangeArrowheads="1"/>
            </p:cNvSpPr>
            <p:nvPr/>
          </p:nvSpPr>
          <p:spPr bwMode="auto">
            <a:xfrm>
              <a:off x="3552" y="3709"/>
              <a:ext cx="278" cy="327"/>
            </a:xfrm>
            <a:prstGeom prst="rect">
              <a:avLst/>
            </a:prstGeom>
            <a:no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B</a:t>
              </a:r>
            </a:p>
          </p:txBody>
        </p:sp>
      </p:grpSp>
      <p:grpSp>
        <p:nvGrpSpPr>
          <p:cNvPr id="175160" name="Group 56"/>
          <p:cNvGrpSpPr/>
          <p:nvPr/>
        </p:nvGrpSpPr>
        <p:grpSpPr bwMode="auto">
          <a:xfrm>
            <a:off x="6629400" y="3657600"/>
            <a:ext cx="2247900" cy="2743200"/>
            <a:chOff x="4188" y="2112"/>
            <a:chExt cx="1416" cy="1728"/>
          </a:xfrm>
        </p:grpSpPr>
        <p:sp>
          <p:nvSpPr>
            <p:cNvPr id="175150" name="Oval 46"/>
            <p:cNvSpPr>
              <a:spLocks noChangeArrowheads="1"/>
            </p:cNvSpPr>
            <p:nvPr/>
          </p:nvSpPr>
          <p:spPr bwMode="auto">
            <a:xfrm>
              <a:off x="4680" y="2112"/>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51" name="Oval 47"/>
            <p:cNvSpPr>
              <a:spLocks noChangeArrowheads="1"/>
            </p:cNvSpPr>
            <p:nvPr/>
          </p:nvSpPr>
          <p:spPr bwMode="auto">
            <a:xfrm>
              <a:off x="4188" y="340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52" name="Oval 48"/>
            <p:cNvSpPr>
              <a:spLocks noChangeArrowheads="1"/>
            </p:cNvSpPr>
            <p:nvPr/>
          </p:nvSpPr>
          <p:spPr bwMode="auto">
            <a:xfrm>
              <a:off x="5172" y="340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53" name="Line 49"/>
            <p:cNvSpPr>
              <a:spLocks noChangeShapeType="1"/>
            </p:cNvSpPr>
            <p:nvPr/>
          </p:nvSpPr>
          <p:spPr bwMode="auto">
            <a:xfrm flipH="1" flipV="1">
              <a:off x="4992" y="2496"/>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54" name="Rectangle 50"/>
            <p:cNvSpPr>
              <a:spLocks noChangeArrowheads="1"/>
            </p:cNvSpPr>
            <p:nvPr/>
          </p:nvSpPr>
          <p:spPr bwMode="auto">
            <a:xfrm>
              <a:off x="4752" y="2173"/>
              <a:ext cx="278" cy="327"/>
            </a:xfrm>
            <a:prstGeom prst="rect">
              <a:avLst/>
            </a:prstGeom>
            <a:noFill/>
            <a:ln w="28575"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A</a:t>
              </a:r>
            </a:p>
          </p:txBody>
        </p:sp>
        <p:sp>
          <p:nvSpPr>
            <p:cNvPr id="175155" name="Rectangle 51"/>
            <p:cNvSpPr>
              <a:spLocks noChangeArrowheads="1"/>
            </p:cNvSpPr>
            <p:nvPr/>
          </p:nvSpPr>
          <p:spPr bwMode="auto">
            <a:xfrm>
              <a:off x="5232" y="3469"/>
              <a:ext cx="278" cy="327"/>
            </a:xfrm>
            <a:prstGeom prst="rect">
              <a:avLst/>
            </a:prstGeom>
            <a:noFill/>
            <a:ln w="28575"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C</a:t>
              </a:r>
            </a:p>
          </p:txBody>
        </p:sp>
        <p:sp>
          <p:nvSpPr>
            <p:cNvPr id="175156" name="Rectangle 52"/>
            <p:cNvSpPr>
              <a:spLocks noChangeArrowheads="1"/>
            </p:cNvSpPr>
            <p:nvPr/>
          </p:nvSpPr>
          <p:spPr bwMode="auto">
            <a:xfrm>
              <a:off x="4272" y="3469"/>
              <a:ext cx="278" cy="327"/>
            </a:xfrm>
            <a:prstGeom prst="rect">
              <a:avLst/>
            </a:prstGeom>
            <a:noFill/>
            <a:ln w="28575"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000099"/>
                  </a:solidFill>
                  <a:ea typeface="宋体" panose="02010600030101010101" pitchFamily="2" charset="-122"/>
                </a:rPr>
                <a:t>D</a:t>
              </a:r>
            </a:p>
          </p:txBody>
        </p:sp>
        <p:sp>
          <p:nvSpPr>
            <p:cNvPr id="175157" name="Line 53"/>
            <p:cNvSpPr>
              <a:spLocks noChangeShapeType="1"/>
            </p:cNvSpPr>
            <p:nvPr/>
          </p:nvSpPr>
          <p:spPr bwMode="auto">
            <a:xfrm flipV="1">
              <a:off x="4464" y="2544"/>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5139"/>
                                        </p:tgtEl>
                                        <p:attrNameLst>
                                          <p:attrName>style.visibility</p:attrName>
                                        </p:attrNameLst>
                                      </p:cBhvr>
                                      <p:to>
                                        <p:strVal val="visible"/>
                                      </p:to>
                                    </p:set>
                                    <p:animEffect transition="in" filter="wipe(up)">
                                      <p:cBhvr>
                                        <p:cTn id="7" dur="500"/>
                                        <p:tgtEl>
                                          <p:spTgt spid="1751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5140">
                                            <p:txEl>
                                              <p:pRg st="0" end="0"/>
                                            </p:txEl>
                                          </p:spTgt>
                                        </p:tgtEl>
                                        <p:attrNameLst>
                                          <p:attrName>style.visibility</p:attrName>
                                        </p:attrNameLst>
                                      </p:cBhvr>
                                      <p:to>
                                        <p:strVal val="visible"/>
                                      </p:to>
                                    </p:set>
                                    <p:anim calcmode="lin" valueType="num">
                                      <p:cBhvr additive="base">
                                        <p:cTn id="12" dur="500" fill="hold"/>
                                        <p:tgtEl>
                                          <p:spTgt spid="17514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51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5140">
                                            <p:txEl>
                                              <p:pRg st="1" end="1"/>
                                            </p:txEl>
                                          </p:spTgt>
                                        </p:tgtEl>
                                        <p:attrNameLst>
                                          <p:attrName>style.visibility</p:attrName>
                                        </p:attrNameLst>
                                      </p:cBhvr>
                                      <p:to>
                                        <p:strVal val="visible"/>
                                      </p:to>
                                    </p:set>
                                    <p:anim calcmode="lin" valueType="num">
                                      <p:cBhvr additive="base">
                                        <p:cTn id="18" dur="500" fill="hold"/>
                                        <p:tgtEl>
                                          <p:spTgt spid="17514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51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5140">
                                            <p:txEl>
                                              <p:pRg st="2" end="2"/>
                                            </p:txEl>
                                          </p:spTgt>
                                        </p:tgtEl>
                                        <p:attrNameLst>
                                          <p:attrName>style.visibility</p:attrName>
                                        </p:attrNameLst>
                                      </p:cBhvr>
                                      <p:to>
                                        <p:strVal val="visible"/>
                                      </p:to>
                                    </p:set>
                                    <p:anim calcmode="lin" valueType="num">
                                      <p:cBhvr additive="base">
                                        <p:cTn id="24" dur="500" fill="hold"/>
                                        <p:tgtEl>
                                          <p:spTgt spid="17514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751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75161"/>
                                        </p:tgtEl>
                                        <p:attrNameLst>
                                          <p:attrName>style.visibility</p:attrName>
                                        </p:attrNameLst>
                                      </p:cBhvr>
                                      <p:to>
                                        <p:strVal val="visible"/>
                                      </p:to>
                                    </p:set>
                                    <p:anim calcmode="lin" valueType="num">
                                      <p:cBhvr additive="base">
                                        <p:cTn id="30" dur="500" fill="hold"/>
                                        <p:tgtEl>
                                          <p:spTgt spid="175161"/>
                                        </p:tgtEl>
                                        <p:attrNameLst>
                                          <p:attrName>ppt_x</p:attrName>
                                        </p:attrNameLst>
                                      </p:cBhvr>
                                      <p:tavLst>
                                        <p:tav tm="0">
                                          <p:val>
                                            <p:strVal val="0-#ppt_w/2"/>
                                          </p:val>
                                        </p:tav>
                                        <p:tav tm="100000">
                                          <p:val>
                                            <p:strVal val="#ppt_x"/>
                                          </p:val>
                                        </p:tav>
                                      </p:tavLst>
                                    </p:anim>
                                    <p:anim calcmode="lin" valueType="num">
                                      <p:cBhvr additive="base">
                                        <p:cTn id="31" dur="500" fill="hold"/>
                                        <p:tgtEl>
                                          <p:spTgt spid="17516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75159"/>
                                        </p:tgtEl>
                                        <p:attrNameLst>
                                          <p:attrName>style.visibility</p:attrName>
                                        </p:attrNameLst>
                                      </p:cBhvr>
                                      <p:to>
                                        <p:strVal val="visible"/>
                                      </p:to>
                                    </p:set>
                                    <p:anim calcmode="lin" valueType="num">
                                      <p:cBhvr additive="base">
                                        <p:cTn id="36" dur="500" fill="hold"/>
                                        <p:tgtEl>
                                          <p:spTgt spid="175159"/>
                                        </p:tgtEl>
                                        <p:attrNameLst>
                                          <p:attrName>ppt_x</p:attrName>
                                        </p:attrNameLst>
                                      </p:cBhvr>
                                      <p:tavLst>
                                        <p:tav tm="0">
                                          <p:val>
                                            <p:strVal val="0-#ppt_w/2"/>
                                          </p:val>
                                        </p:tav>
                                        <p:tav tm="100000">
                                          <p:val>
                                            <p:strVal val="#ppt_x"/>
                                          </p:val>
                                        </p:tav>
                                      </p:tavLst>
                                    </p:anim>
                                    <p:anim calcmode="lin" valueType="num">
                                      <p:cBhvr additive="base">
                                        <p:cTn id="37" dur="500" fill="hold"/>
                                        <p:tgtEl>
                                          <p:spTgt spid="17515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75160"/>
                                        </p:tgtEl>
                                        <p:attrNameLst>
                                          <p:attrName>style.visibility</p:attrName>
                                        </p:attrNameLst>
                                      </p:cBhvr>
                                      <p:to>
                                        <p:strVal val="visible"/>
                                      </p:to>
                                    </p:set>
                                    <p:anim calcmode="lin" valueType="num">
                                      <p:cBhvr additive="base">
                                        <p:cTn id="42" dur="500" fill="hold"/>
                                        <p:tgtEl>
                                          <p:spTgt spid="175160"/>
                                        </p:tgtEl>
                                        <p:attrNameLst>
                                          <p:attrName>ppt_x</p:attrName>
                                        </p:attrNameLst>
                                      </p:cBhvr>
                                      <p:tavLst>
                                        <p:tav tm="0">
                                          <p:val>
                                            <p:strVal val="0-#ppt_w/2"/>
                                          </p:val>
                                        </p:tav>
                                        <p:tav tm="100000">
                                          <p:val>
                                            <p:strVal val="#ppt_x"/>
                                          </p:val>
                                        </p:tav>
                                      </p:tavLst>
                                    </p:anim>
                                    <p:anim calcmode="lin" valueType="num">
                                      <p:cBhvr additive="base">
                                        <p:cTn id="43" dur="500" fill="hold"/>
                                        <p:tgtEl>
                                          <p:spTgt spid="175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40"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5"/>
          <p:cNvSpPr>
            <a:spLocks noGrp="1"/>
          </p:cNvSpPr>
          <p:nvPr>
            <p:ph type="sldNum" sz="quarter" idx="12"/>
          </p:nvPr>
        </p:nvSpPr>
        <p:spPr/>
        <p:txBody>
          <a:bodyPr/>
          <a:lstStyle/>
          <a:p>
            <a:pPr>
              <a:defRPr/>
            </a:pPr>
            <a:fld id="{A53B47CB-0438-4721-88FD-0E9A8FCBCE52}" type="slidenum">
              <a:rPr lang="en-US" altLang="zh-CN"/>
              <a:t>60</a:t>
            </a:fld>
            <a:endParaRPr lang="en-US" altLang="zh-CN"/>
          </a:p>
        </p:txBody>
      </p:sp>
      <p:sp>
        <p:nvSpPr>
          <p:cNvPr id="228354" name="Rectangle 2"/>
          <p:cNvSpPr>
            <a:spLocks noGrp="1" noChangeArrowheads="1"/>
          </p:cNvSpPr>
          <p:nvPr>
            <p:ph type="title"/>
          </p:nvPr>
        </p:nvSpPr>
        <p:spPr/>
        <p:txBody>
          <a:bodyPr/>
          <a:lstStyle/>
          <a:p>
            <a:pPr eaLnBrk="1" hangingPunct="1">
              <a:defRPr/>
            </a:pPr>
            <a:r>
              <a:rPr lang="en-US" altLang="zh-CN" smtClean="0"/>
              <a:t>7.4  (</a:t>
            </a:r>
            <a:r>
              <a:rPr lang="zh-CN" altLang="en-US" smtClean="0"/>
              <a:t>连通网的</a:t>
            </a:r>
            <a:r>
              <a:rPr lang="en-US" altLang="zh-CN" smtClean="0"/>
              <a:t>)</a:t>
            </a:r>
            <a:r>
              <a:rPr lang="zh-CN" altLang="en-US" smtClean="0"/>
              <a:t>最小生成树</a:t>
            </a:r>
          </a:p>
        </p:txBody>
      </p:sp>
      <p:sp>
        <p:nvSpPr>
          <p:cNvPr id="9220" name="Rectangle 3"/>
          <p:cNvSpPr>
            <a:spLocks noGrp="1" noChangeArrowheads="1"/>
          </p:cNvSpPr>
          <p:nvPr>
            <p:ph type="body" idx="1"/>
          </p:nvPr>
        </p:nvSpPr>
        <p:spPr/>
        <p:txBody>
          <a:bodyPr/>
          <a:lstStyle/>
          <a:p>
            <a:pPr eaLnBrk="1" hangingPunct="1"/>
            <a:r>
              <a:rPr lang="zh-CN" altLang="en-US" dirty="0" smtClean="0">
                <a:solidFill>
                  <a:srgbClr val="FF0000"/>
                </a:solidFill>
              </a:rPr>
              <a:t>生成树</a:t>
            </a:r>
            <a:r>
              <a:rPr lang="en-US" altLang="zh-CN" dirty="0" smtClean="0">
                <a:solidFill>
                  <a:srgbClr val="FF0000"/>
                </a:solidFill>
              </a:rPr>
              <a:t>(Spanning tree)</a:t>
            </a:r>
            <a:r>
              <a:rPr lang="zh-CN" altLang="en-US" dirty="0" smtClean="0">
                <a:solidFill>
                  <a:srgbClr val="FF0000"/>
                </a:solidFill>
              </a:rPr>
              <a:t>：</a:t>
            </a:r>
            <a:r>
              <a:rPr lang="zh-CN" altLang="en-US" dirty="0" smtClean="0"/>
              <a:t>包含</a:t>
            </a:r>
            <a:r>
              <a:rPr lang="zh-CN" altLang="en-US" u="sng" dirty="0" smtClean="0"/>
              <a:t>无向连通图</a:t>
            </a:r>
            <a:r>
              <a:rPr lang="en-US" altLang="zh-CN" dirty="0" smtClean="0"/>
              <a:t>G</a:t>
            </a:r>
            <a:r>
              <a:rPr lang="zh-CN" altLang="en-US" dirty="0" smtClean="0"/>
              <a:t>所有顶点的的极小连通子图称为</a:t>
            </a:r>
            <a:r>
              <a:rPr lang="en-US" altLang="zh-CN" dirty="0" smtClean="0"/>
              <a:t>G</a:t>
            </a:r>
            <a:r>
              <a:rPr lang="zh-CN" altLang="en-US" dirty="0" smtClean="0"/>
              <a:t>生成树。</a:t>
            </a:r>
          </a:p>
        </p:txBody>
      </p:sp>
      <p:grpSp>
        <p:nvGrpSpPr>
          <p:cNvPr id="2" name="Group 93"/>
          <p:cNvGrpSpPr/>
          <p:nvPr/>
        </p:nvGrpSpPr>
        <p:grpSpPr bwMode="auto">
          <a:xfrm>
            <a:off x="838200" y="3733800"/>
            <a:ext cx="3200400" cy="2895600"/>
            <a:chOff x="192" y="2112"/>
            <a:chExt cx="2016" cy="1824"/>
          </a:xfrm>
        </p:grpSpPr>
        <p:grpSp>
          <p:nvGrpSpPr>
            <p:cNvPr id="3" name="Group 46"/>
            <p:cNvGrpSpPr/>
            <p:nvPr/>
          </p:nvGrpSpPr>
          <p:grpSpPr bwMode="auto">
            <a:xfrm>
              <a:off x="432" y="2335"/>
              <a:ext cx="1488" cy="1341"/>
              <a:chOff x="1872" y="2143"/>
              <a:chExt cx="1488" cy="1341"/>
            </a:xfrm>
          </p:grpSpPr>
          <p:sp>
            <p:nvSpPr>
              <p:cNvPr id="9284" name="Line 6"/>
              <p:cNvSpPr>
                <a:spLocks noChangeShapeType="1"/>
              </p:cNvSpPr>
              <p:nvPr/>
            </p:nvSpPr>
            <p:spPr bwMode="auto">
              <a:xfrm flipH="1">
                <a:off x="1982" y="2143"/>
                <a:ext cx="487" cy="405"/>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85" name="Line 7"/>
              <p:cNvSpPr>
                <a:spLocks noChangeShapeType="1"/>
              </p:cNvSpPr>
              <p:nvPr/>
            </p:nvSpPr>
            <p:spPr bwMode="auto">
              <a:xfrm>
                <a:off x="1872" y="2784"/>
                <a:ext cx="249" cy="506"/>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86" name="Line 8"/>
              <p:cNvSpPr>
                <a:spLocks noChangeShapeType="1"/>
              </p:cNvSpPr>
              <p:nvPr/>
            </p:nvSpPr>
            <p:spPr bwMode="auto">
              <a:xfrm flipH="1">
                <a:off x="3164" y="2736"/>
                <a:ext cx="196" cy="621"/>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87" name="Line 9"/>
              <p:cNvSpPr>
                <a:spLocks noChangeShapeType="1"/>
              </p:cNvSpPr>
              <p:nvPr/>
            </p:nvSpPr>
            <p:spPr bwMode="auto">
              <a:xfrm>
                <a:off x="2399" y="3484"/>
                <a:ext cx="487" cy="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88" name="Line 10"/>
              <p:cNvSpPr>
                <a:spLocks noChangeShapeType="1"/>
              </p:cNvSpPr>
              <p:nvPr/>
            </p:nvSpPr>
            <p:spPr bwMode="auto">
              <a:xfrm flipH="1">
                <a:off x="2688" y="2256"/>
                <a:ext cx="0" cy="384"/>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89" name="Line 11"/>
              <p:cNvSpPr>
                <a:spLocks noChangeShapeType="1"/>
              </p:cNvSpPr>
              <p:nvPr/>
            </p:nvSpPr>
            <p:spPr bwMode="auto">
              <a:xfrm flipH="1">
                <a:off x="2260" y="2880"/>
                <a:ext cx="380" cy="468"/>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90" name="Line 12"/>
              <p:cNvSpPr>
                <a:spLocks noChangeShapeType="1"/>
              </p:cNvSpPr>
              <p:nvPr/>
            </p:nvSpPr>
            <p:spPr bwMode="auto">
              <a:xfrm>
                <a:off x="2736" y="2880"/>
                <a:ext cx="289" cy="41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91" name="Line 13"/>
              <p:cNvSpPr>
                <a:spLocks noChangeShapeType="1"/>
              </p:cNvSpPr>
              <p:nvPr/>
            </p:nvSpPr>
            <p:spPr bwMode="auto">
              <a:xfrm>
                <a:off x="2052" y="2683"/>
                <a:ext cx="417" cy="6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52" name="Line 14"/>
            <p:cNvSpPr>
              <a:spLocks noChangeShapeType="1"/>
            </p:cNvSpPr>
            <p:nvPr/>
          </p:nvSpPr>
          <p:spPr bwMode="auto">
            <a:xfrm>
              <a:off x="1444" y="2381"/>
              <a:ext cx="416" cy="338"/>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53" name="Line 15"/>
            <p:cNvSpPr>
              <a:spLocks noChangeShapeType="1"/>
            </p:cNvSpPr>
            <p:nvPr/>
          </p:nvSpPr>
          <p:spPr bwMode="auto">
            <a:xfrm flipH="1">
              <a:off x="1374" y="2854"/>
              <a:ext cx="416" cy="67"/>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92"/>
            <p:cNvGrpSpPr/>
            <p:nvPr/>
          </p:nvGrpSpPr>
          <p:grpSpPr bwMode="auto">
            <a:xfrm>
              <a:off x="192" y="2112"/>
              <a:ext cx="2016" cy="1824"/>
              <a:chOff x="192" y="2112"/>
              <a:chExt cx="2016" cy="1824"/>
            </a:xfrm>
          </p:grpSpPr>
          <p:grpSp>
            <p:nvGrpSpPr>
              <p:cNvPr id="5" name="Group 17"/>
              <p:cNvGrpSpPr/>
              <p:nvPr/>
            </p:nvGrpSpPr>
            <p:grpSpPr bwMode="auto">
              <a:xfrm>
                <a:off x="1026" y="2787"/>
                <a:ext cx="418" cy="378"/>
                <a:chOff x="1532" y="1657"/>
                <a:chExt cx="288" cy="269"/>
              </a:xfrm>
            </p:grpSpPr>
            <p:sp>
              <p:nvSpPr>
                <p:cNvPr id="9282" name="Oval 18"/>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83" name="Text Box 19"/>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V3</a:t>
                  </a:r>
                </a:p>
              </p:txBody>
            </p:sp>
          </p:grpSp>
          <p:grpSp>
            <p:nvGrpSpPr>
              <p:cNvPr id="6" name="Group 20"/>
              <p:cNvGrpSpPr/>
              <p:nvPr/>
            </p:nvGrpSpPr>
            <p:grpSpPr bwMode="auto">
              <a:xfrm>
                <a:off x="1026" y="2112"/>
                <a:ext cx="418" cy="379"/>
                <a:chOff x="1532" y="1657"/>
                <a:chExt cx="288" cy="269"/>
              </a:xfrm>
            </p:grpSpPr>
            <p:sp>
              <p:nvSpPr>
                <p:cNvPr id="9280" name="Oval 21"/>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81" name="Text Box 22"/>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V1</a:t>
                  </a:r>
                </a:p>
              </p:txBody>
            </p:sp>
          </p:grpSp>
          <p:grpSp>
            <p:nvGrpSpPr>
              <p:cNvPr id="7" name="Group 23"/>
              <p:cNvGrpSpPr/>
              <p:nvPr/>
            </p:nvGrpSpPr>
            <p:grpSpPr bwMode="auto">
              <a:xfrm>
                <a:off x="1790" y="2652"/>
                <a:ext cx="418" cy="379"/>
                <a:chOff x="1532" y="1657"/>
                <a:chExt cx="288" cy="269"/>
              </a:xfrm>
            </p:grpSpPr>
            <p:sp>
              <p:nvSpPr>
                <p:cNvPr id="9278" name="Oval 24"/>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79" name="Text Box 25"/>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V4</a:t>
                  </a:r>
                </a:p>
              </p:txBody>
            </p:sp>
          </p:grpSp>
          <p:grpSp>
            <p:nvGrpSpPr>
              <p:cNvPr id="8" name="Group 26"/>
              <p:cNvGrpSpPr/>
              <p:nvPr/>
            </p:nvGrpSpPr>
            <p:grpSpPr bwMode="auto">
              <a:xfrm>
                <a:off x="1444" y="3461"/>
                <a:ext cx="416" cy="379"/>
                <a:chOff x="1532" y="1657"/>
                <a:chExt cx="288" cy="269"/>
              </a:xfrm>
            </p:grpSpPr>
            <p:sp>
              <p:nvSpPr>
                <p:cNvPr id="9276" name="Oval 27"/>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77" name="Text Box 28"/>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V6</a:t>
                  </a:r>
                </a:p>
              </p:txBody>
            </p:sp>
          </p:grpSp>
          <p:grpSp>
            <p:nvGrpSpPr>
              <p:cNvPr id="9" name="Group 29"/>
              <p:cNvGrpSpPr/>
              <p:nvPr/>
            </p:nvGrpSpPr>
            <p:grpSpPr bwMode="auto">
              <a:xfrm>
                <a:off x="540" y="3461"/>
                <a:ext cx="416" cy="379"/>
                <a:chOff x="1532" y="1657"/>
                <a:chExt cx="288" cy="269"/>
              </a:xfrm>
            </p:grpSpPr>
            <p:sp>
              <p:nvSpPr>
                <p:cNvPr id="9274" name="Oval 30"/>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75" name="Text Box 31"/>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V5</a:t>
                  </a:r>
                </a:p>
              </p:txBody>
            </p:sp>
          </p:grpSp>
          <p:grpSp>
            <p:nvGrpSpPr>
              <p:cNvPr id="10" name="Group 32"/>
              <p:cNvGrpSpPr/>
              <p:nvPr/>
            </p:nvGrpSpPr>
            <p:grpSpPr bwMode="auto">
              <a:xfrm>
                <a:off x="192" y="2652"/>
                <a:ext cx="418" cy="379"/>
                <a:chOff x="1532" y="1657"/>
                <a:chExt cx="288" cy="269"/>
              </a:xfrm>
            </p:grpSpPr>
            <p:sp>
              <p:nvSpPr>
                <p:cNvPr id="9272" name="Oval 33"/>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73" name="Text Box 34"/>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V2</a:t>
                  </a:r>
                </a:p>
              </p:txBody>
            </p:sp>
          </p:grpSp>
          <p:grpSp>
            <p:nvGrpSpPr>
              <p:cNvPr id="11" name="Group 91"/>
              <p:cNvGrpSpPr/>
              <p:nvPr/>
            </p:nvGrpSpPr>
            <p:grpSpPr bwMode="auto">
              <a:xfrm>
                <a:off x="331" y="2304"/>
                <a:ext cx="1738" cy="1632"/>
                <a:chOff x="331" y="2304"/>
                <a:chExt cx="1738" cy="1632"/>
              </a:xfrm>
            </p:grpSpPr>
            <p:sp>
              <p:nvSpPr>
                <p:cNvPr id="9262" name="Text Box 36"/>
                <p:cNvSpPr txBox="1">
                  <a:spLocks noChangeArrowheads="1"/>
                </p:cNvSpPr>
                <p:nvPr/>
              </p:nvSpPr>
              <p:spPr bwMode="auto">
                <a:xfrm>
                  <a:off x="331" y="3104"/>
                  <a:ext cx="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3</a:t>
                  </a:r>
                </a:p>
              </p:txBody>
            </p:sp>
            <p:sp>
              <p:nvSpPr>
                <p:cNvPr id="9263" name="Text Box 37"/>
                <p:cNvSpPr txBox="1">
                  <a:spLocks noChangeArrowheads="1"/>
                </p:cNvSpPr>
                <p:nvPr/>
              </p:nvSpPr>
              <p:spPr bwMode="auto">
                <a:xfrm>
                  <a:off x="540" y="2304"/>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sp>
              <p:nvSpPr>
                <p:cNvPr id="9264" name="Text Box 38"/>
                <p:cNvSpPr txBox="1">
                  <a:spLocks noChangeArrowheads="1"/>
                </p:cNvSpPr>
                <p:nvPr/>
              </p:nvSpPr>
              <p:spPr bwMode="auto">
                <a:xfrm>
                  <a:off x="1536" y="2304"/>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9265" name="Text Box 39"/>
                <p:cNvSpPr txBox="1">
                  <a:spLocks noChangeArrowheads="1"/>
                </p:cNvSpPr>
                <p:nvPr/>
              </p:nvSpPr>
              <p:spPr bwMode="auto">
                <a:xfrm>
                  <a:off x="1790" y="3120"/>
                  <a:ext cx="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2</a:t>
                  </a:r>
                </a:p>
              </p:txBody>
            </p:sp>
            <p:sp>
              <p:nvSpPr>
                <p:cNvPr id="9266" name="Text Box 40"/>
                <p:cNvSpPr txBox="1">
                  <a:spLocks noChangeArrowheads="1"/>
                </p:cNvSpPr>
                <p:nvPr/>
              </p:nvSpPr>
              <p:spPr bwMode="auto">
                <a:xfrm>
                  <a:off x="1026" y="2496"/>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1</a:t>
                  </a:r>
                </a:p>
              </p:txBody>
            </p:sp>
            <p:sp>
              <p:nvSpPr>
                <p:cNvPr id="9267" name="Text Box 41"/>
                <p:cNvSpPr txBox="1">
                  <a:spLocks noChangeArrowheads="1"/>
                </p:cNvSpPr>
                <p:nvPr/>
              </p:nvSpPr>
              <p:spPr bwMode="auto">
                <a:xfrm>
                  <a:off x="827" y="3072"/>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sp>
              <p:nvSpPr>
                <p:cNvPr id="9268" name="Text Box 42"/>
                <p:cNvSpPr txBox="1">
                  <a:spLocks noChangeArrowheads="1"/>
                </p:cNvSpPr>
                <p:nvPr/>
              </p:nvSpPr>
              <p:spPr bwMode="auto">
                <a:xfrm>
                  <a:off x="1444" y="2631"/>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9269" name="Text Box 43"/>
                <p:cNvSpPr txBox="1">
                  <a:spLocks noChangeArrowheads="1"/>
                </p:cNvSpPr>
                <p:nvPr/>
              </p:nvSpPr>
              <p:spPr bwMode="auto">
                <a:xfrm>
                  <a:off x="672" y="2640"/>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9270" name="Text Box 44"/>
                <p:cNvSpPr txBox="1">
                  <a:spLocks noChangeArrowheads="1"/>
                </p:cNvSpPr>
                <p:nvPr/>
              </p:nvSpPr>
              <p:spPr bwMode="auto">
                <a:xfrm>
                  <a:off x="1392" y="3072"/>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4</a:t>
                  </a:r>
                </a:p>
              </p:txBody>
            </p:sp>
            <p:sp>
              <p:nvSpPr>
                <p:cNvPr id="9271" name="Text Box 45"/>
                <p:cNvSpPr txBox="1">
                  <a:spLocks noChangeArrowheads="1"/>
                </p:cNvSpPr>
                <p:nvPr/>
              </p:nvSpPr>
              <p:spPr bwMode="auto">
                <a:xfrm>
                  <a:off x="1056" y="3648"/>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grpSp>
        </p:grpSp>
      </p:grpSp>
      <p:sp>
        <p:nvSpPr>
          <p:cNvPr id="228492" name="Rectangle 140"/>
          <p:cNvSpPr>
            <a:spLocks noChangeArrowheads="1"/>
          </p:cNvSpPr>
          <p:nvPr/>
        </p:nvSpPr>
        <p:spPr bwMode="auto">
          <a:xfrm>
            <a:off x="250825" y="2133600"/>
            <a:ext cx="889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50000"/>
              </a:spcBef>
              <a:buClr>
                <a:schemeClr val="hlink"/>
              </a:buClr>
              <a:buFontTx/>
              <a:buChar char="•"/>
            </a:pPr>
            <a:r>
              <a:rPr lang="en-US" altLang="zh-CN" sz="2800">
                <a:latin typeface="Times New Roman" panose="02020603050405020304" pitchFamily="18" charset="0"/>
              </a:rPr>
              <a:t>  </a:t>
            </a:r>
            <a:r>
              <a:rPr lang="zh-CN" altLang="en-US" sz="2800">
                <a:latin typeface="Times New Roman" panose="02020603050405020304" pitchFamily="18" charset="0"/>
              </a:rPr>
              <a:t>特点：</a:t>
            </a:r>
            <a:endParaRPr lang="zh-CN" altLang="en-US">
              <a:solidFill>
                <a:srgbClr val="000066"/>
              </a:solidFill>
              <a:latin typeface="Times New Roman" panose="02020603050405020304" pitchFamily="18" charset="0"/>
            </a:endParaRPr>
          </a:p>
        </p:txBody>
      </p:sp>
      <p:sp>
        <p:nvSpPr>
          <p:cNvPr id="228493" name="Rectangle 141"/>
          <p:cNvSpPr>
            <a:spLocks noChangeArrowheads="1"/>
          </p:cNvSpPr>
          <p:nvPr/>
        </p:nvSpPr>
        <p:spPr bwMode="auto">
          <a:xfrm>
            <a:off x="1524000" y="2209800"/>
            <a:ext cx="328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50000"/>
              </a:spcBef>
            </a:pPr>
            <a:r>
              <a:rPr lang="en-US" altLang="zh-CN" sz="2800">
                <a:solidFill>
                  <a:srgbClr val="000066"/>
                </a:solidFill>
                <a:latin typeface="Times New Roman" panose="02020603050405020304" pitchFamily="18" charset="0"/>
              </a:rPr>
              <a:t>1) T</a:t>
            </a:r>
            <a:r>
              <a:rPr lang="zh-CN" altLang="en-US" sz="2800">
                <a:solidFill>
                  <a:srgbClr val="000066"/>
                </a:solidFill>
                <a:latin typeface="Times New Roman" panose="02020603050405020304" pitchFamily="18" charset="0"/>
              </a:rPr>
              <a:t>是</a:t>
            </a:r>
            <a:r>
              <a:rPr lang="en-US" altLang="zh-CN" sz="2800">
                <a:solidFill>
                  <a:srgbClr val="000066"/>
                </a:solidFill>
                <a:latin typeface="Times New Roman" panose="02020603050405020304" pitchFamily="18" charset="0"/>
              </a:rPr>
              <a:t>G</a:t>
            </a:r>
            <a:r>
              <a:rPr lang="zh-CN" altLang="en-US" sz="2800">
                <a:solidFill>
                  <a:srgbClr val="000066"/>
                </a:solidFill>
                <a:latin typeface="Times New Roman" panose="02020603050405020304" pitchFamily="18" charset="0"/>
              </a:rPr>
              <a:t>的连通子图</a:t>
            </a:r>
          </a:p>
        </p:txBody>
      </p:sp>
      <p:sp>
        <p:nvSpPr>
          <p:cNvPr id="228495" name="Rectangle 143"/>
          <p:cNvSpPr>
            <a:spLocks noChangeArrowheads="1"/>
          </p:cNvSpPr>
          <p:nvPr/>
        </p:nvSpPr>
        <p:spPr bwMode="auto">
          <a:xfrm>
            <a:off x="4787900" y="2205038"/>
            <a:ext cx="3887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50000"/>
              </a:spcBef>
            </a:pPr>
            <a:r>
              <a:rPr lang="en-US" altLang="zh-CN" sz="2800">
                <a:solidFill>
                  <a:srgbClr val="000066"/>
                </a:solidFill>
                <a:latin typeface="Times New Roman" panose="02020603050405020304" pitchFamily="18" charset="0"/>
              </a:rPr>
              <a:t>2) T</a:t>
            </a:r>
            <a:r>
              <a:rPr lang="zh-CN" altLang="en-US" sz="2800">
                <a:solidFill>
                  <a:srgbClr val="000066"/>
                </a:solidFill>
                <a:latin typeface="Times New Roman" panose="02020603050405020304" pitchFamily="18" charset="0"/>
              </a:rPr>
              <a:t>包含</a:t>
            </a:r>
            <a:r>
              <a:rPr lang="en-US" altLang="zh-CN" sz="2800">
                <a:solidFill>
                  <a:srgbClr val="000066"/>
                </a:solidFill>
                <a:latin typeface="Times New Roman" panose="02020603050405020304" pitchFamily="18" charset="0"/>
              </a:rPr>
              <a:t>G</a:t>
            </a:r>
            <a:r>
              <a:rPr lang="zh-CN" altLang="en-US" sz="2800">
                <a:solidFill>
                  <a:srgbClr val="000066"/>
                </a:solidFill>
                <a:latin typeface="Times New Roman" panose="02020603050405020304" pitchFamily="18" charset="0"/>
              </a:rPr>
              <a:t>的所有顶点</a:t>
            </a:r>
          </a:p>
        </p:txBody>
      </p:sp>
      <p:sp>
        <p:nvSpPr>
          <p:cNvPr id="228496" name="Rectangle 144"/>
          <p:cNvSpPr>
            <a:spLocks noChangeArrowheads="1"/>
          </p:cNvSpPr>
          <p:nvPr/>
        </p:nvSpPr>
        <p:spPr bwMode="auto">
          <a:xfrm>
            <a:off x="1524000" y="2819400"/>
            <a:ext cx="328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50000"/>
              </a:spcBef>
            </a:pPr>
            <a:r>
              <a:rPr lang="en-US" altLang="zh-CN" sz="2800">
                <a:solidFill>
                  <a:srgbClr val="000066"/>
                </a:solidFill>
                <a:latin typeface="Times New Roman" panose="02020603050405020304" pitchFamily="18" charset="0"/>
              </a:rPr>
              <a:t>3) T</a:t>
            </a:r>
            <a:r>
              <a:rPr lang="zh-CN" altLang="en-US" sz="2800">
                <a:solidFill>
                  <a:srgbClr val="000066"/>
                </a:solidFill>
                <a:latin typeface="Times New Roman" panose="02020603050405020304" pitchFamily="18" charset="0"/>
              </a:rPr>
              <a:t>中无回路</a:t>
            </a:r>
          </a:p>
        </p:txBody>
      </p:sp>
      <p:sp>
        <p:nvSpPr>
          <p:cNvPr id="228497" name="Rectangle 145"/>
          <p:cNvSpPr>
            <a:spLocks noChangeArrowheads="1"/>
          </p:cNvSpPr>
          <p:nvPr/>
        </p:nvSpPr>
        <p:spPr bwMode="auto">
          <a:xfrm>
            <a:off x="4787900" y="2738438"/>
            <a:ext cx="328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50000"/>
              </a:spcBef>
            </a:pPr>
            <a:r>
              <a:rPr lang="en-US" altLang="zh-CN" sz="2800">
                <a:solidFill>
                  <a:srgbClr val="000066"/>
                </a:solidFill>
                <a:latin typeface="Times New Roman" panose="02020603050405020304" pitchFamily="18" charset="0"/>
              </a:rPr>
              <a:t>4) T</a:t>
            </a:r>
            <a:r>
              <a:rPr lang="zh-CN" altLang="en-US" sz="2800">
                <a:solidFill>
                  <a:srgbClr val="000066"/>
                </a:solidFill>
                <a:latin typeface="Times New Roman" panose="02020603050405020304" pitchFamily="18" charset="0"/>
              </a:rPr>
              <a:t>中有</a:t>
            </a:r>
            <a:r>
              <a:rPr lang="en-US" altLang="zh-CN" sz="2800">
                <a:solidFill>
                  <a:srgbClr val="000066"/>
                </a:solidFill>
                <a:latin typeface="Times New Roman" panose="02020603050405020304" pitchFamily="18" charset="0"/>
              </a:rPr>
              <a:t>n-1 </a:t>
            </a:r>
            <a:r>
              <a:rPr lang="zh-CN" altLang="en-US" sz="2800">
                <a:solidFill>
                  <a:srgbClr val="000066"/>
                </a:solidFill>
                <a:latin typeface="Times New Roman" panose="02020603050405020304" pitchFamily="18" charset="0"/>
              </a:rPr>
              <a:t>条边</a:t>
            </a:r>
          </a:p>
        </p:txBody>
      </p:sp>
      <p:grpSp>
        <p:nvGrpSpPr>
          <p:cNvPr id="12" name="Group 188"/>
          <p:cNvGrpSpPr/>
          <p:nvPr/>
        </p:nvGrpSpPr>
        <p:grpSpPr bwMode="auto">
          <a:xfrm>
            <a:off x="4724400" y="3657600"/>
            <a:ext cx="3200400" cy="2743200"/>
            <a:chOff x="2976" y="2304"/>
            <a:chExt cx="2016" cy="1728"/>
          </a:xfrm>
        </p:grpSpPr>
        <p:sp>
          <p:nvSpPr>
            <p:cNvPr id="9228" name="Line 148"/>
            <p:cNvSpPr>
              <a:spLocks noChangeShapeType="1"/>
            </p:cNvSpPr>
            <p:nvPr/>
          </p:nvSpPr>
          <p:spPr bwMode="auto">
            <a:xfrm flipH="1">
              <a:off x="3326" y="2527"/>
              <a:ext cx="487" cy="405"/>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29" name="Line 150"/>
            <p:cNvSpPr>
              <a:spLocks noChangeShapeType="1"/>
            </p:cNvSpPr>
            <p:nvPr/>
          </p:nvSpPr>
          <p:spPr bwMode="auto">
            <a:xfrm flipH="1">
              <a:off x="4508" y="3120"/>
              <a:ext cx="196" cy="621"/>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30" name="Line 153"/>
            <p:cNvSpPr>
              <a:spLocks noChangeShapeType="1"/>
            </p:cNvSpPr>
            <p:nvPr/>
          </p:nvSpPr>
          <p:spPr bwMode="auto">
            <a:xfrm flipH="1">
              <a:off x="3604" y="3264"/>
              <a:ext cx="380" cy="468"/>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31" name="Line 155"/>
            <p:cNvSpPr>
              <a:spLocks noChangeShapeType="1"/>
            </p:cNvSpPr>
            <p:nvPr/>
          </p:nvSpPr>
          <p:spPr bwMode="auto">
            <a:xfrm>
              <a:off x="3396" y="3067"/>
              <a:ext cx="417" cy="6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232" name="Line 157"/>
            <p:cNvSpPr>
              <a:spLocks noChangeShapeType="1"/>
            </p:cNvSpPr>
            <p:nvPr/>
          </p:nvSpPr>
          <p:spPr bwMode="auto">
            <a:xfrm flipH="1">
              <a:off x="4158" y="3046"/>
              <a:ext cx="416" cy="67"/>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59"/>
            <p:cNvGrpSpPr/>
            <p:nvPr/>
          </p:nvGrpSpPr>
          <p:grpSpPr bwMode="auto">
            <a:xfrm>
              <a:off x="3810" y="2979"/>
              <a:ext cx="418" cy="378"/>
              <a:chOff x="1532" y="1657"/>
              <a:chExt cx="288" cy="269"/>
            </a:xfrm>
          </p:grpSpPr>
          <p:sp>
            <p:nvSpPr>
              <p:cNvPr id="9249" name="Oval 160"/>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50" name="Text Box 161"/>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V3</a:t>
                </a:r>
              </a:p>
            </p:txBody>
          </p:sp>
        </p:grpSp>
        <p:grpSp>
          <p:nvGrpSpPr>
            <p:cNvPr id="14" name="Group 162"/>
            <p:cNvGrpSpPr/>
            <p:nvPr/>
          </p:nvGrpSpPr>
          <p:grpSpPr bwMode="auto">
            <a:xfrm>
              <a:off x="3810" y="2304"/>
              <a:ext cx="418" cy="379"/>
              <a:chOff x="1532" y="1657"/>
              <a:chExt cx="288" cy="269"/>
            </a:xfrm>
          </p:grpSpPr>
          <p:sp>
            <p:nvSpPr>
              <p:cNvPr id="9247" name="Oval 163"/>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48" name="Text Box 164"/>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V1</a:t>
                </a:r>
              </a:p>
            </p:txBody>
          </p:sp>
        </p:grpSp>
        <p:grpSp>
          <p:nvGrpSpPr>
            <p:cNvPr id="15" name="Group 165"/>
            <p:cNvGrpSpPr/>
            <p:nvPr/>
          </p:nvGrpSpPr>
          <p:grpSpPr bwMode="auto">
            <a:xfrm>
              <a:off x="4574" y="2844"/>
              <a:ext cx="418" cy="379"/>
              <a:chOff x="1532" y="1657"/>
              <a:chExt cx="288" cy="269"/>
            </a:xfrm>
          </p:grpSpPr>
          <p:sp>
            <p:nvSpPr>
              <p:cNvPr id="9245" name="Oval 166"/>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46" name="Text Box 167"/>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V4</a:t>
                </a:r>
              </a:p>
            </p:txBody>
          </p:sp>
        </p:grpSp>
        <p:grpSp>
          <p:nvGrpSpPr>
            <p:cNvPr id="16" name="Group 168"/>
            <p:cNvGrpSpPr/>
            <p:nvPr/>
          </p:nvGrpSpPr>
          <p:grpSpPr bwMode="auto">
            <a:xfrm>
              <a:off x="4228" y="3653"/>
              <a:ext cx="416" cy="379"/>
              <a:chOff x="1532" y="1657"/>
              <a:chExt cx="288" cy="269"/>
            </a:xfrm>
          </p:grpSpPr>
          <p:sp>
            <p:nvSpPr>
              <p:cNvPr id="9243" name="Oval 169"/>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44" name="Text Box 170"/>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V6</a:t>
                </a:r>
              </a:p>
            </p:txBody>
          </p:sp>
        </p:grpSp>
        <p:grpSp>
          <p:nvGrpSpPr>
            <p:cNvPr id="17" name="Group 171"/>
            <p:cNvGrpSpPr/>
            <p:nvPr/>
          </p:nvGrpSpPr>
          <p:grpSpPr bwMode="auto">
            <a:xfrm>
              <a:off x="3324" y="3653"/>
              <a:ext cx="416" cy="379"/>
              <a:chOff x="1532" y="1657"/>
              <a:chExt cx="288" cy="269"/>
            </a:xfrm>
          </p:grpSpPr>
          <p:sp>
            <p:nvSpPr>
              <p:cNvPr id="9241" name="Oval 172"/>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42" name="Text Box 173"/>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V5</a:t>
                </a:r>
              </a:p>
            </p:txBody>
          </p:sp>
        </p:grpSp>
        <p:grpSp>
          <p:nvGrpSpPr>
            <p:cNvPr id="18" name="Group 174"/>
            <p:cNvGrpSpPr/>
            <p:nvPr/>
          </p:nvGrpSpPr>
          <p:grpSpPr bwMode="auto">
            <a:xfrm>
              <a:off x="2976" y="2844"/>
              <a:ext cx="418" cy="379"/>
              <a:chOff x="1532" y="1657"/>
              <a:chExt cx="288" cy="269"/>
            </a:xfrm>
          </p:grpSpPr>
          <p:sp>
            <p:nvSpPr>
              <p:cNvPr id="9239" name="Oval 175"/>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9240" name="Text Box 176"/>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V2</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8492"/>
                                        </p:tgtEl>
                                        <p:attrNameLst>
                                          <p:attrName>style.visibility</p:attrName>
                                        </p:attrNameLst>
                                      </p:cBhvr>
                                      <p:to>
                                        <p:strVal val="visible"/>
                                      </p:to>
                                    </p:set>
                                    <p:anim calcmode="lin" valueType="num">
                                      <p:cBhvr additive="base">
                                        <p:cTn id="13" dur="500" fill="hold"/>
                                        <p:tgtEl>
                                          <p:spTgt spid="228492"/>
                                        </p:tgtEl>
                                        <p:attrNameLst>
                                          <p:attrName>ppt_x</p:attrName>
                                        </p:attrNameLst>
                                      </p:cBhvr>
                                      <p:tavLst>
                                        <p:tav tm="0">
                                          <p:val>
                                            <p:strVal val="0-#ppt_w/2"/>
                                          </p:val>
                                        </p:tav>
                                        <p:tav tm="100000">
                                          <p:val>
                                            <p:strVal val="#ppt_x"/>
                                          </p:val>
                                        </p:tav>
                                      </p:tavLst>
                                    </p:anim>
                                    <p:anim calcmode="lin" valueType="num">
                                      <p:cBhvr additive="base">
                                        <p:cTn id="14" dur="500" fill="hold"/>
                                        <p:tgtEl>
                                          <p:spTgt spid="2284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28493"/>
                                        </p:tgtEl>
                                        <p:attrNameLst>
                                          <p:attrName>style.visibility</p:attrName>
                                        </p:attrNameLst>
                                      </p:cBhvr>
                                      <p:to>
                                        <p:strVal val="visible"/>
                                      </p:to>
                                    </p:set>
                                    <p:anim calcmode="lin" valueType="num">
                                      <p:cBhvr>
                                        <p:cTn id="19" dur="500" fill="hold"/>
                                        <p:tgtEl>
                                          <p:spTgt spid="228493"/>
                                        </p:tgtEl>
                                        <p:attrNameLst>
                                          <p:attrName>ppt_w</p:attrName>
                                        </p:attrNameLst>
                                      </p:cBhvr>
                                      <p:tavLst>
                                        <p:tav tm="0">
                                          <p:val>
                                            <p:fltVal val="0"/>
                                          </p:val>
                                        </p:tav>
                                        <p:tav tm="100000">
                                          <p:val>
                                            <p:strVal val="#ppt_w"/>
                                          </p:val>
                                        </p:tav>
                                      </p:tavLst>
                                    </p:anim>
                                    <p:anim calcmode="lin" valueType="num">
                                      <p:cBhvr>
                                        <p:cTn id="20" dur="500" fill="hold"/>
                                        <p:tgtEl>
                                          <p:spTgt spid="22849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28495"/>
                                        </p:tgtEl>
                                        <p:attrNameLst>
                                          <p:attrName>style.visibility</p:attrName>
                                        </p:attrNameLst>
                                      </p:cBhvr>
                                      <p:to>
                                        <p:strVal val="visible"/>
                                      </p:to>
                                    </p:set>
                                    <p:anim calcmode="lin" valueType="num">
                                      <p:cBhvr>
                                        <p:cTn id="25" dur="500" fill="hold"/>
                                        <p:tgtEl>
                                          <p:spTgt spid="228495"/>
                                        </p:tgtEl>
                                        <p:attrNameLst>
                                          <p:attrName>ppt_w</p:attrName>
                                        </p:attrNameLst>
                                      </p:cBhvr>
                                      <p:tavLst>
                                        <p:tav tm="0">
                                          <p:val>
                                            <p:fltVal val="0"/>
                                          </p:val>
                                        </p:tav>
                                        <p:tav tm="100000">
                                          <p:val>
                                            <p:strVal val="#ppt_w"/>
                                          </p:val>
                                        </p:tav>
                                      </p:tavLst>
                                    </p:anim>
                                    <p:anim calcmode="lin" valueType="num">
                                      <p:cBhvr>
                                        <p:cTn id="26" dur="500" fill="hold"/>
                                        <p:tgtEl>
                                          <p:spTgt spid="22849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28496"/>
                                        </p:tgtEl>
                                        <p:attrNameLst>
                                          <p:attrName>style.visibility</p:attrName>
                                        </p:attrNameLst>
                                      </p:cBhvr>
                                      <p:to>
                                        <p:strVal val="visible"/>
                                      </p:to>
                                    </p:set>
                                    <p:anim calcmode="lin" valueType="num">
                                      <p:cBhvr>
                                        <p:cTn id="31" dur="500" fill="hold"/>
                                        <p:tgtEl>
                                          <p:spTgt spid="228496"/>
                                        </p:tgtEl>
                                        <p:attrNameLst>
                                          <p:attrName>ppt_w</p:attrName>
                                        </p:attrNameLst>
                                      </p:cBhvr>
                                      <p:tavLst>
                                        <p:tav tm="0">
                                          <p:val>
                                            <p:fltVal val="0"/>
                                          </p:val>
                                        </p:tav>
                                        <p:tav tm="100000">
                                          <p:val>
                                            <p:strVal val="#ppt_w"/>
                                          </p:val>
                                        </p:tav>
                                      </p:tavLst>
                                    </p:anim>
                                    <p:anim calcmode="lin" valueType="num">
                                      <p:cBhvr>
                                        <p:cTn id="32" dur="500" fill="hold"/>
                                        <p:tgtEl>
                                          <p:spTgt spid="228496"/>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28497"/>
                                        </p:tgtEl>
                                        <p:attrNameLst>
                                          <p:attrName>style.visibility</p:attrName>
                                        </p:attrNameLst>
                                      </p:cBhvr>
                                      <p:to>
                                        <p:strVal val="visible"/>
                                      </p:to>
                                    </p:set>
                                    <p:anim calcmode="lin" valueType="num">
                                      <p:cBhvr>
                                        <p:cTn id="37" dur="500" fill="hold"/>
                                        <p:tgtEl>
                                          <p:spTgt spid="228497"/>
                                        </p:tgtEl>
                                        <p:attrNameLst>
                                          <p:attrName>ppt_w</p:attrName>
                                        </p:attrNameLst>
                                      </p:cBhvr>
                                      <p:tavLst>
                                        <p:tav tm="0">
                                          <p:val>
                                            <p:fltVal val="0"/>
                                          </p:val>
                                        </p:tav>
                                        <p:tav tm="100000">
                                          <p:val>
                                            <p:strVal val="#ppt_w"/>
                                          </p:val>
                                        </p:tav>
                                      </p:tavLst>
                                    </p:anim>
                                    <p:anim calcmode="lin" valueType="num">
                                      <p:cBhvr>
                                        <p:cTn id="38" dur="500" fill="hold"/>
                                        <p:tgtEl>
                                          <p:spTgt spid="2284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92" grpId="0" autoUpdateAnimBg="0"/>
      <p:bldP spid="228493" grpId="0" autoUpdateAnimBg="0"/>
      <p:bldP spid="228495" grpId="0" autoUpdateAnimBg="0"/>
      <p:bldP spid="228496" grpId="0" autoUpdateAnimBg="0"/>
      <p:bldP spid="22849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5"/>
          <p:cNvSpPr>
            <a:spLocks noGrp="1"/>
          </p:cNvSpPr>
          <p:nvPr>
            <p:ph type="sldNum" sz="quarter" idx="12"/>
          </p:nvPr>
        </p:nvSpPr>
        <p:spPr/>
        <p:txBody>
          <a:bodyPr/>
          <a:lstStyle/>
          <a:p>
            <a:pPr>
              <a:defRPr/>
            </a:pPr>
            <a:fld id="{88E36320-87B2-4A19-B7A0-018BABDAC308}" type="slidenum">
              <a:rPr lang="en-US" altLang="zh-CN"/>
              <a:t>61</a:t>
            </a:fld>
            <a:endParaRPr lang="en-US" altLang="zh-CN"/>
          </a:p>
        </p:txBody>
      </p:sp>
      <p:sp>
        <p:nvSpPr>
          <p:cNvPr id="283650" name="Rectangle 2"/>
          <p:cNvSpPr>
            <a:spLocks noGrp="1" noChangeArrowheads="1"/>
          </p:cNvSpPr>
          <p:nvPr>
            <p:ph type="title"/>
          </p:nvPr>
        </p:nvSpPr>
        <p:spPr/>
        <p:txBody>
          <a:bodyPr/>
          <a:lstStyle/>
          <a:p>
            <a:pPr eaLnBrk="1" hangingPunct="1">
              <a:defRPr/>
            </a:pPr>
            <a:r>
              <a:rPr lang="en-US" altLang="zh-CN" smtClean="0"/>
              <a:t>7.4  (</a:t>
            </a:r>
            <a:r>
              <a:rPr lang="zh-CN" altLang="en-US" smtClean="0"/>
              <a:t>连通网的</a:t>
            </a:r>
            <a:r>
              <a:rPr lang="en-US" altLang="zh-CN" smtClean="0"/>
              <a:t>)</a:t>
            </a:r>
            <a:r>
              <a:rPr lang="zh-CN" altLang="en-US" smtClean="0"/>
              <a:t>最小生成树</a:t>
            </a:r>
          </a:p>
        </p:txBody>
      </p:sp>
      <p:sp>
        <p:nvSpPr>
          <p:cNvPr id="10244" name="Rectangle 3"/>
          <p:cNvSpPr>
            <a:spLocks noGrp="1" noChangeArrowheads="1"/>
          </p:cNvSpPr>
          <p:nvPr>
            <p:ph type="body" idx="1"/>
          </p:nvPr>
        </p:nvSpPr>
        <p:spPr/>
        <p:txBody>
          <a:bodyPr/>
          <a:lstStyle/>
          <a:p>
            <a:pPr eaLnBrk="1" hangingPunct="1"/>
            <a:r>
              <a:rPr lang="zh-CN" altLang="en-US" smtClean="0">
                <a:solidFill>
                  <a:srgbClr val="FF0000"/>
                </a:solidFill>
              </a:rPr>
              <a:t>最小生成树</a:t>
            </a:r>
            <a:r>
              <a:rPr lang="en-US" altLang="zh-CN" smtClean="0">
                <a:solidFill>
                  <a:srgbClr val="FF0000"/>
                </a:solidFill>
              </a:rPr>
              <a:t>(Least weighted spanning tree)</a:t>
            </a:r>
            <a:r>
              <a:rPr lang="zh-CN" altLang="en-US" smtClean="0">
                <a:solidFill>
                  <a:srgbClr val="FF0000"/>
                </a:solidFill>
              </a:rPr>
              <a:t>：</a:t>
            </a:r>
            <a:r>
              <a:rPr lang="zh-CN" altLang="en-US" smtClean="0"/>
              <a:t>权（之和）最小的生成树。</a:t>
            </a:r>
          </a:p>
        </p:txBody>
      </p:sp>
      <p:grpSp>
        <p:nvGrpSpPr>
          <p:cNvPr id="2" name="Group 5"/>
          <p:cNvGrpSpPr/>
          <p:nvPr/>
        </p:nvGrpSpPr>
        <p:grpSpPr bwMode="auto">
          <a:xfrm>
            <a:off x="76200" y="3352800"/>
            <a:ext cx="3200400" cy="2895600"/>
            <a:chOff x="192" y="2112"/>
            <a:chExt cx="2016" cy="1824"/>
          </a:xfrm>
        </p:grpSpPr>
        <p:grpSp>
          <p:nvGrpSpPr>
            <p:cNvPr id="3" name="Group 6"/>
            <p:cNvGrpSpPr/>
            <p:nvPr/>
          </p:nvGrpSpPr>
          <p:grpSpPr bwMode="auto">
            <a:xfrm>
              <a:off x="432" y="2335"/>
              <a:ext cx="1488" cy="1341"/>
              <a:chOff x="1872" y="2143"/>
              <a:chExt cx="1488" cy="1341"/>
            </a:xfrm>
          </p:grpSpPr>
          <p:sp>
            <p:nvSpPr>
              <p:cNvPr id="10329" name="Line 7"/>
              <p:cNvSpPr>
                <a:spLocks noChangeShapeType="1"/>
              </p:cNvSpPr>
              <p:nvPr/>
            </p:nvSpPr>
            <p:spPr bwMode="auto">
              <a:xfrm flipH="1">
                <a:off x="1982" y="2143"/>
                <a:ext cx="487" cy="405"/>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0" name="Line 8"/>
              <p:cNvSpPr>
                <a:spLocks noChangeShapeType="1"/>
              </p:cNvSpPr>
              <p:nvPr/>
            </p:nvSpPr>
            <p:spPr bwMode="auto">
              <a:xfrm>
                <a:off x="1872" y="2784"/>
                <a:ext cx="249" cy="506"/>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1" name="Line 9"/>
              <p:cNvSpPr>
                <a:spLocks noChangeShapeType="1"/>
              </p:cNvSpPr>
              <p:nvPr/>
            </p:nvSpPr>
            <p:spPr bwMode="auto">
              <a:xfrm flipH="1">
                <a:off x="3164" y="2736"/>
                <a:ext cx="196" cy="621"/>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2" name="Line 10"/>
              <p:cNvSpPr>
                <a:spLocks noChangeShapeType="1"/>
              </p:cNvSpPr>
              <p:nvPr/>
            </p:nvSpPr>
            <p:spPr bwMode="auto">
              <a:xfrm>
                <a:off x="2399" y="3484"/>
                <a:ext cx="487" cy="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3" name="Line 11"/>
              <p:cNvSpPr>
                <a:spLocks noChangeShapeType="1"/>
              </p:cNvSpPr>
              <p:nvPr/>
            </p:nvSpPr>
            <p:spPr bwMode="auto">
              <a:xfrm flipH="1">
                <a:off x="2688" y="2256"/>
                <a:ext cx="0" cy="384"/>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4" name="Line 12"/>
              <p:cNvSpPr>
                <a:spLocks noChangeShapeType="1"/>
              </p:cNvSpPr>
              <p:nvPr/>
            </p:nvSpPr>
            <p:spPr bwMode="auto">
              <a:xfrm flipH="1">
                <a:off x="2260" y="2880"/>
                <a:ext cx="380" cy="468"/>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5" name="Line 13"/>
              <p:cNvSpPr>
                <a:spLocks noChangeShapeType="1"/>
              </p:cNvSpPr>
              <p:nvPr/>
            </p:nvSpPr>
            <p:spPr bwMode="auto">
              <a:xfrm>
                <a:off x="2736" y="2880"/>
                <a:ext cx="289" cy="41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36" name="Line 14"/>
              <p:cNvSpPr>
                <a:spLocks noChangeShapeType="1"/>
              </p:cNvSpPr>
              <p:nvPr/>
            </p:nvSpPr>
            <p:spPr bwMode="auto">
              <a:xfrm>
                <a:off x="2052" y="2683"/>
                <a:ext cx="417" cy="6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97" name="Line 15"/>
            <p:cNvSpPr>
              <a:spLocks noChangeShapeType="1"/>
            </p:cNvSpPr>
            <p:nvPr/>
          </p:nvSpPr>
          <p:spPr bwMode="auto">
            <a:xfrm>
              <a:off x="1444" y="2381"/>
              <a:ext cx="416" cy="338"/>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98" name="Line 16"/>
            <p:cNvSpPr>
              <a:spLocks noChangeShapeType="1"/>
            </p:cNvSpPr>
            <p:nvPr/>
          </p:nvSpPr>
          <p:spPr bwMode="auto">
            <a:xfrm flipH="1">
              <a:off x="1374" y="2854"/>
              <a:ext cx="416" cy="67"/>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7"/>
            <p:cNvGrpSpPr/>
            <p:nvPr/>
          </p:nvGrpSpPr>
          <p:grpSpPr bwMode="auto">
            <a:xfrm>
              <a:off x="192" y="2112"/>
              <a:ext cx="2016" cy="1824"/>
              <a:chOff x="192" y="2112"/>
              <a:chExt cx="2016" cy="1824"/>
            </a:xfrm>
          </p:grpSpPr>
          <p:grpSp>
            <p:nvGrpSpPr>
              <p:cNvPr id="5" name="Group 18"/>
              <p:cNvGrpSpPr/>
              <p:nvPr/>
            </p:nvGrpSpPr>
            <p:grpSpPr bwMode="auto">
              <a:xfrm>
                <a:off x="1026" y="2787"/>
                <a:ext cx="418" cy="378"/>
                <a:chOff x="1532" y="1657"/>
                <a:chExt cx="288" cy="269"/>
              </a:xfrm>
            </p:grpSpPr>
            <p:sp>
              <p:nvSpPr>
                <p:cNvPr id="10327" name="Oval 19"/>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28" name="Text Box 20"/>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V3</a:t>
                  </a:r>
                </a:p>
              </p:txBody>
            </p:sp>
          </p:grpSp>
          <p:grpSp>
            <p:nvGrpSpPr>
              <p:cNvPr id="6" name="Group 21"/>
              <p:cNvGrpSpPr/>
              <p:nvPr/>
            </p:nvGrpSpPr>
            <p:grpSpPr bwMode="auto">
              <a:xfrm>
                <a:off x="1026" y="2112"/>
                <a:ext cx="418" cy="379"/>
                <a:chOff x="1532" y="1657"/>
                <a:chExt cx="288" cy="269"/>
              </a:xfrm>
            </p:grpSpPr>
            <p:sp>
              <p:nvSpPr>
                <p:cNvPr id="10325" name="Oval 22"/>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26" name="Text Box 23"/>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V1</a:t>
                  </a:r>
                </a:p>
              </p:txBody>
            </p:sp>
          </p:grpSp>
          <p:grpSp>
            <p:nvGrpSpPr>
              <p:cNvPr id="7" name="Group 24"/>
              <p:cNvGrpSpPr/>
              <p:nvPr/>
            </p:nvGrpSpPr>
            <p:grpSpPr bwMode="auto">
              <a:xfrm>
                <a:off x="1790" y="2652"/>
                <a:ext cx="418" cy="379"/>
                <a:chOff x="1532" y="1657"/>
                <a:chExt cx="288" cy="269"/>
              </a:xfrm>
            </p:grpSpPr>
            <p:sp>
              <p:nvSpPr>
                <p:cNvPr id="10323" name="Oval 25"/>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24" name="Text Box 26"/>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V4</a:t>
                  </a:r>
                </a:p>
              </p:txBody>
            </p:sp>
          </p:grpSp>
          <p:grpSp>
            <p:nvGrpSpPr>
              <p:cNvPr id="8" name="Group 27"/>
              <p:cNvGrpSpPr/>
              <p:nvPr/>
            </p:nvGrpSpPr>
            <p:grpSpPr bwMode="auto">
              <a:xfrm>
                <a:off x="1444" y="3461"/>
                <a:ext cx="416" cy="379"/>
                <a:chOff x="1532" y="1657"/>
                <a:chExt cx="288" cy="269"/>
              </a:xfrm>
            </p:grpSpPr>
            <p:sp>
              <p:nvSpPr>
                <p:cNvPr id="10321" name="Oval 28"/>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22" name="Text Box 29"/>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V6</a:t>
                  </a:r>
                </a:p>
              </p:txBody>
            </p:sp>
          </p:grpSp>
          <p:grpSp>
            <p:nvGrpSpPr>
              <p:cNvPr id="9" name="Group 30"/>
              <p:cNvGrpSpPr/>
              <p:nvPr/>
            </p:nvGrpSpPr>
            <p:grpSpPr bwMode="auto">
              <a:xfrm>
                <a:off x="540" y="3461"/>
                <a:ext cx="416" cy="379"/>
                <a:chOff x="1532" y="1657"/>
                <a:chExt cx="288" cy="269"/>
              </a:xfrm>
            </p:grpSpPr>
            <p:sp>
              <p:nvSpPr>
                <p:cNvPr id="10319" name="Oval 31"/>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20" name="Text Box 32"/>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V5</a:t>
                  </a:r>
                </a:p>
              </p:txBody>
            </p:sp>
          </p:grpSp>
          <p:grpSp>
            <p:nvGrpSpPr>
              <p:cNvPr id="10" name="Group 33"/>
              <p:cNvGrpSpPr/>
              <p:nvPr/>
            </p:nvGrpSpPr>
            <p:grpSpPr bwMode="auto">
              <a:xfrm>
                <a:off x="192" y="2652"/>
                <a:ext cx="418" cy="379"/>
                <a:chOff x="1532" y="1657"/>
                <a:chExt cx="288" cy="269"/>
              </a:xfrm>
            </p:grpSpPr>
            <p:sp>
              <p:nvSpPr>
                <p:cNvPr id="10317" name="Oval 34"/>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318" name="Text Box 35"/>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V2</a:t>
                  </a:r>
                </a:p>
              </p:txBody>
            </p:sp>
          </p:grpSp>
          <p:grpSp>
            <p:nvGrpSpPr>
              <p:cNvPr id="11" name="Group 36"/>
              <p:cNvGrpSpPr/>
              <p:nvPr/>
            </p:nvGrpSpPr>
            <p:grpSpPr bwMode="auto">
              <a:xfrm>
                <a:off x="331" y="2304"/>
                <a:ext cx="1738" cy="1632"/>
                <a:chOff x="331" y="2304"/>
                <a:chExt cx="1738" cy="1632"/>
              </a:xfrm>
            </p:grpSpPr>
            <p:sp>
              <p:nvSpPr>
                <p:cNvPr id="10307" name="Text Box 37"/>
                <p:cNvSpPr txBox="1">
                  <a:spLocks noChangeArrowheads="1"/>
                </p:cNvSpPr>
                <p:nvPr/>
              </p:nvSpPr>
              <p:spPr bwMode="auto">
                <a:xfrm>
                  <a:off x="331" y="3104"/>
                  <a:ext cx="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3</a:t>
                  </a:r>
                </a:p>
              </p:txBody>
            </p:sp>
            <p:sp>
              <p:nvSpPr>
                <p:cNvPr id="10308" name="Text Box 38"/>
                <p:cNvSpPr txBox="1">
                  <a:spLocks noChangeArrowheads="1"/>
                </p:cNvSpPr>
                <p:nvPr/>
              </p:nvSpPr>
              <p:spPr bwMode="auto">
                <a:xfrm>
                  <a:off x="540" y="2304"/>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sp>
              <p:nvSpPr>
                <p:cNvPr id="10309" name="Text Box 39"/>
                <p:cNvSpPr txBox="1">
                  <a:spLocks noChangeArrowheads="1"/>
                </p:cNvSpPr>
                <p:nvPr/>
              </p:nvSpPr>
              <p:spPr bwMode="auto">
                <a:xfrm>
                  <a:off x="1536" y="2304"/>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10310" name="Text Box 40"/>
                <p:cNvSpPr txBox="1">
                  <a:spLocks noChangeArrowheads="1"/>
                </p:cNvSpPr>
                <p:nvPr/>
              </p:nvSpPr>
              <p:spPr bwMode="auto">
                <a:xfrm>
                  <a:off x="1790" y="3120"/>
                  <a:ext cx="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2</a:t>
                  </a:r>
                </a:p>
              </p:txBody>
            </p:sp>
            <p:sp>
              <p:nvSpPr>
                <p:cNvPr id="10311" name="Text Box 41"/>
                <p:cNvSpPr txBox="1">
                  <a:spLocks noChangeArrowheads="1"/>
                </p:cNvSpPr>
                <p:nvPr/>
              </p:nvSpPr>
              <p:spPr bwMode="auto">
                <a:xfrm>
                  <a:off x="1026" y="2496"/>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1</a:t>
                  </a:r>
                </a:p>
              </p:txBody>
            </p:sp>
            <p:sp>
              <p:nvSpPr>
                <p:cNvPr id="10312" name="Text Box 42"/>
                <p:cNvSpPr txBox="1">
                  <a:spLocks noChangeArrowheads="1"/>
                </p:cNvSpPr>
                <p:nvPr/>
              </p:nvSpPr>
              <p:spPr bwMode="auto">
                <a:xfrm>
                  <a:off x="827" y="3072"/>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sp>
              <p:nvSpPr>
                <p:cNvPr id="10313" name="Text Box 43"/>
                <p:cNvSpPr txBox="1">
                  <a:spLocks noChangeArrowheads="1"/>
                </p:cNvSpPr>
                <p:nvPr/>
              </p:nvSpPr>
              <p:spPr bwMode="auto">
                <a:xfrm>
                  <a:off x="1444" y="2631"/>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10314" name="Text Box 44"/>
                <p:cNvSpPr txBox="1">
                  <a:spLocks noChangeArrowheads="1"/>
                </p:cNvSpPr>
                <p:nvPr/>
              </p:nvSpPr>
              <p:spPr bwMode="auto">
                <a:xfrm>
                  <a:off x="672" y="2640"/>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5</a:t>
                  </a:r>
                </a:p>
              </p:txBody>
            </p:sp>
            <p:sp>
              <p:nvSpPr>
                <p:cNvPr id="10315" name="Text Box 45"/>
                <p:cNvSpPr txBox="1">
                  <a:spLocks noChangeArrowheads="1"/>
                </p:cNvSpPr>
                <p:nvPr/>
              </p:nvSpPr>
              <p:spPr bwMode="auto">
                <a:xfrm>
                  <a:off x="1392" y="3072"/>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4</a:t>
                  </a:r>
                </a:p>
              </p:txBody>
            </p:sp>
            <p:sp>
              <p:nvSpPr>
                <p:cNvPr id="10316" name="Text Box 46"/>
                <p:cNvSpPr txBox="1">
                  <a:spLocks noChangeArrowheads="1"/>
                </p:cNvSpPr>
                <p:nvPr/>
              </p:nvSpPr>
              <p:spPr bwMode="auto">
                <a:xfrm>
                  <a:off x="1056" y="3648"/>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latin typeface="黑体" panose="02010609060101010101" pitchFamily="2" charset="-122"/>
                      <a:ea typeface="黑体" panose="02010609060101010101" pitchFamily="2" charset="-122"/>
                    </a:rPr>
                    <a:t>6</a:t>
                  </a:r>
                </a:p>
              </p:txBody>
            </p:sp>
          </p:grpSp>
        </p:grpSp>
      </p:grpSp>
      <p:grpSp>
        <p:nvGrpSpPr>
          <p:cNvPr id="12" name="Group 71"/>
          <p:cNvGrpSpPr/>
          <p:nvPr/>
        </p:nvGrpSpPr>
        <p:grpSpPr bwMode="auto">
          <a:xfrm>
            <a:off x="2819400" y="2133600"/>
            <a:ext cx="3200400" cy="2743200"/>
            <a:chOff x="2976" y="2304"/>
            <a:chExt cx="2016" cy="1728"/>
          </a:xfrm>
        </p:grpSpPr>
        <p:sp>
          <p:nvSpPr>
            <p:cNvPr id="10273" name="Line 72"/>
            <p:cNvSpPr>
              <a:spLocks noChangeShapeType="1"/>
            </p:cNvSpPr>
            <p:nvPr/>
          </p:nvSpPr>
          <p:spPr bwMode="auto">
            <a:xfrm flipH="1">
              <a:off x="3326" y="2527"/>
              <a:ext cx="487" cy="405"/>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4" name="Line 73"/>
            <p:cNvSpPr>
              <a:spLocks noChangeShapeType="1"/>
            </p:cNvSpPr>
            <p:nvPr/>
          </p:nvSpPr>
          <p:spPr bwMode="auto">
            <a:xfrm flipH="1">
              <a:off x="4508" y="3120"/>
              <a:ext cx="196" cy="621"/>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5" name="Line 74"/>
            <p:cNvSpPr>
              <a:spLocks noChangeShapeType="1"/>
            </p:cNvSpPr>
            <p:nvPr/>
          </p:nvSpPr>
          <p:spPr bwMode="auto">
            <a:xfrm flipH="1">
              <a:off x="3604" y="3264"/>
              <a:ext cx="380" cy="468"/>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6" name="Line 75"/>
            <p:cNvSpPr>
              <a:spLocks noChangeShapeType="1"/>
            </p:cNvSpPr>
            <p:nvPr/>
          </p:nvSpPr>
          <p:spPr bwMode="auto">
            <a:xfrm>
              <a:off x="3396" y="3067"/>
              <a:ext cx="417" cy="6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7" name="Line 76"/>
            <p:cNvSpPr>
              <a:spLocks noChangeShapeType="1"/>
            </p:cNvSpPr>
            <p:nvPr/>
          </p:nvSpPr>
          <p:spPr bwMode="auto">
            <a:xfrm flipH="1">
              <a:off x="4158" y="3046"/>
              <a:ext cx="416" cy="67"/>
            </a:xfrm>
            <a:prstGeom prst="line">
              <a:avLst/>
            </a:prstGeom>
            <a:noFill/>
            <a:ln w="1905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77"/>
            <p:cNvGrpSpPr/>
            <p:nvPr/>
          </p:nvGrpSpPr>
          <p:grpSpPr bwMode="auto">
            <a:xfrm>
              <a:off x="3810" y="2979"/>
              <a:ext cx="418" cy="378"/>
              <a:chOff x="1532" y="1657"/>
              <a:chExt cx="288" cy="269"/>
            </a:xfrm>
          </p:grpSpPr>
          <p:sp>
            <p:nvSpPr>
              <p:cNvPr id="10294" name="Oval 78"/>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95" name="Text Box 79"/>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V3</a:t>
                </a:r>
              </a:p>
            </p:txBody>
          </p:sp>
        </p:grpSp>
        <p:grpSp>
          <p:nvGrpSpPr>
            <p:cNvPr id="14" name="Group 80"/>
            <p:cNvGrpSpPr/>
            <p:nvPr/>
          </p:nvGrpSpPr>
          <p:grpSpPr bwMode="auto">
            <a:xfrm>
              <a:off x="3810" y="2304"/>
              <a:ext cx="418" cy="379"/>
              <a:chOff x="1532" y="1657"/>
              <a:chExt cx="288" cy="269"/>
            </a:xfrm>
          </p:grpSpPr>
          <p:sp>
            <p:nvSpPr>
              <p:cNvPr id="10292" name="Oval 81"/>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93" name="Text Box 82"/>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V1</a:t>
                </a:r>
              </a:p>
            </p:txBody>
          </p:sp>
        </p:grpSp>
        <p:grpSp>
          <p:nvGrpSpPr>
            <p:cNvPr id="15" name="Group 83"/>
            <p:cNvGrpSpPr/>
            <p:nvPr/>
          </p:nvGrpSpPr>
          <p:grpSpPr bwMode="auto">
            <a:xfrm>
              <a:off x="4574" y="2844"/>
              <a:ext cx="418" cy="379"/>
              <a:chOff x="1532" y="1657"/>
              <a:chExt cx="288" cy="269"/>
            </a:xfrm>
          </p:grpSpPr>
          <p:sp>
            <p:nvSpPr>
              <p:cNvPr id="10290" name="Oval 84"/>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91" name="Text Box 85"/>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V4</a:t>
                </a:r>
              </a:p>
            </p:txBody>
          </p:sp>
        </p:grpSp>
        <p:grpSp>
          <p:nvGrpSpPr>
            <p:cNvPr id="16" name="Group 86"/>
            <p:cNvGrpSpPr/>
            <p:nvPr/>
          </p:nvGrpSpPr>
          <p:grpSpPr bwMode="auto">
            <a:xfrm>
              <a:off x="4228" y="3653"/>
              <a:ext cx="416" cy="379"/>
              <a:chOff x="1532" y="1657"/>
              <a:chExt cx="288" cy="269"/>
            </a:xfrm>
          </p:grpSpPr>
          <p:sp>
            <p:nvSpPr>
              <p:cNvPr id="10288" name="Oval 87"/>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89" name="Text Box 88"/>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V6</a:t>
                </a:r>
              </a:p>
            </p:txBody>
          </p:sp>
        </p:grpSp>
        <p:grpSp>
          <p:nvGrpSpPr>
            <p:cNvPr id="17" name="Group 89"/>
            <p:cNvGrpSpPr/>
            <p:nvPr/>
          </p:nvGrpSpPr>
          <p:grpSpPr bwMode="auto">
            <a:xfrm>
              <a:off x="3324" y="3653"/>
              <a:ext cx="416" cy="379"/>
              <a:chOff x="1532" y="1657"/>
              <a:chExt cx="288" cy="269"/>
            </a:xfrm>
          </p:grpSpPr>
          <p:sp>
            <p:nvSpPr>
              <p:cNvPr id="10286" name="Oval 90"/>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87" name="Text Box 91"/>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V5</a:t>
                </a:r>
              </a:p>
            </p:txBody>
          </p:sp>
        </p:grpSp>
        <p:grpSp>
          <p:nvGrpSpPr>
            <p:cNvPr id="18" name="Group 92"/>
            <p:cNvGrpSpPr/>
            <p:nvPr/>
          </p:nvGrpSpPr>
          <p:grpSpPr bwMode="auto">
            <a:xfrm>
              <a:off x="2976" y="2844"/>
              <a:ext cx="418" cy="379"/>
              <a:chOff x="1532" y="1657"/>
              <a:chExt cx="288" cy="269"/>
            </a:xfrm>
          </p:grpSpPr>
          <p:sp>
            <p:nvSpPr>
              <p:cNvPr id="10284" name="Oval 93"/>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85" name="Text Box 94"/>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V2</a:t>
                </a:r>
              </a:p>
            </p:txBody>
          </p:sp>
        </p:grpSp>
      </p:grpSp>
      <p:sp>
        <p:nvSpPr>
          <p:cNvPr id="10247" name="Text Box 95"/>
          <p:cNvSpPr txBox="1">
            <a:spLocks noChangeArrowheads="1"/>
          </p:cNvSpPr>
          <p:nvPr/>
        </p:nvSpPr>
        <p:spPr bwMode="auto">
          <a:xfrm>
            <a:off x="4038600" y="609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a:t>24</a:t>
            </a:r>
          </a:p>
        </p:txBody>
      </p:sp>
      <p:sp>
        <p:nvSpPr>
          <p:cNvPr id="10248" name="Text Box 96"/>
          <p:cNvSpPr txBox="1">
            <a:spLocks noChangeArrowheads="1"/>
          </p:cNvSpPr>
          <p:nvPr/>
        </p:nvSpPr>
        <p:spPr bwMode="auto">
          <a:xfrm>
            <a:off x="7010400" y="6096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a:t>15</a:t>
            </a:r>
          </a:p>
        </p:txBody>
      </p:sp>
      <p:grpSp>
        <p:nvGrpSpPr>
          <p:cNvPr id="19" name="Group 139"/>
          <p:cNvGrpSpPr/>
          <p:nvPr/>
        </p:nvGrpSpPr>
        <p:grpSpPr bwMode="auto">
          <a:xfrm>
            <a:off x="5715000" y="3200400"/>
            <a:ext cx="3200400" cy="2743200"/>
            <a:chOff x="3504" y="2112"/>
            <a:chExt cx="2016" cy="1728"/>
          </a:xfrm>
        </p:grpSpPr>
        <p:sp>
          <p:nvSpPr>
            <p:cNvPr id="10250" name="Line 100"/>
            <p:cNvSpPr>
              <a:spLocks noChangeShapeType="1"/>
            </p:cNvSpPr>
            <p:nvPr/>
          </p:nvSpPr>
          <p:spPr bwMode="auto">
            <a:xfrm>
              <a:off x="3744" y="2976"/>
              <a:ext cx="249" cy="506"/>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1" name="Line 101"/>
            <p:cNvSpPr>
              <a:spLocks noChangeShapeType="1"/>
            </p:cNvSpPr>
            <p:nvPr/>
          </p:nvSpPr>
          <p:spPr bwMode="auto">
            <a:xfrm flipH="1">
              <a:off x="5036" y="2928"/>
              <a:ext cx="196" cy="621"/>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2" name="Line 103"/>
            <p:cNvSpPr>
              <a:spLocks noChangeShapeType="1"/>
            </p:cNvSpPr>
            <p:nvPr/>
          </p:nvSpPr>
          <p:spPr bwMode="auto">
            <a:xfrm flipH="1">
              <a:off x="4560" y="2448"/>
              <a:ext cx="0" cy="384"/>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3" name="Line 105"/>
            <p:cNvSpPr>
              <a:spLocks noChangeShapeType="1"/>
            </p:cNvSpPr>
            <p:nvPr/>
          </p:nvSpPr>
          <p:spPr bwMode="auto">
            <a:xfrm>
              <a:off x="4608" y="3072"/>
              <a:ext cx="289" cy="41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4" name="Line 106"/>
            <p:cNvSpPr>
              <a:spLocks noChangeShapeType="1"/>
            </p:cNvSpPr>
            <p:nvPr/>
          </p:nvSpPr>
          <p:spPr bwMode="auto">
            <a:xfrm>
              <a:off x="3924" y="2875"/>
              <a:ext cx="417" cy="6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110"/>
            <p:cNvGrpSpPr/>
            <p:nvPr/>
          </p:nvGrpSpPr>
          <p:grpSpPr bwMode="auto">
            <a:xfrm>
              <a:off x="4338" y="2787"/>
              <a:ext cx="418" cy="378"/>
              <a:chOff x="1532" y="1657"/>
              <a:chExt cx="288" cy="269"/>
            </a:xfrm>
          </p:grpSpPr>
          <p:sp>
            <p:nvSpPr>
              <p:cNvPr id="10271" name="Oval 111"/>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72" name="Text Box 112"/>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V3</a:t>
                </a:r>
              </a:p>
            </p:txBody>
          </p:sp>
        </p:grpSp>
        <p:grpSp>
          <p:nvGrpSpPr>
            <p:cNvPr id="21" name="Group 113"/>
            <p:cNvGrpSpPr/>
            <p:nvPr/>
          </p:nvGrpSpPr>
          <p:grpSpPr bwMode="auto">
            <a:xfrm>
              <a:off x="4338" y="2112"/>
              <a:ext cx="418" cy="379"/>
              <a:chOff x="1532" y="1657"/>
              <a:chExt cx="288" cy="269"/>
            </a:xfrm>
          </p:grpSpPr>
          <p:sp>
            <p:nvSpPr>
              <p:cNvPr id="10269" name="Oval 114"/>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70" name="Text Box 115"/>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V1</a:t>
                </a:r>
              </a:p>
            </p:txBody>
          </p:sp>
        </p:grpSp>
        <p:grpSp>
          <p:nvGrpSpPr>
            <p:cNvPr id="22" name="Group 116"/>
            <p:cNvGrpSpPr/>
            <p:nvPr/>
          </p:nvGrpSpPr>
          <p:grpSpPr bwMode="auto">
            <a:xfrm>
              <a:off x="5102" y="2652"/>
              <a:ext cx="418" cy="379"/>
              <a:chOff x="1532" y="1657"/>
              <a:chExt cx="288" cy="269"/>
            </a:xfrm>
          </p:grpSpPr>
          <p:sp>
            <p:nvSpPr>
              <p:cNvPr id="10267" name="Oval 117"/>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68" name="Text Box 118"/>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V4</a:t>
                </a:r>
              </a:p>
            </p:txBody>
          </p:sp>
        </p:grpSp>
        <p:grpSp>
          <p:nvGrpSpPr>
            <p:cNvPr id="23" name="Group 119"/>
            <p:cNvGrpSpPr/>
            <p:nvPr/>
          </p:nvGrpSpPr>
          <p:grpSpPr bwMode="auto">
            <a:xfrm>
              <a:off x="4756" y="3461"/>
              <a:ext cx="416" cy="379"/>
              <a:chOff x="1532" y="1657"/>
              <a:chExt cx="288" cy="269"/>
            </a:xfrm>
          </p:grpSpPr>
          <p:sp>
            <p:nvSpPr>
              <p:cNvPr id="10265" name="Oval 120"/>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66" name="Text Box 121"/>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V6</a:t>
                </a:r>
              </a:p>
            </p:txBody>
          </p:sp>
        </p:grpSp>
        <p:grpSp>
          <p:nvGrpSpPr>
            <p:cNvPr id="24" name="Group 122"/>
            <p:cNvGrpSpPr/>
            <p:nvPr/>
          </p:nvGrpSpPr>
          <p:grpSpPr bwMode="auto">
            <a:xfrm>
              <a:off x="3852" y="3461"/>
              <a:ext cx="416" cy="379"/>
              <a:chOff x="1532" y="1657"/>
              <a:chExt cx="288" cy="269"/>
            </a:xfrm>
          </p:grpSpPr>
          <p:sp>
            <p:nvSpPr>
              <p:cNvPr id="10263" name="Oval 123"/>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64" name="Text Box 124"/>
              <p:cNvSpPr txBox="1">
                <a:spLocks noChangeArrowheads="1"/>
              </p:cNvSpPr>
              <p:nvPr/>
            </p:nvSpPr>
            <p:spPr bwMode="auto">
              <a:xfrm>
                <a:off x="1561" y="1679"/>
                <a:ext cx="2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V5</a:t>
                </a:r>
              </a:p>
            </p:txBody>
          </p:sp>
        </p:grpSp>
        <p:grpSp>
          <p:nvGrpSpPr>
            <p:cNvPr id="25" name="Group 125"/>
            <p:cNvGrpSpPr/>
            <p:nvPr/>
          </p:nvGrpSpPr>
          <p:grpSpPr bwMode="auto">
            <a:xfrm>
              <a:off x="3504" y="2652"/>
              <a:ext cx="418" cy="379"/>
              <a:chOff x="1532" y="1657"/>
              <a:chExt cx="288" cy="269"/>
            </a:xfrm>
          </p:grpSpPr>
          <p:sp>
            <p:nvSpPr>
              <p:cNvPr id="10261" name="Oval 126"/>
              <p:cNvSpPr>
                <a:spLocks noChangeArrowheads="1"/>
              </p:cNvSpPr>
              <p:nvPr/>
            </p:nvSpPr>
            <p:spPr bwMode="auto">
              <a:xfrm>
                <a:off x="1532" y="1657"/>
                <a:ext cx="288" cy="269"/>
              </a:xfrm>
              <a:prstGeom prst="ellipse">
                <a:avLst/>
              </a:prstGeom>
              <a:solidFill>
                <a:srgbClr val="FFFFA5"/>
              </a:solidFill>
              <a:ln w="12700" cap="rnd">
                <a:solidFill>
                  <a:srgbClr val="000000"/>
                </a:solidFill>
                <a:round/>
              </a:ln>
            </p:spPr>
            <p:txBody>
              <a:bodyPr wrap="none" anchor="ctr"/>
              <a:lstStyle/>
              <a:p>
                <a:pPr eaLnBrk="0" hangingPunct="0"/>
                <a:endParaRPr kumimoji="1" lang="zh-CN" altLang="zh-CN" sz="2000">
                  <a:latin typeface="隶书" pitchFamily="49" charset="-122"/>
                  <a:ea typeface="隶书" pitchFamily="49" charset="-122"/>
                </a:endParaRPr>
              </a:p>
            </p:txBody>
          </p:sp>
          <p:sp>
            <p:nvSpPr>
              <p:cNvPr id="10262" name="Text Box 127"/>
              <p:cNvSpPr txBox="1">
                <a:spLocks noChangeArrowheads="1"/>
              </p:cNvSpPr>
              <p:nvPr/>
            </p:nvSpPr>
            <p:spPr bwMode="auto">
              <a:xfrm>
                <a:off x="1560" y="1680"/>
                <a:ext cx="25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黑体" panose="02010609060101010101" pitchFamily="2" charset="-122"/>
                    <a:ea typeface="黑体" panose="02010609060101010101" pitchFamily="2" charset="-122"/>
                  </a:rPr>
                  <a:t>V2</a:t>
                </a:r>
              </a:p>
            </p:txBody>
          </p:sp>
        </p:gr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1+#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0782BC4-50B7-4E50-9224-8F332B37EE07}" type="slidenum">
              <a:rPr lang="en-US" altLang="zh-CN"/>
              <a:t>62</a:t>
            </a:fld>
            <a:endParaRPr lang="en-US" altLang="zh-CN"/>
          </a:p>
        </p:txBody>
      </p:sp>
      <p:sp>
        <p:nvSpPr>
          <p:cNvPr id="269314" name="Rectangle 2"/>
          <p:cNvSpPr>
            <a:spLocks noGrp="1" noChangeArrowheads="1"/>
          </p:cNvSpPr>
          <p:nvPr>
            <p:ph type="title"/>
          </p:nvPr>
        </p:nvSpPr>
        <p:spPr/>
        <p:txBody>
          <a:bodyPr/>
          <a:lstStyle/>
          <a:p>
            <a:pPr eaLnBrk="1" hangingPunct="1">
              <a:defRPr/>
            </a:pPr>
            <a:r>
              <a:rPr lang="en-US" altLang="en-US" smtClean="0"/>
              <a:t>7.4.1 普里姆（Prim）算法</a:t>
            </a:r>
            <a:endParaRPr lang="zh-CN" altLang="en-US" smtClean="0"/>
          </a:p>
        </p:txBody>
      </p:sp>
      <p:sp>
        <p:nvSpPr>
          <p:cNvPr id="11268" name="Rectangle 3"/>
          <p:cNvSpPr>
            <a:spLocks noGrp="1" noChangeArrowheads="1"/>
          </p:cNvSpPr>
          <p:nvPr>
            <p:ph type="body" idx="1"/>
          </p:nvPr>
        </p:nvSpPr>
        <p:spPr/>
        <p:txBody>
          <a:bodyPr/>
          <a:lstStyle/>
          <a:p>
            <a:pPr eaLnBrk="1" hangingPunct="1"/>
            <a:r>
              <a:rPr lang="zh-CN" altLang="en-US" smtClean="0"/>
              <a:t>基本思想：</a:t>
            </a:r>
          </a:p>
          <a:p>
            <a:pPr lvl="1" eaLnBrk="1" hangingPunct="1"/>
            <a:r>
              <a:rPr lang="zh-CN" altLang="en-US" smtClean="0"/>
              <a:t>从初始点</a:t>
            </a:r>
            <a:r>
              <a:rPr lang="en-US" altLang="zh-CN" smtClean="0"/>
              <a:t>u0</a:t>
            </a:r>
            <a:r>
              <a:rPr lang="zh-CN" altLang="en-US" smtClean="0"/>
              <a:t>开始</a:t>
            </a:r>
          </a:p>
          <a:p>
            <a:pPr lvl="1" eaLnBrk="1" hangingPunct="1"/>
            <a:r>
              <a:rPr lang="zh-CN" altLang="en-US" smtClean="0"/>
              <a:t>将</a:t>
            </a:r>
            <a:r>
              <a:rPr lang="en-US" altLang="zh-CN" smtClean="0"/>
              <a:t>u0</a:t>
            </a:r>
            <a:r>
              <a:rPr lang="zh-CN" altLang="en-US" smtClean="0"/>
              <a:t>作为当前的最小生成树：</a:t>
            </a:r>
            <a:r>
              <a:rPr lang="en-US" altLang="zh-CN" smtClean="0"/>
              <a:t>T</a:t>
            </a:r>
          </a:p>
          <a:p>
            <a:pPr lvl="1" eaLnBrk="1" hangingPunct="1"/>
            <a:r>
              <a:rPr lang="zh-CN" altLang="en-US" smtClean="0"/>
              <a:t>向</a:t>
            </a:r>
            <a:r>
              <a:rPr lang="en-US" altLang="zh-CN" smtClean="0"/>
              <a:t>T</a:t>
            </a:r>
            <a:r>
              <a:rPr lang="zh-CN" altLang="en-US" smtClean="0"/>
              <a:t>中增加一个节点：</a:t>
            </a:r>
          </a:p>
          <a:p>
            <a:pPr lvl="2" eaLnBrk="1" hangingPunct="1"/>
            <a:r>
              <a:rPr lang="zh-CN" altLang="en-US" smtClean="0"/>
              <a:t>从与</a:t>
            </a:r>
            <a:r>
              <a:rPr lang="en-US" altLang="zh-CN" smtClean="0"/>
              <a:t>T</a:t>
            </a:r>
            <a:r>
              <a:rPr lang="zh-CN" altLang="en-US" smtClean="0"/>
              <a:t>的节点相连的所有边中（不计节点内部的边），找到最短的边，将该边及相应节点加入</a:t>
            </a:r>
            <a:r>
              <a:rPr lang="en-US" altLang="zh-CN" smtClean="0"/>
              <a:t>T</a:t>
            </a:r>
            <a:r>
              <a:rPr lang="zh-CN" altLang="en-US" smtClean="0"/>
              <a:t>中</a:t>
            </a:r>
          </a:p>
          <a:p>
            <a:pPr lvl="1" eaLnBrk="1" hangingPunct="1"/>
            <a:r>
              <a:rPr lang="zh-CN" altLang="en-US" smtClean="0"/>
              <a:t>直到所有的节点都加入</a:t>
            </a:r>
            <a:r>
              <a:rPr lang="en-US" altLang="zh-CN" smtClean="0"/>
              <a:t>T</a:t>
            </a:r>
            <a:r>
              <a:rPr lang="zh-CN" altLang="en-US" smtClean="0"/>
              <a:t>中为止</a:t>
            </a:r>
          </a:p>
        </p:txBody>
      </p:sp>
    </p:spTree>
  </p:cSld>
  <p:clrMapOvr>
    <a:masterClrMapping/>
  </p:clrMapOvr>
  <p:transition>
    <p:pull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2"/>
          </p:nvPr>
        </p:nvSpPr>
        <p:spPr/>
        <p:txBody>
          <a:bodyPr/>
          <a:lstStyle/>
          <a:p>
            <a:pPr>
              <a:defRPr/>
            </a:pPr>
            <a:fld id="{9D01EB1F-5C50-431E-B3BC-83D12C22F6A6}" type="slidenum">
              <a:rPr lang="en-US" altLang="zh-CN"/>
              <a:t>63</a:t>
            </a:fld>
            <a:endParaRPr lang="en-US" altLang="zh-CN"/>
          </a:p>
        </p:txBody>
      </p:sp>
      <p:grpSp>
        <p:nvGrpSpPr>
          <p:cNvPr id="2" name="Group 1078"/>
          <p:cNvGrpSpPr/>
          <p:nvPr/>
        </p:nvGrpSpPr>
        <p:grpSpPr bwMode="auto">
          <a:xfrm>
            <a:off x="1219200" y="1173163"/>
            <a:ext cx="5715000" cy="4389437"/>
            <a:chOff x="768" y="739"/>
            <a:chExt cx="3600" cy="2765"/>
          </a:xfrm>
        </p:grpSpPr>
        <p:sp>
          <p:nvSpPr>
            <p:cNvPr id="12314" name="Line 1037"/>
            <p:cNvSpPr>
              <a:spLocks noChangeShapeType="1"/>
            </p:cNvSpPr>
            <p:nvPr/>
          </p:nvSpPr>
          <p:spPr bwMode="auto">
            <a:xfrm flipV="1">
              <a:off x="1104" y="2112"/>
              <a:ext cx="960" cy="480"/>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Oval 1026"/>
            <p:cNvSpPr>
              <a:spLocks noChangeArrowheads="1"/>
            </p:cNvSpPr>
            <p:nvPr/>
          </p:nvSpPr>
          <p:spPr bwMode="auto">
            <a:xfrm>
              <a:off x="1152" y="864"/>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a</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16" name="Oval 1027"/>
            <p:cNvSpPr>
              <a:spLocks noChangeArrowheads="1"/>
            </p:cNvSpPr>
            <p:nvPr/>
          </p:nvSpPr>
          <p:spPr bwMode="auto">
            <a:xfrm>
              <a:off x="2928" y="864"/>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b</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17" name="Oval 1028"/>
            <p:cNvSpPr>
              <a:spLocks noChangeArrowheads="1"/>
            </p:cNvSpPr>
            <p:nvPr/>
          </p:nvSpPr>
          <p:spPr bwMode="auto">
            <a:xfrm>
              <a:off x="4032" y="1392"/>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c</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18" name="Oval 1029"/>
            <p:cNvSpPr>
              <a:spLocks noChangeArrowheads="1"/>
            </p:cNvSpPr>
            <p:nvPr/>
          </p:nvSpPr>
          <p:spPr bwMode="auto">
            <a:xfrm>
              <a:off x="3072" y="2448"/>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d</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19" name="Oval 1030"/>
            <p:cNvSpPr>
              <a:spLocks noChangeArrowheads="1"/>
            </p:cNvSpPr>
            <p:nvPr/>
          </p:nvSpPr>
          <p:spPr bwMode="auto">
            <a:xfrm>
              <a:off x="2016" y="1872"/>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e</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20" name="Oval 1031"/>
            <p:cNvSpPr>
              <a:spLocks noChangeArrowheads="1"/>
            </p:cNvSpPr>
            <p:nvPr/>
          </p:nvSpPr>
          <p:spPr bwMode="auto">
            <a:xfrm>
              <a:off x="768" y="2448"/>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g</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21" name="Oval 1032"/>
            <p:cNvSpPr>
              <a:spLocks noChangeArrowheads="1"/>
            </p:cNvSpPr>
            <p:nvPr/>
          </p:nvSpPr>
          <p:spPr bwMode="auto">
            <a:xfrm>
              <a:off x="2208" y="3168"/>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f</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22" name="Line 1033"/>
            <p:cNvSpPr>
              <a:spLocks noChangeShapeType="1"/>
            </p:cNvSpPr>
            <p:nvPr/>
          </p:nvSpPr>
          <p:spPr bwMode="auto">
            <a:xfrm>
              <a:off x="1488" y="1056"/>
              <a:ext cx="1440" cy="0"/>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1034"/>
            <p:cNvSpPr>
              <a:spLocks noChangeShapeType="1"/>
            </p:cNvSpPr>
            <p:nvPr/>
          </p:nvSpPr>
          <p:spPr bwMode="auto">
            <a:xfrm>
              <a:off x="1440" y="1152"/>
              <a:ext cx="624" cy="76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1035"/>
            <p:cNvSpPr>
              <a:spLocks noChangeShapeType="1"/>
            </p:cNvSpPr>
            <p:nvPr/>
          </p:nvSpPr>
          <p:spPr bwMode="auto">
            <a:xfrm flipH="1">
              <a:off x="2304" y="1152"/>
              <a:ext cx="672" cy="76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Line 1036"/>
            <p:cNvSpPr>
              <a:spLocks noChangeShapeType="1"/>
            </p:cNvSpPr>
            <p:nvPr/>
          </p:nvSpPr>
          <p:spPr bwMode="auto">
            <a:xfrm flipH="1">
              <a:off x="960" y="1152"/>
              <a:ext cx="288" cy="1296"/>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6" name="Line 1038"/>
            <p:cNvSpPr>
              <a:spLocks noChangeShapeType="1"/>
            </p:cNvSpPr>
            <p:nvPr/>
          </p:nvSpPr>
          <p:spPr bwMode="auto">
            <a:xfrm>
              <a:off x="2352" y="2112"/>
              <a:ext cx="768" cy="432"/>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7" name="Line 1039"/>
            <p:cNvSpPr>
              <a:spLocks noChangeShapeType="1"/>
            </p:cNvSpPr>
            <p:nvPr/>
          </p:nvSpPr>
          <p:spPr bwMode="auto">
            <a:xfrm>
              <a:off x="3264" y="1056"/>
              <a:ext cx="816" cy="432"/>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Line 1040"/>
            <p:cNvSpPr>
              <a:spLocks noChangeShapeType="1"/>
            </p:cNvSpPr>
            <p:nvPr/>
          </p:nvSpPr>
          <p:spPr bwMode="auto">
            <a:xfrm flipH="1">
              <a:off x="3360" y="1680"/>
              <a:ext cx="720" cy="864"/>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9" name="Line 1041"/>
            <p:cNvSpPr>
              <a:spLocks noChangeShapeType="1"/>
            </p:cNvSpPr>
            <p:nvPr/>
          </p:nvSpPr>
          <p:spPr bwMode="auto">
            <a:xfrm>
              <a:off x="3120" y="1200"/>
              <a:ext cx="96" cy="124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Line 1042"/>
            <p:cNvSpPr>
              <a:spLocks noChangeShapeType="1"/>
            </p:cNvSpPr>
            <p:nvPr/>
          </p:nvSpPr>
          <p:spPr bwMode="auto">
            <a:xfrm>
              <a:off x="1056" y="2736"/>
              <a:ext cx="1152" cy="52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Line 1043"/>
            <p:cNvSpPr>
              <a:spLocks noChangeShapeType="1"/>
            </p:cNvSpPr>
            <p:nvPr/>
          </p:nvSpPr>
          <p:spPr bwMode="auto">
            <a:xfrm flipH="1">
              <a:off x="2544" y="2736"/>
              <a:ext cx="576" cy="52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2" name="Text Box 1045"/>
            <p:cNvSpPr txBox="1">
              <a:spLocks noChangeArrowheads="1"/>
            </p:cNvSpPr>
            <p:nvPr/>
          </p:nvSpPr>
          <p:spPr bwMode="auto">
            <a:xfrm>
              <a:off x="1910" y="739"/>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19</a:t>
              </a:r>
              <a:endParaRPr kumimoji="1" lang="en-US" altLang="zh-CN" b="0">
                <a:solidFill>
                  <a:srgbClr val="800000"/>
                </a:solidFill>
                <a:latin typeface="Times New Roman" panose="02020603050405020304" pitchFamily="18" charset="0"/>
                <a:ea typeface="宋体" panose="02010600030101010101" pitchFamily="2" charset="-122"/>
              </a:endParaRPr>
            </a:p>
          </p:txBody>
        </p:sp>
        <p:sp>
          <p:nvSpPr>
            <p:cNvPr id="12333" name="Text Box 1046"/>
            <p:cNvSpPr txBox="1">
              <a:spLocks noChangeArrowheads="1"/>
            </p:cNvSpPr>
            <p:nvPr/>
          </p:nvSpPr>
          <p:spPr bwMode="auto">
            <a:xfrm>
              <a:off x="3504" y="9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5</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34" name="Text Box 1047"/>
            <p:cNvSpPr txBox="1">
              <a:spLocks noChangeArrowheads="1"/>
            </p:cNvSpPr>
            <p:nvPr/>
          </p:nvSpPr>
          <p:spPr bwMode="auto">
            <a:xfrm>
              <a:off x="1680" y="129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14</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2335" name="Text Box 1048"/>
            <p:cNvSpPr txBox="1">
              <a:spLocks noChangeArrowheads="1"/>
            </p:cNvSpPr>
            <p:nvPr/>
          </p:nvSpPr>
          <p:spPr bwMode="auto">
            <a:xfrm>
              <a:off x="768" y="159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18</a:t>
              </a:r>
            </a:p>
          </p:txBody>
        </p:sp>
        <p:sp>
          <p:nvSpPr>
            <p:cNvPr id="12336" name="Text Box 1049"/>
            <p:cNvSpPr txBox="1">
              <a:spLocks noChangeArrowheads="1"/>
            </p:cNvSpPr>
            <p:nvPr/>
          </p:nvSpPr>
          <p:spPr bwMode="auto">
            <a:xfrm>
              <a:off x="1430" y="294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latin typeface="Times New Roman" panose="02020603050405020304" pitchFamily="18" charset="0"/>
                  <a:ea typeface="宋体" panose="02010600030101010101" pitchFamily="2" charset="-122"/>
                </a:rPr>
                <a:t>27</a:t>
              </a:r>
            </a:p>
          </p:txBody>
        </p:sp>
        <p:sp>
          <p:nvSpPr>
            <p:cNvPr id="12337" name="Text Box 1050"/>
            <p:cNvSpPr txBox="1">
              <a:spLocks noChangeArrowheads="1"/>
            </p:cNvSpPr>
            <p:nvPr/>
          </p:nvSpPr>
          <p:spPr bwMode="auto">
            <a:xfrm>
              <a:off x="1382" y="202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16</a:t>
              </a:r>
            </a:p>
          </p:txBody>
        </p:sp>
        <p:sp>
          <p:nvSpPr>
            <p:cNvPr id="12338" name="Text Box 1051"/>
            <p:cNvSpPr txBox="1">
              <a:spLocks noChangeArrowheads="1"/>
            </p:cNvSpPr>
            <p:nvPr/>
          </p:nvSpPr>
          <p:spPr bwMode="auto">
            <a:xfrm>
              <a:off x="2534" y="193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8</a:t>
              </a:r>
            </a:p>
          </p:txBody>
        </p:sp>
        <p:sp>
          <p:nvSpPr>
            <p:cNvPr id="12339" name="Text Box 1052"/>
            <p:cNvSpPr txBox="1">
              <a:spLocks noChangeArrowheads="1"/>
            </p:cNvSpPr>
            <p:nvPr/>
          </p:nvSpPr>
          <p:spPr bwMode="auto">
            <a:xfrm>
              <a:off x="2688" y="292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21</a:t>
              </a:r>
            </a:p>
          </p:txBody>
        </p:sp>
        <p:sp>
          <p:nvSpPr>
            <p:cNvPr id="12340" name="Text Box 1053"/>
            <p:cNvSpPr txBox="1">
              <a:spLocks noChangeArrowheads="1"/>
            </p:cNvSpPr>
            <p:nvPr/>
          </p:nvSpPr>
          <p:spPr bwMode="auto">
            <a:xfrm>
              <a:off x="3590" y="20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3</a:t>
              </a:r>
            </a:p>
          </p:txBody>
        </p:sp>
        <p:sp>
          <p:nvSpPr>
            <p:cNvPr id="12341" name="Text Box 1058"/>
            <p:cNvSpPr txBox="1">
              <a:spLocks noChangeArrowheads="1"/>
            </p:cNvSpPr>
            <p:nvPr/>
          </p:nvSpPr>
          <p:spPr bwMode="auto">
            <a:xfrm>
              <a:off x="2400" y="117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12</a:t>
              </a:r>
            </a:p>
          </p:txBody>
        </p:sp>
        <p:sp>
          <p:nvSpPr>
            <p:cNvPr id="12342" name="Text Box 1068"/>
            <p:cNvSpPr txBox="1">
              <a:spLocks noChangeArrowheads="1"/>
            </p:cNvSpPr>
            <p:nvPr/>
          </p:nvSpPr>
          <p:spPr bwMode="auto">
            <a:xfrm>
              <a:off x="3158" y="150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7</a:t>
              </a:r>
            </a:p>
          </p:txBody>
        </p:sp>
      </p:grpSp>
      <p:sp>
        <p:nvSpPr>
          <p:cNvPr id="12292" name="Text Box 1044"/>
          <p:cNvSpPr txBox="1">
            <a:spLocks noChangeArrowheads="1"/>
          </p:cNvSpPr>
          <p:nvPr/>
        </p:nvSpPr>
        <p:spPr bwMode="auto">
          <a:xfrm>
            <a:off x="365125" y="304800"/>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4000">
                <a:solidFill>
                  <a:srgbClr val="000082"/>
                </a:solidFill>
                <a:latin typeface="楷体_GB2312" pitchFamily="49" charset="-122"/>
              </a:rPr>
              <a:t>例如</a:t>
            </a:r>
            <a:r>
              <a:rPr kumimoji="1" lang="en-US" altLang="zh-CN" sz="4000">
                <a:solidFill>
                  <a:srgbClr val="000082"/>
                </a:solidFill>
                <a:latin typeface="楷体_GB2312" pitchFamily="49" charset="-122"/>
              </a:rPr>
              <a:t>:</a:t>
            </a:r>
            <a:endParaRPr kumimoji="1" lang="en-US" altLang="zh-CN" b="0">
              <a:latin typeface="Times New Roman" panose="02020603050405020304" pitchFamily="18" charset="0"/>
              <a:ea typeface="宋体" panose="02010600030101010101" pitchFamily="2" charset="-122"/>
            </a:endParaRPr>
          </a:p>
        </p:txBody>
      </p:sp>
      <p:sp>
        <p:nvSpPr>
          <p:cNvPr id="109598" name="Oval 1054"/>
          <p:cNvSpPr>
            <a:spLocks noChangeArrowheads="1"/>
          </p:cNvSpPr>
          <p:nvPr/>
        </p:nvSpPr>
        <p:spPr bwMode="auto">
          <a:xfrm>
            <a:off x="1828800" y="13716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109599" name="Line 1055"/>
          <p:cNvSpPr>
            <a:spLocks noChangeShapeType="1"/>
          </p:cNvSpPr>
          <p:nvPr/>
        </p:nvSpPr>
        <p:spPr bwMode="auto">
          <a:xfrm>
            <a:off x="2286000" y="1828800"/>
            <a:ext cx="990600" cy="12192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1" name="Line 1057"/>
          <p:cNvSpPr>
            <a:spLocks noChangeShapeType="1"/>
          </p:cNvSpPr>
          <p:nvPr/>
        </p:nvSpPr>
        <p:spPr bwMode="auto">
          <a:xfrm>
            <a:off x="3733800" y="3352800"/>
            <a:ext cx="1219200" cy="6858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4" name="Line 1060"/>
          <p:cNvSpPr>
            <a:spLocks noChangeShapeType="1"/>
          </p:cNvSpPr>
          <p:nvPr/>
        </p:nvSpPr>
        <p:spPr bwMode="auto">
          <a:xfrm flipH="1">
            <a:off x="5334000" y="2667000"/>
            <a:ext cx="1143000" cy="13716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6" name="Line 1062"/>
          <p:cNvSpPr>
            <a:spLocks noChangeShapeType="1"/>
          </p:cNvSpPr>
          <p:nvPr/>
        </p:nvSpPr>
        <p:spPr bwMode="auto">
          <a:xfrm>
            <a:off x="5181600" y="1676400"/>
            <a:ext cx="1295400" cy="6858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7" name="Oval 1063"/>
          <p:cNvSpPr>
            <a:spLocks noChangeArrowheads="1"/>
          </p:cNvSpPr>
          <p:nvPr/>
        </p:nvSpPr>
        <p:spPr bwMode="auto">
          <a:xfrm>
            <a:off x="4648200" y="13716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109608" name="Line 1064"/>
          <p:cNvSpPr>
            <a:spLocks noChangeShapeType="1"/>
          </p:cNvSpPr>
          <p:nvPr/>
        </p:nvSpPr>
        <p:spPr bwMode="auto">
          <a:xfrm flipV="1">
            <a:off x="1752600" y="3352800"/>
            <a:ext cx="1524000" cy="7620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09" name="Oval 1065"/>
          <p:cNvSpPr>
            <a:spLocks noChangeArrowheads="1"/>
          </p:cNvSpPr>
          <p:nvPr/>
        </p:nvSpPr>
        <p:spPr bwMode="auto">
          <a:xfrm>
            <a:off x="1219200" y="38862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g</a:t>
            </a:r>
            <a:endParaRPr kumimoji="1" lang="en-US" altLang="zh-CN" b="0">
              <a:latin typeface="Times New Roman" panose="02020603050405020304" pitchFamily="18" charset="0"/>
              <a:ea typeface="宋体" panose="02010600030101010101" pitchFamily="2" charset="-122"/>
            </a:endParaRPr>
          </a:p>
        </p:txBody>
      </p:sp>
      <p:sp>
        <p:nvSpPr>
          <p:cNvPr id="109610" name="Line 1066"/>
          <p:cNvSpPr>
            <a:spLocks noChangeShapeType="1"/>
          </p:cNvSpPr>
          <p:nvPr/>
        </p:nvSpPr>
        <p:spPr bwMode="auto">
          <a:xfrm flipH="1">
            <a:off x="4038600" y="4343400"/>
            <a:ext cx="914400" cy="8382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1" name="Oval 1067"/>
          <p:cNvSpPr>
            <a:spLocks noChangeArrowheads="1"/>
          </p:cNvSpPr>
          <p:nvPr/>
        </p:nvSpPr>
        <p:spPr bwMode="auto">
          <a:xfrm>
            <a:off x="3505200" y="5029200"/>
            <a:ext cx="533400" cy="533400"/>
          </a:xfrm>
          <a:prstGeom prst="ellipse">
            <a:avLst/>
          </a:prstGeom>
          <a:solidFill>
            <a:srgbClr val="FFFF99"/>
          </a:solidFill>
          <a:ln w="28575" cap="sq">
            <a:solidFill>
              <a:srgbClr val="8000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f</a:t>
            </a:r>
            <a:endParaRPr kumimoji="1" lang="en-US" altLang="zh-CN" b="0">
              <a:latin typeface="Times New Roman" panose="02020603050405020304" pitchFamily="18" charset="0"/>
              <a:ea typeface="宋体" panose="02010600030101010101" pitchFamily="2" charset="-122"/>
            </a:endParaRPr>
          </a:p>
        </p:txBody>
      </p:sp>
      <p:sp>
        <p:nvSpPr>
          <p:cNvPr id="109613" name="Text Box 1069"/>
          <p:cNvSpPr txBox="1">
            <a:spLocks noChangeArrowheads="1"/>
          </p:cNvSpPr>
          <p:nvPr/>
        </p:nvSpPr>
        <p:spPr bwMode="auto">
          <a:xfrm>
            <a:off x="26670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14</a:t>
            </a:r>
            <a:endParaRPr kumimoji="1" lang="en-US" altLang="zh-CN">
              <a:solidFill>
                <a:srgbClr val="FF0000"/>
              </a:solidFill>
              <a:latin typeface="Times New Roman" panose="02020603050405020304" pitchFamily="18" charset="0"/>
              <a:ea typeface="宋体" panose="02010600030101010101" pitchFamily="2" charset="-122"/>
            </a:endParaRPr>
          </a:p>
        </p:txBody>
      </p:sp>
      <p:sp>
        <p:nvSpPr>
          <p:cNvPr id="109614" name="Text Box 1070"/>
          <p:cNvSpPr txBox="1">
            <a:spLocks noChangeArrowheads="1"/>
          </p:cNvSpPr>
          <p:nvPr/>
        </p:nvSpPr>
        <p:spPr bwMode="auto">
          <a:xfrm>
            <a:off x="4038600" y="3048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8</a:t>
            </a:r>
            <a:endParaRPr kumimoji="1" lang="en-US" altLang="zh-CN" sz="3200" b="0">
              <a:latin typeface="Times New Roman" panose="02020603050405020304" pitchFamily="18" charset="0"/>
              <a:ea typeface="宋体" panose="02010600030101010101" pitchFamily="2" charset="-122"/>
            </a:endParaRPr>
          </a:p>
        </p:txBody>
      </p:sp>
      <p:sp>
        <p:nvSpPr>
          <p:cNvPr id="109615" name="Text Box 1071"/>
          <p:cNvSpPr txBox="1">
            <a:spLocks noChangeArrowheads="1"/>
          </p:cNvSpPr>
          <p:nvPr/>
        </p:nvSpPr>
        <p:spPr bwMode="auto">
          <a:xfrm>
            <a:off x="5549900" y="1473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5</a:t>
            </a:r>
            <a:endParaRPr kumimoji="1" lang="en-US" altLang="zh-CN" b="0">
              <a:solidFill>
                <a:schemeClr val="tx2"/>
              </a:solidFill>
              <a:latin typeface="Times New Roman" panose="02020603050405020304" pitchFamily="18" charset="0"/>
              <a:ea typeface="宋体" panose="02010600030101010101" pitchFamily="2" charset="-122"/>
            </a:endParaRPr>
          </a:p>
        </p:txBody>
      </p:sp>
      <p:sp>
        <p:nvSpPr>
          <p:cNvPr id="109616" name="Text Box 1072"/>
          <p:cNvSpPr txBox="1">
            <a:spLocks noChangeArrowheads="1"/>
          </p:cNvSpPr>
          <p:nvPr/>
        </p:nvSpPr>
        <p:spPr bwMode="auto">
          <a:xfrm>
            <a:off x="5708650" y="33067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3</a:t>
            </a:r>
            <a:endParaRPr kumimoji="1" lang="en-US" altLang="zh-CN" sz="3200" b="0">
              <a:latin typeface="Times New Roman" panose="02020603050405020304" pitchFamily="18" charset="0"/>
              <a:ea typeface="宋体" panose="02010600030101010101" pitchFamily="2" charset="-122"/>
            </a:endParaRPr>
          </a:p>
        </p:txBody>
      </p:sp>
      <p:sp>
        <p:nvSpPr>
          <p:cNvPr id="109617" name="Text Box 1073"/>
          <p:cNvSpPr txBox="1">
            <a:spLocks noChangeArrowheads="1"/>
          </p:cNvSpPr>
          <p:nvPr/>
        </p:nvSpPr>
        <p:spPr bwMode="auto">
          <a:xfrm>
            <a:off x="2209800" y="32305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16</a:t>
            </a:r>
          </a:p>
        </p:txBody>
      </p:sp>
      <p:sp>
        <p:nvSpPr>
          <p:cNvPr id="109618" name="Text Box 1074"/>
          <p:cNvSpPr txBox="1">
            <a:spLocks noChangeArrowheads="1"/>
          </p:cNvSpPr>
          <p:nvPr/>
        </p:nvSpPr>
        <p:spPr bwMode="auto">
          <a:xfrm>
            <a:off x="4267200" y="4648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21</a:t>
            </a:r>
            <a:endParaRPr kumimoji="1" lang="en-US" altLang="zh-CN" sz="3200" b="0">
              <a:latin typeface="Times New Roman" panose="02020603050405020304" pitchFamily="18" charset="0"/>
              <a:ea typeface="宋体" panose="02010600030101010101" pitchFamily="2" charset="-122"/>
            </a:endParaRPr>
          </a:p>
        </p:txBody>
      </p:sp>
      <p:sp>
        <p:nvSpPr>
          <p:cNvPr id="109619" name="Text Box 1075"/>
          <p:cNvSpPr txBox="1">
            <a:spLocks noChangeArrowheads="1"/>
          </p:cNvSpPr>
          <p:nvPr/>
        </p:nvSpPr>
        <p:spPr bwMode="auto">
          <a:xfrm>
            <a:off x="4997450" y="5149850"/>
            <a:ext cx="385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3600">
                <a:solidFill>
                  <a:srgbClr val="000082"/>
                </a:solidFill>
                <a:latin typeface="Times New Roman" panose="02020603050405020304" pitchFamily="18" charset="0"/>
              </a:rPr>
              <a:t>所得生成树权值和</a:t>
            </a:r>
            <a:endParaRPr kumimoji="1" lang="zh-CN" altLang="en-US" sz="3600">
              <a:latin typeface="Times New Roman" panose="02020603050405020304" pitchFamily="18" charset="0"/>
            </a:endParaRPr>
          </a:p>
        </p:txBody>
      </p:sp>
      <p:sp>
        <p:nvSpPr>
          <p:cNvPr id="109620" name="Text Box 1076"/>
          <p:cNvSpPr txBox="1">
            <a:spLocks noChangeArrowheads="1"/>
          </p:cNvSpPr>
          <p:nvPr/>
        </p:nvSpPr>
        <p:spPr bwMode="auto">
          <a:xfrm>
            <a:off x="4149725" y="5943600"/>
            <a:ext cx="4864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600">
                <a:solidFill>
                  <a:srgbClr val="000082"/>
                </a:solidFill>
                <a:latin typeface="Times New Roman" panose="02020603050405020304" pitchFamily="18" charset="0"/>
                <a:ea typeface="宋体" panose="02010600030101010101" pitchFamily="2" charset="-122"/>
              </a:rPr>
              <a:t>= 14+8+3+5+16+21 = 67</a:t>
            </a:r>
            <a:endParaRPr kumimoji="1" lang="en-US" altLang="zh-CN" sz="3600">
              <a:latin typeface="Times New Roman" panose="02020603050405020304" pitchFamily="18" charset="0"/>
              <a:ea typeface="宋体" panose="02010600030101010101" pitchFamily="2" charset="-122"/>
            </a:endParaRPr>
          </a:p>
        </p:txBody>
      </p:sp>
      <p:sp>
        <p:nvSpPr>
          <p:cNvPr id="109600" name="Oval 1056"/>
          <p:cNvSpPr>
            <a:spLocks noChangeArrowheads="1"/>
          </p:cNvSpPr>
          <p:nvPr/>
        </p:nvSpPr>
        <p:spPr bwMode="auto">
          <a:xfrm>
            <a:off x="3200400" y="29718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sp>
        <p:nvSpPr>
          <p:cNvPr id="109603" name="Oval 1059"/>
          <p:cNvSpPr>
            <a:spLocks noChangeArrowheads="1"/>
          </p:cNvSpPr>
          <p:nvPr/>
        </p:nvSpPr>
        <p:spPr bwMode="auto">
          <a:xfrm>
            <a:off x="4876800" y="38862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109605" name="Oval 1061"/>
          <p:cNvSpPr>
            <a:spLocks noChangeArrowheads="1"/>
          </p:cNvSpPr>
          <p:nvPr/>
        </p:nvSpPr>
        <p:spPr bwMode="auto">
          <a:xfrm>
            <a:off x="6400800" y="22098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98"/>
                                        </p:tgtEl>
                                        <p:attrNameLst>
                                          <p:attrName>style.visibility</p:attrName>
                                        </p:attrNameLst>
                                      </p:cBhvr>
                                      <p:to>
                                        <p:strVal val="visible"/>
                                      </p:to>
                                    </p:set>
                                    <p:anim calcmode="lin" valueType="num">
                                      <p:cBhvr additive="base">
                                        <p:cTn id="7" dur="500" fill="hold"/>
                                        <p:tgtEl>
                                          <p:spTgt spid="109598"/>
                                        </p:tgtEl>
                                        <p:attrNameLst>
                                          <p:attrName>ppt_x</p:attrName>
                                        </p:attrNameLst>
                                      </p:cBhvr>
                                      <p:tavLst>
                                        <p:tav tm="0">
                                          <p:val>
                                            <p:strVal val="0-#ppt_w/2"/>
                                          </p:val>
                                        </p:tav>
                                        <p:tav tm="100000">
                                          <p:val>
                                            <p:strVal val="#ppt_x"/>
                                          </p:val>
                                        </p:tav>
                                      </p:tavLst>
                                    </p:anim>
                                    <p:anim calcmode="lin" valueType="num">
                                      <p:cBhvr additive="base">
                                        <p:cTn id="8" dur="500" fill="hold"/>
                                        <p:tgtEl>
                                          <p:spTgt spid="1095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09599"/>
                                        </p:tgtEl>
                                        <p:attrNameLst>
                                          <p:attrName>style.visibility</p:attrName>
                                        </p:attrNameLst>
                                      </p:cBhvr>
                                      <p:to>
                                        <p:strVal val="visible"/>
                                      </p:to>
                                    </p:set>
                                    <p:anim calcmode="lin" valueType="num">
                                      <p:cBhvr>
                                        <p:cTn id="13" dur="500" fill="hold"/>
                                        <p:tgtEl>
                                          <p:spTgt spid="109599"/>
                                        </p:tgtEl>
                                        <p:attrNameLst>
                                          <p:attrName>ppt_x</p:attrName>
                                        </p:attrNameLst>
                                      </p:cBhvr>
                                      <p:tavLst>
                                        <p:tav tm="0">
                                          <p:val>
                                            <p:strVal val="#ppt_x"/>
                                          </p:val>
                                        </p:tav>
                                        <p:tav tm="100000">
                                          <p:val>
                                            <p:strVal val="#ppt_x"/>
                                          </p:val>
                                        </p:tav>
                                      </p:tavLst>
                                    </p:anim>
                                    <p:anim calcmode="lin" valueType="num">
                                      <p:cBhvr>
                                        <p:cTn id="14" dur="500" fill="hold"/>
                                        <p:tgtEl>
                                          <p:spTgt spid="109599"/>
                                        </p:tgtEl>
                                        <p:attrNameLst>
                                          <p:attrName>ppt_y</p:attrName>
                                        </p:attrNameLst>
                                      </p:cBhvr>
                                      <p:tavLst>
                                        <p:tav tm="0">
                                          <p:val>
                                            <p:strVal val="#ppt_y-#ppt_h/2"/>
                                          </p:val>
                                        </p:tav>
                                        <p:tav tm="100000">
                                          <p:val>
                                            <p:strVal val="#ppt_y"/>
                                          </p:val>
                                        </p:tav>
                                      </p:tavLst>
                                    </p:anim>
                                    <p:anim calcmode="lin" valueType="num">
                                      <p:cBhvr>
                                        <p:cTn id="15" dur="500" fill="hold"/>
                                        <p:tgtEl>
                                          <p:spTgt spid="109599"/>
                                        </p:tgtEl>
                                        <p:attrNameLst>
                                          <p:attrName>ppt_w</p:attrName>
                                        </p:attrNameLst>
                                      </p:cBhvr>
                                      <p:tavLst>
                                        <p:tav tm="0">
                                          <p:val>
                                            <p:strVal val="#ppt_w"/>
                                          </p:val>
                                        </p:tav>
                                        <p:tav tm="100000">
                                          <p:val>
                                            <p:strVal val="#ppt_w"/>
                                          </p:val>
                                        </p:tav>
                                      </p:tavLst>
                                    </p:anim>
                                    <p:anim calcmode="lin" valueType="num">
                                      <p:cBhvr>
                                        <p:cTn id="16" dur="500" fill="hold"/>
                                        <p:tgtEl>
                                          <p:spTgt spid="10959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9600"/>
                                        </p:tgtEl>
                                        <p:attrNameLst>
                                          <p:attrName>style.visibility</p:attrName>
                                        </p:attrNameLst>
                                      </p:cBhvr>
                                      <p:to>
                                        <p:strVal val="visible"/>
                                      </p:to>
                                    </p:set>
                                    <p:animEffect transition="in" filter="wipe(up)">
                                      <p:cBhvr>
                                        <p:cTn id="21" dur="500"/>
                                        <p:tgtEl>
                                          <p:spTgt spid="10960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09601"/>
                                        </p:tgtEl>
                                        <p:attrNameLst>
                                          <p:attrName>style.visibility</p:attrName>
                                        </p:attrNameLst>
                                      </p:cBhvr>
                                      <p:to>
                                        <p:strVal val="visible"/>
                                      </p:to>
                                    </p:set>
                                    <p:anim calcmode="lin" valueType="num">
                                      <p:cBhvr>
                                        <p:cTn id="26" dur="500" fill="hold"/>
                                        <p:tgtEl>
                                          <p:spTgt spid="109601"/>
                                        </p:tgtEl>
                                        <p:attrNameLst>
                                          <p:attrName>ppt_x</p:attrName>
                                        </p:attrNameLst>
                                      </p:cBhvr>
                                      <p:tavLst>
                                        <p:tav tm="0">
                                          <p:val>
                                            <p:strVal val="#ppt_x-#ppt_w/2"/>
                                          </p:val>
                                        </p:tav>
                                        <p:tav tm="100000">
                                          <p:val>
                                            <p:strVal val="#ppt_x"/>
                                          </p:val>
                                        </p:tav>
                                      </p:tavLst>
                                    </p:anim>
                                    <p:anim calcmode="lin" valueType="num">
                                      <p:cBhvr>
                                        <p:cTn id="27" dur="500" fill="hold"/>
                                        <p:tgtEl>
                                          <p:spTgt spid="109601"/>
                                        </p:tgtEl>
                                        <p:attrNameLst>
                                          <p:attrName>ppt_y</p:attrName>
                                        </p:attrNameLst>
                                      </p:cBhvr>
                                      <p:tavLst>
                                        <p:tav tm="0">
                                          <p:val>
                                            <p:strVal val="#ppt_y"/>
                                          </p:val>
                                        </p:tav>
                                        <p:tav tm="100000">
                                          <p:val>
                                            <p:strVal val="#ppt_y"/>
                                          </p:val>
                                        </p:tav>
                                      </p:tavLst>
                                    </p:anim>
                                    <p:anim calcmode="lin" valueType="num">
                                      <p:cBhvr>
                                        <p:cTn id="28" dur="500" fill="hold"/>
                                        <p:tgtEl>
                                          <p:spTgt spid="109601"/>
                                        </p:tgtEl>
                                        <p:attrNameLst>
                                          <p:attrName>ppt_w</p:attrName>
                                        </p:attrNameLst>
                                      </p:cBhvr>
                                      <p:tavLst>
                                        <p:tav tm="0">
                                          <p:val>
                                            <p:fltVal val="0"/>
                                          </p:val>
                                        </p:tav>
                                        <p:tav tm="100000">
                                          <p:val>
                                            <p:strVal val="#ppt_w"/>
                                          </p:val>
                                        </p:tav>
                                      </p:tavLst>
                                    </p:anim>
                                    <p:anim calcmode="lin" valueType="num">
                                      <p:cBhvr>
                                        <p:cTn id="29" dur="500" fill="hold"/>
                                        <p:tgtEl>
                                          <p:spTgt spid="1096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9603"/>
                                        </p:tgtEl>
                                        <p:attrNameLst>
                                          <p:attrName>style.visibility</p:attrName>
                                        </p:attrNameLst>
                                      </p:cBhvr>
                                      <p:to>
                                        <p:strVal val="visible"/>
                                      </p:to>
                                    </p:set>
                                    <p:animEffect transition="in" filter="wipe(up)">
                                      <p:cBhvr>
                                        <p:cTn id="34" dur="500"/>
                                        <p:tgtEl>
                                          <p:spTgt spid="109603"/>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09604"/>
                                        </p:tgtEl>
                                        <p:attrNameLst>
                                          <p:attrName>style.visibility</p:attrName>
                                        </p:attrNameLst>
                                      </p:cBhvr>
                                      <p:to>
                                        <p:strVal val="visible"/>
                                      </p:to>
                                    </p:set>
                                    <p:anim calcmode="lin" valueType="num">
                                      <p:cBhvr>
                                        <p:cTn id="39" dur="500" fill="hold"/>
                                        <p:tgtEl>
                                          <p:spTgt spid="109604"/>
                                        </p:tgtEl>
                                        <p:attrNameLst>
                                          <p:attrName>ppt_x</p:attrName>
                                        </p:attrNameLst>
                                      </p:cBhvr>
                                      <p:tavLst>
                                        <p:tav tm="0">
                                          <p:val>
                                            <p:strVal val="#ppt_x"/>
                                          </p:val>
                                        </p:tav>
                                        <p:tav tm="100000">
                                          <p:val>
                                            <p:strVal val="#ppt_x"/>
                                          </p:val>
                                        </p:tav>
                                      </p:tavLst>
                                    </p:anim>
                                    <p:anim calcmode="lin" valueType="num">
                                      <p:cBhvr>
                                        <p:cTn id="40" dur="500" fill="hold"/>
                                        <p:tgtEl>
                                          <p:spTgt spid="109604"/>
                                        </p:tgtEl>
                                        <p:attrNameLst>
                                          <p:attrName>ppt_y</p:attrName>
                                        </p:attrNameLst>
                                      </p:cBhvr>
                                      <p:tavLst>
                                        <p:tav tm="0">
                                          <p:val>
                                            <p:strVal val="#ppt_y+#ppt_h/2"/>
                                          </p:val>
                                        </p:tav>
                                        <p:tav tm="100000">
                                          <p:val>
                                            <p:strVal val="#ppt_y"/>
                                          </p:val>
                                        </p:tav>
                                      </p:tavLst>
                                    </p:anim>
                                    <p:anim calcmode="lin" valueType="num">
                                      <p:cBhvr>
                                        <p:cTn id="41" dur="500" fill="hold"/>
                                        <p:tgtEl>
                                          <p:spTgt spid="109604"/>
                                        </p:tgtEl>
                                        <p:attrNameLst>
                                          <p:attrName>ppt_w</p:attrName>
                                        </p:attrNameLst>
                                      </p:cBhvr>
                                      <p:tavLst>
                                        <p:tav tm="0">
                                          <p:val>
                                            <p:strVal val="#ppt_w"/>
                                          </p:val>
                                        </p:tav>
                                        <p:tav tm="100000">
                                          <p:val>
                                            <p:strVal val="#ppt_w"/>
                                          </p:val>
                                        </p:tav>
                                      </p:tavLst>
                                    </p:anim>
                                    <p:anim calcmode="lin" valueType="num">
                                      <p:cBhvr>
                                        <p:cTn id="42" dur="500" fill="hold"/>
                                        <p:tgtEl>
                                          <p:spTgt spid="10960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9605"/>
                                        </p:tgtEl>
                                        <p:attrNameLst>
                                          <p:attrName>style.visibility</p:attrName>
                                        </p:attrNameLst>
                                      </p:cBhvr>
                                      <p:to>
                                        <p:strVal val="visible"/>
                                      </p:to>
                                    </p:set>
                                    <p:animEffect transition="in" filter="wipe(left)">
                                      <p:cBhvr>
                                        <p:cTn id="47" dur="500"/>
                                        <p:tgtEl>
                                          <p:spTgt spid="109605"/>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2" fill="hold" grpId="0" nodeType="clickEffect">
                                  <p:stCondLst>
                                    <p:cond delay="0"/>
                                  </p:stCondLst>
                                  <p:childTnLst>
                                    <p:set>
                                      <p:cBhvr>
                                        <p:cTn id="51" dur="1" fill="hold">
                                          <p:stCondLst>
                                            <p:cond delay="0"/>
                                          </p:stCondLst>
                                        </p:cTn>
                                        <p:tgtEl>
                                          <p:spTgt spid="109606"/>
                                        </p:tgtEl>
                                        <p:attrNameLst>
                                          <p:attrName>style.visibility</p:attrName>
                                        </p:attrNameLst>
                                      </p:cBhvr>
                                      <p:to>
                                        <p:strVal val="visible"/>
                                      </p:to>
                                    </p:set>
                                    <p:anim calcmode="lin" valueType="num">
                                      <p:cBhvr>
                                        <p:cTn id="52" dur="500" fill="hold"/>
                                        <p:tgtEl>
                                          <p:spTgt spid="109606"/>
                                        </p:tgtEl>
                                        <p:attrNameLst>
                                          <p:attrName>ppt_x</p:attrName>
                                        </p:attrNameLst>
                                      </p:cBhvr>
                                      <p:tavLst>
                                        <p:tav tm="0">
                                          <p:val>
                                            <p:strVal val="#ppt_x+#ppt_w/2"/>
                                          </p:val>
                                        </p:tav>
                                        <p:tav tm="100000">
                                          <p:val>
                                            <p:strVal val="#ppt_x"/>
                                          </p:val>
                                        </p:tav>
                                      </p:tavLst>
                                    </p:anim>
                                    <p:anim calcmode="lin" valueType="num">
                                      <p:cBhvr>
                                        <p:cTn id="53" dur="500" fill="hold"/>
                                        <p:tgtEl>
                                          <p:spTgt spid="109606"/>
                                        </p:tgtEl>
                                        <p:attrNameLst>
                                          <p:attrName>ppt_y</p:attrName>
                                        </p:attrNameLst>
                                      </p:cBhvr>
                                      <p:tavLst>
                                        <p:tav tm="0">
                                          <p:val>
                                            <p:strVal val="#ppt_y"/>
                                          </p:val>
                                        </p:tav>
                                        <p:tav tm="100000">
                                          <p:val>
                                            <p:strVal val="#ppt_y"/>
                                          </p:val>
                                        </p:tav>
                                      </p:tavLst>
                                    </p:anim>
                                    <p:anim calcmode="lin" valueType="num">
                                      <p:cBhvr>
                                        <p:cTn id="54" dur="500" fill="hold"/>
                                        <p:tgtEl>
                                          <p:spTgt spid="109606"/>
                                        </p:tgtEl>
                                        <p:attrNameLst>
                                          <p:attrName>ppt_w</p:attrName>
                                        </p:attrNameLst>
                                      </p:cBhvr>
                                      <p:tavLst>
                                        <p:tav tm="0">
                                          <p:val>
                                            <p:fltVal val="0"/>
                                          </p:val>
                                        </p:tav>
                                        <p:tav tm="100000">
                                          <p:val>
                                            <p:strVal val="#ppt_w"/>
                                          </p:val>
                                        </p:tav>
                                      </p:tavLst>
                                    </p:anim>
                                    <p:anim calcmode="lin" valueType="num">
                                      <p:cBhvr>
                                        <p:cTn id="55" dur="500" fill="hold"/>
                                        <p:tgtEl>
                                          <p:spTgt spid="109606"/>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09607"/>
                                        </p:tgtEl>
                                        <p:attrNameLst>
                                          <p:attrName>style.visibility</p:attrName>
                                        </p:attrNameLst>
                                      </p:cBhvr>
                                      <p:to>
                                        <p:strVal val="visible"/>
                                      </p:to>
                                    </p:set>
                                    <p:animEffect transition="in" filter="wipe(up)">
                                      <p:cBhvr>
                                        <p:cTn id="60" dur="500"/>
                                        <p:tgtEl>
                                          <p:spTgt spid="109607"/>
                                        </p:tgtEl>
                                      </p:cBhvr>
                                    </p:animEffect>
                                  </p:childTnLst>
                                </p:cTn>
                              </p:par>
                            </p:childTnLst>
                          </p:cTn>
                        </p:par>
                      </p:childTnLst>
                    </p:cTn>
                  </p:par>
                  <p:par>
                    <p:cTn id="61" fill="hold">
                      <p:stCondLst>
                        <p:cond delay="indefinite"/>
                      </p:stCondLst>
                      <p:childTnLst>
                        <p:par>
                          <p:cTn id="62" fill="hold">
                            <p:stCondLst>
                              <p:cond delay="0"/>
                            </p:stCondLst>
                            <p:childTnLst>
                              <p:par>
                                <p:cTn id="63" presetID="17" presetClass="entr" presetSubtype="2" fill="hold" grpId="0" nodeType="clickEffect">
                                  <p:stCondLst>
                                    <p:cond delay="0"/>
                                  </p:stCondLst>
                                  <p:childTnLst>
                                    <p:set>
                                      <p:cBhvr>
                                        <p:cTn id="64" dur="1" fill="hold">
                                          <p:stCondLst>
                                            <p:cond delay="0"/>
                                          </p:stCondLst>
                                        </p:cTn>
                                        <p:tgtEl>
                                          <p:spTgt spid="109608"/>
                                        </p:tgtEl>
                                        <p:attrNameLst>
                                          <p:attrName>style.visibility</p:attrName>
                                        </p:attrNameLst>
                                      </p:cBhvr>
                                      <p:to>
                                        <p:strVal val="visible"/>
                                      </p:to>
                                    </p:set>
                                    <p:anim calcmode="lin" valueType="num">
                                      <p:cBhvr>
                                        <p:cTn id="65" dur="500" fill="hold"/>
                                        <p:tgtEl>
                                          <p:spTgt spid="109608"/>
                                        </p:tgtEl>
                                        <p:attrNameLst>
                                          <p:attrName>ppt_x</p:attrName>
                                        </p:attrNameLst>
                                      </p:cBhvr>
                                      <p:tavLst>
                                        <p:tav tm="0">
                                          <p:val>
                                            <p:strVal val="#ppt_x+#ppt_w/2"/>
                                          </p:val>
                                        </p:tav>
                                        <p:tav tm="100000">
                                          <p:val>
                                            <p:strVal val="#ppt_x"/>
                                          </p:val>
                                        </p:tav>
                                      </p:tavLst>
                                    </p:anim>
                                    <p:anim calcmode="lin" valueType="num">
                                      <p:cBhvr>
                                        <p:cTn id="66" dur="500" fill="hold"/>
                                        <p:tgtEl>
                                          <p:spTgt spid="109608"/>
                                        </p:tgtEl>
                                        <p:attrNameLst>
                                          <p:attrName>ppt_y</p:attrName>
                                        </p:attrNameLst>
                                      </p:cBhvr>
                                      <p:tavLst>
                                        <p:tav tm="0">
                                          <p:val>
                                            <p:strVal val="#ppt_y"/>
                                          </p:val>
                                        </p:tav>
                                        <p:tav tm="100000">
                                          <p:val>
                                            <p:strVal val="#ppt_y"/>
                                          </p:val>
                                        </p:tav>
                                      </p:tavLst>
                                    </p:anim>
                                    <p:anim calcmode="lin" valueType="num">
                                      <p:cBhvr>
                                        <p:cTn id="67" dur="500" fill="hold"/>
                                        <p:tgtEl>
                                          <p:spTgt spid="109608"/>
                                        </p:tgtEl>
                                        <p:attrNameLst>
                                          <p:attrName>ppt_w</p:attrName>
                                        </p:attrNameLst>
                                      </p:cBhvr>
                                      <p:tavLst>
                                        <p:tav tm="0">
                                          <p:val>
                                            <p:fltVal val="0"/>
                                          </p:val>
                                        </p:tav>
                                        <p:tav tm="100000">
                                          <p:val>
                                            <p:strVal val="#ppt_w"/>
                                          </p:val>
                                        </p:tav>
                                      </p:tavLst>
                                    </p:anim>
                                    <p:anim calcmode="lin" valueType="num">
                                      <p:cBhvr>
                                        <p:cTn id="68" dur="500" fill="hold"/>
                                        <p:tgtEl>
                                          <p:spTgt spid="109608"/>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09609"/>
                                        </p:tgtEl>
                                        <p:attrNameLst>
                                          <p:attrName>style.visibility</p:attrName>
                                        </p:attrNameLst>
                                      </p:cBhvr>
                                      <p:to>
                                        <p:strVal val="visible"/>
                                      </p:to>
                                    </p:set>
                                    <p:animEffect transition="in" filter="wipe(up)">
                                      <p:cBhvr>
                                        <p:cTn id="73" dur="500"/>
                                        <p:tgtEl>
                                          <p:spTgt spid="109609"/>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109610"/>
                                        </p:tgtEl>
                                        <p:attrNameLst>
                                          <p:attrName>style.visibility</p:attrName>
                                        </p:attrNameLst>
                                      </p:cBhvr>
                                      <p:to>
                                        <p:strVal val="visible"/>
                                      </p:to>
                                    </p:set>
                                    <p:anim calcmode="lin" valueType="num">
                                      <p:cBhvr>
                                        <p:cTn id="78" dur="500" fill="hold"/>
                                        <p:tgtEl>
                                          <p:spTgt spid="109610"/>
                                        </p:tgtEl>
                                        <p:attrNameLst>
                                          <p:attrName>ppt_x</p:attrName>
                                        </p:attrNameLst>
                                      </p:cBhvr>
                                      <p:tavLst>
                                        <p:tav tm="0">
                                          <p:val>
                                            <p:strVal val="#ppt_x"/>
                                          </p:val>
                                        </p:tav>
                                        <p:tav tm="100000">
                                          <p:val>
                                            <p:strVal val="#ppt_x"/>
                                          </p:val>
                                        </p:tav>
                                      </p:tavLst>
                                    </p:anim>
                                    <p:anim calcmode="lin" valueType="num">
                                      <p:cBhvr>
                                        <p:cTn id="79" dur="500" fill="hold"/>
                                        <p:tgtEl>
                                          <p:spTgt spid="109610"/>
                                        </p:tgtEl>
                                        <p:attrNameLst>
                                          <p:attrName>ppt_y</p:attrName>
                                        </p:attrNameLst>
                                      </p:cBhvr>
                                      <p:tavLst>
                                        <p:tav tm="0">
                                          <p:val>
                                            <p:strVal val="#ppt_y-#ppt_h/2"/>
                                          </p:val>
                                        </p:tav>
                                        <p:tav tm="100000">
                                          <p:val>
                                            <p:strVal val="#ppt_y"/>
                                          </p:val>
                                        </p:tav>
                                      </p:tavLst>
                                    </p:anim>
                                    <p:anim calcmode="lin" valueType="num">
                                      <p:cBhvr>
                                        <p:cTn id="80" dur="500" fill="hold"/>
                                        <p:tgtEl>
                                          <p:spTgt spid="109610"/>
                                        </p:tgtEl>
                                        <p:attrNameLst>
                                          <p:attrName>ppt_w</p:attrName>
                                        </p:attrNameLst>
                                      </p:cBhvr>
                                      <p:tavLst>
                                        <p:tav tm="0">
                                          <p:val>
                                            <p:strVal val="#ppt_w"/>
                                          </p:val>
                                        </p:tav>
                                        <p:tav tm="100000">
                                          <p:val>
                                            <p:strVal val="#ppt_w"/>
                                          </p:val>
                                        </p:tav>
                                      </p:tavLst>
                                    </p:anim>
                                    <p:anim calcmode="lin" valueType="num">
                                      <p:cBhvr>
                                        <p:cTn id="81" dur="500" fill="hold"/>
                                        <p:tgtEl>
                                          <p:spTgt spid="109610"/>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09611"/>
                                        </p:tgtEl>
                                        <p:attrNameLst>
                                          <p:attrName>style.visibility</p:attrName>
                                        </p:attrNameLst>
                                      </p:cBhvr>
                                      <p:to>
                                        <p:strVal val="visible"/>
                                      </p:to>
                                    </p:set>
                                    <p:animEffect transition="in" filter="wipe(up)">
                                      <p:cBhvr>
                                        <p:cTn id="86" dur="500"/>
                                        <p:tgtEl>
                                          <p:spTgt spid="10961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109619"/>
                                        </p:tgtEl>
                                        <p:attrNameLst>
                                          <p:attrName>style.visibility</p:attrName>
                                        </p:attrNameLst>
                                      </p:cBhvr>
                                      <p:to>
                                        <p:strVal val="visible"/>
                                      </p:to>
                                    </p:set>
                                    <p:anim calcmode="lin" valueType="num">
                                      <p:cBhvr additive="base">
                                        <p:cTn id="91" dur="500" fill="hold"/>
                                        <p:tgtEl>
                                          <p:spTgt spid="109619"/>
                                        </p:tgtEl>
                                        <p:attrNameLst>
                                          <p:attrName>ppt_x</p:attrName>
                                        </p:attrNameLst>
                                      </p:cBhvr>
                                      <p:tavLst>
                                        <p:tav tm="0">
                                          <p:val>
                                            <p:strVal val="1+#ppt_w/2"/>
                                          </p:val>
                                        </p:tav>
                                        <p:tav tm="100000">
                                          <p:val>
                                            <p:strVal val="#ppt_x"/>
                                          </p:val>
                                        </p:tav>
                                      </p:tavLst>
                                    </p:anim>
                                    <p:anim calcmode="lin" valueType="num">
                                      <p:cBhvr additive="base">
                                        <p:cTn id="92" dur="500" fill="hold"/>
                                        <p:tgtEl>
                                          <p:spTgt spid="1096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09613"/>
                                        </p:tgtEl>
                                        <p:attrNameLst>
                                          <p:attrName>style.visibility</p:attrName>
                                        </p:attrNameLst>
                                      </p:cBhvr>
                                      <p:to>
                                        <p:strVal val="visible"/>
                                      </p:to>
                                    </p:set>
                                    <p:animEffect transition="in" filter="box(in)">
                                      <p:cBhvr>
                                        <p:cTn id="97" dur="500"/>
                                        <p:tgtEl>
                                          <p:spTgt spid="109613"/>
                                        </p:tgtEl>
                                      </p:cBhvr>
                                    </p:animEffect>
                                  </p:childTnLst>
                                </p:cTn>
                              </p:par>
                            </p:childTnLst>
                          </p:cTn>
                        </p:par>
                        <p:par>
                          <p:cTn id="98" fill="hold">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109614"/>
                                        </p:tgtEl>
                                        <p:attrNameLst>
                                          <p:attrName>style.visibility</p:attrName>
                                        </p:attrNameLst>
                                      </p:cBhvr>
                                      <p:to>
                                        <p:strVal val="visible"/>
                                      </p:to>
                                    </p:set>
                                    <p:animEffect transition="in" filter="box(in)">
                                      <p:cBhvr>
                                        <p:cTn id="101" dur="500"/>
                                        <p:tgtEl>
                                          <p:spTgt spid="109614"/>
                                        </p:tgtEl>
                                      </p:cBhvr>
                                    </p:animEffect>
                                  </p:childTnLst>
                                </p:cTn>
                              </p:par>
                            </p:childTnLst>
                          </p:cTn>
                        </p:par>
                        <p:par>
                          <p:cTn id="102" fill="hold">
                            <p:stCondLst>
                              <p:cond delay="1000"/>
                            </p:stCondLst>
                            <p:childTnLst>
                              <p:par>
                                <p:cTn id="103" presetID="4" presetClass="entr" presetSubtype="16" fill="hold" grpId="0" nodeType="afterEffect">
                                  <p:stCondLst>
                                    <p:cond delay="0"/>
                                  </p:stCondLst>
                                  <p:childTnLst>
                                    <p:set>
                                      <p:cBhvr>
                                        <p:cTn id="104" dur="1" fill="hold">
                                          <p:stCondLst>
                                            <p:cond delay="0"/>
                                          </p:stCondLst>
                                        </p:cTn>
                                        <p:tgtEl>
                                          <p:spTgt spid="109615"/>
                                        </p:tgtEl>
                                        <p:attrNameLst>
                                          <p:attrName>style.visibility</p:attrName>
                                        </p:attrNameLst>
                                      </p:cBhvr>
                                      <p:to>
                                        <p:strVal val="visible"/>
                                      </p:to>
                                    </p:set>
                                    <p:animEffect transition="in" filter="box(in)">
                                      <p:cBhvr>
                                        <p:cTn id="105" dur="500"/>
                                        <p:tgtEl>
                                          <p:spTgt spid="109615"/>
                                        </p:tgtEl>
                                      </p:cBhvr>
                                    </p:animEffect>
                                  </p:childTnLst>
                                </p:cTn>
                              </p:par>
                            </p:childTnLst>
                          </p:cTn>
                        </p:par>
                        <p:par>
                          <p:cTn id="106" fill="hold">
                            <p:stCondLst>
                              <p:cond delay="1500"/>
                            </p:stCondLst>
                            <p:childTnLst>
                              <p:par>
                                <p:cTn id="107" presetID="4" presetClass="entr" presetSubtype="16" fill="hold" grpId="0" nodeType="afterEffect">
                                  <p:stCondLst>
                                    <p:cond delay="0"/>
                                  </p:stCondLst>
                                  <p:childTnLst>
                                    <p:set>
                                      <p:cBhvr>
                                        <p:cTn id="108" dur="1" fill="hold">
                                          <p:stCondLst>
                                            <p:cond delay="0"/>
                                          </p:stCondLst>
                                        </p:cTn>
                                        <p:tgtEl>
                                          <p:spTgt spid="109616"/>
                                        </p:tgtEl>
                                        <p:attrNameLst>
                                          <p:attrName>style.visibility</p:attrName>
                                        </p:attrNameLst>
                                      </p:cBhvr>
                                      <p:to>
                                        <p:strVal val="visible"/>
                                      </p:to>
                                    </p:set>
                                    <p:animEffect transition="in" filter="box(in)">
                                      <p:cBhvr>
                                        <p:cTn id="109" dur="500"/>
                                        <p:tgtEl>
                                          <p:spTgt spid="109616"/>
                                        </p:tgtEl>
                                      </p:cBhvr>
                                    </p:animEffect>
                                  </p:childTnLst>
                                </p:cTn>
                              </p:par>
                            </p:childTnLst>
                          </p:cTn>
                        </p:par>
                        <p:par>
                          <p:cTn id="110" fill="hold">
                            <p:stCondLst>
                              <p:cond delay="2000"/>
                            </p:stCondLst>
                            <p:childTnLst>
                              <p:par>
                                <p:cTn id="111" presetID="4" presetClass="entr" presetSubtype="16" fill="hold" grpId="0" nodeType="afterEffect">
                                  <p:stCondLst>
                                    <p:cond delay="0"/>
                                  </p:stCondLst>
                                  <p:childTnLst>
                                    <p:set>
                                      <p:cBhvr>
                                        <p:cTn id="112" dur="1" fill="hold">
                                          <p:stCondLst>
                                            <p:cond delay="0"/>
                                          </p:stCondLst>
                                        </p:cTn>
                                        <p:tgtEl>
                                          <p:spTgt spid="109617"/>
                                        </p:tgtEl>
                                        <p:attrNameLst>
                                          <p:attrName>style.visibility</p:attrName>
                                        </p:attrNameLst>
                                      </p:cBhvr>
                                      <p:to>
                                        <p:strVal val="visible"/>
                                      </p:to>
                                    </p:set>
                                    <p:animEffect transition="in" filter="box(in)">
                                      <p:cBhvr>
                                        <p:cTn id="113" dur="500"/>
                                        <p:tgtEl>
                                          <p:spTgt spid="109617"/>
                                        </p:tgtEl>
                                      </p:cBhvr>
                                    </p:animEffect>
                                  </p:childTnLst>
                                </p:cTn>
                              </p:par>
                            </p:childTnLst>
                          </p:cTn>
                        </p:par>
                        <p:par>
                          <p:cTn id="114" fill="hold">
                            <p:stCondLst>
                              <p:cond delay="2500"/>
                            </p:stCondLst>
                            <p:childTnLst>
                              <p:par>
                                <p:cTn id="115" presetID="4" presetClass="entr" presetSubtype="16" fill="hold" grpId="0" nodeType="afterEffect">
                                  <p:stCondLst>
                                    <p:cond delay="0"/>
                                  </p:stCondLst>
                                  <p:childTnLst>
                                    <p:set>
                                      <p:cBhvr>
                                        <p:cTn id="116" dur="1" fill="hold">
                                          <p:stCondLst>
                                            <p:cond delay="0"/>
                                          </p:stCondLst>
                                        </p:cTn>
                                        <p:tgtEl>
                                          <p:spTgt spid="109618"/>
                                        </p:tgtEl>
                                        <p:attrNameLst>
                                          <p:attrName>style.visibility</p:attrName>
                                        </p:attrNameLst>
                                      </p:cBhvr>
                                      <p:to>
                                        <p:strVal val="visible"/>
                                      </p:to>
                                    </p:set>
                                    <p:animEffect transition="in" filter="box(in)">
                                      <p:cBhvr>
                                        <p:cTn id="117" dur="500"/>
                                        <p:tgtEl>
                                          <p:spTgt spid="109618"/>
                                        </p:tgtEl>
                                      </p:cBhvr>
                                    </p:animEffect>
                                  </p:childTnLst>
                                </p:cTn>
                              </p:par>
                            </p:childTnLst>
                          </p:cTn>
                        </p:par>
                        <p:par>
                          <p:cTn id="118" fill="hold">
                            <p:stCondLst>
                              <p:cond delay="3000"/>
                            </p:stCondLst>
                            <p:childTnLst>
                              <p:par>
                                <p:cTn id="119" presetID="2" presetClass="entr" presetSubtype="4" fill="hold" grpId="0" nodeType="afterEffect">
                                  <p:stCondLst>
                                    <p:cond delay="0"/>
                                  </p:stCondLst>
                                  <p:childTnLst>
                                    <p:set>
                                      <p:cBhvr>
                                        <p:cTn id="120" dur="1" fill="hold">
                                          <p:stCondLst>
                                            <p:cond delay="0"/>
                                          </p:stCondLst>
                                        </p:cTn>
                                        <p:tgtEl>
                                          <p:spTgt spid="109620"/>
                                        </p:tgtEl>
                                        <p:attrNameLst>
                                          <p:attrName>style.visibility</p:attrName>
                                        </p:attrNameLst>
                                      </p:cBhvr>
                                      <p:to>
                                        <p:strVal val="visible"/>
                                      </p:to>
                                    </p:set>
                                    <p:anim calcmode="lin" valueType="num">
                                      <p:cBhvr additive="base">
                                        <p:cTn id="121" dur="500" fill="hold"/>
                                        <p:tgtEl>
                                          <p:spTgt spid="109620"/>
                                        </p:tgtEl>
                                        <p:attrNameLst>
                                          <p:attrName>ppt_x</p:attrName>
                                        </p:attrNameLst>
                                      </p:cBhvr>
                                      <p:tavLst>
                                        <p:tav tm="0">
                                          <p:val>
                                            <p:strVal val="#ppt_x"/>
                                          </p:val>
                                        </p:tav>
                                        <p:tav tm="100000">
                                          <p:val>
                                            <p:strVal val="#ppt_x"/>
                                          </p:val>
                                        </p:tav>
                                      </p:tavLst>
                                    </p:anim>
                                    <p:anim calcmode="lin" valueType="num">
                                      <p:cBhvr additive="base">
                                        <p:cTn id="122" dur="500" fill="hold"/>
                                        <p:tgtEl>
                                          <p:spTgt spid="109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98" grpId="0" animBg="1" autoUpdateAnimBg="0"/>
      <p:bldP spid="109599" grpId="0" animBg="1"/>
      <p:bldP spid="109601" grpId="0" animBg="1"/>
      <p:bldP spid="109604" grpId="0" animBg="1"/>
      <p:bldP spid="109606" grpId="0" animBg="1"/>
      <p:bldP spid="109607" grpId="0" animBg="1" autoUpdateAnimBg="0"/>
      <p:bldP spid="109608" grpId="0" animBg="1"/>
      <p:bldP spid="109609" grpId="0" animBg="1" autoUpdateAnimBg="0"/>
      <p:bldP spid="109610" grpId="0" animBg="1"/>
      <p:bldP spid="109611" grpId="0" animBg="1" autoUpdateAnimBg="0"/>
      <p:bldP spid="109613" grpId="0" autoUpdateAnimBg="0"/>
      <p:bldP spid="109614" grpId="0" autoUpdateAnimBg="0"/>
      <p:bldP spid="109615" grpId="0" autoUpdateAnimBg="0"/>
      <p:bldP spid="109616" grpId="0" autoUpdateAnimBg="0"/>
      <p:bldP spid="109617" grpId="0" autoUpdateAnimBg="0"/>
      <p:bldP spid="109618" grpId="0" autoUpdateAnimBg="0"/>
      <p:bldP spid="109619" grpId="0" autoUpdateAnimBg="0"/>
      <p:bldP spid="109620" grpId="0" autoUpdateAnimBg="0"/>
      <p:bldP spid="109600" grpId="0" animBg="1" autoUpdateAnimBg="0"/>
      <p:bldP spid="109603" grpId="0" animBg="1" autoUpdateAnimBg="0"/>
      <p:bldP spid="109605"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2A5C6AE-FC6D-4A7F-95BD-B0D8200E86CD}" type="slidenum">
              <a:rPr lang="en-US" altLang="zh-CN"/>
              <a:t>64</a:t>
            </a:fld>
            <a:endParaRPr lang="en-US" altLang="zh-CN"/>
          </a:p>
        </p:txBody>
      </p:sp>
      <p:sp>
        <p:nvSpPr>
          <p:cNvPr id="246788" name="Rectangle 4"/>
          <p:cNvSpPr>
            <a:spLocks noGrp="1" noChangeArrowheads="1"/>
          </p:cNvSpPr>
          <p:nvPr>
            <p:ph type="title"/>
          </p:nvPr>
        </p:nvSpPr>
        <p:spPr/>
        <p:txBody>
          <a:bodyPr/>
          <a:lstStyle/>
          <a:p>
            <a:pPr eaLnBrk="1" hangingPunct="1">
              <a:defRPr/>
            </a:pPr>
            <a:r>
              <a:rPr lang="en-US" altLang="zh-CN" smtClean="0"/>
              <a:t>7.4.1 </a:t>
            </a:r>
            <a:r>
              <a:rPr lang="zh-CN" altLang="en-US" smtClean="0"/>
              <a:t>普里姆算法</a:t>
            </a:r>
          </a:p>
        </p:txBody>
      </p:sp>
      <p:sp>
        <p:nvSpPr>
          <p:cNvPr id="13316" name="Rectangle 5"/>
          <p:cNvSpPr>
            <a:spLocks noGrp="1" noChangeArrowheads="1"/>
          </p:cNvSpPr>
          <p:nvPr>
            <p:ph type="body" idx="1"/>
          </p:nvPr>
        </p:nvSpPr>
        <p:spPr/>
        <p:txBody>
          <a:bodyPr/>
          <a:lstStyle/>
          <a:p>
            <a:pPr eaLnBrk="1" hangingPunct="1"/>
            <a:r>
              <a:rPr lang="zh-CN" altLang="en-US" smtClean="0"/>
              <a:t>设</a:t>
            </a:r>
            <a:r>
              <a:rPr lang="en-US" altLang="zh-CN" smtClean="0"/>
              <a:t>G=(V,E)</a:t>
            </a:r>
            <a:r>
              <a:rPr lang="zh-CN" altLang="en-US" smtClean="0"/>
              <a:t>为一个具有</a:t>
            </a:r>
            <a:r>
              <a:rPr lang="en-US" altLang="zh-CN" smtClean="0"/>
              <a:t>n</a:t>
            </a:r>
            <a:r>
              <a:rPr lang="zh-CN" altLang="en-US" smtClean="0"/>
              <a:t>个顶点的连通网络，</a:t>
            </a:r>
          </a:p>
          <a:p>
            <a:pPr eaLnBrk="1" hangingPunct="1"/>
            <a:r>
              <a:rPr lang="en-US" altLang="zh-CN" smtClean="0"/>
              <a:t>T=</a:t>
            </a:r>
            <a:r>
              <a:rPr lang="zh-CN" altLang="en-US" smtClean="0"/>
              <a:t>（</a:t>
            </a:r>
            <a:r>
              <a:rPr lang="en-US" altLang="zh-CN" smtClean="0"/>
              <a:t>U, TE</a:t>
            </a:r>
            <a:r>
              <a:rPr lang="zh-CN" altLang="en-US" smtClean="0"/>
              <a:t>）为构造的生成树。</a:t>
            </a:r>
          </a:p>
          <a:p>
            <a:pPr lvl="1" eaLnBrk="1" hangingPunct="1"/>
            <a:r>
              <a:rPr lang="en-US" altLang="zh-CN" smtClean="0"/>
              <a:t>1</a:t>
            </a:r>
            <a:r>
              <a:rPr lang="zh-CN" altLang="en-US" smtClean="0"/>
              <a:t>）初始时，</a:t>
            </a:r>
            <a:r>
              <a:rPr lang="en-US" altLang="zh-CN" smtClean="0"/>
              <a:t>U={u0}</a:t>
            </a:r>
            <a:r>
              <a:rPr lang="zh-CN" altLang="en-US" smtClean="0"/>
              <a:t>，</a:t>
            </a:r>
            <a:r>
              <a:rPr lang="en-US" altLang="zh-CN" smtClean="0"/>
              <a:t>TE=</a:t>
            </a:r>
            <a:r>
              <a:rPr lang="en-US" altLang="zh-CN" smtClean="0">
                <a:sym typeface="Symbol" panose="05050102010706020507" pitchFamily="18" charset="2"/>
              </a:rPr>
              <a:t></a:t>
            </a:r>
            <a:r>
              <a:rPr lang="zh-CN" altLang="en-US" smtClean="0">
                <a:sym typeface="Symbol" panose="05050102010706020507" pitchFamily="18" charset="2"/>
              </a:rPr>
              <a:t>；</a:t>
            </a:r>
            <a:endParaRPr lang="zh-CN" altLang="en-US" smtClean="0"/>
          </a:p>
          <a:p>
            <a:pPr lvl="1" eaLnBrk="1" hangingPunct="1"/>
            <a:r>
              <a:rPr lang="en-US" altLang="zh-CN" smtClean="0"/>
              <a:t>2</a:t>
            </a:r>
            <a:r>
              <a:rPr lang="zh-CN" altLang="en-US" smtClean="0"/>
              <a:t>）在</a:t>
            </a:r>
            <a:r>
              <a:rPr lang="zh-CN" altLang="en-US" smtClean="0">
                <a:solidFill>
                  <a:srgbClr val="CC0000"/>
                </a:solidFill>
              </a:rPr>
              <a:t>所有</a:t>
            </a:r>
            <a:r>
              <a:rPr lang="en-US" altLang="zh-CN" smtClean="0">
                <a:solidFill>
                  <a:srgbClr val="CC0000"/>
                </a:solidFill>
              </a:rPr>
              <a:t>u</a:t>
            </a:r>
            <a:r>
              <a:rPr lang="en-US" altLang="zh-CN" smtClean="0">
                <a:solidFill>
                  <a:srgbClr val="CC0000"/>
                </a:solidFill>
                <a:sym typeface="Symbol" panose="05050102010706020507" pitchFamily="18" charset="2"/>
              </a:rPr>
              <a:t></a:t>
            </a:r>
            <a:r>
              <a:rPr lang="en-US" altLang="zh-CN" smtClean="0">
                <a:solidFill>
                  <a:srgbClr val="CC0000"/>
                </a:solidFill>
              </a:rPr>
              <a:t>U </a:t>
            </a:r>
            <a:r>
              <a:rPr lang="zh-CN" altLang="en-US" smtClean="0">
                <a:solidFill>
                  <a:srgbClr val="CC0000"/>
                </a:solidFill>
              </a:rPr>
              <a:t>、</a:t>
            </a:r>
            <a:r>
              <a:rPr lang="en-US" altLang="en-US" smtClean="0">
                <a:solidFill>
                  <a:srgbClr val="CC0000"/>
                </a:solidFill>
              </a:rPr>
              <a:t>v</a:t>
            </a:r>
            <a:r>
              <a:rPr lang="en-US" altLang="zh-CN" smtClean="0">
                <a:solidFill>
                  <a:srgbClr val="CC0000"/>
                </a:solidFill>
                <a:sym typeface="Symbol" panose="05050102010706020507" pitchFamily="18" charset="2"/>
              </a:rPr>
              <a:t></a:t>
            </a:r>
            <a:r>
              <a:rPr lang="en-US" altLang="zh-CN" smtClean="0">
                <a:solidFill>
                  <a:srgbClr val="CC0000"/>
                </a:solidFill>
              </a:rPr>
              <a:t>V-U</a:t>
            </a:r>
            <a:r>
              <a:rPr lang="zh-CN" altLang="en-US" smtClean="0">
                <a:solidFill>
                  <a:srgbClr val="CC0000"/>
                </a:solidFill>
              </a:rPr>
              <a:t>的边</a:t>
            </a:r>
            <a:r>
              <a:rPr lang="zh-CN" altLang="en-US" smtClean="0"/>
              <a:t>（</a:t>
            </a:r>
            <a:r>
              <a:rPr lang="en-US" altLang="zh-CN" smtClean="0"/>
              <a:t>u,v</a:t>
            </a:r>
            <a:r>
              <a:rPr lang="zh-CN" altLang="en-US" smtClean="0"/>
              <a:t>）中选择一条权值最小的边，不妨设为（</a:t>
            </a:r>
            <a:r>
              <a:rPr lang="en-US" altLang="en-US" smtClean="0"/>
              <a:t>u,v)</a:t>
            </a:r>
            <a:r>
              <a:rPr lang="zh-CN" altLang="en-US" smtClean="0"/>
              <a:t>；</a:t>
            </a:r>
          </a:p>
          <a:p>
            <a:pPr lvl="1" eaLnBrk="1" hangingPunct="1"/>
            <a:r>
              <a:rPr lang="en-US" altLang="zh-CN" smtClean="0"/>
              <a:t>3</a:t>
            </a:r>
            <a:r>
              <a:rPr lang="zh-CN" altLang="en-US" smtClean="0"/>
              <a:t>）将</a:t>
            </a:r>
            <a:r>
              <a:rPr lang="en-US" altLang="zh-CN" smtClean="0"/>
              <a:t>v</a:t>
            </a:r>
            <a:r>
              <a:rPr lang="zh-CN" altLang="en-US" smtClean="0"/>
              <a:t>加入</a:t>
            </a:r>
            <a:r>
              <a:rPr lang="en-US" altLang="zh-CN" smtClean="0"/>
              <a:t>U</a:t>
            </a:r>
            <a:r>
              <a:rPr lang="zh-CN" altLang="en-US" smtClean="0"/>
              <a:t>；同时</a:t>
            </a:r>
            <a:r>
              <a:rPr lang="en-US" altLang="zh-CN" smtClean="0"/>
              <a:t>(u,v)</a:t>
            </a:r>
            <a:r>
              <a:rPr lang="zh-CN" altLang="en-US" smtClean="0"/>
              <a:t>加入</a:t>
            </a:r>
            <a:r>
              <a:rPr lang="en-US" altLang="zh-CN" smtClean="0"/>
              <a:t>TE</a:t>
            </a:r>
            <a:r>
              <a:rPr lang="zh-CN" altLang="en-US" smtClean="0"/>
              <a:t>，</a:t>
            </a:r>
          </a:p>
          <a:p>
            <a:pPr lvl="1" eaLnBrk="1" hangingPunct="1"/>
            <a:r>
              <a:rPr lang="en-US" altLang="zh-CN" smtClean="0"/>
              <a:t>4</a:t>
            </a:r>
            <a:r>
              <a:rPr lang="zh-CN" altLang="en-US" smtClean="0"/>
              <a:t>）重复</a:t>
            </a:r>
            <a:r>
              <a:rPr lang="en-US" altLang="zh-CN" smtClean="0"/>
              <a:t>2)</a:t>
            </a:r>
            <a:r>
              <a:rPr lang="zh-CN" altLang="en-US" smtClean="0"/>
              <a:t>、</a:t>
            </a:r>
            <a:r>
              <a:rPr lang="en-US" altLang="zh-CN" smtClean="0"/>
              <a:t>3)</a:t>
            </a:r>
            <a:r>
              <a:rPr lang="zh-CN" altLang="en-US" smtClean="0"/>
              <a:t>，直到</a:t>
            </a:r>
            <a:r>
              <a:rPr lang="en-US" altLang="zh-CN" smtClean="0"/>
              <a:t>U=V</a:t>
            </a:r>
            <a:r>
              <a:rPr lang="zh-CN" altLang="en-US" smtClean="0"/>
              <a:t>为止；</a:t>
            </a:r>
          </a:p>
        </p:txBody>
      </p:sp>
    </p:spTree>
  </p:cSld>
  <p:clrMapOvr>
    <a:masterClrMapping/>
  </p:clrMapOvr>
  <p:transition>
    <p:pull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B1FEF0C-4DDD-494D-AF22-ACCBD540F3B0}" type="slidenum">
              <a:rPr lang="en-US" altLang="zh-CN"/>
              <a:t>65</a:t>
            </a:fld>
            <a:endParaRPr lang="en-US" altLang="zh-CN"/>
          </a:p>
        </p:txBody>
      </p:sp>
      <p:sp>
        <p:nvSpPr>
          <p:cNvPr id="32774" name="Rectangle 6"/>
          <p:cNvSpPr>
            <a:spLocks noGrp="1" noChangeArrowheads="1"/>
          </p:cNvSpPr>
          <p:nvPr>
            <p:ph type="title"/>
          </p:nvPr>
        </p:nvSpPr>
        <p:spPr/>
        <p:txBody>
          <a:bodyPr/>
          <a:lstStyle/>
          <a:p>
            <a:pPr eaLnBrk="1" hangingPunct="1">
              <a:defRPr/>
            </a:pPr>
            <a:r>
              <a:rPr lang="en-US" altLang="zh-CN" smtClean="0"/>
              <a:t>7.4.1 </a:t>
            </a:r>
            <a:r>
              <a:rPr lang="zh-CN" altLang="en-US" smtClean="0"/>
              <a:t>普里姆算法</a:t>
            </a:r>
          </a:p>
        </p:txBody>
      </p:sp>
      <p:sp>
        <p:nvSpPr>
          <p:cNvPr id="14340" name="Rectangle 7"/>
          <p:cNvSpPr>
            <a:spLocks noGrp="1" noChangeArrowheads="1"/>
          </p:cNvSpPr>
          <p:nvPr>
            <p:ph type="body" idx="1"/>
          </p:nvPr>
        </p:nvSpPr>
        <p:spPr/>
        <p:txBody>
          <a:bodyPr/>
          <a:lstStyle/>
          <a:p>
            <a:pPr eaLnBrk="1" hangingPunct="1"/>
            <a:r>
              <a:rPr lang="en-US" altLang="zh-CN" dirty="0" smtClean="0"/>
              <a:t> </a:t>
            </a:r>
            <a:r>
              <a:rPr lang="zh-CN" altLang="en-US" dirty="0" smtClean="0"/>
              <a:t>设置一个辅助数组</a:t>
            </a:r>
            <a:r>
              <a:rPr kumimoji="1" lang="en-US" altLang="zh-CN" dirty="0" err="1" smtClean="0">
                <a:solidFill>
                  <a:srgbClr val="800000"/>
                </a:solidFill>
              </a:rPr>
              <a:t>closedge</a:t>
            </a:r>
            <a:r>
              <a:rPr lang="en-US" altLang="zh-CN" dirty="0" smtClean="0"/>
              <a:t> </a:t>
            </a:r>
            <a:r>
              <a:rPr lang="zh-CN" altLang="en-US" dirty="0" smtClean="0"/>
              <a:t>：</a:t>
            </a:r>
            <a:endParaRPr lang="en-US" altLang="zh-CN" dirty="0" smtClean="0"/>
          </a:p>
          <a:p>
            <a:pPr eaLnBrk="1" hangingPunct="1"/>
            <a:r>
              <a:rPr lang="zh-CN" altLang="en-US" dirty="0" smtClean="0"/>
              <a:t>对当前</a:t>
            </a:r>
            <a:r>
              <a:rPr lang="en-US" altLang="zh-CN" dirty="0" smtClean="0"/>
              <a:t>V</a:t>
            </a:r>
            <a:r>
              <a:rPr lang="zh-CN" altLang="en-US" dirty="0" smtClean="0"/>
              <a:t>－</a:t>
            </a:r>
            <a:r>
              <a:rPr lang="en-US" altLang="zh-CN" dirty="0" smtClean="0"/>
              <a:t>U</a:t>
            </a:r>
            <a:r>
              <a:rPr lang="zh-CN" altLang="en-US" dirty="0" smtClean="0"/>
              <a:t>集中的每个顶点，记录和顶点集</a:t>
            </a:r>
            <a:r>
              <a:rPr lang="en-US" altLang="zh-CN" dirty="0" smtClean="0"/>
              <a:t>U</a:t>
            </a:r>
            <a:r>
              <a:rPr lang="zh-CN" altLang="en-US" dirty="0" smtClean="0"/>
              <a:t>中顶点相连接的代价最小的边：</a:t>
            </a:r>
          </a:p>
        </p:txBody>
      </p:sp>
      <p:sp>
        <p:nvSpPr>
          <p:cNvPr id="32771" name="Text Box 3"/>
          <p:cNvSpPr txBox="1">
            <a:spLocks noChangeArrowheads="1"/>
          </p:cNvSpPr>
          <p:nvPr/>
        </p:nvSpPr>
        <p:spPr bwMode="auto">
          <a:xfrm>
            <a:off x="1219200" y="2971800"/>
            <a:ext cx="6248400" cy="2155825"/>
          </a:xfrm>
          <a:prstGeom prst="rect">
            <a:avLst/>
          </a:prstGeom>
          <a:noFill/>
          <a:ln w="12700" cap="sq">
            <a:solidFill>
              <a:srgbClr val="59009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0000"/>
              </a:lnSpc>
            </a:pPr>
            <a:r>
              <a:rPr kumimoji="1" lang="en-US" altLang="zh-CN" sz="2800">
                <a:solidFill>
                  <a:srgbClr val="000082"/>
                </a:solidFill>
                <a:latin typeface="Times New Roman" panose="02020603050405020304" pitchFamily="18" charset="0"/>
              </a:rPr>
              <a:t>struct {</a:t>
            </a:r>
          </a:p>
          <a:p>
            <a:pPr algn="l" eaLnBrk="1" hangingPunct="1">
              <a:lnSpc>
                <a:spcPct val="120000"/>
              </a:lnSpc>
            </a:pPr>
            <a:r>
              <a:rPr kumimoji="1" lang="en-US" altLang="zh-CN" sz="2800">
                <a:solidFill>
                  <a:srgbClr val="000082"/>
                </a:solidFill>
                <a:latin typeface="Times New Roman" panose="02020603050405020304" pitchFamily="18" charset="0"/>
              </a:rPr>
              <a:t>     int  adjvex;  // U</a:t>
            </a:r>
            <a:r>
              <a:rPr kumimoji="1" lang="zh-CN" altLang="en-US" sz="2800">
                <a:solidFill>
                  <a:srgbClr val="000082"/>
                </a:solidFill>
                <a:latin typeface="Times New Roman" panose="02020603050405020304" pitchFamily="18" charset="0"/>
              </a:rPr>
              <a:t>集中的顶点序号</a:t>
            </a:r>
          </a:p>
          <a:p>
            <a:pPr algn="l" eaLnBrk="1" hangingPunct="1">
              <a:lnSpc>
                <a:spcPct val="120000"/>
              </a:lnSpc>
            </a:pPr>
            <a:r>
              <a:rPr kumimoji="1" lang="zh-CN" altLang="en-US" sz="2800">
                <a:solidFill>
                  <a:srgbClr val="000082"/>
                </a:solidFill>
                <a:latin typeface="Times New Roman" panose="02020603050405020304" pitchFamily="18" charset="0"/>
              </a:rPr>
              <a:t>     </a:t>
            </a:r>
            <a:r>
              <a:rPr kumimoji="1" lang="en-US" altLang="zh-CN" sz="2800">
                <a:solidFill>
                  <a:srgbClr val="000082"/>
                </a:solidFill>
                <a:latin typeface="Times New Roman" panose="02020603050405020304" pitchFamily="18" charset="0"/>
              </a:rPr>
              <a:t>VRType     lowcost;  // </a:t>
            </a:r>
            <a:r>
              <a:rPr kumimoji="1" lang="zh-CN" altLang="en-US" sz="2800">
                <a:solidFill>
                  <a:srgbClr val="000082"/>
                </a:solidFill>
                <a:latin typeface="Times New Roman" panose="02020603050405020304" pitchFamily="18" charset="0"/>
              </a:rPr>
              <a:t>边的权值</a:t>
            </a:r>
          </a:p>
          <a:p>
            <a:pPr algn="l" eaLnBrk="1" hangingPunct="1">
              <a:lnSpc>
                <a:spcPct val="120000"/>
              </a:lnSpc>
            </a:pPr>
            <a:r>
              <a:rPr kumimoji="1" lang="en-US" altLang="zh-CN" sz="2800">
                <a:solidFill>
                  <a:srgbClr val="000082"/>
                </a:solidFill>
                <a:latin typeface="Times New Roman" panose="02020603050405020304" pitchFamily="18" charset="0"/>
              </a:rPr>
              <a:t>} </a:t>
            </a:r>
            <a:r>
              <a:rPr kumimoji="1" lang="en-US" altLang="zh-CN" sz="2800">
                <a:solidFill>
                  <a:srgbClr val="800000"/>
                </a:solidFill>
                <a:latin typeface="Times New Roman" panose="02020603050405020304" pitchFamily="18" charset="0"/>
              </a:rPr>
              <a:t>closedge[MAX_VERTEX_NUM]</a:t>
            </a:r>
            <a:r>
              <a:rPr kumimoji="1" lang="en-US" altLang="zh-CN" sz="2800">
                <a:solidFill>
                  <a:srgbClr val="000082"/>
                </a:solidFill>
                <a:latin typeface="Times New Roman" panose="02020603050405020304" pitchFamily="18" charset="0"/>
              </a:rPr>
              <a:t>;</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up)">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3"/>
          <p:cNvSpPr>
            <a:spLocks noGrp="1"/>
          </p:cNvSpPr>
          <p:nvPr>
            <p:ph type="sldNum" sz="quarter" idx="12"/>
          </p:nvPr>
        </p:nvSpPr>
        <p:spPr/>
        <p:txBody>
          <a:bodyPr/>
          <a:lstStyle/>
          <a:p>
            <a:pPr>
              <a:defRPr/>
            </a:pPr>
            <a:fld id="{4D6D8805-8830-4540-B2A9-2FC883E11B17}" type="slidenum">
              <a:rPr lang="en-US" altLang="zh-CN"/>
              <a:t>66</a:t>
            </a:fld>
            <a:endParaRPr lang="en-US" altLang="zh-CN"/>
          </a:p>
        </p:txBody>
      </p:sp>
      <p:sp>
        <p:nvSpPr>
          <p:cNvPr id="1028" name="Oval 2"/>
          <p:cNvSpPr>
            <a:spLocks noChangeArrowheads="1"/>
          </p:cNvSpPr>
          <p:nvPr/>
        </p:nvSpPr>
        <p:spPr bwMode="auto">
          <a:xfrm>
            <a:off x="1600200" y="8080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a</a:t>
            </a:r>
            <a:endParaRPr kumimoji="1" lang="en-US" altLang="zh-CN">
              <a:latin typeface="Times New Roman" panose="02020603050405020304" pitchFamily="18" charset="0"/>
              <a:ea typeface="宋体" panose="02010600030101010101" pitchFamily="2" charset="-122"/>
            </a:endParaRPr>
          </a:p>
        </p:txBody>
      </p:sp>
      <p:sp>
        <p:nvSpPr>
          <p:cNvPr id="1029" name="Oval 3"/>
          <p:cNvSpPr>
            <a:spLocks noChangeArrowheads="1"/>
          </p:cNvSpPr>
          <p:nvPr/>
        </p:nvSpPr>
        <p:spPr bwMode="auto">
          <a:xfrm>
            <a:off x="3886200" y="8080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b</a:t>
            </a:r>
            <a:endParaRPr kumimoji="1" lang="en-US" altLang="zh-CN">
              <a:latin typeface="Times New Roman" panose="02020603050405020304" pitchFamily="18" charset="0"/>
              <a:ea typeface="宋体" panose="02010600030101010101" pitchFamily="2" charset="-122"/>
            </a:endParaRPr>
          </a:p>
        </p:txBody>
      </p:sp>
      <p:sp>
        <p:nvSpPr>
          <p:cNvPr id="1030" name="Oval 4"/>
          <p:cNvSpPr>
            <a:spLocks noChangeArrowheads="1"/>
          </p:cNvSpPr>
          <p:nvPr/>
        </p:nvSpPr>
        <p:spPr bwMode="auto">
          <a:xfrm>
            <a:off x="5181600" y="12652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c</a:t>
            </a:r>
            <a:endParaRPr kumimoji="1" lang="en-US" altLang="zh-CN">
              <a:latin typeface="Times New Roman" panose="02020603050405020304" pitchFamily="18" charset="0"/>
              <a:ea typeface="宋体" panose="02010600030101010101" pitchFamily="2" charset="-122"/>
            </a:endParaRPr>
          </a:p>
        </p:txBody>
      </p:sp>
      <p:sp>
        <p:nvSpPr>
          <p:cNvPr id="1031" name="Oval 5"/>
          <p:cNvSpPr>
            <a:spLocks noChangeArrowheads="1"/>
          </p:cNvSpPr>
          <p:nvPr/>
        </p:nvSpPr>
        <p:spPr bwMode="auto">
          <a:xfrm>
            <a:off x="4572000" y="21034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d</a:t>
            </a:r>
            <a:endParaRPr kumimoji="1" lang="en-US" altLang="zh-CN">
              <a:latin typeface="Times New Roman" panose="02020603050405020304" pitchFamily="18" charset="0"/>
              <a:ea typeface="宋体" panose="02010600030101010101" pitchFamily="2" charset="-122"/>
            </a:endParaRPr>
          </a:p>
        </p:txBody>
      </p:sp>
      <p:sp>
        <p:nvSpPr>
          <p:cNvPr id="1032" name="Oval 6"/>
          <p:cNvSpPr>
            <a:spLocks noChangeArrowheads="1"/>
          </p:cNvSpPr>
          <p:nvPr/>
        </p:nvSpPr>
        <p:spPr bwMode="auto">
          <a:xfrm>
            <a:off x="3200400" y="17986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e</a:t>
            </a:r>
            <a:endParaRPr kumimoji="1" lang="en-US" altLang="zh-CN">
              <a:latin typeface="Times New Roman" panose="02020603050405020304" pitchFamily="18" charset="0"/>
              <a:ea typeface="宋体" panose="02010600030101010101" pitchFamily="2" charset="-122"/>
            </a:endParaRPr>
          </a:p>
        </p:txBody>
      </p:sp>
      <p:sp>
        <p:nvSpPr>
          <p:cNvPr id="1033" name="Oval 7"/>
          <p:cNvSpPr>
            <a:spLocks noChangeArrowheads="1"/>
          </p:cNvSpPr>
          <p:nvPr/>
        </p:nvSpPr>
        <p:spPr bwMode="auto">
          <a:xfrm>
            <a:off x="1447800" y="23320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2800">
                <a:latin typeface="Times New Roman" panose="02020603050405020304" pitchFamily="18" charset="0"/>
                <a:ea typeface="宋体" panose="02010600030101010101" pitchFamily="2" charset="-122"/>
              </a:rPr>
              <a:t>g</a:t>
            </a:r>
          </a:p>
        </p:txBody>
      </p:sp>
      <p:sp>
        <p:nvSpPr>
          <p:cNvPr id="1034" name="Oval 8"/>
          <p:cNvSpPr>
            <a:spLocks noChangeArrowheads="1"/>
          </p:cNvSpPr>
          <p:nvPr/>
        </p:nvSpPr>
        <p:spPr bwMode="auto">
          <a:xfrm>
            <a:off x="3124200" y="2941638"/>
            <a:ext cx="457200" cy="411162"/>
          </a:xfrm>
          <a:prstGeom prst="ellipse">
            <a:avLst/>
          </a:prstGeom>
          <a:solidFill>
            <a:srgbClr val="CCFFCC"/>
          </a:solidFill>
          <a:ln w="28575" cap="sq">
            <a:solidFill>
              <a:schemeClr val="tx1"/>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f</a:t>
            </a:r>
            <a:endParaRPr kumimoji="1" lang="en-US" altLang="zh-CN">
              <a:latin typeface="Times New Roman" panose="02020603050405020304" pitchFamily="18" charset="0"/>
              <a:ea typeface="宋体" panose="02010600030101010101" pitchFamily="2" charset="-122"/>
            </a:endParaRPr>
          </a:p>
        </p:txBody>
      </p:sp>
      <p:sp>
        <p:nvSpPr>
          <p:cNvPr id="1035" name="Line 9"/>
          <p:cNvSpPr>
            <a:spLocks noChangeShapeType="1"/>
          </p:cNvSpPr>
          <p:nvPr/>
        </p:nvSpPr>
        <p:spPr bwMode="auto">
          <a:xfrm flipV="1">
            <a:off x="2057400" y="1036638"/>
            <a:ext cx="1828800"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10"/>
          <p:cNvSpPr>
            <a:spLocks noChangeShapeType="1"/>
          </p:cNvSpPr>
          <p:nvPr/>
        </p:nvSpPr>
        <p:spPr bwMode="auto">
          <a:xfrm>
            <a:off x="1981200" y="1189038"/>
            <a:ext cx="12954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1"/>
          <p:cNvSpPr>
            <a:spLocks noChangeShapeType="1"/>
          </p:cNvSpPr>
          <p:nvPr/>
        </p:nvSpPr>
        <p:spPr bwMode="auto">
          <a:xfrm flipH="1">
            <a:off x="3505200" y="1189038"/>
            <a:ext cx="457200" cy="609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2"/>
          <p:cNvSpPr>
            <a:spLocks noChangeShapeType="1"/>
          </p:cNvSpPr>
          <p:nvPr/>
        </p:nvSpPr>
        <p:spPr bwMode="auto">
          <a:xfrm flipH="1">
            <a:off x="1676400" y="1265238"/>
            <a:ext cx="152400" cy="1066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13"/>
          <p:cNvSpPr>
            <a:spLocks noChangeShapeType="1"/>
          </p:cNvSpPr>
          <p:nvPr/>
        </p:nvSpPr>
        <p:spPr bwMode="auto">
          <a:xfrm flipV="1">
            <a:off x="1905000" y="2103438"/>
            <a:ext cx="1295400" cy="3810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14"/>
          <p:cNvSpPr>
            <a:spLocks noChangeShapeType="1"/>
          </p:cNvSpPr>
          <p:nvPr/>
        </p:nvSpPr>
        <p:spPr bwMode="auto">
          <a:xfrm>
            <a:off x="3657600" y="2027238"/>
            <a:ext cx="914400" cy="228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Line 15"/>
          <p:cNvSpPr>
            <a:spLocks noChangeShapeType="1"/>
          </p:cNvSpPr>
          <p:nvPr/>
        </p:nvSpPr>
        <p:spPr bwMode="auto">
          <a:xfrm>
            <a:off x="4343400" y="1036638"/>
            <a:ext cx="838200" cy="304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Line 16"/>
          <p:cNvSpPr>
            <a:spLocks noChangeShapeType="1"/>
          </p:cNvSpPr>
          <p:nvPr/>
        </p:nvSpPr>
        <p:spPr bwMode="auto">
          <a:xfrm flipH="1">
            <a:off x="4953000" y="1646238"/>
            <a:ext cx="304800" cy="457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3" name="Line 17"/>
          <p:cNvSpPr>
            <a:spLocks noChangeShapeType="1"/>
          </p:cNvSpPr>
          <p:nvPr/>
        </p:nvSpPr>
        <p:spPr bwMode="auto">
          <a:xfrm>
            <a:off x="4267200" y="1189038"/>
            <a:ext cx="533400" cy="990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 name="Line 18"/>
          <p:cNvSpPr>
            <a:spLocks noChangeShapeType="1"/>
          </p:cNvSpPr>
          <p:nvPr/>
        </p:nvSpPr>
        <p:spPr bwMode="auto">
          <a:xfrm>
            <a:off x="1905000" y="2636838"/>
            <a:ext cx="1219200" cy="457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5" name="Line 19"/>
          <p:cNvSpPr>
            <a:spLocks noChangeShapeType="1"/>
          </p:cNvSpPr>
          <p:nvPr/>
        </p:nvSpPr>
        <p:spPr bwMode="auto">
          <a:xfrm flipH="1">
            <a:off x="3581400" y="2408238"/>
            <a:ext cx="9906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6" name="Text Box 20"/>
          <p:cNvSpPr txBox="1">
            <a:spLocks noChangeArrowheads="1"/>
          </p:cNvSpPr>
          <p:nvPr/>
        </p:nvSpPr>
        <p:spPr bwMode="auto">
          <a:xfrm>
            <a:off x="2590800" y="5937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19</a:t>
            </a:r>
          </a:p>
        </p:txBody>
      </p:sp>
      <p:sp>
        <p:nvSpPr>
          <p:cNvPr id="1047" name="Text Box 21"/>
          <p:cNvSpPr txBox="1">
            <a:spLocks noChangeArrowheads="1"/>
          </p:cNvSpPr>
          <p:nvPr/>
        </p:nvSpPr>
        <p:spPr bwMode="auto">
          <a:xfrm>
            <a:off x="4724400" y="7318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5</a:t>
            </a:r>
            <a:endParaRPr kumimoji="1" lang="en-US" altLang="zh-CN">
              <a:latin typeface="Times New Roman" panose="02020603050405020304" pitchFamily="18" charset="0"/>
              <a:ea typeface="宋体" panose="02010600030101010101" pitchFamily="2" charset="-122"/>
            </a:endParaRPr>
          </a:p>
        </p:txBody>
      </p:sp>
      <p:sp>
        <p:nvSpPr>
          <p:cNvPr id="1048" name="Text Box 22"/>
          <p:cNvSpPr txBox="1">
            <a:spLocks noChangeArrowheads="1"/>
          </p:cNvSpPr>
          <p:nvPr/>
        </p:nvSpPr>
        <p:spPr bwMode="auto">
          <a:xfrm>
            <a:off x="2209800" y="1036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14</a:t>
            </a:r>
            <a:endParaRPr kumimoji="1" lang="en-US" altLang="zh-CN">
              <a:latin typeface="Times New Roman" panose="02020603050405020304" pitchFamily="18" charset="0"/>
              <a:ea typeface="宋体" panose="02010600030101010101" pitchFamily="2" charset="-122"/>
            </a:endParaRPr>
          </a:p>
        </p:txBody>
      </p:sp>
      <p:sp>
        <p:nvSpPr>
          <p:cNvPr id="1049" name="Text Box 23"/>
          <p:cNvSpPr txBox="1">
            <a:spLocks noChangeArrowheads="1"/>
          </p:cNvSpPr>
          <p:nvPr/>
        </p:nvSpPr>
        <p:spPr bwMode="auto">
          <a:xfrm>
            <a:off x="1289050" y="1493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18</a:t>
            </a:r>
            <a:endParaRPr kumimoji="1" lang="en-US" altLang="zh-CN" sz="3200">
              <a:latin typeface="Times New Roman" panose="02020603050405020304" pitchFamily="18" charset="0"/>
              <a:ea typeface="宋体" panose="02010600030101010101" pitchFamily="2" charset="-122"/>
            </a:endParaRPr>
          </a:p>
        </p:txBody>
      </p:sp>
      <p:sp>
        <p:nvSpPr>
          <p:cNvPr id="1050" name="Text Box 24"/>
          <p:cNvSpPr txBox="1">
            <a:spLocks noChangeArrowheads="1"/>
          </p:cNvSpPr>
          <p:nvPr/>
        </p:nvSpPr>
        <p:spPr bwMode="auto">
          <a:xfrm>
            <a:off x="2362200" y="24844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27</a:t>
            </a:r>
            <a:endParaRPr kumimoji="1" lang="en-US" altLang="zh-CN" sz="3200">
              <a:latin typeface="Times New Roman" panose="02020603050405020304" pitchFamily="18" charset="0"/>
              <a:ea typeface="宋体" panose="02010600030101010101" pitchFamily="2" charset="-122"/>
            </a:endParaRPr>
          </a:p>
        </p:txBody>
      </p:sp>
      <p:sp>
        <p:nvSpPr>
          <p:cNvPr id="1051" name="Text Box 25"/>
          <p:cNvSpPr txBox="1">
            <a:spLocks noChangeArrowheads="1"/>
          </p:cNvSpPr>
          <p:nvPr/>
        </p:nvSpPr>
        <p:spPr bwMode="auto">
          <a:xfrm>
            <a:off x="2057400" y="1919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16</a:t>
            </a:r>
          </a:p>
        </p:txBody>
      </p:sp>
      <p:sp>
        <p:nvSpPr>
          <p:cNvPr id="1052" name="Text Box 26"/>
          <p:cNvSpPr txBox="1">
            <a:spLocks noChangeArrowheads="1"/>
          </p:cNvSpPr>
          <p:nvPr/>
        </p:nvSpPr>
        <p:spPr bwMode="auto">
          <a:xfrm>
            <a:off x="3886200" y="17367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8</a:t>
            </a:r>
            <a:endParaRPr kumimoji="1" lang="en-US" altLang="zh-CN" sz="3200">
              <a:latin typeface="Times New Roman" panose="02020603050405020304" pitchFamily="18" charset="0"/>
              <a:ea typeface="宋体" panose="02010600030101010101" pitchFamily="2" charset="-122"/>
            </a:endParaRPr>
          </a:p>
        </p:txBody>
      </p:sp>
      <p:sp>
        <p:nvSpPr>
          <p:cNvPr id="1053" name="Text Box 27"/>
          <p:cNvSpPr txBox="1">
            <a:spLocks noChangeArrowheads="1"/>
          </p:cNvSpPr>
          <p:nvPr/>
        </p:nvSpPr>
        <p:spPr bwMode="auto">
          <a:xfrm>
            <a:off x="3657600" y="23463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21</a:t>
            </a:r>
          </a:p>
        </p:txBody>
      </p:sp>
      <p:sp>
        <p:nvSpPr>
          <p:cNvPr id="1054" name="Text Box 28"/>
          <p:cNvSpPr txBox="1">
            <a:spLocks noChangeArrowheads="1"/>
          </p:cNvSpPr>
          <p:nvPr/>
        </p:nvSpPr>
        <p:spPr bwMode="auto">
          <a:xfrm>
            <a:off x="5105400" y="1722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a:latin typeface="Times New Roman" panose="02020603050405020304" pitchFamily="18" charset="0"/>
                <a:ea typeface="宋体" panose="02010600030101010101" pitchFamily="2" charset="-122"/>
              </a:rPr>
              <a:t>3</a:t>
            </a:r>
            <a:endParaRPr kumimoji="1" lang="en-US" altLang="zh-CN" sz="3200">
              <a:latin typeface="Times New Roman" panose="02020603050405020304" pitchFamily="18" charset="0"/>
              <a:ea typeface="宋体" panose="02010600030101010101" pitchFamily="2" charset="-122"/>
            </a:endParaRPr>
          </a:p>
        </p:txBody>
      </p:sp>
      <p:sp>
        <p:nvSpPr>
          <p:cNvPr id="1055" name="Oval 29"/>
          <p:cNvSpPr>
            <a:spLocks noChangeArrowheads="1"/>
          </p:cNvSpPr>
          <p:nvPr/>
        </p:nvSpPr>
        <p:spPr bwMode="auto">
          <a:xfrm>
            <a:off x="1600200" y="8080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a</a:t>
            </a:r>
            <a:endParaRPr kumimoji="1" lang="en-US" altLang="zh-CN">
              <a:latin typeface="Times New Roman" panose="02020603050405020304" pitchFamily="18" charset="0"/>
              <a:ea typeface="宋体" panose="02010600030101010101" pitchFamily="2" charset="-122"/>
            </a:endParaRPr>
          </a:p>
        </p:txBody>
      </p:sp>
      <p:sp>
        <p:nvSpPr>
          <p:cNvPr id="110622" name="Line 30"/>
          <p:cNvSpPr>
            <a:spLocks noChangeShapeType="1"/>
          </p:cNvSpPr>
          <p:nvPr/>
        </p:nvSpPr>
        <p:spPr bwMode="auto">
          <a:xfrm>
            <a:off x="3657600" y="2027238"/>
            <a:ext cx="914400" cy="228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3" name="Oval 31"/>
          <p:cNvSpPr>
            <a:spLocks noChangeArrowheads="1"/>
          </p:cNvSpPr>
          <p:nvPr/>
        </p:nvSpPr>
        <p:spPr bwMode="auto">
          <a:xfrm>
            <a:off x="3200400" y="17986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e</a:t>
            </a:r>
            <a:endParaRPr kumimoji="1" lang="en-US" altLang="zh-CN">
              <a:latin typeface="Times New Roman" panose="02020603050405020304" pitchFamily="18" charset="0"/>
              <a:ea typeface="宋体" panose="02010600030101010101" pitchFamily="2" charset="-122"/>
            </a:endParaRPr>
          </a:p>
        </p:txBody>
      </p:sp>
      <p:sp>
        <p:nvSpPr>
          <p:cNvPr id="110624" name="Line 32"/>
          <p:cNvSpPr>
            <a:spLocks noChangeShapeType="1"/>
          </p:cNvSpPr>
          <p:nvPr/>
        </p:nvSpPr>
        <p:spPr bwMode="auto">
          <a:xfrm>
            <a:off x="1981200" y="1189038"/>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5" name="Text Box 33"/>
          <p:cNvSpPr txBox="1">
            <a:spLocks noChangeArrowheads="1"/>
          </p:cNvSpPr>
          <p:nvPr/>
        </p:nvSpPr>
        <p:spPr bwMode="auto">
          <a:xfrm>
            <a:off x="3352800" y="10366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dirty="0">
                <a:latin typeface="Times New Roman" panose="02020603050405020304" pitchFamily="18" charset="0"/>
                <a:ea typeface="宋体" panose="02010600030101010101" pitchFamily="2" charset="-122"/>
              </a:rPr>
              <a:t>12</a:t>
            </a:r>
            <a:endParaRPr kumimoji="1" lang="en-US" altLang="zh-CN" sz="3200" dirty="0">
              <a:latin typeface="Times New Roman" panose="02020603050405020304" pitchFamily="18" charset="0"/>
              <a:ea typeface="宋体" panose="02010600030101010101" pitchFamily="2" charset="-122"/>
            </a:endParaRPr>
          </a:p>
        </p:txBody>
      </p:sp>
      <p:sp>
        <p:nvSpPr>
          <p:cNvPr id="110626" name="Oval 34"/>
          <p:cNvSpPr>
            <a:spLocks noChangeArrowheads="1"/>
          </p:cNvSpPr>
          <p:nvPr/>
        </p:nvSpPr>
        <p:spPr bwMode="auto">
          <a:xfrm>
            <a:off x="4572000" y="21034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d</a:t>
            </a:r>
            <a:endParaRPr kumimoji="1" lang="en-US" altLang="zh-CN">
              <a:latin typeface="Times New Roman" panose="02020603050405020304" pitchFamily="18" charset="0"/>
              <a:ea typeface="宋体" panose="02010600030101010101" pitchFamily="2" charset="-122"/>
            </a:endParaRPr>
          </a:p>
        </p:txBody>
      </p:sp>
      <p:sp>
        <p:nvSpPr>
          <p:cNvPr id="110627" name="Line 35"/>
          <p:cNvSpPr>
            <a:spLocks noChangeShapeType="1"/>
          </p:cNvSpPr>
          <p:nvPr/>
        </p:nvSpPr>
        <p:spPr bwMode="auto">
          <a:xfrm flipH="1">
            <a:off x="4953000" y="1646238"/>
            <a:ext cx="304800" cy="457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28" name="Oval 36"/>
          <p:cNvSpPr>
            <a:spLocks noChangeArrowheads="1"/>
          </p:cNvSpPr>
          <p:nvPr/>
        </p:nvSpPr>
        <p:spPr bwMode="auto">
          <a:xfrm>
            <a:off x="5181600" y="12652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c</a:t>
            </a:r>
            <a:endParaRPr kumimoji="1" lang="en-US" altLang="zh-CN">
              <a:latin typeface="Times New Roman" panose="02020603050405020304" pitchFamily="18" charset="0"/>
              <a:ea typeface="宋体" panose="02010600030101010101" pitchFamily="2" charset="-122"/>
            </a:endParaRPr>
          </a:p>
        </p:txBody>
      </p:sp>
      <p:sp>
        <p:nvSpPr>
          <p:cNvPr id="110629" name="Line 37"/>
          <p:cNvSpPr>
            <a:spLocks noChangeShapeType="1"/>
          </p:cNvSpPr>
          <p:nvPr/>
        </p:nvSpPr>
        <p:spPr bwMode="auto">
          <a:xfrm>
            <a:off x="4343400" y="1036638"/>
            <a:ext cx="838200" cy="304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30" name="Oval 38"/>
          <p:cNvSpPr>
            <a:spLocks noChangeArrowheads="1"/>
          </p:cNvSpPr>
          <p:nvPr/>
        </p:nvSpPr>
        <p:spPr bwMode="auto">
          <a:xfrm>
            <a:off x="3886200" y="808038"/>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latin typeface="Times New Roman" panose="02020603050405020304" pitchFamily="18" charset="0"/>
                <a:ea typeface="宋体" panose="02010600030101010101" pitchFamily="2" charset="-122"/>
              </a:rPr>
              <a:t>b</a:t>
            </a:r>
            <a:endParaRPr kumimoji="1" lang="en-US" altLang="zh-CN">
              <a:latin typeface="Times New Roman" panose="02020603050405020304" pitchFamily="18" charset="0"/>
              <a:ea typeface="宋体" panose="02010600030101010101" pitchFamily="2" charset="-122"/>
            </a:endParaRPr>
          </a:p>
        </p:txBody>
      </p:sp>
      <p:sp>
        <p:nvSpPr>
          <p:cNvPr id="110635" name="Text Box 43"/>
          <p:cNvSpPr txBox="1">
            <a:spLocks noChangeArrowheads="1"/>
          </p:cNvSpPr>
          <p:nvPr/>
        </p:nvSpPr>
        <p:spPr bwMode="auto">
          <a:xfrm>
            <a:off x="4419600" y="1341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2800" dirty="0">
                <a:latin typeface="Times New Roman" panose="02020603050405020304" pitchFamily="18" charset="0"/>
                <a:ea typeface="宋体" panose="02010600030101010101" pitchFamily="2" charset="-122"/>
              </a:rPr>
              <a:t>7</a:t>
            </a:r>
            <a:endParaRPr kumimoji="1" lang="en-US" altLang="zh-CN" sz="3200" dirty="0">
              <a:latin typeface="Times New Roman" panose="02020603050405020304" pitchFamily="18" charset="0"/>
              <a:ea typeface="宋体" panose="02010600030101010101" pitchFamily="2" charset="-122"/>
            </a:endParaRPr>
          </a:p>
        </p:txBody>
      </p:sp>
      <p:graphicFrame>
        <p:nvGraphicFramePr>
          <p:cNvPr id="110642" name="Object 50"/>
          <p:cNvGraphicFramePr>
            <a:graphicFrameLocks noChangeAspect="1"/>
          </p:cNvGraphicFramePr>
          <p:nvPr/>
        </p:nvGraphicFramePr>
        <p:xfrm>
          <a:off x="457200" y="4125913"/>
          <a:ext cx="8196263" cy="2471737"/>
        </p:xfrm>
        <a:graphic>
          <a:graphicData uri="http://schemas.openxmlformats.org/presentationml/2006/ole">
            <mc:AlternateContent xmlns:mc="http://schemas.openxmlformats.org/markup-compatibility/2006">
              <mc:Choice xmlns:v="urn:schemas-microsoft-com:vml" Requires="v">
                <p:oleObj spid="_x0000_s3084" name="文档" r:id="rId3" imgW="10248900" imgH="3105150" progId="Word.Document.8">
                  <p:embed/>
                </p:oleObj>
              </mc:Choice>
              <mc:Fallback>
                <p:oleObj name="文档" r:id="rId3" imgW="10248900" imgH="3105150" progId="Word.Document.8">
                  <p:embed/>
                  <p:pic>
                    <p:nvPicPr>
                      <p:cNvPr id="0" name="图片 3072"/>
                      <p:cNvPicPr>
                        <a:picLocks noChangeAspect="1"/>
                      </p:cNvPicPr>
                      <p:nvPr/>
                    </p:nvPicPr>
                    <p:blipFill>
                      <a:blip r:embed="rId4"/>
                      <a:stretch>
                        <a:fillRect/>
                      </a:stretch>
                    </p:blipFill>
                    <p:spPr>
                      <a:xfrm>
                        <a:off x="457200" y="4125913"/>
                        <a:ext cx="8196263" cy="2471737"/>
                      </a:xfrm>
                      <a:prstGeom prst="rect">
                        <a:avLst/>
                      </a:prstGeom>
                      <a:noFill/>
                      <a:ln w="9525">
                        <a:noFill/>
                      </a:ln>
                    </p:spPr>
                  </p:pic>
                </p:oleObj>
              </mc:Fallback>
            </mc:AlternateContent>
          </a:graphicData>
        </a:graphic>
      </p:graphicFrame>
      <p:sp>
        <p:nvSpPr>
          <p:cNvPr id="110643" name="Text Box 51"/>
          <p:cNvSpPr txBox="1">
            <a:spLocks noChangeArrowheads="1"/>
          </p:cNvSpPr>
          <p:nvPr/>
        </p:nvSpPr>
        <p:spPr bwMode="auto">
          <a:xfrm>
            <a:off x="3200400" y="49974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a</a:t>
            </a:r>
            <a:endParaRPr kumimoji="1" lang="en-US" altLang="zh-CN" sz="3600">
              <a:latin typeface="Times New Roman" panose="02020603050405020304" pitchFamily="18" charset="0"/>
              <a:ea typeface="宋体" panose="02010600030101010101" pitchFamily="2" charset="-122"/>
            </a:endParaRPr>
          </a:p>
        </p:txBody>
      </p:sp>
      <p:sp>
        <p:nvSpPr>
          <p:cNvPr id="110644" name="Text Box 52"/>
          <p:cNvSpPr txBox="1">
            <a:spLocks noChangeArrowheads="1"/>
          </p:cNvSpPr>
          <p:nvPr/>
        </p:nvSpPr>
        <p:spPr bwMode="auto">
          <a:xfrm>
            <a:off x="5943600" y="49974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a</a:t>
            </a:r>
            <a:endParaRPr kumimoji="1" lang="en-US" altLang="zh-CN" sz="3600">
              <a:latin typeface="Times New Roman" panose="02020603050405020304" pitchFamily="18" charset="0"/>
              <a:ea typeface="宋体" panose="02010600030101010101" pitchFamily="2" charset="-122"/>
            </a:endParaRPr>
          </a:p>
        </p:txBody>
      </p:sp>
      <p:sp>
        <p:nvSpPr>
          <p:cNvPr id="110645" name="Text Box 53"/>
          <p:cNvSpPr txBox="1">
            <a:spLocks noChangeArrowheads="1"/>
          </p:cNvSpPr>
          <p:nvPr/>
        </p:nvSpPr>
        <p:spPr bwMode="auto">
          <a:xfrm>
            <a:off x="7772400" y="49657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a</a:t>
            </a:r>
            <a:endParaRPr kumimoji="1" lang="en-US" altLang="zh-CN" sz="3600">
              <a:latin typeface="Times New Roman" panose="02020603050405020304" pitchFamily="18" charset="0"/>
              <a:ea typeface="宋体" panose="02010600030101010101" pitchFamily="2" charset="-122"/>
            </a:endParaRPr>
          </a:p>
        </p:txBody>
      </p:sp>
      <p:sp>
        <p:nvSpPr>
          <p:cNvPr id="110646" name="Text Box 54"/>
          <p:cNvSpPr txBox="1">
            <a:spLocks noChangeArrowheads="1"/>
          </p:cNvSpPr>
          <p:nvPr/>
        </p:nvSpPr>
        <p:spPr bwMode="auto">
          <a:xfrm>
            <a:off x="3200400" y="56515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19</a:t>
            </a:r>
            <a:endParaRPr kumimoji="1" lang="en-US" altLang="zh-CN" sz="3600">
              <a:latin typeface="Times New Roman" panose="02020603050405020304" pitchFamily="18" charset="0"/>
              <a:ea typeface="宋体" panose="02010600030101010101" pitchFamily="2" charset="-122"/>
            </a:endParaRPr>
          </a:p>
        </p:txBody>
      </p:sp>
      <p:sp>
        <p:nvSpPr>
          <p:cNvPr id="110647" name="Text Box 55"/>
          <p:cNvSpPr txBox="1">
            <a:spLocks noChangeArrowheads="1"/>
          </p:cNvSpPr>
          <p:nvPr/>
        </p:nvSpPr>
        <p:spPr bwMode="auto">
          <a:xfrm>
            <a:off x="5927725" y="568325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14</a:t>
            </a:r>
            <a:endParaRPr kumimoji="1" lang="en-US" altLang="zh-CN" sz="3600">
              <a:latin typeface="Times New Roman" panose="02020603050405020304" pitchFamily="18" charset="0"/>
              <a:ea typeface="宋体" panose="02010600030101010101" pitchFamily="2" charset="-122"/>
            </a:endParaRPr>
          </a:p>
        </p:txBody>
      </p:sp>
      <p:sp>
        <p:nvSpPr>
          <p:cNvPr id="110648" name="Text Box 56"/>
          <p:cNvSpPr txBox="1">
            <a:spLocks noChangeArrowheads="1"/>
          </p:cNvSpPr>
          <p:nvPr/>
        </p:nvSpPr>
        <p:spPr bwMode="auto">
          <a:xfrm>
            <a:off x="7756525" y="5651500"/>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18</a:t>
            </a:r>
            <a:endParaRPr kumimoji="1" lang="en-US" altLang="zh-CN" sz="3600">
              <a:latin typeface="Times New Roman" panose="02020603050405020304" pitchFamily="18" charset="0"/>
              <a:ea typeface="宋体" panose="02010600030101010101" pitchFamily="2" charset="-122"/>
            </a:endParaRPr>
          </a:p>
        </p:txBody>
      </p:sp>
      <p:sp>
        <p:nvSpPr>
          <p:cNvPr id="110649" name="Text Box 57"/>
          <p:cNvSpPr txBox="1">
            <a:spLocks noChangeArrowheads="1"/>
          </p:cNvSpPr>
          <p:nvPr/>
        </p:nvSpPr>
        <p:spPr bwMode="auto">
          <a:xfrm>
            <a:off x="5943600" y="5727700"/>
            <a:ext cx="854075" cy="641350"/>
          </a:xfrm>
          <a:prstGeom prst="rect">
            <a:avLst/>
          </a:prstGeom>
          <a:solidFill>
            <a:srgbClr val="FADCD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FF0000"/>
                </a:solidFill>
                <a:latin typeface="Times New Roman" panose="02020603050405020304" pitchFamily="18" charset="0"/>
                <a:ea typeface="宋体" panose="02010600030101010101" pitchFamily="2" charset="-122"/>
              </a:rPr>
              <a:t>14</a:t>
            </a:r>
            <a:endParaRPr kumimoji="1" lang="en-US" altLang="zh-CN" sz="3600">
              <a:latin typeface="Times New Roman" panose="02020603050405020304" pitchFamily="18" charset="0"/>
              <a:ea typeface="宋体" panose="02010600030101010101" pitchFamily="2" charset="-122"/>
            </a:endParaRPr>
          </a:p>
        </p:txBody>
      </p:sp>
      <p:sp>
        <p:nvSpPr>
          <p:cNvPr id="110650" name="Text Box 58"/>
          <p:cNvSpPr txBox="1">
            <a:spLocks noChangeArrowheads="1"/>
          </p:cNvSpPr>
          <p:nvPr/>
        </p:nvSpPr>
        <p:spPr bwMode="auto">
          <a:xfrm>
            <a:off x="266700" y="196850"/>
            <a:ext cx="125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3600" dirty="0">
                <a:solidFill>
                  <a:srgbClr val="000082"/>
                </a:solidFill>
                <a:latin typeface="Times New Roman" panose="02020603050405020304" pitchFamily="18" charset="0"/>
                <a:ea typeface="宋体" panose="02010600030101010101" pitchFamily="2" charset="-122"/>
              </a:rPr>
              <a:t>例如</a:t>
            </a:r>
            <a:r>
              <a:rPr kumimoji="1" lang="en-US" altLang="zh-CN" sz="3600" dirty="0">
                <a:solidFill>
                  <a:srgbClr val="000082"/>
                </a:solidFill>
                <a:latin typeface="Times New Roman" panose="02020603050405020304" pitchFamily="18" charset="0"/>
                <a:ea typeface="宋体" panose="02010600030101010101" pitchFamily="2" charset="-122"/>
              </a:rPr>
              <a:t>:</a:t>
            </a:r>
            <a:endParaRPr kumimoji="1" lang="en-US" altLang="zh-CN" sz="3200" b="0" dirty="0">
              <a:latin typeface="Times New Roman" panose="02020603050405020304" pitchFamily="18" charset="0"/>
              <a:ea typeface="宋体" panose="02010600030101010101" pitchFamily="2" charset="-122"/>
            </a:endParaRPr>
          </a:p>
        </p:txBody>
      </p:sp>
      <p:sp>
        <p:nvSpPr>
          <p:cNvPr id="110651" name="Text Box 59"/>
          <p:cNvSpPr txBox="1">
            <a:spLocks noChangeArrowheads="1"/>
          </p:cNvSpPr>
          <p:nvPr/>
        </p:nvSpPr>
        <p:spPr bwMode="auto">
          <a:xfrm>
            <a:off x="3200400" y="499745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e</a:t>
            </a:r>
            <a:endParaRPr kumimoji="1" lang="en-US" altLang="zh-CN" sz="3600">
              <a:latin typeface="Times New Roman" panose="02020603050405020304" pitchFamily="18" charset="0"/>
              <a:ea typeface="宋体" panose="02010600030101010101" pitchFamily="2" charset="-122"/>
            </a:endParaRPr>
          </a:p>
        </p:txBody>
      </p:sp>
      <p:sp>
        <p:nvSpPr>
          <p:cNvPr id="110652" name="Text Box 60"/>
          <p:cNvSpPr txBox="1">
            <a:spLocks noChangeArrowheads="1"/>
          </p:cNvSpPr>
          <p:nvPr/>
        </p:nvSpPr>
        <p:spPr bwMode="auto">
          <a:xfrm>
            <a:off x="3200400" y="571500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12</a:t>
            </a:r>
            <a:endParaRPr kumimoji="1" lang="en-US" altLang="zh-CN" sz="3600">
              <a:latin typeface="Times New Roman" panose="02020603050405020304" pitchFamily="18" charset="0"/>
              <a:ea typeface="宋体" panose="02010600030101010101" pitchFamily="2" charset="-122"/>
            </a:endParaRPr>
          </a:p>
        </p:txBody>
      </p:sp>
      <p:sp>
        <p:nvSpPr>
          <p:cNvPr id="110653" name="Text Box 61"/>
          <p:cNvSpPr txBox="1">
            <a:spLocks noChangeArrowheads="1"/>
          </p:cNvSpPr>
          <p:nvPr/>
        </p:nvSpPr>
        <p:spPr bwMode="auto">
          <a:xfrm>
            <a:off x="5013325" y="499745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e</a:t>
            </a:r>
            <a:endParaRPr kumimoji="1" lang="en-US" altLang="zh-CN" sz="3600">
              <a:latin typeface="Times New Roman" panose="02020603050405020304" pitchFamily="18" charset="0"/>
              <a:ea typeface="宋体" panose="02010600030101010101" pitchFamily="2" charset="-122"/>
            </a:endParaRPr>
          </a:p>
        </p:txBody>
      </p:sp>
      <p:sp>
        <p:nvSpPr>
          <p:cNvPr id="110654" name="Text Box 62"/>
          <p:cNvSpPr txBox="1">
            <a:spLocks noChangeArrowheads="1"/>
          </p:cNvSpPr>
          <p:nvPr/>
        </p:nvSpPr>
        <p:spPr bwMode="auto">
          <a:xfrm>
            <a:off x="7756525" y="499745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e</a:t>
            </a:r>
            <a:endParaRPr kumimoji="1" lang="en-US" altLang="zh-CN" sz="3600">
              <a:latin typeface="Times New Roman" panose="02020603050405020304" pitchFamily="18" charset="0"/>
              <a:ea typeface="宋体" panose="02010600030101010101" pitchFamily="2" charset="-122"/>
            </a:endParaRPr>
          </a:p>
        </p:txBody>
      </p:sp>
      <p:sp>
        <p:nvSpPr>
          <p:cNvPr id="110655" name="Text Box 63"/>
          <p:cNvSpPr txBox="1">
            <a:spLocks noChangeArrowheads="1"/>
          </p:cNvSpPr>
          <p:nvPr/>
        </p:nvSpPr>
        <p:spPr bwMode="auto">
          <a:xfrm>
            <a:off x="5013325" y="571500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latin typeface="Times New Roman" panose="02020603050405020304" pitchFamily="18" charset="0"/>
                <a:ea typeface="宋体" panose="02010600030101010101" pitchFamily="2" charset="-122"/>
              </a:rPr>
              <a:t>8</a:t>
            </a:r>
          </a:p>
        </p:txBody>
      </p:sp>
      <p:sp>
        <p:nvSpPr>
          <p:cNvPr id="110656" name="Text Box 64"/>
          <p:cNvSpPr txBox="1">
            <a:spLocks noChangeArrowheads="1"/>
          </p:cNvSpPr>
          <p:nvPr/>
        </p:nvSpPr>
        <p:spPr bwMode="auto">
          <a:xfrm>
            <a:off x="7772400" y="5715000"/>
            <a:ext cx="854075"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82"/>
                </a:solidFill>
                <a:latin typeface="Times New Roman" panose="02020603050405020304" pitchFamily="18" charset="0"/>
                <a:ea typeface="宋体" panose="02010600030101010101" pitchFamily="2" charset="-122"/>
              </a:rPr>
              <a:t>16</a:t>
            </a:r>
            <a:endParaRPr kumimoji="1" lang="en-US" altLang="zh-CN" sz="3600">
              <a:latin typeface="Times New Roman" panose="02020603050405020304" pitchFamily="18" charset="0"/>
              <a:ea typeface="宋体" panose="02010600030101010101" pitchFamily="2" charset="-122"/>
            </a:endParaRPr>
          </a:p>
        </p:txBody>
      </p:sp>
      <p:sp>
        <p:nvSpPr>
          <p:cNvPr id="110657" name="Text Box 65"/>
          <p:cNvSpPr txBox="1">
            <a:spLocks noChangeArrowheads="1"/>
          </p:cNvSpPr>
          <p:nvPr/>
        </p:nvSpPr>
        <p:spPr bwMode="auto">
          <a:xfrm>
            <a:off x="5029200" y="5715000"/>
            <a:ext cx="854075" cy="641350"/>
          </a:xfrm>
          <a:prstGeom prst="rect">
            <a:avLst/>
          </a:prstGeom>
          <a:solidFill>
            <a:srgbClr val="FADCD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FF0000"/>
                </a:solidFill>
                <a:latin typeface="Times New Roman" panose="02020603050405020304" pitchFamily="18" charset="0"/>
                <a:ea typeface="宋体" panose="02010600030101010101" pitchFamily="2" charset="-122"/>
              </a:rPr>
              <a:t>8</a:t>
            </a:r>
            <a:endParaRPr kumimoji="1" lang="en-US" altLang="zh-CN" sz="3600">
              <a:latin typeface="Times New Roman" panose="02020603050405020304" pitchFamily="18" charset="0"/>
              <a:ea typeface="宋体" panose="02010600030101010101" pitchFamily="2" charset="-122"/>
            </a:endParaRPr>
          </a:p>
        </p:txBody>
      </p:sp>
      <p:sp>
        <p:nvSpPr>
          <p:cNvPr id="110658" name="Text Box 66"/>
          <p:cNvSpPr txBox="1">
            <a:spLocks noChangeArrowheads="1"/>
          </p:cNvSpPr>
          <p:nvPr/>
        </p:nvSpPr>
        <p:spPr bwMode="auto">
          <a:xfrm>
            <a:off x="4114800" y="499745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800000"/>
                </a:solidFill>
                <a:latin typeface="Times New Roman" panose="02020603050405020304" pitchFamily="18" charset="0"/>
                <a:ea typeface="宋体" panose="02010600030101010101" pitchFamily="2" charset="-122"/>
              </a:rPr>
              <a:t>d</a:t>
            </a:r>
          </a:p>
        </p:txBody>
      </p:sp>
      <p:sp>
        <p:nvSpPr>
          <p:cNvPr id="110659" name="Text Box 67"/>
          <p:cNvSpPr txBox="1">
            <a:spLocks noChangeArrowheads="1"/>
          </p:cNvSpPr>
          <p:nvPr/>
        </p:nvSpPr>
        <p:spPr bwMode="auto">
          <a:xfrm>
            <a:off x="4114800" y="57150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66"/>
                </a:solidFill>
                <a:latin typeface="Times New Roman" panose="02020603050405020304" pitchFamily="18" charset="0"/>
                <a:ea typeface="宋体" panose="02010600030101010101" pitchFamily="2" charset="-122"/>
              </a:rPr>
              <a:t>3</a:t>
            </a:r>
          </a:p>
        </p:txBody>
      </p:sp>
      <p:sp>
        <p:nvSpPr>
          <p:cNvPr id="110660" name="Text Box 68"/>
          <p:cNvSpPr txBox="1">
            <a:spLocks noChangeArrowheads="1"/>
          </p:cNvSpPr>
          <p:nvPr/>
        </p:nvSpPr>
        <p:spPr bwMode="auto">
          <a:xfrm>
            <a:off x="3200400" y="49530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000066"/>
                </a:solidFill>
                <a:latin typeface="Times New Roman" panose="02020603050405020304" pitchFamily="18" charset="0"/>
                <a:ea typeface="宋体" panose="02010600030101010101" pitchFamily="2" charset="-122"/>
              </a:rPr>
              <a:t>d</a:t>
            </a:r>
          </a:p>
        </p:txBody>
      </p:sp>
      <p:sp>
        <p:nvSpPr>
          <p:cNvPr id="110661" name="Text Box 69"/>
          <p:cNvSpPr txBox="1">
            <a:spLocks noChangeArrowheads="1"/>
          </p:cNvSpPr>
          <p:nvPr/>
        </p:nvSpPr>
        <p:spPr bwMode="auto">
          <a:xfrm>
            <a:off x="6858000" y="499745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800000"/>
                </a:solidFill>
                <a:latin typeface="Times New Roman" panose="02020603050405020304" pitchFamily="18" charset="0"/>
                <a:ea typeface="宋体" panose="02010600030101010101" pitchFamily="2" charset="-122"/>
              </a:rPr>
              <a:t>d</a:t>
            </a:r>
          </a:p>
        </p:txBody>
      </p:sp>
      <p:sp>
        <p:nvSpPr>
          <p:cNvPr id="110662" name="Text Box 70"/>
          <p:cNvSpPr txBox="1">
            <a:spLocks noChangeArrowheads="1"/>
          </p:cNvSpPr>
          <p:nvPr/>
        </p:nvSpPr>
        <p:spPr bwMode="auto">
          <a:xfrm>
            <a:off x="3200400" y="57150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latin typeface="Times New Roman" panose="02020603050405020304" pitchFamily="18" charset="0"/>
                <a:ea typeface="宋体" panose="02010600030101010101" pitchFamily="2" charset="-122"/>
              </a:rPr>
              <a:t>7</a:t>
            </a:r>
          </a:p>
        </p:txBody>
      </p:sp>
      <p:sp>
        <p:nvSpPr>
          <p:cNvPr id="110663" name="Text Box 71"/>
          <p:cNvSpPr txBox="1">
            <a:spLocks noChangeArrowheads="1"/>
          </p:cNvSpPr>
          <p:nvPr/>
        </p:nvSpPr>
        <p:spPr bwMode="auto">
          <a:xfrm>
            <a:off x="6858000" y="5715000"/>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800000"/>
                </a:solidFill>
                <a:latin typeface="Times New Roman" panose="02020603050405020304" pitchFamily="18" charset="0"/>
                <a:ea typeface="宋体" panose="02010600030101010101" pitchFamily="2" charset="-122"/>
              </a:rPr>
              <a:t>21</a:t>
            </a:r>
          </a:p>
        </p:txBody>
      </p:sp>
      <p:sp>
        <p:nvSpPr>
          <p:cNvPr id="110664" name="Text Box 72"/>
          <p:cNvSpPr txBox="1">
            <a:spLocks noChangeArrowheads="1"/>
          </p:cNvSpPr>
          <p:nvPr/>
        </p:nvSpPr>
        <p:spPr bwMode="auto">
          <a:xfrm>
            <a:off x="4098925" y="5715000"/>
            <a:ext cx="854075" cy="641350"/>
          </a:xfrm>
          <a:prstGeom prst="rect">
            <a:avLst/>
          </a:prstGeom>
          <a:solidFill>
            <a:srgbClr val="FADCD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FF0000"/>
                </a:solidFill>
                <a:latin typeface="Times New Roman" panose="02020603050405020304" pitchFamily="18" charset="0"/>
                <a:ea typeface="宋体" panose="02010600030101010101" pitchFamily="2" charset="-122"/>
              </a:rPr>
              <a:t>3</a:t>
            </a:r>
            <a:endParaRPr kumimoji="1" lang="en-US" altLang="zh-CN" sz="3600">
              <a:latin typeface="Times New Roman" panose="02020603050405020304" pitchFamily="18" charset="0"/>
              <a:ea typeface="宋体" panose="02010600030101010101" pitchFamily="2" charset="-122"/>
            </a:endParaRPr>
          </a:p>
        </p:txBody>
      </p:sp>
      <p:sp>
        <p:nvSpPr>
          <p:cNvPr id="110665" name="Text Box 73"/>
          <p:cNvSpPr txBox="1">
            <a:spLocks noChangeArrowheads="1"/>
          </p:cNvSpPr>
          <p:nvPr/>
        </p:nvSpPr>
        <p:spPr bwMode="auto">
          <a:xfrm>
            <a:off x="3200400" y="4984750"/>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800000"/>
                </a:solidFill>
                <a:latin typeface="Times New Roman" panose="02020603050405020304" pitchFamily="18" charset="0"/>
                <a:ea typeface="宋体" panose="02010600030101010101" pitchFamily="2" charset="-122"/>
              </a:rPr>
              <a:t>c</a:t>
            </a:r>
            <a:endParaRPr kumimoji="1" lang="en-US" altLang="zh-CN" sz="3600">
              <a:latin typeface="Times New Roman" panose="02020603050405020304" pitchFamily="18" charset="0"/>
              <a:ea typeface="宋体" panose="02010600030101010101" pitchFamily="2" charset="-122"/>
            </a:endParaRPr>
          </a:p>
        </p:txBody>
      </p:sp>
      <p:sp>
        <p:nvSpPr>
          <p:cNvPr id="110666" name="Text Box 74"/>
          <p:cNvSpPr txBox="1">
            <a:spLocks noChangeArrowheads="1"/>
          </p:cNvSpPr>
          <p:nvPr/>
        </p:nvSpPr>
        <p:spPr bwMode="auto">
          <a:xfrm>
            <a:off x="3200400" y="5715000"/>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800000"/>
                </a:solidFill>
                <a:latin typeface="Times New Roman" panose="02020603050405020304" pitchFamily="18" charset="0"/>
                <a:ea typeface="宋体" panose="02010600030101010101" pitchFamily="2" charset="-122"/>
              </a:rPr>
              <a:t>5</a:t>
            </a:r>
            <a:endParaRPr kumimoji="1" lang="en-US" altLang="zh-CN" sz="3600">
              <a:latin typeface="Times New Roman" panose="02020603050405020304" pitchFamily="18" charset="0"/>
              <a:ea typeface="宋体" panose="02010600030101010101" pitchFamily="2" charset="-122"/>
            </a:endParaRPr>
          </a:p>
        </p:txBody>
      </p:sp>
      <p:sp>
        <p:nvSpPr>
          <p:cNvPr id="110667" name="Text Box 75"/>
          <p:cNvSpPr txBox="1">
            <a:spLocks noChangeArrowheads="1"/>
          </p:cNvSpPr>
          <p:nvPr/>
        </p:nvSpPr>
        <p:spPr bwMode="auto">
          <a:xfrm>
            <a:off x="3200400" y="5715000"/>
            <a:ext cx="854075" cy="641350"/>
          </a:xfrm>
          <a:prstGeom prst="rect">
            <a:avLst/>
          </a:prstGeom>
          <a:solidFill>
            <a:srgbClr val="FADCD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en-US" altLang="zh-CN" sz="3600">
                <a:solidFill>
                  <a:srgbClr val="FF0000"/>
                </a:solidFill>
                <a:latin typeface="Times New Roman" panose="02020603050405020304" pitchFamily="18" charset="0"/>
                <a:ea typeface="宋体" panose="02010600030101010101" pitchFamily="2" charset="-122"/>
              </a:rPr>
              <a:t>5</a:t>
            </a:r>
            <a:endParaRPr kumimoji="1" lang="en-US" altLang="zh-CN" sz="3600">
              <a:latin typeface="Times New Roman" panose="02020603050405020304" pitchFamily="18" charset="0"/>
              <a:ea typeface="宋体" panose="02010600030101010101" pitchFamily="2" charset="-122"/>
            </a:endParaRPr>
          </a:p>
        </p:txBody>
      </p:sp>
      <p:sp>
        <p:nvSpPr>
          <p:cNvPr id="1091" name="Text Box 76"/>
          <p:cNvSpPr txBox="1">
            <a:spLocks noChangeArrowheads="1"/>
          </p:cNvSpPr>
          <p:nvPr/>
        </p:nvSpPr>
        <p:spPr bwMode="auto">
          <a:xfrm>
            <a:off x="2498725" y="3524250"/>
            <a:ext cx="5907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latin typeface="Times New Roman" panose="02020603050405020304" pitchFamily="18" charset="0"/>
                <a:ea typeface="宋体" panose="02010600030101010101" pitchFamily="2" charset="-122"/>
              </a:rPr>
              <a:t>a       b       c       d       e        f       g</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0650"/>
                                        </p:tgtEl>
                                        <p:attrNameLst>
                                          <p:attrName>style.visibility</p:attrName>
                                        </p:attrNameLst>
                                      </p:cBhvr>
                                      <p:to>
                                        <p:strVal val="visible"/>
                                      </p:to>
                                    </p:set>
                                    <p:anim calcmode="lin" valueType="num">
                                      <p:cBhvr additive="base">
                                        <p:cTn id="7" dur="500" fill="hold"/>
                                        <p:tgtEl>
                                          <p:spTgt spid="110650"/>
                                        </p:tgtEl>
                                        <p:attrNameLst>
                                          <p:attrName>ppt_x</p:attrName>
                                        </p:attrNameLst>
                                      </p:cBhvr>
                                      <p:tavLst>
                                        <p:tav tm="0">
                                          <p:val>
                                            <p:strVal val="0-#ppt_w/2"/>
                                          </p:val>
                                        </p:tav>
                                        <p:tav tm="100000">
                                          <p:val>
                                            <p:strVal val="#ppt_x"/>
                                          </p:val>
                                        </p:tav>
                                      </p:tavLst>
                                    </p:anim>
                                    <p:anim calcmode="lin" valueType="num">
                                      <p:cBhvr additive="base">
                                        <p:cTn id="8" dur="500" fill="hold"/>
                                        <p:tgtEl>
                                          <p:spTgt spid="110650"/>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499"/>
                                          </p:stCondLst>
                                        </p:cTn>
                                        <p:tgtEl>
                                          <p:spTgt spid="11063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06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0642"/>
                                        </p:tgtEl>
                                        <p:attrNameLst>
                                          <p:attrName>style.visibility</p:attrName>
                                        </p:attrNameLst>
                                      </p:cBhvr>
                                      <p:to>
                                        <p:strVal val="visible"/>
                                      </p:to>
                                    </p:set>
                                    <p:animEffect transition="in" filter="dissolve">
                                      <p:cBhvr>
                                        <p:cTn id="18" dur="500"/>
                                        <p:tgtEl>
                                          <p:spTgt spid="110642"/>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10643"/>
                                        </p:tgtEl>
                                        <p:attrNameLst>
                                          <p:attrName>style.visibility</p:attrName>
                                        </p:attrNameLst>
                                      </p:cBhvr>
                                      <p:to>
                                        <p:strVal val="visible"/>
                                      </p:to>
                                    </p:set>
                                    <p:animEffect transition="in" filter="slide(fromLeft)">
                                      <p:cBhvr>
                                        <p:cTn id="21" dur="500"/>
                                        <p:tgtEl>
                                          <p:spTgt spid="110643"/>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110646"/>
                                        </p:tgtEl>
                                        <p:attrNameLst>
                                          <p:attrName>style.visibility</p:attrName>
                                        </p:attrNameLst>
                                      </p:cBhvr>
                                      <p:to>
                                        <p:strVal val="visible"/>
                                      </p:to>
                                    </p:set>
                                    <p:animEffect transition="in" filter="slide(fromLeft)">
                                      <p:cBhvr>
                                        <p:cTn id="24" dur="500"/>
                                        <p:tgtEl>
                                          <p:spTgt spid="110646"/>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10644"/>
                                        </p:tgtEl>
                                        <p:attrNameLst>
                                          <p:attrName>style.visibility</p:attrName>
                                        </p:attrNameLst>
                                      </p:cBhvr>
                                      <p:to>
                                        <p:strVal val="visible"/>
                                      </p:to>
                                    </p:set>
                                    <p:animEffect transition="in" filter="slide(fromLeft)">
                                      <p:cBhvr>
                                        <p:cTn id="27" dur="500"/>
                                        <p:tgtEl>
                                          <p:spTgt spid="110644"/>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110647"/>
                                        </p:tgtEl>
                                        <p:attrNameLst>
                                          <p:attrName>style.visibility</p:attrName>
                                        </p:attrNameLst>
                                      </p:cBhvr>
                                      <p:to>
                                        <p:strVal val="visible"/>
                                      </p:to>
                                    </p:set>
                                    <p:animEffect transition="in" filter="slide(fromLeft)">
                                      <p:cBhvr>
                                        <p:cTn id="30" dur="500"/>
                                        <p:tgtEl>
                                          <p:spTgt spid="110647"/>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10645"/>
                                        </p:tgtEl>
                                        <p:attrNameLst>
                                          <p:attrName>style.visibility</p:attrName>
                                        </p:attrNameLst>
                                      </p:cBhvr>
                                      <p:to>
                                        <p:strVal val="visible"/>
                                      </p:to>
                                    </p:set>
                                    <p:animEffect transition="in" filter="slide(fromLeft)">
                                      <p:cBhvr>
                                        <p:cTn id="33" dur="500"/>
                                        <p:tgtEl>
                                          <p:spTgt spid="110645"/>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10648"/>
                                        </p:tgtEl>
                                        <p:attrNameLst>
                                          <p:attrName>style.visibility</p:attrName>
                                        </p:attrNameLst>
                                      </p:cBhvr>
                                      <p:to>
                                        <p:strVal val="visible"/>
                                      </p:to>
                                    </p:set>
                                    <p:animEffect transition="in" filter="slide(fromLeft)">
                                      <p:cBhvr>
                                        <p:cTn id="36" dur="500"/>
                                        <p:tgtEl>
                                          <p:spTgt spid="11064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0649"/>
                                        </p:tgtEl>
                                        <p:attrNameLst>
                                          <p:attrName>style.visibility</p:attrName>
                                        </p:attrNameLst>
                                      </p:cBhvr>
                                      <p:to>
                                        <p:strVal val="visible"/>
                                      </p:to>
                                    </p:set>
                                    <p:animEffect transition="in" filter="wipe(left)">
                                      <p:cBhvr>
                                        <p:cTn id="41" dur="500"/>
                                        <p:tgtEl>
                                          <p:spTgt spid="110649"/>
                                        </p:tgtEl>
                                      </p:cBhvr>
                                    </p:animEffect>
                                  </p:childTnLst>
                                </p:cTn>
                              </p:par>
                            </p:childTnLst>
                          </p:cTn>
                        </p:par>
                        <p:par>
                          <p:cTn id="42" fill="hold">
                            <p:stCondLst>
                              <p:cond delay="500"/>
                            </p:stCondLst>
                            <p:childTnLst>
                              <p:par>
                                <p:cTn id="43" presetID="17" presetClass="entr" presetSubtype="8" fill="hold" grpId="0" nodeType="afterEffect">
                                  <p:stCondLst>
                                    <p:cond delay="0"/>
                                  </p:stCondLst>
                                  <p:childTnLst>
                                    <p:set>
                                      <p:cBhvr>
                                        <p:cTn id="44" dur="1" fill="hold">
                                          <p:stCondLst>
                                            <p:cond delay="0"/>
                                          </p:stCondLst>
                                        </p:cTn>
                                        <p:tgtEl>
                                          <p:spTgt spid="110624"/>
                                        </p:tgtEl>
                                        <p:attrNameLst>
                                          <p:attrName>style.visibility</p:attrName>
                                        </p:attrNameLst>
                                      </p:cBhvr>
                                      <p:to>
                                        <p:strVal val="visible"/>
                                      </p:to>
                                    </p:set>
                                    <p:anim calcmode="lin" valueType="num">
                                      <p:cBhvr>
                                        <p:cTn id="45" dur="500" fill="hold"/>
                                        <p:tgtEl>
                                          <p:spTgt spid="110624"/>
                                        </p:tgtEl>
                                        <p:attrNameLst>
                                          <p:attrName>ppt_x</p:attrName>
                                        </p:attrNameLst>
                                      </p:cBhvr>
                                      <p:tavLst>
                                        <p:tav tm="0">
                                          <p:val>
                                            <p:strVal val="#ppt_x-#ppt_w/2"/>
                                          </p:val>
                                        </p:tav>
                                        <p:tav tm="100000">
                                          <p:val>
                                            <p:strVal val="#ppt_x"/>
                                          </p:val>
                                        </p:tav>
                                      </p:tavLst>
                                    </p:anim>
                                    <p:anim calcmode="lin" valueType="num">
                                      <p:cBhvr>
                                        <p:cTn id="46" dur="500" fill="hold"/>
                                        <p:tgtEl>
                                          <p:spTgt spid="110624"/>
                                        </p:tgtEl>
                                        <p:attrNameLst>
                                          <p:attrName>ppt_y</p:attrName>
                                        </p:attrNameLst>
                                      </p:cBhvr>
                                      <p:tavLst>
                                        <p:tav tm="0">
                                          <p:val>
                                            <p:strVal val="#ppt_y"/>
                                          </p:val>
                                        </p:tav>
                                        <p:tav tm="100000">
                                          <p:val>
                                            <p:strVal val="#ppt_y"/>
                                          </p:val>
                                        </p:tav>
                                      </p:tavLst>
                                    </p:anim>
                                    <p:anim calcmode="lin" valueType="num">
                                      <p:cBhvr>
                                        <p:cTn id="47" dur="500" fill="hold"/>
                                        <p:tgtEl>
                                          <p:spTgt spid="110624"/>
                                        </p:tgtEl>
                                        <p:attrNameLst>
                                          <p:attrName>ppt_w</p:attrName>
                                        </p:attrNameLst>
                                      </p:cBhvr>
                                      <p:tavLst>
                                        <p:tav tm="0">
                                          <p:val>
                                            <p:fltVal val="0"/>
                                          </p:val>
                                        </p:tav>
                                        <p:tav tm="100000">
                                          <p:val>
                                            <p:strVal val="#ppt_w"/>
                                          </p:val>
                                        </p:tav>
                                      </p:tavLst>
                                    </p:anim>
                                    <p:anim calcmode="lin" valueType="num">
                                      <p:cBhvr>
                                        <p:cTn id="48" dur="500" fill="hold"/>
                                        <p:tgtEl>
                                          <p:spTgt spid="11062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10623"/>
                                        </p:tgtEl>
                                        <p:attrNameLst>
                                          <p:attrName>style.visibility</p:attrName>
                                        </p:attrNameLst>
                                      </p:cBhvr>
                                      <p:to>
                                        <p:strVal val="visible"/>
                                      </p:to>
                                    </p:set>
                                    <p:animEffect transition="in" filter="slide(fromLeft)">
                                      <p:cBhvr>
                                        <p:cTn id="53" dur="500"/>
                                        <p:tgtEl>
                                          <p:spTgt spid="11062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10651"/>
                                        </p:tgtEl>
                                        <p:attrNameLst>
                                          <p:attrName>style.visibility</p:attrName>
                                        </p:attrNameLst>
                                      </p:cBhvr>
                                      <p:to>
                                        <p:strVal val="visible"/>
                                      </p:to>
                                    </p:set>
                                    <p:animEffect transition="in" filter="slide(fromLeft)">
                                      <p:cBhvr>
                                        <p:cTn id="58" dur="500"/>
                                        <p:tgtEl>
                                          <p:spTgt spid="110651"/>
                                        </p:tgtEl>
                                      </p:cBhvr>
                                    </p:animEffect>
                                  </p:childTnLst>
                                </p:cTn>
                              </p:par>
                            </p:childTnLst>
                          </p:cTn>
                        </p:par>
                        <p:par>
                          <p:cTn id="59" fill="hold">
                            <p:stCondLst>
                              <p:cond delay="500"/>
                            </p:stCondLst>
                            <p:childTnLst>
                              <p:par>
                                <p:cTn id="60" presetID="12" presetClass="entr" presetSubtype="8" fill="hold" grpId="0" nodeType="afterEffect">
                                  <p:stCondLst>
                                    <p:cond delay="0"/>
                                  </p:stCondLst>
                                  <p:childTnLst>
                                    <p:set>
                                      <p:cBhvr>
                                        <p:cTn id="61" dur="1" fill="hold">
                                          <p:stCondLst>
                                            <p:cond delay="0"/>
                                          </p:stCondLst>
                                        </p:cTn>
                                        <p:tgtEl>
                                          <p:spTgt spid="110652"/>
                                        </p:tgtEl>
                                        <p:attrNameLst>
                                          <p:attrName>style.visibility</p:attrName>
                                        </p:attrNameLst>
                                      </p:cBhvr>
                                      <p:to>
                                        <p:strVal val="visible"/>
                                      </p:to>
                                    </p:set>
                                    <p:animEffect transition="in" filter="slide(fromLeft)">
                                      <p:cBhvr>
                                        <p:cTn id="62" dur="500"/>
                                        <p:tgtEl>
                                          <p:spTgt spid="11065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110653"/>
                                        </p:tgtEl>
                                        <p:attrNameLst>
                                          <p:attrName>style.visibility</p:attrName>
                                        </p:attrNameLst>
                                      </p:cBhvr>
                                      <p:to>
                                        <p:strVal val="visible"/>
                                      </p:to>
                                    </p:set>
                                    <p:animEffect transition="in" filter="slide(fromLeft)">
                                      <p:cBhvr>
                                        <p:cTn id="67" dur="500"/>
                                        <p:tgtEl>
                                          <p:spTgt spid="110653"/>
                                        </p:tgtEl>
                                      </p:cBhvr>
                                    </p:animEffect>
                                  </p:childTnLst>
                                </p:cTn>
                              </p:par>
                            </p:childTnLst>
                          </p:cTn>
                        </p:par>
                        <p:par>
                          <p:cTn id="68" fill="hold">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110655"/>
                                        </p:tgtEl>
                                        <p:attrNameLst>
                                          <p:attrName>style.visibility</p:attrName>
                                        </p:attrNameLst>
                                      </p:cBhvr>
                                      <p:to>
                                        <p:strVal val="visible"/>
                                      </p:to>
                                    </p:set>
                                    <p:animEffect transition="in" filter="slide(fromLeft)">
                                      <p:cBhvr>
                                        <p:cTn id="71" dur="500"/>
                                        <p:tgtEl>
                                          <p:spTgt spid="110655"/>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110654"/>
                                        </p:tgtEl>
                                        <p:attrNameLst>
                                          <p:attrName>style.visibility</p:attrName>
                                        </p:attrNameLst>
                                      </p:cBhvr>
                                      <p:to>
                                        <p:strVal val="visible"/>
                                      </p:to>
                                    </p:set>
                                    <p:animEffect transition="in" filter="slide(fromLeft)">
                                      <p:cBhvr>
                                        <p:cTn id="76" dur="500"/>
                                        <p:tgtEl>
                                          <p:spTgt spid="110654"/>
                                        </p:tgtEl>
                                      </p:cBhvr>
                                    </p:animEffect>
                                  </p:childTnLst>
                                </p:cTn>
                              </p:par>
                            </p:childTnLst>
                          </p:cTn>
                        </p:par>
                        <p:par>
                          <p:cTn id="77" fill="hold">
                            <p:stCondLst>
                              <p:cond delay="500"/>
                            </p:stCondLst>
                            <p:childTnLst>
                              <p:par>
                                <p:cTn id="78" presetID="12" presetClass="entr" presetSubtype="8" fill="hold" grpId="0" nodeType="afterEffect">
                                  <p:stCondLst>
                                    <p:cond delay="0"/>
                                  </p:stCondLst>
                                  <p:childTnLst>
                                    <p:set>
                                      <p:cBhvr>
                                        <p:cTn id="79" dur="1" fill="hold">
                                          <p:stCondLst>
                                            <p:cond delay="0"/>
                                          </p:stCondLst>
                                        </p:cTn>
                                        <p:tgtEl>
                                          <p:spTgt spid="110656"/>
                                        </p:tgtEl>
                                        <p:attrNameLst>
                                          <p:attrName>style.visibility</p:attrName>
                                        </p:attrNameLst>
                                      </p:cBhvr>
                                      <p:to>
                                        <p:strVal val="visible"/>
                                      </p:to>
                                    </p:set>
                                    <p:animEffect transition="in" filter="slide(fromLeft)">
                                      <p:cBhvr>
                                        <p:cTn id="80" dur="500"/>
                                        <p:tgtEl>
                                          <p:spTgt spid="11065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0657"/>
                                        </p:tgtEl>
                                        <p:attrNameLst>
                                          <p:attrName>style.visibility</p:attrName>
                                        </p:attrNameLst>
                                      </p:cBhvr>
                                      <p:to>
                                        <p:strVal val="visible"/>
                                      </p:to>
                                    </p:set>
                                    <p:animEffect transition="in" filter="wipe(left)">
                                      <p:cBhvr>
                                        <p:cTn id="85" dur="500"/>
                                        <p:tgtEl>
                                          <p:spTgt spid="110657"/>
                                        </p:tgtEl>
                                      </p:cBhvr>
                                    </p:animEffect>
                                  </p:childTnLst>
                                </p:cTn>
                              </p:par>
                            </p:childTnLst>
                          </p:cTn>
                        </p:par>
                        <p:par>
                          <p:cTn id="86" fill="hold">
                            <p:stCondLst>
                              <p:cond delay="500"/>
                            </p:stCondLst>
                            <p:childTnLst>
                              <p:par>
                                <p:cTn id="87" presetID="17" presetClass="entr" presetSubtype="8" fill="hold" grpId="0" nodeType="afterEffect">
                                  <p:stCondLst>
                                    <p:cond delay="0"/>
                                  </p:stCondLst>
                                  <p:childTnLst>
                                    <p:set>
                                      <p:cBhvr>
                                        <p:cTn id="88" dur="1" fill="hold">
                                          <p:stCondLst>
                                            <p:cond delay="0"/>
                                          </p:stCondLst>
                                        </p:cTn>
                                        <p:tgtEl>
                                          <p:spTgt spid="110622"/>
                                        </p:tgtEl>
                                        <p:attrNameLst>
                                          <p:attrName>style.visibility</p:attrName>
                                        </p:attrNameLst>
                                      </p:cBhvr>
                                      <p:to>
                                        <p:strVal val="visible"/>
                                      </p:to>
                                    </p:set>
                                    <p:anim calcmode="lin" valueType="num">
                                      <p:cBhvr>
                                        <p:cTn id="89" dur="500" fill="hold"/>
                                        <p:tgtEl>
                                          <p:spTgt spid="110622"/>
                                        </p:tgtEl>
                                        <p:attrNameLst>
                                          <p:attrName>ppt_x</p:attrName>
                                        </p:attrNameLst>
                                      </p:cBhvr>
                                      <p:tavLst>
                                        <p:tav tm="0">
                                          <p:val>
                                            <p:strVal val="#ppt_x-#ppt_w/2"/>
                                          </p:val>
                                        </p:tav>
                                        <p:tav tm="100000">
                                          <p:val>
                                            <p:strVal val="#ppt_x"/>
                                          </p:val>
                                        </p:tav>
                                      </p:tavLst>
                                    </p:anim>
                                    <p:anim calcmode="lin" valueType="num">
                                      <p:cBhvr>
                                        <p:cTn id="90" dur="500" fill="hold"/>
                                        <p:tgtEl>
                                          <p:spTgt spid="110622"/>
                                        </p:tgtEl>
                                        <p:attrNameLst>
                                          <p:attrName>ppt_y</p:attrName>
                                        </p:attrNameLst>
                                      </p:cBhvr>
                                      <p:tavLst>
                                        <p:tav tm="0">
                                          <p:val>
                                            <p:strVal val="#ppt_y"/>
                                          </p:val>
                                        </p:tav>
                                        <p:tav tm="100000">
                                          <p:val>
                                            <p:strVal val="#ppt_y"/>
                                          </p:val>
                                        </p:tav>
                                      </p:tavLst>
                                    </p:anim>
                                    <p:anim calcmode="lin" valueType="num">
                                      <p:cBhvr>
                                        <p:cTn id="91" dur="500" fill="hold"/>
                                        <p:tgtEl>
                                          <p:spTgt spid="110622"/>
                                        </p:tgtEl>
                                        <p:attrNameLst>
                                          <p:attrName>ppt_w</p:attrName>
                                        </p:attrNameLst>
                                      </p:cBhvr>
                                      <p:tavLst>
                                        <p:tav tm="0">
                                          <p:val>
                                            <p:fltVal val="0"/>
                                          </p:val>
                                        </p:tav>
                                        <p:tav tm="100000">
                                          <p:val>
                                            <p:strVal val="#ppt_w"/>
                                          </p:val>
                                        </p:tav>
                                      </p:tavLst>
                                    </p:anim>
                                    <p:anim calcmode="lin" valueType="num">
                                      <p:cBhvr>
                                        <p:cTn id="92" dur="500" fill="hold"/>
                                        <p:tgtEl>
                                          <p:spTgt spid="110622"/>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grpId="0" nodeType="clickEffect">
                                  <p:stCondLst>
                                    <p:cond delay="0"/>
                                  </p:stCondLst>
                                  <p:childTnLst>
                                    <p:set>
                                      <p:cBhvr>
                                        <p:cTn id="96" dur="1" fill="hold">
                                          <p:stCondLst>
                                            <p:cond delay="0"/>
                                          </p:stCondLst>
                                        </p:cTn>
                                        <p:tgtEl>
                                          <p:spTgt spid="110626"/>
                                        </p:tgtEl>
                                        <p:attrNameLst>
                                          <p:attrName>style.visibility</p:attrName>
                                        </p:attrNameLst>
                                      </p:cBhvr>
                                      <p:to>
                                        <p:strVal val="visible"/>
                                      </p:to>
                                    </p:set>
                                    <p:animEffect transition="in" filter="slide(fromLeft)">
                                      <p:cBhvr>
                                        <p:cTn id="97" dur="500"/>
                                        <p:tgtEl>
                                          <p:spTgt spid="110626"/>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110660"/>
                                        </p:tgtEl>
                                        <p:attrNameLst>
                                          <p:attrName>style.visibility</p:attrName>
                                        </p:attrNameLst>
                                      </p:cBhvr>
                                      <p:to>
                                        <p:strVal val="visible"/>
                                      </p:to>
                                    </p:set>
                                    <p:animEffect transition="in" filter="slide(fromLeft)">
                                      <p:cBhvr>
                                        <p:cTn id="102" dur="500"/>
                                        <p:tgtEl>
                                          <p:spTgt spid="110660"/>
                                        </p:tgtEl>
                                      </p:cBhvr>
                                    </p:animEffect>
                                  </p:childTnLst>
                                </p:cTn>
                              </p:par>
                            </p:childTnLst>
                          </p:cTn>
                        </p:par>
                        <p:par>
                          <p:cTn id="103" fill="hold">
                            <p:stCondLst>
                              <p:cond delay="500"/>
                            </p:stCondLst>
                            <p:childTnLst>
                              <p:par>
                                <p:cTn id="104" presetID="12" presetClass="entr" presetSubtype="8" fill="hold" grpId="0" nodeType="afterEffect">
                                  <p:stCondLst>
                                    <p:cond delay="0"/>
                                  </p:stCondLst>
                                  <p:childTnLst>
                                    <p:set>
                                      <p:cBhvr>
                                        <p:cTn id="105" dur="1" fill="hold">
                                          <p:stCondLst>
                                            <p:cond delay="0"/>
                                          </p:stCondLst>
                                        </p:cTn>
                                        <p:tgtEl>
                                          <p:spTgt spid="110662"/>
                                        </p:tgtEl>
                                        <p:attrNameLst>
                                          <p:attrName>style.visibility</p:attrName>
                                        </p:attrNameLst>
                                      </p:cBhvr>
                                      <p:to>
                                        <p:strVal val="visible"/>
                                      </p:to>
                                    </p:set>
                                    <p:animEffect transition="in" filter="slide(fromLeft)">
                                      <p:cBhvr>
                                        <p:cTn id="106" dur="500"/>
                                        <p:tgtEl>
                                          <p:spTgt spid="110662"/>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110658"/>
                                        </p:tgtEl>
                                        <p:attrNameLst>
                                          <p:attrName>style.visibility</p:attrName>
                                        </p:attrNameLst>
                                      </p:cBhvr>
                                      <p:to>
                                        <p:strVal val="visible"/>
                                      </p:to>
                                    </p:set>
                                    <p:animEffect transition="in" filter="slide(fromLeft)">
                                      <p:cBhvr>
                                        <p:cTn id="111" dur="500"/>
                                        <p:tgtEl>
                                          <p:spTgt spid="110658"/>
                                        </p:tgtEl>
                                      </p:cBhvr>
                                    </p:animEffect>
                                  </p:childTnLst>
                                </p:cTn>
                              </p:par>
                            </p:childTnLst>
                          </p:cTn>
                        </p:par>
                        <p:par>
                          <p:cTn id="112" fill="hold">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110659"/>
                                        </p:tgtEl>
                                        <p:attrNameLst>
                                          <p:attrName>style.visibility</p:attrName>
                                        </p:attrNameLst>
                                      </p:cBhvr>
                                      <p:to>
                                        <p:strVal val="visible"/>
                                      </p:to>
                                    </p:set>
                                    <p:animEffect transition="in" filter="slide(fromLeft)">
                                      <p:cBhvr>
                                        <p:cTn id="115" dur="500"/>
                                        <p:tgtEl>
                                          <p:spTgt spid="110659"/>
                                        </p:tgtEl>
                                      </p:cBhvr>
                                    </p:animEffect>
                                  </p:childTnLst>
                                </p:cTn>
                              </p:par>
                            </p:childTnLst>
                          </p:cTn>
                        </p:par>
                      </p:childTnLst>
                    </p:cTn>
                  </p:par>
                  <p:par>
                    <p:cTn id="116" fill="hold">
                      <p:stCondLst>
                        <p:cond delay="indefinite"/>
                      </p:stCondLst>
                      <p:childTnLst>
                        <p:par>
                          <p:cTn id="117" fill="hold">
                            <p:stCondLst>
                              <p:cond delay="0"/>
                            </p:stCondLst>
                            <p:childTnLst>
                              <p:par>
                                <p:cTn id="118" presetID="12" presetClass="entr" presetSubtype="8" fill="hold" grpId="0" nodeType="clickEffect">
                                  <p:stCondLst>
                                    <p:cond delay="0"/>
                                  </p:stCondLst>
                                  <p:childTnLst>
                                    <p:set>
                                      <p:cBhvr>
                                        <p:cTn id="119" dur="1" fill="hold">
                                          <p:stCondLst>
                                            <p:cond delay="0"/>
                                          </p:stCondLst>
                                        </p:cTn>
                                        <p:tgtEl>
                                          <p:spTgt spid="110661"/>
                                        </p:tgtEl>
                                        <p:attrNameLst>
                                          <p:attrName>style.visibility</p:attrName>
                                        </p:attrNameLst>
                                      </p:cBhvr>
                                      <p:to>
                                        <p:strVal val="visible"/>
                                      </p:to>
                                    </p:set>
                                    <p:animEffect transition="in" filter="slide(fromLeft)">
                                      <p:cBhvr>
                                        <p:cTn id="120" dur="500"/>
                                        <p:tgtEl>
                                          <p:spTgt spid="110661"/>
                                        </p:tgtEl>
                                      </p:cBhvr>
                                    </p:animEffect>
                                  </p:childTnLst>
                                </p:cTn>
                              </p:par>
                            </p:childTnLst>
                          </p:cTn>
                        </p:par>
                        <p:par>
                          <p:cTn id="121" fill="hold">
                            <p:stCondLst>
                              <p:cond delay="500"/>
                            </p:stCondLst>
                            <p:childTnLst>
                              <p:par>
                                <p:cTn id="122" presetID="12" presetClass="entr" presetSubtype="8" fill="hold" grpId="0" nodeType="afterEffect">
                                  <p:stCondLst>
                                    <p:cond delay="0"/>
                                  </p:stCondLst>
                                  <p:childTnLst>
                                    <p:set>
                                      <p:cBhvr>
                                        <p:cTn id="123" dur="1" fill="hold">
                                          <p:stCondLst>
                                            <p:cond delay="0"/>
                                          </p:stCondLst>
                                        </p:cTn>
                                        <p:tgtEl>
                                          <p:spTgt spid="110663"/>
                                        </p:tgtEl>
                                        <p:attrNameLst>
                                          <p:attrName>style.visibility</p:attrName>
                                        </p:attrNameLst>
                                      </p:cBhvr>
                                      <p:to>
                                        <p:strVal val="visible"/>
                                      </p:to>
                                    </p:set>
                                    <p:animEffect transition="in" filter="slide(fromLeft)">
                                      <p:cBhvr>
                                        <p:cTn id="124" dur="500"/>
                                        <p:tgtEl>
                                          <p:spTgt spid="110663"/>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10664"/>
                                        </p:tgtEl>
                                        <p:attrNameLst>
                                          <p:attrName>style.visibility</p:attrName>
                                        </p:attrNameLst>
                                      </p:cBhvr>
                                      <p:to>
                                        <p:strVal val="visible"/>
                                      </p:to>
                                    </p:set>
                                    <p:animEffect transition="in" filter="wipe(left)">
                                      <p:cBhvr>
                                        <p:cTn id="129" dur="500"/>
                                        <p:tgtEl>
                                          <p:spTgt spid="110664"/>
                                        </p:tgtEl>
                                      </p:cBhvr>
                                    </p:animEffect>
                                  </p:childTnLst>
                                </p:cTn>
                              </p:par>
                            </p:childTnLst>
                          </p:cTn>
                        </p:par>
                        <p:par>
                          <p:cTn id="130" fill="hold">
                            <p:stCondLst>
                              <p:cond delay="500"/>
                            </p:stCondLst>
                            <p:childTnLst>
                              <p:par>
                                <p:cTn id="131" presetID="17" presetClass="entr" presetSubtype="4" fill="hold" grpId="0" nodeType="afterEffect">
                                  <p:stCondLst>
                                    <p:cond delay="0"/>
                                  </p:stCondLst>
                                  <p:childTnLst>
                                    <p:set>
                                      <p:cBhvr>
                                        <p:cTn id="132" dur="1" fill="hold">
                                          <p:stCondLst>
                                            <p:cond delay="0"/>
                                          </p:stCondLst>
                                        </p:cTn>
                                        <p:tgtEl>
                                          <p:spTgt spid="110627"/>
                                        </p:tgtEl>
                                        <p:attrNameLst>
                                          <p:attrName>style.visibility</p:attrName>
                                        </p:attrNameLst>
                                      </p:cBhvr>
                                      <p:to>
                                        <p:strVal val="visible"/>
                                      </p:to>
                                    </p:set>
                                    <p:anim calcmode="lin" valueType="num">
                                      <p:cBhvr>
                                        <p:cTn id="133" dur="500" fill="hold"/>
                                        <p:tgtEl>
                                          <p:spTgt spid="110627"/>
                                        </p:tgtEl>
                                        <p:attrNameLst>
                                          <p:attrName>ppt_x</p:attrName>
                                        </p:attrNameLst>
                                      </p:cBhvr>
                                      <p:tavLst>
                                        <p:tav tm="0">
                                          <p:val>
                                            <p:strVal val="#ppt_x"/>
                                          </p:val>
                                        </p:tav>
                                        <p:tav tm="100000">
                                          <p:val>
                                            <p:strVal val="#ppt_x"/>
                                          </p:val>
                                        </p:tav>
                                      </p:tavLst>
                                    </p:anim>
                                    <p:anim calcmode="lin" valueType="num">
                                      <p:cBhvr>
                                        <p:cTn id="134" dur="500" fill="hold"/>
                                        <p:tgtEl>
                                          <p:spTgt spid="110627"/>
                                        </p:tgtEl>
                                        <p:attrNameLst>
                                          <p:attrName>ppt_y</p:attrName>
                                        </p:attrNameLst>
                                      </p:cBhvr>
                                      <p:tavLst>
                                        <p:tav tm="0">
                                          <p:val>
                                            <p:strVal val="#ppt_y+#ppt_h/2"/>
                                          </p:val>
                                        </p:tav>
                                        <p:tav tm="100000">
                                          <p:val>
                                            <p:strVal val="#ppt_y"/>
                                          </p:val>
                                        </p:tav>
                                      </p:tavLst>
                                    </p:anim>
                                    <p:anim calcmode="lin" valueType="num">
                                      <p:cBhvr>
                                        <p:cTn id="135" dur="500" fill="hold"/>
                                        <p:tgtEl>
                                          <p:spTgt spid="110627"/>
                                        </p:tgtEl>
                                        <p:attrNameLst>
                                          <p:attrName>ppt_w</p:attrName>
                                        </p:attrNameLst>
                                      </p:cBhvr>
                                      <p:tavLst>
                                        <p:tav tm="0">
                                          <p:val>
                                            <p:strVal val="#ppt_w"/>
                                          </p:val>
                                        </p:tav>
                                        <p:tav tm="100000">
                                          <p:val>
                                            <p:strVal val="#ppt_w"/>
                                          </p:val>
                                        </p:tav>
                                      </p:tavLst>
                                    </p:anim>
                                    <p:anim calcmode="lin" valueType="num">
                                      <p:cBhvr>
                                        <p:cTn id="136" dur="500" fill="hold"/>
                                        <p:tgtEl>
                                          <p:spTgt spid="110627"/>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2" presetClass="entr" presetSubtype="8" fill="hold" grpId="0" nodeType="clickEffect">
                                  <p:stCondLst>
                                    <p:cond delay="0"/>
                                  </p:stCondLst>
                                  <p:childTnLst>
                                    <p:set>
                                      <p:cBhvr>
                                        <p:cTn id="140" dur="1" fill="hold">
                                          <p:stCondLst>
                                            <p:cond delay="0"/>
                                          </p:stCondLst>
                                        </p:cTn>
                                        <p:tgtEl>
                                          <p:spTgt spid="110628"/>
                                        </p:tgtEl>
                                        <p:attrNameLst>
                                          <p:attrName>style.visibility</p:attrName>
                                        </p:attrNameLst>
                                      </p:cBhvr>
                                      <p:to>
                                        <p:strVal val="visible"/>
                                      </p:to>
                                    </p:set>
                                    <p:animEffect transition="in" filter="slide(fromLeft)">
                                      <p:cBhvr>
                                        <p:cTn id="141" dur="500"/>
                                        <p:tgtEl>
                                          <p:spTgt spid="110628"/>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8" fill="hold" grpId="0" nodeType="clickEffect">
                                  <p:stCondLst>
                                    <p:cond delay="0"/>
                                  </p:stCondLst>
                                  <p:childTnLst>
                                    <p:set>
                                      <p:cBhvr>
                                        <p:cTn id="145" dur="1" fill="hold">
                                          <p:stCondLst>
                                            <p:cond delay="0"/>
                                          </p:stCondLst>
                                        </p:cTn>
                                        <p:tgtEl>
                                          <p:spTgt spid="110665"/>
                                        </p:tgtEl>
                                        <p:attrNameLst>
                                          <p:attrName>style.visibility</p:attrName>
                                        </p:attrNameLst>
                                      </p:cBhvr>
                                      <p:to>
                                        <p:strVal val="visible"/>
                                      </p:to>
                                    </p:set>
                                    <p:animEffect transition="in" filter="slide(fromLeft)">
                                      <p:cBhvr>
                                        <p:cTn id="146" dur="500"/>
                                        <p:tgtEl>
                                          <p:spTgt spid="110665"/>
                                        </p:tgtEl>
                                      </p:cBhvr>
                                    </p:animEffect>
                                  </p:childTnLst>
                                </p:cTn>
                              </p:par>
                            </p:childTnLst>
                          </p:cTn>
                        </p:par>
                        <p:par>
                          <p:cTn id="147" fill="hold">
                            <p:stCondLst>
                              <p:cond delay="500"/>
                            </p:stCondLst>
                            <p:childTnLst>
                              <p:par>
                                <p:cTn id="148" presetID="12" presetClass="entr" presetSubtype="8" fill="hold" grpId="0" nodeType="afterEffect">
                                  <p:stCondLst>
                                    <p:cond delay="0"/>
                                  </p:stCondLst>
                                  <p:childTnLst>
                                    <p:set>
                                      <p:cBhvr>
                                        <p:cTn id="149" dur="1" fill="hold">
                                          <p:stCondLst>
                                            <p:cond delay="0"/>
                                          </p:stCondLst>
                                        </p:cTn>
                                        <p:tgtEl>
                                          <p:spTgt spid="110666"/>
                                        </p:tgtEl>
                                        <p:attrNameLst>
                                          <p:attrName>style.visibility</p:attrName>
                                        </p:attrNameLst>
                                      </p:cBhvr>
                                      <p:to>
                                        <p:strVal val="visible"/>
                                      </p:to>
                                    </p:set>
                                    <p:animEffect transition="in" filter="slide(fromLeft)">
                                      <p:cBhvr>
                                        <p:cTn id="150" dur="500"/>
                                        <p:tgtEl>
                                          <p:spTgt spid="11066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10667"/>
                                        </p:tgtEl>
                                        <p:attrNameLst>
                                          <p:attrName>style.visibility</p:attrName>
                                        </p:attrNameLst>
                                      </p:cBhvr>
                                      <p:to>
                                        <p:strVal val="visible"/>
                                      </p:to>
                                    </p:set>
                                    <p:animEffect transition="in" filter="wipe(left)">
                                      <p:cBhvr>
                                        <p:cTn id="155" dur="500"/>
                                        <p:tgtEl>
                                          <p:spTgt spid="110667"/>
                                        </p:tgtEl>
                                      </p:cBhvr>
                                    </p:animEffect>
                                  </p:childTnLst>
                                </p:cTn>
                              </p:par>
                            </p:childTnLst>
                          </p:cTn>
                        </p:par>
                        <p:par>
                          <p:cTn id="156" fill="hold">
                            <p:stCondLst>
                              <p:cond delay="500"/>
                            </p:stCondLst>
                            <p:childTnLst>
                              <p:par>
                                <p:cTn id="157" presetID="17" presetClass="entr" presetSubtype="2" fill="hold" grpId="0" nodeType="afterEffect">
                                  <p:stCondLst>
                                    <p:cond delay="0"/>
                                  </p:stCondLst>
                                  <p:childTnLst>
                                    <p:set>
                                      <p:cBhvr>
                                        <p:cTn id="158" dur="1" fill="hold">
                                          <p:stCondLst>
                                            <p:cond delay="0"/>
                                          </p:stCondLst>
                                        </p:cTn>
                                        <p:tgtEl>
                                          <p:spTgt spid="110629"/>
                                        </p:tgtEl>
                                        <p:attrNameLst>
                                          <p:attrName>style.visibility</p:attrName>
                                        </p:attrNameLst>
                                      </p:cBhvr>
                                      <p:to>
                                        <p:strVal val="visible"/>
                                      </p:to>
                                    </p:set>
                                    <p:anim calcmode="lin" valueType="num">
                                      <p:cBhvr>
                                        <p:cTn id="159" dur="500" fill="hold"/>
                                        <p:tgtEl>
                                          <p:spTgt spid="110629"/>
                                        </p:tgtEl>
                                        <p:attrNameLst>
                                          <p:attrName>ppt_x</p:attrName>
                                        </p:attrNameLst>
                                      </p:cBhvr>
                                      <p:tavLst>
                                        <p:tav tm="0">
                                          <p:val>
                                            <p:strVal val="#ppt_x+#ppt_w/2"/>
                                          </p:val>
                                        </p:tav>
                                        <p:tav tm="100000">
                                          <p:val>
                                            <p:strVal val="#ppt_x"/>
                                          </p:val>
                                        </p:tav>
                                      </p:tavLst>
                                    </p:anim>
                                    <p:anim calcmode="lin" valueType="num">
                                      <p:cBhvr>
                                        <p:cTn id="160" dur="500" fill="hold"/>
                                        <p:tgtEl>
                                          <p:spTgt spid="110629"/>
                                        </p:tgtEl>
                                        <p:attrNameLst>
                                          <p:attrName>ppt_y</p:attrName>
                                        </p:attrNameLst>
                                      </p:cBhvr>
                                      <p:tavLst>
                                        <p:tav tm="0">
                                          <p:val>
                                            <p:strVal val="#ppt_y"/>
                                          </p:val>
                                        </p:tav>
                                        <p:tav tm="100000">
                                          <p:val>
                                            <p:strVal val="#ppt_y"/>
                                          </p:val>
                                        </p:tav>
                                      </p:tavLst>
                                    </p:anim>
                                    <p:anim calcmode="lin" valueType="num">
                                      <p:cBhvr>
                                        <p:cTn id="161" dur="500" fill="hold"/>
                                        <p:tgtEl>
                                          <p:spTgt spid="110629"/>
                                        </p:tgtEl>
                                        <p:attrNameLst>
                                          <p:attrName>ppt_w</p:attrName>
                                        </p:attrNameLst>
                                      </p:cBhvr>
                                      <p:tavLst>
                                        <p:tav tm="0">
                                          <p:val>
                                            <p:fltVal val="0"/>
                                          </p:val>
                                        </p:tav>
                                        <p:tav tm="100000">
                                          <p:val>
                                            <p:strVal val="#ppt_w"/>
                                          </p:val>
                                        </p:tav>
                                      </p:tavLst>
                                    </p:anim>
                                    <p:anim calcmode="lin" valueType="num">
                                      <p:cBhvr>
                                        <p:cTn id="162" dur="500" fill="hold"/>
                                        <p:tgtEl>
                                          <p:spTgt spid="110629"/>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2" presetClass="entr" presetSubtype="8" fill="hold" grpId="0" nodeType="clickEffect">
                                  <p:stCondLst>
                                    <p:cond delay="0"/>
                                  </p:stCondLst>
                                  <p:childTnLst>
                                    <p:set>
                                      <p:cBhvr>
                                        <p:cTn id="166" dur="1" fill="hold">
                                          <p:stCondLst>
                                            <p:cond delay="0"/>
                                          </p:stCondLst>
                                        </p:cTn>
                                        <p:tgtEl>
                                          <p:spTgt spid="110630"/>
                                        </p:tgtEl>
                                        <p:attrNameLst>
                                          <p:attrName>style.visibility</p:attrName>
                                        </p:attrNameLst>
                                      </p:cBhvr>
                                      <p:to>
                                        <p:strVal val="visible"/>
                                      </p:to>
                                    </p:set>
                                    <p:animEffect transition="in" filter="slide(fromLeft)">
                                      <p:cBhvr>
                                        <p:cTn id="167" dur="500"/>
                                        <p:tgtEl>
                                          <p:spTgt spid="1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2" grpId="0" animBg="1"/>
      <p:bldP spid="110623" grpId="0" animBg="1" autoUpdateAnimBg="0"/>
      <p:bldP spid="110624" grpId="0" animBg="1"/>
      <p:bldP spid="110625" grpId="0" autoUpdateAnimBg="0"/>
      <p:bldP spid="110626" grpId="0" animBg="1" autoUpdateAnimBg="0"/>
      <p:bldP spid="110627" grpId="0" animBg="1"/>
      <p:bldP spid="110628" grpId="0" animBg="1" autoUpdateAnimBg="0"/>
      <p:bldP spid="110629" grpId="0" animBg="1"/>
      <p:bldP spid="110630" grpId="0" animBg="1" autoUpdateAnimBg="0"/>
      <p:bldP spid="110635" grpId="0" autoUpdateAnimBg="0"/>
      <p:bldP spid="110643" grpId="0" autoUpdateAnimBg="0"/>
      <p:bldP spid="110644" grpId="0" autoUpdateAnimBg="0"/>
      <p:bldP spid="110645" grpId="0" autoUpdateAnimBg="0"/>
      <p:bldP spid="110646" grpId="0" autoUpdateAnimBg="0"/>
      <p:bldP spid="110647" grpId="0" autoUpdateAnimBg="0"/>
      <p:bldP spid="110648" grpId="0" autoUpdateAnimBg="0"/>
      <p:bldP spid="110649" grpId="0" animBg="1" autoUpdateAnimBg="0"/>
      <p:bldP spid="110650" grpId="0" autoUpdateAnimBg="0"/>
      <p:bldP spid="110651" grpId="0" animBg="1" autoUpdateAnimBg="0"/>
      <p:bldP spid="110652" grpId="0" animBg="1" autoUpdateAnimBg="0"/>
      <p:bldP spid="110653" grpId="0" animBg="1" autoUpdateAnimBg="0"/>
      <p:bldP spid="110654" grpId="0" animBg="1" autoUpdateAnimBg="0"/>
      <p:bldP spid="110655" grpId="0" animBg="1" autoUpdateAnimBg="0"/>
      <p:bldP spid="110656" grpId="0" animBg="1" autoUpdateAnimBg="0"/>
      <p:bldP spid="110657" grpId="0" animBg="1" autoUpdateAnimBg="0"/>
      <p:bldP spid="110658" grpId="0" animBg="1" autoUpdateAnimBg="0"/>
      <p:bldP spid="110659" grpId="0" animBg="1" autoUpdateAnimBg="0"/>
      <p:bldP spid="110660" grpId="0" animBg="1" autoUpdateAnimBg="0"/>
      <p:bldP spid="110661" grpId="0" animBg="1" autoUpdateAnimBg="0"/>
      <p:bldP spid="110662" grpId="0" animBg="1" autoUpdateAnimBg="0"/>
      <p:bldP spid="110663" grpId="0" animBg="1" autoUpdateAnimBg="0"/>
      <p:bldP spid="110664" grpId="0" animBg="1" autoUpdateAnimBg="0"/>
      <p:bldP spid="110665" grpId="0" animBg="1" autoUpdateAnimBg="0"/>
      <p:bldP spid="110666" grpId="0" animBg="1" autoUpdateAnimBg="0"/>
      <p:bldP spid="110667"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9C133F50-065A-4BA5-B9AE-141E190AC065}" type="slidenum">
              <a:rPr lang="en-US" altLang="zh-CN"/>
              <a:t>67</a:t>
            </a:fld>
            <a:endParaRPr lang="en-US" altLang="zh-CN"/>
          </a:p>
        </p:txBody>
      </p:sp>
      <p:sp>
        <p:nvSpPr>
          <p:cNvPr id="190483" name="Rectangle 19"/>
          <p:cNvSpPr>
            <a:spLocks noGrp="1" noChangeArrowheads="1"/>
          </p:cNvSpPr>
          <p:nvPr>
            <p:ph type="title"/>
          </p:nvPr>
        </p:nvSpPr>
        <p:spPr/>
        <p:txBody>
          <a:bodyPr/>
          <a:lstStyle/>
          <a:p>
            <a:r>
              <a:rPr lang="zh-CN" altLang="en-US" sz="4000" dirty="0" smtClean="0"/>
              <a:t>回顾：图</a:t>
            </a:r>
            <a:r>
              <a:rPr lang="zh-CN" altLang="en-US" sz="4000" dirty="0"/>
              <a:t>的数组</a:t>
            </a:r>
            <a:r>
              <a:rPr lang="en-US" altLang="zh-CN" sz="4000" dirty="0"/>
              <a:t>(</a:t>
            </a:r>
            <a:r>
              <a:rPr lang="zh-CN" altLang="en-US" sz="4000" dirty="0"/>
              <a:t>邻接矩阵</a:t>
            </a:r>
            <a:r>
              <a:rPr lang="en-US" altLang="zh-CN" sz="4000" dirty="0"/>
              <a:t>)</a:t>
            </a:r>
            <a:r>
              <a:rPr lang="zh-CN" altLang="en-US" sz="4000" dirty="0"/>
              <a:t>存储表示</a:t>
            </a:r>
          </a:p>
        </p:txBody>
      </p:sp>
      <p:sp>
        <p:nvSpPr>
          <p:cNvPr id="190484" name="Rectangle 20"/>
          <p:cNvSpPr>
            <a:spLocks noGrp="1" noChangeArrowheads="1"/>
          </p:cNvSpPr>
          <p:nvPr>
            <p:ph type="body" idx="1"/>
          </p:nvPr>
        </p:nvSpPr>
        <p:spPr/>
        <p:txBody>
          <a:bodyPr/>
          <a:lstStyle/>
          <a:p>
            <a:r>
              <a:rPr lang="zh-CN" altLang="en-US"/>
              <a:t>定义</a:t>
            </a:r>
            <a:r>
              <a:rPr lang="en-US" altLang="zh-CN"/>
              <a:t>:</a:t>
            </a:r>
            <a:r>
              <a:rPr lang="zh-CN" altLang="en-US"/>
              <a:t>矩阵的元素为</a:t>
            </a:r>
          </a:p>
          <a:p>
            <a:endParaRPr lang="en-US" altLang="zh-CN"/>
          </a:p>
        </p:txBody>
      </p:sp>
      <p:grpSp>
        <p:nvGrpSpPr>
          <p:cNvPr id="2" name="Group 4"/>
          <p:cNvGrpSpPr/>
          <p:nvPr/>
        </p:nvGrpSpPr>
        <p:grpSpPr bwMode="auto">
          <a:xfrm>
            <a:off x="228600" y="2479650"/>
            <a:ext cx="3881438" cy="2971800"/>
            <a:chOff x="144" y="2016"/>
            <a:chExt cx="2445" cy="1872"/>
          </a:xfrm>
        </p:grpSpPr>
        <p:sp>
          <p:nvSpPr>
            <p:cNvPr id="190469" name="Line 5"/>
            <p:cNvSpPr>
              <a:spLocks noChangeShapeType="1"/>
            </p:cNvSpPr>
            <p:nvPr/>
          </p:nvSpPr>
          <p:spPr bwMode="auto">
            <a:xfrm flipH="1">
              <a:off x="335" y="2256"/>
              <a:ext cx="480" cy="57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0" name="Line 6"/>
            <p:cNvSpPr>
              <a:spLocks noChangeShapeType="1"/>
            </p:cNvSpPr>
            <p:nvPr/>
          </p:nvSpPr>
          <p:spPr bwMode="auto">
            <a:xfrm>
              <a:off x="960" y="2256"/>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1" name="Line 7"/>
            <p:cNvSpPr>
              <a:spLocks noChangeShapeType="1"/>
            </p:cNvSpPr>
            <p:nvPr/>
          </p:nvSpPr>
          <p:spPr bwMode="auto">
            <a:xfrm>
              <a:off x="480" y="3024"/>
              <a:ext cx="1392" cy="67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2" name="Line 8"/>
            <p:cNvSpPr>
              <a:spLocks noChangeShapeType="1"/>
            </p:cNvSpPr>
            <p:nvPr/>
          </p:nvSpPr>
          <p:spPr bwMode="auto">
            <a:xfrm flipH="1">
              <a:off x="960" y="2256"/>
              <a:ext cx="863" cy="1392"/>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3" name="Line 9"/>
            <p:cNvSpPr>
              <a:spLocks noChangeShapeType="1"/>
            </p:cNvSpPr>
            <p:nvPr/>
          </p:nvSpPr>
          <p:spPr bwMode="auto">
            <a:xfrm>
              <a:off x="2016" y="2256"/>
              <a:ext cx="432"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4" name="Line 10"/>
            <p:cNvSpPr>
              <a:spLocks noChangeShapeType="1"/>
            </p:cNvSpPr>
            <p:nvPr/>
          </p:nvSpPr>
          <p:spPr bwMode="auto">
            <a:xfrm flipH="1">
              <a:off x="1008" y="3072"/>
              <a:ext cx="1303" cy="624"/>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5" name="Line 11"/>
            <p:cNvSpPr>
              <a:spLocks noChangeShapeType="1"/>
            </p:cNvSpPr>
            <p:nvPr/>
          </p:nvSpPr>
          <p:spPr bwMode="auto">
            <a:xfrm>
              <a:off x="864" y="2352"/>
              <a:ext cx="48" cy="124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6" name="Oval 12"/>
            <p:cNvSpPr>
              <a:spLocks noChangeArrowheads="1"/>
            </p:cNvSpPr>
            <p:nvPr/>
          </p:nvSpPr>
          <p:spPr bwMode="auto">
            <a:xfrm>
              <a:off x="720" y="2016"/>
              <a:ext cx="335" cy="351"/>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190477" name="Oval 13"/>
            <p:cNvSpPr>
              <a:spLocks noChangeArrowheads="1"/>
            </p:cNvSpPr>
            <p:nvPr/>
          </p:nvSpPr>
          <p:spPr bwMode="auto">
            <a:xfrm>
              <a:off x="144" y="2784"/>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190478" name="Oval 14"/>
            <p:cNvSpPr>
              <a:spLocks noChangeArrowheads="1"/>
            </p:cNvSpPr>
            <p:nvPr/>
          </p:nvSpPr>
          <p:spPr bwMode="auto">
            <a:xfrm>
              <a:off x="1731" y="2016"/>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190479" name="Oval 15"/>
            <p:cNvSpPr>
              <a:spLocks noChangeArrowheads="1"/>
            </p:cNvSpPr>
            <p:nvPr/>
          </p:nvSpPr>
          <p:spPr bwMode="auto">
            <a:xfrm>
              <a:off x="2254" y="2784"/>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190480" name="Oval 16"/>
            <p:cNvSpPr>
              <a:spLocks noChangeArrowheads="1"/>
            </p:cNvSpPr>
            <p:nvPr/>
          </p:nvSpPr>
          <p:spPr bwMode="auto">
            <a:xfrm>
              <a:off x="720" y="3552"/>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F</a:t>
              </a:r>
              <a:endParaRPr kumimoji="1" lang="en-US" altLang="zh-CN" b="0">
                <a:latin typeface="Times New Roman" panose="02020603050405020304" pitchFamily="18" charset="0"/>
                <a:ea typeface="宋体" panose="02010600030101010101" pitchFamily="2" charset="-122"/>
              </a:endParaRPr>
            </a:p>
          </p:txBody>
        </p:sp>
        <p:sp>
          <p:nvSpPr>
            <p:cNvPr id="190481" name="Oval 17"/>
            <p:cNvSpPr>
              <a:spLocks noChangeArrowheads="1"/>
            </p:cNvSpPr>
            <p:nvPr/>
          </p:nvSpPr>
          <p:spPr bwMode="auto">
            <a:xfrm>
              <a:off x="1728" y="3552"/>
              <a:ext cx="335" cy="336"/>
            </a:xfrm>
            <a:prstGeom prst="ellipse">
              <a:avLst/>
            </a:prstGeom>
            <a:solidFill>
              <a:schemeClr val="accent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grpSp>
      <p:graphicFrame>
        <p:nvGraphicFramePr>
          <p:cNvPr id="190482" name="Object 18"/>
          <p:cNvGraphicFramePr>
            <a:graphicFrameLocks noChangeAspect="1"/>
          </p:cNvGraphicFramePr>
          <p:nvPr/>
        </p:nvGraphicFramePr>
        <p:xfrm>
          <a:off x="4611688" y="3017986"/>
          <a:ext cx="4257675" cy="3435350"/>
        </p:xfrm>
        <a:graphic>
          <a:graphicData uri="http://schemas.openxmlformats.org/presentationml/2006/ole">
            <mc:AlternateContent xmlns:mc="http://schemas.openxmlformats.org/markup-compatibility/2006">
              <mc:Choice xmlns:v="urn:schemas-microsoft-com:vml" Requires="v">
                <p:oleObj spid="_x0000_s4117" name="文档" r:id="rId3" imgW="4204335" imgH="3395345" progId="Word.Document.8">
                  <p:embed/>
                </p:oleObj>
              </mc:Choice>
              <mc:Fallback>
                <p:oleObj name="文档" r:id="rId3" imgW="4204335" imgH="3395345" progId="Word.Document.8">
                  <p:embed/>
                  <p:pic>
                    <p:nvPicPr>
                      <p:cNvPr id="0" name="图片 4096"/>
                      <p:cNvPicPr>
                        <a:picLocks noChangeAspect="1"/>
                      </p:cNvPicPr>
                      <p:nvPr/>
                    </p:nvPicPr>
                    <p:blipFill>
                      <a:blip r:embed="rId4"/>
                      <a:stretch>
                        <a:fillRect/>
                      </a:stretch>
                    </p:blipFill>
                    <p:spPr>
                      <a:xfrm>
                        <a:off x="4611688" y="3017986"/>
                        <a:ext cx="4257675" cy="3435350"/>
                      </a:xfrm>
                      <a:prstGeom prst="rect">
                        <a:avLst/>
                      </a:prstGeom>
                      <a:noFill/>
                      <a:ln w="9525">
                        <a:noFill/>
                      </a:ln>
                    </p:spPr>
                  </p:pic>
                </p:oleObj>
              </mc:Fallback>
            </mc:AlternateContent>
          </a:graphicData>
        </a:graphic>
      </p:graphicFrame>
      <p:graphicFrame>
        <p:nvGraphicFramePr>
          <p:cNvPr id="190485" name="Object 21"/>
          <p:cNvGraphicFramePr>
            <a:graphicFrameLocks noChangeAspect="1"/>
          </p:cNvGraphicFramePr>
          <p:nvPr/>
        </p:nvGraphicFramePr>
        <p:xfrm>
          <a:off x="4038600" y="1066800"/>
          <a:ext cx="3424238" cy="1401763"/>
        </p:xfrm>
        <a:graphic>
          <a:graphicData uri="http://schemas.openxmlformats.org/presentationml/2006/ole">
            <mc:AlternateContent xmlns:mc="http://schemas.openxmlformats.org/markup-compatibility/2006">
              <mc:Choice xmlns:v="urn:schemas-microsoft-com:vml" Requires="v">
                <p:oleObj spid="_x0000_s4118" name="Equation" r:id="rId5" imgW="26822400" imgH="10972800" progId="Equation.3">
                  <p:embed/>
                </p:oleObj>
              </mc:Choice>
              <mc:Fallback>
                <p:oleObj name="Equation" r:id="rId5" imgW="26822400" imgH="10972800" progId="Equation.3">
                  <p:embed/>
                  <p:pic>
                    <p:nvPicPr>
                      <p:cNvPr id="0" name="图片 4097"/>
                      <p:cNvPicPr>
                        <a:picLocks noChangeAspect="1"/>
                      </p:cNvPicPr>
                      <p:nvPr/>
                    </p:nvPicPr>
                    <p:blipFill>
                      <a:blip r:embed="rId6"/>
                      <a:stretch>
                        <a:fillRect/>
                      </a:stretch>
                    </p:blipFill>
                    <p:spPr>
                      <a:xfrm>
                        <a:off x="4038600" y="1066800"/>
                        <a:ext cx="3424238" cy="1401763"/>
                      </a:xfrm>
                      <a:prstGeom prst="rect">
                        <a:avLst/>
                      </a:prstGeom>
                      <a:noFill/>
                      <a:ln w="9525">
                        <a:noFill/>
                      </a:ln>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485"/>
                                        </p:tgtEl>
                                        <p:attrNameLst>
                                          <p:attrName>style.visibility</p:attrName>
                                        </p:attrNameLst>
                                      </p:cBhvr>
                                      <p:to>
                                        <p:strVal val="visible"/>
                                      </p:to>
                                    </p:set>
                                    <p:anim calcmode="lin" valueType="num">
                                      <p:cBhvr additive="base">
                                        <p:cTn id="7" dur="500" fill="hold"/>
                                        <p:tgtEl>
                                          <p:spTgt spid="190485"/>
                                        </p:tgtEl>
                                        <p:attrNameLst>
                                          <p:attrName>ppt_x</p:attrName>
                                        </p:attrNameLst>
                                      </p:cBhvr>
                                      <p:tavLst>
                                        <p:tav tm="0">
                                          <p:val>
                                            <p:strVal val="0-#ppt_w/2"/>
                                          </p:val>
                                        </p:tav>
                                        <p:tav tm="100000">
                                          <p:val>
                                            <p:strVal val="#ppt_x"/>
                                          </p:val>
                                        </p:tav>
                                      </p:tavLst>
                                    </p:anim>
                                    <p:anim calcmode="lin" valueType="num">
                                      <p:cBhvr additive="base">
                                        <p:cTn id="8" dur="500" fill="hold"/>
                                        <p:tgtEl>
                                          <p:spTgt spid="1904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190482"/>
                                        </p:tgtEl>
                                        <p:attrNameLst>
                                          <p:attrName>style.visibility</p:attrName>
                                        </p:attrNameLst>
                                      </p:cBhvr>
                                      <p:to>
                                        <p:strVal val="visible"/>
                                      </p:to>
                                    </p:set>
                                    <p:animEffect transition="in" filter="slide(fromRight)">
                                      <p:cBhvr>
                                        <p:cTn id="13" dur="500"/>
                                        <p:tgtEl>
                                          <p:spTgt spid="19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DC7683B9-04FE-4110-A0D7-EA23DE9F2841}" type="slidenum">
              <a:rPr lang="en-US" altLang="zh-CN"/>
              <a:t>68</a:t>
            </a:fld>
            <a:endParaRPr lang="en-US" altLang="zh-CN"/>
          </a:p>
        </p:txBody>
      </p:sp>
      <p:sp>
        <p:nvSpPr>
          <p:cNvPr id="193538" name="Rectangle 2"/>
          <p:cNvSpPr>
            <a:spLocks noGrp="1" noChangeArrowheads="1"/>
          </p:cNvSpPr>
          <p:nvPr>
            <p:ph type="title"/>
          </p:nvPr>
        </p:nvSpPr>
        <p:spPr/>
        <p:txBody>
          <a:bodyPr/>
          <a:lstStyle/>
          <a:p>
            <a:r>
              <a:rPr lang="zh-CN" altLang="en-US" sz="4000" dirty="0"/>
              <a:t>回顾</a:t>
            </a:r>
            <a:r>
              <a:rPr lang="zh-CN" altLang="en-US" sz="4000" dirty="0" smtClean="0"/>
              <a:t>：图</a:t>
            </a:r>
            <a:r>
              <a:rPr lang="zh-CN" altLang="en-US" sz="4000" dirty="0"/>
              <a:t>的数组</a:t>
            </a:r>
            <a:r>
              <a:rPr lang="en-US" altLang="zh-CN" sz="4000" dirty="0"/>
              <a:t>(</a:t>
            </a:r>
            <a:r>
              <a:rPr lang="zh-CN" altLang="en-US" sz="4000" dirty="0"/>
              <a:t>邻接矩阵</a:t>
            </a:r>
            <a:r>
              <a:rPr lang="en-US" altLang="zh-CN" sz="4000" dirty="0"/>
              <a:t>)</a:t>
            </a:r>
            <a:r>
              <a:rPr lang="zh-CN" altLang="en-US" sz="4000" dirty="0"/>
              <a:t>存储表示</a:t>
            </a:r>
          </a:p>
        </p:txBody>
      </p:sp>
      <p:sp>
        <p:nvSpPr>
          <p:cNvPr id="193539" name="Rectangle 3"/>
          <p:cNvSpPr>
            <a:spLocks noChangeArrowheads="1"/>
          </p:cNvSpPr>
          <p:nvPr/>
        </p:nvSpPr>
        <p:spPr bwMode="auto">
          <a:xfrm>
            <a:off x="838200" y="1799108"/>
            <a:ext cx="7467600" cy="4294188"/>
          </a:xfrm>
          <a:prstGeom prst="rect">
            <a:avLst/>
          </a:prstGeom>
          <a:noFill/>
          <a:ln w="12700" cap="sq">
            <a:solidFill>
              <a:srgbClr val="580094"/>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kumimoji="1" lang="en-US" altLang="zh-CN" sz="2800" dirty="0" err="1">
                <a:solidFill>
                  <a:srgbClr val="000099"/>
                </a:solidFill>
                <a:latin typeface="Times New Roman" panose="02020603050405020304" pitchFamily="18" charset="0"/>
              </a:rPr>
              <a:t>typedef</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struct</a:t>
            </a:r>
            <a:r>
              <a:rPr kumimoji="1" lang="en-US" altLang="zh-CN" sz="2800" dirty="0">
                <a:solidFill>
                  <a:srgbClr val="000099"/>
                </a:solidFill>
                <a:latin typeface="Times New Roman" panose="02020603050405020304" pitchFamily="18" charset="0"/>
              </a:rPr>
              <a:t> { // </a:t>
            </a:r>
            <a:r>
              <a:rPr kumimoji="1" lang="zh-CN" altLang="en-US" sz="2800" dirty="0">
                <a:solidFill>
                  <a:srgbClr val="800000"/>
                </a:solidFill>
                <a:latin typeface="Times New Roman" panose="02020603050405020304" pitchFamily="18" charset="0"/>
              </a:rPr>
              <a:t>图的定义</a:t>
            </a:r>
            <a:endParaRPr kumimoji="1" lang="zh-CN" altLang="en-US" sz="2800" dirty="0">
              <a:solidFill>
                <a:srgbClr val="000099"/>
              </a:solidFill>
              <a:latin typeface="Times New Roman" panose="02020603050405020304" pitchFamily="18" charset="0"/>
            </a:endParaRP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VertexType</a:t>
            </a:r>
            <a:r>
              <a:rPr kumimoji="1" lang="en-US" altLang="zh-CN" sz="2800" dirty="0">
                <a:solidFill>
                  <a:srgbClr val="000099"/>
                </a:solidFill>
                <a:latin typeface="Times New Roman" panose="02020603050405020304" pitchFamily="18" charset="0"/>
              </a:rPr>
              <a:t>       // </a:t>
            </a:r>
            <a:r>
              <a:rPr kumimoji="1" lang="zh-CN" altLang="en-US" sz="2800" dirty="0">
                <a:solidFill>
                  <a:srgbClr val="000099"/>
                </a:solidFill>
                <a:latin typeface="Times New Roman" panose="02020603050405020304" pitchFamily="18" charset="0"/>
              </a:rPr>
              <a:t>顶点信息</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vexs</a:t>
            </a:r>
            <a:r>
              <a:rPr kumimoji="1" lang="en-US" altLang="zh-CN" sz="2800" dirty="0">
                <a:solidFill>
                  <a:srgbClr val="000099"/>
                </a:solidFill>
                <a:latin typeface="Times New Roman" panose="02020603050405020304" pitchFamily="18" charset="0"/>
              </a:rPr>
              <a:t>[MAX_VERTEX_NUM]; </a:t>
            </a:r>
          </a:p>
          <a:p>
            <a:pPr algn="l">
              <a:lnSpc>
                <a:spcPct val="140000"/>
              </a:lnSpc>
            </a:pPr>
            <a:r>
              <a:rPr kumimoji="1" lang="en-US" altLang="zh-CN" sz="2800" dirty="0">
                <a:solidFill>
                  <a:srgbClr val="000099"/>
                </a:solidFill>
                <a:latin typeface="Times New Roman" panose="02020603050405020304" pitchFamily="18" charset="0"/>
              </a:rPr>
              <a:t>     </a:t>
            </a:r>
            <a:r>
              <a:rPr kumimoji="1" lang="en-US" altLang="zh-CN" sz="2800" dirty="0" err="1">
                <a:solidFill>
                  <a:srgbClr val="CC0000"/>
                </a:solidFill>
                <a:latin typeface="Times New Roman" panose="02020603050405020304" pitchFamily="18" charset="0"/>
              </a:rPr>
              <a:t>AdjMatrix</a:t>
            </a:r>
            <a:r>
              <a:rPr kumimoji="1" lang="en-US" altLang="zh-CN" sz="2800" dirty="0">
                <a:solidFill>
                  <a:srgbClr val="CC0000"/>
                </a:solidFill>
                <a:latin typeface="Times New Roman" panose="02020603050405020304" pitchFamily="18" charset="0"/>
              </a:rPr>
              <a:t>    arcs;      // </a:t>
            </a:r>
            <a:r>
              <a:rPr kumimoji="1" lang="zh-CN" altLang="en-US" sz="2800" dirty="0">
                <a:solidFill>
                  <a:srgbClr val="CC0000"/>
                </a:solidFill>
                <a:latin typeface="Times New Roman" panose="02020603050405020304" pitchFamily="18" charset="0"/>
              </a:rPr>
              <a:t>弧的信息</a:t>
            </a:r>
            <a:r>
              <a:rPr kumimoji="1" lang="zh-CN" altLang="en-US" sz="2800" dirty="0">
                <a:solidFill>
                  <a:srgbClr val="000099"/>
                </a:solidFill>
                <a:latin typeface="Times New Roman" panose="02020603050405020304" pitchFamily="18" charset="0"/>
              </a:rPr>
              <a:t>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int</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vexnum</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arcnum</a:t>
            </a:r>
            <a:r>
              <a:rPr kumimoji="1" lang="en-US" altLang="zh-CN" sz="2800" dirty="0">
                <a:solidFill>
                  <a:srgbClr val="000099"/>
                </a:solidFill>
                <a:latin typeface="Times New Roman" panose="02020603050405020304" pitchFamily="18" charset="0"/>
              </a:rPr>
              <a:t>;   // </a:t>
            </a:r>
            <a:r>
              <a:rPr kumimoji="1" lang="zh-CN" altLang="en-US" sz="2800" dirty="0">
                <a:solidFill>
                  <a:srgbClr val="000099"/>
                </a:solidFill>
                <a:latin typeface="Times New Roman" panose="02020603050405020304" pitchFamily="18" charset="0"/>
              </a:rPr>
              <a:t>顶点数，弧数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GraphKind</a:t>
            </a:r>
            <a:r>
              <a:rPr kumimoji="1" lang="en-US" altLang="zh-CN" sz="2800" dirty="0">
                <a:solidFill>
                  <a:srgbClr val="000099"/>
                </a:solidFill>
                <a:latin typeface="Times New Roman" panose="02020603050405020304" pitchFamily="18" charset="0"/>
              </a:rPr>
              <a:t>   kind;     // </a:t>
            </a:r>
            <a:r>
              <a:rPr kumimoji="1" lang="zh-CN" altLang="en-US" sz="2800" dirty="0">
                <a:solidFill>
                  <a:srgbClr val="000099"/>
                </a:solidFill>
                <a:latin typeface="Times New Roman" panose="02020603050405020304" pitchFamily="18" charset="0"/>
              </a:rPr>
              <a:t>图的种类标志             </a:t>
            </a:r>
          </a:p>
          <a:p>
            <a:pPr algn="l">
              <a:lnSpc>
                <a:spcPct val="140000"/>
              </a:lnSpc>
            </a:pPr>
            <a:r>
              <a:rPr kumimoji="1" lang="zh-CN" altLang="en-US" sz="2800" dirty="0">
                <a:solidFill>
                  <a:srgbClr val="000099"/>
                </a:solidFill>
                <a:latin typeface="Times New Roman" panose="02020603050405020304" pitchFamily="18" charset="0"/>
              </a:rPr>
              <a:t>  </a:t>
            </a:r>
            <a:r>
              <a:rPr kumimoji="1" lang="en-US" altLang="zh-CN" sz="2800" dirty="0">
                <a:solidFill>
                  <a:srgbClr val="000099"/>
                </a:solidFill>
                <a:latin typeface="Times New Roman" panose="02020603050405020304" pitchFamily="18" charset="0"/>
              </a:rPr>
              <a:t>} </a:t>
            </a:r>
            <a:r>
              <a:rPr kumimoji="1" lang="en-US" altLang="zh-CN" sz="2800" dirty="0" err="1">
                <a:solidFill>
                  <a:srgbClr val="000099"/>
                </a:solidFill>
                <a:latin typeface="Times New Roman" panose="02020603050405020304" pitchFamily="18" charset="0"/>
              </a:rPr>
              <a:t>MGraph</a:t>
            </a:r>
            <a:r>
              <a:rPr kumimoji="1" lang="en-US" altLang="zh-CN" sz="2800" dirty="0">
                <a:solidFill>
                  <a:srgbClr val="000099"/>
                </a:solidFill>
                <a:latin typeface="Times New Roman" panose="02020603050405020304" pitchFamily="18" charset="0"/>
              </a:rPr>
              <a:t>;</a:t>
            </a:r>
          </a:p>
        </p:txBody>
      </p:sp>
      <p:sp>
        <p:nvSpPr>
          <p:cNvPr id="2" name="矩形 1"/>
          <p:cNvSpPr/>
          <p:nvPr/>
        </p:nvSpPr>
        <p:spPr>
          <a:xfrm>
            <a:off x="826765" y="1189710"/>
            <a:ext cx="1422184" cy="609398"/>
          </a:xfrm>
          <a:prstGeom prst="rect">
            <a:avLst/>
          </a:prstGeom>
        </p:spPr>
        <p:txBody>
          <a:bodyPr wrap="none">
            <a:spAutoFit/>
          </a:bodyPr>
          <a:lstStyle/>
          <a:p>
            <a:pPr algn="l">
              <a:lnSpc>
                <a:spcPct val="140000"/>
              </a:lnSpc>
            </a:pPr>
            <a:r>
              <a:rPr kumimoji="1" lang="zh-CN" altLang="en-US" dirty="0">
                <a:solidFill>
                  <a:srgbClr val="800000"/>
                </a:solidFill>
                <a:latin typeface="Times New Roman" panose="02020603050405020304" pitchFamily="18" charset="0"/>
              </a:rPr>
              <a:t>图的定义</a:t>
            </a:r>
            <a:endParaRPr kumimoji="1" lang="zh-CN" altLang="en-US" dirty="0">
              <a:solidFill>
                <a:srgbClr val="000099"/>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strips(downLeft)">
                                      <p:cBhvr>
                                        <p:cTn id="7" dur="5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60DBA957-8EC3-4D6B-80FF-0DD4A0AFA45A}" type="slidenum">
              <a:rPr lang="en-US" altLang="zh-CN"/>
              <a:t>69</a:t>
            </a:fld>
            <a:endParaRPr lang="en-US" altLang="zh-CN"/>
          </a:p>
        </p:txBody>
      </p:sp>
      <p:sp>
        <p:nvSpPr>
          <p:cNvPr id="248834" name="Rectangle 2"/>
          <p:cNvSpPr>
            <a:spLocks noChangeArrowheads="1"/>
          </p:cNvSpPr>
          <p:nvPr/>
        </p:nvSpPr>
        <p:spPr bwMode="auto">
          <a:xfrm>
            <a:off x="381000" y="304800"/>
            <a:ext cx="8534400" cy="5972175"/>
          </a:xfrm>
          <a:prstGeom prst="rect">
            <a:avLst/>
          </a:prstGeom>
          <a:noFill/>
          <a:ln w="12700" cap="sq">
            <a:solidFill>
              <a:srgbClr val="59009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lnSpc>
                <a:spcPct val="125000"/>
              </a:lnSpc>
            </a:pPr>
            <a:r>
              <a:rPr kumimoji="1" lang="en-US" altLang="zh-CN" sz="2800">
                <a:solidFill>
                  <a:srgbClr val="000082"/>
                </a:solidFill>
                <a:latin typeface="Times New Roman" panose="02020603050405020304" pitchFamily="18" charset="0"/>
              </a:rPr>
              <a:t>void MiniSpanTree_P(MGraph G, VertexType u) {</a:t>
            </a:r>
          </a:p>
          <a:p>
            <a:pPr algn="l">
              <a:lnSpc>
                <a:spcPct val="125000"/>
              </a:lnSpc>
            </a:pPr>
            <a:r>
              <a:rPr kumimoji="1" lang="en-US" altLang="zh-CN" sz="2800">
                <a:solidFill>
                  <a:srgbClr val="000082"/>
                </a:solidFill>
                <a:latin typeface="Times New Roman" panose="02020603050405020304" pitchFamily="18" charset="0"/>
              </a:rPr>
              <a:t> //</a:t>
            </a:r>
            <a:r>
              <a:rPr kumimoji="1" lang="zh-CN" altLang="zh-CN" sz="2800">
                <a:solidFill>
                  <a:srgbClr val="000082"/>
                </a:solidFill>
                <a:latin typeface="Times New Roman" panose="02020603050405020304" pitchFamily="18" charset="0"/>
              </a:rPr>
              <a:t>用普里姆算法从顶点</a:t>
            </a:r>
            <a:r>
              <a:rPr kumimoji="1" lang="en-US" altLang="zh-CN" sz="2800">
                <a:solidFill>
                  <a:srgbClr val="000082"/>
                </a:solidFill>
                <a:latin typeface="Times New Roman" panose="02020603050405020304" pitchFamily="18" charset="0"/>
              </a:rPr>
              <a:t>u</a:t>
            </a:r>
            <a:r>
              <a:rPr kumimoji="1" lang="zh-CN" altLang="zh-CN" sz="2800">
                <a:solidFill>
                  <a:srgbClr val="000082"/>
                </a:solidFill>
                <a:latin typeface="Times New Roman" panose="02020603050405020304" pitchFamily="18" charset="0"/>
              </a:rPr>
              <a:t>出发构造网</a:t>
            </a:r>
            <a:r>
              <a:rPr kumimoji="1" lang="en-US" altLang="zh-CN" sz="2800">
                <a:solidFill>
                  <a:srgbClr val="000082"/>
                </a:solidFill>
                <a:latin typeface="Times New Roman" panose="02020603050405020304" pitchFamily="18" charset="0"/>
              </a:rPr>
              <a:t>G</a:t>
            </a:r>
            <a:r>
              <a:rPr kumimoji="1" lang="zh-CN" altLang="zh-CN" sz="2800">
                <a:solidFill>
                  <a:srgbClr val="000082"/>
                </a:solidFill>
                <a:latin typeface="Times New Roman" panose="02020603050405020304" pitchFamily="18" charset="0"/>
              </a:rPr>
              <a:t>的最小生成树</a:t>
            </a:r>
            <a:endParaRPr kumimoji="1" lang="zh-CN" altLang="en-US" sz="2800">
              <a:solidFill>
                <a:srgbClr val="000082"/>
              </a:solidFill>
              <a:latin typeface="Times New Roman" panose="02020603050405020304" pitchFamily="18" charset="0"/>
            </a:endParaRPr>
          </a:p>
          <a:p>
            <a:pPr algn="l">
              <a:lnSpc>
                <a:spcPct val="125000"/>
              </a:lnSpc>
            </a:pPr>
            <a:r>
              <a:rPr kumimoji="1" lang="zh-CN" altLang="en-US" sz="2800">
                <a:solidFill>
                  <a:srgbClr val="000082"/>
                </a:solidFill>
                <a:latin typeface="Times New Roman" panose="02020603050405020304" pitchFamily="18" charset="0"/>
              </a:rPr>
              <a:t>  </a:t>
            </a: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endParaRPr kumimoji="1" lang="zh-CN" altLang="en-US" sz="2800">
              <a:solidFill>
                <a:srgbClr val="000082"/>
              </a:solidFill>
              <a:latin typeface="Times New Roman" panose="02020603050405020304" pitchFamily="18" charset="0"/>
            </a:endParaRPr>
          </a:p>
          <a:p>
            <a:pPr algn="l">
              <a:lnSpc>
                <a:spcPct val="125000"/>
              </a:lnSpc>
            </a:pPr>
            <a:r>
              <a:rPr kumimoji="1" lang="en-US" altLang="zh-CN" sz="2800">
                <a:solidFill>
                  <a:srgbClr val="000082"/>
                </a:solidFill>
                <a:latin typeface="Times New Roman" panose="02020603050405020304" pitchFamily="18" charset="0"/>
              </a:rPr>
              <a:t>}// MiniSpanTree_P</a:t>
            </a:r>
          </a:p>
        </p:txBody>
      </p:sp>
      <p:sp>
        <p:nvSpPr>
          <p:cNvPr id="248835" name="Rectangle 3"/>
          <p:cNvSpPr>
            <a:spLocks noChangeArrowheads="1"/>
          </p:cNvSpPr>
          <p:nvPr/>
        </p:nvSpPr>
        <p:spPr bwMode="auto">
          <a:xfrm>
            <a:off x="762000" y="1752600"/>
            <a:ext cx="8153400" cy="3484563"/>
          </a:xfrm>
          <a:prstGeom prst="rect">
            <a:avLst/>
          </a:prstGeom>
          <a:solidFill>
            <a:schemeClr val="bg1"/>
          </a:solidFill>
          <a:ln w="28575">
            <a:solidFill>
              <a:schemeClr val="tx1"/>
            </a:solidFill>
            <a:prstDash val="dash"/>
            <a:miter lim="800000"/>
            <a:headEnd type="none" w="sm" len="sm"/>
            <a:tailEnd type="none" w="med" len="lg"/>
          </a:ln>
        </p:spPr>
        <p:txBody>
          <a:bodyPr>
            <a:spAutoFit/>
          </a:bodyPr>
          <a:lstStyle/>
          <a:p>
            <a:pPr algn="l">
              <a:spcBef>
                <a:spcPct val="30000"/>
              </a:spcBef>
            </a:pPr>
            <a:r>
              <a:rPr kumimoji="1" lang="en-US" altLang="zh-CN" sz="2800">
                <a:solidFill>
                  <a:srgbClr val="000082"/>
                </a:solidFill>
                <a:latin typeface="Times New Roman" panose="02020603050405020304" pitchFamily="18" charset="0"/>
              </a:rPr>
              <a:t>k = LocateVex ( G, u ); </a:t>
            </a:r>
          </a:p>
          <a:p>
            <a:pPr algn="l">
              <a:spcBef>
                <a:spcPct val="30000"/>
              </a:spcBef>
            </a:pPr>
            <a:r>
              <a:rPr kumimoji="1" lang="en-US" altLang="zh-CN" sz="2800">
                <a:solidFill>
                  <a:srgbClr val="000082"/>
                </a:solidFill>
                <a:latin typeface="Times New Roman" panose="02020603050405020304" pitchFamily="18" charset="0"/>
              </a:rPr>
              <a:t>for ( j=0; j&lt;G.vexnum; ++j )  // </a:t>
            </a:r>
            <a:r>
              <a:rPr kumimoji="1" lang="zh-CN" altLang="en-US" sz="2800">
                <a:solidFill>
                  <a:srgbClr val="000082"/>
                </a:solidFill>
                <a:latin typeface="Times New Roman" panose="02020603050405020304" pitchFamily="18" charset="0"/>
              </a:rPr>
              <a:t>辅助数组初始化</a:t>
            </a:r>
          </a:p>
          <a:p>
            <a:pPr algn="l">
              <a:spcBef>
                <a:spcPct val="30000"/>
              </a:spcBef>
            </a:pPr>
            <a:r>
              <a:rPr kumimoji="1" lang="zh-CN" altLang="en-US" sz="2800">
                <a:solidFill>
                  <a:srgbClr val="000082"/>
                </a:solidFill>
                <a:latin typeface="Times New Roman" panose="02020603050405020304" pitchFamily="18" charset="0"/>
              </a:rPr>
              <a:t>      </a:t>
            </a:r>
            <a:r>
              <a:rPr kumimoji="1" lang="en-US" altLang="zh-CN" sz="2800">
                <a:solidFill>
                  <a:srgbClr val="000082"/>
                </a:solidFill>
                <a:latin typeface="Times New Roman" panose="02020603050405020304" pitchFamily="18" charset="0"/>
              </a:rPr>
              <a:t>if (j!=k)</a:t>
            </a:r>
            <a:r>
              <a:rPr kumimoji="1" lang="en-US" altLang="zh-CN" sz="2800">
                <a:latin typeface="Times New Roman" panose="02020603050405020304" pitchFamily="18" charset="0"/>
              </a:rPr>
              <a:t>  </a:t>
            </a:r>
            <a:r>
              <a:rPr kumimoji="1" lang="en-US" altLang="zh-CN" sz="2800">
                <a:solidFill>
                  <a:srgbClr val="800000"/>
                </a:solidFill>
                <a:latin typeface="Times New Roman" panose="02020603050405020304" pitchFamily="18" charset="0"/>
              </a:rPr>
              <a:t>closedge[j] = { k, G.arcs[k][j].adj };</a:t>
            </a:r>
            <a:r>
              <a:rPr kumimoji="1" lang="en-US" altLang="zh-CN" sz="2800">
                <a:latin typeface="Times New Roman" panose="02020603050405020304" pitchFamily="18" charset="0"/>
              </a:rPr>
              <a:t>  </a:t>
            </a:r>
          </a:p>
          <a:p>
            <a:pPr algn="l">
              <a:spcBef>
                <a:spcPct val="30000"/>
              </a:spcBef>
            </a:pPr>
            <a:r>
              <a:rPr kumimoji="1" lang="en-US" altLang="zh-CN" sz="2800">
                <a:latin typeface="Times New Roman" panose="02020603050405020304" pitchFamily="18" charset="0"/>
              </a:rPr>
              <a:t>  </a:t>
            </a:r>
            <a:r>
              <a:rPr kumimoji="1" lang="en-US" altLang="zh-CN" sz="2800">
                <a:solidFill>
                  <a:srgbClr val="000082"/>
                </a:solidFill>
                <a:latin typeface="Times New Roman" panose="02020603050405020304" pitchFamily="18" charset="0"/>
              </a:rPr>
              <a:t>closedge[k].lowcost = 0;      // </a:t>
            </a:r>
            <a:r>
              <a:rPr kumimoji="1" lang="zh-CN" altLang="en-US" sz="2800">
                <a:solidFill>
                  <a:srgbClr val="000082"/>
                </a:solidFill>
                <a:latin typeface="Times New Roman" panose="02020603050405020304" pitchFamily="18" charset="0"/>
              </a:rPr>
              <a:t>初始，</a:t>
            </a:r>
            <a:r>
              <a:rPr kumimoji="1" lang="en-US" altLang="zh-CN" sz="2800">
                <a:solidFill>
                  <a:srgbClr val="000082"/>
                </a:solidFill>
                <a:latin typeface="Times New Roman" panose="02020603050405020304" pitchFamily="18" charset="0"/>
              </a:rPr>
              <a:t>U</a:t>
            </a:r>
            <a:r>
              <a:rPr kumimoji="1" lang="zh-CN" altLang="en-US" sz="2800">
                <a:solidFill>
                  <a:srgbClr val="000082"/>
                </a:solidFill>
                <a:latin typeface="Times New Roman" panose="02020603050405020304" pitchFamily="18" charset="0"/>
              </a:rPr>
              <a:t>＝</a:t>
            </a:r>
            <a:r>
              <a:rPr kumimoji="1" lang="en-US" altLang="zh-CN" sz="2800">
                <a:solidFill>
                  <a:srgbClr val="000082"/>
                </a:solidFill>
                <a:latin typeface="Times New Roman" panose="02020603050405020304" pitchFamily="18" charset="0"/>
              </a:rPr>
              <a:t>{u}</a:t>
            </a:r>
          </a:p>
          <a:p>
            <a:pPr algn="l">
              <a:spcBef>
                <a:spcPct val="30000"/>
              </a:spcBef>
            </a:pPr>
            <a:r>
              <a:rPr kumimoji="1" lang="en-US" altLang="zh-CN" sz="2800">
                <a:solidFill>
                  <a:srgbClr val="000082"/>
                </a:solidFill>
                <a:latin typeface="Times New Roman" panose="02020603050405020304" pitchFamily="18" charset="0"/>
              </a:rPr>
              <a:t>  for (i=0; i&lt;G.vexnum-1; ++i) {</a:t>
            </a:r>
          </a:p>
          <a:p>
            <a:pPr algn="l">
              <a:spcBef>
                <a:spcPct val="30000"/>
              </a:spcBef>
            </a:pPr>
            <a:r>
              <a:rPr kumimoji="1" lang="en-US" altLang="zh-CN" sz="3600">
                <a:solidFill>
                  <a:srgbClr val="800000"/>
                </a:solidFill>
                <a:latin typeface="Times New Roman" panose="02020603050405020304" pitchFamily="18" charset="0"/>
              </a:rPr>
              <a:t>     </a:t>
            </a:r>
            <a:r>
              <a:rPr kumimoji="1" lang="zh-CN" altLang="en-US" sz="3600">
                <a:solidFill>
                  <a:srgbClr val="800000"/>
                </a:solidFill>
                <a:latin typeface="Times New Roman" panose="02020603050405020304" pitchFamily="18" charset="0"/>
              </a:rPr>
              <a:t>依次</a:t>
            </a:r>
            <a:r>
              <a:rPr kumimoji="1" lang="zh-CN" altLang="zh-CN" sz="3600">
                <a:solidFill>
                  <a:srgbClr val="800000"/>
                </a:solidFill>
                <a:latin typeface="Times New Roman" panose="02020603050405020304" pitchFamily="18" charset="0"/>
              </a:rPr>
              <a:t>向生成树上添加顶点;</a:t>
            </a:r>
            <a:endParaRPr kumimoji="1" lang="en-US" altLang="zh-CN" sz="3600">
              <a:solidFill>
                <a:srgbClr val="800000"/>
              </a:solidFill>
              <a:latin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strips(downLeft)">
                                      <p:cBhvr>
                                        <p:cTn id="7" dur="500"/>
                                        <p:tgtEl>
                                          <p:spTgt spid="2488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8835">
                                            <p:bg/>
                                          </p:spTgt>
                                        </p:tgtEl>
                                        <p:attrNameLst>
                                          <p:attrName>style.visibility</p:attrName>
                                        </p:attrNameLst>
                                      </p:cBhvr>
                                      <p:to>
                                        <p:strVal val="visible"/>
                                      </p:to>
                                    </p:set>
                                    <p:animEffect transition="in" filter="barn(outHorizontal)">
                                      <p:cBhvr>
                                        <p:cTn id="12" dur="500"/>
                                        <p:tgtEl>
                                          <p:spTgt spid="24883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48835">
                                            <p:txEl>
                                              <p:pRg st="0" end="0"/>
                                            </p:txEl>
                                          </p:spTgt>
                                        </p:tgtEl>
                                        <p:attrNameLst>
                                          <p:attrName>style.visibility</p:attrName>
                                        </p:attrNameLst>
                                      </p:cBhvr>
                                      <p:to>
                                        <p:strVal val="visible"/>
                                      </p:to>
                                    </p:set>
                                    <p:animEffect transition="in" filter="barn(outHorizontal)">
                                      <p:cBhvr>
                                        <p:cTn id="17" dur="500"/>
                                        <p:tgtEl>
                                          <p:spTgt spid="2488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48835">
                                            <p:txEl>
                                              <p:pRg st="1" end="1"/>
                                            </p:txEl>
                                          </p:spTgt>
                                        </p:tgtEl>
                                        <p:attrNameLst>
                                          <p:attrName>style.visibility</p:attrName>
                                        </p:attrNameLst>
                                      </p:cBhvr>
                                      <p:to>
                                        <p:strVal val="visible"/>
                                      </p:to>
                                    </p:set>
                                    <p:animEffect transition="in" filter="barn(outHorizontal)">
                                      <p:cBhvr>
                                        <p:cTn id="22" dur="500"/>
                                        <p:tgtEl>
                                          <p:spTgt spid="2488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48835">
                                            <p:txEl>
                                              <p:pRg st="2" end="2"/>
                                            </p:txEl>
                                          </p:spTgt>
                                        </p:tgtEl>
                                        <p:attrNameLst>
                                          <p:attrName>style.visibility</p:attrName>
                                        </p:attrNameLst>
                                      </p:cBhvr>
                                      <p:to>
                                        <p:strVal val="visible"/>
                                      </p:to>
                                    </p:set>
                                    <p:animEffect transition="in" filter="barn(outHorizontal)">
                                      <p:cBhvr>
                                        <p:cTn id="27" dur="500"/>
                                        <p:tgtEl>
                                          <p:spTgt spid="24883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48835">
                                            <p:txEl>
                                              <p:pRg st="3" end="3"/>
                                            </p:txEl>
                                          </p:spTgt>
                                        </p:tgtEl>
                                        <p:attrNameLst>
                                          <p:attrName>style.visibility</p:attrName>
                                        </p:attrNameLst>
                                      </p:cBhvr>
                                      <p:to>
                                        <p:strVal val="visible"/>
                                      </p:to>
                                    </p:set>
                                    <p:animEffect transition="in" filter="barn(outHorizontal)">
                                      <p:cBhvr>
                                        <p:cTn id="32" dur="500"/>
                                        <p:tgtEl>
                                          <p:spTgt spid="24883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248835">
                                            <p:txEl>
                                              <p:pRg st="4" end="4"/>
                                            </p:txEl>
                                          </p:spTgt>
                                        </p:tgtEl>
                                        <p:attrNameLst>
                                          <p:attrName>style.visibility</p:attrName>
                                        </p:attrNameLst>
                                      </p:cBhvr>
                                      <p:to>
                                        <p:strVal val="visible"/>
                                      </p:to>
                                    </p:set>
                                    <p:animEffect transition="in" filter="barn(outHorizontal)">
                                      <p:cBhvr>
                                        <p:cTn id="37" dur="500"/>
                                        <p:tgtEl>
                                          <p:spTgt spid="24883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48835">
                                            <p:txEl>
                                              <p:pRg st="5" end="5"/>
                                            </p:txEl>
                                          </p:spTgt>
                                        </p:tgtEl>
                                        <p:attrNameLst>
                                          <p:attrName>style.visibility</p:attrName>
                                        </p:attrNameLst>
                                      </p:cBhvr>
                                      <p:to>
                                        <p:strVal val="visible"/>
                                      </p:to>
                                    </p:set>
                                    <p:animEffect transition="in" filter="barn(outHorizontal)">
                                      <p:cBhvr>
                                        <p:cTn id="42" dur="500"/>
                                        <p:tgtEl>
                                          <p:spTgt spid="248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nimBg="1" autoUpdateAnimBg="0"/>
      <p:bldP spid="248835" grpId="0" build="p"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E50D772B-B4BC-471F-BF32-925BA0D08ABA}" type="slidenum">
              <a:rPr lang="en-US" altLang="zh-CN"/>
              <a:t>7</a:t>
            </a:fld>
            <a:endParaRPr lang="en-US" altLang="zh-CN"/>
          </a:p>
        </p:txBody>
      </p:sp>
      <p:sp>
        <p:nvSpPr>
          <p:cNvPr id="176130" name="Rectangle 2"/>
          <p:cNvSpPr>
            <a:spLocks noGrp="1" noChangeArrowheads="1"/>
          </p:cNvSpPr>
          <p:nvPr>
            <p:ph type="title"/>
          </p:nvPr>
        </p:nvSpPr>
        <p:spPr/>
        <p:txBody>
          <a:bodyPr/>
          <a:lstStyle/>
          <a:p>
            <a:r>
              <a:rPr lang="en-US" altLang="zh-CN"/>
              <a:t>7.1.2 </a:t>
            </a:r>
            <a:r>
              <a:rPr lang="zh-CN" altLang="en-US"/>
              <a:t>图的有关术语</a:t>
            </a:r>
          </a:p>
        </p:txBody>
      </p:sp>
      <p:sp>
        <p:nvSpPr>
          <p:cNvPr id="176131" name="Rectangle 3"/>
          <p:cNvSpPr>
            <a:spLocks noGrp="1" noChangeArrowheads="1"/>
          </p:cNvSpPr>
          <p:nvPr>
            <p:ph type="body" idx="1"/>
          </p:nvPr>
        </p:nvSpPr>
        <p:spPr/>
        <p:txBody>
          <a:bodyPr/>
          <a:lstStyle/>
          <a:p>
            <a:r>
              <a:rPr lang="zh-CN" altLang="en-US"/>
              <a:t>假设图中有 </a:t>
            </a:r>
            <a:r>
              <a:rPr lang="en-US" altLang="zh-CN"/>
              <a:t>n </a:t>
            </a:r>
            <a:r>
              <a:rPr lang="zh-CN" altLang="en-US"/>
              <a:t>个顶点，</a:t>
            </a:r>
            <a:r>
              <a:rPr lang="en-US" altLang="zh-CN"/>
              <a:t>e </a:t>
            </a:r>
            <a:r>
              <a:rPr lang="zh-CN" altLang="en-US"/>
              <a:t>条边，则</a:t>
            </a:r>
          </a:p>
          <a:p>
            <a:r>
              <a:rPr lang="en-US" altLang="zh-CN"/>
              <a:t>3) </a:t>
            </a:r>
            <a:r>
              <a:rPr lang="zh-CN" altLang="en-US"/>
              <a:t>含有</a:t>
            </a:r>
            <a:r>
              <a:rPr lang="en-US" altLang="zh-CN">
                <a:solidFill>
                  <a:srgbClr val="CC0000"/>
                </a:solidFill>
              </a:rPr>
              <a:t>e=n(n-1)/2</a:t>
            </a:r>
            <a:r>
              <a:rPr lang="en-US" altLang="zh-CN"/>
              <a:t> </a:t>
            </a:r>
            <a:r>
              <a:rPr lang="zh-CN" altLang="en-US"/>
              <a:t>条边的</a:t>
            </a:r>
            <a:r>
              <a:rPr lang="zh-CN" altLang="en-US">
                <a:solidFill>
                  <a:srgbClr val="990033"/>
                </a:solidFill>
              </a:rPr>
              <a:t>无向图</a:t>
            </a:r>
            <a:r>
              <a:rPr lang="zh-CN" altLang="en-US"/>
              <a:t>称作</a:t>
            </a:r>
            <a:r>
              <a:rPr lang="zh-CN" altLang="en-US">
                <a:solidFill>
                  <a:srgbClr val="FF0000"/>
                </a:solidFill>
              </a:rPr>
              <a:t>完全图</a:t>
            </a:r>
            <a:r>
              <a:rPr lang="en-US" altLang="zh-CN">
                <a:solidFill>
                  <a:srgbClr val="FF0000"/>
                </a:solidFill>
              </a:rPr>
              <a:t>(Completed graph)</a:t>
            </a:r>
            <a:endParaRPr lang="en-US" altLang="zh-CN"/>
          </a:p>
          <a:p>
            <a:r>
              <a:rPr kumimoji="1" lang="en-US" altLang="zh-CN">
                <a:solidFill>
                  <a:srgbClr val="000066"/>
                </a:solidFill>
              </a:rPr>
              <a:t>4) </a:t>
            </a:r>
            <a:r>
              <a:rPr kumimoji="1" lang="zh-CN" altLang="en-US">
                <a:solidFill>
                  <a:srgbClr val="000066"/>
                </a:solidFill>
              </a:rPr>
              <a:t>含有</a:t>
            </a:r>
            <a:r>
              <a:rPr kumimoji="1" lang="en-US" altLang="zh-CN">
                <a:solidFill>
                  <a:srgbClr val="CC0000"/>
                </a:solidFill>
              </a:rPr>
              <a:t>e=n(n-1) </a:t>
            </a:r>
            <a:r>
              <a:rPr kumimoji="1" lang="zh-CN" altLang="en-US">
                <a:solidFill>
                  <a:srgbClr val="000066"/>
                </a:solidFill>
              </a:rPr>
              <a:t>条弧的</a:t>
            </a:r>
            <a:r>
              <a:rPr kumimoji="1" lang="zh-CN" altLang="en-US">
                <a:solidFill>
                  <a:srgbClr val="990033"/>
                </a:solidFill>
              </a:rPr>
              <a:t>有向图</a:t>
            </a:r>
            <a:r>
              <a:rPr kumimoji="1" lang="zh-CN" altLang="en-US">
                <a:solidFill>
                  <a:srgbClr val="000066"/>
                </a:solidFill>
              </a:rPr>
              <a:t>称作</a:t>
            </a:r>
            <a:r>
              <a:rPr kumimoji="1" lang="zh-CN" altLang="en-US"/>
              <a:t> </a:t>
            </a:r>
            <a:r>
              <a:rPr kumimoji="1" lang="zh-CN" altLang="en-US">
                <a:solidFill>
                  <a:srgbClr val="FF0000"/>
                </a:solidFill>
              </a:rPr>
              <a:t>有向完全图</a:t>
            </a:r>
          </a:p>
          <a:p>
            <a:r>
              <a:rPr kumimoji="1" lang="en-US" altLang="zh-CN">
                <a:solidFill>
                  <a:srgbClr val="000066"/>
                </a:solidFill>
              </a:rPr>
              <a:t>5) </a:t>
            </a:r>
            <a:r>
              <a:rPr kumimoji="1" lang="zh-CN" altLang="en-US">
                <a:solidFill>
                  <a:srgbClr val="000066"/>
                </a:solidFill>
              </a:rPr>
              <a:t>若边或弧的个数 </a:t>
            </a:r>
            <a:r>
              <a:rPr kumimoji="1" lang="en-US" altLang="zh-CN">
                <a:solidFill>
                  <a:srgbClr val="CC0000"/>
                </a:solidFill>
              </a:rPr>
              <a:t>e&lt;nlogn</a:t>
            </a:r>
            <a:r>
              <a:rPr kumimoji="1" lang="zh-CN" altLang="en-US">
                <a:solidFill>
                  <a:srgbClr val="000066"/>
                </a:solidFill>
              </a:rPr>
              <a:t>，则称作</a:t>
            </a:r>
            <a:r>
              <a:rPr kumimoji="1" lang="zh-CN" altLang="en-US">
                <a:solidFill>
                  <a:srgbClr val="FF0000"/>
                </a:solidFill>
              </a:rPr>
              <a:t>稀疏图</a:t>
            </a:r>
            <a:r>
              <a:rPr kumimoji="1" lang="en-US" altLang="zh-CN">
                <a:solidFill>
                  <a:srgbClr val="FF0000"/>
                </a:solidFill>
              </a:rPr>
              <a:t>(Sparse graph)</a:t>
            </a:r>
            <a:r>
              <a:rPr kumimoji="1" lang="zh-CN" altLang="en-US"/>
              <a:t>，</a:t>
            </a:r>
            <a:r>
              <a:rPr kumimoji="1" lang="zh-CN" altLang="en-US">
                <a:solidFill>
                  <a:srgbClr val="000066"/>
                </a:solidFill>
              </a:rPr>
              <a:t>否则称作</a:t>
            </a:r>
            <a:r>
              <a:rPr kumimoji="1" lang="zh-CN" altLang="en-US">
                <a:solidFill>
                  <a:srgbClr val="FF0000"/>
                </a:solidFill>
              </a:rPr>
              <a:t>稠密图</a:t>
            </a:r>
            <a:r>
              <a:rPr kumimoji="1" lang="en-US" altLang="zh-CN">
                <a:solidFill>
                  <a:srgbClr val="FF0000"/>
                </a:solidFill>
              </a:rPr>
              <a:t>(Dense graph)</a:t>
            </a:r>
            <a:r>
              <a:rPr kumimoji="1" lang="en-US" altLang="zh-CN">
                <a:solidFill>
                  <a:srgbClr val="800000"/>
                </a:solidFill>
              </a:rPr>
              <a:t>.</a:t>
            </a:r>
          </a:p>
        </p:txBody>
      </p:sp>
      <p:grpSp>
        <p:nvGrpSpPr>
          <p:cNvPr id="176157" name="Group 29"/>
          <p:cNvGrpSpPr/>
          <p:nvPr/>
        </p:nvGrpSpPr>
        <p:grpSpPr bwMode="auto">
          <a:xfrm>
            <a:off x="2286000" y="4114800"/>
            <a:ext cx="3810000" cy="2743200"/>
            <a:chOff x="1344" y="2400"/>
            <a:chExt cx="2400" cy="1728"/>
          </a:xfrm>
        </p:grpSpPr>
        <p:sp>
          <p:nvSpPr>
            <p:cNvPr id="176140" name="Line 12"/>
            <p:cNvSpPr>
              <a:spLocks noChangeShapeType="1"/>
            </p:cNvSpPr>
            <p:nvPr/>
          </p:nvSpPr>
          <p:spPr bwMode="auto">
            <a:xfrm flipH="1">
              <a:off x="1680" y="2640"/>
              <a:ext cx="672"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1" name="Line 13"/>
            <p:cNvSpPr>
              <a:spLocks noChangeShapeType="1"/>
            </p:cNvSpPr>
            <p:nvPr/>
          </p:nvSpPr>
          <p:spPr bwMode="auto">
            <a:xfrm>
              <a:off x="1680" y="3408"/>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2" name="Line 14"/>
            <p:cNvSpPr>
              <a:spLocks noChangeShapeType="1"/>
            </p:cNvSpPr>
            <p:nvPr/>
          </p:nvSpPr>
          <p:spPr bwMode="auto">
            <a:xfrm>
              <a:off x="2256" y="3936"/>
              <a:ext cx="62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3" name="Line 15"/>
            <p:cNvSpPr>
              <a:spLocks noChangeShapeType="1"/>
            </p:cNvSpPr>
            <p:nvPr/>
          </p:nvSpPr>
          <p:spPr bwMode="auto">
            <a:xfrm flipH="1" flipV="1">
              <a:off x="2640" y="2784"/>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4" name="Line 16"/>
            <p:cNvSpPr>
              <a:spLocks noChangeShapeType="1"/>
            </p:cNvSpPr>
            <p:nvPr/>
          </p:nvSpPr>
          <p:spPr bwMode="auto">
            <a:xfrm>
              <a:off x="2688" y="2640"/>
              <a:ext cx="720"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0" name="Line 22"/>
            <p:cNvSpPr>
              <a:spLocks noChangeShapeType="1"/>
            </p:cNvSpPr>
            <p:nvPr/>
          </p:nvSpPr>
          <p:spPr bwMode="auto">
            <a:xfrm flipH="1">
              <a:off x="3168" y="3456"/>
              <a:ext cx="288" cy="28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51" name="Line 23"/>
            <p:cNvSpPr>
              <a:spLocks noChangeShapeType="1"/>
            </p:cNvSpPr>
            <p:nvPr/>
          </p:nvSpPr>
          <p:spPr bwMode="auto">
            <a:xfrm flipV="1">
              <a:off x="2112" y="2832"/>
              <a:ext cx="384" cy="86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52" name="Line 24"/>
            <p:cNvSpPr>
              <a:spLocks noChangeShapeType="1"/>
            </p:cNvSpPr>
            <p:nvPr/>
          </p:nvSpPr>
          <p:spPr bwMode="auto">
            <a:xfrm flipV="1">
              <a:off x="2208" y="3312"/>
              <a:ext cx="1152"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53" name="Line 25"/>
            <p:cNvSpPr>
              <a:spLocks noChangeShapeType="1"/>
            </p:cNvSpPr>
            <p:nvPr/>
          </p:nvSpPr>
          <p:spPr bwMode="auto">
            <a:xfrm>
              <a:off x="1728" y="3360"/>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55" name="Line 27"/>
            <p:cNvSpPr>
              <a:spLocks noChangeShapeType="1"/>
            </p:cNvSpPr>
            <p:nvPr/>
          </p:nvSpPr>
          <p:spPr bwMode="auto">
            <a:xfrm>
              <a:off x="1728" y="3168"/>
              <a:ext cx="1680"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135" name="Oval 7"/>
            <p:cNvSpPr>
              <a:spLocks noChangeArrowheads="1"/>
            </p:cNvSpPr>
            <p:nvPr/>
          </p:nvSpPr>
          <p:spPr bwMode="auto">
            <a:xfrm>
              <a:off x="3312" y="3024"/>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B</a:t>
              </a:r>
            </a:p>
          </p:txBody>
        </p:sp>
        <p:sp>
          <p:nvSpPr>
            <p:cNvPr id="176136" name="Oval 8"/>
            <p:cNvSpPr>
              <a:spLocks noChangeArrowheads="1"/>
            </p:cNvSpPr>
            <p:nvPr/>
          </p:nvSpPr>
          <p:spPr bwMode="auto">
            <a:xfrm>
              <a:off x="2328" y="2400"/>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A</a:t>
              </a:r>
            </a:p>
          </p:txBody>
        </p:sp>
        <p:sp>
          <p:nvSpPr>
            <p:cNvPr id="176137" name="Oval 9"/>
            <p:cNvSpPr>
              <a:spLocks noChangeArrowheads="1"/>
            </p:cNvSpPr>
            <p:nvPr/>
          </p:nvSpPr>
          <p:spPr bwMode="auto">
            <a:xfrm>
              <a:off x="1836" y="369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D</a:t>
              </a:r>
            </a:p>
          </p:txBody>
        </p:sp>
        <p:sp>
          <p:nvSpPr>
            <p:cNvPr id="176138" name="Oval 10"/>
            <p:cNvSpPr>
              <a:spLocks noChangeArrowheads="1"/>
            </p:cNvSpPr>
            <p:nvPr/>
          </p:nvSpPr>
          <p:spPr bwMode="auto">
            <a:xfrm>
              <a:off x="1344" y="3024"/>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E</a:t>
              </a:r>
            </a:p>
          </p:txBody>
        </p:sp>
        <p:sp>
          <p:nvSpPr>
            <p:cNvPr id="176139" name="Oval 11"/>
            <p:cNvSpPr>
              <a:spLocks noChangeArrowheads="1"/>
            </p:cNvSpPr>
            <p:nvPr/>
          </p:nvSpPr>
          <p:spPr bwMode="auto">
            <a:xfrm>
              <a:off x="2820" y="369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C</a:t>
              </a:r>
            </a:p>
          </p:txBody>
        </p:sp>
      </p:grpSp>
    </p:spTree>
  </p:cSld>
  <p:clrMapOvr>
    <a:masterClrMapping/>
  </p:clrMapOvr>
  <p:transition>
    <p:pull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E06EBF95-2D41-4944-9242-8A7C7291A007}" type="slidenum">
              <a:rPr lang="en-US" altLang="zh-CN"/>
              <a:t>70</a:t>
            </a:fld>
            <a:endParaRPr lang="en-US" altLang="zh-CN"/>
          </a:p>
        </p:txBody>
      </p:sp>
      <p:sp>
        <p:nvSpPr>
          <p:cNvPr id="249858" name="Text Box 2"/>
          <p:cNvSpPr txBox="1">
            <a:spLocks noChangeArrowheads="1"/>
          </p:cNvSpPr>
          <p:nvPr/>
        </p:nvSpPr>
        <p:spPr bwMode="auto">
          <a:xfrm>
            <a:off x="381000" y="609600"/>
            <a:ext cx="8153400" cy="5230813"/>
          </a:xfrm>
          <a:prstGeom prst="rect">
            <a:avLst/>
          </a:prstGeom>
          <a:noFill/>
          <a:ln w="12700" cap="sq">
            <a:solidFill>
              <a:srgbClr val="59009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05000"/>
              </a:lnSpc>
            </a:pPr>
            <a:r>
              <a:rPr kumimoji="1" lang="en-US" altLang="zh-CN" sz="3600" dirty="0">
                <a:solidFill>
                  <a:srgbClr val="800000"/>
                </a:solidFill>
                <a:latin typeface="Times New Roman" panose="02020603050405020304" pitchFamily="18" charset="0"/>
              </a:rPr>
              <a:t>//</a:t>
            </a:r>
            <a:r>
              <a:rPr kumimoji="1" lang="zh-CN" altLang="en-US" sz="3600" dirty="0">
                <a:solidFill>
                  <a:srgbClr val="800000"/>
                </a:solidFill>
                <a:latin typeface="Times New Roman" panose="02020603050405020304" pitchFamily="18" charset="0"/>
              </a:rPr>
              <a:t>依次</a:t>
            </a:r>
            <a:r>
              <a:rPr kumimoji="1" lang="zh-CN" altLang="zh-CN" sz="3600" dirty="0">
                <a:solidFill>
                  <a:srgbClr val="800000"/>
                </a:solidFill>
                <a:latin typeface="Times New Roman" panose="02020603050405020304" pitchFamily="18" charset="0"/>
              </a:rPr>
              <a:t>向生成树上添加顶点;</a:t>
            </a:r>
            <a:endParaRPr kumimoji="1" lang="en-US" altLang="zh-CN" sz="2800" dirty="0">
              <a:solidFill>
                <a:srgbClr val="000082"/>
              </a:solidFill>
              <a:latin typeface="Times New Roman" panose="02020603050405020304" pitchFamily="18" charset="0"/>
            </a:endParaRPr>
          </a:p>
          <a:p>
            <a:pPr algn="l" eaLnBrk="1" hangingPunct="1">
              <a:lnSpc>
                <a:spcPct val="105000"/>
              </a:lnSpc>
            </a:pPr>
            <a:r>
              <a:rPr kumimoji="1" lang="en-US" altLang="zh-CN" sz="2800" dirty="0">
                <a:solidFill>
                  <a:srgbClr val="0000FF"/>
                </a:solidFill>
                <a:latin typeface="Times New Roman" panose="02020603050405020304" pitchFamily="18" charset="0"/>
              </a:rPr>
              <a:t>  k = minimum(</a:t>
            </a:r>
            <a:r>
              <a:rPr kumimoji="1" lang="en-US" altLang="zh-CN" sz="2800" dirty="0" err="1">
                <a:solidFill>
                  <a:srgbClr val="0000FF"/>
                </a:solidFill>
                <a:latin typeface="Times New Roman" panose="02020603050405020304" pitchFamily="18" charset="0"/>
              </a:rPr>
              <a:t>closedge</a:t>
            </a:r>
            <a:r>
              <a:rPr kumimoji="1" lang="en-US" altLang="zh-CN" sz="2800" dirty="0">
                <a:solidFill>
                  <a:srgbClr val="0000FF"/>
                </a:solidFill>
                <a:latin typeface="Times New Roman" panose="02020603050405020304" pitchFamily="18" charset="0"/>
              </a:rPr>
              <a:t>)</a:t>
            </a:r>
            <a:r>
              <a:rPr kumimoji="1" lang="en-US" altLang="zh-CN" sz="2800" dirty="0">
                <a:latin typeface="Times New Roman" panose="02020603050405020304" pitchFamily="18" charset="0"/>
              </a:rPr>
              <a:t>;  </a:t>
            </a:r>
          </a:p>
          <a:p>
            <a:pPr algn="l" eaLnBrk="1" hangingPunct="1">
              <a:lnSpc>
                <a:spcPct val="120000"/>
              </a:lnSpc>
            </a:pPr>
            <a:r>
              <a:rPr kumimoji="1" lang="en-US" altLang="zh-CN" sz="2800" dirty="0">
                <a:latin typeface="Times New Roman" panose="02020603050405020304" pitchFamily="18" charset="0"/>
              </a:rPr>
              <a:t>                  </a:t>
            </a:r>
            <a:r>
              <a:rPr kumimoji="1" lang="en-US" altLang="zh-CN" sz="2800" dirty="0">
                <a:solidFill>
                  <a:srgbClr val="000082"/>
                </a:solidFill>
                <a:latin typeface="Times New Roman" panose="02020603050405020304" pitchFamily="18" charset="0"/>
              </a:rPr>
              <a:t>// </a:t>
            </a:r>
            <a:r>
              <a:rPr kumimoji="1" lang="zh-CN" altLang="en-US" sz="2800" dirty="0">
                <a:solidFill>
                  <a:srgbClr val="000082"/>
                </a:solidFill>
                <a:latin typeface="Times New Roman" panose="02020603050405020304" pitchFamily="18" charset="0"/>
              </a:rPr>
              <a:t>求出加入生成树的下一个顶点</a:t>
            </a:r>
            <a:r>
              <a:rPr kumimoji="1" lang="en-US" altLang="zh-CN" sz="2800" dirty="0">
                <a:solidFill>
                  <a:srgbClr val="000082"/>
                </a:solidFill>
                <a:latin typeface="Times New Roman" panose="02020603050405020304" pitchFamily="18" charset="0"/>
              </a:rPr>
              <a:t>(k)</a:t>
            </a:r>
          </a:p>
          <a:p>
            <a:pPr algn="l" eaLnBrk="1" hangingPunct="1">
              <a:lnSpc>
                <a:spcPct val="120000"/>
              </a:lnSpc>
            </a:pPr>
            <a:r>
              <a:rPr kumimoji="1" lang="en-US" altLang="zh-CN" sz="2800" dirty="0">
                <a:solidFill>
                  <a:srgbClr val="000082"/>
                </a:solidFill>
                <a:latin typeface="Times New Roman" panose="02020603050405020304" pitchFamily="18" charset="0"/>
              </a:rPr>
              <a:t>  </a:t>
            </a:r>
            <a:r>
              <a:rPr kumimoji="1" lang="en-US" altLang="zh-CN" sz="2800" dirty="0" err="1">
                <a:solidFill>
                  <a:srgbClr val="000082"/>
                </a:solidFill>
                <a:latin typeface="Times New Roman" panose="02020603050405020304" pitchFamily="18" charset="0"/>
              </a:rPr>
              <a:t>printf</a:t>
            </a:r>
            <a:r>
              <a:rPr kumimoji="1" lang="en-US" altLang="zh-CN" sz="2800" dirty="0">
                <a:solidFill>
                  <a:srgbClr val="000082"/>
                </a:solidFill>
                <a:latin typeface="Times New Roman" panose="02020603050405020304" pitchFamily="18" charset="0"/>
              </a:rPr>
              <a:t>(</a:t>
            </a:r>
            <a:r>
              <a:rPr kumimoji="1" lang="en-US" altLang="zh-CN" sz="2800" dirty="0" err="1">
                <a:solidFill>
                  <a:srgbClr val="000082"/>
                </a:solidFill>
                <a:latin typeface="Times New Roman" panose="02020603050405020304" pitchFamily="18" charset="0"/>
                <a:ea typeface="宋体" panose="02010600030101010101" pitchFamily="2" charset="-122"/>
              </a:rPr>
              <a:t>G.vexs</a:t>
            </a:r>
            <a:r>
              <a:rPr kumimoji="1" lang="en-US" altLang="zh-CN" sz="2800" dirty="0">
                <a:solidFill>
                  <a:srgbClr val="000082"/>
                </a:solidFill>
                <a:latin typeface="Times New Roman" panose="02020603050405020304" pitchFamily="18" charset="0"/>
                <a:ea typeface="宋体" panose="02010600030101010101" pitchFamily="2" charset="-122"/>
              </a:rPr>
              <a:t>[</a:t>
            </a:r>
            <a:r>
              <a:rPr kumimoji="1" lang="en-US" altLang="zh-CN" sz="2800" dirty="0" err="1">
                <a:solidFill>
                  <a:srgbClr val="000082"/>
                </a:solidFill>
                <a:latin typeface="Times New Roman" panose="02020603050405020304" pitchFamily="18" charset="0"/>
              </a:rPr>
              <a:t>closedge</a:t>
            </a:r>
            <a:r>
              <a:rPr kumimoji="1" lang="en-US" altLang="zh-CN" sz="2800" dirty="0">
                <a:solidFill>
                  <a:srgbClr val="000082"/>
                </a:solidFill>
                <a:latin typeface="Times New Roman" panose="02020603050405020304" pitchFamily="18" charset="0"/>
              </a:rPr>
              <a:t>[k].</a:t>
            </a:r>
            <a:r>
              <a:rPr kumimoji="1" lang="en-US" altLang="zh-CN" sz="2800" dirty="0" err="1">
                <a:solidFill>
                  <a:srgbClr val="000082"/>
                </a:solidFill>
                <a:latin typeface="Times New Roman" panose="02020603050405020304" pitchFamily="18" charset="0"/>
              </a:rPr>
              <a:t>adjvex</a:t>
            </a:r>
            <a:r>
              <a:rPr kumimoji="1" lang="en-US" altLang="zh-CN" sz="2800" dirty="0">
                <a:solidFill>
                  <a:srgbClr val="000082"/>
                </a:solidFill>
                <a:latin typeface="Times New Roman" panose="02020603050405020304" pitchFamily="18" charset="0"/>
              </a:rPr>
              <a:t>], </a:t>
            </a:r>
            <a:r>
              <a:rPr kumimoji="1" lang="en-US" altLang="zh-CN" sz="2800" dirty="0" err="1">
                <a:solidFill>
                  <a:srgbClr val="000082"/>
                </a:solidFill>
                <a:latin typeface="Times New Roman" panose="02020603050405020304" pitchFamily="18" charset="0"/>
              </a:rPr>
              <a:t>G.vexs</a:t>
            </a:r>
            <a:r>
              <a:rPr kumimoji="1" lang="en-US" altLang="zh-CN" sz="2800" dirty="0">
                <a:solidFill>
                  <a:srgbClr val="000082"/>
                </a:solidFill>
                <a:latin typeface="Times New Roman" panose="02020603050405020304" pitchFamily="18" charset="0"/>
              </a:rPr>
              <a:t>[k]); </a:t>
            </a:r>
          </a:p>
          <a:p>
            <a:pPr algn="l" eaLnBrk="1" hangingPunct="1">
              <a:lnSpc>
                <a:spcPct val="120000"/>
              </a:lnSpc>
            </a:pPr>
            <a:r>
              <a:rPr kumimoji="1" lang="en-US" altLang="zh-CN" sz="2800" dirty="0">
                <a:solidFill>
                  <a:srgbClr val="000082"/>
                </a:solidFill>
                <a:latin typeface="Times New Roman" panose="02020603050405020304" pitchFamily="18" charset="0"/>
              </a:rPr>
              <a:t>                    // </a:t>
            </a:r>
            <a:r>
              <a:rPr kumimoji="1" lang="zh-CN" altLang="en-US" sz="2800" dirty="0">
                <a:solidFill>
                  <a:srgbClr val="000082"/>
                </a:solidFill>
                <a:latin typeface="Times New Roman" panose="02020603050405020304" pitchFamily="18" charset="0"/>
              </a:rPr>
              <a:t>输出生成树上一条边</a:t>
            </a:r>
          </a:p>
          <a:p>
            <a:pPr algn="l" eaLnBrk="1" hangingPunct="1">
              <a:lnSpc>
                <a:spcPct val="120000"/>
              </a:lnSpc>
            </a:pPr>
            <a:r>
              <a:rPr kumimoji="1" lang="zh-CN" altLang="en-US" sz="2800" dirty="0">
                <a:solidFill>
                  <a:srgbClr val="000082"/>
                </a:solidFill>
                <a:latin typeface="Times New Roman" panose="02020603050405020304" pitchFamily="18" charset="0"/>
              </a:rPr>
              <a:t>  </a:t>
            </a:r>
            <a:r>
              <a:rPr kumimoji="1" lang="en-US" altLang="zh-CN" sz="2800" dirty="0" err="1">
                <a:solidFill>
                  <a:srgbClr val="000082"/>
                </a:solidFill>
                <a:latin typeface="Times New Roman" panose="02020603050405020304" pitchFamily="18" charset="0"/>
              </a:rPr>
              <a:t>closedge</a:t>
            </a:r>
            <a:r>
              <a:rPr kumimoji="1" lang="en-US" altLang="zh-CN" sz="2800" dirty="0">
                <a:solidFill>
                  <a:srgbClr val="000082"/>
                </a:solidFill>
                <a:latin typeface="Times New Roman" panose="02020603050405020304" pitchFamily="18" charset="0"/>
              </a:rPr>
              <a:t>[k].</a:t>
            </a:r>
            <a:r>
              <a:rPr kumimoji="1" lang="en-US" altLang="zh-CN" sz="2800" dirty="0" err="1">
                <a:solidFill>
                  <a:srgbClr val="000082"/>
                </a:solidFill>
                <a:latin typeface="Times New Roman" panose="02020603050405020304" pitchFamily="18" charset="0"/>
              </a:rPr>
              <a:t>lowcost</a:t>
            </a:r>
            <a:r>
              <a:rPr kumimoji="1" lang="en-US" altLang="zh-CN" sz="2800" dirty="0">
                <a:solidFill>
                  <a:srgbClr val="000082"/>
                </a:solidFill>
                <a:latin typeface="Times New Roman" panose="02020603050405020304" pitchFamily="18" charset="0"/>
              </a:rPr>
              <a:t> = 0;    // </a:t>
            </a:r>
            <a:r>
              <a:rPr kumimoji="1" lang="zh-CN" altLang="en-US" sz="2800" dirty="0">
                <a:solidFill>
                  <a:srgbClr val="000082"/>
                </a:solidFill>
                <a:latin typeface="Times New Roman" panose="02020603050405020304" pitchFamily="18" charset="0"/>
              </a:rPr>
              <a:t>第</a:t>
            </a:r>
            <a:r>
              <a:rPr kumimoji="1" lang="en-US" altLang="zh-CN" sz="2800" dirty="0">
                <a:solidFill>
                  <a:srgbClr val="000082"/>
                </a:solidFill>
                <a:latin typeface="Times New Roman" panose="02020603050405020304" pitchFamily="18" charset="0"/>
              </a:rPr>
              <a:t>k</a:t>
            </a:r>
            <a:r>
              <a:rPr kumimoji="1" lang="zh-CN" altLang="en-US" sz="2800" dirty="0">
                <a:solidFill>
                  <a:srgbClr val="000082"/>
                </a:solidFill>
                <a:latin typeface="Times New Roman" panose="02020603050405020304" pitchFamily="18" charset="0"/>
              </a:rPr>
              <a:t>顶点并入</a:t>
            </a:r>
            <a:r>
              <a:rPr kumimoji="1" lang="en-US" altLang="zh-CN" sz="2800" dirty="0">
                <a:solidFill>
                  <a:srgbClr val="000082"/>
                </a:solidFill>
                <a:latin typeface="Times New Roman" panose="02020603050405020304" pitchFamily="18" charset="0"/>
              </a:rPr>
              <a:t>U</a:t>
            </a:r>
            <a:r>
              <a:rPr kumimoji="1" lang="zh-CN" altLang="en-US" sz="2800" dirty="0">
                <a:solidFill>
                  <a:srgbClr val="000082"/>
                </a:solidFill>
                <a:latin typeface="Times New Roman" panose="02020603050405020304" pitchFamily="18" charset="0"/>
              </a:rPr>
              <a:t>集</a:t>
            </a:r>
          </a:p>
          <a:p>
            <a:pPr algn="l" eaLnBrk="1" hangingPunct="1">
              <a:lnSpc>
                <a:spcPct val="120000"/>
              </a:lnSpc>
            </a:pPr>
            <a:r>
              <a:rPr kumimoji="1" lang="zh-CN" altLang="en-US" sz="2800" dirty="0">
                <a:solidFill>
                  <a:srgbClr val="000082"/>
                </a:solidFill>
                <a:latin typeface="Times New Roman" panose="02020603050405020304" pitchFamily="18" charset="0"/>
              </a:rPr>
              <a:t>  </a:t>
            </a:r>
            <a:r>
              <a:rPr kumimoji="1" lang="en-US" altLang="zh-CN" sz="2800" dirty="0">
                <a:solidFill>
                  <a:srgbClr val="000082"/>
                </a:solidFill>
                <a:latin typeface="Times New Roman" panose="02020603050405020304" pitchFamily="18" charset="0"/>
              </a:rPr>
              <a:t>for (j=0; j&lt;</a:t>
            </a:r>
            <a:r>
              <a:rPr kumimoji="1" lang="en-US" altLang="zh-CN" sz="2800" dirty="0" err="1">
                <a:solidFill>
                  <a:srgbClr val="000082"/>
                </a:solidFill>
                <a:latin typeface="Times New Roman" panose="02020603050405020304" pitchFamily="18" charset="0"/>
              </a:rPr>
              <a:t>G.vexnum</a:t>
            </a:r>
            <a:r>
              <a:rPr kumimoji="1" lang="en-US" altLang="zh-CN" sz="2800" dirty="0">
                <a:solidFill>
                  <a:srgbClr val="000082"/>
                </a:solidFill>
                <a:latin typeface="Times New Roman" panose="02020603050405020304" pitchFamily="18" charset="0"/>
              </a:rPr>
              <a:t>; ++j) </a:t>
            </a:r>
          </a:p>
          <a:p>
            <a:pPr algn="l" eaLnBrk="1" hangingPunct="1">
              <a:lnSpc>
                <a:spcPct val="120000"/>
              </a:lnSpc>
            </a:pPr>
            <a:r>
              <a:rPr kumimoji="1" lang="en-US" altLang="zh-CN" sz="2800" dirty="0">
                <a:solidFill>
                  <a:srgbClr val="000082"/>
                </a:solidFill>
                <a:latin typeface="Times New Roman" panose="02020603050405020304" pitchFamily="18" charset="0"/>
              </a:rPr>
              <a:t>         //</a:t>
            </a:r>
            <a:r>
              <a:rPr kumimoji="1" lang="zh-CN" altLang="en-US" sz="2800" dirty="0">
                <a:solidFill>
                  <a:srgbClr val="000082"/>
                </a:solidFill>
                <a:latin typeface="Times New Roman" panose="02020603050405020304" pitchFamily="18" charset="0"/>
              </a:rPr>
              <a:t>修改其它顶点的最小边</a:t>
            </a:r>
          </a:p>
          <a:p>
            <a:pPr algn="l" eaLnBrk="1" hangingPunct="1">
              <a:lnSpc>
                <a:spcPct val="120000"/>
              </a:lnSpc>
            </a:pPr>
            <a:r>
              <a:rPr kumimoji="1" lang="zh-CN" altLang="en-US" sz="2800" dirty="0">
                <a:latin typeface="Times New Roman" panose="02020603050405020304" pitchFamily="18" charset="0"/>
              </a:rPr>
              <a:t>   </a:t>
            </a:r>
            <a:r>
              <a:rPr kumimoji="1" lang="zh-CN" altLang="en-US" sz="2800" dirty="0">
                <a:solidFill>
                  <a:srgbClr val="0000FF"/>
                </a:solidFill>
                <a:latin typeface="Times New Roman" panose="02020603050405020304" pitchFamily="18" charset="0"/>
              </a:rPr>
              <a:t>    </a:t>
            </a:r>
            <a:r>
              <a:rPr kumimoji="1" lang="en-US" altLang="zh-CN" sz="2800" dirty="0">
                <a:solidFill>
                  <a:srgbClr val="800000"/>
                </a:solidFill>
                <a:latin typeface="Times New Roman" panose="02020603050405020304" pitchFamily="18" charset="0"/>
              </a:rPr>
              <a:t>if (</a:t>
            </a:r>
            <a:r>
              <a:rPr kumimoji="1" lang="en-US" altLang="zh-CN" sz="2800" dirty="0" err="1">
                <a:solidFill>
                  <a:srgbClr val="800000"/>
                </a:solidFill>
                <a:latin typeface="Times New Roman" panose="02020603050405020304" pitchFamily="18" charset="0"/>
              </a:rPr>
              <a:t>G.arcs</a:t>
            </a:r>
            <a:r>
              <a:rPr kumimoji="1" lang="en-US" altLang="zh-CN" sz="2800" dirty="0">
                <a:solidFill>
                  <a:srgbClr val="800000"/>
                </a:solidFill>
                <a:latin typeface="Times New Roman" panose="02020603050405020304" pitchFamily="18" charset="0"/>
              </a:rPr>
              <a:t>[k][j].</a:t>
            </a:r>
            <a:r>
              <a:rPr kumimoji="1" lang="en-US" altLang="zh-CN" sz="2800" dirty="0" err="1">
                <a:solidFill>
                  <a:srgbClr val="800000"/>
                </a:solidFill>
                <a:latin typeface="Times New Roman" panose="02020603050405020304" pitchFamily="18" charset="0"/>
              </a:rPr>
              <a:t>adj</a:t>
            </a:r>
            <a:r>
              <a:rPr kumimoji="1" lang="en-US" altLang="zh-CN" sz="2800" dirty="0">
                <a:solidFill>
                  <a:srgbClr val="800000"/>
                </a:solidFill>
                <a:latin typeface="Times New Roman" panose="02020603050405020304" pitchFamily="18" charset="0"/>
              </a:rPr>
              <a:t> &lt; </a:t>
            </a:r>
            <a:r>
              <a:rPr kumimoji="1" lang="en-US" altLang="zh-CN" sz="2800" dirty="0" err="1">
                <a:solidFill>
                  <a:srgbClr val="800000"/>
                </a:solidFill>
                <a:latin typeface="Times New Roman" panose="02020603050405020304" pitchFamily="18" charset="0"/>
              </a:rPr>
              <a:t>closedge</a:t>
            </a:r>
            <a:r>
              <a:rPr kumimoji="1" lang="en-US" altLang="zh-CN" sz="2800" dirty="0">
                <a:solidFill>
                  <a:srgbClr val="800000"/>
                </a:solidFill>
                <a:latin typeface="Times New Roman" panose="02020603050405020304" pitchFamily="18" charset="0"/>
              </a:rPr>
              <a:t>[j].</a:t>
            </a:r>
            <a:r>
              <a:rPr kumimoji="1" lang="en-US" altLang="zh-CN" sz="2800" dirty="0" err="1">
                <a:solidFill>
                  <a:srgbClr val="800000"/>
                </a:solidFill>
                <a:latin typeface="Times New Roman" panose="02020603050405020304" pitchFamily="18" charset="0"/>
              </a:rPr>
              <a:t>lowcost</a:t>
            </a:r>
            <a:r>
              <a:rPr kumimoji="1" lang="en-US" altLang="zh-CN" sz="2800" dirty="0">
                <a:solidFill>
                  <a:srgbClr val="800000"/>
                </a:solidFill>
                <a:latin typeface="Times New Roman" panose="02020603050405020304" pitchFamily="18" charset="0"/>
              </a:rPr>
              <a:t>)</a:t>
            </a:r>
          </a:p>
          <a:p>
            <a:pPr algn="l" eaLnBrk="1" hangingPunct="1">
              <a:lnSpc>
                <a:spcPct val="120000"/>
              </a:lnSpc>
            </a:pPr>
            <a:r>
              <a:rPr kumimoji="1" lang="en-US" altLang="zh-CN" sz="2800" dirty="0">
                <a:solidFill>
                  <a:srgbClr val="800000"/>
                </a:solidFill>
                <a:latin typeface="Times New Roman" panose="02020603050405020304" pitchFamily="18" charset="0"/>
              </a:rPr>
              <a:t>             </a:t>
            </a:r>
            <a:r>
              <a:rPr kumimoji="1" lang="en-US" altLang="zh-CN" sz="2800" dirty="0" smtClean="0">
                <a:solidFill>
                  <a:srgbClr val="800000"/>
                </a:solidFill>
                <a:latin typeface="Times New Roman" panose="02020603050405020304" pitchFamily="18" charset="0"/>
              </a:rPr>
              <a:t>    </a:t>
            </a:r>
            <a:r>
              <a:rPr kumimoji="1" lang="en-US" altLang="zh-CN" sz="2800" dirty="0" err="1">
                <a:solidFill>
                  <a:srgbClr val="800000"/>
                </a:solidFill>
                <a:latin typeface="Times New Roman" panose="02020603050405020304" pitchFamily="18" charset="0"/>
              </a:rPr>
              <a:t>closedge</a:t>
            </a:r>
            <a:r>
              <a:rPr kumimoji="1" lang="en-US" altLang="zh-CN" sz="2800" dirty="0">
                <a:solidFill>
                  <a:srgbClr val="800000"/>
                </a:solidFill>
                <a:latin typeface="Times New Roman" panose="02020603050405020304" pitchFamily="18" charset="0"/>
              </a:rPr>
              <a:t>[j] = { k, </a:t>
            </a:r>
            <a:r>
              <a:rPr kumimoji="1" lang="en-US" altLang="zh-CN" sz="2800" dirty="0" err="1">
                <a:solidFill>
                  <a:srgbClr val="800000"/>
                </a:solidFill>
                <a:latin typeface="Times New Roman" panose="02020603050405020304" pitchFamily="18" charset="0"/>
              </a:rPr>
              <a:t>G.arcs</a:t>
            </a:r>
            <a:r>
              <a:rPr kumimoji="1" lang="en-US" altLang="zh-CN" sz="2800" dirty="0">
                <a:solidFill>
                  <a:srgbClr val="800000"/>
                </a:solidFill>
                <a:latin typeface="Times New Roman" panose="02020603050405020304" pitchFamily="18" charset="0"/>
              </a:rPr>
              <a:t>[k][j].</a:t>
            </a:r>
            <a:r>
              <a:rPr kumimoji="1" lang="en-US" altLang="zh-CN" sz="2800" dirty="0" err="1">
                <a:solidFill>
                  <a:srgbClr val="800000"/>
                </a:solidFill>
                <a:latin typeface="Times New Roman" panose="02020603050405020304" pitchFamily="18" charset="0"/>
              </a:rPr>
              <a:t>adj</a:t>
            </a:r>
            <a:r>
              <a:rPr kumimoji="1" lang="en-US" altLang="zh-CN" sz="2800" dirty="0">
                <a:solidFill>
                  <a:srgbClr val="800000"/>
                </a:solidFill>
                <a:latin typeface="Times New Roman" panose="02020603050405020304" pitchFamily="18" charset="0"/>
              </a:rPr>
              <a:t> };</a:t>
            </a:r>
            <a:r>
              <a:rPr kumimoji="1" lang="en-US" altLang="zh-CN" sz="2800" dirty="0">
                <a:solidFill>
                  <a:srgbClr val="800000"/>
                </a:solidFill>
                <a:latin typeface="Times New Roman" panose="02020603050405020304" pitchFamily="18" charset="0"/>
                <a:ea typeface="宋体" panose="02010600030101010101" pitchFamily="2" charset="-122"/>
              </a:rPr>
              <a:t> </a:t>
            </a:r>
          </a:p>
        </p:txBody>
      </p:sp>
      <p:sp>
        <p:nvSpPr>
          <p:cNvPr id="249859" name="Rectangle 3"/>
          <p:cNvSpPr>
            <a:spLocks noChangeArrowheads="1"/>
          </p:cNvSpPr>
          <p:nvPr/>
        </p:nvSpPr>
        <p:spPr bwMode="auto">
          <a:xfrm>
            <a:off x="395288" y="5876925"/>
            <a:ext cx="244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en-US" sz="2800">
                <a:solidFill>
                  <a:srgbClr val="CC0000"/>
                </a:solidFill>
                <a:latin typeface="Times New Roman" panose="02020603050405020304" pitchFamily="18" charset="0"/>
              </a:rPr>
              <a:t>复杂度：</a:t>
            </a:r>
            <a:r>
              <a:rPr kumimoji="1" lang="en-US" altLang="zh-CN" sz="2800">
                <a:solidFill>
                  <a:srgbClr val="CC0000"/>
                </a:solidFill>
                <a:latin typeface="Times New Roman" panose="02020603050405020304" pitchFamily="18" charset="0"/>
              </a:rPr>
              <a:t>O(n</a:t>
            </a:r>
            <a:r>
              <a:rPr kumimoji="1" lang="en-US" altLang="zh-CN" sz="2800" baseline="30000">
                <a:solidFill>
                  <a:srgbClr val="CC0000"/>
                </a:solidFill>
                <a:latin typeface="Times New Roman" panose="02020603050405020304" pitchFamily="18" charset="0"/>
              </a:rPr>
              <a:t>2</a:t>
            </a:r>
            <a:r>
              <a:rPr kumimoji="1" lang="en-US" altLang="zh-CN" sz="2800">
                <a:solidFill>
                  <a:srgbClr val="CC0000"/>
                </a:solidFill>
                <a:latin typeface="Times New Roman" panose="02020603050405020304" pitchFamily="18" charset="0"/>
              </a:rPr>
              <a:t>)</a:t>
            </a:r>
          </a:p>
        </p:txBody>
      </p:sp>
      <p:sp>
        <p:nvSpPr>
          <p:cNvPr id="249860" name="Rectangle 4"/>
          <p:cNvSpPr>
            <a:spLocks noChangeArrowheads="1"/>
          </p:cNvSpPr>
          <p:nvPr/>
        </p:nvSpPr>
        <p:spPr bwMode="auto">
          <a:xfrm>
            <a:off x="3219450" y="5876925"/>
            <a:ext cx="212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zh-CN" sz="2800">
                <a:solidFill>
                  <a:srgbClr val="CC0000"/>
                </a:solidFill>
                <a:latin typeface="Times New Roman" panose="02020603050405020304" pitchFamily="18" charset="0"/>
              </a:rPr>
              <a:t>与边数</a:t>
            </a:r>
            <a:r>
              <a:rPr kumimoji="1" lang="en-US" altLang="zh-CN" sz="2800">
                <a:solidFill>
                  <a:srgbClr val="CC0000"/>
                </a:solidFill>
                <a:latin typeface="Times New Roman" panose="02020603050405020304" pitchFamily="18" charset="0"/>
              </a:rPr>
              <a:t>e</a:t>
            </a:r>
            <a:r>
              <a:rPr kumimoji="1" lang="zh-CN" altLang="zh-CN" sz="2800">
                <a:solidFill>
                  <a:srgbClr val="CC0000"/>
                </a:solidFill>
                <a:latin typeface="Times New Roman" panose="02020603050405020304" pitchFamily="18" charset="0"/>
              </a:rPr>
              <a:t>无关</a:t>
            </a:r>
            <a:endParaRPr kumimoji="1" lang="zh-CN" altLang="en-US" sz="2800">
              <a:solidFill>
                <a:srgbClr val="CC0000"/>
              </a:solidFill>
              <a:latin typeface="Times New Roman" panose="02020603050405020304" pitchFamily="18" charset="0"/>
            </a:endParaRPr>
          </a:p>
        </p:txBody>
      </p:sp>
      <p:sp>
        <p:nvSpPr>
          <p:cNvPr id="249861" name="Rectangle 5"/>
          <p:cNvSpPr>
            <a:spLocks noChangeArrowheads="1"/>
          </p:cNvSpPr>
          <p:nvPr/>
        </p:nvSpPr>
        <p:spPr bwMode="auto">
          <a:xfrm>
            <a:off x="5710238" y="58547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zh-CN" sz="2800">
                <a:solidFill>
                  <a:srgbClr val="CC0000"/>
                </a:solidFill>
                <a:latin typeface="Times New Roman" panose="02020603050405020304" pitchFamily="18" charset="0"/>
              </a:rPr>
              <a:t>适用于稠密</a:t>
            </a:r>
            <a:r>
              <a:rPr kumimoji="1" lang="zh-CN" altLang="en-US" sz="2800">
                <a:solidFill>
                  <a:srgbClr val="CC0000"/>
                </a:solidFill>
                <a:latin typeface="Times New Roman" panose="02020603050405020304" pitchFamily="18" charset="0"/>
              </a:rPr>
              <a:t>图</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9858">
                                            <p:bg/>
                                          </p:spTgt>
                                        </p:tgtEl>
                                        <p:attrNameLst>
                                          <p:attrName>style.visibility</p:attrName>
                                        </p:attrNameLst>
                                      </p:cBhvr>
                                      <p:to>
                                        <p:strVal val="visible"/>
                                      </p:to>
                                    </p:set>
                                    <p:animEffect transition="in" filter="strips(downRight)">
                                      <p:cBhvr>
                                        <p:cTn id="7" dur="500"/>
                                        <p:tgtEl>
                                          <p:spTgt spid="249858">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9858">
                                            <p:txEl>
                                              <p:pRg st="0" end="0"/>
                                            </p:txEl>
                                          </p:spTgt>
                                        </p:tgtEl>
                                        <p:attrNameLst>
                                          <p:attrName>style.visibility</p:attrName>
                                        </p:attrNameLst>
                                      </p:cBhvr>
                                      <p:to>
                                        <p:strVal val="visible"/>
                                      </p:to>
                                    </p:set>
                                    <p:animEffect transition="in" filter="strips(downRight)">
                                      <p:cBhvr>
                                        <p:cTn id="12" dur="500"/>
                                        <p:tgtEl>
                                          <p:spTgt spid="2498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9858">
                                            <p:txEl>
                                              <p:pRg st="1" end="1"/>
                                            </p:txEl>
                                          </p:spTgt>
                                        </p:tgtEl>
                                        <p:attrNameLst>
                                          <p:attrName>style.visibility</p:attrName>
                                        </p:attrNameLst>
                                      </p:cBhvr>
                                      <p:to>
                                        <p:strVal val="visible"/>
                                      </p:to>
                                    </p:set>
                                    <p:animEffect transition="in" filter="strips(downRight)">
                                      <p:cBhvr>
                                        <p:cTn id="17" dur="500"/>
                                        <p:tgtEl>
                                          <p:spTgt spid="2498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9858">
                                            <p:txEl>
                                              <p:pRg st="2" end="2"/>
                                            </p:txEl>
                                          </p:spTgt>
                                        </p:tgtEl>
                                        <p:attrNameLst>
                                          <p:attrName>style.visibility</p:attrName>
                                        </p:attrNameLst>
                                      </p:cBhvr>
                                      <p:to>
                                        <p:strVal val="visible"/>
                                      </p:to>
                                    </p:set>
                                    <p:animEffect transition="in" filter="strips(downRight)">
                                      <p:cBhvr>
                                        <p:cTn id="22" dur="500"/>
                                        <p:tgtEl>
                                          <p:spTgt spid="2498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9858">
                                            <p:txEl>
                                              <p:pRg st="3" end="3"/>
                                            </p:txEl>
                                          </p:spTgt>
                                        </p:tgtEl>
                                        <p:attrNameLst>
                                          <p:attrName>style.visibility</p:attrName>
                                        </p:attrNameLst>
                                      </p:cBhvr>
                                      <p:to>
                                        <p:strVal val="visible"/>
                                      </p:to>
                                    </p:set>
                                    <p:animEffect transition="in" filter="strips(downRight)">
                                      <p:cBhvr>
                                        <p:cTn id="27" dur="500"/>
                                        <p:tgtEl>
                                          <p:spTgt spid="2498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49858">
                                            <p:txEl>
                                              <p:pRg st="4" end="4"/>
                                            </p:txEl>
                                          </p:spTgt>
                                        </p:tgtEl>
                                        <p:attrNameLst>
                                          <p:attrName>style.visibility</p:attrName>
                                        </p:attrNameLst>
                                      </p:cBhvr>
                                      <p:to>
                                        <p:strVal val="visible"/>
                                      </p:to>
                                    </p:set>
                                    <p:animEffect transition="in" filter="strips(downRight)">
                                      <p:cBhvr>
                                        <p:cTn id="32" dur="500"/>
                                        <p:tgtEl>
                                          <p:spTgt spid="2498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49858">
                                            <p:txEl>
                                              <p:pRg st="5" end="5"/>
                                            </p:txEl>
                                          </p:spTgt>
                                        </p:tgtEl>
                                        <p:attrNameLst>
                                          <p:attrName>style.visibility</p:attrName>
                                        </p:attrNameLst>
                                      </p:cBhvr>
                                      <p:to>
                                        <p:strVal val="visible"/>
                                      </p:to>
                                    </p:set>
                                    <p:animEffect transition="in" filter="strips(downRight)">
                                      <p:cBhvr>
                                        <p:cTn id="37" dur="500"/>
                                        <p:tgtEl>
                                          <p:spTgt spid="24985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49858">
                                            <p:txEl>
                                              <p:pRg st="6" end="6"/>
                                            </p:txEl>
                                          </p:spTgt>
                                        </p:tgtEl>
                                        <p:attrNameLst>
                                          <p:attrName>style.visibility</p:attrName>
                                        </p:attrNameLst>
                                      </p:cBhvr>
                                      <p:to>
                                        <p:strVal val="visible"/>
                                      </p:to>
                                    </p:set>
                                    <p:animEffect transition="in" filter="strips(downRight)">
                                      <p:cBhvr>
                                        <p:cTn id="42" dur="500"/>
                                        <p:tgtEl>
                                          <p:spTgt spid="24985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49858">
                                            <p:txEl>
                                              <p:pRg st="7" end="7"/>
                                            </p:txEl>
                                          </p:spTgt>
                                        </p:tgtEl>
                                        <p:attrNameLst>
                                          <p:attrName>style.visibility</p:attrName>
                                        </p:attrNameLst>
                                      </p:cBhvr>
                                      <p:to>
                                        <p:strVal val="visible"/>
                                      </p:to>
                                    </p:set>
                                    <p:animEffect transition="in" filter="strips(downRight)">
                                      <p:cBhvr>
                                        <p:cTn id="47" dur="500"/>
                                        <p:tgtEl>
                                          <p:spTgt spid="24985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249858">
                                            <p:txEl>
                                              <p:pRg st="8" end="8"/>
                                            </p:txEl>
                                          </p:spTgt>
                                        </p:tgtEl>
                                        <p:attrNameLst>
                                          <p:attrName>style.visibility</p:attrName>
                                        </p:attrNameLst>
                                      </p:cBhvr>
                                      <p:to>
                                        <p:strVal val="visible"/>
                                      </p:to>
                                    </p:set>
                                    <p:animEffect transition="in" filter="strips(downRight)">
                                      <p:cBhvr>
                                        <p:cTn id="52" dur="500"/>
                                        <p:tgtEl>
                                          <p:spTgt spid="24985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49858">
                                            <p:txEl>
                                              <p:pRg st="9" end="9"/>
                                            </p:txEl>
                                          </p:spTgt>
                                        </p:tgtEl>
                                        <p:attrNameLst>
                                          <p:attrName>style.visibility</p:attrName>
                                        </p:attrNameLst>
                                      </p:cBhvr>
                                      <p:to>
                                        <p:strVal val="visible"/>
                                      </p:to>
                                    </p:set>
                                    <p:animEffect transition="in" filter="strips(downRight)">
                                      <p:cBhvr>
                                        <p:cTn id="57" dur="500"/>
                                        <p:tgtEl>
                                          <p:spTgt spid="24985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249859"/>
                                        </p:tgtEl>
                                        <p:attrNameLst>
                                          <p:attrName>style.visibility</p:attrName>
                                        </p:attrNameLst>
                                      </p:cBhvr>
                                      <p:to>
                                        <p:strVal val="visible"/>
                                      </p:to>
                                    </p:set>
                                    <p:anim calcmode="lin" valueType="num">
                                      <p:cBhvr>
                                        <p:cTn id="62" dur="1000" fill="hold"/>
                                        <p:tgtEl>
                                          <p:spTgt spid="249859"/>
                                        </p:tgtEl>
                                        <p:attrNameLst>
                                          <p:attrName>ppt_w</p:attrName>
                                        </p:attrNameLst>
                                      </p:cBhvr>
                                      <p:tavLst>
                                        <p:tav tm="0">
                                          <p:val>
                                            <p:fltVal val="0"/>
                                          </p:val>
                                        </p:tav>
                                        <p:tav tm="100000">
                                          <p:val>
                                            <p:strVal val="#ppt_w"/>
                                          </p:val>
                                        </p:tav>
                                      </p:tavLst>
                                    </p:anim>
                                    <p:anim calcmode="lin" valueType="num">
                                      <p:cBhvr>
                                        <p:cTn id="63" dur="1000" fill="hold"/>
                                        <p:tgtEl>
                                          <p:spTgt spid="249859"/>
                                        </p:tgtEl>
                                        <p:attrNameLst>
                                          <p:attrName>ppt_h</p:attrName>
                                        </p:attrNameLst>
                                      </p:cBhvr>
                                      <p:tavLst>
                                        <p:tav tm="0">
                                          <p:val>
                                            <p:fltVal val="0"/>
                                          </p:val>
                                        </p:tav>
                                        <p:tav tm="100000">
                                          <p:val>
                                            <p:strVal val="#ppt_h"/>
                                          </p:val>
                                        </p:tav>
                                      </p:tavLst>
                                    </p:anim>
                                    <p:anim calcmode="lin" valueType="num">
                                      <p:cBhvr>
                                        <p:cTn id="64" dur="1000" fill="hold"/>
                                        <p:tgtEl>
                                          <p:spTgt spid="24985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498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249860"/>
                                        </p:tgtEl>
                                        <p:attrNameLst>
                                          <p:attrName>style.visibility</p:attrName>
                                        </p:attrNameLst>
                                      </p:cBhvr>
                                      <p:to>
                                        <p:strVal val="visible"/>
                                      </p:to>
                                    </p:set>
                                    <p:anim calcmode="lin" valueType="num">
                                      <p:cBhvr>
                                        <p:cTn id="70" dur="1000" fill="hold"/>
                                        <p:tgtEl>
                                          <p:spTgt spid="249860"/>
                                        </p:tgtEl>
                                        <p:attrNameLst>
                                          <p:attrName>ppt_w</p:attrName>
                                        </p:attrNameLst>
                                      </p:cBhvr>
                                      <p:tavLst>
                                        <p:tav tm="0">
                                          <p:val>
                                            <p:fltVal val="0"/>
                                          </p:val>
                                        </p:tav>
                                        <p:tav tm="100000">
                                          <p:val>
                                            <p:strVal val="#ppt_w"/>
                                          </p:val>
                                        </p:tav>
                                      </p:tavLst>
                                    </p:anim>
                                    <p:anim calcmode="lin" valueType="num">
                                      <p:cBhvr>
                                        <p:cTn id="71" dur="1000" fill="hold"/>
                                        <p:tgtEl>
                                          <p:spTgt spid="249860"/>
                                        </p:tgtEl>
                                        <p:attrNameLst>
                                          <p:attrName>ppt_h</p:attrName>
                                        </p:attrNameLst>
                                      </p:cBhvr>
                                      <p:tavLst>
                                        <p:tav tm="0">
                                          <p:val>
                                            <p:fltVal val="0"/>
                                          </p:val>
                                        </p:tav>
                                        <p:tav tm="100000">
                                          <p:val>
                                            <p:strVal val="#ppt_h"/>
                                          </p:val>
                                        </p:tav>
                                      </p:tavLst>
                                    </p:anim>
                                    <p:anim calcmode="lin" valueType="num">
                                      <p:cBhvr>
                                        <p:cTn id="72" dur="1000" fill="hold"/>
                                        <p:tgtEl>
                                          <p:spTgt spid="249860"/>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2498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p:stCondLst>
                        <p:cond delay="indefinite"/>
                      </p:stCondLst>
                      <p:childTnLst>
                        <p:par>
                          <p:cTn id="75" fill="hold">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249861"/>
                                        </p:tgtEl>
                                        <p:attrNameLst>
                                          <p:attrName>style.visibility</p:attrName>
                                        </p:attrNameLst>
                                      </p:cBhvr>
                                      <p:to>
                                        <p:strVal val="visible"/>
                                      </p:to>
                                    </p:set>
                                    <p:anim calcmode="lin" valueType="num">
                                      <p:cBhvr>
                                        <p:cTn id="78" dur="1000" fill="hold"/>
                                        <p:tgtEl>
                                          <p:spTgt spid="249861"/>
                                        </p:tgtEl>
                                        <p:attrNameLst>
                                          <p:attrName>ppt_w</p:attrName>
                                        </p:attrNameLst>
                                      </p:cBhvr>
                                      <p:tavLst>
                                        <p:tav tm="0">
                                          <p:val>
                                            <p:fltVal val="0"/>
                                          </p:val>
                                        </p:tav>
                                        <p:tav tm="100000">
                                          <p:val>
                                            <p:strVal val="#ppt_w"/>
                                          </p:val>
                                        </p:tav>
                                      </p:tavLst>
                                    </p:anim>
                                    <p:anim calcmode="lin" valueType="num">
                                      <p:cBhvr>
                                        <p:cTn id="79" dur="1000" fill="hold"/>
                                        <p:tgtEl>
                                          <p:spTgt spid="249861"/>
                                        </p:tgtEl>
                                        <p:attrNameLst>
                                          <p:attrName>ppt_h</p:attrName>
                                        </p:attrNameLst>
                                      </p:cBhvr>
                                      <p:tavLst>
                                        <p:tav tm="0">
                                          <p:val>
                                            <p:fltVal val="0"/>
                                          </p:val>
                                        </p:tav>
                                        <p:tav tm="100000">
                                          <p:val>
                                            <p:strVal val="#ppt_h"/>
                                          </p:val>
                                        </p:tav>
                                      </p:tavLst>
                                    </p:anim>
                                    <p:anim calcmode="lin" valueType="num">
                                      <p:cBhvr>
                                        <p:cTn id="80" dur="1000" fill="hold"/>
                                        <p:tgtEl>
                                          <p:spTgt spid="249861"/>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24986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animBg="1" autoUpdateAnimBg="0"/>
      <p:bldP spid="249859" grpId="0" autoUpdateAnimBg="0"/>
      <p:bldP spid="249860" grpId="0" autoUpdateAnimBg="0"/>
      <p:bldP spid="24986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F75333E-579B-409C-B45E-6D27C229A575}" type="slidenum">
              <a:rPr lang="en-US" altLang="zh-CN"/>
              <a:t>71</a:t>
            </a:fld>
            <a:endParaRPr lang="en-US" altLang="zh-CN"/>
          </a:p>
        </p:txBody>
      </p:sp>
      <p:sp>
        <p:nvSpPr>
          <p:cNvPr id="250884" name="Rectangle 4"/>
          <p:cNvSpPr>
            <a:spLocks noGrp="1" noChangeArrowheads="1"/>
          </p:cNvSpPr>
          <p:nvPr>
            <p:ph type="title"/>
          </p:nvPr>
        </p:nvSpPr>
        <p:spPr/>
        <p:txBody>
          <a:bodyPr/>
          <a:lstStyle/>
          <a:p>
            <a:pPr eaLnBrk="1" hangingPunct="1">
              <a:defRPr/>
            </a:pPr>
            <a:r>
              <a:rPr lang="en-US" altLang="zh-CN" smtClean="0"/>
              <a:t>7.4.2 </a:t>
            </a:r>
            <a:r>
              <a:rPr lang="zh-CN" altLang="en-US" smtClean="0"/>
              <a:t>克鲁斯卡尔</a:t>
            </a:r>
            <a:r>
              <a:rPr lang="en-US" altLang="zh-CN" smtClean="0"/>
              <a:t>(Kruskal)</a:t>
            </a:r>
            <a:r>
              <a:rPr lang="zh-CN" altLang="en-US" smtClean="0"/>
              <a:t>算法</a:t>
            </a:r>
          </a:p>
        </p:txBody>
      </p:sp>
      <p:sp>
        <p:nvSpPr>
          <p:cNvPr id="17412" name="Rectangle 5"/>
          <p:cNvSpPr>
            <a:spLocks noGrp="1" noChangeArrowheads="1"/>
          </p:cNvSpPr>
          <p:nvPr>
            <p:ph type="body" idx="1"/>
          </p:nvPr>
        </p:nvSpPr>
        <p:spPr/>
        <p:txBody>
          <a:bodyPr/>
          <a:lstStyle/>
          <a:p>
            <a:pPr marL="533400" indent="-533400" eaLnBrk="1" hangingPunct="1"/>
            <a:r>
              <a:rPr lang="zh-CN" altLang="en-US" smtClean="0"/>
              <a:t>基本思想</a:t>
            </a:r>
          </a:p>
          <a:p>
            <a:pPr marL="533400" indent="-533400" eaLnBrk="1" hangingPunct="1">
              <a:buFontTx/>
              <a:buAutoNum type="arabicPeriod"/>
            </a:pPr>
            <a:r>
              <a:rPr lang="zh-CN" altLang="en-US" smtClean="0"/>
              <a:t>初始时最小生成树只包含图的</a:t>
            </a:r>
            <a:r>
              <a:rPr lang="en-US" altLang="zh-CN" smtClean="0"/>
              <a:t>n</a:t>
            </a:r>
            <a:r>
              <a:rPr lang="zh-CN" altLang="en-US" smtClean="0"/>
              <a:t>个顶点，每个顶点构成一个连通分量；</a:t>
            </a:r>
          </a:p>
          <a:p>
            <a:pPr marL="533400" indent="-533400" eaLnBrk="1" hangingPunct="1">
              <a:buFontTx/>
              <a:buAutoNum type="arabicPeriod"/>
            </a:pPr>
            <a:r>
              <a:rPr lang="zh-CN" altLang="en-US" smtClean="0"/>
              <a:t>选取权值较小且所关联的两个顶点不在同一连通分量的边，将此边加入到最小生成树中；</a:t>
            </a:r>
          </a:p>
          <a:p>
            <a:pPr marL="533400" indent="-533400" eaLnBrk="1" hangingPunct="1">
              <a:buFontTx/>
              <a:buAutoNum type="arabicPeriod"/>
            </a:pPr>
            <a:r>
              <a:rPr lang="zh-CN" altLang="en-US" smtClean="0"/>
              <a:t>重复②</a:t>
            </a:r>
            <a:r>
              <a:rPr lang="en-US" altLang="zh-CN" smtClean="0"/>
              <a:t>n-1</a:t>
            </a:r>
            <a:r>
              <a:rPr lang="zh-CN" altLang="en-US" smtClean="0"/>
              <a:t>次，即得到包含</a:t>
            </a:r>
            <a:r>
              <a:rPr lang="en-US" altLang="zh-CN" smtClean="0"/>
              <a:t>n</a:t>
            </a:r>
            <a:r>
              <a:rPr lang="zh-CN" altLang="en-US" smtClean="0"/>
              <a:t>个顶点和</a:t>
            </a:r>
            <a:r>
              <a:rPr lang="en-US" altLang="zh-CN" smtClean="0"/>
              <a:t>n-1</a:t>
            </a:r>
            <a:r>
              <a:rPr lang="zh-CN" altLang="en-US" smtClean="0"/>
              <a:t>条边的最小生成树。</a:t>
            </a:r>
          </a:p>
        </p:txBody>
      </p:sp>
    </p:spTree>
  </p:cSld>
  <p:clrMapOvr>
    <a:masterClrMapping/>
  </p:clrMapOvr>
  <p:transition>
    <p:pull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p:txBody>
          <a:bodyPr/>
          <a:lstStyle/>
          <a:p>
            <a:pPr>
              <a:defRPr/>
            </a:pPr>
            <a:fld id="{F02C295D-19DA-4532-9609-57B341011935}" type="slidenum">
              <a:rPr lang="en-US" altLang="zh-CN"/>
              <a:t>72</a:t>
            </a:fld>
            <a:endParaRPr lang="en-US" altLang="zh-CN"/>
          </a:p>
        </p:txBody>
      </p:sp>
      <p:grpSp>
        <p:nvGrpSpPr>
          <p:cNvPr id="2" name="Group 1083"/>
          <p:cNvGrpSpPr/>
          <p:nvPr/>
        </p:nvGrpSpPr>
        <p:grpSpPr bwMode="auto">
          <a:xfrm>
            <a:off x="1905000" y="1371600"/>
            <a:ext cx="5715000" cy="4389438"/>
            <a:chOff x="1200" y="864"/>
            <a:chExt cx="3600" cy="2765"/>
          </a:xfrm>
        </p:grpSpPr>
        <p:sp>
          <p:nvSpPr>
            <p:cNvPr id="18460" name="Line 1077"/>
            <p:cNvSpPr>
              <a:spLocks noChangeShapeType="1"/>
            </p:cNvSpPr>
            <p:nvPr/>
          </p:nvSpPr>
          <p:spPr bwMode="auto">
            <a:xfrm flipH="1">
              <a:off x="1392" y="1277"/>
              <a:ext cx="288" cy="1296"/>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1" name="Oval 1026"/>
            <p:cNvSpPr>
              <a:spLocks noChangeArrowheads="1"/>
            </p:cNvSpPr>
            <p:nvPr/>
          </p:nvSpPr>
          <p:spPr bwMode="auto">
            <a:xfrm>
              <a:off x="1584" y="989"/>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a</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2" name="Oval 1027"/>
            <p:cNvSpPr>
              <a:spLocks noChangeArrowheads="1"/>
            </p:cNvSpPr>
            <p:nvPr/>
          </p:nvSpPr>
          <p:spPr bwMode="auto">
            <a:xfrm>
              <a:off x="3360" y="989"/>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b</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3" name="Oval 1028"/>
            <p:cNvSpPr>
              <a:spLocks noChangeArrowheads="1"/>
            </p:cNvSpPr>
            <p:nvPr/>
          </p:nvSpPr>
          <p:spPr bwMode="auto">
            <a:xfrm>
              <a:off x="4464" y="1517"/>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c</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4" name="Oval 1029"/>
            <p:cNvSpPr>
              <a:spLocks noChangeArrowheads="1"/>
            </p:cNvSpPr>
            <p:nvPr/>
          </p:nvSpPr>
          <p:spPr bwMode="auto">
            <a:xfrm>
              <a:off x="3504" y="2573"/>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d</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5" name="Oval 1030"/>
            <p:cNvSpPr>
              <a:spLocks noChangeArrowheads="1"/>
            </p:cNvSpPr>
            <p:nvPr/>
          </p:nvSpPr>
          <p:spPr bwMode="auto">
            <a:xfrm>
              <a:off x="2448" y="1997"/>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e</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6" name="Oval 1031"/>
            <p:cNvSpPr>
              <a:spLocks noChangeArrowheads="1"/>
            </p:cNvSpPr>
            <p:nvPr/>
          </p:nvSpPr>
          <p:spPr bwMode="auto">
            <a:xfrm>
              <a:off x="1200" y="2573"/>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g</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7" name="Oval 1032"/>
            <p:cNvSpPr>
              <a:spLocks noChangeArrowheads="1"/>
            </p:cNvSpPr>
            <p:nvPr/>
          </p:nvSpPr>
          <p:spPr bwMode="auto">
            <a:xfrm>
              <a:off x="2640" y="3293"/>
              <a:ext cx="336" cy="336"/>
            </a:xfrm>
            <a:prstGeom prst="ellipse">
              <a:avLst/>
            </a:prstGeom>
            <a:solidFill>
              <a:srgbClr val="CCFFCC"/>
            </a:solidFill>
            <a:ln w="28575" cap="sq">
              <a:solidFill>
                <a:srgbClr val="000066"/>
              </a:solidFill>
              <a:round/>
              <a:headEnd type="none" w="sm" len="sm"/>
              <a:tailEnd type="none" w="sm" len="sm"/>
            </a:ln>
          </p:spPr>
          <p:txBody>
            <a:bodyPr wrap="none" anchor="ctr"/>
            <a:lstStyle/>
            <a:p>
              <a:r>
                <a:rPr kumimoji="1" lang="en-US" altLang="zh-CN" sz="3600">
                  <a:solidFill>
                    <a:srgbClr val="000066"/>
                  </a:solidFill>
                  <a:latin typeface="Times New Roman" panose="02020603050405020304" pitchFamily="18" charset="0"/>
                  <a:ea typeface="宋体" panose="02010600030101010101" pitchFamily="2" charset="-122"/>
                </a:rPr>
                <a:t>f</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68" name="Line 1033"/>
            <p:cNvSpPr>
              <a:spLocks noChangeShapeType="1"/>
            </p:cNvSpPr>
            <p:nvPr/>
          </p:nvSpPr>
          <p:spPr bwMode="auto">
            <a:xfrm>
              <a:off x="1920" y="1181"/>
              <a:ext cx="1440" cy="0"/>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1034"/>
            <p:cNvSpPr>
              <a:spLocks noChangeShapeType="1"/>
            </p:cNvSpPr>
            <p:nvPr/>
          </p:nvSpPr>
          <p:spPr bwMode="auto">
            <a:xfrm>
              <a:off x="1872" y="1277"/>
              <a:ext cx="624" cy="76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1035"/>
            <p:cNvSpPr>
              <a:spLocks noChangeShapeType="1"/>
            </p:cNvSpPr>
            <p:nvPr/>
          </p:nvSpPr>
          <p:spPr bwMode="auto">
            <a:xfrm flipH="1">
              <a:off x="2736" y="1277"/>
              <a:ext cx="672" cy="76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Line 1036"/>
            <p:cNvSpPr>
              <a:spLocks noChangeShapeType="1"/>
            </p:cNvSpPr>
            <p:nvPr/>
          </p:nvSpPr>
          <p:spPr bwMode="auto">
            <a:xfrm flipH="1">
              <a:off x="1392" y="1277"/>
              <a:ext cx="288" cy="1296"/>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2" name="Line 1037"/>
            <p:cNvSpPr>
              <a:spLocks noChangeShapeType="1"/>
            </p:cNvSpPr>
            <p:nvPr/>
          </p:nvSpPr>
          <p:spPr bwMode="auto">
            <a:xfrm flipV="1">
              <a:off x="1536" y="2237"/>
              <a:ext cx="960" cy="480"/>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Line 1038"/>
            <p:cNvSpPr>
              <a:spLocks noChangeShapeType="1"/>
            </p:cNvSpPr>
            <p:nvPr/>
          </p:nvSpPr>
          <p:spPr bwMode="auto">
            <a:xfrm>
              <a:off x="2784" y="2237"/>
              <a:ext cx="768" cy="432"/>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4" name="Line 1039"/>
            <p:cNvSpPr>
              <a:spLocks noChangeShapeType="1"/>
            </p:cNvSpPr>
            <p:nvPr/>
          </p:nvSpPr>
          <p:spPr bwMode="auto">
            <a:xfrm>
              <a:off x="3696" y="1181"/>
              <a:ext cx="816" cy="432"/>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5" name="Line 1040"/>
            <p:cNvSpPr>
              <a:spLocks noChangeShapeType="1"/>
            </p:cNvSpPr>
            <p:nvPr/>
          </p:nvSpPr>
          <p:spPr bwMode="auto">
            <a:xfrm flipH="1">
              <a:off x="3792" y="1805"/>
              <a:ext cx="720" cy="864"/>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6" name="Line 1041"/>
            <p:cNvSpPr>
              <a:spLocks noChangeShapeType="1"/>
            </p:cNvSpPr>
            <p:nvPr/>
          </p:nvSpPr>
          <p:spPr bwMode="auto">
            <a:xfrm>
              <a:off x="3552" y="1325"/>
              <a:ext cx="96" cy="124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7" name="Line 1042"/>
            <p:cNvSpPr>
              <a:spLocks noChangeShapeType="1"/>
            </p:cNvSpPr>
            <p:nvPr/>
          </p:nvSpPr>
          <p:spPr bwMode="auto">
            <a:xfrm>
              <a:off x="1488" y="2861"/>
              <a:ext cx="1152" cy="52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8" name="Line 1043"/>
            <p:cNvSpPr>
              <a:spLocks noChangeShapeType="1"/>
            </p:cNvSpPr>
            <p:nvPr/>
          </p:nvSpPr>
          <p:spPr bwMode="auto">
            <a:xfrm flipH="1">
              <a:off x="2976" y="2861"/>
              <a:ext cx="576" cy="52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9" name="Text Box 1044"/>
            <p:cNvSpPr txBox="1">
              <a:spLocks noChangeArrowheads="1"/>
            </p:cNvSpPr>
            <p:nvPr/>
          </p:nvSpPr>
          <p:spPr bwMode="auto">
            <a:xfrm>
              <a:off x="2342" y="864"/>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19</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80" name="Text Box 1045"/>
            <p:cNvSpPr txBox="1">
              <a:spLocks noChangeArrowheads="1"/>
            </p:cNvSpPr>
            <p:nvPr/>
          </p:nvSpPr>
          <p:spPr bwMode="auto">
            <a:xfrm>
              <a:off x="3936" y="10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5</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81" name="Text Box 1046"/>
            <p:cNvSpPr txBox="1">
              <a:spLocks noChangeArrowheads="1"/>
            </p:cNvSpPr>
            <p:nvPr/>
          </p:nvSpPr>
          <p:spPr bwMode="auto">
            <a:xfrm>
              <a:off x="2112" y="142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14</a:t>
              </a:r>
              <a:endParaRPr kumimoji="1" lang="en-US" altLang="zh-CN" b="0">
                <a:solidFill>
                  <a:srgbClr val="000066"/>
                </a:solidFill>
                <a:latin typeface="Times New Roman" panose="02020603050405020304" pitchFamily="18" charset="0"/>
                <a:ea typeface="宋体" panose="02010600030101010101" pitchFamily="2" charset="-122"/>
              </a:endParaRPr>
            </a:p>
          </p:txBody>
        </p:sp>
        <p:sp>
          <p:nvSpPr>
            <p:cNvPr id="18482" name="Text Box 1047"/>
            <p:cNvSpPr txBox="1">
              <a:spLocks noChangeArrowheads="1"/>
            </p:cNvSpPr>
            <p:nvPr/>
          </p:nvSpPr>
          <p:spPr bwMode="auto">
            <a:xfrm>
              <a:off x="1200" y="172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18</a:t>
              </a:r>
            </a:p>
          </p:txBody>
        </p:sp>
        <p:sp>
          <p:nvSpPr>
            <p:cNvPr id="18483" name="Text Box 1048"/>
            <p:cNvSpPr txBox="1">
              <a:spLocks noChangeArrowheads="1"/>
            </p:cNvSpPr>
            <p:nvPr/>
          </p:nvSpPr>
          <p:spPr bwMode="auto">
            <a:xfrm>
              <a:off x="1862" y="306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27</a:t>
              </a:r>
            </a:p>
          </p:txBody>
        </p:sp>
        <p:sp>
          <p:nvSpPr>
            <p:cNvPr id="18484" name="Text Box 1049"/>
            <p:cNvSpPr txBox="1">
              <a:spLocks noChangeArrowheads="1"/>
            </p:cNvSpPr>
            <p:nvPr/>
          </p:nvSpPr>
          <p:spPr bwMode="auto">
            <a:xfrm>
              <a:off x="1814" y="21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16</a:t>
              </a:r>
            </a:p>
          </p:txBody>
        </p:sp>
        <p:sp>
          <p:nvSpPr>
            <p:cNvPr id="18485" name="Text Box 1050"/>
            <p:cNvSpPr txBox="1">
              <a:spLocks noChangeArrowheads="1"/>
            </p:cNvSpPr>
            <p:nvPr/>
          </p:nvSpPr>
          <p:spPr bwMode="auto">
            <a:xfrm>
              <a:off x="3068" y="216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8</a:t>
              </a:r>
            </a:p>
          </p:txBody>
        </p:sp>
        <p:sp>
          <p:nvSpPr>
            <p:cNvPr id="18486" name="Text Box 1051"/>
            <p:cNvSpPr txBox="1">
              <a:spLocks noChangeArrowheads="1"/>
            </p:cNvSpPr>
            <p:nvPr/>
          </p:nvSpPr>
          <p:spPr bwMode="auto">
            <a:xfrm>
              <a:off x="3120" y="30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21</a:t>
              </a:r>
            </a:p>
          </p:txBody>
        </p:sp>
        <p:sp>
          <p:nvSpPr>
            <p:cNvPr id="18487" name="Text Box 1052"/>
            <p:cNvSpPr txBox="1">
              <a:spLocks noChangeArrowheads="1"/>
            </p:cNvSpPr>
            <p:nvPr/>
          </p:nvSpPr>
          <p:spPr bwMode="auto">
            <a:xfrm>
              <a:off x="4022" y="220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3</a:t>
              </a:r>
            </a:p>
          </p:txBody>
        </p:sp>
        <p:sp>
          <p:nvSpPr>
            <p:cNvPr id="18488" name="Text Box 1057"/>
            <p:cNvSpPr txBox="1">
              <a:spLocks noChangeArrowheads="1"/>
            </p:cNvSpPr>
            <p:nvPr/>
          </p:nvSpPr>
          <p:spPr bwMode="auto">
            <a:xfrm>
              <a:off x="2832" y="129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12</a:t>
              </a:r>
            </a:p>
          </p:txBody>
        </p:sp>
        <p:sp>
          <p:nvSpPr>
            <p:cNvPr id="18489" name="Text Box 1067"/>
            <p:cNvSpPr txBox="1">
              <a:spLocks noChangeArrowheads="1"/>
            </p:cNvSpPr>
            <p:nvPr/>
          </p:nvSpPr>
          <p:spPr bwMode="auto">
            <a:xfrm>
              <a:off x="3590" y="162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000066"/>
                  </a:solidFill>
                  <a:latin typeface="Times New Roman" panose="02020603050405020304" pitchFamily="18" charset="0"/>
                  <a:ea typeface="宋体" panose="02010600030101010101" pitchFamily="2" charset="-122"/>
                </a:rPr>
                <a:t>7</a:t>
              </a:r>
            </a:p>
          </p:txBody>
        </p:sp>
        <p:sp>
          <p:nvSpPr>
            <p:cNvPr id="18490" name="Line 1075"/>
            <p:cNvSpPr>
              <a:spLocks noChangeShapeType="1"/>
            </p:cNvSpPr>
            <p:nvPr/>
          </p:nvSpPr>
          <p:spPr bwMode="auto">
            <a:xfrm>
              <a:off x="3552" y="1325"/>
              <a:ext cx="96" cy="124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1076"/>
            <p:cNvSpPr>
              <a:spLocks noChangeShapeType="1"/>
            </p:cNvSpPr>
            <p:nvPr/>
          </p:nvSpPr>
          <p:spPr bwMode="auto">
            <a:xfrm flipH="1">
              <a:off x="2736" y="1277"/>
              <a:ext cx="672" cy="768"/>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2" name="Line 1078"/>
            <p:cNvSpPr>
              <a:spLocks noChangeShapeType="1"/>
            </p:cNvSpPr>
            <p:nvPr/>
          </p:nvSpPr>
          <p:spPr bwMode="auto">
            <a:xfrm>
              <a:off x="1920" y="1181"/>
              <a:ext cx="1440" cy="0"/>
            </a:xfrm>
            <a:prstGeom prst="line">
              <a:avLst/>
            </a:prstGeom>
            <a:noFill/>
            <a:ln w="28575"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684" name="Text Box 1068"/>
          <p:cNvSpPr txBox="1">
            <a:spLocks noChangeArrowheads="1"/>
          </p:cNvSpPr>
          <p:nvPr/>
        </p:nvSpPr>
        <p:spPr bwMode="auto">
          <a:xfrm>
            <a:off x="3352800" y="2265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14</a:t>
            </a:r>
            <a:endParaRPr kumimoji="1" lang="en-US" altLang="zh-CN">
              <a:solidFill>
                <a:srgbClr val="FF0000"/>
              </a:solidFill>
              <a:latin typeface="Times New Roman" panose="02020603050405020304" pitchFamily="18" charset="0"/>
              <a:ea typeface="宋体" panose="02010600030101010101" pitchFamily="2" charset="-122"/>
            </a:endParaRPr>
          </a:p>
        </p:txBody>
      </p:sp>
      <p:sp>
        <p:nvSpPr>
          <p:cNvPr id="112685" name="Text Box 1069"/>
          <p:cNvSpPr txBox="1">
            <a:spLocks noChangeArrowheads="1"/>
          </p:cNvSpPr>
          <p:nvPr/>
        </p:nvSpPr>
        <p:spPr bwMode="auto">
          <a:xfrm>
            <a:off x="4864100" y="3429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8</a:t>
            </a:r>
            <a:endParaRPr kumimoji="1" lang="en-US" altLang="zh-CN" sz="3200" b="0">
              <a:latin typeface="Times New Roman" panose="02020603050405020304" pitchFamily="18" charset="0"/>
              <a:ea typeface="宋体" panose="02010600030101010101" pitchFamily="2" charset="-122"/>
            </a:endParaRPr>
          </a:p>
        </p:txBody>
      </p:sp>
      <p:sp>
        <p:nvSpPr>
          <p:cNvPr id="112686" name="Text Box 1070"/>
          <p:cNvSpPr txBox="1">
            <a:spLocks noChangeArrowheads="1"/>
          </p:cNvSpPr>
          <p:nvPr/>
        </p:nvSpPr>
        <p:spPr bwMode="auto">
          <a:xfrm>
            <a:off x="6248400" y="16764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5</a:t>
            </a:r>
            <a:endParaRPr kumimoji="1" lang="en-US" altLang="zh-CN" b="0">
              <a:solidFill>
                <a:schemeClr val="tx2"/>
              </a:solidFill>
              <a:latin typeface="Times New Roman" panose="02020603050405020304" pitchFamily="18" charset="0"/>
              <a:ea typeface="宋体" panose="02010600030101010101" pitchFamily="2" charset="-122"/>
            </a:endParaRPr>
          </a:p>
        </p:txBody>
      </p:sp>
      <p:sp>
        <p:nvSpPr>
          <p:cNvPr id="112688" name="Text Box 1072"/>
          <p:cNvSpPr txBox="1">
            <a:spLocks noChangeArrowheads="1"/>
          </p:cNvSpPr>
          <p:nvPr/>
        </p:nvSpPr>
        <p:spPr bwMode="auto">
          <a:xfrm>
            <a:off x="2870200" y="34163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16</a:t>
            </a:r>
          </a:p>
        </p:txBody>
      </p:sp>
      <p:sp>
        <p:nvSpPr>
          <p:cNvPr id="112690" name="Text Box 1074"/>
          <p:cNvSpPr txBox="1">
            <a:spLocks noChangeArrowheads="1"/>
          </p:cNvSpPr>
          <p:nvPr/>
        </p:nvSpPr>
        <p:spPr bwMode="auto">
          <a:xfrm>
            <a:off x="517525" y="441325"/>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4000">
                <a:solidFill>
                  <a:srgbClr val="000082"/>
                </a:solidFill>
                <a:latin typeface="楷体_GB2312" pitchFamily="49" charset="-122"/>
              </a:rPr>
              <a:t>例如</a:t>
            </a:r>
            <a:r>
              <a:rPr kumimoji="1" lang="en-US" altLang="zh-CN" sz="4000">
                <a:solidFill>
                  <a:srgbClr val="000082"/>
                </a:solidFill>
                <a:latin typeface="楷体_GB2312" pitchFamily="49" charset="-122"/>
              </a:rPr>
              <a:t>:</a:t>
            </a:r>
            <a:endParaRPr kumimoji="1" lang="en-US" altLang="zh-CN" b="0">
              <a:latin typeface="Times New Roman" panose="02020603050405020304" pitchFamily="18" charset="0"/>
              <a:ea typeface="宋体" panose="02010600030101010101" pitchFamily="2" charset="-122"/>
            </a:endParaRPr>
          </a:p>
        </p:txBody>
      </p:sp>
      <p:sp>
        <p:nvSpPr>
          <p:cNvPr id="112695" name="Text Box 1079"/>
          <p:cNvSpPr txBox="1">
            <a:spLocks noChangeArrowheads="1"/>
          </p:cNvSpPr>
          <p:nvPr/>
        </p:nvSpPr>
        <p:spPr bwMode="auto">
          <a:xfrm>
            <a:off x="5702300" y="2590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7</a:t>
            </a:r>
          </a:p>
        </p:txBody>
      </p:sp>
      <p:sp>
        <p:nvSpPr>
          <p:cNvPr id="112696" name="Text Box 1080"/>
          <p:cNvSpPr txBox="1">
            <a:spLocks noChangeArrowheads="1"/>
          </p:cNvSpPr>
          <p:nvPr/>
        </p:nvSpPr>
        <p:spPr bwMode="auto">
          <a:xfrm>
            <a:off x="4502150" y="2062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12</a:t>
            </a:r>
          </a:p>
        </p:txBody>
      </p:sp>
      <p:sp>
        <p:nvSpPr>
          <p:cNvPr id="112697" name="Text Box 1081"/>
          <p:cNvSpPr txBox="1">
            <a:spLocks noChangeArrowheads="1"/>
          </p:cNvSpPr>
          <p:nvPr/>
        </p:nvSpPr>
        <p:spPr bwMode="auto">
          <a:xfrm>
            <a:off x="1905000" y="2743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b="0">
                <a:solidFill>
                  <a:srgbClr val="800000"/>
                </a:solidFill>
                <a:latin typeface="Times New Roman" panose="02020603050405020304" pitchFamily="18" charset="0"/>
                <a:ea typeface="宋体" panose="02010600030101010101" pitchFamily="2" charset="-122"/>
              </a:rPr>
              <a:t>18</a:t>
            </a:r>
          </a:p>
        </p:txBody>
      </p:sp>
      <p:sp>
        <p:nvSpPr>
          <p:cNvPr id="112698" name="Text Box 1082"/>
          <p:cNvSpPr txBox="1">
            <a:spLocks noChangeArrowheads="1"/>
          </p:cNvSpPr>
          <p:nvPr/>
        </p:nvSpPr>
        <p:spPr bwMode="auto">
          <a:xfrm>
            <a:off x="3721100" y="13763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800000"/>
                </a:solidFill>
                <a:latin typeface="Times New Roman" panose="02020603050405020304" pitchFamily="18" charset="0"/>
                <a:ea typeface="宋体" panose="02010600030101010101" pitchFamily="2" charset="-122"/>
              </a:rPr>
              <a:t>19</a:t>
            </a:r>
            <a:endParaRPr kumimoji="1" lang="en-US" altLang="zh-CN">
              <a:solidFill>
                <a:srgbClr val="800000"/>
              </a:solidFill>
              <a:latin typeface="Times New Roman" panose="02020603050405020304" pitchFamily="18" charset="0"/>
              <a:ea typeface="宋体" panose="02010600030101010101" pitchFamily="2" charset="-122"/>
            </a:endParaRPr>
          </a:p>
        </p:txBody>
      </p:sp>
      <p:sp>
        <p:nvSpPr>
          <p:cNvPr id="112681" name="Line 1065"/>
          <p:cNvSpPr>
            <a:spLocks noChangeShapeType="1"/>
          </p:cNvSpPr>
          <p:nvPr/>
        </p:nvSpPr>
        <p:spPr bwMode="auto">
          <a:xfrm flipH="1">
            <a:off x="4724400" y="4533900"/>
            <a:ext cx="914400" cy="8382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5" name="Line 1059"/>
          <p:cNvSpPr>
            <a:spLocks noChangeShapeType="1"/>
          </p:cNvSpPr>
          <p:nvPr/>
        </p:nvSpPr>
        <p:spPr bwMode="auto">
          <a:xfrm flipH="1">
            <a:off x="6019800" y="2882900"/>
            <a:ext cx="1143000" cy="13716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0" name="Line 1054"/>
          <p:cNvSpPr>
            <a:spLocks noChangeShapeType="1"/>
          </p:cNvSpPr>
          <p:nvPr/>
        </p:nvSpPr>
        <p:spPr bwMode="auto">
          <a:xfrm>
            <a:off x="2971800" y="2057400"/>
            <a:ext cx="990600" cy="12192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2" name="Line 1056"/>
          <p:cNvSpPr>
            <a:spLocks noChangeShapeType="1"/>
          </p:cNvSpPr>
          <p:nvPr/>
        </p:nvSpPr>
        <p:spPr bwMode="auto">
          <a:xfrm>
            <a:off x="4343400" y="3505200"/>
            <a:ext cx="1219200" cy="6858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7" name="Line 1061"/>
          <p:cNvSpPr>
            <a:spLocks noChangeShapeType="1"/>
          </p:cNvSpPr>
          <p:nvPr/>
        </p:nvSpPr>
        <p:spPr bwMode="auto">
          <a:xfrm>
            <a:off x="5791200" y="1828800"/>
            <a:ext cx="1447800" cy="7620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9" name="Line 1063"/>
          <p:cNvSpPr>
            <a:spLocks noChangeShapeType="1"/>
          </p:cNvSpPr>
          <p:nvPr/>
        </p:nvSpPr>
        <p:spPr bwMode="auto">
          <a:xfrm flipV="1">
            <a:off x="2438400" y="3568700"/>
            <a:ext cx="1524000" cy="762000"/>
          </a:xfrm>
          <a:prstGeom prst="line">
            <a:avLst/>
          </a:prstGeom>
          <a:noFill/>
          <a:ln w="5715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1" name="Oval 1055"/>
          <p:cNvSpPr>
            <a:spLocks noChangeArrowheads="1"/>
          </p:cNvSpPr>
          <p:nvPr/>
        </p:nvSpPr>
        <p:spPr bwMode="auto">
          <a:xfrm>
            <a:off x="3886200" y="31750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e</a:t>
            </a:r>
            <a:endParaRPr kumimoji="1" lang="en-US" altLang="zh-CN" b="0">
              <a:latin typeface="Times New Roman" panose="02020603050405020304" pitchFamily="18" charset="0"/>
              <a:ea typeface="宋体" panose="02010600030101010101" pitchFamily="2" charset="-122"/>
            </a:endParaRPr>
          </a:p>
        </p:txBody>
      </p:sp>
      <p:sp>
        <p:nvSpPr>
          <p:cNvPr id="112674" name="Oval 1058"/>
          <p:cNvSpPr>
            <a:spLocks noChangeArrowheads="1"/>
          </p:cNvSpPr>
          <p:nvPr/>
        </p:nvSpPr>
        <p:spPr bwMode="auto">
          <a:xfrm>
            <a:off x="5562600" y="40894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112676" name="Oval 1060"/>
          <p:cNvSpPr>
            <a:spLocks noChangeArrowheads="1"/>
          </p:cNvSpPr>
          <p:nvPr/>
        </p:nvSpPr>
        <p:spPr bwMode="auto">
          <a:xfrm>
            <a:off x="7086600" y="24003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112678" name="Oval 1062"/>
          <p:cNvSpPr>
            <a:spLocks noChangeArrowheads="1"/>
          </p:cNvSpPr>
          <p:nvPr/>
        </p:nvSpPr>
        <p:spPr bwMode="auto">
          <a:xfrm>
            <a:off x="5334000" y="15621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112680" name="Oval 1064"/>
          <p:cNvSpPr>
            <a:spLocks noChangeArrowheads="1"/>
          </p:cNvSpPr>
          <p:nvPr/>
        </p:nvSpPr>
        <p:spPr bwMode="auto">
          <a:xfrm>
            <a:off x="1905000" y="40894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g</a:t>
            </a:r>
            <a:endParaRPr kumimoji="1" lang="en-US" altLang="zh-CN" b="0">
              <a:latin typeface="Times New Roman" panose="02020603050405020304" pitchFamily="18" charset="0"/>
              <a:ea typeface="宋体" panose="02010600030101010101" pitchFamily="2" charset="-122"/>
            </a:endParaRPr>
          </a:p>
        </p:txBody>
      </p:sp>
      <p:sp>
        <p:nvSpPr>
          <p:cNvPr id="112682" name="Oval 1066"/>
          <p:cNvSpPr>
            <a:spLocks noChangeArrowheads="1"/>
          </p:cNvSpPr>
          <p:nvPr/>
        </p:nvSpPr>
        <p:spPr bwMode="auto">
          <a:xfrm>
            <a:off x="4191000" y="5219700"/>
            <a:ext cx="533400" cy="533400"/>
          </a:xfrm>
          <a:prstGeom prst="ellipse">
            <a:avLst/>
          </a:prstGeom>
          <a:solidFill>
            <a:srgbClr val="FFFF99"/>
          </a:solidFill>
          <a:ln w="28575" cap="sq">
            <a:solidFill>
              <a:srgbClr val="8000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f</a:t>
            </a:r>
            <a:endParaRPr kumimoji="1" lang="en-US" altLang="zh-CN" b="0">
              <a:latin typeface="Times New Roman" panose="02020603050405020304" pitchFamily="18" charset="0"/>
              <a:ea typeface="宋体" panose="02010600030101010101" pitchFamily="2" charset="-122"/>
            </a:endParaRPr>
          </a:p>
        </p:txBody>
      </p:sp>
      <p:sp>
        <p:nvSpPr>
          <p:cNvPr id="112669" name="Oval 1053"/>
          <p:cNvSpPr>
            <a:spLocks noChangeArrowheads="1"/>
          </p:cNvSpPr>
          <p:nvPr/>
        </p:nvSpPr>
        <p:spPr bwMode="auto">
          <a:xfrm>
            <a:off x="2514600" y="15748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p>
            <a:r>
              <a:rPr kumimoji="1" lang="en-US" altLang="zh-CN" sz="3600">
                <a:solidFill>
                  <a:srgbClr val="800000"/>
                </a:solidFill>
                <a:latin typeface="Times New Roman" panose="02020603050405020304" pitchFamily="18" charset="0"/>
                <a:ea typeface="宋体" panose="02010600030101010101" pitchFamily="2" charset="-122"/>
              </a:rPr>
              <a:t>a</a:t>
            </a:r>
            <a:endParaRPr kumimoji="1" lang="en-US" altLang="zh-CN" b="0">
              <a:latin typeface="Times New Roman" panose="02020603050405020304" pitchFamily="18" charset="0"/>
              <a:ea typeface="宋体" panose="02010600030101010101" pitchFamily="2" charset="-122"/>
            </a:endParaRPr>
          </a:p>
        </p:txBody>
      </p:sp>
      <p:sp>
        <p:nvSpPr>
          <p:cNvPr id="112689" name="Text Box 1073"/>
          <p:cNvSpPr txBox="1">
            <a:spLocks noChangeArrowheads="1"/>
          </p:cNvSpPr>
          <p:nvPr/>
        </p:nvSpPr>
        <p:spPr bwMode="auto">
          <a:xfrm>
            <a:off x="4953000" y="4851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21</a:t>
            </a:r>
            <a:endParaRPr kumimoji="1" lang="en-US" altLang="zh-CN" sz="3200" b="0">
              <a:latin typeface="Times New Roman" panose="02020603050405020304" pitchFamily="18" charset="0"/>
              <a:ea typeface="宋体" panose="02010600030101010101" pitchFamily="2" charset="-122"/>
            </a:endParaRPr>
          </a:p>
        </p:txBody>
      </p:sp>
      <p:sp>
        <p:nvSpPr>
          <p:cNvPr id="112687" name="Text Box 1071"/>
          <p:cNvSpPr txBox="1">
            <a:spLocks noChangeArrowheads="1"/>
          </p:cNvSpPr>
          <p:nvPr/>
        </p:nvSpPr>
        <p:spPr bwMode="auto">
          <a:xfrm>
            <a:off x="6394450" y="3505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3200">
                <a:solidFill>
                  <a:srgbClr val="FF0000"/>
                </a:solidFill>
                <a:latin typeface="Times New Roman" panose="02020603050405020304" pitchFamily="18" charset="0"/>
                <a:ea typeface="宋体" panose="02010600030101010101" pitchFamily="2" charset="-122"/>
              </a:rPr>
              <a:t>3</a:t>
            </a:r>
            <a:endParaRPr kumimoji="1" lang="en-US" altLang="zh-CN" sz="3200" b="0">
              <a:latin typeface="Times New Roman" panose="02020603050405020304" pitchFamily="18" charset="0"/>
              <a:ea typeface="宋体" panose="02010600030101010101" pitchFamily="2" charset="-122"/>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90"/>
                                        </p:tgtEl>
                                        <p:attrNameLst>
                                          <p:attrName>style.visibility</p:attrName>
                                        </p:attrNameLst>
                                      </p:cBhvr>
                                      <p:to>
                                        <p:strVal val="visible"/>
                                      </p:to>
                                    </p:set>
                                    <p:anim calcmode="lin" valueType="num">
                                      <p:cBhvr additive="base">
                                        <p:cTn id="7" dur="500" fill="hold"/>
                                        <p:tgtEl>
                                          <p:spTgt spid="112690"/>
                                        </p:tgtEl>
                                        <p:attrNameLst>
                                          <p:attrName>ppt_x</p:attrName>
                                        </p:attrNameLst>
                                      </p:cBhvr>
                                      <p:tavLst>
                                        <p:tav tm="0">
                                          <p:val>
                                            <p:strVal val="0-#ppt_w/2"/>
                                          </p:val>
                                        </p:tav>
                                        <p:tav tm="100000">
                                          <p:val>
                                            <p:strVal val="#ppt_x"/>
                                          </p:val>
                                        </p:tav>
                                      </p:tavLst>
                                    </p:anim>
                                    <p:anim calcmode="lin" valueType="num">
                                      <p:cBhvr additive="base">
                                        <p:cTn id="8" dur="500" fill="hold"/>
                                        <p:tgtEl>
                                          <p:spTgt spid="112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2669"/>
                                        </p:tgtEl>
                                        <p:attrNameLst>
                                          <p:attrName>style.visibility</p:attrName>
                                        </p:attrNameLst>
                                      </p:cBhvr>
                                      <p:to>
                                        <p:strVal val="visible"/>
                                      </p:to>
                                    </p:set>
                                    <p:animEffect transition="in" filter="wipe(up)">
                                      <p:cBhvr>
                                        <p:cTn id="13" dur="500"/>
                                        <p:tgtEl>
                                          <p:spTgt spid="112669"/>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12678"/>
                                        </p:tgtEl>
                                        <p:attrNameLst>
                                          <p:attrName>style.visibility</p:attrName>
                                        </p:attrNameLst>
                                      </p:cBhvr>
                                      <p:to>
                                        <p:strVal val="visible"/>
                                      </p:to>
                                    </p:set>
                                    <p:animEffect transition="in" filter="wipe(up)">
                                      <p:cBhvr>
                                        <p:cTn id="17" dur="500"/>
                                        <p:tgtEl>
                                          <p:spTgt spid="11267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2676"/>
                                        </p:tgtEl>
                                        <p:attrNameLst>
                                          <p:attrName>style.visibility</p:attrName>
                                        </p:attrNameLst>
                                      </p:cBhvr>
                                      <p:to>
                                        <p:strVal val="visible"/>
                                      </p:to>
                                    </p:set>
                                    <p:animEffect transition="in" filter="wipe(left)">
                                      <p:cBhvr>
                                        <p:cTn id="21" dur="500"/>
                                        <p:tgtEl>
                                          <p:spTgt spid="11267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12674"/>
                                        </p:tgtEl>
                                        <p:attrNameLst>
                                          <p:attrName>style.visibility</p:attrName>
                                        </p:attrNameLst>
                                      </p:cBhvr>
                                      <p:to>
                                        <p:strVal val="visible"/>
                                      </p:to>
                                    </p:set>
                                    <p:animEffect transition="in" filter="wipe(up)">
                                      <p:cBhvr>
                                        <p:cTn id="25" dur="500"/>
                                        <p:tgtEl>
                                          <p:spTgt spid="11267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12671"/>
                                        </p:tgtEl>
                                        <p:attrNameLst>
                                          <p:attrName>style.visibility</p:attrName>
                                        </p:attrNameLst>
                                      </p:cBhvr>
                                      <p:to>
                                        <p:strVal val="visible"/>
                                      </p:to>
                                    </p:set>
                                    <p:animEffect transition="in" filter="wipe(up)">
                                      <p:cBhvr>
                                        <p:cTn id="29" dur="500"/>
                                        <p:tgtEl>
                                          <p:spTgt spid="112671"/>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12682"/>
                                        </p:tgtEl>
                                        <p:attrNameLst>
                                          <p:attrName>style.visibility</p:attrName>
                                        </p:attrNameLst>
                                      </p:cBhvr>
                                      <p:to>
                                        <p:strVal val="visible"/>
                                      </p:to>
                                    </p:set>
                                    <p:animEffect transition="in" filter="wipe(up)">
                                      <p:cBhvr>
                                        <p:cTn id="33" dur="500"/>
                                        <p:tgtEl>
                                          <p:spTgt spid="112682"/>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112680"/>
                                        </p:tgtEl>
                                        <p:attrNameLst>
                                          <p:attrName>style.visibility</p:attrName>
                                        </p:attrNameLst>
                                      </p:cBhvr>
                                      <p:to>
                                        <p:strVal val="visible"/>
                                      </p:to>
                                    </p:set>
                                    <p:animEffect transition="in" filter="wipe(up)">
                                      <p:cBhvr>
                                        <p:cTn id="37" dur="500"/>
                                        <p:tgtEl>
                                          <p:spTgt spid="112680"/>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 fill="hold" grpId="0" nodeType="clickEffect">
                                  <p:stCondLst>
                                    <p:cond delay="0"/>
                                  </p:stCondLst>
                                  <p:childTnLst>
                                    <p:set>
                                      <p:cBhvr>
                                        <p:cTn id="41" dur="1" fill="hold">
                                          <p:stCondLst>
                                            <p:cond delay="0"/>
                                          </p:stCondLst>
                                        </p:cTn>
                                        <p:tgtEl>
                                          <p:spTgt spid="112675"/>
                                        </p:tgtEl>
                                        <p:attrNameLst>
                                          <p:attrName>style.visibility</p:attrName>
                                        </p:attrNameLst>
                                      </p:cBhvr>
                                      <p:to>
                                        <p:strVal val="visible"/>
                                      </p:to>
                                    </p:set>
                                    <p:anim calcmode="lin" valueType="num">
                                      <p:cBhvr>
                                        <p:cTn id="42" dur="500" fill="hold"/>
                                        <p:tgtEl>
                                          <p:spTgt spid="112675"/>
                                        </p:tgtEl>
                                        <p:attrNameLst>
                                          <p:attrName>ppt_x</p:attrName>
                                        </p:attrNameLst>
                                      </p:cBhvr>
                                      <p:tavLst>
                                        <p:tav tm="0">
                                          <p:val>
                                            <p:strVal val="#ppt_x"/>
                                          </p:val>
                                        </p:tav>
                                        <p:tav tm="100000">
                                          <p:val>
                                            <p:strVal val="#ppt_x"/>
                                          </p:val>
                                        </p:tav>
                                      </p:tavLst>
                                    </p:anim>
                                    <p:anim calcmode="lin" valueType="num">
                                      <p:cBhvr>
                                        <p:cTn id="43" dur="500" fill="hold"/>
                                        <p:tgtEl>
                                          <p:spTgt spid="112675"/>
                                        </p:tgtEl>
                                        <p:attrNameLst>
                                          <p:attrName>ppt_y</p:attrName>
                                        </p:attrNameLst>
                                      </p:cBhvr>
                                      <p:tavLst>
                                        <p:tav tm="0">
                                          <p:val>
                                            <p:strVal val="#ppt_y-#ppt_h/2"/>
                                          </p:val>
                                        </p:tav>
                                        <p:tav tm="100000">
                                          <p:val>
                                            <p:strVal val="#ppt_y"/>
                                          </p:val>
                                        </p:tav>
                                      </p:tavLst>
                                    </p:anim>
                                    <p:anim calcmode="lin" valueType="num">
                                      <p:cBhvr>
                                        <p:cTn id="44" dur="500" fill="hold"/>
                                        <p:tgtEl>
                                          <p:spTgt spid="112675"/>
                                        </p:tgtEl>
                                        <p:attrNameLst>
                                          <p:attrName>ppt_w</p:attrName>
                                        </p:attrNameLst>
                                      </p:cBhvr>
                                      <p:tavLst>
                                        <p:tav tm="0">
                                          <p:val>
                                            <p:strVal val="#ppt_w"/>
                                          </p:val>
                                        </p:tav>
                                        <p:tav tm="100000">
                                          <p:val>
                                            <p:strVal val="#ppt_w"/>
                                          </p:val>
                                        </p:tav>
                                      </p:tavLst>
                                    </p:anim>
                                    <p:anim calcmode="lin" valueType="num">
                                      <p:cBhvr>
                                        <p:cTn id="45" dur="500" fill="hold"/>
                                        <p:tgtEl>
                                          <p:spTgt spid="112675"/>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12" presetClass="entr" presetSubtype="1" fill="hold" grpId="0" nodeType="afterEffect">
                                  <p:stCondLst>
                                    <p:cond delay="0"/>
                                  </p:stCondLst>
                                  <p:childTnLst>
                                    <p:set>
                                      <p:cBhvr>
                                        <p:cTn id="48" dur="1" fill="hold">
                                          <p:stCondLst>
                                            <p:cond delay="0"/>
                                          </p:stCondLst>
                                        </p:cTn>
                                        <p:tgtEl>
                                          <p:spTgt spid="112687"/>
                                        </p:tgtEl>
                                        <p:attrNameLst>
                                          <p:attrName>style.visibility</p:attrName>
                                        </p:attrNameLst>
                                      </p:cBhvr>
                                      <p:to>
                                        <p:strVal val="visible"/>
                                      </p:to>
                                    </p:set>
                                    <p:animEffect transition="in" filter="slide(fromTop)">
                                      <p:cBhvr>
                                        <p:cTn id="49" dur="500"/>
                                        <p:tgtEl>
                                          <p:spTgt spid="112687"/>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112677"/>
                                        </p:tgtEl>
                                        <p:attrNameLst>
                                          <p:attrName>style.visibility</p:attrName>
                                        </p:attrNameLst>
                                      </p:cBhvr>
                                      <p:to>
                                        <p:strVal val="visible"/>
                                      </p:to>
                                    </p:set>
                                    <p:anim calcmode="lin" valueType="num">
                                      <p:cBhvr>
                                        <p:cTn id="54" dur="500" fill="hold"/>
                                        <p:tgtEl>
                                          <p:spTgt spid="112677"/>
                                        </p:tgtEl>
                                        <p:attrNameLst>
                                          <p:attrName>ppt_x</p:attrName>
                                        </p:attrNameLst>
                                      </p:cBhvr>
                                      <p:tavLst>
                                        <p:tav tm="0">
                                          <p:val>
                                            <p:strVal val="#ppt_x"/>
                                          </p:val>
                                        </p:tav>
                                        <p:tav tm="100000">
                                          <p:val>
                                            <p:strVal val="#ppt_x"/>
                                          </p:val>
                                        </p:tav>
                                      </p:tavLst>
                                    </p:anim>
                                    <p:anim calcmode="lin" valueType="num">
                                      <p:cBhvr>
                                        <p:cTn id="55" dur="500" fill="hold"/>
                                        <p:tgtEl>
                                          <p:spTgt spid="112677"/>
                                        </p:tgtEl>
                                        <p:attrNameLst>
                                          <p:attrName>ppt_y</p:attrName>
                                        </p:attrNameLst>
                                      </p:cBhvr>
                                      <p:tavLst>
                                        <p:tav tm="0">
                                          <p:val>
                                            <p:strVal val="#ppt_y-#ppt_h/2"/>
                                          </p:val>
                                        </p:tav>
                                        <p:tav tm="100000">
                                          <p:val>
                                            <p:strVal val="#ppt_y"/>
                                          </p:val>
                                        </p:tav>
                                      </p:tavLst>
                                    </p:anim>
                                    <p:anim calcmode="lin" valueType="num">
                                      <p:cBhvr>
                                        <p:cTn id="56" dur="500" fill="hold"/>
                                        <p:tgtEl>
                                          <p:spTgt spid="112677"/>
                                        </p:tgtEl>
                                        <p:attrNameLst>
                                          <p:attrName>ppt_w</p:attrName>
                                        </p:attrNameLst>
                                      </p:cBhvr>
                                      <p:tavLst>
                                        <p:tav tm="0">
                                          <p:val>
                                            <p:strVal val="#ppt_w"/>
                                          </p:val>
                                        </p:tav>
                                        <p:tav tm="100000">
                                          <p:val>
                                            <p:strVal val="#ppt_w"/>
                                          </p:val>
                                        </p:tav>
                                      </p:tavLst>
                                    </p:anim>
                                    <p:anim calcmode="lin" valueType="num">
                                      <p:cBhvr>
                                        <p:cTn id="57" dur="500" fill="hold"/>
                                        <p:tgtEl>
                                          <p:spTgt spid="112677"/>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12" presetClass="entr" presetSubtype="1" fill="hold" grpId="0" nodeType="afterEffect">
                                  <p:stCondLst>
                                    <p:cond delay="0"/>
                                  </p:stCondLst>
                                  <p:childTnLst>
                                    <p:set>
                                      <p:cBhvr>
                                        <p:cTn id="60" dur="1" fill="hold">
                                          <p:stCondLst>
                                            <p:cond delay="0"/>
                                          </p:stCondLst>
                                        </p:cTn>
                                        <p:tgtEl>
                                          <p:spTgt spid="112686"/>
                                        </p:tgtEl>
                                        <p:attrNameLst>
                                          <p:attrName>style.visibility</p:attrName>
                                        </p:attrNameLst>
                                      </p:cBhvr>
                                      <p:to>
                                        <p:strVal val="visible"/>
                                      </p:to>
                                    </p:set>
                                    <p:animEffect transition="in" filter="slide(fromTop)">
                                      <p:cBhvr>
                                        <p:cTn id="61" dur="500"/>
                                        <p:tgtEl>
                                          <p:spTgt spid="112686"/>
                                        </p:tgtEl>
                                      </p:cBhvr>
                                    </p:animEffect>
                                  </p:childTnLst>
                                </p:cTn>
                              </p:par>
                            </p:childTnLst>
                          </p:cTn>
                        </p:par>
                        <p:par>
                          <p:cTn id="62" fill="hold">
                            <p:stCondLst>
                              <p:cond delay="1000"/>
                            </p:stCondLst>
                            <p:childTnLst>
                              <p:par>
                                <p:cTn id="63" presetID="4" presetClass="entr" presetSubtype="32" fill="hold" grpId="0" nodeType="afterEffect">
                                  <p:stCondLst>
                                    <p:cond delay="0"/>
                                  </p:stCondLst>
                                  <p:childTnLst>
                                    <p:set>
                                      <p:cBhvr>
                                        <p:cTn id="64" dur="1" fill="hold">
                                          <p:stCondLst>
                                            <p:cond delay="0"/>
                                          </p:stCondLst>
                                        </p:cTn>
                                        <p:tgtEl>
                                          <p:spTgt spid="112695"/>
                                        </p:tgtEl>
                                        <p:attrNameLst>
                                          <p:attrName>style.visibility</p:attrName>
                                        </p:attrNameLst>
                                      </p:cBhvr>
                                      <p:to>
                                        <p:strVal val="visible"/>
                                      </p:to>
                                    </p:set>
                                    <p:animEffect transition="in" filter="box(out)">
                                      <p:cBhvr>
                                        <p:cTn id="65" dur="500"/>
                                        <p:tgtEl>
                                          <p:spTgt spid="112695"/>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grpId="0" nodeType="clickEffect">
                                  <p:stCondLst>
                                    <p:cond delay="0"/>
                                  </p:stCondLst>
                                  <p:childTnLst>
                                    <p:set>
                                      <p:cBhvr>
                                        <p:cTn id="69" dur="1" fill="hold">
                                          <p:stCondLst>
                                            <p:cond delay="0"/>
                                          </p:stCondLst>
                                        </p:cTn>
                                        <p:tgtEl>
                                          <p:spTgt spid="112672"/>
                                        </p:tgtEl>
                                        <p:attrNameLst>
                                          <p:attrName>style.visibility</p:attrName>
                                        </p:attrNameLst>
                                      </p:cBhvr>
                                      <p:to>
                                        <p:strVal val="visible"/>
                                      </p:to>
                                    </p:set>
                                    <p:anim calcmode="lin" valueType="num">
                                      <p:cBhvr>
                                        <p:cTn id="70" dur="500" fill="hold"/>
                                        <p:tgtEl>
                                          <p:spTgt spid="112672"/>
                                        </p:tgtEl>
                                        <p:attrNameLst>
                                          <p:attrName>ppt_x</p:attrName>
                                        </p:attrNameLst>
                                      </p:cBhvr>
                                      <p:tavLst>
                                        <p:tav tm="0">
                                          <p:val>
                                            <p:strVal val="#ppt_x"/>
                                          </p:val>
                                        </p:tav>
                                        <p:tav tm="100000">
                                          <p:val>
                                            <p:strVal val="#ppt_x"/>
                                          </p:val>
                                        </p:tav>
                                      </p:tavLst>
                                    </p:anim>
                                    <p:anim calcmode="lin" valueType="num">
                                      <p:cBhvr>
                                        <p:cTn id="71" dur="500" fill="hold"/>
                                        <p:tgtEl>
                                          <p:spTgt spid="112672"/>
                                        </p:tgtEl>
                                        <p:attrNameLst>
                                          <p:attrName>ppt_y</p:attrName>
                                        </p:attrNameLst>
                                      </p:cBhvr>
                                      <p:tavLst>
                                        <p:tav tm="0">
                                          <p:val>
                                            <p:strVal val="#ppt_y-#ppt_h/2"/>
                                          </p:val>
                                        </p:tav>
                                        <p:tav tm="100000">
                                          <p:val>
                                            <p:strVal val="#ppt_y"/>
                                          </p:val>
                                        </p:tav>
                                      </p:tavLst>
                                    </p:anim>
                                    <p:anim calcmode="lin" valueType="num">
                                      <p:cBhvr>
                                        <p:cTn id="72" dur="500" fill="hold"/>
                                        <p:tgtEl>
                                          <p:spTgt spid="112672"/>
                                        </p:tgtEl>
                                        <p:attrNameLst>
                                          <p:attrName>ppt_w</p:attrName>
                                        </p:attrNameLst>
                                      </p:cBhvr>
                                      <p:tavLst>
                                        <p:tav tm="0">
                                          <p:val>
                                            <p:strVal val="#ppt_w"/>
                                          </p:val>
                                        </p:tav>
                                        <p:tav tm="100000">
                                          <p:val>
                                            <p:strVal val="#ppt_w"/>
                                          </p:val>
                                        </p:tav>
                                      </p:tavLst>
                                    </p:anim>
                                    <p:anim calcmode="lin" valueType="num">
                                      <p:cBhvr>
                                        <p:cTn id="73" dur="500" fill="hold"/>
                                        <p:tgtEl>
                                          <p:spTgt spid="112672"/>
                                        </p:tgtEl>
                                        <p:attrNameLst>
                                          <p:attrName>ppt_h</p:attrName>
                                        </p:attrNameLst>
                                      </p:cBhvr>
                                      <p:tavLst>
                                        <p:tav tm="0">
                                          <p:val>
                                            <p:fltVal val="0"/>
                                          </p:val>
                                        </p:tav>
                                        <p:tav tm="100000">
                                          <p:val>
                                            <p:strVal val="#ppt_h"/>
                                          </p:val>
                                        </p:tav>
                                      </p:tavLst>
                                    </p:anim>
                                  </p:childTnLst>
                                </p:cTn>
                              </p:par>
                            </p:childTnLst>
                          </p:cTn>
                        </p:par>
                        <p:par>
                          <p:cTn id="74" fill="hold">
                            <p:stCondLst>
                              <p:cond delay="500"/>
                            </p:stCondLst>
                            <p:childTnLst>
                              <p:par>
                                <p:cTn id="75" presetID="12" presetClass="entr" presetSubtype="1" fill="hold" grpId="0" nodeType="afterEffect">
                                  <p:stCondLst>
                                    <p:cond delay="0"/>
                                  </p:stCondLst>
                                  <p:childTnLst>
                                    <p:set>
                                      <p:cBhvr>
                                        <p:cTn id="76" dur="1" fill="hold">
                                          <p:stCondLst>
                                            <p:cond delay="0"/>
                                          </p:stCondLst>
                                        </p:cTn>
                                        <p:tgtEl>
                                          <p:spTgt spid="112685"/>
                                        </p:tgtEl>
                                        <p:attrNameLst>
                                          <p:attrName>style.visibility</p:attrName>
                                        </p:attrNameLst>
                                      </p:cBhvr>
                                      <p:to>
                                        <p:strVal val="visible"/>
                                      </p:to>
                                    </p:set>
                                    <p:animEffect transition="in" filter="slide(fromTop)">
                                      <p:cBhvr>
                                        <p:cTn id="77" dur="500"/>
                                        <p:tgtEl>
                                          <p:spTgt spid="112685"/>
                                        </p:tgtEl>
                                      </p:cBhvr>
                                    </p:animEffect>
                                  </p:childTnLst>
                                </p:cTn>
                              </p:par>
                            </p:childTnLst>
                          </p:cTn>
                        </p:par>
                        <p:par>
                          <p:cTn id="78" fill="hold">
                            <p:stCondLst>
                              <p:cond delay="1000"/>
                            </p:stCondLst>
                            <p:childTnLst>
                              <p:par>
                                <p:cTn id="79" presetID="4" presetClass="entr" presetSubtype="32" fill="hold" grpId="0" nodeType="afterEffect">
                                  <p:stCondLst>
                                    <p:cond delay="0"/>
                                  </p:stCondLst>
                                  <p:childTnLst>
                                    <p:set>
                                      <p:cBhvr>
                                        <p:cTn id="80" dur="1" fill="hold">
                                          <p:stCondLst>
                                            <p:cond delay="0"/>
                                          </p:stCondLst>
                                        </p:cTn>
                                        <p:tgtEl>
                                          <p:spTgt spid="112696"/>
                                        </p:tgtEl>
                                        <p:attrNameLst>
                                          <p:attrName>style.visibility</p:attrName>
                                        </p:attrNameLst>
                                      </p:cBhvr>
                                      <p:to>
                                        <p:strVal val="visible"/>
                                      </p:to>
                                    </p:set>
                                    <p:animEffect transition="in" filter="box(out)">
                                      <p:cBhvr>
                                        <p:cTn id="81" dur="500"/>
                                        <p:tgtEl>
                                          <p:spTgt spid="112696"/>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112670"/>
                                        </p:tgtEl>
                                        <p:attrNameLst>
                                          <p:attrName>style.visibility</p:attrName>
                                        </p:attrNameLst>
                                      </p:cBhvr>
                                      <p:to>
                                        <p:strVal val="visible"/>
                                      </p:to>
                                    </p:set>
                                    <p:anim calcmode="lin" valueType="num">
                                      <p:cBhvr>
                                        <p:cTn id="86" dur="500" fill="hold"/>
                                        <p:tgtEl>
                                          <p:spTgt spid="112670"/>
                                        </p:tgtEl>
                                        <p:attrNameLst>
                                          <p:attrName>ppt_x</p:attrName>
                                        </p:attrNameLst>
                                      </p:cBhvr>
                                      <p:tavLst>
                                        <p:tav tm="0">
                                          <p:val>
                                            <p:strVal val="#ppt_x"/>
                                          </p:val>
                                        </p:tav>
                                        <p:tav tm="100000">
                                          <p:val>
                                            <p:strVal val="#ppt_x"/>
                                          </p:val>
                                        </p:tav>
                                      </p:tavLst>
                                    </p:anim>
                                    <p:anim calcmode="lin" valueType="num">
                                      <p:cBhvr>
                                        <p:cTn id="87" dur="500" fill="hold"/>
                                        <p:tgtEl>
                                          <p:spTgt spid="112670"/>
                                        </p:tgtEl>
                                        <p:attrNameLst>
                                          <p:attrName>ppt_y</p:attrName>
                                        </p:attrNameLst>
                                      </p:cBhvr>
                                      <p:tavLst>
                                        <p:tav tm="0">
                                          <p:val>
                                            <p:strVal val="#ppt_y-#ppt_h/2"/>
                                          </p:val>
                                        </p:tav>
                                        <p:tav tm="100000">
                                          <p:val>
                                            <p:strVal val="#ppt_y"/>
                                          </p:val>
                                        </p:tav>
                                      </p:tavLst>
                                    </p:anim>
                                    <p:anim calcmode="lin" valueType="num">
                                      <p:cBhvr>
                                        <p:cTn id="88" dur="500" fill="hold"/>
                                        <p:tgtEl>
                                          <p:spTgt spid="112670"/>
                                        </p:tgtEl>
                                        <p:attrNameLst>
                                          <p:attrName>ppt_w</p:attrName>
                                        </p:attrNameLst>
                                      </p:cBhvr>
                                      <p:tavLst>
                                        <p:tav tm="0">
                                          <p:val>
                                            <p:strVal val="#ppt_w"/>
                                          </p:val>
                                        </p:tav>
                                        <p:tav tm="100000">
                                          <p:val>
                                            <p:strVal val="#ppt_w"/>
                                          </p:val>
                                        </p:tav>
                                      </p:tavLst>
                                    </p:anim>
                                    <p:anim calcmode="lin" valueType="num">
                                      <p:cBhvr>
                                        <p:cTn id="89" dur="500" fill="hold"/>
                                        <p:tgtEl>
                                          <p:spTgt spid="112670"/>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2" presetClass="entr" presetSubtype="1" fill="hold" grpId="0" nodeType="afterEffect">
                                  <p:stCondLst>
                                    <p:cond delay="0"/>
                                  </p:stCondLst>
                                  <p:childTnLst>
                                    <p:set>
                                      <p:cBhvr>
                                        <p:cTn id="92" dur="1" fill="hold">
                                          <p:stCondLst>
                                            <p:cond delay="0"/>
                                          </p:stCondLst>
                                        </p:cTn>
                                        <p:tgtEl>
                                          <p:spTgt spid="112684"/>
                                        </p:tgtEl>
                                        <p:attrNameLst>
                                          <p:attrName>style.visibility</p:attrName>
                                        </p:attrNameLst>
                                      </p:cBhvr>
                                      <p:to>
                                        <p:strVal val="visible"/>
                                      </p:to>
                                    </p:set>
                                    <p:animEffect transition="in" filter="slide(fromTop)">
                                      <p:cBhvr>
                                        <p:cTn id="93" dur="500"/>
                                        <p:tgtEl>
                                          <p:spTgt spid="112684"/>
                                        </p:tgtEl>
                                      </p:cBhvr>
                                    </p:animEffect>
                                  </p:childTnLst>
                                </p:cTn>
                              </p:par>
                            </p:childTnLst>
                          </p:cTn>
                        </p:par>
                      </p:childTnLst>
                    </p:cTn>
                  </p:par>
                  <p:par>
                    <p:cTn id="94" fill="hold">
                      <p:stCondLst>
                        <p:cond delay="indefinite"/>
                      </p:stCondLst>
                      <p:childTnLst>
                        <p:par>
                          <p:cTn id="95" fill="hold">
                            <p:stCondLst>
                              <p:cond delay="0"/>
                            </p:stCondLst>
                            <p:childTnLst>
                              <p:par>
                                <p:cTn id="96" presetID="17" presetClass="entr" presetSubtype="1" fill="hold" grpId="0" nodeType="clickEffect">
                                  <p:stCondLst>
                                    <p:cond delay="0"/>
                                  </p:stCondLst>
                                  <p:childTnLst>
                                    <p:set>
                                      <p:cBhvr>
                                        <p:cTn id="97" dur="1" fill="hold">
                                          <p:stCondLst>
                                            <p:cond delay="0"/>
                                          </p:stCondLst>
                                        </p:cTn>
                                        <p:tgtEl>
                                          <p:spTgt spid="112679"/>
                                        </p:tgtEl>
                                        <p:attrNameLst>
                                          <p:attrName>style.visibility</p:attrName>
                                        </p:attrNameLst>
                                      </p:cBhvr>
                                      <p:to>
                                        <p:strVal val="visible"/>
                                      </p:to>
                                    </p:set>
                                    <p:anim calcmode="lin" valueType="num">
                                      <p:cBhvr>
                                        <p:cTn id="98" dur="500" fill="hold"/>
                                        <p:tgtEl>
                                          <p:spTgt spid="112679"/>
                                        </p:tgtEl>
                                        <p:attrNameLst>
                                          <p:attrName>ppt_x</p:attrName>
                                        </p:attrNameLst>
                                      </p:cBhvr>
                                      <p:tavLst>
                                        <p:tav tm="0">
                                          <p:val>
                                            <p:strVal val="#ppt_x"/>
                                          </p:val>
                                        </p:tav>
                                        <p:tav tm="100000">
                                          <p:val>
                                            <p:strVal val="#ppt_x"/>
                                          </p:val>
                                        </p:tav>
                                      </p:tavLst>
                                    </p:anim>
                                    <p:anim calcmode="lin" valueType="num">
                                      <p:cBhvr>
                                        <p:cTn id="99" dur="500" fill="hold"/>
                                        <p:tgtEl>
                                          <p:spTgt spid="112679"/>
                                        </p:tgtEl>
                                        <p:attrNameLst>
                                          <p:attrName>ppt_y</p:attrName>
                                        </p:attrNameLst>
                                      </p:cBhvr>
                                      <p:tavLst>
                                        <p:tav tm="0">
                                          <p:val>
                                            <p:strVal val="#ppt_y-#ppt_h/2"/>
                                          </p:val>
                                        </p:tav>
                                        <p:tav tm="100000">
                                          <p:val>
                                            <p:strVal val="#ppt_y"/>
                                          </p:val>
                                        </p:tav>
                                      </p:tavLst>
                                    </p:anim>
                                    <p:anim calcmode="lin" valueType="num">
                                      <p:cBhvr>
                                        <p:cTn id="100" dur="500" fill="hold"/>
                                        <p:tgtEl>
                                          <p:spTgt spid="112679"/>
                                        </p:tgtEl>
                                        <p:attrNameLst>
                                          <p:attrName>ppt_w</p:attrName>
                                        </p:attrNameLst>
                                      </p:cBhvr>
                                      <p:tavLst>
                                        <p:tav tm="0">
                                          <p:val>
                                            <p:strVal val="#ppt_w"/>
                                          </p:val>
                                        </p:tav>
                                        <p:tav tm="100000">
                                          <p:val>
                                            <p:strVal val="#ppt_w"/>
                                          </p:val>
                                        </p:tav>
                                      </p:tavLst>
                                    </p:anim>
                                    <p:anim calcmode="lin" valueType="num">
                                      <p:cBhvr>
                                        <p:cTn id="101" dur="500" fill="hold"/>
                                        <p:tgtEl>
                                          <p:spTgt spid="112679"/>
                                        </p:tgtEl>
                                        <p:attrNameLst>
                                          <p:attrName>ppt_h</p:attrName>
                                        </p:attrNameLst>
                                      </p:cBhvr>
                                      <p:tavLst>
                                        <p:tav tm="0">
                                          <p:val>
                                            <p:fltVal val="0"/>
                                          </p:val>
                                        </p:tav>
                                        <p:tav tm="100000">
                                          <p:val>
                                            <p:strVal val="#ppt_h"/>
                                          </p:val>
                                        </p:tav>
                                      </p:tavLst>
                                    </p:anim>
                                  </p:childTnLst>
                                </p:cTn>
                              </p:par>
                            </p:childTnLst>
                          </p:cTn>
                        </p:par>
                        <p:par>
                          <p:cTn id="102" fill="hold">
                            <p:stCondLst>
                              <p:cond delay="500"/>
                            </p:stCondLst>
                            <p:childTnLst>
                              <p:par>
                                <p:cTn id="103" presetID="12" presetClass="entr" presetSubtype="1" fill="hold" grpId="0" nodeType="afterEffect">
                                  <p:stCondLst>
                                    <p:cond delay="0"/>
                                  </p:stCondLst>
                                  <p:childTnLst>
                                    <p:set>
                                      <p:cBhvr>
                                        <p:cTn id="104" dur="1" fill="hold">
                                          <p:stCondLst>
                                            <p:cond delay="0"/>
                                          </p:stCondLst>
                                        </p:cTn>
                                        <p:tgtEl>
                                          <p:spTgt spid="112688"/>
                                        </p:tgtEl>
                                        <p:attrNameLst>
                                          <p:attrName>style.visibility</p:attrName>
                                        </p:attrNameLst>
                                      </p:cBhvr>
                                      <p:to>
                                        <p:strVal val="visible"/>
                                      </p:to>
                                    </p:set>
                                    <p:animEffect transition="in" filter="slide(fromTop)">
                                      <p:cBhvr>
                                        <p:cTn id="105" dur="500"/>
                                        <p:tgtEl>
                                          <p:spTgt spid="112688"/>
                                        </p:tgtEl>
                                      </p:cBhvr>
                                    </p:animEffect>
                                  </p:childTnLst>
                                </p:cTn>
                              </p:par>
                            </p:childTnLst>
                          </p:cTn>
                        </p:par>
                        <p:par>
                          <p:cTn id="106" fill="hold">
                            <p:stCondLst>
                              <p:cond delay="1000"/>
                            </p:stCondLst>
                            <p:childTnLst>
                              <p:par>
                                <p:cTn id="107" presetID="4" presetClass="entr" presetSubtype="32" fill="hold" grpId="0" nodeType="afterEffect">
                                  <p:stCondLst>
                                    <p:cond delay="0"/>
                                  </p:stCondLst>
                                  <p:childTnLst>
                                    <p:set>
                                      <p:cBhvr>
                                        <p:cTn id="108" dur="1" fill="hold">
                                          <p:stCondLst>
                                            <p:cond delay="0"/>
                                          </p:stCondLst>
                                        </p:cTn>
                                        <p:tgtEl>
                                          <p:spTgt spid="112697"/>
                                        </p:tgtEl>
                                        <p:attrNameLst>
                                          <p:attrName>style.visibility</p:attrName>
                                        </p:attrNameLst>
                                      </p:cBhvr>
                                      <p:to>
                                        <p:strVal val="visible"/>
                                      </p:to>
                                    </p:set>
                                    <p:animEffect transition="in" filter="box(out)">
                                      <p:cBhvr>
                                        <p:cTn id="109" dur="500"/>
                                        <p:tgtEl>
                                          <p:spTgt spid="112697"/>
                                        </p:tgtEl>
                                      </p:cBhvr>
                                    </p:animEffect>
                                  </p:childTnLst>
                                </p:cTn>
                              </p:par>
                            </p:childTnLst>
                          </p:cTn>
                        </p:par>
                        <p:par>
                          <p:cTn id="110" fill="hold">
                            <p:stCondLst>
                              <p:cond delay="1500"/>
                            </p:stCondLst>
                            <p:childTnLst>
                              <p:par>
                                <p:cTn id="111" presetID="4" presetClass="entr" presetSubtype="32" fill="hold" grpId="0" nodeType="afterEffect">
                                  <p:stCondLst>
                                    <p:cond delay="0"/>
                                  </p:stCondLst>
                                  <p:childTnLst>
                                    <p:set>
                                      <p:cBhvr>
                                        <p:cTn id="112" dur="1" fill="hold">
                                          <p:stCondLst>
                                            <p:cond delay="0"/>
                                          </p:stCondLst>
                                        </p:cTn>
                                        <p:tgtEl>
                                          <p:spTgt spid="112698"/>
                                        </p:tgtEl>
                                        <p:attrNameLst>
                                          <p:attrName>style.visibility</p:attrName>
                                        </p:attrNameLst>
                                      </p:cBhvr>
                                      <p:to>
                                        <p:strVal val="visible"/>
                                      </p:to>
                                    </p:set>
                                    <p:animEffect transition="in" filter="box(out)">
                                      <p:cBhvr>
                                        <p:cTn id="113" dur="500"/>
                                        <p:tgtEl>
                                          <p:spTgt spid="112698"/>
                                        </p:tgtEl>
                                      </p:cBhvr>
                                    </p:animEffect>
                                  </p:childTnLst>
                                </p:cTn>
                              </p:par>
                            </p:childTnLst>
                          </p:cTn>
                        </p:par>
                      </p:childTnLst>
                    </p:cTn>
                  </p:par>
                  <p:par>
                    <p:cTn id="114" fill="hold">
                      <p:stCondLst>
                        <p:cond delay="indefinite"/>
                      </p:stCondLst>
                      <p:childTnLst>
                        <p:par>
                          <p:cTn id="115" fill="hold">
                            <p:stCondLst>
                              <p:cond delay="0"/>
                            </p:stCondLst>
                            <p:childTnLst>
                              <p:par>
                                <p:cTn id="116" presetID="17" presetClass="entr" presetSubtype="1" fill="hold" grpId="0" nodeType="clickEffect">
                                  <p:stCondLst>
                                    <p:cond delay="0"/>
                                  </p:stCondLst>
                                  <p:childTnLst>
                                    <p:set>
                                      <p:cBhvr>
                                        <p:cTn id="117" dur="1" fill="hold">
                                          <p:stCondLst>
                                            <p:cond delay="0"/>
                                          </p:stCondLst>
                                        </p:cTn>
                                        <p:tgtEl>
                                          <p:spTgt spid="112681"/>
                                        </p:tgtEl>
                                        <p:attrNameLst>
                                          <p:attrName>style.visibility</p:attrName>
                                        </p:attrNameLst>
                                      </p:cBhvr>
                                      <p:to>
                                        <p:strVal val="visible"/>
                                      </p:to>
                                    </p:set>
                                    <p:anim calcmode="lin" valueType="num">
                                      <p:cBhvr>
                                        <p:cTn id="118" dur="500" fill="hold"/>
                                        <p:tgtEl>
                                          <p:spTgt spid="112681"/>
                                        </p:tgtEl>
                                        <p:attrNameLst>
                                          <p:attrName>ppt_x</p:attrName>
                                        </p:attrNameLst>
                                      </p:cBhvr>
                                      <p:tavLst>
                                        <p:tav tm="0">
                                          <p:val>
                                            <p:strVal val="#ppt_x"/>
                                          </p:val>
                                        </p:tav>
                                        <p:tav tm="100000">
                                          <p:val>
                                            <p:strVal val="#ppt_x"/>
                                          </p:val>
                                        </p:tav>
                                      </p:tavLst>
                                    </p:anim>
                                    <p:anim calcmode="lin" valueType="num">
                                      <p:cBhvr>
                                        <p:cTn id="119" dur="500" fill="hold"/>
                                        <p:tgtEl>
                                          <p:spTgt spid="112681"/>
                                        </p:tgtEl>
                                        <p:attrNameLst>
                                          <p:attrName>ppt_y</p:attrName>
                                        </p:attrNameLst>
                                      </p:cBhvr>
                                      <p:tavLst>
                                        <p:tav tm="0">
                                          <p:val>
                                            <p:strVal val="#ppt_y-#ppt_h/2"/>
                                          </p:val>
                                        </p:tav>
                                        <p:tav tm="100000">
                                          <p:val>
                                            <p:strVal val="#ppt_y"/>
                                          </p:val>
                                        </p:tav>
                                      </p:tavLst>
                                    </p:anim>
                                    <p:anim calcmode="lin" valueType="num">
                                      <p:cBhvr>
                                        <p:cTn id="120" dur="500" fill="hold"/>
                                        <p:tgtEl>
                                          <p:spTgt spid="112681"/>
                                        </p:tgtEl>
                                        <p:attrNameLst>
                                          <p:attrName>ppt_w</p:attrName>
                                        </p:attrNameLst>
                                      </p:cBhvr>
                                      <p:tavLst>
                                        <p:tav tm="0">
                                          <p:val>
                                            <p:strVal val="#ppt_w"/>
                                          </p:val>
                                        </p:tav>
                                        <p:tav tm="100000">
                                          <p:val>
                                            <p:strVal val="#ppt_w"/>
                                          </p:val>
                                        </p:tav>
                                      </p:tavLst>
                                    </p:anim>
                                    <p:anim calcmode="lin" valueType="num">
                                      <p:cBhvr>
                                        <p:cTn id="121" dur="500" fill="hold"/>
                                        <p:tgtEl>
                                          <p:spTgt spid="112681"/>
                                        </p:tgtEl>
                                        <p:attrNameLst>
                                          <p:attrName>ppt_h</p:attrName>
                                        </p:attrNameLst>
                                      </p:cBhvr>
                                      <p:tavLst>
                                        <p:tav tm="0">
                                          <p:val>
                                            <p:fltVal val="0"/>
                                          </p:val>
                                        </p:tav>
                                        <p:tav tm="100000">
                                          <p:val>
                                            <p:strVal val="#ppt_h"/>
                                          </p:val>
                                        </p:tav>
                                      </p:tavLst>
                                    </p:anim>
                                  </p:childTnLst>
                                </p:cTn>
                              </p:par>
                            </p:childTnLst>
                          </p:cTn>
                        </p:par>
                        <p:par>
                          <p:cTn id="122" fill="hold">
                            <p:stCondLst>
                              <p:cond delay="500"/>
                            </p:stCondLst>
                            <p:childTnLst>
                              <p:par>
                                <p:cTn id="123" presetID="12" presetClass="entr" presetSubtype="1" fill="hold" grpId="0" nodeType="afterEffect">
                                  <p:stCondLst>
                                    <p:cond delay="0"/>
                                  </p:stCondLst>
                                  <p:childTnLst>
                                    <p:set>
                                      <p:cBhvr>
                                        <p:cTn id="124" dur="1" fill="hold">
                                          <p:stCondLst>
                                            <p:cond delay="0"/>
                                          </p:stCondLst>
                                        </p:cTn>
                                        <p:tgtEl>
                                          <p:spTgt spid="112689"/>
                                        </p:tgtEl>
                                        <p:attrNameLst>
                                          <p:attrName>style.visibility</p:attrName>
                                        </p:attrNameLst>
                                      </p:cBhvr>
                                      <p:to>
                                        <p:strVal val="visible"/>
                                      </p:to>
                                    </p:set>
                                    <p:animEffect transition="in" filter="slide(fromTop)">
                                      <p:cBhvr>
                                        <p:cTn id="125" dur="500"/>
                                        <p:tgtEl>
                                          <p:spTgt spid="112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4" grpId="0" autoUpdateAnimBg="0"/>
      <p:bldP spid="112685" grpId="0" autoUpdateAnimBg="0"/>
      <p:bldP spid="112686" grpId="0" autoUpdateAnimBg="0"/>
      <p:bldP spid="112688" grpId="0" autoUpdateAnimBg="0"/>
      <p:bldP spid="112690" grpId="0" autoUpdateAnimBg="0"/>
      <p:bldP spid="112695" grpId="0" autoUpdateAnimBg="0"/>
      <p:bldP spid="112696" grpId="0" autoUpdateAnimBg="0"/>
      <p:bldP spid="112697" grpId="0" autoUpdateAnimBg="0"/>
      <p:bldP spid="112698" grpId="0" autoUpdateAnimBg="0"/>
      <p:bldP spid="112681" grpId="0" animBg="1"/>
      <p:bldP spid="112675" grpId="0" animBg="1"/>
      <p:bldP spid="112670" grpId="0" animBg="1"/>
      <p:bldP spid="112672" grpId="0" animBg="1"/>
      <p:bldP spid="112677" grpId="0" animBg="1"/>
      <p:bldP spid="112679" grpId="0" animBg="1"/>
      <p:bldP spid="112671" grpId="0" animBg="1" autoUpdateAnimBg="0"/>
      <p:bldP spid="112674" grpId="0" animBg="1" autoUpdateAnimBg="0"/>
      <p:bldP spid="112676" grpId="0" animBg="1" autoUpdateAnimBg="0"/>
      <p:bldP spid="112678" grpId="0" animBg="1" autoUpdateAnimBg="0"/>
      <p:bldP spid="112680" grpId="0" animBg="1" autoUpdateAnimBg="0"/>
      <p:bldP spid="112682" grpId="0" animBg="1" autoUpdateAnimBg="0"/>
      <p:bldP spid="112669" grpId="0" animBg="1" autoUpdateAnimBg="0"/>
      <p:bldP spid="112689" grpId="0" autoUpdateAnimBg="0"/>
      <p:bldP spid="11268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E2F39D3F-50ED-4529-8266-07FDE912A09A}" type="slidenum">
              <a:rPr lang="en-US" altLang="zh-CN"/>
              <a:t>73</a:t>
            </a:fld>
            <a:endParaRPr lang="en-US" altLang="zh-CN"/>
          </a:p>
        </p:txBody>
      </p:sp>
      <p:sp>
        <p:nvSpPr>
          <p:cNvPr id="252930" name="Rectangle 2"/>
          <p:cNvSpPr>
            <a:spLocks noGrp="1" noChangeArrowheads="1"/>
          </p:cNvSpPr>
          <p:nvPr>
            <p:ph type="title"/>
          </p:nvPr>
        </p:nvSpPr>
        <p:spPr/>
        <p:txBody>
          <a:bodyPr/>
          <a:lstStyle/>
          <a:p>
            <a:pPr eaLnBrk="1" hangingPunct="1">
              <a:defRPr/>
            </a:pPr>
            <a:r>
              <a:rPr lang="en-US" altLang="zh-CN" dirty="0" smtClean="0"/>
              <a:t>7.4.2 </a:t>
            </a:r>
            <a:r>
              <a:rPr lang="zh-CN" altLang="en-US" dirty="0" smtClean="0"/>
              <a:t>克鲁斯卡尔算法</a:t>
            </a:r>
          </a:p>
        </p:txBody>
      </p:sp>
      <p:sp>
        <p:nvSpPr>
          <p:cNvPr id="252932" name="Text Box 4"/>
          <p:cNvSpPr txBox="1">
            <a:spLocks noChangeArrowheads="1"/>
          </p:cNvSpPr>
          <p:nvPr/>
        </p:nvSpPr>
        <p:spPr bwMode="auto">
          <a:xfrm>
            <a:off x="990600" y="1447800"/>
            <a:ext cx="7620000" cy="4371975"/>
          </a:xfrm>
          <a:prstGeom prst="rect">
            <a:avLst/>
          </a:prstGeom>
          <a:noFill/>
          <a:ln w="12700" cap="sq">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lnSpc>
                <a:spcPct val="125000"/>
              </a:lnSpc>
            </a:pPr>
            <a:r>
              <a:rPr kumimoji="1" lang="zh-CN" altLang="en-US" sz="2800">
                <a:solidFill>
                  <a:srgbClr val="000082"/>
                </a:solidFill>
                <a:latin typeface="Times New Roman" panose="02020603050405020304" pitchFamily="18" charset="0"/>
              </a:rPr>
              <a:t>构造非连通图 </a:t>
            </a:r>
            <a:r>
              <a:rPr kumimoji="1" lang="en-US" altLang="zh-CN" sz="2800">
                <a:solidFill>
                  <a:srgbClr val="000082"/>
                </a:solidFill>
                <a:latin typeface="Times New Roman" panose="02020603050405020304" pitchFamily="18" charset="0"/>
              </a:rPr>
              <a:t>ST=( V,{ } );</a:t>
            </a:r>
          </a:p>
          <a:p>
            <a:pPr algn="l" eaLnBrk="1" hangingPunct="1">
              <a:lnSpc>
                <a:spcPct val="125000"/>
              </a:lnSpc>
            </a:pPr>
            <a:r>
              <a:rPr kumimoji="1" lang="en-US" altLang="zh-CN" sz="2800">
                <a:solidFill>
                  <a:srgbClr val="000082"/>
                </a:solidFill>
                <a:latin typeface="Times New Roman" panose="02020603050405020304" pitchFamily="18" charset="0"/>
              </a:rPr>
              <a:t> k = i = 0;    // k </a:t>
            </a:r>
            <a:r>
              <a:rPr kumimoji="1" lang="zh-CN" altLang="en-US" sz="2800">
                <a:solidFill>
                  <a:srgbClr val="000082"/>
                </a:solidFill>
                <a:latin typeface="Times New Roman" panose="02020603050405020304" pitchFamily="18" charset="0"/>
              </a:rPr>
              <a:t>计选中的边数</a:t>
            </a:r>
          </a:p>
          <a:p>
            <a:pPr algn="l" eaLnBrk="1" hangingPunct="1">
              <a:lnSpc>
                <a:spcPct val="125000"/>
              </a:lnSpc>
            </a:pPr>
            <a:r>
              <a:rPr kumimoji="1" lang="zh-CN" altLang="en-US" sz="2800">
                <a:solidFill>
                  <a:srgbClr val="000082"/>
                </a:solidFill>
                <a:latin typeface="Times New Roman" panose="02020603050405020304" pitchFamily="18" charset="0"/>
              </a:rPr>
              <a:t> </a:t>
            </a:r>
            <a:r>
              <a:rPr kumimoji="1" lang="en-US" altLang="zh-CN" sz="2800">
                <a:solidFill>
                  <a:srgbClr val="000082"/>
                </a:solidFill>
                <a:latin typeface="Times New Roman" panose="02020603050405020304" pitchFamily="18" charset="0"/>
              </a:rPr>
              <a:t>while (k&lt;n-1) {</a:t>
            </a:r>
          </a:p>
          <a:p>
            <a:pPr algn="l" eaLnBrk="1" hangingPunct="1">
              <a:lnSpc>
                <a:spcPct val="125000"/>
              </a:lnSpc>
            </a:pPr>
            <a:r>
              <a:rPr kumimoji="1" lang="en-US" altLang="zh-CN" sz="2800">
                <a:solidFill>
                  <a:srgbClr val="000082"/>
                </a:solidFill>
                <a:latin typeface="Times New Roman" panose="02020603050405020304" pitchFamily="18" charset="0"/>
              </a:rPr>
              <a:t>      ++i;</a:t>
            </a:r>
          </a:p>
          <a:p>
            <a:pPr algn="l" eaLnBrk="1" hangingPunct="1">
              <a:lnSpc>
                <a:spcPct val="125000"/>
              </a:lnSpc>
            </a:pPr>
            <a:r>
              <a:rPr kumimoji="1" lang="en-US" altLang="zh-CN" sz="2800">
                <a:solidFill>
                  <a:srgbClr val="000082"/>
                </a:solidFill>
                <a:latin typeface="Times New Roman" panose="02020603050405020304" pitchFamily="18" charset="0"/>
              </a:rPr>
              <a:t>     </a:t>
            </a:r>
            <a:r>
              <a:rPr kumimoji="1" lang="zh-CN" altLang="en-US" sz="2800">
                <a:solidFill>
                  <a:srgbClr val="000082"/>
                </a:solidFill>
                <a:latin typeface="Times New Roman" panose="02020603050405020304" pitchFamily="18" charset="0"/>
              </a:rPr>
              <a:t>检查边集 </a:t>
            </a:r>
            <a:r>
              <a:rPr kumimoji="1" lang="en-US" altLang="zh-CN" sz="2800">
                <a:solidFill>
                  <a:srgbClr val="000082"/>
                </a:solidFill>
                <a:latin typeface="Times New Roman" panose="02020603050405020304" pitchFamily="18" charset="0"/>
              </a:rPr>
              <a:t>E </a:t>
            </a:r>
            <a:r>
              <a:rPr kumimoji="1" lang="zh-CN" altLang="en-US" sz="2800">
                <a:solidFill>
                  <a:srgbClr val="000082"/>
                </a:solidFill>
                <a:latin typeface="Times New Roman" panose="02020603050405020304" pitchFamily="18" charset="0"/>
              </a:rPr>
              <a:t>中第 </a:t>
            </a:r>
            <a:r>
              <a:rPr kumimoji="1" lang="en-US" altLang="zh-CN" sz="2800">
                <a:solidFill>
                  <a:srgbClr val="000082"/>
                </a:solidFill>
                <a:latin typeface="Times New Roman" panose="02020603050405020304" pitchFamily="18" charset="0"/>
              </a:rPr>
              <a:t>i </a:t>
            </a:r>
            <a:r>
              <a:rPr kumimoji="1" lang="zh-CN" altLang="en-US" sz="2800">
                <a:solidFill>
                  <a:srgbClr val="000082"/>
                </a:solidFill>
                <a:latin typeface="Times New Roman" panose="02020603050405020304" pitchFamily="18" charset="0"/>
              </a:rPr>
              <a:t>条权值最小的边</a:t>
            </a:r>
            <a:r>
              <a:rPr kumimoji="1" lang="en-US" altLang="zh-CN" sz="2800">
                <a:solidFill>
                  <a:srgbClr val="000082"/>
                </a:solidFill>
                <a:latin typeface="Times New Roman" panose="02020603050405020304" pitchFamily="18" charset="0"/>
              </a:rPr>
              <a:t>(u,v);</a:t>
            </a:r>
          </a:p>
          <a:p>
            <a:pPr algn="l" eaLnBrk="1" hangingPunct="1">
              <a:lnSpc>
                <a:spcPct val="125000"/>
              </a:lnSpc>
            </a:pPr>
            <a:r>
              <a:rPr kumimoji="1" lang="en-US" altLang="zh-CN" sz="2800">
                <a:solidFill>
                  <a:srgbClr val="000082"/>
                </a:solidFill>
                <a:latin typeface="Times New Roman" panose="02020603050405020304" pitchFamily="18" charset="0"/>
              </a:rPr>
              <a:t>     </a:t>
            </a:r>
            <a:r>
              <a:rPr kumimoji="1" lang="zh-CN" altLang="en-US" sz="2800">
                <a:solidFill>
                  <a:srgbClr val="800000"/>
                </a:solidFill>
                <a:latin typeface="Times New Roman" panose="02020603050405020304" pitchFamily="18" charset="0"/>
              </a:rPr>
              <a:t>若</a:t>
            </a:r>
            <a:r>
              <a:rPr kumimoji="1" lang="en-US" altLang="zh-CN" sz="2800">
                <a:solidFill>
                  <a:srgbClr val="800000"/>
                </a:solidFill>
                <a:latin typeface="Times New Roman" panose="02020603050405020304" pitchFamily="18" charset="0"/>
              </a:rPr>
              <a:t>(u,v)</a:t>
            </a:r>
            <a:r>
              <a:rPr kumimoji="1" lang="zh-CN" altLang="en-US" sz="2800">
                <a:solidFill>
                  <a:srgbClr val="800000"/>
                </a:solidFill>
                <a:latin typeface="Times New Roman" panose="02020603050405020304" pitchFamily="18" charset="0"/>
              </a:rPr>
              <a:t>加入</a:t>
            </a:r>
            <a:r>
              <a:rPr kumimoji="1" lang="en-US" altLang="zh-CN" sz="2800">
                <a:solidFill>
                  <a:srgbClr val="800000"/>
                </a:solidFill>
                <a:latin typeface="Times New Roman" panose="02020603050405020304" pitchFamily="18" charset="0"/>
              </a:rPr>
              <a:t>ST</a:t>
            </a:r>
            <a:r>
              <a:rPr kumimoji="1" lang="zh-CN" altLang="en-US" sz="2800">
                <a:solidFill>
                  <a:srgbClr val="800000"/>
                </a:solidFill>
                <a:latin typeface="Times New Roman" panose="02020603050405020304" pitchFamily="18" charset="0"/>
              </a:rPr>
              <a:t>后不使</a:t>
            </a:r>
            <a:r>
              <a:rPr kumimoji="1" lang="en-US" altLang="zh-CN" sz="2800">
                <a:solidFill>
                  <a:srgbClr val="800000"/>
                </a:solidFill>
                <a:latin typeface="Times New Roman" panose="02020603050405020304" pitchFamily="18" charset="0"/>
              </a:rPr>
              <a:t>ST</a:t>
            </a:r>
            <a:r>
              <a:rPr kumimoji="1" lang="zh-CN" altLang="en-US" sz="2800">
                <a:solidFill>
                  <a:srgbClr val="800000"/>
                </a:solidFill>
                <a:latin typeface="Times New Roman" panose="02020603050405020304" pitchFamily="18" charset="0"/>
              </a:rPr>
              <a:t>中产生回路</a:t>
            </a:r>
            <a:r>
              <a:rPr kumimoji="1" lang="zh-CN" altLang="en-US" sz="2800">
                <a:solidFill>
                  <a:srgbClr val="000082"/>
                </a:solidFill>
                <a:latin typeface="Times New Roman" panose="02020603050405020304" pitchFamily="18" charset="0"/>
              </a:rPr>
              <a:t>，</a:t>
            </a:r>
          </a:p>
          <a:p>
            <a:pPr algn="l" eaLnBrk="1" hangingPunct="1">
              <a:lnSpc>
                <a:spcPct val="125000"/>
              </a:lnSpc>
            </a:pPr>
            <a:r>
              <a:rPr kumimoji="1" lang="zh-CN" altLang="en-US" sz="2800">
                <a:solidFill>
                  <a:srgbClr val="000082"/>
                </a:solidFill>
                <a:latin typeface="Times New Roman" panose="02020603050405020304" pitchFamily="18" charset="0"/>
              </a:rPr>
              <a:t>                </a:t>
            </a:r>
            <a:r>
              <a:rPr kumimoji="1" lang="zh-CN" altLang="en-US" sz="2800">
                <a:solidFill>
                  <a:srgbClr val="800000"/>
                </a:solidFill>
                <a:latin typeface="Times New Roman" panose="02020603050405020304" pitchFamily="18" charset="0"/>
              </a:rPr>
              <a:t>则  输出边</a:t>
            </a:r>
            <a:r>
              <a:rPr kumimoji="1" lang="en-US" altLang="zh-CN" sz="2800">
                <a:solidFill>
                  <a:srgbClr val="800000"/>
                </a:solidFill>
                <a:latin typeface="Times New Roman" panose="02020603050405020304" pitchFamily="18" charset="0"/>
              </a:rPr>
              <a:t>(u,v);</a:t>
            </a:r>
            <a:r>
              <a:rPr kumimoji="1" lang="en-US" altLang="zh-CN" sz="2800">
                <a:solidFill>
                  <a:srgbClr val="000082"/>
                </a:solidFill>
                <a:latin typeface="Times New Roman" panose="02020603050405020304" pitchFamily="18" charset="0"/>
              </a:rPr>
              <a:t>  </a:t>
            </a:r>
            <a:r>
              <a:rPr kumimoji="1" lang="zh-CN" altLang="en-US" sz="2800">
                <a:solidFill>
                  <a:srgbClr val="800000"/>
                </a:solidFill>
                <a:latin typeface="Times New Roman" panose="02020603050405020304" pitchFamily="18" charset="0"/>
              </a:rPr>
              <a:t>且  </a:t>
            </a:r>
            <a:r>
              <a:rPr kumimoji="1" lang="en-US" altLang="zh-CN" sz="2800">
                <a:solidFill>
                  <a:srgbClr val="800000"/>
                </a:solidFill>
                <a:latin typeface="Times New Roman" panose="02020603050405020304" pitchFamily="18" charset="0"/>
              </a:rPr>
              <a:t>k++;</a:t>
            </a:r>
            <a:endParaRPr kumimoji="1" lang="en-US" altLang="zh-CN" sz="2800">
              <a:solidFill>
                <a:srgbClr val="000082"/>
              </a:solidFill>
              <a:latin typeface="Times New Roman" panose="02020603050405020304" pitchFamily="18" charset="0"/>
            </a:endParaRPr>
          </a:p>
          <a:p>
            <a:pPr algn="l" eaLnBrk="1" hangingPunct="1">
              <a:lnSpc>
                <a:spcPct val="125000"/>
              </a:lnSpc>
            </a:pPr>
            <a:r>
              <a:rPr kumimoji="1" lang="en-US" altLang="zh-CN" sz="2800">
                <a:solidFill>
                  <a:srgbClr val="000082"/>
                </a:solidFill>
                <a:latin typeface="Times New Roman" panose="02020603050405020304" pitchFamily="18" charset="0"/>
              </a:rPr>
              <a:t>}</a:t>
            </a:r>
          </a:p>
        </p:txBody>
      </p:sp>
      <p:sp>
        <p:nvSpPr>
          <p:cNvPr id="252933" name="Rectangle 5"/>
          <p:cNvSpPr>
            <a:spLocks noChangeArrowheads="1"/>
          </p:cNvSpPr>
          <p:nvPr/>
        </p:nvSpPr>
        <p:spPr bwMode="auto">
          <a:xfrm>
            <a:off x="1598613" y="594995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en-US" sz="2800">
                <a:solidFill>
                  <a:srgbClr val="CC0000"/>
                </a:solidFill>
                <a:latin typeface="Times New Roman" panose="02020603050405020304" pitchFamily="18" charset="0"/>
              </a:rPr>
              <a:t>复杂度：</a:t>
            </a:r>
            <a:r>
              <a:rPr kumimoji="1" lang="en-US" altLang="zh-CN" sz="2800">
                <a:solidFill>
                  <a:srgbClr val="CC0000"/>
                </a:solidFill>
                <a:latin typeface="Times New Roman" panose="02020603050405020304" pitchFamily="18" charset="0"/>
              </a:rPr>
              <a:t>O(eloge)</a:t>
            </a:r>
          </a:p>
        </p:txBody>
      </p:sp>
      <p:sp>
        <p:nvSpPr>
          <p:cNvPr id="252934" name="Rectangle 6"/>
          <p:cNvSpPr>
            <a:spLocks noChangeArrowheads="1"/>
          </p:cNvSpPr>
          <p:nvPr/>
        </p:nvSpPr>
        <p:spPr bwMode="auto">
          <a:xfrm>
            <a:off x="5053013" y="592772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en-US" sz="2800">
                <a:solidFill>
                  <a:srgbClr val="CC0000"/>
                </a:solidFill>
                <a:latin typeface="Times New Roman" panose="02020603050405020304" pitchFamily="18" charset="0"/>
              </a:rPr>
              <a:t>适合于</a:t>
            </a:r>
            <a:r>
              <a:rPr kumimoji="1" lang="zh-CN" altLang="zh-CN" sz="2800">
                <a:solidFill>
                  <a:srgbClr val="CC0000"/>
                </a:solidFill>
                <a:latin typeface="Times New Roman" panose="02020603050405020304" pitchFamily="18" charset="0"/>
              </a:rPr>
              <a:t>稀疏</a:t>
            </a:r>
            <a:r>
              <a:rPr kumimoji="1" lang="zh-CN" altLang="en-US" sz="2800">
                <a:solidFill>
                  <a:srgbClr val="CC0000"/>
                </a:solidFill>
                <a:latin typeface="Times New Roman" panose="02020603050405020304" pitchFamily="18" charset="0"/>
              </a:rPr>
              <a:t>图</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2932">
                                            <p:bg/>
                                          </p:spTgt>
                                        </p:tgtEl>
                                        <p:attrNameLst>
                                          <p:attrName>style.visibility</p:attrName>
                                        </p:attrNameLst>
                                      </p:cBhvr>
                                      <p:to>
                                        <p:strVal val="visible"/>
                                      </p:to>
                                    </p:set>
                                    <p:animEffect transition="in" filter="strips(downRight)">
                                      <p:cBhvr>
                                        <p:cTn id="7" dur="500"/>
                                        <p:tgtEl>
                                          <p:spTgt spid="252932">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2932">
                                            <p:txEl>
                                              <p:pRg st="0" end="0"/>
                                            </p:txEl>
                                          </p:spTgt>
                                        </p:tgtEl>
                                        <p:attrNameLst>
                                          <p:attrName>style.visibility</p:attrName>
                                        </p:attrNameLst>
                                      </p:cBhvr>
                                      <p:to>
                                        <p:strVal val="visible"/>
                                      </p:to>
                                    </p:set>
                                    <p:animEffect transition="in" filter="strips(downRight)">
                                      <p:cBhvr>
                                        <p:cTn id="12" dur="500"/>
                                        <p:tgtEl>
                                          <p:spTgt spid="2529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2932">
                                            <p:txEl>
                                              <p:pRg st="1" end="1"/>
                                            </p:txEl>
                                          </p:spTgt>
                                        </p:tgtEl>
                                        <p:attrNameLst>
                                          <p:attrName>style.visibility</p:attrName>
                                        </p:attrNameLst>
                                      </p:cBhvr>
                                      <p:to>
                                        <p:strVal val="visible"/>
                                      </p:to>
                                    </p:set>
                                    <p:animEffect transition="in" filter="strips(downRight)">
                                      <p:cBhvr>
                                        <p:cTn id="17" dur="500"/>
                                        <p:tgtEl>
                                          <p:spTgt spid="2529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2932">
                                            <p:txEl>
                                              <p:pRg st="2" end="2"/>
                                            </p:txEl>
                                          </p:spTgt>
                                        </p:tgtEl>
                                        <p:attrNameLst>
                                          <p:attrName>style.visibility</p:attrName>
                                        </p:attrNameLst>
                                      </p:cBhvr>
                                      <p:to>
                                        <p:strVal val="visible"/>
                                      </p:to>
                                    </p:set>
                                    <p:animEffect transition="in" filter="strips(downRight)">
                                      <p:cBhvr>
                                        <p:cTn id="22" dur="500"/>
                                        <p:tgtEl>
                                          <p:spTgt spid="2529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52932">
                                            <p:txEl>
                                              <p:pRg st="3" end="3"/>
                                            </p:txEl>
                                          </p:spTgt>
                                        </p:tgtEl>
                                        <p:attrNameLst>
                                          <p:attrName>style.visibility</p:attrName>
                                        </p:attrNameLst>
                                      </p:cBhvr>
                                      <p:to>
                                        <p:strVal val="visible"/>
                                      </p:to>
                                    </p:set>
                                    <p:animEffect transition="in" filter="strips(downRight)">
                                      <p:cBhvr>
                                        <p:cTn id="27" dur="500"/>
                                        <p:tgtEl>
                                          <p:spTgt spid="2529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52932">
                                            <p:txEl>
                                              <p:pRg st="4" end="4"/>
                                            </p:txEl>
                                          </p:spTgt>
                                        </p:tgtEl>
                                        <p:attrNameLst>
                                          <p:attrName>style.visibility</p:attrName>
                                        </p:attrNameLst>
                                      </p:cBhvr>
                                      <p:to>
                                        <p:strVal val="visible"/>
                                      </p:to>
                                    </p:set>
                                    <p:animEffect transition="in" filter="strips(downRight)">
                                      <p:cBhvr>
                                        <p:cTn id="32" dur="500"/>
                                        <p:tgtEl>
                                          <p:spTgt spid="2529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52932">
                                            <p:txEl>
                                              <p:pRg st="5" end="5"/>
                                            </p:txEl>
                                          </p:spTgt>
                                        </p:tgtEl>
                                        <p:attrNameLst>
                                          <p:attrName>style.visibility</p:attrName>
                                        </p:attrNameLst>
                                      </p:cBhvr>
                                      <p:to>
                                        <p:strVal val="visible"/>
                                      </p:to>
                                    </p:set>
                                    <p:animEffect transition="in" filter="strips(downRight)">
                                      <p:cBhvr>
                                        <p:cTn id="37" dur="500"/>
                                        <p:tgtEl>
                                          <p:spTgt spid="25293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52932">
                                            <p:txEl>
                                              <p:pRg st="6" end="6"/>
                                            </p:txEl>
                                          </p:spTgt>
                                        </p:tgtEl>
                                        <p:attrNameLst>
                                          <p:attrName>style.visibility</p:attrName>
                                        </p:attrNameLst>
                                      </p:cBhvr>
                                      <p:to>
                                        <p:strVal val="visible"/>
                                      </p:to>
                                    </p:set>
                                    <p:animEffect transition="in" filter="strips(downRight)">
                                      <p:cBhvr>
                                        <p:cTn id="42" dur="500"/>
                                        <p:tgtEl>
                                          <p:spTgt spid="25293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52932">
                                            <p:txEl>
                                              <p:pRg st="7" end="7"/>
                                            </p:txEl>
                                          </p:spTgt>
                                        </p:tgtEl>
                                        <p:attrNameLst>
                                          <p:attrName>style.visibility</p:attrName>
                                        </p:attrNameLst>
                                      </p:cBhvr>
                                      <p:to>
                                        <p:strVal val="visible"/>
                                      </p:to>
                                    </p:set>
                                    <p:animEffect transition="in" filter="strips(downRight)">
                                      <p:cBhvr>
                                        <p:cTn id="47" dur="500"/>
                                        <p:tgtEl>
                                          <p:spTgt spid="25293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252933"/>
                                        </p:tgtEl>
                                        <p:attrNameLst>
                                          <p:attrName>style.visibility</p:attrName>
                                        </p:attrNameLst>
                                      </p:cBhvr>
                                      <p:to>
                                        <p:strVal val="visible"/>
                                      </p:to>
                                    </p:set>
                                    <p:anim calcmode="lin" valueType="num">
                                      <p:cBhvr>
                                        <p:cTn id="52" dur="1000" fill="hold"/>
                                        <p:tgtEl>
                                          <p:spTgt spid="252933"/>
                                        </p:tgtEl>
                                        <p:attrNameLst>
                                          <p:attrName>ppt_w</p:attrName>
                                        </p:attrNameLst>
                                      </p:cBhvr>
                                      <p:tavLst>
                                        <p:tav tm="0">
                                          <p:val>
                                            <p:fltVal val="0"/>
                                          </p:val>
                                        </p:tav>
                                        <p:tav tm="100000">
                                          <p:val>
                                            <p:strVal val="#ppt_w"/>
                                          </p:val>
                                        </p:tav>
                                      </p:tavLst>
                                    </p:anim>
                                    <p:anim calcmode="lin" valueType="num">
                                      <p:cBhvr>
                                        <p:cTn id="53" dur="1000" fill="hold"/>
                                        <p:tgtEl>
                                          <p:spTgt spid="252933"/>
                                        </p:tgtEl>
                                        <p:attrNameLst>
                                          <p:attrName>ppt_h</p:attrName>
                                        </p:attrNameLst>
                                      </p:cBhvr>
                                      <p:tavLst>
                                        <p:tav tm="0">
                                          <p:val>
                                            <p:fltVal val="0"/>
                                          </p:val>
                                        </p:tav>
                                        <p:tav tm="100000">
                                          <p:val>
                                            <p:strVal val="#ppt_h"/>
                                          </p:val>
                                        </p:tav>
                                      </p:tavLst>
                                    </p:anim>
                                    <p:anim calcmode="lin" valueType="num">
                                      <p:cBhvr>
                                        <p:cTn id="54" dur="1000" fill="hold"/>
                                        <p:tgtEl>
                                          <p:spTgt spid="25293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2529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252934"/>
                                        </p:tgtEl>
                                        <p:attrNameLst>
                                          <p:attrName>style.visibility</p:attrName>
                                        </p:attrNameLst>
                                      </p:cBhvr>
                                      <p:to>
                                        <p:strVal val="visible"/>
                                      </p:to>
                                    </p:set>
                                    <p:anim calcmode="lin" valueType="num">
                                      <p:cBhvr>
                                        <p:cTn id="60" dur="1000" fill="hold"/>
                                        <p:tgtEl>
                                          <p:spTgt spid="252934"/>
                                        </p:tgtEl>
                                        <p:attrNameLst>
                                          <p:attrName>ppt_w</p:attrName>
                                        </p:attrNameLst>
                                      </p:cBhvr>
                                      <p:tavLst>
                                        <p:tav tm="0">
                                          <p:val>
                                            <p:fltVal val="0"/>
                                          </p:val>
                                        </p:tav>
                                        <p:tav tm="100000">
                                          <p:val>
                                            <p:strVal val="#ppt_w"/>
                                          </p:val>
                                        </p:tav>
                                      </p:tavLst>
                                    </p:anim>
                                    <p:anim calcmode="lin" valueType="num">
                                      <p:cBhvr>
                                        <p:cTn id="61" dur="1000" fill="hold"/>
                                        <p:tgtEl>
                                          <p:spTgt spid="252934"/>
                                        </p:tgtEl>
                                        <p:attrNameLst>
                                          <p:attrName>ppt_h</p:attrName>
                                        </p:attrNameLst>
                                      </p:cBhvr>
                                      <p:tavLst>
                                        <p:tav tm="0">
                                          <p:val>
                                            <p:fltVal val="0"/>
                                          </p:val>
                                        </p:tav>
                                        <p:tav tm="100000">
                                          <p:val>
                                            <p:strVal val="#ppt_h"/>
                                          </p:val>
                                        </p:tav>
                                      </p:tavLst>
                                    </p:anim>
                                    <p:anim calcmode="lin" valueType="num">
                                      <p:cBhvr>
                                        <p:cTn id="62" dur="1000" fill="hold"/>
                                        <p:tgtEl>
                                          <p:spTgt spid="252934"/>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2529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animBg="1" autoUpdateAnimBg="0"/>
      <p:bldP spid="252933" grpId="0" autoUpdateAnimBg="0"/>
      <p:bldP spid="25293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灯片编号占位符 4"/>
          <p:cNvSpPr>
            <a:spLocks noGrp="1"/>
          </p:cNvSpPr>
          <p:nvPr>
            <p:ph type="sldNum" sz="quarter" idx="11"/>
          </p:nvPr>
        </p:nvSpPr>
        <p:spPr/>
        <p:txBody>
          <a:bodyPr/>
          <a:lstStyle/>
          <a:p>
            <a:pPr>
              <a:defRPr/>
            </a:pPr>
            <a:r>
              <a:rPr lang="zh-CN" altLang="en-US"/>
              <a:t>第 </a:t>
            </a:r>
            <a:fld id="{AD92EA5B-2F9B-43F7-B129-22DA46275BDF}" type="slidenum">
              <a:rPr lang="zh-CN" altLang="en-US" b="1">
                <a:solidFill>
                  <a:srgbClr val="66CCFF"/>
                </a:solidFill>
              </a:rPr>
              <a:t>74</a:t>
            </a:fld>
            <a:r>
              <a:rPr lang="en-US" altLang="zh-CN" b="1"/>
              <a:t> </a:t>
            </a:r>
            <a:r>
              <a:rPr lang="zh-CN" altLang="en-US"/>
              <a:t>页</a:t>
            </a:r>
            <a:endParaRPr lang="zh-CN" altLang="en-US" sz="1800">
              <a:latin typeface="Arial" panose="020B0604020202020204" pitchFamily="34" charset="0"/>
            </a:endParaRPr>
          </a:p>
        </p:txBody>
      </p:sp>
      <p:sp>
        <p:nvSpPr>
          <p:cNvPr id="89091" name="Rectangle 2"/>
          <p:cNvSpPr>
            <a:spLocks noGrp="1" noChangeArrowheads="1"/>
          </p:cNvSpPr>
          <p:nvPr>
            <p:ph type="title"/>
          </p:nvPr>
        </p:nvSpPr>
        <p:spPr/>
        <p:txBody>
          <a:bodyPr/>
          <a:lstStyle/>
          <a:p>
            <a:pPr eaLnBrk="1" hangingPunct="1"/>
            <a:r>
              <a:rPr lang="en-US" altLang="zh-CN" i="0" dirty="0" smtClean="0">
                <a:solidFill>
                  <a:schemeClr val="tx1"/>
                </a:solidFill>
              </a:rPr>
              <a:t>7.4 </a:t>
            </a:r>
            <a:r>
              <a:rPr lang="zh-CN" altLang="en-US" i="0" dirty="0" smtClean="0">
                <a:solidFill>
                  <a:schemeClr val="tx1"/>
                </a:solidFill>
              </a:rPr>
              <a:t>图的最小生成树</a:t>
            </a:r>
            <a:endParaRPr lang="en-US" altLang="zh-CN" i="0" dirty="0" smtClean="0">
              <a:solidFill>
                <a:schemeClr val="tx1"/>
              </a:solidFill>
            </a:endParaRPr>
          </a:p>
        </p:txBody>
      </p:sp>
      <p:grpSp>
        <p:nvGrpSpPr>
          <p:cNvPr id="2" name="Group 44"/>
          <p:cNvGrpSpPr/>
          <p:nvPr/>
        </p:nvGrpSpPr>
        <p:grpSpPr bwMode="auto">
          <a:xfrm>
            <a:off x="476250" y="4033838"/>
            <a:ext cx="2917825" cy="2544762"/>
            <a:chOff x="2941" y="1196"/>
            <a:chExt cx="1838" cy="1603"/>
          </a:xfrm>
        </p:grpSpPr>
        <p:sp>
          <p:nvSpPr>
            <p:cNvPr id="89267" name="Oval 45"/>
            <p:cNvSpPr>
              <a:spLocks noChangeArrowheads="1"/>
            </p:cNvSpPr>
            <p:nvPr/>
          </p:nvSpPr>
          <p:spPr bwMode="auto">
            <a:xfrm>
              <a:off x="3716" y="1196"/>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1</a:t>
              </a:r>
            </a:p>
          </p:txBody>
        </p:sp>
        <p:sp>
          <p:nvSpPr>
            <p:cNvPr id="89268" name="Oval 46"/>
            <p:cNvSpPr>
              <a:spLocks noChangeArrowheads="1"/>
            </p:cNvSpPr>
            <p:nvPr/>
          </p:nvSpPr>
          <p:spPr bwMode="auto">
            <a:xfrm>
              <a:off x="4189" y="2588"/>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6</a:t>
              </a:r>
            </a:p>
          </p:txBody>
        </p:sp>
        <p:sp>
          <p:nvSpPr>
            <p:cNvPr id="89269" name="Oval 47"/>
            <p:cNvSpPr>
              <a:spLocks noChangeArrowheads="1"/>
            </p:cNvSpPr>
            <p:nvPr/>
          </p:nvSpPr>
          <p:spPr bwMode="auto">
            <a:xfrm>
              <a:off x="3225" y="2585"/>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5</a:t>
              </a:r>
            </a:p>
          </p:txBody>
        </p:sp>
        <p:sp>
          <p:nvSpPr>
            <p:cNvPr id="89270" name="Oval 48"/>
            <p:cNvSpPr>
              <a:spLocks noChangeArrowheads="1"/>
            </p:cNvSpPr>
            <p:nvPr/>
          </p:nvSpPr>
          <p:spPr bwMode="auto">
            <a:xfrm>
              <a:off x="4557" y="1722"/>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4</a:t>
              </a:r>
            </a:p>
          </p:txBody>
        </p:sp>
        <p:sp>
          <p:nvSpPr>
            <p:cNvPr id="89271" name="Oval 49"/>
            <p:cNvSpPr>
              <a:spLocks noChangeArrowheads="1"/>
            </p:cNvSpPr>
            <p:nvPr/>
          </p:nvSpPr>
          <p:spPr bwMode="auto">
            <a:xfrm>
              <a:off x="3712" y="2003"/>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3</a:t>
              </a:r>
            </a:p>
          </p:txBody>
        </p:sp>
        <p:sp>
          <p:nvSpPr>
            <p:cNvPr id="89272" name="Oval 50"/>
            <p:cNvSpPr>
              <a:spLocks noChangeArrowheads="1"/>
            </p:cNvSpPr>
            <p:nvPr/>
          </p:nvSpPr>
          <p:spPr bwMode="auto">
            <a:xfrm>
              <a:off x="2941" y="1722"/>
              <a:ext cx="222" cy="211"/>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0"/>
                </a:spcBef>
                <a:buClrTx/>
                <a:buFontTx/>
                <a:buNone/>
              </a:pPr>
              <a:r>
                <a:rPr lang="en-US" altLang="zh-CN"/>
                <a:t>2</a:t>
              </a:r>
            </a:p>
          </p:txBody>
        </p:sp>
      </p:grpSp>
      <p:grpSp>
        <p:nvGrpSpPr>
          <p:cNvPr id="3" name="Group 51"/>
          <p:cNvGrpSpPr/>
          <p:nvPr/>
        </p:nvGrpSpPr>
        <p:grpSpPr bwMode="auto">
          <a:xfrm>
            <a:off x="1549400" y="4378325"/>
            <a:ext cx="336550" cy="969963"/>
            <a:chOff x="3835" y="690"/>
            <a:chExt cx="212" cy="611"/>
          </a:xfrm>
        </p:grpSpPr>
        <p:sp>
          <p:nvSpPr>
            <p:cNvPr id="89265" name="Line 52"/>
            <p:cNvSpPr>
              <a:spLocks noChangeShapeType="1"/>
            </p:cNvSpPr>
            <p:nvPr/>
          </p:nvSpPr>
          <p:spPr bwMode="auto">
            <a:xfrm>
              <a:off x="4023" y="690"/>
              <a:ext cx="0" cy="611"/>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66" name="Text Box 53"/>
            <p:cNvSpPr txBox="1">
              <a:spLocks noChangeArrowheads="1"/>
            </p:cNvSpPr>
            <p:nvPr/>
          </p:nvSpPr>
          <p:spPr bwMode="auto">
            <a:xfrm>
              <a:off x="3835" y="8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1</a:t>
              </a:r>
            </a:p>
          </p:txBody>
        </p:sp>
      </p:grpSp>
      <p:grpSp>
        <p:nvGrpSpPr>
          <p:cNvPr id="4" name="Group 54"/>
          <p:cNvGrpSpPr/>
          <p:nvPr/>
        </p:nvGrpSpPr>
        <p:grpSpPr bwMode="auto">
          <a:xfrm rot="1301700">
            <a:off x="2900363" y="5197475"/>
            <a:ext cx="336550" cy="1131888"/>
            <a:chOff x="4781" y="1178"/>
            <a:chExt cx="171" cy="711"/>
          </a:xfrm>
        </p:grpSpPr>
        <p:sp>
          <p:nvSpPr>
            <p:cNvPr id="89263" name="Line 55"/>
            <p:cNvSpPr>
              <a:spLocks noChangeShapeType="1"/>
            </p:cNvSpPr>
            <p:nvPr/>
          </p:nvSpPr>
          <p:spPr bwMode="auto">
            <a:xfrm>
              <a:off x="4801" y="1178"/>
              <a:ext cx="0" cy="711"/>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64" name="Text Box 56"/>
            <p:cNvSpPr txBox="1">
              <a:spLocks noChangeArrowheads="1"/>
            </p:cNvSpPr>
            <p:nvPr/>
          </p:nvSpPr>
          <p:spPr bwMode="auto">
            <a:xfrm>
              <a:off x="4781" y="1377"/>
              <a:ext cx="1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2</a:t>
              </a:r>
            </a:p>
          </p:txBody>
        </p:sp>
      </p:grpSp>
      <p:grpSp>
        <p:nvGrpSpPr>
          <p:cNvPr id="5" name="Group 57"/>
          <p:cNvGrpSpPr/>
          <p:nvPr/>
        </p:nvGrpSpPr>
        <p:grpSpPr bwMode="auto">
          <a:xfrm rot="-1213124">
            <a:off x="558800" y="5203825"/>
            <a:ext cx="336550" cy="1146175"/>
            <a:chOff x="3106" y="1145"/>
            <a:chExt cx="212" cy="722"/>
          </a:xfrm>
        </p:grpSpPr>
        <p:sp>
          <p:nvSpPr>
            <p:cNvPr id="89261" name="Line 58"/>
            <p:cNvSpPr>
              <a:spLocks noChangeShapeType="1"/>
            </p:cNvSpPr>
            <p:nvPr/>
          </p:nvSpPr>
          <p:spPr bwMode="auto">
            <a:xfrm flipH="1">
              <a:off x="3300" y="1145"/>
              <a:ext cx="0" cy="722"/>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62" name="Text Box 59"/>
            <p:cNvSpPr txBox="1">
              <a:spLocks noChangeArrowheads="1"/>
            </p:cNvSpPr>
            <p:nvPr/>
          </p:nvSpPr>
          <p:spPr bwMode="auto">
            <a:xfrm>
              <a:off x="3106" y="13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3</a:t>
              </a:r>
            </a:p>
          </p:txBody>
        </p:sp>
      </p:grpSp>
      <p:grpSp>
        <p:nvGrpSpPr>
          <p:cNvPr id="6" name="Group 60"/>
          <p:cNvGrpSpPr/>
          <p:nvPr/>
        </p:nvGrpSpPr>
        <p:grpSpPr bwMode="auto">
          <a:xfrm>
            <a:off x="1951038" y="5597525"/>
            <a:ext cx="588962" cy="687388"/>
            <a:chOff x="4056" y="1456"/>
            <a:chExt cx="644" cy="488"/>
          </a:xfrm>
        </p:grpSpPr>
        <p:sp>
          <p:nvSpPr>
            <p:cNvPr id="89259" name="Line 61"/>
            <p:cNvSpPr>
              <a:spLocks noChangeShapeType="1"/>
            </p:cNvSpPr>
            <p:nvPr/>
          </p:nvSpPr>
          <p:spPr bwMode="auto">
            <a:xfrm>
              <a:off x="4056" y="1488"/>
              <a:ext cx="644" cy="456"/>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60" name="Text Box 62"/>
            <p:cNvSpPr txBox="1">
              <a:spLocks noChangeArrowheads="1"/>
            </p:cNvSpPr>
            <p:nvPr/>
          </p:nvSpPr>
          <p:spPr bwMode="auto">
            <a:xfrm>
              <a:off x="4181" y="1456"/>
              <a:ext cx="3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4</a:t>
              </a:r>
            </a:p>
          </p:txBody>
        </p:sp>
      </p:grpSp>
      <p:grpSp>
        <p:nvGrpSpPr>
          <p:cNvPr id="7" name="Group 63"/>
          <p:cNvGrpSpPr/>
          <p:nvPr/>
        </p:nvGrpSpPr>
        <p:grpSpPr bwMode="auto">
          <a:xfrm rot="-369840">
            <a:off x="828675" y="4843463"/>
            <a:ext cx="828675" cy="617537"/>
            <a:chOff x="3379" y="990"/>
            <a:chExt cx="522" cy="389"/>
          </a:xfrm>
        </p:grpSpPr>
        <p:sp>
          <p:nvSpPr>
            <p:cNvPr id="89257" name="Line 64"/>
            <p:cNvSpPr>
              <a:spLocks noChangeShapeType="1"/>
            </p:cNvSpPr>
            <p:nvPr/>
          </p:nvSpPr>
          <p:spPr bwMode="auto">
            <a:xfrm>
              <a:off x="3379" y="1112"/>
              <a:ext cx="522" cy="267"/>
            </a:xfrm>
            <a:prstGeom prst="line">
              <a:avLst/>
            </a:prstGeom>
            <a:noFill/>
            <a:ln w="28575">
              <a:solidFill>
                <a:srgbClr val="00FF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8" name="Text Box 65"/>
            <p:cNvSpPr txBox="1">
              <a:spLocks noChangeArrowheads="1"/>
            </p:cNvSpPr>
            <p:nvPr/>
          </p:nvSpPr>
          <p:spPr bwMode="auto">
            <a:xfrm>
              <a:off x="3518" y="99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a:t>5</a:t>
              </a:r>
            </a:p>
          </p:txBody>
        </p:sp>
      </p:grpSp>
      <p:grpSp>
        <p:nvGrpSpPr>
          <p:cNvPr id="8" name="Group 68"/>
          <p:cNvGrpSpPr/>
          <p:nvPr/>
        </p:nvGrpSpPr>
        <p:grpSpPr bwMode="auto">
          <a:xfrm>
            <a:off x="3762375" y="2082800"/>
            <a:ext cx="1693863" cy="2841625"/>
            <a:chOff x="2656" y="816"/>
            <a:chExt cx="1067" cy="1790"/>
          </a:xfrm>
        </p:grpSpPr>
        <p:grpSp>
          <p:nvGrpSpPr>
            <p:cNvPr id="9" name="Group 69"/>
            <p:cNvGrpSpPr/>
            <p:nvPr/>
          </p:nvGrpSpPr>
          <p:grpSpPr bwMode="auto">
            <a:xfrm>
              <a:off x="2852" y="1055"/>
              <a:ext cx="871" cy="1511"/>
              <a:chOff x="2863" y="811"/>
              <a:chExt cx="871" cy="1511"/>
            </a:xfrm>
          </p:grpSpPr>
          <p:sp>
            <p:nvSpPr>
              <p:cNvPr id="89250" name="Rectangle 70"/>
              <p:cNvSpPr>
                <a:spLocks noChangeArrowheads="1"/>
              </p:cNvSpPr>
              <p:nvPr/>
            </p:nvSpPr>
            <p:spPr bwMode="auto">
              <a:xfrm>
                <a:off x="2867" y="811"/>
                <a:ext cx="867" cy="151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251" name="Line 71"/>
              <p:cNvSpPr>
                <a:spLocks noChangeShapeType="1"/>
              </p:cNvSpPr>
              <p:nvPr/>
            </p:nvSpPr>
            <p:spPr bwMode="auto">
              <a:xfrm>
                <a:off x="3300" y="811"/>
                <a:ext cx="1" cy="15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2" name="Line 72"/>
              <p:cNvSpPr>
                <a:spLocks noChangeShapeType="1"/>
              </p:cNvSpPr>
              <p:nvPr/>
            </p:nvSpPr>
            <p:spPr bwMode="auto">
              <a:xfrm>
                <a:off x="2863" y="1033"/>
                <a:ext cx="86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3" name="Line 73"/>
              <p:cNvSpPr>
                <a:spLocks noChangeShapeType="1"/>
              </p:cNvSpPr>
              <p:nvPr/>
            </p:nvSpPr>
            <p:spPr bwMode="auto">
              <a:xfrm>
                <a:off x="2863" y="1298"/>
                <a:ext cx="86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4" name="Line 74"/>
              <p:cNvSpPr>
                <a:spLocks noChangeShapeType="1"/>
              </p:cNvSpPr>
              <p:nvPr/>
            </p:nvSpPr>
            <p:spPr bwMode="auto">
              <a:xfrm>
                <a:off x="2863" y="1564"/>
                <a:ext cx="86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5" name="Line 75"/>
              <p:cNvSpPr>
                <a:spLocks noChangeShapeType="1"/>
              </p:cNvSpPr>
              <p:nvPr/>
            </p:nvSpPr>
            <p:spPr bwMode="auto">
              <a:xfrm>
                <a:off x="2863" y="1829"/>
                <a:ext cx="86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56" name="Line 76"/>
              <p:cNvSpPr>
                <a:spLocks noChangeShapeType="1"/>
              </p:cNvSpPr>
              <p:nvPr/>
            </p:nvSpPr>
            <p:spPr bwMode="auto">
              <a:xfrm>
                <a:off x="2863" y="2095"/>
                <a:ext cx="86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227" name="Text Box 77"/>
            <p:cNvSpPr txBox="1">
              <a:spLocks noChangeArrowheads="1"/>
            </p:cNvSpPr>
            <p:nvPr/>
          </p:nvSpPr>
          <p:spPr bwMode="auto">
            <a:xfrm>
              <a:off x="2888" y="81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data</a:t>
              </a:r>
            </a:p>
          </p:txBody>
        </p:sp>
        <p:sp>
          <p:nvSpPr>
            <p:cNvPr id="89228" name="Text Box 78"/>
            <p:cNvSpPr txBox="1">
              <a:spLocks noChangeArrowheads="1"/>
            </p:cNvSpPr>
            <p:nvPr/>
          </p:nvSpPr>
          <p:spPr bwMode="auto">
            <a:xfrm>
              <a:off x="3344" y="816"/>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jihe</a:t>
              </a:r>
            </a:p>
          </p:txBody>
        </p:sp>
        <p:grpSp>
          <p:nvGrpSpPr>
            <p:cNvPr id="10" name="Group 79"/>
            <p:cNvGrpSpPr/>
            <p:nvPr/>
          </p:nvGrpSpPr>
          <p:grpSpPr bwMode="auto">
            <a:xfrm>
              <a:off x="2656" y="1028"/>
              <a:ext cx="196" cy="1552"/>
              <a:chOff x="2656" y="1028"/>
              <a:chExt cx="196" cy="1552"/>
            </a:xfrm>
          </p:grpSpPr>
          <p:sp>
            <p:nvSpPr>
              <p:cNvPr id="89244" name="Text Box 80"/>
              <p:cNvSpPr txBox="1">
                <a:spLocks noChangeArrowheads="1"/>
              </p:cNvSpPr>
              <p:nvPr/>
            </p:nvSpPr>
            <p:spPr bwMode="auto">
              <a:xfrm>
                <a:off x="2656" y="10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45" name="Text Box 81"/>
              <p:cNvSpPr txBox="1">
                <a:spLocks noChangeArrowheads="1"/>
              </p:cNvSpPr>
              <p:nvPr/>
            </p:nvSpPr>
            <p:spPr bwMode="auto">
              <a:xfrm>
                <a:off x="2656" y="1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46" name="Text Box 82"/>
              <p:cNvSpPr txBox="1">
                <a:spLocks noChangeArrowheads="1"/>
              </p:cNvSpPr>
              <p:nvPr/>
            </p:nvSpPr>
            <p:spPr bwMode="auto">
              <a:xfrm>
                <a:off x="2656" y="180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247" name="Text Box 83"/>
              <p:cNvSpPr txBox="1">
                <a:spLocks noChangeArrowheads="1"/>
              </p:cNvSpPr>
              <p:nvPr/>
            </p:nvSpPr>
            <p:spPr bwMode="auto">
              <a:xfrm>
                <a:off x="2656" y="206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48" name="Text Box 84"/>
              <p:cNvSpPr txBox="1">
                <a:spLocks noChangeArrowheads="1"/>
              </p:cNvSpPr>
              <p:nvPr/>
            </p:nvSpPr>
            <p:spPr bwMode="auto">
              <a:xfrm>
                <a:off x="2656" y="15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49" name="Text Box 85"/>
              <p:cNvSpPr txBox="1">
                <a:spLocks noChangeArrowheads="1"/>
              </p:cNvSpPr>
              <p:nvPr/>
            </p:nvSpPr>
            <p:spPr bwMode="auto">
              <a:xfrm>
                <a:off x="2656" y="233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grpSp>
        <p:grpSp>
          <p:nvGrpSpPr>
            <p:cNvPr id="11" name="Group 86"/>
            <p:cNvGrpSpPr/>
            <p:nvPr/>
          </p:nvGrpSpPr>
          <p:grpSpPr bwMode="auto">
            <a:xfrm>
              <a:off x="2974" y="1035"/>
              <a:ext cx="196" cy="1552"/>
              <a:chOff x="2656" y="1028"/>
              <a:chExt cx="196" cy="1552"/>
            </a:xfrm>
          </p:grpSpPr>
          <p:sp>
            <p:nvSpPr>
              <p:cNvPr id="89238" name="Text Box 87"/>
              <p:cNvSpPr txBox="1">
                <a:spLocks noChangeArrowheads="1"/>
              </p:cNvSpPr>
              <p:nvPr/>
            </p:nvSpPr>
            <p:spPr bwMode="auto">
              <a:xfrm>
                <a:off x="2656" y="10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39" name="Text Box 88"/>
              <p:cNvSpPr txBox="1">
                <a:spLocks noChangeArrowheads="1"/>
              </p:cNvSpPr>
              <p:nvPr/>
            </p:nvSpPr>
            <p:spPr bwMode="auto">
              <a:xfrm>
                <a:off x="2656" y="1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40" name="Text Box 89"/>
              <p:cNvSpPr txBox="1">
                <a:spLocks noChangeArrowheads="1"/>
              </p:cNvSpPr>
              <p:nvPr/>
            </p:nvSpPr>
            <p:spPr bwMode="auto">
              <a:xfrm>
                <a:off x="2656" y="180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241" name="Text Box 90"/>
              <p:cNvSpPr txBox="1">
                <a:spLocks noChangeArrowheads="1"/>
              </p:cNvSpPr>
              <p:nvPr/>
            </p:nvSpPr>
            <p:spPr bwMode="auto">
              <a:xfrm>
                <a:off x="2656" y="206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42" name="Text Box 91"/>
              <p:cNvSpPr txBox="1">
                <a:spLocks noChangeArrowheads="1"/>
              </p:cNvSpPr>
              <p:nvPr/>
            </p:nvSpPr>
            <p:spPr bwMode="auto">
              <a:xfrm>
                <a:off x="2656" y="15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43" name="Text Box 92"/>
              <p:cNvSpPr txBox="1">
                <a:spLocks noChangeArrowheads="1"/>
              </p:cNvSpPr>
              <p:nvPr/>
            </p:nvSpPr>
            <p:spPr bwMode="auto">
              <a:xfrm>
                <a:off x="2656" y="233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grpSp>
        <p:grpSp>
          <p:nvGrpSpPr>
            <p:cNvPr id="12" name="Group 93"/>
            <p:cNvGrpSpPr/>
            <p:nvPr/>
          </p:nvGrpSpPr>
          <p:grpSpPr bwMode="auto">
            <a:xfrm>
              <a:off x="3415" y="1054"/>
              <a:ext cx="196" cy="1552"/>
              <a:chOff x="2656" y="1028"/>
              <a:chExt cx="196" cy="1552"/>
            </a:xfrm>
          </p:grpSpPr>
          <p:sp>
            <p:nvSpPr>
              <p:cNvPr id="89232" name="Text Box 94"/>
              <p:cNvSpPr txBox="1">
                <a:spLocks noChangeArrowheads="1"/>
              </p:cNvSpPr>
              <p:nvPr/>
            </p:nvSpPr>
            <p:spPr bwMode="auto">
              <a:xfrm>
                <a:off x="2656" y="10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33" name="Text Box 95"/>
              <p:cNvSpPr txBox="1">
                <a:spLocks noChangeArrowheads="1"/>
              </p:cNvSpPr>
              <p:nvPr/>
            </p:nvSpPr>
            <p:spPr bwMode="auto">
              <a:xfrm>
                <a:off x="2656" y="12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34" name="Text Box 96"/>
              <p:cNvSpPr txBox="1">
                <a:spLocks noChangeArrowheads="1"/>
              </p:cNvSpPr>
              <p:nvPr/>
            </p:nvSpPr>
            <p:spPr bwMode="auto">
              <a:xfrm>
                <a:off x="2656" y="180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235" name="Text Box 97"/>
              <p:cNvSpPr txBox="1">
                <a:spLocks noChangeArrowheads="1"/>
              </p:cNvSpPr>
              <p:nvPr/>
            </p:nvSpPr>
            <p:spPr bwMode="auto">
              <a:xfrm>
                <a:off x="2656" y="206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36" name="Text Box 98"/>
              <p:cNvSpPr txBox="1">
                <a:spLocks noChangeArrowheads="1"/>
              </p:cNvSpPr>
              <p:nvPr/>
            </p:nvSpPr>
            <p:spPr bwMode="auto">
              <a:xfrm>
                <a:off x="2656" y="15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37" name="Text Box 99"/>
              <p:cNvSpPr txBox="1">
                <a:spLocks noChangeArrowheads="1"/>
              </p:cNvSpPr>
              <p:nvPr/>
            </p:nvSpPr>
            <p:spPr bwMode="auto">
              <a:xfrm>
                <a:off x="2656" y="233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grpSp>
      </p:grpSp>
      <p:grpSp>
        <p:nvGrpSpPr>
          <p:cNvPr id="13" name="Group 100"/>
          <p:cNvGrpSpPr/>
          <p:nvPr/>
        </p:nvGrpSpPr>
        <p:grpSpPr bwMode="auto">
          <a:xfrm>
            <a:off x="5927725" y="2112963"/>
            <a:ext cx="2919413" cy="4286250"/>
            <a:chOff x="3808" y="902"/>
            <a:chExt cx="1839" cy="2700"/>
          </a:xfrm>
        </p:grpSpPr>
        <p:sp>
          <p:nvSpPr>
            <p:cNvPr id="89149" name="Line 101"/>
            <p:cNvSpPr>
              <a:spLocks noChangeShapeType="1"/>
            </p:cNvSpPr>
            <p:nvPr/>
          </p:nvSpPr>
          <p:spPr bwMode="auto">
            <a:xfrm>
              <a:off x="4036" y="1362"/>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0" name="Line 102"/>
            <p:cNvSpPr>
              <a:spLocks noChangeShapeType="1"/>
            </p:cNvSpPr>
            <p:nvPr/>
          </p:nvSpPr>
          <p:spPr bwMode="auto">
            <a:xfrm>
              <a:off x="4036" y="1610"/>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1" name="Line 103"/>
            <p:cNvSpPr>
              <a:spLocks noChangeShapeType="1"/>
            </p:cNvSpPr>
            <p:nvPr/>
          </p:nvSpPr>
          <p:spPr bwMode="auto">
            <a:xfrm>
              <a:off x="4036" y="1859"/>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2" name="Line 104"/>
            <p:cNvSpPr>
              <a:spLocks noChangeShapeType="1"/>
            </p:cNvSpPr>
            <p:nvPr/>
          </p:nvSpPr>
          <p:spPr bwMode="auto">
            <a:xfrm>
              <a:off x="4036" y="2108"/>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3" name="Line 105"/>
            <p:cNvSpPr>
              <a:spLocks noChangeShapeType="1"/>
            </p:cNvSpPr>
            <p:nvPr/>
          </p:nvSpPr>
          <p:spPr bwMode="auto">
            <a:xfrm>
              <a:off x="4036" y="2357"/>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4" name="Text Box 106"/>
            <p:cNvSpPr txBox="1">
              <a:spLocks noChangeArrowheads="1"/>
            </p:cNvSpPr>
            <p:nvPr/>
          </p:nvSpPr>
          <p:spPr bwMode="auto">
            <a:xfrm>
              <a:off x="4028" y="90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vexh</a:t>
              </a:r>
            </a:p>
          </p:txBody>
        </p:sp>
        <p:sp>
          <p:nvSpPr>
            <p:cNvPr id="89155" name="Text Box 107"/>
            <p:cNvSpPr txBox="1">
              <a:spLocks noChangeArrowheads="1"/>
            </p:cNvSpPr>
            <p:nvPr/>
          </p:nvSpPr>
          <p:spPr bwMode="auto">
            <a:xfrm>
              <a:off x="4740" y="902"/>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weight</a:t>
              </a:r>
            </a:p>
          </p:txBody>
        </p:sp>
        <p:grpSp>
          <p:nvGrpSpPr>
            <p:cNvPr id="14" name="Group 108"/>
            <p:cNvGrpSpPr/>
            <p:nvPr/>
          </p:nvGrpSpPr>
          <p:grpSpPr bwMode="auto">
            <a:xfrm>
              <a:off x="4116" y="1130"/>
              <a:ext cx="196" cy="1552"/>
              <a:chOff x="2656" y="1028"/>
              <a:chExt cx="108" cy="1552"/>
            </a:xfrm>
          </p:grpSpPr>
          <p:sp>
            <p:nvSpPr>
              <p:cNvPr id="89220" name="Text Box 109"/>
              <p:cNvSpPr txBox="1">
                <a:spLocks noChangeArrowheads="1"/>
              </p:cNvSpPr>
              <p:nvPr/>
            </p:nvSpPr>
            <p:spPr bwMode="auto">
              <a:xfrm>
                <a:off x="2656" y="102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21" name="Text Box 110"/>
              <p:cNvSpPr txBox="1">
                <a:spLocks noChangeArrowheads="1"/>
              </p:cNvSpPr>
              <p:nvPr/>
            </p:nvSpPr>
            <p:spPr bwMode="auto">
              <a:xfrm>
                <a:off x="2656" y="128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22" name="Text Box 111"/>
              <p:cNvSpPr txBox="1">
                <a:spLocks noChangeArrowheads="1"/>
              </p:cNvSpPr>
              <p:nvPr/>
            </p:nvSpPr>
            <p:spPr bwMode="auto">
              <a:xfrm>
                <a:off x="2656" y="180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23" name="Text Box 112"/>
              <p:cNvSpPr txBox="1">
                <a:spLocks noChangeArrowheads="1"/>
              </p:cNvSpPr>
              <p:nvPr/>
            </p:nvSpPr>
            <p:spPr bwMode="auto">
              <a:xfrm>
                <a:off x="2656" y="206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24" name="Text Box 113"/>
              <p:cNvSpPr txBox="1">
                <a:spLocks noChangeArrowheads="1"/>
              </p:cNvSpPr>
              <p:nvPr/>
            </p:nvSpPr>
            <p:spPr bwMode="auto">
              <a:xfrm>
                <a:off x="2656" y="154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25" name="Text Box 114"/>
              <p:cNvSpPr txBox="1">
                <a:spLocks noChangeArrowheads="1"/>
              </p:cNvSpPr>
              <p:nvPr/>
            </p:nvSpPr>
            <p:spPr bwMode="auto">
              <a:xfrm>
                <a:off x="2656" y="2330"/>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grpSp>
        <p:grpSp>
          <p:nvGrpSpPr>
            <p:cNvPr id="15" name="Group 115"/>
            <p:cNvGrpSpPr/>
            <p:nvPr/>
          </p:nvGrpSpPr>
          <p:grpSpPr bwMode="auto">
            <a:xfrm>
              <a:off x="4538" y="1116"/>
              <a:ext cx="197" cy="1552"/>
              <a:chOff x="2656" y="1028"/>
              <a:chExt cx="109" cy="1552"/>
            </a:xfrm>
          </p:grpSpPr>
          <p:sp>
            <p:nvSpPr>
              <p:cNvPr id="89214" name="Text Box 116"/>
              <p:cNvSpPr txBox="1">
                <a:spLocks noChangeArrowheads="1"/>
              </p:cNvSpPr>
              <p:nvPr/>
            </p:nvSpPr>
            <p:spPr bwMode="auto">
              <a:xfrm>
                <a:off x="2656" y="1028"/>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215" name="Text Box 117"/>
              <p:cNvSpPr txBox="1">
                <a:spLocks noChangeArrowheads="1"/>
              </p:cNvSpPr>
              <p:nvPr/>
            </p:nvSpPr>
            <p:spPr bwMode="auto">
              <a:xfrm>
                <a:off x="2656" y="128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16" name="Text Box 118"/>
              <p:cNvSpPr txBox="1">
                <a:spLocks noChangeArrowheads="1"/>
              </p:cNvSpPr>
              <p:nvPr/>
            </p:nvSpPr>
            <p:spPr bwMode="auto">
              <a:xfrm>
                <a:off x="2656" y="180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17" name="Text Box 119"/>
              <p:cNvSpPr txBox="1">
                <a:spLocks noChangeArrowheads="1"/>
              </p:cNvSpPr>
              <p:nvPr/>
            </p:nvSpPr>
            <p:spPr bwMode="auto">
              <a:xfrm>
                <a:off x="2656" y="206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18" name="Text Box 120"/>
              <p:cNvSpPr txBox="1">
                <a:spLocks noChangeArrowheads="1"/>
              </p:cNvSpPr>
              <p:nvPr/>
            </p:nvSpPr>
            <p:spPr bwMode="auto">
              <a:xfrm>
                <a:off x="2656" y="154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219" name="Text Box 121"/>
              <p:cNvSpPr txBox="1">
                <a:spLocks noChangeArrowheads="1"/>
              </p:cNvSpPr>
              <p:nvPr/>
            </p:nvSpPr>
            <p:spPr bwMode="auto">
              <a:xfrm>
                <a:off x="2656" y="2330"/>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grpSp>
        <p:grpSp>
          <p:nvGrpSpPr>
            <p:cNvPr id="16" name="Group 122"/>
            <p:cNvGrpSpPr/>
            <p:nvPr/>
          </p:nvGrpSpPr>
          <p:grpSpPr bwMode="auto">
            <a:xfrm>
              <a:off x="4047" y="1140"/>
              <a:ext cx="1572" cy="2448"/>
              <a:chOff x="4047" y="1140"/>
              <a:chExt cx="1572" cy="1515"/>
            </a:xfrm>
          </p:grpSpPr>
          <p:sp>
            <p:nvSpPr>
              <p:cNvPr id="89210" name="Rectangle 123"/>
              <p:cNvSpPr>
                <a:spLocks noChangeArrowheads="1"/>
              </p:cNvSpPr>
              <p:nvPr/>
            </p:nvSpPr>
            <p:spPr bwMode="auto">
              <a:xfrm>
                <a:off x="4047" y="1140"/>
                <a:ext cx="1572" cy="151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211" name="Line 124"/>
              <p:cNvSpPr>
                <a:spLocks noChangeShapeType="1"/>
              </p:cNvSpPr>
              <p:nvPr/>
            </p:nvSpPr>
            <p:spPr bwMode="auto">
              <a:xfrm>
                <a:off x="4832" y="1140"/>
                <a:ext cx="2" cy="15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12" name="Line 125"/>
              <p:cNvSpPr>
                <a:spLocks noChangeShapeType="1"/>
              </p:cNvSpPr>
              <p:nvPr/>
            </p:nvSpPr>
            <p:spPr bwMode="auto">
              <a:xfrm>
                <a:off x="4434" y="1144"/>
                <a:ext cx="0" cy="15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213" name="Line 126"/>
              <p:cNvSpPr>
                <a:spLocks noChangeShapeType="1"/>
              </p:cNvSpPr>
              <p:nvPr/>
            </p:nvSpPr>
            <p:spPr bwMode="auto">
              <a:xfrm>
                <a:off x="5230" y="1140"/>
                <a:ext cx="0" cy="15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59" name="Text Box 127"/>
            <p:cNvSpPr txBox="1">
              <a:spLocks noChangeArrowheads="1"/>
            </p:cNvSpPr>
            <p:nvPr/>
          </p:nvSpPr>
          <p:spPr bwMode="auto">
            <a:xfrm>
              <a:off x="4402" y="902"/>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vext</a:t>
              </a:r>
            </a:p>
          </p:txBody>
        </p:sp>
        <p:sp>
          <p:nvSpPr>
            <p:cNvPr id="89160" name="Text Box 128"/>
            <p:cNvSpPr txBox="1">
              <a:spLocks noChangeArrowheads="1"/>
            </p:cNvSpPr>
            <p:nvPr/>
          </p:nvSpPr>
          <p:spPr bwMode="auto">
            <a:xfrm>
              <a:off x="5274" y="902"/>
              <a:ext cx="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flag</a:t>
              </a:r>
            </a:p>
          </p:txBody>
        </p:sp>
        <p:grpSp>
          <p:nvGrpSpPr>
            <p:cNvPr id="17" name="Group 129"/>
            <p:cNvGrpSpPr/>
            <p:nvPr/>
          </p:nvGrpSpPr>
          <p:grpSpPr bwMode="auto">
            <a:xfrm>
              <a:off x="4945" y="1124"/>
              <a:ext cx="197" cy="1552"/>
              <a:chOff x="2656" y="1028"/>
              <a:chExt cx="109" cy="1552"/>
            </a:xfrm>
          </p:grpSpPr>
          <p:sp>
            <p:nvSpPr>
              <p:cNvPr id="89204" name="Text Box 130"/>
              <p:cNvSpPr txBox="1">
                <a:spLocks noChangeArrowheads="1"/>
              </p:cNvSpPr>
              <p:nvPr/>
            </p:nvSpPr>
            <p:spPr bwMode="auto">
              <a:xfrm>
                <a:off x="2656" y="102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sp>
            <p:nvSpPr>
              <p:cNvPr id="89205" name="Text Box 131"/>
              <p:cNvSpPr txBox="1">
                <a:spLocks noChangeArrowheads="1"/>
              </p:cNvSpPr>
              <p:nvPr/>
            </p:nvSpPr>
            <p:spPr bwMode="auto">
              <a:xfrm>
                <a:off x="2656" y="128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206" name="Text Box 132"/>
              <p:cNvSpPr txBox="1">
                <a:spLocks noChangeArrowheads="1"/>
              </p:cNvSpPr>
              <p:nvPr/>
            </p:nvSpPr>
            <p:spPr bwMode="auto">
              <a:xfrm>
                <a:off x="2656" y="1809"/>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07" name="Text Box 133"/>
              <p:cNvSpPr txBox="1">
                <a:spLocks noChangeArrowheads="1"/>
              </p:cNvSpPr>
              <p:nvPr/>
            </p:nvSpPr>
            <p:spPr bwMode="auto">
              <a:xfrm>
                <a:off x="2656" y="206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208" name="Text Box 134"/>
              <p:cNvSpPr txBox="1">
                <a:spLocks noChangeArrowheads="1"/>
              </p:cNvSpPr>
              <p:nvPr/>
            </p:nvSpPr>
            <p:spPr bwMode="auto">
              <a:xfrm>
                <a:off x="2656" y="154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209" name="Text Box 135"/>
              <p:cNvSpPr txBox="1">
                <a:spLocks noChangeArrowheads="1"/>
              </p:cNvSpPr>
              <p:nvPr/>
            </p:nvSpPr>
            <p:spPr bwMode="auto">
              <a:xfrm>
                <a:off x="2656" y="2330"/>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grpSp>
        <p:grpSp>
          <p:nvGrpSpPr>
            <p:cNvPr id="18" name="Group 136"/>
            <p:cNvGrpSpPr/>
            <p:nvPr/>
          </p:nvGrpSpPr>
          <p:grpSpPr bwMode="auto">
            <a:xfrm>
              <a:off x="5353" y="1109"/>
              <a:ext cx="197" cy="1552"/>
              <a:chOff x="2656" y="1028"/>
              <a:chExt cx="109" cy="1552"/>
            </a:xfrm>
          </p:grpSpPr>
          <p:sp>
            <p:nvSpPr>
              <p:cNvPr id="89198" name="Text Box 137"/>
              <p:cNvSpPr txBox="1">
                <a:spLocks noChangeArrowheads="1"/>
              </p:cNvSpPr>
              <p:nvPr/>
            </p:nvSpPr>
            <p:spPr bwMode="auto">
              <a:xfrm>
                <a:off x="2656" y="102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199" name="Text Box 138"/>
              <p:cNvSpPr txBox="1">
                <a:spLocks noChangeArrowheads="1"/>
              </p:cNvSpPr>
              <p:nvPr/>
            </p:nvSpPr>
            <p:spPr bwMode="auto">
              <a:xfrm>
                <a:off x="2656" y="128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200" name="Text Box 139"/>
              <p:cNvSpPr txBox="1">
                <a:spLocks noChangeArrowheads="1"/>
              </p:cNvSpPr>
              <p:nvPr/>
            </p:nvSpPr>
            <p:spPr bwMode="auto">
              <a:xfrm>
                <a:off x="2656" y="1809"/>
                <a:ext cx="1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201" name="Text Box 140"/>
              <p:cNvSpPr txBox="1">
                <a:spLocks noChangeArrowheads="1"/>
              </p:cNvSpPr>
              <p:nvPr/>
            </p:nvSpPr>
            <p:spPr bwMode="auto">
              <a:xfrm>
                <a:off x="2656" y="2069"/>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202" name="Text Box 141"/>
              <p:cNvSpPr txBox="1">
                <a:spLocks noChangeArrowheads="1"/>
              </p:cNvSpPr>
              <p:nvPr/>
            </p:nvSpPr>
            <p:spPr bwMode="auto">
              <a:xfrm>
                <a:off x="2656" y="1548"/>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203" name="Text Box 142"/>
              <p:cNvSpPr txBox="1">
                <a:spLocks noChangeArrowheads="1"/>
              </p:cNvSpPr>
              <p:nvPr/>
            </p:nvSpPr>
            <p:spPr bwMode="auto">
              <a:xfrm>
                <a:off x="2656" y="2330"/>
                <a:ext cx="1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grpSp>
        <p:sp>
          <p:nvSpPr>
            <p:cNvPr id="89163" name="Line 143"/>
            <p:cNvSpPr>
              <a:spLocks noChangeShapeType="1"/>
            </p:cNvSpPr>
            <p:nvPr/>
          </p:nvSpPr>
          <p:spPr bwMode="auto">
            <a:xfrm>
              <a:off x="4036" y="2606"/>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4" name="Line 144"/>
            <p:cNvSpPr>
              <a:spLocks noChangeShapeType="1"/>
            </p:cNvSpPr>
            <p:nvPr/>
          </p:nvSpPr>
          <p:spPr bwMode="auto">
            <a:xfrm>
              <a:off x="4036" y="2855"/>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5" name="Line 145"/>
            <p:cNvSpPr>
              <a:spLocks noChangeShapeType="1"/>
            </p:cNvSpPr>
            <p:nvPr/>
          </p:nvSpPr>
          <p:spPr bwMode="auto">
            <a:xfrm>
              <a:off x="4036" y="3104"/>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6" name="Line 146"/>
            <p:cNvSpPr>
              <a:spLocks noChangeShapeType="1"/>
            </p:cNvSpPr>
            <p:nvPr/>
          </p:nvSpPr>
          <p:spPr bwMode="auto">
            <a:xfrm>
              <a:off x="4036" y="3353"/>
              <a:ext cx="15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 name="Group 147"/>
            <p:cNvGrpSpPr/>
            <p:nvPr/>
          </p:nvGrpSpPr>
          <p:grpSpPr bwMode="auto">
            <a:xfrm>
              <a:off x="3808" y="1136"/>
              <a:ext cx="196" cy="2442"/>
              <a:chOff x="3808" y="1136"/>
              <a:chExt cx="196" cy="2442"/>
            </a:xfrm>
          </p:grpSpPr>
          <p:sp>
            <p:nvSpPr>
              <p:cNvPr id="89188" name="Text Box 148"/>
              <p:cNvSpPr txBox="1">
                <a:spLocks noChangeArrowheads="1"/>
              </p:cNvSpPr>
              <p:nvPr/>
            </p:nvSpPr>
            <p:spPr bwMode="auto">
              <a:xfrm>
                <a:off x="3808" y="113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189" name="Text Box 149"/>
              <p:cNvSpPr txBox="1">
                <a:spLocks noChangeArrowheads="1"/>
              </p:cNvSpPr>
              <p:nvPr/>
            </p:nvSpPr>
            <p:spPr bwMode="auto">
              <a:xfrm>
                <a:off x="3808" y="138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1</a:t>
                </a:r>
              </a:p>
            </p:txBody>
          </p:sp>
          <p:sp>
            <p:nvSpPr>
              <p:cNvPr id="89190" name="Text Box 150"/>
              <p:cNvSpPr txBox="1">
                <a:spLocks noChangeArrowheads="1"/>
              </p:cNvSpPr>
              <p:nvPr/>
            </p:nvSpPr>
            <p:spPr bwMode="auto">
              <a:xfrm>
                <a:off x="3808" y="186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191" name="Text Box 151"/>
              <p:cNvSpPr txBox="1">
                <a:spLocks noChangeArrowheads="1"/>
              </p:cNvSpPr>
              <p:nvPr/>
            </p:nvSpPr>
            <p:spPr bwMode="auto">
              <a:xfrm>
                <a:off x="3808" y="211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192" name="Text Box 152"/>
              <p:cNvSpPr txBox="1">
                <a:spLocks noChangeArrowheads="1"/>
              </p:cNvSpPr>
              <p:nvPr/>
            </p:nvSpPr>
            <p:spPr bwMode="auto">
              <a:xfrm>
                <a:off x="3808" y="162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193" name="Text Box 153"/>
              <p:cNvSpPr txBox="1">
                <a:spLocks noChangeArrowheads="1"/>
              </p:cNvSpPr>
              <p:nvPr/>
            </p:nvSpPr>
            <p:spPr bwMode="auto">
              <a:xfrm>
                <a:off x="3808" y="235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194" name="Text Box 154"/>
              <p:cNvSpPr txBox="1">
                <a:spLocks noChangeArrowheads="1"/>
              </p:cNvSpPr>
              <p:nvPr/>
            </p:nvSpPr>
            <p:spPr bwMode="auto">
              <a:xfrm>
                <a:off x="3808" y="25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sp>
            <p:nvSpPr>
              <p:cNvPr id="89195" name="Text Box 155"/>
              <p:cNvSpPr txBox="1">
                <a:spLocks noChangeArrowheads="1"/>
              </p:cNvSpPr>
              <p:nvPr/>
            </p:nvSpPr>
            <p:spPr bwMode="auto">
              <a:xfrm>
                <a:off x="3808" y="284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7</a:t>
                </a:r>
              </a:p>
            </p:txBody>
          </p:sp>
          <p:sp>
            <p:nvSpPr>
              <p:cNvPr id="89196" name="Text Box 156"/>
              <p:cNvSpPr txBox="1">
                <a:spLocks noChangeArrowheads="1"/>
              </p:cNvSpPr>
              <p:nvPr/>
            </p:nvSpPr>
            <p:spPr bwMode="auto">
              <a:xfrm>
                <a:off x="3808" y="308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8</a:t>
                </a:r>
              </a:p>
            </p:txBody>
          </p:sp>
          <p:sp>
            <p:nvSpPr>
              <p:cNvPr id="89197" name="Text Box 157"/>
              <p:cNvSpPr txBox="1">
                <a:spLocks noChangeArrowheads="1"/>
              </p:cNvSpPr>
              <p:nvPr/>
            </p:nvSpPr>
            <p:spPr bwMode="auto">
              <a:xfrm>
                <a:off x="3808" y="33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9</a:t>
                </a:r>
              </a:p>
            </p:txBody>
          </p:sp>
        </p:grpSp>
        <p:grpSp>
          <p:nvGrpSpPr>
            <p:cNvPr id="20" name="Group 158"/>
            <p:cNvGrpSpPr/>
            <p:nvPr/>
          </p:nvGrpSpPr>
          <p:grpSpPr bwMode="auto">
            <a:xfrm>
              <a:off x="4141" y="2617"/>
              <a:ext cx="196" cy="949"/>
              <a:chOff x="4141" y="2617"/>
              <a:chExt cx="196" cy="949"/>
            </a:xfrm>
          </p:grpSpPr>
          <p:sp>
            <p:nvSpPr>
              <p:cNvPr id="89184" name="Text Box 159"/>
              <p:cNvSpPr txBox="1">
                <a:spLocks noChangeArrowheads="1"/>
              </p:cNvSpPr>
              <p:nvPr/>
            </p:nvSpPr>
            <p:spPr bwMode="auto">
              <a:xfrm>
                <a:off x="4141" y="261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185" name="Text Box 160"/>
              <p:cNvSpPr txBox="1">
                <a:spLocks noChangeArrowheads="1"/>
              </p:cNvSpPr>
              <p:nvPr/>
            </p:nvSpPr>
            <p:spPr bwMode="auto">
              <a:xfrm>
                <a:off x="4141" y="285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3</a:t>
                </a:r>
              </a:p>
            </p:txBody>
          </p:sp>
          <p:sp>
            <p:nvSpPr>
              <p:cNvPr id="89186" name="Text Box 161"/>
              <p:cNvSpPr txBox="1">
                <a:spLocks noChangeArrowheads="1"/>
              </p:cNvSpPr>
              <p:nvPr/>
            </p:nvSpPr>
            <p:spPr bwMode="auto">
              <a:xfrm>
                <a:off x="4141" y="3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187" name="Text Box 162"/>
              <p:cNvSpPr txBox="1">
                <a:spLocks noChangeArrowheads="1"/>
              </p:cNvSpPr>
              <p:nvPr/>
            </p:nvSpPr>
            <p:spPr bwMode="auto">
              <a:xfrm>
                <a:off x="4141" y="331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grpSp>
        <p:grpSp>
          <p:nvGrpSpPr>
            <p:cNvPr id="21" name="Group 163"/>
            <p:cNvGrpSpPr/>
            <p:nvPr/>
          </p:nvGrpSpPr>
          <p:grpSpPr bwMode="auto">
            <a:xfrm>
              <a:off x="4548" y="2624"/>
              <a:ext cx="196" cy="949"/>
              <a:chOff x="4141" y="2617"/>
              <a:chExt cx="196" cy="949"/>
            </a:xfrm>
          </p:grpSpPr>
          <p:sp>
            <p:nvSpPr>
              <p:cNvPr id="89180" name="Text Box 164"/>
              <p:cNvSpPr txBox="1">
                <a:spLocks noChangeArrowheads="1"/>
              </p:cNvSpPr>
              <p:nvPr/>
            </p:nvSpPr>
            <p:spPr bwMode="auto">
              <a:xfrm>
                <a:off x="4141" y="261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5</a:t>
                </a:r>
              </a:p>
            </p:txBody>
          </p:sp>
          <p:sp>
            <p:nvSpPr>
              <p:cNvPr id="89181" name="Text Box 165"/>
              <p:cNvSpPr txBox="1">
                <a:spLocks noChangeArrowheads="1"/>
              </p:cNvSpPr>
              <p:nvPr/>
            </p:nvSpPr>
            <p:spPr bwMode="auto">
              <a:xfrm>
                <a:off x="4141" y="285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sp>
            <p:nvSpPr>
              <p:cNvPr id="89182" name="Text Box 166"/>
              <p:cNvSpPr txBox="1">
                <a:spLocks noChangeArrowheads="1"/>
              </p:cNvSpPr>
              <p:nvPr/>
            </p:nvSpPr>
            <p:spPr bwMode="auto">
              <a:xfrm>
                <a:off x="4141" y="3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sp>
            <p:nvSpPr>
              <p:cNvPr id="89183" name="Text Box 167"/>
              <p:cNvSpPr txBox="1">
                <a:spLocks noChangeArrowheads="1"/>
              </p:cNvSpPr>
              <p:nvPr/>
            </p:nvSpPr>
            <p:spPr bwMode="auto">
              <a:xfrm>
                <a:off x="4141" y="331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grpSp>
        <p:grpSp>
          <p:nvGrpSpPr>
            <p:cNvPr id="22" name="Group 168"/>
            <p:cNvGrpSpPr/>
            <p:nvPr/>
          </p:nvGrpSpPr>
          <p:grpSpPr bwMode="auto">
            <a:xfrm>
              <a:off x="4933" y="2653"/>
              <a:ext cx="196" cy="949"/>
              <a:chOff x="4141" y="2617"/>
              <a:chExt cx="196" cy="949"/>
            </a:xfrm>
          </p:grpSpPr>
          <p:sp>
            <p:nvSpPr>
              <p:cNvPr id="89176" name="Text Box 169"/>
              <p:cNvSpPr txBox="1">
                <a:spLocks noChangeArrowheads="1"/>
              </p:cNvSpPr>
              <p:nvPr/>
            </p:nvSpPr>
            <p:spPr bwMode="auto">
              <a:xfrm>
                <a:off x="4141" y="261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sp>
            <p:nvSpPr>
              <p:cNvPr id="89177" name="Text Box 170"/>
              <p:cNvSpPr txBox="1">
                <a:spLocks noChangeArrowheads="1"/>
              </p:cNvSpPr>
              <p:nvPr/>
            </p:nvSpPr>
            <p:spPr bwMode="auto">
              <a:xfrm>
                <a:off x="4141" y="285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4</a:t>
                </a:r>
              </a:p>
            </p:txBody>
          </p:sp>
          <p:sp>
            <p:nvSpPr>
              <p:cNvPr id="89178" name="Text Box 171"/>
              <p:cNvSpPr txBox="1">
                <a:spLocks noChangeArrowheads="1"/>
              </p:cNvSpPr>
              <p:nvPr/>
            </p:nvSpPr>
            <p:spPr bwMode="auto">
              <a:xfrm>
                <a:off x="4141" y="3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2</a:t>
                </a:r>
              </a:p>
            </p:txBody>
          </p:sp>
          <p:sp>
            <p:nvSpPr>
              <p:cNvPr id="89179" name="Text Box 172"/>
              <p:cNvSpPr txBox="1">
                <a:spLocks noChangeArrowheads="1"/>
              </p:cNvSpPr>
              <p:nvPr/>
            </p:nvSpPr>
            <p:spPr bwMode="auto">
              <a:xfrm>
                <a:off x="4141" y="331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6</a:t>
                </a:r>
              </a:p>
            </p:txBody>
          </p:sp>
        </p:grpSp>
        <p:grpSp>
          <p:nvGrpSpPr>
            <p:cNvPr id="23" name="Group 173"/>
            <p:cNvGrpSpPr/>
            <p:nvPr/>
          </p:nvGrpSpPr>
          <p:grpSpPr bwMode="auto">
            <a:xfrm>
              <a:off x="5340" y="2649"/>
              <a:ext cx="196" cy="949"/>
              <a:chOff x="4141" y="2617"/>
              <a:chExt cx="196" cy="949"/>
            </a:xfrm>
          </p:grpSpPr>
          <p:sp>
            <p:nvSpPr>
              <p:cNvPr id="89172" name="Text Box 174"/>
              <p:cNvSpPr txBox="1">
                <a:spLocks noChangeArrowheads="1"/>
              </p:cNvSpPr>
              <p:nvPr/>
            </p:nvSpPr>
            <p:spPr bwMode="auto">
              <a:xfrm>
                <a:off x="4141" y="261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173" name="Text Box 175"/>
              <p:cNvSpPr txBox="1">
                <a:spLocks noChangeArrowheads="1"/>
              </p:cNvSpPr>
              <p:nvPr/>
            </p:nvSpPr>
            <p:spPr bwMode="auto">
              <a:xfrm>
                <a:off x="4141" y="285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174" name="Text Box 176"/>
              <p:cNvSpPr txBox="1">
                <a:spLocks noChangeArrowheads="1"/>
              </p:cNvSpPr>
              <p:nvPr/>
            </p:nvSpPr>
            <p:spPr bwMode="auto">
              <a:xfrm>
                <a:off x="4141" y="308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sp>
            <p:nvSpPr>
              <p:cNvPr id="89175" name="Text Box 177"/>
              <p:cNvSpPr txBox="1">
                <a:spLocks noChangeArrowheads="1"/>
              </p:cNvSpPr>
              <p:nvPr/>
            </p:nvSpPr>
            <p:spPr bwMode="auto">
              <a:xfrm>
                <a:off x="4141" y="331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000"/>
                  <a:t>0</a:t>
                </a:r>
              </a:p>
            </p:txBody>
          </p:sp>
        </p:grpSp>
      </p:grpSp>
      <p:sp>
        <p:nvSpPr>
          <p:cNvPr id="1200306" name="Text Box 178"/>
          <p:cNvSpPr txBox="1">
            <a:spLocks noChangeArrowheads="1"/>
          </p:cNvSpPr>
          <p:nvPr/>
        </p:nvSpPr>
        <p:spPr bwMode="auto">
          <a:xfrm>
            <a:off x="8420174" y="3606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3300"/>
                </a:solidFill>
              </a:rPr>
              <a:t>1</a:t>
            </a:r>
            <a:endParaRPr lang="en-US" altLang="zh-CN" sz="2000">
              <a:solidFill>
                <a:srgbClr val="FF3300"/>
              </a:solidFill>
            </a:endParaRPr>
          </a:p>
        </p:txBody>
      </p:sp>
      <p:sp>
        <p:nvSpPr>
          <p:cNvPr id="1200307" name="Text Box 179"/>
          <p:cNvSpPr txBox="1">
            <a:spLocks noChangeArrowheads="1"/>
          </p:cNvSpPr>
          <p:nvPr/>
        </p:nvSpPr>
        <p:spPr bwMode="auto">
          <a:xfrm>
            <a:off x="8412236" y="39719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3300"/>
                </a:solidFill>
              </a:rPr>
              <a:t>1</a:t>
            </a:r>
            <a:endParaRPr lang="en-US" altLang="zh-CN" sz="2000">
              <a:solidFill>
                <a:srgbClr val="FF3300"/>
              </a:solidFill>
            </a:endParaRPr>
          </a:p>
        </p:txBody>
      </p:sp>
      <p:sp>
        <p:nvSpPr>
          <p:cNvPr id="1200308" name="Freeform 180"/>
          <p:cNvSpPr/>
          <p:nvPr/>
        </p:nvSpPr>
        <p:spPr bwMode="auto">
          <a:xfrm>
            <a:off x="7904163" y="3019425"/>
            <a:ext cx="282575" cy="130175"/>
          </a:xfrm>
          <a:custGeom>
            <a:avLst/>
            <a:gdLst>
              <a:gd name="T0" fmla="*/ 0 w 200"/>
              <a:gd name="T1" fmla="*/ 2147483647 h 115"/>
              <a:gd name="T2" fmla="*/ 2147483647 w 200"/>
              <a:gd name="T3" fmla="*/ 2147483647 h 115"/>
              <a:gd name="T4" fmla="*/ 2147483647 w 200"/>
              <a:gd name="T5" fmla="*/ 2147483647 h 115"/>
              <a:gd name="T6" fmla="*/ 2147483647 w 200"/>
              <a:gd name="T7" fmla="*/ 0 h 115"/>
              <a:gd name="T8" fmla="*/ 0 60000 65536"/>
              <a:gd name="T9" fmla="*/ 0 60000 65536"/>
              <a:gd name="T10" fmla="*/ 0 60000 65536"/>
              <a:gd name="T11" fmla="*/ 0 60000 65536"/>
              <a:gd name="T12" fmla="*/ 0 w 200"/>
              <a:gd name="T13" fmla="*/ 0 h 115"/>
              <a:gd name="T14" fmla="*/ 200 w 200"/>
              <a:gd name="T15" fmla="*/ 115 h 115"/>
            </a:gdLst>
            <a:ahLst/>
            <a:cxnLst>
              <a:cxn ang="T8">
                <a:pos x="T0" y="T1"/>
              </a:cxn>
              <a:cxn ang="T9">
                <a:pos x="T2" y="T3"/>
              </a:cxn>
              <a:cxn ang="T10">
                <a:pos x="T4" y="T5"/>
              </a:cxn>
              <a:cxn ang="T11">
                <a:pos x="T6" y="T7"/>
              </a:cxn>
            </a:cxnLst>
            <a:rect l="T12" t="T13" r="T14" b="T15"/>
            <a:pathLst>
              <a:path w="200" h="115">
                <a:moveTo>
                  <a:pt x="0" y="78"/>
                </a:moveTo>
                <a:cubicBezTo>
                  <a:pt x="39" y="104"/>
                  <a:pt x="54" y="115"/>
                  <a:pt x="100" y="100"/>
                </a:cubicBezTo>
                <a:cubicBezTo>
                  <a:pt x="143" y="36"/>
                  <a:pt x="98" y="94"/>
                  <a:pt x="155" y="45"/>
                </a:cubicBezTo>
                <a:cubicBezTo>
                  <a:pt x="171" y="31"/>
                  <a:pt x="200" y="0"/>
                  <a:pt x="200"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0309" name="Text Box 181"/>
          <p:cNvSpPr txBox="1">
            <a:spLocks noChangeArrowheads="1"/>
          </p:cNvSpPr>
          <p:nvPr/>
        </p:nvSpPr>
        <p:spPr bwMode="auto">
          <a:xfrm>
            <a:off x="8407474" y="2784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dirty="0">
                <a:solidFill>
                  <a:srgbClr val="FF3300"/>
                </a:solidFill>
              </a:rPr>
              <a:t>1</a:t>
            </a:r>
            <a:endParaRPr lang="en-US" altLang="zh-CN" sz="2000" dirty="0">
              <a:solidFill>
                <a:srgbClr val="FF3300"/>
              </a:solidFill>
            </a:endParaRPr>
          </a:p>
        </p:txBody>
      </p:sp>
      <p:sp>
        <p:nvSpPr>
          <p:cNvPr id="1200310" name="Text Box 182"/>
          <p:cNvSpPr txBox="1">
            <a:spLocks noChangeArrowheads="1"/>
          </p:cNvSpPr>
          <p:nvPr/>
        </p:nvSpPr>
        <p:spPr bwMode="auto">
          <a:xfrm>
            <a:off x="4945063" y="32083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dirty="0">
                <a:solidFill>
                  <a:srgbClr val="FF0000"/>
                </a:solidFill>
              </a:rPr>
              <a:t>1</a:t>
            </a:r>
            <a:endParaRPr lang="en-US" altLang="zh-CN" sz="2000" dirty="0">
              <a:solidFill>
                <a:srgbClr val="FF0000"/>
              </a:solidFill>
            </a:endParaRPr>
          </a:p>
        </p:txBody>
      </p:sp>
      <p:sp>
        <p:nvSpPr>
          <p:cNvPr id="1200311" name="Freeform 183"/>
          <p:cNvSpPr/>
          <p:nvPr/>
        </p:nvSpPr>
        <p:spPr bwMode="auto">
          <a:xfrm>
            <a:off x="7920038" y="5789613"/>
            <a:ext cx="282575" cy="130175"/>
          </a:xfrm>
          <a:custGeom>
            <a:avLst/>
            <a:gdLst>
              <a:gd name="T0" fmla="*/ 0 w 200"/>
              <a:gd name="T1" fmla="*/ 2147483647 h 115"/>
              <a:gd name="T2" fmla="*/ 2147483647 w 200"/>
              <a:gd name="T3" fmla="*/ 2147483647 h 115"/>
              <a:gd name="T4" fmla="*/ 2147483647 w 200"/>
              <a:gd name="T5" fmla="*/ 2147483647 h 115"/>
              <a:gd name="T6" fmla="*/ 2147483647 w 200"/>
              <a:gd name="T7" fmla="*/ 0 h 115"/>
              <a:gd name="T8" fmla="*/ 0 60000 65536"/>
              <a:gd name="T9" fmla="*/ 0 60000 65536"/>
              <a:gd name="T10" fmla="*/ 0 60000 65536"/>
              <a:gd name="T11" fmla="*/ 0 60000 65536"/>
              <a:gd name="T12" fmla="*/ 0 w 200"/>
              <a:gd name="T13" fmla="*/ 0 h 115"/>
              <a:gd name="T14" fmla="*/ 200 w 200"/>
              <a:gd name="T15" fmla="*/ 115 h 115"/>
            </a:gdLst>
            <a:ahLst/>
            <a:cxnLst>
              <a:cxn ang="T8">
                <a:pos x="T0" y="T1"/>
              </a:cxn>
              <a:cxn ang="T9">
                <a:pos x="T2" y="T3"/>
              </a:cxn>
              <a:cxn ang="T10">
                <a:pos x="T4" y="T5"/>
              </a:cxn>
              <a:cxn ang="T11">
                <a:pos x="T6" y="T7"/>
              </a:cxn>
            </a:cxnLst>
            <a:rect l="T12" t="T13" r="T14" b="T15"/>
            <a:pathLst>
              <a:path w="200" h="115">
                <a:moveTo>
                  <a:pt x="0" y="78"/>
                </a:moveTo>
                <a:cubicBezTo>
                  <a:pt x="39" y="104"/>
                  <a:pt x="54" y="115"/>
                  <a:pt x="100" y="100"/>
                </a:cubicBezTo>
                <a:cubicBezTo>
                  <a:pt x="143" y="36"/>
                  <a:pt x="98" y="94"/>
                  <a:pt x="155" y="45"/>
                </a:cubicBezTo>
                <a:cubicBezTo>
                  <a:pt x="171" y="31"/>
                  <a:pt x="200" y="0"/>
                  <a:pt x="200"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0312" name="Text Box 184"/>
          <p:cNvSpPr txBox="1">
            <a:spLocks noChangeArrowheads="1"/>
          </p:cNvSpPr>
          <p:nvPr/>
        </p:nvSpPr>
        <p:spPr bwMode="auto">
          <a:xfrm>
            <a:off x="8388424" y="55530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3300"/>
                </a:solidFill>
              </a:rPr>
              <a:t>1</a:t>
            </a:r>
            <a:endParaRPr lang="en-US" altLang="zh-CN" sz="2000">
              <a:solidFill>
                <a:srgbClr val="FF3300"/>
              </a:solidFill>
            </a:endParaRPr>
          </a:p>
        </p:txBody>
      </p:sp>
      <p:sp>
        <p:nvSpPr>
          <p:cNvPr id="1200313" name="Text Box 185"/>
          <p:cNvSpPr txBox="1">
            <a:spLocks noChangeArrowheads="1"/>
          </p:cNvSpPr>
          <p:nvPr/>
        </p:nvSpPr>
        <p:spPr bwMode="auto">
          <a:xfrm>
            <a:off x="4886325" y="44402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0000"/>
                </a:solidFill>
              </a:rPr>
              <a:t>4</a:t>
            </a:r>
            <a:endParaRPr lang="en-US" altLang="zh-CN" sz="2000">
              <a:solidFill>
                <a:srgbClr val="FF0000"/>
              </a:solidFill>
            </a:endParaRPr>
          </a:p>
        </p:txBody>
      </p:sp>
      <p:sp>
        <p:nvSpPr>
          <p:cNvPr id="1200314" name="Freeform 186"/>
          <p:cNvSpPr/>
          <p:nvPr/>
        </p:nvSpPr>
        <p:spPr bwMode="auto">
          <a:xfrm>
            <a:off x="7937500" y="4256088"/>
            <a:ext cx="282575" cy="130175"/>
          </a:xfrm>
          <a:custGeom>
            <a:avLst/>
            <a:gdLst>
              <a:gd name="T0" fmla="*/ 0 w 200"/>
              <a:gd name="T1" fmla="*/ 2147483647 h 115"/>
              <a:gd name="T2" fmla="*/ 2147483647 w 200"/>
              <a:gd name="T3" fmla="*/ 2147483647 h 115"/>
              <a:gd name="T4" fmla="*/ 2147483647 w 200"/>
              <a:gd name="T5" fmla="*/ 2147483647 h 115"/>
              <a:gd name="T6" fmla="*/ 2147483647 w 200"/>
              <a:gd name="T7" fmla="*/ 0 h 115"/>
              <a:gd name="T8" fmla="*/ 0 60000 65536"/>
              <a:gd name="T9" fmla="*/ 0 60000 65536"/>
              <a:gd name="T10" fmla="*/ 0 60000 65536"/>
              <a:gd name="T11" fmla="*/ 0 60000 65536"/>
              <a:gd name="T12" fmla="*/ 0 w 200"/>
              <a:gd name="T13" fmla="*/ 0 h 115"/>
              <a:gd name="T14" fmla="*/ 200 w 200"/>
              <a:gd name="T15" fmla="*/ 115 h 115"/>
            </a:gdLst>
            <a:ahLst/>
            <a:cxnLst>
              <a:cxn ang="T8">
                <a:pos x="T0" y="T1"/>
              </a:cxn>
              <a:cxn ang="T9">
                <a:pos x="T2" y="T3"/>
              </a:cxn>
              <a:cxn ang="T10">
                <a:pos x="T4" y="T5"/>
              </a:cxn>
              <a:cxn ang="T11">
                <a:pos x="T6" y="T7"/>
              </a:cxn>
            </a:cxnLst>
            <a:rect l="T12" t="T13" r="T14" b="T15"/>
            <a:pathLst>
              <a:path w="200" h="115">
                <a:moveTo>
                  <a:pt x="0" y="78"/>
                </a:moveTo>
                <a:cubicBezTo>
                  <a:pt x="39" y="104"/>
                  <a:pt x="54" y="115"/>
                  <a:pt x="100" y="100"/>
                </a:cubicBezTo>
                <a:cubicBezTo>
                  <a:pt x="143" y="36"/>
                  <a:pt x="98" y="94"/>
                  <a:pt x="155" y="45"/>
                </a:cubicBezTo>
                <a:cubicBezTo>
                  <a:pt x="171" y="31"/>
                  <a:pt x="200" y="0"/>
                  <a:pt x="200"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0315" name="Text Box 187"/>
          <p:cNvSpPr txBox="1">
            <a:spLocks noChangeArrowheads="1"/>
          </p:cNvSpPr>
          <p:nvPr/>
        </p:nvSpPr>
        <p:spPr bwMode="auto">
          <a:xfrm>
            <a:off x="4933950" y="40243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0000"/>
                </a:solidFill>
              </a:rPr>
              <a:t>2</a:t>
            </a:r>
            <a:endParaRPr lang="en-US" altLang="zh-CN" sz="2000">
              <a:solidFill>
                <a:srgbClr val="FF0000"/>
              </a:solidFill>
            </a:endParaRPr>
          </a:p>
        </p:txBody>
      </p:sp>
      <p:sp>
        <p:nvSpPr>
          <p:cNvPr id="1200316" name="Freeform 188"/>
          <p:cNvSpPr/>
          <p:nvPr/>
        </p:nvSpPr>
        <p:spPr bwMode="auto">
          <a:xfrm>
            <a:off x="7920038" y="5400675"/>
            <a:ext cx="282575" cy="130175"/>
          </a:xfrm>
          <a:custGeom>
            <a:avLst/>
            <a:gdLst>
              <a:gd name="T0" fmla="*/ 0 w 200"/>
              <a:gd name="T1" fmla="*/ 2147483647 h 115"/>
              <a:gd name="T2" fmla="*/ 2147483647 w 200"/>
              <a:gd name="T3" fmla="*/ 2147483647 h 115"/>
              <a:gd name="T4" fmla="*/ 2147483647 w 200"/>
              <a:gd name="T5" fmla="*/ 2147483647 h 115"/>
              <a:gd name="T6" fmla="*/ 2147483647 w 200"/>
              <a:gd name="T7" fmla="*/ 0 h 115"/>
              <a:gd name="T8" fmla="*/ 0 60000 65536"/>
              <a:gd name="T9" fmla="*/ 0 60000 65536"/>
              <a:gd name="T10" fmla="*/ 0 60000 65536"/>
              <a:gd name="T11" fmla="*/ 0 60000 65536"/>
              <a:gd name="T12" fmla="*/ 0 w 200"/>
              <a:gd name="T13" fmla="*/ 0 h 115"/>
              <a:gd name="T14" fmla="*/ 200 w 200"/>
              <a:gd name="T15" fmla="*/ 115 h 115"/>
            </a:gdLst>
            <a:ahLst/>
            <a:cxnLst>
              <a:cxn ang="T8">
                <a:pos x="T0" y="T1"/>
              </a:cxn>
              <a:cxn ang="T9">
                <a:pos x="T2" y="T3"/>
              </a:cxn>
              <a:cxn ang="T10">
                <a:pos x="T4" y="T5"/>
              </a:cxn>
              <a:cxn ang="T11">
                <a:pos x="T6" y="T7"/>
              </a:cxn>
            </a:cxnLst>
            <a:rect l="T12" t="T13" r="T14" b="T15"/>
            <a:pathLst>
              <a:path w="200" h="115">
                <a:moveTo>
                  <a:pt x="0" y="78"/>
                </a:moveTo>
                <a:cubicBezTo>
                  <a:pt x="39" y="104"/>
                  <a:pt x="54" y="115"/>
                  <a:pt x="100" y="100"/>
                </a:cubicBezTo>
                <a:cubicBezTo>
                  <a:pt x="143" y="36"/>
                  <a:pt x="98" y="94"/>
                  <a:pt x="155" y="45"/>
                </a:cubicBezTo>
                <a:cubicBezTo>
                  <a:pt x="171" y="31"/>
                  <a:pt x="200" y="0"/>
                  <a:pt x="200"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0317" name="Text Box 189"/>
          <p:cNvSpPr txBox="1">
            <a:spLocks noChangeArrowheads="1"/>
          </p:cNvSpPr>
          <p:nvPr/>
        </p:nvSpPr>
        <p:spPr bwMode="auto">
          <a:xfrm>
            <a:off x="8394774" y="5153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3300"/>
                </a:solidFill>
              </a:rPr>
              <a:t>1</a:t>
            </a:r>
            <a:endParaRPr lang="en-US" altLang="zh-CN" sz="2000">
              <a:solidFill>
                <a:srgbClr val="FF3300"/>
              </a:solidFill>
            </a:endParaRPr>
          </a:p>
        </p:txBody>
      </p:sp>
      <p:sp>
        <p:nvSpPr>
          <p:cNvPr id="1200318" name="Text Box 190"/>
          <p:cNvSpPr txBox="1">
            <a:spLocks noChangeArrowheads="1"/>
          </p:cNvSpPr>
          <p:nvPr/>
        </p:nvSpPr>
        <p:spPr bwMode="auto">
          <a:xfrm>
            <a:off x="5146675" y="44100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0000"/>
                </a:solidFill>
              </a:rPr>
              <a:t>1</a:t>
            </a:r>
            <a:endParaRPr lang="en-US" altLang="zh-CN" sz="2000">
              <a:solidFill>
                <a:srgbClr val="FF0000"/>
              </a:solidFill>
            </a:endParaRPr>
          </a:p>
        </p:txBody>
      </p:sp>
      <p:sp>
        <p:nvSpPr>
          <p:cNvPr id="1200319" name="Text Box 191"/>
          <p:cNvSpPr txBox="1">
            <a:spLocks noChangeArrowheads="1"/>
          </p:cNvSpPr>
          <p:nvPr/>
        </p:nvSpPr>
        <p:spPr bwMode="auto">
          <a:xfrm>
            <a:off x="4935538" y="36179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dirty="0">
                <a:solidFill>
                  <a:srgbClr val="FF0000"/>
                </a:solidFill>
              </a:rPr>
              <a:t>1</a:t>
            </a:r>
            <a:endParaRPr lang="en-US" altLang="zh-CN" sz="2000" dirty="0">
              <a:solidFill>
                <a:srgbClr val="FF0000"/>
              </a:solidFill>
            </a:endParaRPr>
          </a:p>
        </p:txBody>
      </p:sp>
      <p:sp>
        <p:nvSpPr>
          <p:cNvPr id="1200320" name="Text Box 192"/>
          <p:cNvSpPr txBox="1">
            <a:spLocks noChangeArrowheads="1"/>
          </p:cNvSpPr>
          <p:nvPr/>
        </p:nvSpPr>
        <p:spPr bwMode="auto">
          <a:xfrm>
            <a:off x="8412236" y="31940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a:solidFill>
                  <a:srgbClr val="FF3300"/>
                </a:solidFill>
              </a:rPr>
              <a:t>2</a:t>
            </a:r>
            <a:endParaRPr lang="en-US" altLang="zh-CN" sz="2000">
              <a:solidFill>
                <a:srgbClr val="FF3300"/>
              </a:solidFill>
            </a:endParaRPr>
          </a:p>
        </p:txBody>
      </p:sp>
      <p:sp>
        <p:nvSpPr>
          <p:cNvPr id="1200321" name="Freeform 193"/>
          <p:cNvSpPr/>
          <p:nvPr/>
        </p:nvSpPr>
        <p:spPr bwMode="auto">
          <a:xfrm>
            <a:off x="7920038" y="3849688"/>
            <a:ext cx="282575" cy="130175"/>
          </a:xfrm>
          <a:custGeom>
            <a:avLst/>
            <a:gdLst>
              <a:gd name="T0" fmla="*/ 0 w 200"/>
              <a:gd name="T1" fmla="*/ 2147483647 h 115"/>
              <a:gd name="T2" fmla="*/ 2147483647 w 200"/>
              <a:gd name="T3" fmla="*/ 2147483647 h 115"/>
              <a:gd name="T4" fmla="*/ 2147483647 w 200"/>
              <a:gd name="T5" fmla="*/ 2147483647 h 115"/>
              <a:gd name="T6" fmla="*/ 2147483647 w 200"/>
              <a:gd name="T7" fmla="*/ 0 h 115"/>
              <a:gd name="T8" fmla="*/ 0 60000 65536"/>
              <a:gd name="T9" fmla="*/ 0 60000 65536"/>
              <a:gd name="T10" fmla="*/ 0 60000 65536"/>
              <a:gd name="T11" fmla="*/ 0 60000 65536"/>
              <a:gd name="T12" fmla="*/ 0 w 200"/>
              <a:gd name="T13" fmla="*/ 0 h 115"/>
              <a:gd name="T14" fmla="*/ 200 w 200"/>
              <a:gd name="T15" fmla="*/ 115 h 115"/>
            </a:gdLst>
            <a:ahLst/>
            <a:cxnLst>
              <a:cxn ang="T8">
                <a:pos x="T0" y="T1"/>
              </a:cxn>
              <a:cxn ang="T9">
                <a:pos x="T2" y="T3"/>
              </a:cxn>
              <a:cxn ang="T10">
                <a:pos x="T4" y="T5"/>
              </a:cxn>
              <a:cxn ang="T11">
                <a:pos x="T6" y="T7"/>
              </a:cxn>
            </a:cxnLst>
            <a:rect l="T12" t="T13" r="T14" b="T15"/>
            <a:pathLst>
              <a:path w="200" h="115">
                <a:moveTo>
                  <a:pt x="0" y="78"/>
                </a:moveTo>
                <a:cubicBezTo>
                  <a:pt x="39" y="104"/>
                  <a:pt x="54" y="115"/>
                  <a:pt x="100" y="100"/>
                </a:cubicBezTo>
                <a:cubicBezTo>
                  <a:pt x="143" y="36"/>
                  <a:pt x="98" y="94"/>
                  <a:pt x="155" y="45"/>
                </a:cubicBezTo>
                <a:cubicBezTo>
                  <a:pt x="171" y="31"/>
                  <a:pt x="200" y="0"/>
                  <a:pt x="200"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0322" name="Text Box 194"/>
          <p:cNvSpPr txBox="1">
            <a:spLocks noChangeArrowheads="1"/>
          </p:cNvSpPr>
          <p:nvPr/>
        </p:nvSpPr>
        <p:spPr bwMode="auto">
          <a:xfrm>
            <a:off x="5151438" y="2770981"/>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dirty="0" smtClean="0">
                <a:solidFill>
                  <a:srgbClr val="FF0000"/>
                </a:solidFill>
              </a:rPr>
              <a:t>1</a:t>
            </a:r>
            <a:endParaRPr lang="en-US" altLang="zh-CN" sz="2000" dirty="0">
              <a:solidFill>
                <a:srgbClr val="FF0000"/>
              </a:solidFill>
            </a:endParaRPr>
          </a:p>
        </p:txBody>
      </p:sp>
      <p:sp>
        <p:nvSpPr>
          <p:cNvPr id="1200325" name="Text Box 197"/>
          <p:cNvSpPr txBox="1">
            <a:spLocks noChangeArrowheads="1"/>
          </p:cNvSpPr>
          <p:nvPr/>
        </p:nvSpPr>
        <p:spPr bwMode="auto">
          <a:xfrm>
            <a:off x="5148064" y="4005064"/>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FontTx/>
              <a:buNone/>
            </a:pPr>
            <a:r>
              <a:rPr lang="en-US" altLang="zh-CN" sz="2800" dirty="0" smtClean="0">
                <a:solidFill>
                  <a:srgbClr val="FF0000"/>
                </a:solidFill>
              </a:rPr>
              <a:t>1</a:t>
            </a:r>
            <a:endParaRPr lang="en-US" altLang="zh-CN" sz="2000" dirty="0">
              <a:solidFill>
                <a:srgbClr val="FF0000"/>
              </a:solidFill>
            </a:endParaRPr>
          </a:p>
        </p:txBody>
      </p:sp>
      <p:sp>
        <p:nvSpPr>
          <p:cNvPr id="1200326" name="Text Box 198"/>
          <p:cNvSpPr txBox="1">
            <a:spLocks noChangeArrowheads="1"/>
          </p:cNvSpPr>
          <p:nvPr/>
        </p:nvSpPr>
        <p:spPr bwMode="auto">
          <a:xfrm>
            <a:off x="3492500" y="147002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a:t>采用边集数组保存图：</a:t>
            </a:r>
          </a:p>
        </p:txBody>
      </p:sp>
      <p:grpSp>
        <p:nvGrpSpPr>
          <p:cNvPr id="24" name="Group 201"/>
          <p:cNvGrpSpPr/>
          <p:nvPr/>
        </p:nvGrpSpPr>
        <p:grpSpPr bwMode="auto">
          <a:xfrm>
            <a:off x="612775" y="1543050"/>
            <a:ext cx="2609850" cy="2425700"/>
            <a:chOff x="584" y="1253"/>
            <a:chExt cx="1644" cy="1528"/>
          </a:xfrm>
        </p:grpSpPr>
        <p:sp>
          <p:nvSpPr>
            <p:cNvPr id="89123" name="Text Box 202"/>
            <p:cNvSpPr txBox="1">
              <a:spLocks noChangeArrowheads="1"/>
            </p:cNvSpPr>
            <p:nvPr/>
          </p:nvSpPr>
          <p:spPr bwMode="auto">
            <a:xfrm>
              <a:off x="1009" y="170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5</a:t>
              </a:r>
            </a:p>
          </p:txBody>
        </p:sp>
        <p:sp>
          <p:nvSpPr>
            <p:cNvPr id="89124" name="Text Box 203"/>
            <p:cNvSpPr txBox="1">
              <a:spLocks noChangeArrowheads="1"/>
            </p:cNvSpPr>
            <p:nvPr/>
          </p:nvSpPr>
          <p:spPr bwMode="auto">
            <a:xfrm>
              <a:off x="1291" y="249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6</a:t>
              </a:r>
            </a:p>
          </p:txBody>
        </p:sp>
        <p:sp>
          <p:nvSpPr>
            <p:cNvPr id="89125" name="Text Box 204"/>
            <p:cNvSpPr txBox="1">
              <a:spLocks noChangeArrowheads="1"/>
            </p:cNvSpPr>
            <p:nvPr/>
          </p:nvSpPr>
          <p:spPr bwMode="auto">
            <a:xfrm>
              <a:off x="1064" y="206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6</a:t>
              </a:r>
            </a:p>
          </p:txBody>
        </p:sp>
        <p:sp>
          <p:nvSpPr>
            <p:cNvPr id="89126" name="Text Box 205"/>
            <p:cNvSpPr txBox="1">
              <a:spLocks noChangeArrowheads="1"/>
            </p:cNvSpPr>
            <p:nvPr/>
          </p:nvSpPr>
          <p:spPr bwMode="auto">
            <a:xfrm>
              <a:off x="1242" y="155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1</a:t>
              </a:r>
            </a:p>
          </p:txBody>
        </p:sp>
        <p:sp>
          <p:nvSpPr>
            <p:cNvPr id="89127" name="Text Box 206"/>
            <p:cNvSpPr txBox="1">
              <a:spLocks noChangeArrowheads="1"/>
            </p:cNvSpPr>
            <p:nvPr/>
          </p:nvSpPr>
          <p:spPr bwMode="auto">
            <a:xfrm>
              <a:off x="1594" y="170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5</a:t>
              </a:r>
            </a:p>
          </p:txBody>
        </p:sp>
        <p:sp>
          <p:nvSpPr>
            <p:cNvPr id="89128" name="Text Box 207"/>
            <p:cNvSpPr txBox="1">
              <a:spLocks noChangeArrowheads="1"/>
            </p:cNvSpPr>
            <p:nvPr/>
          </p:nvSpPr>
          <p:spPr bwMode="auto">
            <a:xfrm>
              <a:off x="1566" y="207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4</a:t>
              </a:r>
            </a:p>
          </p:txBody>
        </p:sp>
        <p:sp>
          <p:nvSpPr>
            <p:cNvPr id="89129" name="Oval 208"/>
            <p:cNvSpPr>
              <a:spLocks noChangeArrowheads="1"/>
            </p:cNvSpPr>
            <p:nvPr/>
          </p:nvSpPr>
          <p:spPr bwMode="auto">
            <a:xfrm>
              <a:off x="1266" y="1840"/>
              <a:ext cx="355"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V3</a:t>
              </a:r>
            </a:p>
          </p:txBody>
        </p:sp>
        <p:sp>
          <p:nvSpPr>
            <p:cNvPr id="89130" name="Oval 209"/>
            <p:cNvSpPr>
              <a:spLocks noChangeArrowheads="1"/>
            </p:cNvSpPr>
            <p:nvPr/>
          </p:nvSpPr>
          <p:spPr bwMode="auto">
            <a:xfrm>
              <a:off x="1266" y="1253"/>
              <a:ext cx="355"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V1</a:t>
              </a:r>
            </a:p>
          </p:txBody>
        </p:sp>
        <p:sp>
          <p:nvSpPr>
            <p:cNvPr id="89131" name="Oval 210"/>
            <p:cNvSpPr>
              <a:spLocks noChangeArrowheads="1"/>
            </p:cNvSpPr>
            <p:nvPr/>
          </p:nvSpPr>
          <p:spPr bwMode="auto">
            <a:xfrm>
              <a:off x="1872" y="1735"/>
              <a:ext cx="356"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V4</a:t>
              </a:r>
            </a:p>
          </p:txBody>
        </p:sp>
        <p:sp>
          <p:nvSpPr>
            <p:cNvPr id="89132" name="Oval 211"/>
            <p:cNvSpPr>
              <a:spLocks noChangeArrowheads="1"/>
            </p:cNvSpPr>
            <p:nvPr/>
          </p:nvSpPr>
          <p:spPr bwMode="auto">
            <a:xfrm>
              <a:off x="1617" y="2416"/>
              <a:ext cx="356"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V6</a:t>
              </a:r>
            </a:p>
          </p:txBody>
        </p:sp>
        <p:sp>
          <p:nvSpPr>
            <p:cNvPr id="89133" name="Oval 212"/>
            <p:cNvSpPr>
              <a:spLocks noChangeArrowheads="1"/>
            </p:cNvSpPr>
            <p:nvPr/>
          </p:nvSpPr>
          <p:spPr bwMode="auto">
            <a:xfrm>
              <a:off x="851" y="2387"/>
              <a:ext cx="356"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V5</a:t>
              </a:r>
            </a:p>
          </p:txBody>
        </p:sp>
        <p:sp>
          <p:nvSpPr>
            <p:cNvPr id="89134" name="Oval 213"/>
            <p:cNvSpPr>
              <a:spLocks noChangeArrowheads="1"/>
            </p:cNvSpPr>
            <p:nvPr/>
          </p:nvSpPr>
          <p:spPr bwMode="auto">
            <a:xfrm>
              <a:off x="584" y="1735"/>
              <a:ext cx="356" cy="33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buClrTx/>
                <a:buFontTx/>
                <a:buNone/>
              </a:pPr>
              <a:r>
                <a:rPr lang="en-US" altLang="zh-CN">
                  <a:latin typeface="隶书" pitchFamily="49" charset="-122"/>
                  <a:ea typeface="隶书" pitchFamily="49" charset="-122"/>
                </a:rPr>
                <a:t>V2</a:t>
              </a:r>
            </a:p>
          </p:txBody>
        </p:sp>
        <p:sp>
          <p:nvSpPr>
            <p:cNvPr id="89135" name="Line 214"/>
            <p:cNvSpPr>
              <a:spLocks noChangeShapeType="1"/>
            </p:cNvSpPr>
            <p:nvPr/>
          </p:nvSpPr>
          <p:spPr bwMode="auto">
            <a:xfrm flipH="1">
              <a:off x="896" y="1508"/>
              <a:ext cx="396" cy="278"/>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6" name="Line 215"/>
            <p:cNvSpPr>
              <a:spLocks noChangeShapeType="1"/>
            </p:cNvSpPr>
            <p:nvPr/>
          </p:nvSpPr>
          <p:spPr bwMode="auto">
            <a:xfrm>
              <a:off x="1617" y="1508"/>
              <a:ext cx="299" cy="255"/>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7" name="Line 216"/>
            <p:cNvSpPr>
              <a:spLocks noChangeShapeType="1"/>
            </p:cNvSpPr>
            <p:nvPr/>
          </p:nvSpPr>
          <p:spPr bwMode="auto">
            <a:xfrm>
              <a:off x="867" y="2033"/>
              <a:ext cx="142" cy="354"/>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8" name="Line 217"/>
            <p:cNvSpPr>
              <a:spLocks noChangeShapeType="1"/>
            </p:cNvSpPr>
            <p:nvPr/>
          </p:nvSpPr>
          <p:spPr bwMode="auto">
            <a:xfrm flipH="1">
              <a:off x="1888" y="2063"/>
              <a:ext cx="113" cy="352"/>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39" name="Line 218"/>
            <p:cNvSpPr>
              <a:spLocks noChangeShapeType="1"/>
            </p:cNvSpPr>
            <p:nvPr/>
          </p:nvSpPr>
          <p:spPr bwMode="auto">
            <a:xfrm>
              <a:off x="1207" y="2557"/>
              <a:ext cx="397" cy="0"/>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0" name="Line 219"/>
            <p:cNvSpPr>
              <a:spLocks noChangeShapeType="1"/>
            </p:cNvSpPr>
            <p:nvPr/>
          </p:nvSpPr>
          <p:spPr bwMode="auto">
            <a:xfrm flipH="1">
              <a:off x="1463" y="1593"/>
              <a:ext cx="0" cy="255"/>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1" name="Line 220"/>
            <p:cNvSpPr>
              <a:spLocks noChangeShapeType="1"/>
            </p:cNvSpPr>
            <p:nvPr/>
          </p:nvSpPr>
          <p:spPr bwMode="auto">
            <a:xfrm flipH="1">
              <a:off x="1179" y="2157"/>
              <a:ext cx="170" cy="286"/>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2" name="Line 221"/>
            <p:cNvSpPr>
              <a:spLocks noChangeShapeType="1"/>
            </p:cNvSpPr>
            <p:nvPr/>
          </p:nvSpPr>
          <p:spPr bwMode="auto">
            <a:xfrm>
              <a:off x="1515" y="2170"/>
              <a:ext cx="174" cy="273"/>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3" name="Line 222"/>
            <p:cNvSpPr>
              <a:spLocks noChangeShapeType="1"/>
            </p:cNvSpPr>
            <p:nvPr/>
          </p:nvSpPr>
          <p:spPr bwMode="auto">
            <a:xfrm>
              <a:off x="952" y="1930"/>
              <a:ext cx="312" cy="60"/>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4" name="Line 223"/>
            <p:cNvSpPr>
              <a:spLocks noChangeShapeType="1"/>
            </p:cNvSpPr>
            <p:nvPr/>
          </p:nvSpPr>
          <p:spPr bwMode="auto">
            <a:xfrm flipH="1">
              <a:off x="1633" y="1932"/>
              <a:ext cx="249" cy="58"/>
            </a:xfrm>
            <a:prstGeom prst="line">
              <a:avLst/>
            </a:prstGeom>
            <a:noFill/>
            <a:ln w="28575" cap="rnd">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145" name="Text Box 224"/>
            <p:cNvSpPr txBox="1">
              <a:spLocks noChangeArrowheads="1"/>
            </p:cNvSpPr>
            <p:nvPr/>
          </p:nvSpPr>
          <p:spPr bwMode="auto">
            <a:xfrm>
              <a:off x="669" y="206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3</a:t>
              </a:r>
            </a:p>
          </p:txBody>
        </p:sp>
        <p:sp>
          <p:nvSpPr>
            <p:cNvPr id="89146" name="Text Box 225"/>
            <p:cNvSpPr txBox="1">
              <a:spLocks noChangeArrowheads="1"/>
            </p:cNvSpPr>
            <p:nvPr/>
          </p:nvSpPr>
          <p:spPr bwMode="auto">
            <a:xfrm>
              <a:off x="906" y="136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6</a:t>
              </a:r>
            </a:p>
          </p:txBody>
        </p:sp>
        <p:sp>
          <p:nvSpPr>
            <p:cNvPr id="89147" name="Text Box 226"/>
            <p:cNvSpPr txBox="1">
              <a:spLocks noChangeArrowheads="1"/>
            </p:cNvSpPr>
            <p:nvPr/>
          </p:nvSpPr>
          <p:spPr bwMode="auto">
            <a:xfrm>
              <a:off x="1651" y="131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5</a:t>
              </a:r>
            </a:p>
          </p:txBody>
        </p:sp>
        <p:sp>
          <p:nvSpPr>
            <p:cNvPr id="89148" name="Text Box 227"/>
            <p:cNvSpPr txBox="1">
              <a:spLocks noChangeArrowheads="1"/>
            </p:cNvSpPr>
            <p:nvPr/>
          </p:nvSpPr>
          <p:spPr bwMode="auto">
            <a:xfrm>
              <a:off x="1963" y="209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a:latin typeface="隶书" pitchFamily="49" charset="-122"/>
                  <a:ea typeface="隶书" pitchFamily="49" charset="-122"/>
                </a:rPr>
                <a:t>2</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0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out)">
                                      <p:cBhvr>
                                        <p:cTn id="16" dur="500"/>
                                        <p:tgtEl>
                                          <p:spTgt spid="13"/>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200308"/>
                                        </p:tgtEl>
                                        <p:attrNameLst>
                                          <p:attrName>style.visibility</p:attrName>
                                        </p:attrNameLst>
                                      </p:cBhvr>
                                      <p:to>
                                        <p:strVal val="visible"/>
                                      </p:to>
                                    </p:set>
                                    <p:animEffect transition="in" filter="box(out)">
                                      <p:cBhvr>
                                        <p:cTn id="25" dur="500"/>
                                        <p:tgtEl>
                                          <p:spTgt spid="1200308"/>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200309">
                                            <p:txEl>
                                              <p:pRg st="0" end="0"/>
                                            </p:txEl>
                                          </p:spTgt>
                                        </p:tgtEl>
                                        <p:attrNameLst>
                                          <p:attrName>style.visibility</p:attrName>
                                        </p:attrNameLst>
                                      </p:cBhvr>
                                      <p:to>
                                        <p:strVal val="visible"/>
                                      </p:to>
                                    </p:set>
                                    <p:animEffect transition="in" filter="box(out)">
                                      <p:cBhvr>
                                        <p:cTn id="30" dur="500"/>
                                        <p:tgtEl>
                                          <p:spTgt spid="1200309">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200310">
                                            <p:txEl>
                                              <p:pRg st="0" end="0"/>
                                            </p:txEl>
                                          </p:spTgt>
                                        </p:tgtEl>
                                        <p:attrNameLst>
                                          <p:attrName>style.visibility</p:attrName>
                                        </p:attrNameLst>
                                      </p:cBhvr>
                                      <p:to>
                                        <p:strVal val="visible"/>
                                      </p:to>
                                    </p:set>
                                    <p:animEffect transition="in" filter="box(out)">
                                      <p:cBhvr>
                                        <p:cTn id="35" dur="500"/>
                                        <p:tgtEl>
                                          <p:spTgt spid="1200310">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200311"/>
                                        </p:tgtEl>
                                        <p:attrNameLst>
                                          <p:attrName>style.visibility</p:attrName>
                                        </p:attrNameLst>
                                      </p:cBhvr>
                                      <p:to>
                                        <p:strVal val="visible"/>
                                      </p:to>
                                    </p:set>
                                    <p:animEffect transition="in" filter="box(out)">
                                      <p:cBhvr>
                                        <p:cTn id="44" dur="500"/>
                                        <p:tgtEl>
                                          <p:spTgt spid="1200311"/>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200312">
                                            <p:txEl>
                                              <p:pRg st="0" end="0"/>
                                            </p:txEl>
                                          </p:spTgt>
                                        </p:tgtEl>
                                        <p:attrNameLst>
                                          <p:attrName>style.visibility</p:attrName>
                                        </p:attrNameLst>
                                      </p:cBhvr>
                                      <p:to>
                                        <p:strVal val="visible"/>
                                      </p:to>
                                    </p:set>
                                    <p:animEffect transition="in" filter="box(out)">
                                      <p:cBhvr>
                                        <p:cTn id="49" dur="500"/>
                                        <p:tgtEl>
                                          <p:spTgt spid="1200312">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200313">
                                            <p:txEl>
                                              <p:pRg st="0" end="0"/>
                                            </p:txEl>
                                          </p:spTgt>
                                        </p:tgtEl>
                                        <p:attrNameLst>
                                          <p:attrName>style.visibility</p:attrName>
                                        </p:attrNameLst>
                                      </p:cBhvr>
                                      <p:to>
                                        <p:strVal val="visible"/>
                                      </p:to>
                                    </p:set>
                                    <p:animEffect transition="in" filter="box(out)">
                                      <p:cBhvr>
                                        <p:cTn id="54" dur="500"/>
                                        <p:tgtEl>
                                          <p:spTgt spid="1200313">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200314"/>
                                        </p:tgtEl>
                                        <p:attrNameLst>
                                          <p:attrName>style.visibility</p:attrName>
                                        </p:attrNameLst>
                                      </p:cBhvr>
                                      <p:to>
                                        <p:strVal val="visible"/>
                                      </p:to>
                                    </p:set>
                                    <p:animEffect transition="in" filter="box(out)">
                                      <p:cBhvr>
                                        <p:cTn id="63" dur="500"/>
                                        <p:tgtEl>
                                          <p:spTgt spid="1200314"/>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200307">
                                            <p:txEl>
                                              <p:pRg st="0" end="0"/>
                                            </p:txEl>
                                          </p:spTgt>
                                        </p:tgtEl>
                                        <p:attrNameLst>
                                          <p:attrName>style.visibility</p:attrName>
                                        </p:attrNameLst>
                                      </p:cBhvr>
                                      <p:to>
                                        <p:strVal val="visible"/>
                                      </p:to>
                                    </p:set>
                                    <p:animEffect transition="in" filter="box(out)">
                                      <p:cBhvr>
                                        <p:cTn id="68" dur="500"/>
                                        <p:tgtEl>
                                          <p:spTgt spid="1200307">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200315">
                                            <p:txEl>
                                              <p:pRg st="0" end="0"/>
                                            </p:txEl>
                                          </p:spTgt>
                                        </p:tgtEl>
                                        <p:attrNameLst>
                                          <p:attrName>style.visibility</p:attrName>
                                        </p:attrNameLst>
                                      </p:cBhvr>
                                      <p:to>
                                        <p:strVal val="visible"/>
                                      </p:to>
                                    </p:set>
                                    <p:animEffect transition="in" filter="box(out)">
                                      <p:cBhvr>
                                        <p:cTn id="73" dur="500"/>
                                        <p:tgtEl>
                                          <p:spTgt spid="1200315">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200316"/>
                                        </p:tgtEl>
                                        <p:attrNameLst>
                                          <p:attrName>style.visibility</p:attrName>
                                        </p:attrNameLst>
                                      </p:cBhvr>
                                      <p:to>
                                        <p:strVal val="visible"/>
                                      </p:to>
                                    </p:set>
                                    <p:animEffect transition="in" filter="box(out)">
                                      <p:cBhvr>
                                        <p:cTn id="82" dur="500"/>
                                        <p:tgtEl>
                                          <p:spTgt spid="1200316"/>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200317">
                                            <p:txEl>
                                              <p:pRg st="0" end="0"/>
                                            </p:txEl>
                                          </p:spTgt>
                                        </p:tgtEl>
                                        <p:attrNameLst>
                                          <p:attrName>style.visibility</p:attrName>
                                        </p:attrNameLst>
                                      </p:cBhvr>
                                      <p:to>
                                        <p:strVal val="visible"/>
                                      </p:to>
                                    </p:set>
                                    <p:animEffect transition="in" filter="box(out)">
                                      <p:cBhvr>
                                        <p:cTn id="87" dur="500"/>
                                        <p:tgtEl>
                                          <p:spTgt spid="1200317">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200318">
                                            <p:txEl>
                                              <p:pRg st="0" end="0"/>
                                            </p:txEl>
                                          </p:spTgt>
                                        </p:tgtEl>
                                        <p:attrNameLst>
                                          <p:attrName>style.visibility</p:attrName>
                                        </p:attrNameLst>
                                      </p:cBhvr>
                                      <p:to>
                                        <p:strVal val="visible"/>
                                      </p:to>
                                    </p:set>
                                    <p:animEffect transition="in" filter="box(out)">
                                      <p:cBhvr>
                                        <p:cTn id="92" dur="500"/>
                                        <p:tgtEl>
                                          <p:spTgt spid="1200318">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200319">
                                            <p:txEl>
                                              <p:pRg st="0" end="0"/>
                                            </p:txEl>
                                          </p:spTgt>
                                        </p:tgtEl>
                                        <p:attrNameLst>
                                          <p:attrName>style.visibility</p:attrName>
                                        </p:attrNameLst>
                                      </p:cBhvr>
                                      <p:to>
                                        <p:strVal val="visible"/>
                                      </p:to>
                                    </p:set>
                                    <p:animEffect transition="in" filter="box(out)">
                                      <p:cBhvr>
                                        <p:cTn id="97" dur="500"/>
                                        <p:tgtEl>
                                          <p:spTgt spid="1200319">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1200320">
                                            <p:txEl>
                                              <p:pRg st="0" end="0"/>
                                            </p:txEl>
                                          </p:spTgt>
                                        </p:tgtEl>
                                        <p:attrNameLst>
                                          <p:attrName>style.visibility</p:attrName>
                                        </p:attrNameLst>
                                      </p:cBhvr>
                                      <p:to>
                                        <p:strVal val="visible"/>
                                      </p:to>
                                    </p:set>
                                    <p:animEffect transition="in" filter="box(out)">
                                      <p:cBhvr>
                                        <p:cTn id="106" dur="500"/>
                                        <p:tgtEl>
                                          <p:spTgt spid="1200320">
                                            <p:txEl>
                                              <p:pRg st="0" end="0"/>
                                            </p:txEl>
                                          </p:spTgt>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childTnLst>
                    </p:cTn>
                  </p:par>
                  <p:par>
                    <p:cTn id="107" fill="hold">
                      <p:stCondLst>
                        <p:cond delay="indefinite"/>
                      </p:stCondLst>
                      <p:childTnLst>
                        <p:par>
                          <p:cTn id="108" fill="hold">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1200321"/>
                                        </p:tgtEl>
                                        <p:attrNameLst>
                                          <p:attrName>style.visibility</p:attrName>
                                        </p:attrNameLst>
                                      </p:cBhvr>
                                      <p:to>
                                        <p:strVal val="visible"/>
                                      </p:to>
                                    </p:set>
                                    <p:animEffect transition="in" filter="box(out)">
                                      <p:cBhvr>
                                        <p:cTn id="111" dur="500"/>
                                        <p:tgtEl>
                                          <p:spTgt spid="1200321"/>
                                        </p:tgtEl>
                                      </p:cBhvr>
                                    </p:animEffec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childTnLst>
                    </p:cTn>
                  </p:par>
                  <p:par>
                    <p:cTn id="112" fill="hold">
                      <p:stCondLst>
                        <p:cond delay="indefinite"/>
                      </p:stCondLst>
                      <p:childTnLst>
                        <p:par>
                          <p:cTn id="113" fill="hold">
                            <p:stCondLst>
                              <p:cond delay="0"/>
                            </p:stCondLst>
                            <p:childTnLst>
                              <p:par>
                                <p:cTn id="114" presetID="4" presetClass="entr" presetSubtype="32" fill="hold" grpId="0" nodeType="clickEffect">
                                  <p:stCondLst>
                                    <p:cond delay="0"/>
                                  </p:stCondLst>
                                  <p:childTnLst>
                                    <p:set>
                                      <p:cBhvr>
                                        <p:cTn id="115" dur="1" fill="hold">
                                          <p:stCondLst>
                                            <p:cond delay="0"/>
                                          </p:stCondLst>
                                        </p:cTn>
                                        <p:tgtEl>
                                          <p:spTgt spid="1200306">
                                            <p:txEl>
                                              <p:pRg st="0" end="0"/>
                                            </p:txEl>
                                          </p:spTgt>
                                        </p:tgtEl>
                                        <p:attrNameLst>
                                          <p:attrName>style.visibility</p:attrName>
                                        </p:attrNameLst>
                                      </p:cBhvr>
                                      <p:to>
                                        <p:strVal val="visible"/>
                                      </p:to>
                                    </p:set>
                                    <p:animEffect transition="in" filter="box(out)">
                                      <p:cBhvr>
                                        <p:cTn id="116" dur="500"/>
                                        <p:tgtEl>
                                          <p:spTgt spid="1200306">
                                            <p:txEl>
                                              <p:pRg st="0" end="0"/>
                                            </p:txEl>
                                          </p:spTgt>
                                        </p:tgtEl>
                                      </p:cBhvr>
                                    </p:animEffect>
                                  </p:childTnLst>
                                  <p:subTnLst>
                                    <p:audio>
                                      <p:cMediaNode>
                                        <p:cTn display="0" masterRel="sameClick">
                                          <p:stCondLst>
                                            <p:cond evt="begin" delay="0">
                                              <p:tn val="114"/>
                                            </p:cond>
                                          </p:stCondLst>
                                          <p:endCondLst>
                                            <p:cond evt="onStopAudio" delay="0">
                                              <p:tgtEl>
                                                <p:sldTgt/>
                                              </p:tgtEl>
                                            </p:cond>
                                          </p:endCondLst>
                                        </p:cTn>
                                        <p:tgtEl>
                                          <p:sndTgt r:embed="rId3" name="CAMERA.WAV"/>
                                        </p:tgtEl>
                                      </p:cMediaNode>
                                    </p:audio>
                                  </p:subTnLst>
                                </p:cTn>
                              </p:par>
                            </p:childTnLst>
                          </p:cTn>
                        </p:par>
                      </p:childTnLst>
                    </p:cTn>
                  </p:par>
                  <p:par>
                    <p:cTn id="117" fill="hold">
                      <p:stCondLst>
                        <p:cond delay="indefinite"/>
                      </p:stCondLst>
                      <p:childTnLst>
                        <p:par>
                          <p:cTn id="118" fill="hold">
                            <p:stCondLst>
                              <p:cond delay="0"/>
                            </p:stCondLst>
                            <p:childTnLst>
                              <p:par>
                                <p:cTn id="119" presetID="4" presetClass="entr" presetSubtype="32" fill="hold" grpId="0" nodeType="clickEffect">
                                  <p:stCondLst>
                                    <p:cond delay="0"/>
                                  </p:stCondLst>
                                  <p:childTnLst>
                                    <p:set>
                                      <p:cBhvr>
                                        <p:cTn id="120" dur="1" fill="hold">
                                          <p:stCondLst>
                                            <p:cond delay="0"/>
                                          </p:stCondLst>
                                        </p:cTn>
                                        <p:tgtEl>
                                          <p:spTgt spid="1200322">
                                            <p:txEl>
                                              <p:pRg st="0" end="0"/>
                                            </p:txEl>
                                          </p:spTgt>
                                        </p:tgtEl>
                                        <p:attrNameLst>
                                          <p:attrName>style.visibility</p:attrName>
                                        </p:attrNameLst>
                                      </p:cBhvr>
                                      <p:to>
                                        <p:strVal val="visible"/>
                                      </p:to>
                                    </p:set>
                                    <p:animEffect transition="in" filter="box(out)">
                                      <p:cBhvr>
                                        <p:cTn id="121" dur="500"/>
                                        <p:tgtEl>
                                          <p:spTgt spid="1200322">
                                            <p:txEl>
                                              <p:pRg st="0" end="0"/>
                                            </p:txEl>
                                          </p:spTgt>
                                        </p:tgtEl>
                                      </p:cBhvr>
                                    </p:animEffect>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childTnLst>
                          </p:cTn>
                        </p:par>
                      </p:childTnLst>
                    </p:cTn>
                  </p:par>
                  <p:par>
                    <p:cTn id="122" fill="hold">
                      <p:stCondLst>
                        <p:cond delay="indefinite"/>
                      </p:stCondLst>
                      <p:childTnLst>
                        <p:par>
                          <p:cTn id="123" fill="hold">
                            <p:stCondLst>
                              <p:cond delay="0"/>
                            </p:stCondLst>
                            <p:childTnLst>
                              <p:par>
                                <p:cTn id="124" presetID="4" presetClass="entr" presetSubtype="32" fill="hold" grpId="0" nodeType="clickEffect">
                                  <p:stCondLst>
                                    <p:cond delay="0"/>
                                  </p:stCondLst>
                                  <p:childTnLst>
                                    <p:set>
                                      <p:cBhvr>
                                        <p:cTn id="125" dur="1" fill="hold">
                                          <p:stCondLst>
                                            <p:cond delay="0"/>
                                          </p:stCondLst>
                                        </p:cTn>
                                        <p:tgtEl>
                                          <p:spTgt spid="1200325">
                                            <p:txEl>
                                              <p:pRg st="0" end="0"/>
                                            </p:txEl>
                                          </p:spTgt>
                                        </p:tgtEl>
                                        <p:attrNameLst>
                                          <p:attrName>style.visibility</p:attrName>
                                        </p:attrNameLst>
                                      </p:cBhvr>
                                      <p:to>
                                        <p:strVal val="visible"/>
                                      </p:to>
                                    </p:set>
                                    <p:animEffect transition="in" filter="box(out)">
                                      <p:cBhvr>
                                        <p:cTn id="126" dur="500"/>
                                        <p:tgtEl>
                                          <p:spTgt spid="1200325">
                                            <p:txEl>
                                              <p:pRg st="0" end="0"/>
                                            </p:txEl>
                                          </p:spTgt>
                                        </p:tgtEl>
                                      </p:cBhvr>
                                    </p:animEffect>
                                  </p:childTnLst>
                                  <p:subTnLst>
                                    <p:audio>
                                      <p:cMediaNode>
                                        <p:cTn display="0" masterRel="sameClick">
                                          <p:stCondLst>
                                            <p:cond evt="begin" delay="0">
                                              <p:tn val="124"/>
                                            </p:cond>
                                          </p:stCondLst>
                                          <p:endCondLst>
                                            <p:cond evt="onStopAudio" delay="0">
                                              <p:tgtEl>
                                                <p:sldTgt/>
                                              </p:tgtEl>
                                            </p:cond>
                                          </p:endCondLst>
                                        </p:cTn>
                                        <p:tgtEl>
                                          <p:sndTgt r:embed="rId3" name="CAMERA.WAV"/>
                                        </p:tgtEl>
                                      </p:cMediaNode>
                                    </p:audio>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306" grpId="0" build="p" autoUpdateAnimBg="0"/>
      <p:bldP spid="1200307" grpId="0" build="p" autoUpdateAnimBg="0"/>
      <p:bldP spid="1200308" grpId="0" animBg="1"/>
      <p:bldP spid="1200309" grpId="0" build="p" autoUpdateAnimBg="0"/>
      <p:bldP spid="1200310" grpId="0" build="p" autoUpdateAnimBg="0"/>
      <p:bldP spid="1200311" grpId="0" animBg="1"/>
      <p:bldP spid="1200312" grpId="0" build="p" autoUpdateAnimBg="0"/>
      <p:bldP spid="1200313" grpId="0" build="p" autoUpdateAnimBg="0"/>
      <p:bldP spid="1200314" grpId="0" animBg="1"/>
      <p:bldP spid="1200315" grpId="0" build="p" autoUpdateAnimBg="0"/>
      <p:bldP spid="1200316" grpId="0" animBg="1"/>
      <p:bldP spid="1200317" grpId="0" build="p" autoUpdateAnimBg="0"/>
      <p:bldP spid="1200318" grpId="0" build="p" autoUpdateAnimBg="0"/>
      <p:bldP spid="1200319" grpId="0" build="p" autoUpdateAnimBg="0"/>
      <p:bldP spid="1200320" grpId="0" build="p" autoUpdateAnimBg="0"/>
      <p:bldP spid="1200321" grpId="0" animBg="1"/>
      <p:bldP spid="1200322" grpId="0" build="p" autoUpdateAnimBg="0"/>
      <p:bldP spid="1200325" grpId="0" build="p" autoUpdateAnimBg="0"/>
      <p:bldP spid="12003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pPr>
              <a:defRPr/>
            </a:pPr>
            <a:fld id="{01133675-3D06-4FCE-BCDC-3CC4A406D84C}" type="slidenum">
              <a:rPr lang="en-US" altLang="zh-CN"/>
              <a:t>75</a:t>
            </a:fld>
            <a:endParaRPr lang="en-US" altLang="zh-CN"/>
          </a:p>
        </p:txBody>
      </p:sp>
      <p:sp>
        <p:nvSpPr>
          <p:cNvPr id="254978" name="Rectangle 2"/>
          <p:cNvSpPr>
            <a:spLocks noGrp="1" noChangeArrowheads="1"/>
          </p:cNvSpPr>
          <p:nvPr>
            <p:ph type="title"/>
          </p:nvPr>
        </p:nvSpPr>
        <p:spPr/>
        <p:txBody>
          <a:bodyPr/>
          <a:lstStyle/>
          <a:p>
            <a:pPr eaLnBrk="1" hangingPunct="1">
              <a:defRPr/>
            </a:pPr>
            <a:r>
              <a:rPr lang="zh-CN" altLang="en-US" smtClean="0"/>
              <a:t>两种算法的比较</a:t>
            </a:r>
          </a:p>
        </p:txBody>
      </p:sp>
      <p:graphicFrame>
        <p:nvGraphicFramePr>
          <p:cNvPr id="255026" name="Group 50"/>
          <p:cNvGraphicFramePr>
            <a:graphicFrameLocks noGrp="1"/>
          </p:cNvGraphicFramePr>
          <p:nvPr/>
        </p:nvGraphicFramePr>
        <p:xfrm>
          <a:off x="762000" y="1905000"/>
          <a:ext cx="7924800" cy="2438401"/>
        </p:xfrm>
        <a:graphic>
          <a:graphicData uri="http://schemas.openxmlformats.org/drawingml/2006/table">
            <a:tbl>
              <a:tblPr/>
              <a:tblGrid>
                <a:gridCol w="2438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8112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anchor="ctr" anchorCtr="1"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zh-CN" altLang="en-US" sz="2800" b="1" i="0" u="none" strike="noStrike" cap="none" normalizeH="0" baseline="0" smtClean="0">
                          <a:ln>
                            <a:noFill/>
                          </a:ln>
                          <a:solidFill>
                            <a:srgbClr val="0000FF"/>
                          </a:solidFill>
                          <a:effectLst/>
                          <a:latin typeface="Times New Roman" panose="02020603050405020304" pitchFamily="18" charset="0"/>
                          <a:ea typeface="楷体_GB2312" pitchFamily="49" charset="-122"/>
                        </a:rPr>
                        <a:t>普里姆算法</a:t>
                      </a:r>
                    </a:p>
                  </a:txBody>
                  <a:tcPr anchor="ctr" anchorCtr="1"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zh-CN" altLang="en-US" sz="2800" b="1" i="0" u="none" strike="noStrike" cap="none" normalizeH="0" baseline="0" smtClean="0">
                          <a:ln>
                            <a:noFill/>
                          </a:ln>
                          <a:solidFill>
                            <a:srgbClr val="0000FF"/>
                          </a:solidFill>
                          <a:effectLst/>
                          <a:latin typeface="Times New Roman" panose="02020603050405020304" pitchFamily="18" charset="0"/>
                          <a:ea typeface="楷体_GB2312" pitchFamily="49" charset="-122"/>
                        </a:rPr>
                        <a:t>克鲁斯卡尔算法</a:t>
                      </a:r>
                    </a:p>
                  </a:txBody>
                  <a:tcPr anchor="ctr" anchorCtr="1"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8159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zh-CN" altLang="en-US" sz="2800" b="1" i="0" u="none" strike="noStrike" cap="none" normalizeH="0" baseline="0" smtClean="0">
                          <a:ln>
                            <a:noFill/>
                          </a:ln>
                          <a:solidFill>
                            <a:srgbClr val="0000FF"/>
                          </a:solidFill>
                          <a:effectLst/>
                          <a:latin typeface="Times New Roman" panose="02020603050405020304" pitchFamily="18" charset="0"/>
                          <a:ea typeface="楷体_GB2312" pitchFamily="49" charset="-122"/>
                        </a:rPr>
                        <a:t>时间复杂度</a:t>
                      </a:r>
                    </a:p>
                  </a:txBody>
                  <a:tcPr anchor="ctr" anchorCtr="1"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smtClean="0">
                          <a:ln>
                            <a:noFill/>
                          </a:ln>
                          <a:solidFill>
                            <a:srgbClr val="590096"/>
                          </a:solidFill>
                          <a:effectLst/>
                          <a:latin typeface="Times New Roman" panose="02020603050405020304" pitchFamily="18" charset="0"/>
                          <a:ea typeface="楷体_GB2312" pitchFamily="49" charset="-122"/>
                        </a:rPr>
                        <a:t>O(n</a:t>
                      </a:r>
                      <a:r>
                        <a:rPr kumimoji="1" lang="en-US" altLang="zh-CN" sz="2800" b="1" i="0" u="none" strike="noStrike" cap="none" normalizeH="0" baseline="30000" smtClean="0">
                          <a:ln>
                            <a:noFill/>
                          </a:ln>
                          <a:solidFill>
                            <a:srgbClr val="590096"/>
                          </a:solidFill>
                          <a:effectLst/>
                          <a:latin typeface="Times New Roman" panose="02020603050405020304" pitchFamily="18" charset="0"/>
                          <a:ea typeface="楷体_GB2312" pitchFamily="49" charset="-122"/>
                        </a:rPr>
                        <a:t>2</a:t>
                      </a:r>
                      <a:r>
                        <a:rPr kumimoji="1" lang="en-US" altLang="zh-CN" sz="2800" b="1" i="0" u="none" strike="noStrike" cap="none" normalizeH="0" baseline="0" smtClean="0">
                          <a:ln>
                            <a:noFill/>
                          </a:ln>
                          <a:solidFill>
                            <a:srgbClr val="590096"/>
                          </a:solidFill>
                          <a:effectLst/>
                          <a:latin typeface="Times New Roman" panose="02020603050405020304" pitchFamily="18" charset="0"/>
                          <a:ea typeface="楷体_GB2312" pitchFamily="49" charset="-122"/>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anchor="ctr" anchorCtr="1"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en-US" altLang="zh-CN" sz="2800" b="1" i="0" u="none" strike="noStrike" cap="none" normalizeH="0" baseline="0" smtClean="0">
                          <a:ln>
                            <a:noFill/>
                          </a:ln>
                          <a:solidFill>
                            <a:srgbClr val="590096"/>
                          </a:solidFill>
                          <a:effectLst/>
                          <a:latin typeface="Times New Roman" panose="02020603050405020304" pitchFamily="18" charset="0"/>
                          <a:ea typeface="楷体_GB2312" pitchFamily="49" charset="-122"/>
                        </a:rPr>
                        <a:t>O(eloge)</a:t>
                      </a:r>
                    </a:p>
                  </a:txBody>
                  <a:tcPr anchor="ctr" anchorCtr="1"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r h="8112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800" b="1" i="0" u="none" strike="noStrike" cap="none" normalizeH="0" baseline="0" smtClean="0">
                          <a:ln>
                            <a:noFill/>
                          </a:ln>
                          <a:solidFill>
                            <a:srgbClr val="0000FF"/>
                          </a:solidFill>
                          <a:effectLst/>
                          <a:latin typeface="Times New Roman" panose="02020603050405020304" pitchFamily="18" charset="0"/>
                          <a:ea typeface="楷体_GB2312" pitchFamily="49" charset="-122"/>
                        </a:rPr>
                        <a:t>适应范围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anchor="ctr" anchorCtr="1"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zh-CN" altLang="en-US" sz="2800" b="1" i="0" u="none" strike="noStrike" cap="none" normalizeH="0" baseline="0" smtClean="0">
                          <a:ln>
                            <a:noFill/>
                          </a:ln>
                          <a:solidFill>
                            <a:srgbClr val="590096"/>
                          </a:solidFill>
                          <a:effectLst/>
                          <a:latin typeface="Times New Roman" panose="02020603050405020304" pitchFamily="18" charset="0"/>
                          <a:ea typeface="楷体_GB2312" pitchFamily="49" charset="-122"/>
                        </a:rPr>
                        <a:t>稠密图</a:t>
                      </a:r>
                    </a:p>
                  </a:txBody>
                  <a:tcPr anchor="ctr" anchorCtr="1"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1" lang="zh-CN" altLang="en-US" sz="2800" b="1" i="0" u="none" strike="noStrike" cap="none" normalizeH="0" baseline="0" smtClean="0">
                          <a:ln>
                            <a:noFill/>
                          </a:ln>
                          <a:solidFill>
                            <a:srgbClr val="590096"/>
                          </a:solidFill>
                          <a:effectLst/>
                          <a:latin typeface="Times New Roman" panose="02020603050405020304" pitchFamily="18" charset="0"/>
                          <a:ea typeface="楷体_GB2312" pitchFamily="49" charset="-122"/>
                        </a:rPr>
                        <a:t>稀疏图</a:t>
                      </a:r>
                    </a:p>
                  </a:txBody>
                  <a:tcPr anchor="ctr" anchorCtr="1"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pull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722E5D3-E65A-495E-97F3-003D3C11B83D}" type="slidenum">
              <a:rPr lang="en-US" altLang="zh-CN"/>
              <a:t>76</a:t>
            </a:fld>
            <a:endParaRPr lang="en-US" altLang="zh-CN"/>
          </a:p>
        </p:txBody>
      </p:sp>
      <p:sp>
        <p:nvSpPr>
          <p:cNvPr id="297986" name="Rectangle 2"/>
          <p:cNvSpPr>
            <a:spLocks noGrp="1" noChangeArrowheads="1"/>
          </p:cNvSpPr>
          <p:nvPr>
            <p:ph type="title"/>
          </p:nvPr>
        </p:nvSpPr>
        <p:spPr/>
        <p:txBody>
          <a:bodyPr/>
          <a:lstStyle/>
          <a:p>
            <a:pPr eaLnBrk="1" hangingPunct="1">
              <a:defRPr/>
            </a:pPr>
            <a:r>
              <a:rPr lang="en-US" altLang="zh-CN" smtClean="0"/>
              <a:t>7.6  </a:t>
            </a:r>
            <a:r>
              <a:rPr lang="zh-CN" altLang="en-US" smtClean="0"/>
              <a:t>最短路径问题</a:t>
            </a:r>
          </a:p>
        </p:txBody>
      </p:sp>
      <p:sp>
        <p:nvSpPr>
          <p:cNvPr id="27652" name="Rectangle 3"/>
          <p:cNvSpPr>
            <a:spLocks noGrp="1" noChangeArrowheads="1"/>
          </p:cNvSpPr>
          <p:nvPr>
            <p:ph type="body" idx="1"/>
          </p:nvPr>
        </p:nvSpPr>
        <p:spPr/>
        <p:txBody>
          <a:bodyPr/>
          <a:lstStyle/>
          <a:p>
            <a:pPr eaLnBrk="1" hangingPunct="1"/>
            <a:r>
              <a:rPr lang="zh-CN" altLang="en-US" smtClean="0"/>
              <a:t>问题描述：</a:t>
            </a:r>
          </a:p>
          <a:p>
            <a:pPr eaLnBrk="1" hangingPunct="1"/>
            <a:r>
              <a:rPr lang="zh-CN" altLang="en-US" smtClean="0"/>
              <a:t>在</a:t>
            </a:r>
            <a:r>
              <a:rPr lang="zh-CN" altLang="en-US" smtClean="0">
                <a:solidFill>
                  <a:srgbClr val="FF0000"/>
                </a:solidFill>
              </a:rPr>
              <a:t>有向网</a:t>
            </a:r>
            <a:r>
              <a:rPr lang="zh-CN" altLang="en-US" smtClean="0"/>
              <a:t>络上，规划从起点到终点的“最短”路径。</a:t>
            </a:r>
          </a:p>
          <a:p>
            <a:pPr eaLnBrk="1" hangingPunct="1"/>
            <a:r>
              <a:rPr lang="zh-CN" altLang="en-US" smtClean="0"/>
              <a:t>规划目标（“最短”）：</a:t>
            </a:r>
          </a:p>
          <a:p>
            <a:pPr lvl="1" eaLnBrk="1" hangingPunct="1"/>
            <a:r>
              <a:rPr lang="zh-CN" altLang="en-US" smtClean="0"/>
              <a:t>距离最短</a:t>
            </a:r>
          </a:p>
          <a:p>
            <a:pPr lvl="1" eaLnBrk="1" hangingPunct="1"/>
            <a:r>
              <a:rPr lang="zh-CN" altLang="en-US" smtClean="0"/>
              <a:t>转换次数最少</a:t>
            </a:r>
          </a:p>
          <a:p>
            <a:pPr lvl="1" eaLnBrk="1" hangingPunct="1"/>
            <a:r>
              <a:rPr lang="zh-CN" altLang="en-US" smtClean="0"/>
              <a:t>费用最少</a:t>
            </a:r>
          </a:p>
          <a:p>
            <a:pPr lvl="1" eaLnBrk="1" hangingPunct="1"/>
            <a:r>
              <a:rPr lang="zh-CN" altLang="en-US" smtClean="0"/>
              <a:t>油耗最少</a:t>
            </a:r>
          </a:p>
          <a:p>
            <a:pPr lvl="1" eaLnBrk="1" hangingPunct="1"/>
            <a:r>
              <a:rPr lang="zh-CN" altLang="en-US" smtClean="0"/>
              <a:t>安全性最高</a:t>
            </a:r>
          </a:p>
          <a:p>
            <a:pPr lvl="1" eaLnBrk="1" hangingPunct="1"/>
            <a:r>
              <a:rPr lang="en-US" altLang="zh-CN" smtClean="0"/>
              <a:t>……</a:t>
            </a:r>
          </a:p>
        </p:txBody>
      </p:sp>
    </p:spTree>
  </p:cSld>
  <p:clrMapOvr>
    <a:masterClrMapping/>
  </p:clrMapOvr>
  <p:transition>
    <p:pull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C7903D5-6B31-4DA7-8CE0-C16C320611CE}" type="slidenum">
              <a:rPr lang="en-US" altLang="zh-CN"/>
              <a:t>77</a:t>
            </a:fld>
            <a:endParaRPr lang="en-US" altLang="zh-CN"/>
          </a:p>
        </p:txBody>
      </p:sp>
      <p:sp>
        <p:nvSpPr>
          <p:cNvPr id="299010" name="Rectangle 2"/>
          <p:cNvSpPr>
            <a:spLocks noGrp="1" noChangeArrowheads="1"/>
          </p:cNvSpPr>
          <p:nvPr>
            <p:ph type="title"/>
          </p:nvPr>
        </p:nvSpPr>
        <p:spPr/>
        <p:txBody>
          <a:bodyPr/>
          <a:lstStyle/>
          <a:p>
            <a:pPr eaLnBrk="1" hangingPunct="1">
              <a:defRPr/>
            </a:pPr>
            <a:r>
              <a:rPr lang="en-US" altLang="zh-CN" smtClean="0"/>
              <a:t>7.6  </a:t>
            </a:r>
            <a:r>
              <a:rPr lang="zh-CN" altLang="en-US" smtClean="0"/>
              <a:t>最短路径问题</a:t>
            </a:r>
          </a:p>
        </p:txBody>
      </p:sp>
      <p:sp>
        <p:nvSpPr>
          <p:cNvPr id="28676" name="Rectangle 3"/>
          <p:cNvSpPr>
            <a:spLocks noGrp="1" noChangeArrowheads="1"/>
          </p:cNvSpPr>
          <p:nvPr>
            <p:ph type="body" idx="1"/>
          </p:nvPr>
        </p:nvSpPr>
        <p:spPr/>
        <p:txBody>
          <a:bodyPr/>
          <a:lstStyle/>
          <a:p>
            <a:pPr eaLnBrk="1" hangingPunct="1">
              <a:lnSpc>
                <a:spcPct val="110000"/>
              </a:lnSpc>
              <a:spcBef>
                <a:spcPct val="10000"/>
              </a:spcBef>
            </a:pPr>
            <a:r>
              <a:rPr lang="zh-CN" altLang="en-US" dirty="0" smtClean="0"/>
              <a:t>迪杰斯特拉</a:t>
            </a:r>
            <a:r>
              <a:rPr lang="en-US" altLang="zh-CN" dirty="0" smtClean="0"/>
              <a:t>(</a:t>
            </a:r>
            <a:r>
              <a:rPr lang="en-US" altLang="zh-CN" dirty="0" err="1" smtClean="0"/>
              <a:t>Dijkstra</a:t>
            </a:r>
            <a:r>
              <a:rPr lang="en-US" altLang="zh-CN" dirty="0" smtClean="0"/>
              <a:t>)</a:t>
            </a:r>
            <a:r>
              <a:rPr lang="zh-CN" altLang="en-US" dirty="0" smtClean="0"/>
              <a:t>算法</a:t>
            </a:r>
          </a:p>
          <a:p>
            <a:pPr lvl="1" eaLnBrk="1" hangingPunct="1">
              <a:lnSpc>
                <a:spcPct val="110000"/>
              </a:lnSpc>
              <a:spcBef>
                <a:spcPct val="10000"/>
              </a:spcBef>
            </a:pPr>
            <a:r>
              <a:rPr lang="zh-CN" altLang="en-US" dirty="0" smtClean="0"/>
              <a:t>求从某个源点到其余各顶点的最短路径</a:t>
            </a:r>
          </a:p>
          <a:p>
            <a:pPr lvl="1" eaLnBrk="1" hangingPunct="1">
              <a:lnSpc>
                <a:spcPct val="110000"/>
              </a:lnSpc>
              <a:spcBef>
                <a:spcPct val="10000"/>
              </a:spcBef>
            </a:pPr>
            <a:r>
              <a:rPr lang="zh-CN" altLang="en-US" dirty="0" smtClean="0">
                <a:solidFill>
                  <a:schemeClr val="tx1"/>
                </a:solidFill>
              </a:rPr>
              <a:t>即，对已知图 </a:t>
            </a:r>
            <a:r>
              <a:rPr lang="en-US" altLang="zh-CN" dirty="0" smtClean="0">
                <a:solidFill>
                  <a:schemeClr val="tx1"/>
                </a:solidFill>
                <a:cs typeface="Tahoma" panose="020B0604030504040204" pitchFamily="34" charset="0"/>
              </a:rPr>
              <a:t>G=</a:t>
            </a:r>
            <a:r>
              <a:rPr lang="zh-CN" altLang="en-US" dirty="0" smtClean="0">
                <a:solidFill>
                  <a:schemeClr val="tx1"/>
                </a:solidFill>
              </a:rPr>
              <a:t>（</a:t>
            </a:r>
            <a:r>
              <a:rPr lang="en-US" altLang="zh-CN" dirty="0" smtClean="0">
                <a:solidFill>
                  <a:schemeClr val="tx1"/>
                </a:solidFill>
                <a:cs typeface="Tahoma" panose="020B0604030504040204" pitchFamily="34" charset="0"/>
              </a:rPr>
              <a:t>V</a:t>
            </a:r>
            <a:r>
              <a:rPr lang="zh-CN" altLang="en-US" dirty="0" smtClean="0">
                <a:solidFill>
                  <a:schemeClr val="tx1"/>
                </a:solidFill>
              </a:rPr>
              <a:t>，</a:t>
            </a:r>
            <a:r>
              <a:rPr lang="en-US" altLang="zh-CN" dirty="0" smtClean="0">
                <a:solidFill>
                  <a:schemeClr val="tx1"/>
                </a:solidFill>
                <a:cs typeface="Tahoma" panose="020B0604030504040204" pitchFamily="34" charset="0"/>
              </a:rPr>
              <a:t>E</a:t>
            </a:r>
            <a:r>
              <a:rPr lang="zh-CN" altLang="en-US" dirty="0" smtClean="0">
                <a:solidFill>
                  <a:schemeClr val="tx1"/>
                </a:solidFill>
              </a:rPr>
              <a:t>），给定源顶点 </a:t>
            </a:r>
            <a:r>
              <a:rPr lang="en-US" altLang="zh-CN" dirty="0" err="1" smtClean="0">
                <a:solidFill>
                  <a:schemeClr val="tx1"/>
                </a:solidFill>
                <a:cs typeface="Tahoma" panose="020B0604030504040204" pitchFamily="34" charset="0"/>
              </a:rPr>
              <a:t>s</a:t>
            </a:r>
            <a:r>
              <a:rPr lang="en-US" altLang="zh-CN" dirty="0" err="1" smtClean="0">
                <a:solidFill>
                  <a:schemeClr val="tx1"/>
                </a:solidFill>
              </a:rPr>
              <a:t>∈</a:t>
            </a:r>
            <a:r>
              <a:rPr lang="en-US" altLang="zh-CN" dirty="0" err="1" smtClean="0">
                <a:solidFill>
                  <a:schemeClr val="tx1"/>
                </a:solidFill>
                <a:cs typeface="Tahoma" panose="020B0604030504040204" pitchFamily="34" charset="0"/>
              </a:rPr>
              <a:t>V</a:t>
            </a:r>
            <a:r>
              <a:rPr lang="zh-CN" altLang="en-US" dirty="0" smtClean="0">
                <a:solidFill>
                  <a:schemeClr val="tx1"/>
                </a:solidFill>
              </a:rPr>
              <a:t>，找出 </a:t>
            </a:r>
            <a:r>
              <a:rPr lang="en-US" altLang="zh-CN" dirty="0" smtClean="0">
                <a:solidFill>
                  <a:schemeClr val="tx1"/>
                </a:solidFill>
                <a:cs typeface="Tahoma" panose="020B0604030504040204" pitchFamily="34" charset="0"/>
              </a:rPr>
              <a:t>s </a:t>
            </a:r>
            <a:r>
              <a:rPr lang="zh-CN" altLang="en-US" dirty="0" smtClean="0">
                <a:solidFill>
                  <a:schemeClr val="tx1"/>
                </a:solidFill>
              </a:rPr>
              <a:t>到图中其它各顶点的最短路径。</a:t>
            </a:r>
          </a:p>
          <a:p>
            <a:pPr eaLnBrk="1" hangingPunct="1">
              <a:lnSpc>
                <a:spcPct val="110000"/>
              </a:lnSpc>
              <a:spcBef>
                <a:spcPct val="10000"/>
              </a:spcBef>
            </a:pPr>
            <a:r>
              <a:rPr lang="zh-CN" altLang="en-US" dirty="0" smtClean="0"/>
              <a:t>弗洛伊德</a:t>
            </a:r>
            <a:r>
              <a:rPr lang="en-US" altLang="zh-CN" dirty="0" smtClean="0"/>
              <a:t>(Floyd)</a:t>
            </a:r>
            <a:r>
              <a:rPr lang="zh-CN" altLang="en-US" dirty="0" smtClean="0"/>
              <a:t>算法</a:t>
            </a:r>
          </a:p>
          <a:p>
            <a:pPr lvl="1" eaLnBrk="1" hangingPunct="1">
              <a:lnSpc>
                <a:spcPct val="110000"/>
              </a:lnSpc>
              <a:spcBef>
                <a:spcPct val="10000"/>
              </a:spcBef>
            </a:pPr>
            <a:r>
              <a:rPr lang="zh-CN" altLang="en-US" dirty="0" smtClean="0"/>
              <a:t>求每一对顶点之间的最短路径</a:t>
            </a:r>
          </a:p>
          <a:p>
            <a:pPr lvl="1" eaLnBrk="1" hangingPunct="1">
              <a:lnSpc>
                <a:spcPct val="110000"/>
              </a:lnSpc>
              <a:spcBef>
                <a:spcPct val="10000"/>
              </a:spcBef>
            </a:pPr>
            <a:r>
              <a:rPr lang="zh-CN" altLang="en-US" dirty="0" smtClean="0">
                <a:solidFill>
                  <a:schemeClr val="tx1"/>
                </a:solidFill>
              </a:rPr>
              <a:t>即，对已知图 </a:t>
            </a:r>
            <a:r>
              <a:rPr lang="en-US" altLang="zh-CN" dirty="0" smtClean="0">
                <a:solidFill>
                  <a:schemeClr val="tx1"/>
                </a:solidFill>
                <a:cs typeface="Tahoma" panose="020B0604030504040204" pitchFamily="34" charset="0"/>
              </a:rPr>
              <a:t>G=</a:t>
            </a:r>
            <a:r>
              <a:rPr lang="zh-CN" altLang="en-US" dirty="0" smtClean="0">
                <a:solidFill>
                  <a:schemeClr val="tx1"/>
                </a:solidFill>
              </a:rPr>
              <a:t>（</a:t>
            </a:r>
            <a:r>
              <a:rPr lang="en-US" altLang="zh-CN" dirty="0" smtClean="0">
                <a:solidFill>
                  <a:schemeClr val="tx1"/>
                </a:solidFill>
                <a:cs typeface="Tahoma" panose="020B0604030504040204" pitchFamily="34" charset="0"/>
              </a:rPr>
              <a:t>V</a:t>
            </a:r>
            <a:r>
              <a:rPr lang="zh-CN" altLang="en-US" dirty="0" smtClean="0">
                <a:solidFill>
                  <a:schemeClr val="tx1"/>
                </a:solidFill>
              </a:rPr>
              <a:t>，</a:t>
            </a:r>
            <a:r>
              <a:rPr lang="en-US" altLang="zh-CN" dirty="0" smtClean="0">
                <a:solidFill>
                  <a:schemeClr val="tx1"/>
                </a:solidFill>
                <a:cs typeface="Tahoma" panose="020B0604030504040204" pitchFamily="34" charset="0"/>
              </a:rPr>
              <a:t>E</a:t>
            </a:r>
            <a:r>
              <a:rPr lang="zh-CN" altLang="en-US" dirty="0" smtClean="0">
                <a:solidFill>
                  <a:schemeClr val="tx1"/>
                </a:solidFill>
              </a:rPr>
              <a:t>），任意的顶点 </a:t>
            </a:r>
            <a:r>
              <a:rPr lang="en-US" altLang="zh-CN" dirty="0" smtClean="0">
                <a:solidFill>
                  <a:schemeClr val="tx1"/>
                </a:solidFill>
                <a:cs typeface="Tahoma" panose="020B0604030504040204" pitchFamily="34" charset="0"/>
              </a:rPr>
              <a:t>Vi</a:t>
            </a:r>
            <a:r>
              <a:rPr lang="zh-CN" altLang="en-US" dirty="0" smtClean="0">
                <a:solidFill>
                  <a:schemeClr val="tx1"/>
                </a:solidFill>
              </a:rPr>
              <a:t>，</a:t>
            </a:r>
            <a:r>
              <a:rPr lang="en-US" altLang="zh-CN" dirty="0" err="1" smtClean="0">
                <a:solidFill>
                  <a:schemeClr val="tx1"/>
                </a:solidFill>
                <a:cs typeface="Tahoma" panose="020B0604030504040204" pitchFamily="34" charset="0"/>
              </a:rPr>
              <a:t>Vj</a:t>
            </a:r>
            <a:r>
              <a:rPr lang="en-US" altLang="zh-CN" dirty="0" err="1" smtClean="0">
                <a:solidFill>
                  <a:schemeClr val="tx1"/>
                </a:solidFill>
              </a:rPr>
              <a:t>∈</a:t>
            </a:r>
            <a:r>
              <a:rPr lang="en-US" altLang="zh-CN" dirty="0" err="1" smtClean="0">
                <a:solidFill>
                  <a:schemeClr val="tx1"/>
                </a:solidFill>
                <a:cs typeface="Tahoma" panose="020B0604030504040204" pitchFamily="34" charset="0"/>
              </a:rPr>
              <a:t>V</a:t>
            </a:r>
            <a:r>
              <a:rPr lang="zh-CN" altLang="en-US" dirty="0" smtClean="0">
                <a:solidFill>
                  <a:schemeClr val="tx1"/>
                </a:solidFill>
              </a:rPr>
              <a:t>，找出从 </a:t>
            </a:r>
            <a:r>
              <a:rPr lang="en-US" altLang="zh-CN" dirty="0" smtClean="0">
                <a:solidFill>
                  <a:schemeClr val="tx1"/>
                </a:solidFill>
                <a:cs typeface="Tahoma" panose="020B0604030504040204" pitchFamily="34" charset="0"/>
              </a:rPr>
              <a:t>Vi </a:t>
            </a:r>
            <a:r>
              <a:rPr lang="zh-CN" altLang="en-US" dirty="0" smtClean="0">
                <a:solidFill>
                  <a:schemeClr val="tx1"/>
                </a:solidFill>
              </a:rPr>
              <a:t>到 </a:t>
            </a:r>
            <a:r>
              <a:rPr lang="en-US" altLang="zh-CN" dirty="0" err="1" smtClean="0">
                <a:solidFill>
                  <a:schemeClr val="tx1"/>
                </a:solidFill>
                <a:cs typeface="Tahoma" panose="020B0604030504040204" pitchFamily="34" charset="0"/>
              </a:rPr>
              <a:t>Vj</a:t>
            </a:r>
            <a:r>
              <a:rPr lang="en-US" altLang="zh-CN" dirty="0" smtClean="0">
                <a:solidFill>
                  <a:schemeClr val="tx1"/>
                </a:solidFill>
                <a:cs typeface="Tahoma" panose="020B0604030504040204" pitchFamily="34" charset="0"/>
              </a:rPr>
              <a:t> </a:t>
            </a:r>
            <a:r>
              <a:rPr lang="zh-CN" altLang="en-US" dirty="0" smtClean="0">
                <a:solidFill>
                  <a:schemeClr val="tx1"/>
                </a:solidFill>
              </a:rPr>
              <a:t>的最短路径。</a:t>
            </a:r>
          </a:p>
          <a:p>
            <a:pPr eaLnBrk="1" hangingPunct="1"/>
            <a:endParaRPr lang="en-US" altLang="zh-CN" dirty="0" smtClean="0"/>
          </a:p>
        </p:txBody>
      </p:sp>
    </p:spTree>
  </p:cSld>
  <p:clrMapOvr>
    <a:masterClrMapping/>
  </p:clrMapOvr>
  <p:transition>
    <p:pull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pPr>
              <a:defRPr/>
            </a:pPr>
            <a:fld id="{46CB3AD2-1F70-4A7A-9BE0-649ADE58D654}" type="slidenum">
              <a:rPr lang="en-US" altLang="zh-CN"/>
              <a:t>78</a:t>
            </a:fld>
            <a:endParaRPr lang="en-US" altLang="zh-CN"/>
          </a:p>
        </p:txBody>
      </p:sp>
      <p:sp>
        <p:nvSpPr>
          <p:cNvPr id="261128" name="Rectangle 8"/>
          <p:cNvSpPr>
            <a:spLocks noGrp="1" noChangeArrowheads="1"/>
          </p:cNvSpPr>
          <p:nvPr>
            <p:ph type="title"/>
          </p:nvPr>
        </p:nvSpPr>
        <p:spPr/>
        <p:txBody>
          <a:bodyPr/>
          <a:lstStyle/>
          <a:p>
            <a:pPr eaLnBrk="1" hangingPunct="1">
              <a:defRPr/>
            </a:pPr>
            <a:r>
              <a:rPr lang="en-US" altLang="zh-CN" smtClean="0"/>
              <a:t>7.6.1 </a:t>
            </a:r>
            <a:r>
              <a:rPr lang="zh-CN" altLang="en-US" smtClean="0"/>
              <a:t>迪杰斯特拉</a:t>
            </a:r>
            <a:r>
              <a:rPr lang="en-US" altLang="zh-CN" smtClean="0"/>
              <a:t>(Dijkstra)</a:t>
            </a:r>
            <a:r>
              <a:rPr lang="zh-CN" altLang="en-US" smtClean="0"/>
              <a:t>算法</a:t>
            </a:r>
          </a:p>
        </p:txBody>
      </p:sp>
      <p:sp>
        <p:nvSpPr>
          <p:cNvPr id="29700" name="Rectangle 9"/>
          <p:cNvSpPr>
            <a:spLocks noGrp="1" noChangeArrowheads="1"/>
          </p:cNvSpPr>
          <p:nvPr>
            <p:ph type="body" idx="1"/>
          </p:nvPr>
        </p:nvSpPr>
        <p:spPr/>
        <p:txBody>
          <a:bodyPr/>
          <a:lstStyle/>
          <a:p>
            <a:pPr eaLnBrk="1" hangingPunct="1"/>
            <a:r>
              <a:rPr lang="zh-CN" altLang="en-US" smtClean="0">
                <a:solidFill>
                  <a:srgbClr val="CC0000"/>
                </a:solidFill>
              </a:rPr>
              <a:t>问题</a:t>
            </a:r>
            <a:r>
              <a:rPr lang="zh-CN" altLang="en-US" smtClean="0"/>
              <a:t>：求从某个源点到其余各点的最短路径</a:t>
            </a:r>
          </a:p>
          <a:p>
            <a:pPr eaLnBrk="1" hangingPunct="1"/>
            <a:r>
              <a:rPr lang="zh-CN" altLang="en-US" smtClean="0">
                <a:solidFill>
                  <a:srgbClr val="CC0000"/>
                </a:solidFill>
              </a:rPr>
              <a:t>基本思想</a:t>
            </a:r>
            <a:r>
              <a:rPr lang="zh-CN" altLang="en-US" smtClean="0"/>
              <a:t>：</a:t>
            </a:r>
          </a:p>
          <a:p>
            <a:pPr lvl="1" eaLnBrk="1" hangingPunct="1"/>
            <a:r>
              <a:rPr lang="zh-CN" altLang="en-US" smtClean="0"/>
              <a:t>依最短路径的长度递增的次序求得各条路径</a:t>
            </a:r>
          </a:p>
          <a:p>
            <a:pPr eaLnBrk="1" hangingPunct="1"/>
            <a:r>
              <a:rPr lang="zh-CN" altLang="en-US" smtClean="0"/>
              <a:t>设置辅助数组</a:t>
            </a:r>
            <a:r>
              <a:rPr lang="en-US" altLang="zh-CN" smtClean="0"/>
              <a:t>Dist[n-1]</a:t>
            </a:r>
          </a:p>
          <a:p>
            <a:pPr lvl="1" eaLnBrk="1" hangingPunct="1"/>
            <a:r>
              <a:rPr lang="en-US" altLang="zh-CN" smtClean="0"/>
              <a:t>Dist[k] </a:t>
            </a:r>
            <a:r>
              <a:rPr lang="zh-CN" altLang="en-US" smtClean="0"/>
              <a:t>表示</a:t>
            </a:r>
            <a:r>
              <a:rPr lang="zh-CN" altLang="en-US" smtClean="0">
                <a:solidFill>
                  <a:srgbClr val="3C001E"/>
                </a:solidFill>
              </a:rPr>
              <a:t>从源点</a:t>
            </a:r>
            <a:r>
              <a:rPr lang="en-US" altLang="zh-CN" smtClean="0">
                <a:solidFill>
                  <a:srgbClr val="3C001E"/>
                </a:solidFill>
              </a:rPr>
              <a:t>V0</a:t>
            </a:r>
            <a:r>
              <a:rPr lang="zh-CN" altLang="en-US" smtClean="0">
                <a:solidFill>
                  <a:srgbClr val="3C001E"/>
                </a:solidFill>
              </a:rPr>
              <a:t>到顶点</a:t>
            </a:r>
            <a:r>
              <a:rPr lang="en-US" altLang="zh-CN" smtClean="0">
                <a:solidFill>
                  <a:srgbClr val="3C001E"/>
                </a:solidFill>
              </a:rPr>
              <a:t>Vk</a:t>
            </a:r>
            <a:r>
              <a:rPr lang="zh-CN" altLang="en-US" smtClean="0">
                <a:solidFill>
                  <a:srgbClr val="3C001E"/>
                </a:solidFill>
              </a:rPr>
              <a:t>最短路径的长度</a:t>
            </a:r>
          </a:p>
        </p:txBody>
      </p:sp>
      <p:grpSp>
        <p:nvGrpSpPr>
          <p:cNvPr id="2" name="Group 83"/>
          <p:cNvGrpSpPr/>
          <p:nvPr/>
        </p:nvGrpSpPr>
        <p:grpSpPr bwMode="auto">
          <a:xfrm>
            <a:off x="3851275" y="3644900"/>
            <a:ext cx="4865688" cy="2905125"/>
            <a:chOff x="2426" y="2296"/>
            <a:chExt cx="3065" cy="1830"/>
          </a:xfrm>
        </p:grpSpPr>
        <p:grpSp>
          <p:nvGrpSpPr>
            <p:cNvPr id="3" name="Group 11"/>
            <p:cNvGrpSpPr/>
            <p:nvPr/>
          </p:nvGrpSpPr>
          <p:grpSpPr bwMode="auto">
            <a:xfrm>
              <a:off x="4784" y="2795"/>
              <a:ext cx="707" cy="351"/>
              <a:chOff x="3696" y="742"/>
              <a:chExt cx="707" cy="351"/>
            </a:xfrm>
          </p:grpSpPr>
          <p:sp>
            <p:nvSpPr>
              <p:cNvPr id="29762" name="Oval 12"/>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63" name="Text Box 13"/>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V4</a:t>
                </a:r>
              </a:p>
            </p:txBody>
          </p:sp>
        </p:grpSp>
        <p:sp>
          <p:nvSpPr>
            <p:cNvPr id="29724" name="Line 14"/>
            <p:cNvSpPr>
              <a:spLocks noChangeShapeType="1"/>
            </p:cNvSpPr>
            <p:nvPr/>
          </p:nvSpPr>
          <p:spPr bwMode="auto">
            <a:xfrm flipH="1">
              <a:off x="4240" y="3883"/>
              <a:ext cx="624" cy="6"/>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5" name="Line 15"/>
            <p:cNvSpPr>
              <a:spLocks noChangeShapeType="1"/>
            </p:cNvSpPr>
            <p:nvPr/>
          </p:nvSpPr>
          <p:spPr bwMode="auto">
            <a:xfrm>
              <a:off x="3223" y="3867"/>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6" name="Line 16"/>
            <p:cNvSpPr>
              <a:spLocks noChangeShapeType="1"/>
            </p:cNvSpPr>
            <p:nvPr/>
          </p:nvSpPr>
          <p:spPr bwMode="auto">
            <a:xfrm>
              <a:off x="3242" y="2976"/>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7" name="Freeform 17"/>
            <p:cNvSpPr/>
            <p:nvPr/>
          </p:nvSpPr>
          <p:spPr bwMode="auto">
            <a:xfrm>
              <a:off x="3106" y="3112"/>
              <a:ext cx="95" cy="571"/>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8" name="Freeform 18"/>
            <p:cNvSpPr/>
            <p:nvPr/>
          </p:nvSpPr>
          <p:spPr bwMode="auto">
            <a:xfrm>
              <a:off x="2834" y="3112"/>
              <a:ext cx="99" cy="576"/>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9" name="Freeform 19"/>
            <p:cNvSpPr/>
            <p:nvPr/>
          </p:nvSpPr>
          <p:spPr bwMode="auto">
            <a:xfrm>
              <a:off x="4232" y="3122"/>
              <a:ext cx="766" cy="566"/>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0" name="Freeform 20"/>
            <p:cNvSpPr/>
            <p:nvPr/>
          </p:nvSpPr>
          <p:spPr bwMode="auto">
            <a:xfrm>
              <a:off x="4240" y="3122"/>
              <a:ext cx="800" cy="671"/>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1" name="Freeform 21"/>
            <p:cNvSpPr/>
            <p:nvPr/>
          </p:nvSpPr>
          <p:spPr bwMode="auto">
            <a:xfrm>
              <a:off x="3106" y="2568"/>
              <a:ext cx="1815" cy="272"/>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2" name="Line 22"/>
            <p:cNvSpPr>
              <a:spLocks noChangeShapeType="1"/>
            </p:cNvSpPr>
            <p:nvPr/>
          </p:nvSpPr>
          <p:spPr bwMode="auto">
            <a:xfrm flipV="1">
              <a:off x="4059" y="3159"/>
              <a:ext cx="0" cy="576"/>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3" name="Line 23"/>
            <p:cNvSpPr>
              <a:spLocks noChangeShapeType="1"/>
            </p:cNvSpPr>
            <p:nvPr/>
          </p:nvSpPr>
          <p:spPr bwMode="auto">
            <a:xfrm>
              <a:off x="4278" y="2971"/>
              <a:ext cx="597" cy="5"/>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4" name="Text Box 24"/>
            <p:cNvSpPr txBox="1">
              <a:spLocks noChangeArrowheads="1"/>
            </p:cNvSpPr>
            <p:nvPr/>
          </p:nvSpPr>
          <p:spPr bwMode="auto">
            <a:xfrm>
              <a:off x="3605" y="2296"/>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45</a:t>
              </a:r>
            </a:p>
          </p:txBody>
        </p:sp>
        <p:sp>
          <p:nvSpPr>
            <p:cNvPr id="29735" name="Text Box 25"/>
            <p:cNvSpPr txBox="1">
              <a:spLocks noChangeArrowheads="1"/>
            </p:cNvSpPr>
            <p:nvPr/>
          </p:nvSpPr>
          <p:spPr bwMode="auto">
            <a:xfrm>
              <a:off x="3152" y="2704"/>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50</a:t>
              </a:r>
            </a:p>
          </p:txBody>
        </p:sp>
        <p:sp>
          <p:nvSpPr>
            <p:cNvPr id="29736" name="Text Box 26"/>
            <p:cNvSpPr txBox="1">
              <a:spLocks noChangeArrowheads="1"/>
            </p:cNvSpPr>
            <p:nvPr/>
          </p:nvSpPr>
          <p:spPr bwMode="auto">
            <a:xfrm>
              <a:off x="4104" y="2704"/>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10</a:t>
              </a:r>
            </a:p>
          </p:txBody>
        </p:sp>
        <p:sp>
          <p:nvSpPr>
            <p:cNvPr id="29737" name="Text Box 27"/>
            <p:cNvSpPr txBox="1">
              <a:spLocks noChangeArrowheads="1"/>
            </p:cNvSpPr>
            <p:nvPr/>
          </p:nvSpPr>
          <p:spPr bwMode="auto">
            <a:xfrm>
              <a:off x="2426" y="3203"/>
              <a:ext cx="6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20</a:t>
              </a:r>
            </a:p>
          </p:txBody>
        </p:sp>
        <p:sp>
          <p:nvSpPr>
            <p:cNvPr id="29738" name="Text Box 28"/>
            <p:cNvSpPr txBox="1">
              <a:spLocks noChangeArrowheads="1"/>
            </p:cNvSpPr>
            <p:nvPr/>
          </p:nvSpPr>
          <p:spPr bwMode="auto">
            <a:xfrm>
              <a:off x="2970" y="3203"/>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10</a:t>
              </a:r>
            </a:p>
          </p:txBody>
        </p:sp>
        <p:sp>
          <p:nvSpPr>
            <p:cNvPr id="29739" name="Text Box 29"/>
            <p:cNvSpPr txBox="1">
              <a:spLocks noChangeArrowheads="1"/>
            </p:cNvSpPr>
            <p:nvPr/>
          </p:nvSpPr>
          <p:spPr bwMode="auto">
            <a:xfrm>
              <a:off x="3061" y="3838"/>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15</a:t>
              </a:r>
            </a:p>
          </p:txBody>
        </p:sp>
        <p:sp>
          <p:nvSpPr>
            <p:cNvPr id="29740" name="Text Box 30"/>
            <p:cNvSpPr txBox="1">
              <a:spLocks noChangeArrowheads="1"/>
            </p:cNvSpPr>
            <p:nvPr/>
          </p:nvSpPr>
          <p:spPr bwMode="auto">
            <a:xfrm>
              <a:off x="3478" y="3199"/>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20</a:t>
              </a:r>
            </a:p>
          </p:txBody>
        </p:sp>
        <p:sp>
          <p:nvSpPr>
            <p:cNvPr id="29741" name="Text Box 31"/>
            <p:cNvSpPr txBox="1">
              <a:spLocks noChangeArrowheads="1"/>
            </p:cNvSpPr>
            <p:nvPr/>
          </p:nvSpPr>
          <p:spPr bwMode="auto">
            <a:xfrm>
              <a:off x="4149" y="3838"/>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黑体" panose="02010609060101010101" pitchFamily="2" charset="-122"/>
                  <a:ea typeface="黑体" panose="02010609060101010101" pitchFamily="2" charset="-122"/>
                </a:rPr>
                <a:t>5</a:t>
              </a:r>
            </a:p>
          </p:txBody>
        </p:sp>
        <p:sp>
          <p:nvSpPr>
            <p:cNvPr id="29742" name="Text Box 32"/>
            <p:cNvSpPr txBox="1">
              <a:spLocks noChangeArrowheads="1"/>
            </p:cNvSpPr>
            <p:nvPr/>
          </p:nvSpPr>
          <p:spPr bwMode="auto">
            <a:xfrm>
              <a:off x="4554" y="3334"/>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30</a:t>
              </a:r>
            </a:p>
          </p:txBody>
        </p:sp>
        <p:sp>
          <p:nvSpPr>
            <p:cNvPr id="29743" name="Text Box 33"/>
            <p:cNvSpPr txBox="1">
              <a:spLocks noChangeArrowheads="1"/>
            </p:cNvSpPr>
            <p:nvPr/>
          </p:nvSpPr>
          <p:spPr bwMode="auto">
            <a:xfrm>
              <a:off x="3923" y="3158"/>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35</a:t>
              </a:r>
            </a:p>
          </p:txBody>
        </p:sp>
        <p:grpSp>
          <p:nvGrpSpPr>
            <p:cNvPr id="4" name="Group 34"/>
            <p:cNvGrpSpPr/>
            <p:nvPr/>
          </p:nvGrpSpPr>
          <p:grpSpPr bwMode="auto">
            <a:xfrm>
              <a:off x="3787" y="2795"/>
              <a:ext cx="707" cy="351"/>
              <a:chOff x="3696" y="742"/>
              <a:chExt cx="707" cy="351"/>
            </a:xfrm>
          </p:grpSpPr>
          <p:sp>
            <p:nvSpPr>
              <p:cNvPr id="29760" name="Oval 35"/>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61" name="Text Box 36"/>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V3</a:t>
                </a:r>
              </a:p>
            </p:txBody>
          </p:sp>
        </p:grpSp>
        <p:grpSp>
          <p:nvGrpSpPr>
            <p:cNvPr id="5" name="Group 53"/>
            <p:cNvGrpSpPr/>
            <p:nvPr/>
          </p:nvGrpSpPr>
          <p:grpSpPr bwMode="auto">
            <a:xfrm>
              <a:off x="2746" y="2795"/>
              <a:ext cx="707" cy="351"/>
              <a:chOff x="2565" y="2989"/>
              <a:chExt cx="707" cy="351"/>
            </a:xfrm>
          </p:grpSpPr>
          <p:sp>
            <p:nvSpPr>
              <p:cNvPr id="29758" name="Oval 38"/>
              <p:cNvSpPr>
                <a:spLocks noChangeArrowheads="1"/>
              </p:cNvSpPr>
              <p:nvPr/>
            </p:nvSpPr>
            <p:spPr bwMode="auto">
              <a:xfrm>
                <a:off x="2666" y="2989"/>
                <a:ext cx="351" cy="351"/>
              </a:xfrm>
              <a:prstGeom prst="ellipse">
                <a:avLst/>
              </a:prstGeom>
              <a:solidFill>
                <a:srgbClr val="FFCCFF"/>
              </a:solidFill>
              <a:ln w="12700" cap="rnd">
                <a:solidFill>
                  <a:schemeClr val="tx1"/>
                </a:solidFill>
                <a:round/>
              </a:ln>
            </p:spPr>
            <p:txBody>
              <a:bodyPr wrap="none" anchor="ctr"/>
              <a:lstStyle/>
              <a:p>
                <a:endParaRPr lang="zh-CN" altLang="en-US"/>
              </a:p>
            </p:txBody>
          </p:sp>
          <p:sp>
            <p:nvSpPr>
              <p:cNvPr id="29759" name="Text Box 39"/>
              <p:cNvSpPr txBox="1">
                <a:spLocks noChangeArrowheads="1"/>
              </p:cNvSpPr>
              <p:nvPr/>
            </p:nvSpPr>
            <p:spPr bwMode="auto">
              <a:xfrm>
                <a:off x="2565" y="2992"/>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V0</a:t>
                </a:r>
              </a:p>
            </p:txBody>
          </p:sp>
        </p:grpSp>
        <p:grpSp>
          <p:nvGrpSpPr>
            <p:cNvPr id="6" name="Group 40"/>
            <p:cNvGrpSpPr/>
            <p:nvPr/>
          </p:nvGrpSpPr>
          <p:grpSpPr bwMode="auto">
            <a:xfrm>
              <a:off x="2743" y="3657"/>
              <a:ext cx="707" cy="351"/>
              <a:chOff x="3696" y="742"/>
              <a:chExt cx="707" cy="351"/>
            </a:xfrm>
          </p:grpSpPr>
          <p:sp>
            <p:nvSpPr>
              <p:cNvPr id="29756" name="Oval 41"/>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57" name="Text Box 42"/>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V1</a:t>
                </a:r>
              </a:p>
            </p:txBody>
          </p:sp>
        </p:grpSp>
        <p:grpSp>
          <p:nvGrpSpPr>
            <p:cNvPr id="7" name="Group 43"/>
            <p:cNvGrpSpPr/>
            <p:nvPr/>
          </p:nvGrpSpPr>
          <p:grpSpPr bwMode="auto">
            <a:xfrm>
              <a:off x="4784" y="2783"/>
              <a:ext cx="707" cy="351"/>
              <a:chOff x="3696" y="742"/>
              <a:chExt cx="707" cy="351"/>
            </a:xfrm>
          </p:grpSpPr>
          <p:sp>
            <p:nvSpPr>
              <p:cNvPr id="29754" name="Oval 44"/>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55" name="Text Box 45"/>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V4</a:t>
                </a:r>
              </a:p>
            </p:txBody>
          </p:sp>
        </p:grpSp>
        <p:grpSp>
          <p:nvGrpSpPr>
            <p:cNvPr id="8" name="Group 46"/>
            <p:cNvGrpSpPr/>
            <p:nvPr/>
          </p:nvGrpSpPr>
          <p:grpSpPr bwMode="auto">
            <a:xfrm>
              <a:off x="3787" y="3702"/>
              <a:ext cx="707" cy="351"/>
              <a:chOff x="3696" y="742"/>
              <a:chExt cx="707" cy="351"/>
            </a:xfrm>
          </p:grpSpPr>
          <p:sp>
            <p:nvSpPr>
              <p:cNvPr id="29752" name="Oval 47"/>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53" name="Text Box 48"/>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V2</a:t>
                </a:r>
              </a:p>
            </p:txBody>
          </p:sp>
        </p:grpSp>
        <p:grpSp>
          <p:nvGrpSpPr>
            <p:cNvPr id="9" name="Group 49"/>
            <p:cNvGrpSpPr/>
            <p:nvPr/>
          </p:nvGrpSpPr>
          <p:grpSpPr bwMode="auto">
            <a:xfrm>
              <a:off x="4739" y="3702"/>
              <a:ext cx="707" cy="351"/>
              <a:chOff x="3696" y="742"/>
              <a:chExt cx="707" cy="351"/>
            </a:xfrm>
          </p:grpSpPr>
          <p:sp>
            <p:nvSpPr>
              <p:cNvPr id="29750" name="Oval 50"/>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29751" name="Text Box 51"/>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V5</a:t>
                </a:r>
              </a:p>
            </p:txBody>
          </p:sp>
        </p:grpSp>
      </p:grpSp>
      <p:graphicFrame>
        <p:nvGraphicFramePr>
          <p:cNvPr id="261202" name="Group 82"/>
          <p:cNvGraphicFramePr>
            <a:graphicFrameLocks noGrp="1"/>
          </p:cNvGraphicFramePr>
          <p:nvPr/>
        </p:nvGraphicFramePr>
        <p:xfrm>
          <a:off x="684213" y="4941888"/>
          <a:ext cx="2976562" cy="1014412"/>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V1</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V2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V5</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51117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1201" name="Rectangle 81"/>
          <p:cNvSpPr>
            <a:spLocks noChangeArrowheads="1"/>
          </p:cNvSpPr>
          <p:nvPr/>
        </p:nvSpPr>
        <p:spPr bwMode="auto">
          <a:xfrm>
            <a:off x="684213" y="4437063"/>
            <a:ext cx="142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a:t>Dist[n-1]</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1201"/>
                                        </p:tgtEl>
                                        <p:attrNameLst>
                                          <p:attrName>style.visibility</p:attrName>
                                        </p:attrNameLst>
                                      </p:cBhvr>
                                      <p:to>
                                        <p:strVal val="visible"/>
                                      </p:to>
                                    </p:set>
                                    <p:animEffect transition="in" filter="wipe(right)">
                                      <p:cBhvr>
                                        <p:cTn id="7" dur="500"/>
                                        <p:tgtEl>
                                          <p:spTgt spid="261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61202"/>
                                        </p:tgtEl>
                                        <p:attrNameLst>
                                          <p:attrName>style.visibility</p:attrName>
                                        </p:attrNameLst>
                                      </p:cBhvr>
                                      <p:to>
                                        <p:strVal val="visible"/>
                                      </p:to>
                                    </p:set>
                                    <p:animEffect transition="in" filter="wipe(right)">
                                      <p:cBhvr>
                                        <p:cTn id="12" dur="500"/>
                                        <p:tgtEl>
                                          <p:spTgt spid="26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20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pPr>
              <a:defRPr/>
            </a:pPr>
            <a:fld id="{E1584F11-6FCE-46BF-907C-026103AEBEF0}" type="slidenum">
              <a:rPr lang="en-US" altLang="zh-CN"/>
              <a:t>79</a:t>
            </a:fld>
            <a:endParaRPr lang="en-US" altLang="zh-CN"/>
          </a:p>
        </p:txBody>
      </p:sp>
      <p:sp>
        <p:nvSpPr>
          <p:cNvPr id="30723" name="Text Box 148"/>
          <p:cNvSpPr txBox="1">
            <a:spLocks noChangeArrowheads="1"/>
          </p:cNvSpPr>
          <p:nvPr/>
        </p:nvSpPr>
        <p:spPr bwMode="auto">
          <a:xfrm>
            <a:off x="4572000" y="45085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10</a:t>
            </a:r>
          </a:p>
        </p:txBody>
      </p:sp>
      <p:sp>
        <p:nvSpPr>
          <p:cNvPr id="30724" name="Rectangle 3"/>
          <p:cNvSpPr>
            <a:spLocks noGrp="1" noChangeArrowheads="1"/>
          </p:cNvSpPr>
          <p:nvPr>
            <p:ph type="body" idx="1"/>
          </p:nvPr>
        </p:nvSpPr>
        <p:spPr>
          <a:xfrm>
            <a:off x="250825" y="1125538"/>
            <a:ext cx="8642350" cy="5184775"/>
          </a:xfrm>
        </p:spPr>
        <p:txBody>
          <a:bodyPr/>
          <a:lstStyle/>
          <a:p>
            <a:pPr eaLnBrk="1" hangingPunct="1"/>
            <a:r>
              <a:rPr lang="zh-CN" altLang="en-US" smtClean="0">
                <a:solidFill>
                  <a:srgbClr val="CC0000"/>
                </a:solidFill>
              </a:rPr>
              <a:t>在</a:t>
            </a:r>
            <a:r>
              <a:rPr lang="en-US" altLang="zh-CN" smtClean="0">
                <a:solidFill>
                  <a:srgbClr val="CC0000"/>
                </a:solidFill>
              </a:rPr>
              <a:t>Dist[n-1]</a:t>
            </a:r>
            <a:r>
              <a:rPr lang="zh-CN" altLang="en-US" smtClean="0">
                <a:solidFill>
                  <a:srgbClr val="CC0000"/>
                </a:solidFill>
              </a:rPr>
              <a:t>中，长度最短的路径的特点：</a:t>
            </a:r>
          </a:p>
        </p:txBody>
      </p:sp>
      <p:grpSp>
        <p:nvGrpSpPr>
          <p:cNvPr id="2" name="Group 131"/>
          <p:cNvGrpSpPr/>
          <p:nvPr/>
        </p:nvGrpSpPr>
        <p:grpSpPr bwMode="auto">
          <a:xfrm>
            <a:off x="7380288" y="3860800"/>
            <a:ext cx="1122362" cy="557213"/>
            <a:chOff x="3696" y="742"/>
            <a:chExt cx="707" cy="351"/>
          </a:xfrm>
        </p:grpSpPr>
        <p:sp>
          <p:nvSpPr>
            <p:cNvPr id="30786" name="Oval 132"/>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0787" name="Text Box 133"/>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V4</a:t>
              </a:r>
            </a:p>
          </p:txBody>
        </p:sp>
      </p:grpSp>
      <p:sp>
        <p:nvSpPr>
          <p:cNvPr id="30726" name="Line 134"/>
          <p:cNvSpPr>
            <a:spLocks noChangeShapeType="1"/>
          </p:cNvSpPr>
          <p:nvPr/>
        </p:nvSpPr>
        <p:spPr bwMode="auto">
          <a:xfrm flipH="1">
            <a:off x="6516688" y="5588000"/>
            <a:ext cx="990600" cy="9525"/>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Line 135"/>
          <p:cNvSpPr>
            <a:spLocks noChangeShapeType="1"/>
          </p:cNvSpPr>
          <p:nvPr/>
        </p:nvSpPr>
        <p:spPr bwMode="auto">
          <a:xfrm>
            <a:off x="4902200" y="5562600"/>
            <a:ext cx="1027113"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Line 136"/>
          <p:cNvSpPr>
            <a:spLocks noChangeShapeType="1"/>
          </p:cNvSpPr>
          <p:nvPr/>
        </p:nvSpPr>
        <p:spPr bwMode="auto">
          <a:xfrm>
            <a:off x="4932363" y="4148138"/>
            <a:ext cx="1027112"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Freeform 137"/>
          <p:cNvSpPr/>
          <p:nvPr/>
        </p:nvSpPr>
        <p:spPr bwMode="auto">
          <a:xfrm>
            <a:off x="4716463" y="4364038"/>
            <a:ext cx="150812"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138"/>
          <p:cNvSpPr/>
          <p:nvPr/>
        </p:nvSpPr>
        <p:spPr bwMode="auto">
          <a:xfrm>
            <a:off x="4284663" y="4364038"/>
            <a:ext cx="157162" cy="914400"/>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1" name="Freeform 139"/>
          <p:cNvSpPr/>
          <p:nvPr/>
        </p:nvSpPr>
        <p:spPr bwMode="auto">
          <a:xfrm>
            <a:off x="6503988" y="4379913"/>
            <a:ext cx="1216025" cy="898525"/>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2" name="Freeform 140"/>
          <p:cNvSpPr/>
          <p:nvPr/>
        </p:nvSpPr>
        <p:spPr bwMode="auto">
          <a:xfrm>
            <a:off x="6516688" y="4379913"/>
            <a:ext cx="1270000" cy="1065212"/>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3" name="Freeform 141"/>
          <p:cNvSpPr/>
          <p:nvPr/>
        </p:nvSpPr>
        <p:spPr bwMode="auto">
          <a:xfrm>
            <a:off x="4716463" y="3500438"/>
            <a:ext cx="2881312" cy="431800"/>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4" name="Line 142"/>
          <p:cNvSpPr>
            <a:spLocks noChangeShapeType="1"/>
          </p:cNvSpPr>
          <p:nvPr/>
        </p:nvSpPr>
        <p:spPr bwMode="auto">
          <a:xfrm flipV="1">
            <a:off x="6229350" y="4438650"/>
            <a:ext cx="0" cy="9144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143"/>
          <p:cNvSpPr>
            <a:spLocks noChangeShapeType="1"/>
          </p:cNvSpPr>
          <p:nvPr/>
        </p:nvSpPr>
        <p:spPr bwMode="auto">
          <a:xfrm>
            <a:off x="6577013" y="4140200"/>
            <a:ext cx="947737" cy="7938"/>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Text Box 144"/>
          <p:cNvSpPr txBox="1">
            <a:spLocks noChangeArrowheads="1"/>
          </p:cNvSpPr>
          <p:nvPr/>
        </p:nvSpPr>
        <p:spPr bwMode="auto">
          <a:xfrm>
            <a:off x="5508625" y="3068638"/>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45</a:t>
            </a:r>
          </a:p>
        </p:txBody>
      </p:sp>
      <p:sp>
        <p:nvSpPr>
          <p:cNvPr id="30737" name="Text Box 145"/>
          <p:cNvSpPr txBox="1">
            <a:spLocks noChangeArrowheads="1"/>
          </p:cNvSpPr>
          <p:nvPr/>
        </p:nvSpPr>
        <p:spPr bwMode="auto">
          <a:xfrm>
            <a:off x="4789488" y="3716338"/>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50</a:t>
            </a:r>
          </a:p>
        </p:txBody>
      </p:sp>
      <p:sp>
        <p:nvSpPr>
          <p:cNvPr id="30738" name="Text Box 146"/>
          <p:cNvSpPr txBox="1">
            <a:spLocks noChangeArrowheads="1"/>
          </p:cNvSpPr>
          <p:nvPr/>
        </p:nvSpPr>
        <p:spPr bwMode="auto">
          <a:xfrm>
            <a:off x="6300788" y="3716338"/>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10</a:t>
            </a:r>
          </a:p>
        </p:txBody>
      </p:sp>
      <p:sp>
        <p:nvSpPr>
          <p:cNvPr id="30739" name="Text Box 147"/>
          <p:cNvSpPr txBox="1">
            <a:spLocks noChangeArrowheads="1"/>
          </p:cNvSpPr>
          <p:nvPr/>
        </p:nvSpPr>
        <p:spPr bwMode="auto">
          <a:xfrm>
            <a:off x="3636963" y="4508500"/>
            <a:ext cx="95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20</a:t>
            </a:r>
          </a:p>
        </p:txBody>
      </p:sp>
      <p:sp>
        <p:nvSpPr>
          <p:cNvPr id="30740" name="Text Box 149"/>
          <p:cNvSpPr txBox="1">
            <a:spLocks noChangeArrowheads="1"/>
          </p:cNvSpPr>
          <p:nvPr/>
        </p:nvSpPr>
        <p:spPr bwMode="auto">
          <a:xfrm>
            <a:off x="4645025" y="5516563"/>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15</a:t>
            </a:r>
          </a:p>
        </p:txBody>
      </p:sp>
      <p:sp>
        <p:nvSpPr>
          <p:cNvPr id="30741" name="Text Box 150"/>
          <p:cNvSpPr txBox="1">
            <a:spLocks noChangeArrowheads="1"/>
          </p:cNvSpPr>
          <p:nvPr/>
        </p:nvSpPr>
        <p:spPr bwMode="auto">
          <a:xfrm>
            <a:off x="5307013" y="4502150"/>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20</a:t>
            </a:r>
          </a:p>
        </p:txBody>
      </p:sp>
      <p:sp>
        <p:nvSpPr>
          <p:cNvPr id="30742" name="Text Box 151"/>
          <p:cNvSpPr txBox="1">
            <a:spLocks noChangeArrowheads="1"/>
          </p:cNvSpPr>
          <p:nvPr/>
        </p:nvSpPr>
        <p:spPr bwMode="auto">
          <a:xfrm>
            <a:off x="6372225" y="5516563"/>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黑体" panose="02010609060101010101" pitchFamily="2" charset="-122"/>
                <a:ea typeface="黑体" panose="02010609060101010101" pitchFamily="2" charset="-122"/>
              </a:rPr>
              <a:t>5</a:t>
            </a:r>
          </a:p>
        </p:txBody>
      </p:sp>
      <p:sp>
        <p:nvSpPr>
          <p:cNvPr id="30743" name="Text Box 152"/>
          <p:cNvSpPr txBox="1">
            <a:spLocks noChangeArrowheads="1"/>
          </p:cNvSpPr>
          <p:nvPr/>
        </p:nvSpPr>
        <p:spPr bwMode="auto">
          <a:xfrm>
            <a:off x="7015163" y="4716463"/>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30</a:t>
            </a:r>
          </a:p>
        </p:txBody>
      </p:sp>
      <p:sp>
        <p:nvSpPr>
          <p:cNvPr id="30744" name="Text Box 153"/>
          <p:cNvSpPr txBox="1">
            <a:spLocks noChangeArrowheads="1"/>
          </p:cNvSpPr>
          <p:nvPr/>
        </p:nvSpPr>
        <p:spPr bwMode="auto">
          <a:xfrm>
            <a:off x="6013450" y="4437063"/>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latin typeface="隶书" pitchFamily="49" charset="-122"/>
                <a:ea typeface="隶书" pitchFamily="49" charset="-122"/>
              </a:rPr>
              <a:t>35</a:t>
            </a:r>
          </a:p>
        </p:txBody>
      </p:sp>
      <p:grpSp>
        <p:nvGrpSpPr>
          <p:cNvPr id="3" name="Group 220"/>
          <p:cNvGrpSpPr/>
          <p:nvPr/>
        </p:nvGrpSpPr>
        <p:grpSpPr bwMode="auto">
          <a:xfrm>
            <a:off x="5797550" y="3860800"/>
            <a:ext cx="1122363" cy="557213"/>
            <a:chOff x="2517" y="2387"/>
            <a:chExt cx="707" cy="351"/>
          </a:xfrm>
        </p:grpSpPr>
        <p:sp>
          <p:nvSpPr>
            <p:cNvPr id="30784" name="Oval 155"/>
            <p:cNvSpPr>
              <a:spLocks noChangeArrowheads="1"/>
            </p:cNvSpPr>
            <p:nvPr/>
          </p:nvSpPr>
          <p:spPr bwMode="auto">
            <a:xfrm>
              <a:off x="2621" y="2387"/>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0785" name="Text Box 156"/>
            <p:cNvSpPr txBox="1">
              <a:spLocks noChangeArrowheads="1"/>
            </p:cNvSpPr>
            <p:nvPr/>
          </p:nvSpPr>
          <p:spPr bwMode="auto">
            <a:xfrm>
              <a:off x="2517" y="2399"/>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V3</a:t>
              </a:r>
            </a:p>
          </p:txBody>
        </p:sp>
      </p:grpSp>
      <p:grpSp>
        <p:nvGrpSpPr>
          <p:cNvPr id="4" name="Group 157"/>
          <p:cNvGrpSpPr/>
          <p:nvPr/>
        </p:nvGrpSpPr>
        <p:grpSpPr bwMode="auto">
          <a:xfrm>
            <a:off x="4144963" y="3860800"/>
            <a:ext cx="1122362" cy="557213"/>
            <a:chOff x="2565" y="2989"/>
            <a:chExt cx="707" cy="351"/>
          </a:xfrm>
        </p:grpSpPr>
        <p:sp>
          <p:nvSpPr>
            <p:cNvPr id="30782" name="Oval 158"/>
            <p:cNvSpPr>
              <a:spLocks noChangeArrowheads="1"/>
            </p:cNvSpPr>
            <p:nvPr/>
          </p:nvSpPr>
          <p:spPr bwMode="auto">
            <a:xfrm>
              <a:off x="2666" y="2989"/>
              <a:ext cx="351" cy="351"/>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0783" name="Text Box 159"/>
            <p:cNvSpPr txBox="1">
              <a:spLocks noChangeArrowheads="1"/>
            </p:cNvSpPr>
            <p:nvPr/>
          </p:nvSpPr>
          <p:spPr bwMode="auto">
            <a:xfrm>
              <a:off x="2565" y="2992"/>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V0</a:t>
              </a:r>
            </a:p>
          </p:txBody>
        </p:sp>
      </p:grpSp>
      <p:sp>
        <p:nvSpPr>
          <p:cNvPr id="30747" name="Oval 161"/>
          <p:cNvSpPr>
            <a:spLocks noChangeArrowheads="1"/>
          </p:cNvSpPr>
          <p:nvPr/>
        </p:nvSpPr>
        <p:spPr bwMode="auto">
          <a:xfrm>
            <a:off x="4305300" y="5229225"/>
            <a:ext cx="557213" cy="557213"/>
          </a:xfrm>
          <a:prstGeom prst="ellipse">
            <a:avLst/>
          </a:prstGeom>
          <a:solidFill>
            <a:schemeClr val="tx2"/>
          </a:solidFill>
          <a:ln w="12700" cap="rnd">
            <a:solidFill>
              <a:schemeClr val="tx1"/>
            </a:solidFill>
            <a:round/>
          </a:ln>
        </p:spPr>
        <p:txBody>
          <a:bodyPr wrap="none" anchor="ctr"/>
          <a:lstStyle/>
          <a:p>
            <a:r>
              <a:rPr lang="en-US" altLang="zh-CN"/>
              <a:t>V1</a:t>
            </a:r>
          </a:p>
        </p:txBody>
      </p:sp>
      <p:grpSp>
        <p:nvGrpSpPr>
          <p:cNvPr id="5" name="Group 163"/>
          <p:cNvGrpSpPr/>
          <p:nvPr/>
        </p:nvGrpSpPr>
        <p:grpSpPr bwMode="auto">
          <a:xfrm>
            <a:off x="7380288" y="3841750"/>
            <a:ext cx="1122362" cy="557213"/>
            <a:chOff x="3696" y="742"/>
            <a:chExt cx="707" cy="351"/>
          </a:xfrm>
        </p:grpSpPr>
        <p:sp>
          <p:nvSpPr>
            <p:cNvPr id="30780" name="Oval 164"/>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0781" name="Text Box 165"/>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V4</a:t>
              </a:r>
            </a:p>
          </p:txBody>
        </p:sp>
      </p:grpSp>
      <p:grpSp>
        <p:nvGrpSpPr>
          <p:cNvPr id="6" name="Group 221"/>
          <p:cNvGrpSpPr/>
          <p:nvPr/>
        </p:nvGrpSpPr>
        <p:grpSpPr bwMode="auto">
          <a:xfrm>
            <a:off x="5797550" y="5300663"/>
            <a:ext cx="1122363" cy="557212"/>
            <a:chOff x="2517" y="3294"/>
            <a:chExt cx="707" cy="351"/>
          </a:xfrm>
        </p:grpSpPr>
        <p:sp>
          <p:nvSpPr>
            <p:cNvPr id="30778" name="Oval 167"/>
            <p:cNvSpPr>
              <a:spLocks noChangeArrowheads="1"/>
            </p:cNvSpPr>
            <p:nvPr/>
          </p:nvSpPr>
          <p:spPr bwMode="auto">
            <a:xfrm>
              <a:off x="2621" y="3294"/>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0779" name="Text Box 168"/>
            <p:cNvSpPr txBox="1">
              <a:spLocks noChangeArrowheads="1"/>
            </p:cNvSpPr>
            <p:nvPr/>
          </p:nvSpPr>
          <p:spPr bwMode="auto">
            <a:xfrm>
              <a:off x="2517" y="3306"/>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V2</a:t>
              </a:r>
            </a:p>
          </p:txBody>
        </p:sp>
      </p:grpSp>
      <p:grpSp>
        <p:nvGrpSpPr>
          <p:cNvPr id="7" name="Group 169"/>
          <p:cNvGrpSpPr/>
          <p:nvPr/>
        </p:nvGrpSpPr>
        <p:grpSpPr bwMode="auto">
          <a:xfrm>
            <a:off x="7308850" y="5300663"/>
            <a:ext cx="1122363" cy="557212"/>
            <a:chOff x="3696" y="742"/>
            <a:chExt cx="707" cy="351"/>
          </a:xfrm>
        </p:grpSpPr>
        <p:sp>
          <p:nvSpPr>
            <p:cNvPr id="30776" name="Oval 170"/>
            <p:cNvSpPr>
              <a:spLocks noChangeArrowheads="1"/>
            </p:cNvSpPr>
            <p:nvPr/>
          </p:nvSpPr>
          <p:spPr bwMode="auto">
            <a:xfrm>
              <a:off x="3800" y="742"/>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0777" name="Text Box 171"/>
            <p:cNvSpPr txBox="1">
              <a:spLocks noChangeArrowheads="1"/>
            </p:cNvSpPr>
            <p:nvPr/>
          </p:nvSpPr>
          <p:spPr bwMode="auto">
            <a:xfrm>
              <a:off x="3696" y="754"/>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latin typeface="隶书" pitchFamily="49" charset="-122"/>
                  <a:ea typeface="隶书" pitchFamily="49" charset="-122"/>
                </a:rPr>
                <a:t> </a:t>
              </a:r>
              <a:r>
                <a:rPr lang="en-US" altLang="zh-CN" sz="2800">
                  <a:latin typeface="黑体" panose="02010609060101010101" pitchFamily="2" charset="-122"/>
                  <a:ea typeface="黑体" panose="02010609060101010101" pitchFamily="2" charset="-122"/>
                </a:rPr>
                <a:t>V5</a:t>
              </a:r>
            </a:p>
          </p:txBody>
        </p:sp>
      </p:grpSp>
      <p:sp>
        <p:nvSpPr>
          <p:cNvPr id="271574" name="Rectangle 214"/>
          <p:cNvSpPr>
            <a:spLocks noGrp="1" noChangeArrowheads="1"/>
          </p:cNvSpPr>
          <p:nvPr>
            <p:ph type="title"/>
          </p:nvPr>
        </p:nvSpPr>
        <p:spPr/>
        <p:txBody>
          <a:bodyPr/>
          <a:lstStyle/>
          <a:p>
            <a:pPr eaLnBrk="1" hangingPunct="1">
              <a:defRPr/>
            </a:pPr>
            <a:r>
              <a:rPr lang="en-US" altLang="zh-CN" smtClean="0"/>
              <a:t>7.6.1 </a:t>
            </a:r>
            <a:r>
              <a:rPr lang="zh-CN" altLang="en-US" smtClean="0"/>
              <a:t>迪杰斯特拉</a:t>
            </a:r>
            <a:r>
              <a:rPr lang="en-US" altLang="zh-CN" smtClean="0"/>
              <a:t>(Dijkstra)</a:t>
            </a:r>
            <a:r>
              <a:rPr lang="zh-CN" altLang="en-US" smtClean="0"/>
              <a:t>算法</a:t>
            </a:r>
          </a:p>
        </p:txBody>
      </p:sp>
      <p:sp>
        <p:nvSpPr>
          <p:cNvPr id="271586" name="Freeform 226"/>
          <p:cNvSpPr/>
          <p:nvPr/>
        </p:nvSpPr>
        <p:spPr bwMode="auto">
          <a:xfrm>
            <a:off x="4718050" y="4364038"/>
            <a:ext cx="150813"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587" name="Oval 227"/>
          <p:cNvSpPr>
            <a:spLocks noChangeArrowheads="1"/>
          </p:cNvSpPr>
          <p:nvPr/>
        </p:nvSpPr>
        <p:spPr bwMode="auto">
          <a:xfrm>
            <a:off x="4303713" y="5229225"/>
            <a:ext cx="557212" cy="557213"/>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271589" name="Rectangle 229"/>
          <p:cNvSpPr>
            <a:spLocks noChangeArrowheads="1"/>
          </p:cNvSpPr>
          <p:nvPr/>
        </p:nvSpPr>
        <p:spPr bwMode="auto">
          <a:xfrm>
            <a:off x="395288" y="1844675"/>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lvl="1" algn="l">
              <a:spcBef>
                <a:spcPct val="20000"/>
              </a:spcBef>
              <a:buFontTx/>
              <a:buChar char="–"/>
            </a:pPr>
            <a:r>
              <a:rPr lang="en-US" altLang="zh-CN" sz="2800">
                <a:solidFill>
                  <a:srgbClr val="000066"/>
                </a:solidFill>
                <a:latin typeface="Times New Roman" panose="02020603050405020304" pitchFamily="18" charset="0"/>
              </a:rPr>
              <a:t>  </a:t>
            </a:r>
            <a:r>
              <a:rPr lang="zh-CN" altLang="en-US" sz="2800">
                <a:solidFill>
                  <a:srgbClr val="000066"/>
                </a:solidFill>
                <a:latin typeface="Times New Roman" panose="02020603050405020304" pitchFamily="18" charset="0"/>
              </a:rPr>
              <a:t>必定只含一条弧，且这条弧是始于</a:t>
            </a:r>
            <a:r>
              <a:rPr lang="en-US" altLang="zh-CN" sz="2800">
                <a:solidFill>
                  <a:srgbClr val="000066"/>
                </a:solidFill>
                <a:latin typeface="Times New Roman" panose="02020603050405020304" pitchFamily="18" charset="0"/>
              </a:rPr>
              <a:t>V0</a:t>
            </a:r>
            <a:r>
              <a:rPr lang="zh-CN" altLang="en-US" sz="2800">
                <a:solidFill>
                  <a:srgbClr val="000066"/>
                </a:solidFill>
                <a:latin typeface="Times New Roman" panose="02020603050405020304" pitchFamily="18" charset="0"/>
              </a:rPr>
              <a:t>的弧中权值最小的，设最短路径的终点为</a:t>
            </a:r>
            <a:r>
              <a:rPr lang="en-US" altLang="zh-CN" sz="2800">
                <a:solidFill>
                  <a:srgbClr val="000066"/>
                </a:solidFill>
                <a:latin typeface="Times New Roman" panose="02020603050405020304" pitchFamily="18" charset="0"/>
              </a:rPr>
              <a:t>V1</a:t>
            </a:r>
          </a:p>
        </p:txBody>
      </p:sp>
      <p:sp>
        <p:nvSpPr>
          <p:cNvPr id="30775" name="Rectangle 271"/>
          <p:cNvSpPr>
            <a:spLocks noChangeArrowheads="1"/>
          </p:cNvSpPr>
          <p:nvPr/>
        </p:nvSpPr>
        <p:spPr bwMode="auto">
          <a:xfrm>
            <a:off x="611188" y="3644900"/>
            <a:ext cx="142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a:t>Dist[n-1]</a:t>
            </a:r>
          </a:p>
        </p:txBody>
      </p:sp>
      <p:graphicFrame>
        <p:nvGraphicFramePr>
          <p:cNvPr id="49" name="Group 82"/>
          <p:cNvGraphicFramePr>
            <a:graphicFrameLocks noGrp="1"/>
          </p:cNvGraphicFramePr>
          <p:nvPr/>
        </p:nvGraphicFramePr>
        <p:xfrm>
          <a:off x="660401" y="4279025"/>
          <a:ext cx="2976562" cy="1014412"/>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V1</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V2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V5</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51117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586"/>
                                        </p:tgtEl>
                                        <p:attrNameLst>
                                          <p:attrName>style.visibility</p:attrName>
                                        </p:attrNameLst>
                                      </p:cBhvr>
                                      <p:to>
                                        <p:strVal val="visible"/>
                                      </p:to>
                                    </p:set>
                                    <p:animEffect transition="in" filter="wipe(up)">
                                      <p:cBhvr>
                                        <p:cTn id="7" dur="500"/>
                                        <p:tgtEl>
                                          <p:spTgt spid="27158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71587"/>
                                        </p:tgtEl>
                                        <p:attrNameLst>
                                          <p:attrName>style.visibility</p:attrName>
                                        </p:attrNameLst>
                                      </p:cBhvr>
                                      <p:to>
                                        <p:strVal val="visible"/>
                                      </p:to>
                                    </p:set>
                                    <p:anim calcmode="lin" valueType="num">
                                      <p:cBhvr>
                                        <p:cTn id="12" dur="500" fill="hold"/>
                                        <p:tgtEl>
                                          <p:spTgt spid="271587"/>
                                        </p:tgtEl>
                                        <p:attrNameLst>
                                          <p:attrName>ppt_w</p:attrName>
                                        </p:attrNameLst>
                                      </p:cBhvr>
                                      <p:tavLst>
                                        <p:tav tm="0">
                                          <p:val>
                                            <p:fltVal val="0"/>
                                          </p:val>
                                        </p:tav>
                                        <p:tav tm="100000">
                                          <p:val>
                                            <p:strVal val="#ppt_w"/>
                                          </p:val>
                                        </p:tav>
                                      </p:tavLst>
                                    </p:anim>
                                    <p:anim calcmode="lin" valueType="num">
                                      <p:cBhvr>
                                        <p:cTn id="13" dur="500" fill="hold"/>
                                        <p:tgtEl>
                                          <p:spTgt spid="27158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71589"/>
                                        </p:tgtEl>
                                        <p:attrNameLst>
                                          <p:attrName>style.visibility</p:attrName>
                                        </p:attrNameLst>
                                      </p:cBhvr>
                                      <p:to>
                                        <p:strVal val="visible"/>
                                      </p:to>
                                    </p:set>
                                    <p:anim calcmode="lin" valueType="num">
                                      <p:cBhvr additive="base">
                                        <p:cTn id="18" dur="500" fill="hold"/>
                                        <p:tgtEl>
                                          <p:spTgt spid="271589"/>
                                        </p:tgtEl>
                                        <p:attrNameLst>
                                          <p:attrName>ppt_x</p:attrName>
                                        </p:attrNameLst>
                                      </p:cBhvr>
                                      <p:tavLst>
                                        <p:tav tm="0">
                                          <p:val>
                                            <p:strVal val="0-#ppt_w/2"/>
                                          </p:val>
                                        </p:tav>
                                        <p:tav tm="100000">
                                          <p:val>
                                            <p:strVal val="#ppt_x"/>
                                          </p:val>
                                        </p:tav>
                                      </p:tavLst>
                                    </p:anim>
                                    <p:anim calcmode="lin" valueType="num">
                                      <p:cBhvr additive="base">
                                        <p:cTn id="19" dur="500" fill="hold"/>
                                        <p:tgtEl>
                                          <p:spTgt spid="271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586" grpId="0" animBg="1"/>
      <p:bldP spid="271587" grpId="0" animBg="1"/>
      <p:bldP spid="2715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7520B2A1-8E23-4FF7-AE86-FAE4268D51AA}" type="slidenum">
              <a:rPr lang="en-US" altLang="zh-CN"/>
              <a:t>8</a:t>
            </a:fld>
            <a:endParaRPr lang="en-US" altLang="zh-CN"/>
          </a:p>
        </p:txBody>
      </p:sp>
      <p:sp>
        <p:nvSpPr>
          <p:cNvPr id="177154" name="Rectangle 2"/>
          <p:cNvSpPr>
            <a:spLocks noGrp="1" noChangeArrowheads="1"/>
          </p:cNvSpPr>
          <p:nvPr>
            <p:ph type="title"/>
          </p:nvPr>
        </p:nvSpPr>
        <p:spPr/>
        <p:txBody>
          <a:bodyPr/>
          <a:lstStyle/>
          <a:p>
            <a:r>
              <a:rPr lang="en-US" altLang="zh-CN"/>
              <a:t>7.1.2 </a:t>
            </a:r>
            <a:r>
              <a:rPr lang="zh-CN" altLang="en-US"/>
              <a:t>图的有关术语</a:t>
            </a:r>
          </a:p>
        </p:txBody>
      </p:sp>
      <p:sp>
        <p:nvSpPr>
          <p:cNvPr id="177155" name="Rectangle 3"/>
          <p:cNvSpPr>
            <a:spLocks noGrp="1" noChangeArrowheads="1"/>
          </p:cNvSpPr>
          <p:nvPr>
            <p:ph type="body" idx="1"/>
          </p:nvPr>
        </p:nvSpPr>
        <p:spPr/>
        <p:txBody>
          <a:bodyPr/>
          <a:lstStyle/>
          <a:p>
            <a:r>
              <a:rPr lang="en-US" altLang="zh-CN"/>
              <a:t>6</a:t>
            </a:r>
            <a:r>
              <a:rPr lang="zh-CN" altLang="en-US"/>
              <a:t>）假若顶点</a:t>
            </a:r>
            <a:r>
              <a:rPr lang="en-US" altLang="zh-CN"/>
              <a:t>v </a:t>
            </a:r>
            <a:r>
              <a:rPr lang="zh-CN" altLang="en-US"/>
              <a:t>和顶点</a:t>
            </a:r>
            <a:r>
              <a:rPr lang="en-US" altLang="zh-CN"/>
              <a:t>w </a:t>
            </a:r>
            <a:r>
              <a:rPr lang="zh-CN" altLang="en-US"/>
              <a:t>之间存在一条边，则称顶点</a:t>
            </a:r>
            <a:r>
              <a:rPr lang="en-US" altLang="zh-CN"/>
              <a:t>v </a:t>
            </a:r>
            <a:r>
              <a:rPr lang="zh-CN" altLang="en-US"/>
              <a:t>和</a:t>
            </a:r>
            <a:r>
              <a:rPr lang="en-US" altLang="zh-CN"/>
              <a:t>w </a:t>
            </a:r>
            <a:r>
              <a:rPr lang="zh-CN" altLang="en-US"/>
              <a:t>互为</a:t>
            </a:r>
            <a:r>
              <a:rPr lang="zh-CN" altLang="en-US">
                <a:solidFill>
                  <a:srgbClr val="FF0000"/>
                </a:solidFill>
              </a:rPr>
              <a:t>邻接点</a:t>
            </a:r>
            <a:r>
              <a:rPr lang="zh-CN" altLang="en-US"/>
              <a:t>。</a:t>
            </a:r>
          </a:p>
          <a:p>
            <a:r>
              <a:rPr kumimoji="1" lang="zh-CN" altLang="en-US">
                <a:solidFill>
                  <a:srgbClr val="CC0000"/>
                </a:solidFill>
                <a:latin typeface="楷体_GB2312" pitchFamily="49" charset="-122"/>
              </a:rPr>
              <a:t>边</a:t>
            </a:r>
            <a:r>
              <a:rPr kumimoji="1" lang="en-US" altLang="zh-CN">
                <a:solidFill>
                  <a:srgbClr val="CC0000"/>
                </a:solidFill>
              </a:rPr>
              <a:t>(v,w)</a:t>
            </a:r>
            <a:r>
              <a:rPr kumimoji="1" lang="en-US" altLang="zh-CN">
                <a:solidFill>
                  <a:srgbClr val="000066"/>
                </a:solidFill>
              </a:rPr>
              <a:t> </a:t>
            </a:r>
            <a:r>
              <a:rPr kumimoji="1" lang="zh-CN" altLang="en-US">
                <a:solidFill>
                  <a:srgbClr val="000066"/>
                </a:solidFill>
                <a:latin typeface="楷体_GB2312" pitchFamily="49" charset="-122"/>
              </a:rPr>
              <a:t>和顶点</a:t>
            </a:r>
            <a:r>
              <a:rPr kumimoji="1" lang="en-US" altLang="zh-CN">
                <a:solidFill>
                  <a:srgbClr val="CC0000"/>
                </a:solidFill>
              </a:rPr>
              <a:t>v </a:t>
            </a:r>
            <a:r>
              <a:rPr kumimoji="1" lang="zh-CN" altLang="en-US">
                <a:solidFill>
                  <a:srgbClr val="000066"/>
                </a:solidFill>
                <a:latin typeface="楷体_GB2312" pitchFamily="49" charset="-122"/>
              </a:rPr>
              <a:t>和</a:t>
            </a:r>
            <a:r>
              <a:rPr kumimoji="1" lang="en-US" altLang="zh-CN">
                <a:solidFill>
                  <a:srgbClr val="CC0000"/>
                </a:solidFill>
              </a:rPr>
              <a:t>w</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相</a:t>
            </a:r>
            <a:r>
              <a:rPr kumimoji="1" lang="zh-CN" altLang="en-US">
                <a:solidFill>
                  <a:srgbClr val="FF0000"/>
                </a:solidFill>
                <a:latin typeface="楷体_GB2312" pitchFamily="49" charset="-122"/>
              </a:rPr>
              <a:t>关联</a:t>
            </a:r>
          </a:p>
          <a:p>
            <a:r>
              <a:rPr kumimoji="1" lang="en-US" altLang="zh-CN">
                <a:solidFill>
                  <a:srgbClr val="000066"/>
                </a:solidFill>
                <a:latin typeface="楷体_GB2312" pitchFamily="49" charset="-122"/>
              </a:rPr>
              <a:t>7</a:t>
            </a:r>
            <a:r>
              <a:rPr kumimoji="1" lang="zh-CN" altLang="en-US">
                <a:solidFill>
                  <a:srgbClr val="000066"/>
                </a:solidFill>
                <a:latin typeface="楷体_GB2312" pitchFamily="49" charset="-122"/>
              </a:rPr>
              <a:t>）和顶点</a:t>
            </a:r>
            <a:r>
              <a:rPr kumimoji="1" lang="en-US" altLang="zh-CN">
                <a:solidFill>
                  <a:srgbClr val="000066"/>
                </a:solidFill>
              </a:rPr>
              <a:t>v </a:t>
            </a:r>
            <a:r>
              <a:rPr kumimoji="1" lang="zh-CN" altLang="en-US">
                <a:solidFill>
                  <a:srgbClr val="000066"/>
                </a:solidFill>
                <a:latin typeface="楷体_GB2312" pitchFamily="49" charset="-122"/>
              </a:rPr>
              <a:t>关联的边的数目定义为顶点的</a:t>
            </a:r>
            <a:r>
              <a:rPr kumimoji="1" lang="zh-CN" altLang="en-US">
                <a:solidFill>
                  <a:srgbClr val="FF0000"/>
                </a:solidFill>
                <a:latin typeface="楷体_GB2312" pitchFamily="49" charset="-122"/>
              </a:rPr>
              <a:t>度</a:t>
            </a:r>
          </a:p>
          <a:p>
            <a:r>
              <a:rPr kumimoji="1" lang="zh-CN" altLang="en-US">
                <a:latin typeface="楷体_GB2312" pitchFamily="49" charset="-122"/>
              </a:rPr>
              <a:t>出度、入度</a:t>
            </a:r>
          </a:p>
        </p:txBody>
      </p:sp>
      <p:grpSp>
        <p:nvGrpSpPr>
          <p:cNvPr id="177215" name="Group 63"/>
          <p:cNvGrpSpPr/>
          <p:nvPr/>
        </p:nvGrpSpPr>
        <p:grpSpPr bwMode="auto">
          <a:xfrm>
            <a:off x="457200" y="3733800"/>
            <a:ext cx="3810000" cy="2743200"/>
            <a:chOff x="288" y="2352"/>
            <a:chExt cx="2400" cy="1728"/>
          </a:xfrm>
        </p:grpSpPr>
        <p:sp>
          <p:nvSpPr>
            <p:cNvPr id="177199" name="Line 47"/>
            <p:cNvSpPr>
              <a:spLocks noChangeShapeType="1"/>
            </p:cNvSpPr>
            <p:nvPr/>
          </p:nvSpPr>
          <p:spPr bwMode="auto">
            <a:xfrm flipH="1">
              <a:off x="624" y="2592"/>
              <a:ext cx="672"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0" name="Line 48"/>
            <p:cNvSpPr>
              <a:spLocks noChangeShapeType="1"/>
            </p:cNvSpPr>
            <p:nvPr/>
          </p:nvSpPr>
          <p:spPr bwMode="auto">
            <a:xfrm>
              <a:off x="624" y="3360"/>
              <a:ext cx="240" cy="38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1" name="Line 49"/>
            <p:cNvSpPr>
              <a:spLocks noChangeShapeType="1"/>
            </p:cNvSpPr>
            <p:nvPr/>
          </p:nvSpPr>
          <p:spPr bwMode="auto">
            <a:xfrm>
              <a:off x="1200" y="3888"/>
              <a:ext cx="624" cy="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2" name="Line 50"/>
            <p:cNvSpPr>
              <a:spLocks noChangeShapeType="1"/>
            </p:cNvSpPr>
            <p:nvPr/>
          </p:nvSpPr>
          <p:spPr bwMode="auto">
            <a:xfrm flipH="1" flipV="1">
              <a:off x="1584" y="2736"/>
              <a:ext cx="336" cy="91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3" name="Line 51"/>
            <p:cNvSpPr>
              <a:spLocks noChangeShapeType="1"/>
            </p:cNvSpPr>
            <p:nvPr/>
          </p:nvSpPr>
          <p:spPr bwMode="auto">
            <a:xfrm>
              <a:off x="1632" y="2592"/>
              <a:ext cx="720"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204" name="Line 52"/>
            <p:cNvSpPr>
              <a:spLocks noChangeShapeType="1"/>
            </p:cNvSpPr>
            <p:nvPr/>
          </p:nvSpPr>
          <p:spPr bwMode="auto">
            <a:xfrm flipH="1">
              <a:off x="2112" y="3408"/>
              <a:ext cx="288" cy="288"/>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5" name="Line 53"/>
            <p:cNvSpPr>
              <a:spLocks noChangeShapeType="1"/>
            </p:cNvSpPr>
            <p:nvPr/>
          </p:nvSpPr>
          <p:spPr bwMode="auto">
            <a:xfrm flipV="1">
              <a:off x="1056" y="2784"/>
              <a:ext cx="384" cy="864"/>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6" name="Line 54"/>
            <p:cNvSpPr>
              <a:spLocks noChangeShapeType="1"/>
            </p:cNvSpPr>
            <p:nvPr/>
          </p:nvSpPr>
          <p:spPr bwMode="auto">
            <a:xfrm flipV="1">
              <a:off x="1152" y="3264"/>
              <a:ext cx="1152" cy="480"/>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7" name="Line 55"/>
            <p:cNvSpPr>
              <a:spLocks noChangeShapeType="1"/>
            </p:cNvSpPr>
            <p:nvPr/>
          </p:nvSpPr>
          <p:spPr bwMode="auto">
            <a:xfrm>
              <a:off x="672" y="3312"/>
              <a:ext cx="1104" cy="432"/>
            </a:xfrm>
            <a:prstGeom prst="line">
              <a:avLst/>
            </a:prstGeom>
            <a:noFill/>
            <a:ln w="28575" cap="sq">
              <a:solidFill>
                <a:schemeClr val="tx1"/>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209" name="Oval 57"/>
            <p:cNvSpPr>
              <a:spLocks noChangeArrowheads="1"/>
            </p:cNvSpPr>
            <p:nvPr/>
          </p:nvSpPr>
          <p:spPr bwMode="auto">
            <a:xfrm>
              <a:off x="2256" y="297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B</a:t>
              </a:r>
            </a:p>
          </p:txBody>
        </p:sp>
        <p:sp>
          <p:nvSpPr>
            <p:cNvPr id="177210" name="Oval 58"/>
            <p:cNvSpPr>
              <a:spLocks noChangeArrowheads="1"/>
            </p:cNvSpPr>
            <p:nvPr/>
          </p:nvSpPr>
          <p:spPr bwMode="auto">
            <a:xfrm>
              <a:off x="1272" y="2352"/>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A</a:t>
              </a:r>
            </a:p>
          </p:txBody>
        </p:sp>
        <p:sp>
          <p:nvSpPr>
            <p:cNvPr id="177211" name="Oval 59"/>
            <p:cNvSpPr>
              <a:spLocks noChangeArrowheads="1"/>
            </p:cNvSpPr>
            <p:nvPr/>
          </p:nvSpPr>
          <p:spPr bwMode="auto">
            <a:xfrm>
              <a:off x="780" y="36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D</a:t>
              </a:r>
            </a:p>
          </p:txBody>
        </p:sp>
        <p:sp>
          <p:nvSpPr>
            <p:cNvPr id="177212" name="Oval 60"/>
            <p:cNvSpPr>
              <a:spLocks noChangeArrowheads="1"/>
            </p:cNvSpPr>
            <p:nvPr/>
          </p:nvSpPr>
          <p:spPr bwMode="auto">
            <a:xfrm>
              <a:off x="288" y="2976"/>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E</a:t>
              </a:r>
            </a:p>
          </p:txBody>
        </p:sp>
        <p:sp>
          <p:nvSpPr>
            <p:cNvPr id="177213" name="Oval 61"/>
            <p:cNvSpPr>
              <a:spLocks noChangeArrowheads="1"/>
            </p:cNvSpPr>
            <p:nvPr/>
          </p:nvSpPr>
          <p:spPr bwMode="auto">
            <a:xfrm>
              <a:off x="1764" y="3648"/>
              <a:ext cx="432" cy="432"/>
            </a:xfrm>
            <a:prstGeom prst="ellipse">
              <a:avLst/>
            </a:prstGeom>
            <a:solidFill>
              <a:srgbClr val="FF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000066"/>
                  </a:solidFill>
                </a:rPr>
                <a:t>C</a:t>
              </a:r>
            </a:p>
          </p:txBody>
        </p:sp>
      </p:grpSp>
      <p:grpSp>
        <p:nvGrpSpPr>
          <p:cNvPr id="177214" name="Group 62"/>
          <p:cNvGrpSpPr/>
          <p:nvPr/>
        </p:nvGrpSpPr>
        <p:grpSpPr bwMode="auto">
          <a:xfrm>
            <a:off x="4953000" y="3733800"/>
            <a:ext cx="3810000" cy="2743200"/>
            <a:chOff x="3120" y="2304"/>
            <a:chExt cx="2400" cy="1728"/>
          </a:xfrm>
        </p:grpSpPr>
        <p:sp>
          <p:nvSpPr>
            <p:cNvPr id="177162" name="Line 10"/>
            <p:cNvSpPr>
              <a:spLocks noChangeShapeType="1"/>
            </p:cNvSpPr>
            <p:nvPr/>
          </p:nvSpPr>
          <p:spPr bwMode="auto">
            <a:xfrm flipH="1">
              <a:off x="3456" y="2592"/>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3" name="Line 11"/>
            <p:cNvSpPr>
              <a:spLocks noChangeShapeType="1"/>
            </p:cNvSpPr>
            <p:nvPr/>
          </p:nvSpPr>
          <p:spPr bwMode="auto">
            <a:xfrm>
              <a:off x="3456" y="3312"/>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4" name="Line 12"/>
            <p:cNvSpPr>
              <a:spLocks noChangeShapeType="1"/>
            </p:cNvSpPr>
            <p:nvPr/>
          </p:nvSpPr>
          <p:spPr bwMode="auto">
            <a:xfrm>
              <a:off x="4080" y="3840"/>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5" name="Line 13"/>
            <p:cNvSpPr>
              <a:spLocks noChangeShapeType="1"/>
            </p:cNvSpPr>
            <p:nvPr/>
          </p:nvSpPr>
          <p:spPr bwMode="auto">
            <a:xfrm flipH="1" flipV="1">
              <a:off x="4416" y="2688"/>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66" name="Line 14"/>
            <p:cNvSpPr>
              <a:spLocks noChangeShapeType="1"/>
            </p:cNvSpPr>
            <p:nvPr/>
          </p:nvSpPr>
          <p:spPr bwMode="auto">
            <a:xfrm>
              <a:off x="4560" y="2592"/>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172" name="Line 20"/>
            <p:cNvSpPr>
              <a:spLocks noChangeShapeType="1"/>
            </p:cNvSpPr>
            <p:nvPr/>
          </p:nvSpPr>
          <p:spPr bwMode="auto">
            <a:xfrm flipH="1">
              <a:off x="4944" y="3360"/>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3" name="Line 21"/>
            <p:cNvSpPr>
              <a:spLocks noChangeShapeType="1"/>
            </p:cNvSpPr>
            <p:nvPr/>
          </p:nvSpPr>
          <p:spPr bwMode="auto">
            <a:xfrm flipV="1">
              <a:off x="3888" y="2736"/>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4" name="Line 22"/>
            <p:cNvSpPr>
              <a:spLocks noChangeShapeType="1"/>
            </p:cNvSpPr>
            <p:nvPr/>
          </p:nvSpPr>
          <p:spPr bwMode="auto">
            <a:xfrm flipV="1">
              <a:off x="4032"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5" name="Line 23"/>
            <p:cNvSpPr>
              <a:spLocks noChangeShapeType="1"/>
            </p:cNvSpPr>
            <p:nvPr/>
          </p:nvSpPr>
          <p:spPr bwMode="auto">
            <a:xfrm>
              <a:off x="3504"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57" name="Oval 5"/>
            <p:cNvSpPr>
              <a:spLocks noChangeArrowheads="1"/>
            </p:cNvSpPr>
            <p:nvPr/>
          </p:nvSpPr>
          <p:spPr bwMode="auto">
            <a:xfrm>
              <a:off x="5088"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B</a:t>
              </a:r>
            </a:p>
          </p:txBody>
        </p:sp>
        <p:sp>
          <p:nvSpPr>
            <p:cNvPr id="177158" name="Oval 6"/>
            <p:cNvSpPr>
              <a:spLocks noChangeArrowheads="1"/>
            </p:cNvSpPr>
            <p:nvPr/>
          </p:nvSpPr>
          <p:spPr bwMode="auto">
            <a:xfrm>
              <a:off x="4104" y="2304"/>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A</a:t>
              </a:r>
            </a:p>
          </p:txBody>
        </p:sp>
        <p:sp>
          <p:nvSpPr>
            <p:cNvPr id="177159" name="Oval 7"/>
            <p:cNvSpPr>
              <a:spLocks noChangeArrowheads="1"/>
            </p:cNvSpPr>
            <p:nvPr/>
          </p:nvSpPr>
          <p:spPr bwMode="auto">
            <a:xfrm>
              <a:off x="3612"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D</a:t>
              </a:r>
            </a:p>
          </p:txBody>
        </p:sp>
        <p:sp>
          <p:nvSpPr>
            <p:cNvPr id="177160" name="Oval 8"/>
            <p:cNvSpPr>
              <a:spLocks noChangeArrowheads="1"/>
            </p:cNvSpPr>
            <p:nvPr/>
          </p:nvSpPr>
          <p:spPr bwMode="auto">
            <a:xfrm>
              <a:off x="3120"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E</a:t>
              </a:r>
            </a:p>
          </p:txBody>
        </p:sp>
        <p:sp>
          <p:nvSpPr>
            <p:cNvPr id="177161" name="Oval 9"/>
            <p:cNvSpPr>
              <a:spLocks noChangeArrowheads="1"/>
            </p:cNvSpPr>
            <p:nvPr/>
          </p:nvSpPr>
          <p:spPr bwMode="auto">
            <a:xfrm>
              <a:off x="4596"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C</a:t>
              </a:r>
            </a:p>
          </p:txBody>
        </p:sp>
      </p:grpSp>
    </p:spTree>
  </p:cSld>
  <p:clrMapOvr>
    <a:masterClrMapping/>
  </p:clrMapOvr>
  <p:transition>
    <p:pull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12"/>
          </p:nvPr>
        </p:nvSpPr>
        <p:spPr/>
        <p:txBody>
          <a:bodyPr/>
          <a:lstStyle/>
          <a:p>
            <a:pPr>
              <a:defRPr/>
            </a:pPr>
            <a:fld id="{5C5448B6-BEFD-4A11-866D-A776A5E2B5AC}" type="slidenum">
              <a:rPr lang="en-US" altLang="zh-CN"/>
              <a:t>80</a:t>
            </a:fld>
            <a:endParaRPr lang="en-US" altLang="zh-CN"/>
          </a:p>
        </p:txBody>
      </p:sp>
      <p:sp>
        <p:nvSpPr>
          <p:cNvPr id="300034" name="Rectangle 2"/>
          <p:cNvSpPr>
            <a:spLocks noGrp="1" noChangeArrowheads="1"/>
          </p:cNvSpPr>
          <p:nvPr>
            <p:ph type="title"/>
          </p:nvPr>
        </p:nvSpPr>
        <p:spPr/>
        <p:txBody>
          <a:bodyPr/>
          <a:lstStyle/>
          <a:p>
            <a:pPr eaLnBrk="1" hangingPunct="1">
              <a:defRPr/>
            </a:pPr>
            <a:r>
              <a:rPr lang="en-US" altLang="zh-CN" smtClean="0"/>
              <a:t>7.6.1 </a:t>
            </a:r>
            <a:r>
              <a:rPr lang="zh-CN" altLang="en-US" smtClean="0"/>
              <a:t>迪杰斯特拉</a:t>
            </a:r>
            <a:r>
              <a:rPr lang="en-US" altLang="zh-CN" smtClean="0"/>
              <a:t>(Dijkstra)</a:t>
            </a:r>
            <a:r>
              <a:rPr lang="zh-CN" altLang="en-US" smtClean="0"/>
              <a:t>算法</a:t>
            </a:r>
          </a:p>
        </p:txBody>
      </p:sp>
      <p:sp>
        <p:nvSpPr>
          <p:cNvPr id="31748" name="Rectangle 3"/>
          <p:cNvSpPr>
            <a:spLocks noGrp="1" noChangeArrowheads="1"/>
          </p:cNvSpPr>
          <p:nvPr>
            <p:ph type="body" idx="1"/>
          </p:nvPr>
        </p:nvSpPr>
        <p:spPr/>
        <p:txBody>
          <a:bodyPr/>
          <a:lstStyle/>
          <a:p>
            <a:pPr eaLnBrk="1" hangingPunct="1"/>
            <a:r>
              <a:rPr lang="zh-CN" altLang="zh-CN" smtClean="0">
                <a:solidFill>
                  <a:srgbClr val="CC0000"/>
                </a:solidFill>
              </a:rPr>
              <a:t>下一条长度次短的最短路径的特点</a:t>
            </a:r>
            <a:endParaRPr lang="zh-CN" altLang="en-US" smtClean="0">
              <a:solidFill>
                <a:srgbClr val="CC0000"/>
              </a:solidFill>
            </a:endParaRPr>
          </a:p>
          <a:p>
            <a:pPr eaLnBrk="1" hangingPunct="1"/>
            <a:endParaRPr lang="en-US" altLang="zh-CN" smtClean="0"/>
          </a:p>
        </p:txBody>
      </p:sp>
      <p:sp>
        <p:nvSpPr>
          <p:cNvPr id="31749" name="Text Box 23"/>
          <p:cNvSpPr txBox="1">
            <a:spLocks noChangeArrowheads="1"/>
          </p:cNvSpPr>
          <p:nvPr/>
        </p:nvSpPr>
        <p:spPr bwMode="auto">
          <a:xfrm>
            <a:off x="900113" y="5589588"/>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1750" name="Oval 6"/>
          <p:cNvSpPr>
            <a:spLocks noChangeArrowheads="1"/>
          </p:cNvSpPr>
          <p:nvPr/>
        </p:nvSpPr>
        <p:spPr bwMode="auto">
          <a:xfrm>
            <a:off x="3800475" y="3933825"/>
            <a:ext cx="557213" cy="557213"/>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1751" name="Text Box 7"/>
          <p:cNvSpPr txBox="1">
            <a:spLocks noChangeArrowheads="1"/>
          </p:cNvSpPr>
          <p:nvPr/>
        </p:nvSpPr>
        <p:spPr bwMode="auto">
          <a:xfrm>
            <a:off x="3635375" y="3952875"/>
            <a:ext cx="11223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V4</a:t>
            </a:r>
          </a:p>
        </p:txBody>
      </p:sp>
      <p:sp>
        <p:nvSpPr>
          <p:cNvPr id="31752" name="Line 8"/>
          <p:cNvSpPr>
            <a:spLocks noChangeShapeType="1"/>
          </p:cNvSpPr>
          <p:nvPr/>
        </p:nvSpPr>
        <p:spPr bwMode="auto">
          <a:xfrm flipH="1">
            <a:off x="2771775" y="5661025"/>
            <a:ext cx="990600" cy="9525"/>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1157288" y="5635625"/>
            <a:ext cx="1027112"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1187450" y="4221163"/>
            <a:ext cx="1027113"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Freeform 11"/>
          <p:cNvSpPr/>
          <p:nvPr/>
        </p:nvSpPr>
        <p:spPr bwMode="auto">
          <a:xfrm>
            <a:off x="971550" y="4437063"/>
            <a:ext cx="150813"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6" name="Freeform 12"/>
          <p:cNvSpPr/>
          <p:nvPr/>
        </p:nvSpPr>
        <p:spPr bwMode="auto">
          <a:xfrm>
            <a:off x="539750" y="4437063"/>
            <a:ext cx="157163" cy="914400"/>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7" name="Freeform 13"/>
          <p:cNvSpPr/>
          <p:nvPr/>
        </p:nvSpPr>
        <p:spPr bwMode="auto">
          <a:xfrm>
            <a:off x="2759075" y="4452938"/>
            <a:ext cx="1216025" cy="898525"/>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8" name="Freeform 14"/>
          <p:cNvSpPr/>
          <p:nvPr/>
        </p:nvSpPr>
        <p:spPr bwMode="auto">
          <a:xfrm>
            <a:off x="2771775" y="4452938"/>
            <a:ext cx="1270000" cy="1065212"/>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9" name="Freeform 15"/>
          <p:cNvSpPr/>
          <p:nvPr/>
        </p:nvSpPr>
        <p:spPr bwMode="auto">
          <a:xfrm>
            <a:off x="971550" y="3573463"/>
            <a:ext cx="2881313" cy="431800"/>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Line 16"/>
          <p:cNvSpPr>
            <a:spLocks noChangeShapeType="1"/>
          </p:cNvSpPr>
          <p:nvPr/>
        </p:nvSpPr>
        <p:spPr bwMode="auto">
          <a:xfrm flipV="1">
            <a:off x="2484438" y="4511675"/>
            <a:ext cx="0" cy="9144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1" name="Line 17"/>
          <p:cNvSpPr>
            <a:spLocks noChangeShapeType="1"/>
          </p:cNvSpPr>
          <p:nvPr/>
        </p:nvSpPr>
        <p:spPr bwMode="auto">
          <a:xfrm>
            <a:off x="2832100" y="4213225"/>
            <a:ext cx="947738" cy="7938"/>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2" name="Text Box 18"/>
          <p:cNvSpPr txBox="1">
            <a:spLocks noChangeArrowheads="1"/>
          </p:cNvSpPr>
          <p:nvPr/>
        </p:nvSpPr>
        <p:spPr bwMode="auto">
          <a:xfrm>
            <a:off x="1763713" y="3141663"/>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1763" name="Text Box 19"/>
          <p:cNvSpPr txBox="1">
            <a:spLocks noChangeArrowheads="1"/>
          </p:cNvSpPr>
          <p:nvPr/>
        </p:nvSpPr>
        <p:spPr bwMode="auto">
          <a:xfrm>
            <a:off x="1044575" y="3789363"/>
            <a:ext cx="138906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1764" name="Text Box 20"/>
          <p:cNvSpPr txBox="1">
            <a:spLocks noChangeArrowheads="1"/>
          </p:cNvSpPr>
          <p:nvPr/>
        </p:nvSpPr>
        <p:spPr bwMode="auto">
          <a:xfrm>
            <a:off x="2555875" y="3789363"/>
            <a:ext cx="138906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1765" name="Text Box 21"/>
          <p:cNvSpPr txBox="1">
            <a:spLocks noChangeArrowheads="1"/>
          </p:cNvSpPr>
          <p:nvPr/>
        </p:nvSpPr>
        <p:spPr bwMode="auto">
          <a:xfrm>
            <a:off x="-107950" y="4581525"/>
            <a:ext cx="957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1766" name="Text Box 22"/>
          <p:cNvSpPr txBox="1">
            <a:spLocks noChangeArrowheads="1"/>
          </p:cNvSpPr>
          <p:nvPr/>
        </p:nvSpPr>
        <p:spPr bwMode="auto">
          <a:xfrm>
            <a:off x="827088" y="458152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1767" name="Text Box 24"/>
          <p:cNvSpPr txBox="1">
            <a:spLocks noChangeArrowheads="1"/>
          </p:cNvSpPr>
          <p:nvPr/>
        </p:nvSpPr>
        <p:spPr bwMode="auto">
          <a:xfrm>
            <a:off x="1562100" y="4575175"/>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1768" name="Text Box 25"/>
          <p:cNvSpPr txBox="1">
            <a:spLocks noChangeArrowheads="1"/>
          </p:cNvSpPr>
          <p:nvPr/>
        </p:nvSpPr>
        <p:spPr bwMode="auto">
          <a:xfrm>
            <a:off x="2627313" y="5589588"/>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1769" name="Text Box 26"/>
          <p:cNvSpPr txBox="1">
            <a:spLocks noChangeArrowheads="1"/>
          </p:cNvSpPr>
          <p:nvPr/>
        </p:nvSpPr>
        <p:spPr bwMode="auto">
          <a:xfrm>
            <a:off x="3270250" y="4789488"/>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30</a:t>
            </a:r>
          </a:p>
        </p:txBody>
      </p:sp>
      <p:sp>
        <p:nvSpPr>
          <p:cNvPr id="31770" name="Text Box 27"/>
          <p:cNvSpPr txBox="1">
            <a:spLocks noChangeArrowheads="1"/>
          </p:cNvSpPr>
          <p:nvPr/>
        </p:nvSpPr>
        <p:spPr bwMode="auto">
          <a:xfrm>
            <a:off x="2268538" y="4510088"/>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35</a:t>
            </a:r>
          </a:p>
        </p:txBody>
      </p:sp>
      <p:sp>
        <p:nvSpPr>
          <p:cNvPr id="31771" name="Oval 29"/>
          <p:cNvSpPr>
            <a:spLocks noChangeArrowheads="1"/>
          </p:cNvSpPr>
          <p:nvPr/>
        </p:nvSpPr>
        <p:spPr bwMode="auto">
          <a:xfrm>
            <a:off x="2217738" y="3933825"/>
            <a:ext cx="557212" cy="557213"/>
          </a:xfrm>
          <a:prstGeom prst="ellipse">
            <a:avLst/>
          </a:prstGeom>
          <a:solidFill>
            <a:srgbClr val="FFFFCC"/>
          </a:solidFill>
          <a:ln w="12700" cap="rnd">
            <a:solidFill>
              <a:schemeClr val="tx1"/>
            </a:solidFill>
            <a:round/>
          </a:ln>
        </p:spPr>
        <p:txBody>
          <a:bodyPr wrap="none" anchor="ctr"/>
          <a:lstStyle/>
          <a:p>
            <a:r>
              <a:rPr lang="en-US" altLang="zh-CN"/>
              <a:t>V3</a:t>
            </a:r>
          </a:p>
        </p:txBody>
      </p:sp>
      <p:sp>
        <p:nvSpPr>
          <p:cNvPr id="31772" name="Oval 32"/>
          <p:cNvSpPr>
            <a:spLocks noChangeArrowheads="1"/>
          </p:cNvSpPr>
          <p:nvPr/>
        </p:nvSpPr>
        <p:spPr bwMode="auto">
          <a:xfrm>
            <a:off x="560388" y="3933825"/>
            <a:ext cx="557212" cy="557213"/>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1773" name="Text Box 33"/>
          <p:cNvSpPr txBox="1">
            <a:spLocks noChangeArrowheads="1"/>
          </p:cNvSpPr>
          <p:nvPr/>
        </p:nvSpPr>
        <p:spPr bwMode="auto">
          <a:xfrm>
            <a:off x="400050" y="3938588"/>
            <a:ext cx="11223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V0</a:t>
            </a:r>
          </a:p>
        </p:txBody>
      </p:sp>
      <p:sp>
        <p:nvSpPr>
          <p:cNvPr id="31774" name="Oval 35"/>
          <p:cNvSpPr>
            <a:spLocks noChangeArrowheads="1"/>
          </p:cNvSpPr>
          <p:nvPr/>
        </p:nvSpPr>
        <p:spPr bwMode="auto">
          <a:xfrm>
            <a:off x="560388" y="5302250"/>
            <a:ext cx="557212" cy="557213"/>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1775" name="Oval 38"/>
          <p:cNvSpPr>
            <a:spLocks noChangeArrowheads="1"/>
          </p:cNvSpPr>
          <p:nvPr/>
        </p:nvSpPr>
        <p:spPr bwMode="auto">
          <a:xfrm>
            <a:off x="3800475" y="3914775"/>
            <a:ext cx="557213" cy="557213"/>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1776" name="Oval 41"/>
          <p:cNvSpPr>
            <a:spLocks noChangeArrowheads="1"/>
          </p:cNvSpPr>
          <p:nvPr/>
        </p:nvSpPr>
        <p:spPr bwMode="auto">
          <a:xfrm>
            <a:off x="2217738" y="5373688"/>
            <a:ext cx="557212" cy="557212"/>
          </a:xfrm>
          <a:prstGeom prst="ellipse">
            <a:avLst/>
          </a:prstGeom>
          <a:solidFill>
            <a:schemeClr val="tx2"/>
          </a:solidFill>
          <a:ln w="12700" cap="rnd">
            <a:solidFill>
              <a:schemeClr val="tx1"/>
            </a:solidFill>
            <a:round/>
          </a:ln>
        </p:spPr>
        <p:txBody>
          <a:bodyPr wrap="none" anchor="ctr"/>
          <a:lstStyle/>
          <a:p>
            <a:r>
              <a:rPr lang="en-US" altLang="zh-CN"/>
              <a:t>V2</a:t>
            </a:r>
          </a:p>
        </p:txBody>
      </p:sp>
      <p:sp>
        <p:nvSpPr>
          <p:cNvPr id="31777" name="Oval 44"/>
          <p:cNvSpPr>
            <a:spLocks noChangeArrowheads="1"/>
          </p:cNvSpPr>
          <p:nvPr/>
        </p:nvSpPr>
        <p:spPr bwMode="auto">
          <a:xfrm>
            <a:off x="3729038" y="5373688"/>
            <a:ext cx="557212" cy="557212"/>
          </a:xfrm>
          <a:prstGeom prst="ellipse">
            <a:avLst/>
          </a:prstGeom>
          <a:solidFill>
            <a:srgbClr val="FFFFCC"/>
          </a:solidFill>
          <a:ln w="12700" cap="rnd">
            <a:solidFill>
              <a:schemeClr val="tx1"/>
            </a:solidFill>
            <a:round/>
          </a:ln>
        </p:spPr>
        <p:txBody>
          <a:bodyPr wrap="none" anchor="ctr"/>
          <a:lstStyle/>
          <a:p>
            <a:r>
              <a:rPr lang="en-US" altLang="zh-CN"/>
              <a:t>V5</a:t>
            </a:r>
          </a:p>
        </p:txBody>
      </p:sp>
      <p:grpSp>
        <p:nvGrpSpPr>
          <p:cNvPr id="2" name="Group 82"/>
          <p:cNvGrpSpPr/>
          <p:nvPr/>
        </p:nvGrpSpPr>
        <p:grpSpPr bwMode="auto">
          <a:xfrm>
            <a:off x="4278313" y="3213100"/>
            <a:ext cx="4865687" cy="2905125"/>
            <a:chOff x="2695" y="2024"/>
            <a:chExt cx="3065" cy="1830"/>
          </a:xfrm>
        </p:grpSpPr>
        <p:sp>
          <p:nvSpPr>
            <p:cNvPr id="31785" name="Text Box 62"/>
            <p:cNvSpPr txBox="1">
              <a:spLocks noChangeArrowheads="1"/>
            </p:cNvSpPr>
            <p:nvPr/>
          </p:nvSpPr>
          <p:spPr bwMode="auto">
            <a:xfrm>
              <a:off x="3421" y="2432"/>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1786" name="Text Box 48"/>
            <p:cNvSpPr txBox="1">
              <a:spLocks noChangeArrowheads="1"/>
            </p:cNvSpPr>
            <p:nvPr/>
          </p:nvSpPr>
          <p:spPr bwMode="auto">
            <a:xfrm>
              <a:off x="3330" y="3566"/>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1787" name="Oval 49"/>
            <p:cNvSpPr>
              <a:spLocks noChangeArrowheads="1"/>
            </p:cNvSpPr>
            <p:nvPr/>
          </p:nvSpPr>
          <p:spPr bwMode="auto">
            <a:xfrm>
              <a:off x="5157" y="2523"/>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1788" name="Text Box 50"/>
            <p:cNvSpPr txBox="1">
              <a:spLocks noChangeArrowheads="1"/>
            </p:cNvSpPr>
            <p:nvPr/>
          </p:nvSpPr>
          <p:spPr bwMode="auto">
            <a:xfrm>
              <a:off x="5053" y="2535"/>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V4</a:t>
              </a:r>
            </a:p>
          </p:txBody>
        </p:sp>
        <p:sp>
          <p:nvSpPr>
            <p:cNvPr id="31789" name="Line 51"/>
            <p:cNvSpPr>
              <a:spLocks noChangeShapeType="1"/>
            </p:cNvSpPr>
            <p:nvPr/>
          </p:nvSpPr>
          <p:spPr bwMode="auto">
            <a:xfrm flipH="1">
              <a:off x="4509" y="3611"/>
              <a:ext cx="624" cy="6"/>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0" name="Line 52"/>
            <p:cNvSpPr>
              <a:spLocks noChangeShapeType="1"/>
            </p:cNvSpPr>
            <p:nvPr/>
          </p:nvSpPr>
          <p:spPr bwMode="auto">
            <a:xfrm>
              <a:off x="3492" y="3595"/>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1" name="Line 53"/>
            <p:cNvSpPr>
              <a:spLocks noChangeShapeType="1"/>
            </p:cNvSpPr>
            <p:nvPr/>
          </p:nvSpPr>
          <p:spPr bwMode="auto">
            <a:xfrm>
              <a:off x="3515" y="2704"/>
              <a:ext cx="643"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2" name="Freeform 54"/>
            <p:cNvSpPr/>
            <p:nvPr/>
          </p:nvSpPr>
          <p:spPr bwMode="auto">
            <a:xfrm>
              <a:off x="3375" y="2840"/>
              <a:ext cx="95" cy="571"/>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3" name="Freeform 55"/>
            <p:cNvSpPr/>
            <p:nvPr/>
          </p:nvSpPr>
          <p:spPr bwMode="auto">
            <a:xfrm>
              <a:off x="3103" y="2840"/>
              <a:ext cx="99" cy="576"/>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4" name="Freeform 56"/>
            <p:cNvSpPr/>
            <p:nvPr/>
          </p:nvSpPr>
          <p:spPr bwMode="auto">
            <a:xfrm>
              <a:off x="4501" y="2850"/>
              <a:ext cx="766" cy="566"/>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5" name="Freeform 57"/>
            <p:cNvSpPr/>
            <p:nvPr/>
          </p:nvSpPr>
          <p:spPr bwMode="auto">
            <a:xfrm>
              <a:off x="4509" y="2850"/>
              <a:ext cx="800" cy="671"/>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6" name="Freeform 58"/>
            <p:cNvSpPr/>
            <p:nvPr/>
          </p:nvSpPr>
          <p:spPr bwMode="auto">
            <a:xfrm>
              <a:off x="3375" y="2296"/>
              <a:ext cx="1815" cy="272"/>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7" name="Line 59"/>
            <p:cNvSpPr>
              <a:spLocks noChangeShapeType="1"/>
            </p:cNvSpPr>
            <p:nvPr/>
          </p:nvSpPr>
          <p:spPr bwMode="auto">
            <a:xfrm flipV="1">
              <a:off x="4328" y="2887"/>
              <a:ext cx="0" cy="576"/>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8" name="Line 60"/>
            <p:cNvSpPr>
              <a:spLocks noChangeShapeType="1"/>
            </p:cNvSpPr>
            <p:nvPr/>
          </p:nvSpPr>
          <p:spPr bwMode="auto">
            <a:xfrm>
              <a:off x="4547" y="2699"/>
              <a:ext cx="597" cy="5"/>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9" name="Text Box 61"/>
            <p:cNvSpPr txBox="1">
              <a:spLocks noChangeArrowheads="1"/>
            </p:cNvSpPr>
            <p:nvPr/>
          </p:nvSpPr>
          <p:spPr bwMode="auto">
            <a:xfrm>
              <a:off x="3874" y="2024"/>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1800" name="Text Box 63"/>
            <p:cNvSpPr txBox="1">
              <a:spLocks noChangeArrowheads="1"/>
            </p:cNvSpPr>
            <p:nvPr/>
          </p:nvSpPr>
          <p:spPr bwMode="auto">
            <a:xfrm>
              <a:off x="4373" y="2432"/>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1801" name="Text Box 64"/>
            <p:cNvSpPr txBox="1">
              <a:spLocks noChangeArrowheads="1"/>
            </p:cNvSpPr>
            <p:nvPr/>
          </p:nvSpPr>
          <p:spPr bwMode="auto">
            <a:xfrm>
              <a:off x="2695" y="2931"/>
              <a:ext cx="6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1802" name="Text Box 65"/>
            <p:cNvSpPr txBox="1">
              <a:spLocks noChangeArrowheads="1"/>
            </p:cNvSpPr>
            <p:nvPr/>
          </p:nvSpPr>
          <p:spPr bwMode="auto">
            <a:xfrm>
              <a:off x="3284" y="293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1803" name="Text Box 66"/>
            <p:cNvSpPr txBox="1">
              <a:spLocks noChangeArrowheads="1"/>
            </p:cNvSpPr>
            <p:nvPr/>
          </p:nvSpPr>
          <p:spPr bwMode="auto">
            <a:xfrm>
              <a:off x="3747" y="2927"/>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1804" name="Text Box 67"/>
            <p:cNvSpPr txBox="1">
              <a:spLocks noChangeArrowheads="1"/>
            </p:cNvSpPr>
            <p:nvPr/>
          </p:nvSpPr>
          <p:spPr bwMode="auto">
            <a:xfrm>
              <a:off x="4418" y="3566"/>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1805" name="Text Box 68"/>
            <p:cNvSpPr txBox="1">
              <a:spLocks noChangeArrowheads="1"/>
            </p:cNvSpPr>
            <p:nvPr/>
          </p:nvSpPr>
          <p:spPr bwMode="auto">
            <a:xfrm>
              <a:off x="4823" y="3062"/>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30</a:t>
              </a:r>
            </a:p>
          </p:txBody>
        </p:sp>
        <p:sp>
          <p:nvSpPr>
            <p:cNvPr id="31806" name="Text Box 69"/>
            <p:cNvSpPr txBox="1">
              <a:spLocks noChangeArrowheads="1"/>
            </p:cNvSpPr>
            <p:nvPr/>
          </p:nvSpPr>
          <p:spPr bwMode="auto">
            <a:xfrm>
              <a:off x="4192" y="2886"/>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35</a:t>
              </a:r>
            </a:p>
          </p:txBody>
        </p:sp>
        <p:sp>
          <p:nvSpPr>
            <p:cNvPr id="31807" name="Oval 70"/>
            <p:cNvSpPr>
              <a:spLocks noChangeArrowheads="1"/>
            </p:cNvSpPr>
            <p:nvPr/>
          </p:nvSpPr>
          <p:spPr bwMode="auto">
            <a:xfrm>
              <a:off x="4160" y="2523"/>
              <a:ext cx="351" cy="351"/>
            </a:xfrm>
            <a:prstGeom prst="ellipse">
              <a:avLst/>
            </a:prstGeom>
            <a:solidFill>
              <a:srgbClr val="FFFFCC"/>
            </a:solidFill>
            <a:ln w="12700" cap="rnd">
              <a:solidFill>
                <a:schemeClr val="tx1"/>
              </a:solidFill>
              <a:round/>
            </a:ln>
          </p:spPr>
          <p:txBody>
            <a:bodyPr wrap="none" anchor="ctr"/>
            <a:lstStyle/>
            <a:p>
              <a:r>
                <a:rPr lang="en-US" altLang="zh-CN"/>
                <a:t>V3</a:t>
              </a:r>
            </a:p>
          </p:txBody>
        </p:sp>
        <p:sp>
          <p:nvSpPr>
            <p:cNvPr id="31808" name="Oval 71"/>
            <p:cNvSpPr>
              <a:spLocks noChangeArrowheads="1"/>
            </p:cNvSpPr>
            <p:nvPr/>
          </p:nvSpPr>
          <p:spPr bwMode="auto">
            <a:xfrm>
              <a:off x="3116" y="2523"/>
              <a:ext cx="351" cy="351"/>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1809" name="Text Box 72"/>
            <p:cNvSpPr txBox="1">
              <a:spLocks noChangeArrowheads="1"/>
            </p:cNvSpPr>
            <p:nvPr/>
          </p:nvSpPr>
          <p:spPr bwMode="auto">
            <a:xfrm>
              <a:off x="3015" y="2526"/>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V0</a:t>
              </a:r>
            </a:p>
          </p:txBody>
        </p:sp>
        <p:sp>
          <p:nvSpPr>
            <p:cNvPr id="31810" name="Oval 73"/>
            <p:cNvSpPr>
              <a:spLocks noChangeArrowheads="1"/>
            </p:cNvSpPr>
            <p:nvPr/>
          </p:nvSpPr>
          <p:spPr bwMode="auto">
            <a:xfrm>
              <a:off x="3116" y="3385"/>
              <a:ext cx="351" cy="351"/>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1811" name="Oval 74"/>
            <p:cNvSpPr>
              <a:spLocks noChangeArrowheads="1"/>
            </p:cNvSpPr>
            <p:nvPr/>
          </p:nvSpPr>
          <p:spPr bwMode="auto">
            <a:xfrm>
              <a:off x="5157" y="2511"/>
              <a:ext cx="351" cy="351"/>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1812" name="Oval 75"/>
            <p:cNvSpPr>
              <a:spLocks noChangeArrowheads="1"/>
            </p:cNvSpPr>
            <p:nvPr/>
          </p:nvSpPr>
          <p:spPr bwMode="auto">
            <a:xfrm>
              <a:off x="4160" y="3430"/>
              <a:ext cx="351" cy="351"/>
            </a:xfrm>
            <a:prstGeom prst="ellipse">
              <a:avLst/>
            </a:prstGeom>
            <a:solidFill>
              <a:schemeClr val="tx2"/>
            </a:solidFill>
            <a:ln w="12700" cap="rnd">
              <a:solidFill>
                <a:schemeClr val="tx1"/>
              </a:solidFill>
              <a:round/>
            </a:ln>
          </p:spPr>
          <p:txBody>
            <a:bodyPr wrap="none" anchor="ctr"/>
            <a:lstStyle/>
            <a:p>
              <a:r>
                <a:rPr lang="en-US" altLang="zh-CN"/>
                <a:t>V2</a:t>
              </a:r>
            </a:p>
          </p:txBody>
        </p:sp>
        <p:sp>
          <p:nvSpPr>
            <p:cNvPr id="31813" name="Oval 76"/>
            <p:cNvSpPr>
              <a:spLocks noChangeArrowheads="1"/>
            </p:cNvSpPr>
            <p:nvPr/>
          </p:nvSpPr>
          <p:spPr bwMode="auto">
            <a:xfrm>
              <a:off x="5112" y="3430"/>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1814" name="Text Box 77"/>
            <p:cNvSpPr txBox="1">
              <a:spLocks noChangeArrowheads="1"/>
            </p:cNvSpPr>
            <p:nvPr/>
          </p:nvSpPr>
          <p:spPr bwMode="auto">
            <a:xfrm>
              <a:off x="5008" y="3442"/>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V5</a:t>
              </a:r>
            </a:p>
          </p:txBody>
        </p:sp>
      </p:grpSp>
      <p:sp>
        <p:nvSpPr>
          <p:cNvPr id="300111" name="Oval 79"/>
          <p:cNvSpPr>
            <a:spLocks noChangeArrowheads="1"/>
          </p:cNvSpPr>
          <p:nvPr/>
        </p:nvSpPr>
        <p:spPr bwMode="auto">
          <a:xfrm>
            <a:off x="5724525" y="3817938"/>
            <a:ext cx="576263" cy="576262"/>
          </a:xfrm>
          <a:prstGeom prst="ellipse">
            <a:avLst/>
          </a:prstGeom>
          <a:solidFill>
            <a:srgbClr val="FFFF00"/>
          </a:solidFill>
          <a:ln w="28575" cap="sq">
            <a:solidFill>
              <a:schemeClr val="tx1"/>
            </a:solidFill>
            <a:round/>
            <a:headEnd type="none" w="sm" len="sm"/>
            <a:tailEnd type="none" w="med" len="lg"/>
          </a:ln>
        </p:spPr>
        <p:txBody>
          <a:bodyPr wrap="none" anchor="ctr"/>
          <a:lstStyle/>
          <a:p>
            <a:r>
              <a:rPr kumimoji="1" lang="en-US" altLang="zh-CN" dirty="0">
                <a:solidFill>
                  <a:srgbClr val="FF0000"/>
                </a:solidFill>
              </a:rPr>
              <a:t>20</a:t>
            </a:r>
          </a:p>
        </p:txBody>
      </p:sp>
      <p:sp>
        <p:nvSpPr>
          <p:cNvPr id="300112" name="Line 80"/>
          <p:cNvSpPr>
            <a:spLocks noChangeShapeType="1"/>
          </p:cNvSpPr>
          <p:nvPr/>
        </p:nvSpPr>
        <p:spPr bwMode="auto">
          <a:xfrm>
            <a:off x="5561013" y="4292600"/>
            <a:ext cx="1098550" cy="0"/>
          </a:xfrm>
          <a:prstGeom prst="line">
            <a:avLst/>
          </a:prstGeom>
          <a:noFill/>
          <a:ln w="571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0113" name="Oval 81"/>
          <p:cNvSpPr>
            <a:spLocks noChangeArrowheads="1"/>
          </p:cNvSpPr>
          <p:nvPr/>
        </p:nvSpPr>
        <p:spPr bwMode="auto">
          <a:xfrm>
            <a:off x="6588125" y="4005263"/>
            <a:ext cx="557213" cy="557212"/>
          </a:xfrm>
          <a:prstGeom prst="ellipse">
            <a:avLst/>
          </a:prstGeom>
          <a:solidFill>
            <a:srgbClr val="CCECFF"/>
          </a:solidFill>
          <a:ln w="12700" cap="rnd">
            <a:solidFill>
              <a:schemeClr val="tx1"/>
            </a:solidFill>
            <a:round/>
          </a:ln>
        </p:spPr>
        <p:txBody>
          <a:bodyPr wrap="none" anchor="ctr"/>
          <a:lstStyle/>
          <a:p>
            <a:r>
              <a:rPr lang="en-US" altLang="zh-CN"/>
              <a:t>V3</a:t>
            </a:r>
          </a:p>
        </p:txBody>
      </p:sp>
      <p:sp>
        <p:nvSpPr>
          <p:cNvPr id="300115" name="Line 83"/>
          <p:cNvSpPr>
            <a:spLocks noChangeShapeType="1"/>
          </p:cNvSpPr>
          <p:nvPr/>
        </p:nvSpPr>
        <p:spPr bwMode="auto">
          <a:xfrm>
            <a:off x="1173163" y="5646738"/>
            <a:ext cx="1027112" cy="0"/>
          </a:xfrm>
          <a:prstGeom prst="line">
            <a:avLst/>
          </a:prstGeom>
          <a:noFill/>
          <a:ln w="57150" cap="rnd">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0116" name="Rectangle 84"/>
          <p:cNvSpPr>
            <a:spLocks noChangeArrowheads="1"/>
          </p:cNvSpPr>
          <p:nvPr/>
        </p:nvSpPr>
        <p:spPr bwMode="auto">
          <a:xfrm>
            <a:off x="179388" y="1844675"/>
            <a:ext cx="8713787"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lvl="1" algn="l">
              <a:spcBef>
                <a:spcPct val="20000"/>
              </a:spcBef>
            </a:pPr>
            <a:r>
              <a:rPr lang="zh-CN" altLang="en-US" sz="2800">
                <a:solidFill>
                  <a:srgbClr val="000066"/>
                </a:solidFill>
              </a:rPr>
              <a:t>－</a:t>
            </a:r>
            <a:r>
              <a:rPr lang="en-US" altLang="zh-CN" sz="2800">
                <a:solidFill>
                  <a:srgbClr val="000066"/>
                </a:solidFill>
              </a:rPr>
              <a:t>1</a:t>
            </a:r>
            <a:r>
              <a:rPr lang="zh-CN" altLang="en-US" sz="2800">
                <a:solidFill>
                  <a:srgbClr val="000066"/>
                </a:solidFill>
              </a:rPr>
              <a:t>）是直接从源点到该点（记为</a:t>
            </a:r>
            <a:r>
              <a:rPr lang="en-US" altLang="zh-CN" sz="2800">
                <a:solidFill>
                  <a:srgbClr val="000066"/>
                </a:solidFill>
              </a:rPr>
              <a:t>V2</a:t>
            </a:r>
            <a:r>
              <a:rPr lang="zh-CN" altLang="en-US" sz="2800">
                <a:solidFill>
                  <a:srgbClr val="000066"/>
                </a:solidFill>
              </a:rPr>
              <a:t>） </a:t>
            </a:r>
            <a:r>
              <a:rPr lang="en-US" altLang="zh-CN" sz="2800">
                <a:solidFill>
                  <a:srgbClr val="000066"/>
                </a:solidFill>
              </a:rPr>
              <a:t>(</a:t>
            </a:r>
            <a:r>
              <a:rPr lang="zh-CN" altLang="en-US" sz="2800">
                <a:solidFill>
                  <a:srgbClr val="000066"/>
                </a:solidFill>
              </a:rPr>
              <a:t>只含一条弧</a:t>
            </a:r>
            <a:r>
              <a:rPr lang="en-US" altLang="zh-CN" sz="2800">
                <a:solidFill>
                  <a:srgbClr val="000066"/>
                </a:solidFill>
              </a:rPr>
              <a:t>)</a:t>
            </a:r>
            <a:r>
              <a:rPr lang="zh-CN" altLang="en-US" sz="2800">
                <a:solidFill>
                  <a:srgbClr val="000066"/>
                </a:solidFill>
              </a:rPr>
              <a:t>； </a:t>
            </a:r>
          </a:p>
          <a:p>
            <a:pPr lvl="1" algn="l">
              <a:spcBef>
                <a:spcPct val="20000"/>
              </a:spcBef>
            </a:pPr>
            <a:r>
              <a:rPr lang="zh-CN" altLang="en-US" sz="2800">
                <a:solidFill>
                  <a:srgbClr val="000066"/>
                </a:solidFill>
              </a:rPr>
              <a:t>－</a:t>
            </a:r>
            <a:r>
              <a:rPr lang="en-US" altLang="zh-CN" sz="2800">
                <a:solidFill>
                  <a:srgbClr val="000066"/>
                </a:solidFill>
              </a:rPr>
              <a:t>2</a:t>
            </a:r>
            <a:r>
              <a:rPr lang="zh-CN" altLang="en-US" sz="2800">
                <a:solidFill>
                  <a:srgbClr val="000066"/>
                </a:solidFill>
              </a:rPr>
              <a:t>）从源点经过顶点</a:t>
            </a:r>
            <a:r>
              <a:rPr lang="en-US" altLang="zh-CN" sz="2800">
                <a:solidFill>
                  <a:srgbClr val="000066"/>
                </a:solidFill>
              </a:rPr>
              <a:t>v1</a:t>
            </a:r>
            <a:r>
              <a:rPr lang="zh-CN" altLang="en-US" sz="2800">
                <a:solidFill>
                  <a:srgbClr val="000066"/>
                </a:solidFill>
              </a:rPr>
              <a:t>，再到达该顶点 </a:t>
            </a:r>
            <a:r>
              <a:rPr lang="en-US" altLang="zh-CN" sz="2800">
                <a:solidFill>
                  <a:srgbClr val="000066"/>
                </a:solidFill>
              </a:rPr>
              <a:t>(</a:t>
            </a:r>
            <a:r>
              <a:rPr lang="zh-CN" altLang="en-US" sz="2800">
                <a:solidFill>
                  <a:srgbClr val="000066"/>
                </a:solidFill>
              </a:rPr>
              <a:t>由两条弧组成</a:t>
            </a:r>
            <a:r>
              <a:rPr lang="en-US" altLang="zh-CN" sz="2800">
                <a:solidFill>
                  <a:srgbClr val="000066"/>
                </a:solidFill>
              </a:rPr>
              <a:t>)</a:t>
            </a:r>
          </a:p>
        </p:txBody>
      </p:sp>
      <p:sp>
        <p:nvSpPr>
          <p:cNvPr id="300117" name="Oval 85"/>
          <p:cNvSpPr>
            <a:spLocks noChangeArrowheads="1"/>
          </p:cNvSpPr>
          <p:nvPr/>
        </p:nvSpPr>
        <p:spPr bwMode="auto">
          <a:xfrm>
            <a:off x="2195513" y="5373688"/>
            <a:ext cx="557212" cy="557212"/>
          </a:xfrm>
          <a:prstGeom prst="ellipse">
            <a:avLst/>
          </a:prstGeom>
          <a:solidFill>
            <a:srgbClr val="CCECFF"/>
          </a:solidFill>
          <a:ln w="12700" cap="rnd">
            <a:solidFill>
              <a:schemeClr val="tx1"/>
            </a:solidFill>
            <a:round/>
          </a:ln>
        </p:spPr>
        <p:txBody>
          <a:bodyPr wrap="none" anchor="ctr"/>
          <a:lstStyle/>
          <a:p>
            <a:r>
              <a:rPr lang="en-US" altLang="zh-CN"/>
              <a:t>V2</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0115"/>
                                        </p:tgtEl>
                                        <p:attrNameLst>
                                          <p:attrName>style.visibility</p:attrName>
                                        </p:attrNameLst>
                                      </p:cBhvr>
                                      <p:to>
                                        <p:strVal val="visible"/>
                                      </p:to>
                                    </p:set>
                                    <p:anim calcmode="lin" valueType="num">
                                      <p:cBhvr>
                                        <p:cTn id="7" dur="500" fill="hold"/>
                                        <p:tgtEl>
                                          <p:spTgt spid="300115"/>
                                        </p:tgtEl>
                                        <p:attrNameLst>
                                          <p:attrName>ppt_x</p:attrName>
                                        </p:attrNameLst>
                                      </p:cBhvr>
                                      <p:tavLst>
                                        <p:tav tm="0">
                                          <p:val>
                                            <p:strVal val="#ppt_x-#ppt_w/2"/>
                                          </p:val>
                                        </p:tav>
                                        <p:tav tm="100000">
                                          <p:val>
                                            <p:strVal val="#ppt_x"/>
                                          </p:val>
                                        </p:tav>
                                      </p:tavLst>
                                    </p:anim>
                                    <p:anim calcmode="lin" valueType="num">
                                      <p:cBhvr>
                                        <p:cTn id="8" dur="500" fill="hold"/>
                                        <p:tgtEl>
                                          <p:spTgt spid="300115"/>
                                        </p:tgtEl>
                                        <p:attrNameLst>
                                          <p:attrName>ppt_y</p:attrName>
                                        </p:attrNameLst>
                                      </p:cBhvr>
                                      <p:tavLst>
                                        <p:tav tm="0">
                                          <p:val>
                                            <p:strVal val="#ppt_y"/>
                                          </p:val>
                                        </p:tav>
                                        <p:tav tm="100000">
                                          <p:val>
                                            <p:strVal val="#ppt_y"/>
                                          </p:val>
                                        </p:tav>
                                      </p:tavLst>
                                    </p:anim>
                                    <p:anim calcmode="lin" valueType="num">
                                      <p:cBhvr>
                                        <p:cTn id="9" dur="500" fill="hold"/>
                                        <p:tgtEl>
                                          <p:spTgt spid="300115"/>
                                        </p:tgtEl>
                                        <p:attrNameLst>
                                          <p:attrName>ppt_w</p:attrName>
                                        </p:attrNameLst>
                                      </p:cBhvr>
                                      <p:tavLst>
                                        <p:tav tm="0">
                                          <p:val>
                                            <p:fltVal val="0"/>
                                          </p:val>
                                        </p:tav>
                                        <p:tav tm="100000">
                                          <p:val>
                                            <p:strVal val="#ppt_w"/>
                                          </p:val>
                                        </p:tav>
                                      </p:tavLst>
                                    </p:anim>
                                    <p:anim calcmode="lin" valueType="num">
                                      <p:cBhvr>
                                        <p:cTn id="10" dur="500" fill="hold"/>
                                        <p:tgtEl>
                                          <p:spTgt spid="30011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300117"/>
                                        </p:tgtEl>
                                        <p:attrNameLst>
                                          <p:attrName>style.visibility</p:attrName>
                                        </p:attrNameLst>
                                      </p:cBhvr>
                                      <p:to>
                                        <p:strVal val="visible"/>
                                      </p:to>
                                    </p:set>
                                    <p:anim calcmode="lin" valueType="num">
                                      <p:cBhvr>
                                        <p:cTn id="15" dur="500" fill="hold"/>
                                        <p:tgtEl>
                                          <p:spTgt spid="300117"/>
                                        </p:tgtEl>
                                        <p:attrNameLst>
                                          <p:attrName>ppt_w</p:attrName>
                                        </p:attrNameLst>
                                      </p:cBhvr>
                                      <p:tavLst>
                                        <p:tav tm="0">
                                          <p:val>
                                            <p:fltVal val="0"/>
                                          </p:val>
                                        </p:tav>
                                        <p:tav tm="100000">
                                          <p:val>
                                            <p:strVal val="#ppt_w"/>
                                          </p:val>
                                        </p:tav>
                                      </p:tavLst>
                                    </p:anim>
                                    <p:anim calcmode="lin" valueType="num">
                                      <p:cBhvr>
                                        <p:cTn id="16" dur="500" fill="hold"/>
                                        <p:tgtEl>
                                          <p:spTgt spid="30011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00111"/>
                                        </p:tgtEl>
                                        <p:attrNameLst>
                                          <p:attrName>style.visibility</p:attrName>
                                        </p:attrNameLst>
                                      </p:cBhvr>
                                      <p:to>
                                        <p:strVal val="visible"/>
                                      </p:to>
                                    </p:set>
                                    <p:animEffect transition="in" filter="wipe(down)">
                                      <p:cBhvr>
                                        <p:cTn id="26" dur="500"/>
                                        <p:tgtEl>
                                          <p:spTgt spid="300111"/>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300112"/>
                                        </p:tgtEl>
                                        <p:attrNameLst>
                                          <p:attrName>style.visibility</p:attrName>
                                        </p:attrNameLst>
                                      </p:cBhvr>
                                      <p:to>
                                        <p:strVal val="visible"/>
                                      </p:to>
                                    </p:set>
                                    <p:anim calcmode="lin" valueType="num">
                                      <p:cBhvr>
                                        <p:cTn id="31" dur="500" fill="hold"/>
                                        <p:tgtEl>
                                          <p:spTgt spid="300112"/>
                                        </p:tgtEl>
                                        <p:attrNameLst>
                                          <p:attrName>ppt_x</p:attrName>
                                        </p:attrNameLst>
                                      </p:cBhvr>
                                      <p:tavLst>
                                        <p:tav tm="0">
                                          <p:val>
                                            <p:strVal val="#ppt_x-#ppt_w/2"/>
                                          </p:val>
                                        </p:tav>
                                        <p:tav tm="100000">
                                          <p:val>
                                            <p:strVal val="#ppt_x"/>
                                          </p:val>
                                        </p:tav>
                                      </p:tavLst>
                                    </p:anim>
                                    <p:anim calcmode="lin" valueType="num">
                                      <p:cBhvr>
                                        <p:cTn id="32" dur="500" fill="hold"/>
                                        <p:tgtEl>
                                          <p:spTgt spid="300112"/>
                                        </p:tgtEl>
                                        <p:attrNameLst>
                                          <p:attrName>ppt_y</p:attrName>
                                        </p:attrNameLst>
                                      </p:cBhvr>
                                      <p:tavLst>
                                        <p:tav tm="0">
                                          <p:val>
                                            <p:strVal val="#ppt_y"/>
                                          </p:val>
                                        </p:tav>
                                        <p:tav tm="100000">
                                          <p:val>
                                            <p:strVal val="#ppt_y"/>
                                          </p:val>
                                        </p:tav>
                                      </p:tavLst>
                                    </p:anim>
                                    <p:anim calcmode="lin" valueType="num">
                                      <p:cBhvr>
                                        <p:cTn id="33" dur="500" fill="hold"/>
                                        <p:tgtEl>
                                          <p:spTgt spid="300112"/>
                                        </p:tgtEl>
                                        <p:attrNameLst>
                                          <p:attrName>ppt_w</p:attrName>
                                        </p:attrNameLst>
                                      </p:cBhvr>
                                      <p:tavLst>
                                        <p:tav tm="0">
                                          <p:val>
                                            <p:fltVal val="0"/>
                                          </p:val>
                                        </p:tav>
                                        <p:tav tm="100000">
                                          <p:val>
                                            <p:strVal val="#ppt_w"/>
                                          </p:val>
                                        </p:tav>
                                      </p:tavLst>
                                    </p:anim>
                                    <p:anim calcmode="lin" valueType="num">
                                      <p:cBhvr>
                                        <p:cTn id="34" dur="500" fill="hold"/>
                                        <p:tgtEl>
                                          <p:spTgt spid="30011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300113"/>
                                        </p:tgtEl>
                                        <p:attrNameLst>
                                          <p:attrName>style.visibility</p:attrName>
                                        </p:attrNameLst>
                                      </p:cBhvr>
                                      <p:to>
                                        <p:strVal val="visible"/>
                                      </p:to>
                                    </p:set>
                                    <p:anim calcmode="lin" valueType="num">
                                      <p:cBhvr>
                                        <p:cTn id="39" dur="500" fill="hold"/>
                                        <p:tgtEl>
                                          <p:spTgt spid="300113"/>
                                        </p:tgtEl>
                                        <p:attrNameLst>
                                          <p:attrName>ppt_w</p:attrName>
                                        </p:attrNameLst>
                                      </p:cBhvr>
                                      <p:tavLst>
                                        <p:tav tm="0">
                                          <p:val>
                                            <p:fltVal val="0"/>
                                          </p:val>
                                        </p:tav>
                                        <p:tav tm="100000">
                                          <p:val>
                                            <p:strVal val="#ppt_w"/>
                                          </p:val>
                                        </p:tav>
                                      </p:tavLst>
                                    </p:anim>
                                    <p:anim calcmode="lin" valueType="num">
                                      <p:cBhvr>
                                        <p:cTn id="40" dur="500" fill="hold"/>
                                        <p:tgtEl>
                                          <p:spTgt spid="300113"/>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00116"/>
                                        </p:tgtEl>
                                        <p:attrNameLst>
                                          <p:attrName>style.visibility</p:attrName>
                                        </p:attrNameLst>
                                      </p:cBhvr>
                                      <p:to>
                                        <p:strVal val="visible"/>
                                      </p:to>
                                    </p:set>
                                    <p:anim calcmode="lin" valueType="num">
                                      <p:cBhvr additive="base">
                                        <p:cTn id="45" dur="500" fill="hold"/>
                                        <p:tgtEl>
                                          <p:spTgt spid="300116"/>
                                        </p:tgtEl>
                                        <p:attrNameLst>
                                          <p:attrName>ppt_x</p:attrName>
                                        </p:attrNameLst>
                                      </p:cBhvr>
                                      <p:tavLst>
                                        <p:tav tm="0">
                                          <p:val>
                                            <p:strVal val="0-#ppt_w/2"/>
                                          </p:val>
                                        </p:tav>
                                        <p:tav tm="100000">
                                          <p:val>
                                            <p:strVal val="#ppt_x"/>
                                          </p:val>
                                        </p:tav>
                                      </p:tavLst>
                                    </p:anim>
                                    <p:anim calcmode="lin" valueType="num">
                                      <p:cBhvr additive="base">
                                        <p:cTn id="46" dur="500" fill="hold"/>
                                        <p:tgtEl>
                                          <p:spTgt spid="300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111" grpId="0" animBg="1"/>
      <p:bldP spid="300112" grpId="0" animBg="1"/>
      <p:bldP spid="300113" grpId="0" animBg="1"/>
      <p:bldP spid="300115" grpId="0" animBg="1"/>
      <p:bldP spid="300116" grpId="0"/>
      <p:bldP spid="30011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5"/>
          <p:cNvSpPr>
            <a:spLocks noGrp="1"/>
          </p:cNvSpPr>
          <p:nvPr>
            <p:ph type="sldNum" sz="quarter" idx="12"/>
          </p:nvPr>
        </p:nvSpPr>
        <p:spPr/>
        <p:txBody>
          <a:bodyPr/>
          <a:lstStyle/>
          <a:p>
            <a:pPr>
              <a:defRPr/>
            </a:pPr>
            <a:fld id="{63CB5D69-946C-47F1-B06C-15CB7957DE3D}" type="slidenum">
              <a:rPr lang="en-US" altLang="zh-CN"/>
              <a:t>81</a:t>
            </a:fld>
            <a:endParaRPr lang="en-US" altLang="zh-CN"/>
          </a:p>
        </p:txBody>
      </p:sp>
      <p:sp>
        <p:nvSpPr>
          <p:cNvPr id="262148" name="Rectangle 4"/>
          <p:cNvSpPr>
            <a:spLocks noGrp="1" noChangeArrowheads="1"/>
          </p:cNvSpPr>
          <p:nvPr>
            <p:ph type="title"/>
          </p:nvPr>
        </p:nvSpPr>
        <p:spPr/>
        <p:txBody>
          <a:bodyPr/>
          <a:lstStyle/>
          <a:p>
            <a:pPr eaLnBrk="1" hangingPunct="1">
              <a:defRPr/>
            </a:pPr>
            <a:r>
              <a:rPr lang="en-US" altLang="zh-CN" smtClean="0"/>
              <a:t>7.6.1 </a:t>
            </a:r>
            <a:r>
              <a:rPr lang="zh-CN" altLang="en-US" smtClean="0"/>
              <a:t>迪杰斯特拉</a:t>
            </a:r>
            <a:r>
              <a:rPr lang="en-US" altLang="zh-CN" smtClean="0"/>
              <a:t>(Dijkstra)</a:t>
            </a:r>
            <a:r>
              <a:rPr lang="zh-CN" altLang="en-US" smtClean="0"/>
              <a:t>算法</a:t>
            </a:r>
          </a:p>
        </p:txBody>
      </p:sp>
      <p:sp>
        <p:nvSpPr>
          <p:cNvPr id="32772" name="Rectangle 5"/>
          <p:cNvSpPr>
            <a:spLocks noGrp="1" noChangeArrowheads="1"/>
          </p:cNvSpPr>
          <p:nvPr>
            <p:ph type="body" idx="1"/>
          </p:nvPr>
        </p:nvSpPr>
        <p:spPr/>
        <p:txBody>
          <a:bodyPr/>
          <a:lstStyle/>
          <a:p>
            <a:pPr eaLnBrk="1" hangingPunct="1"/>
            <a:r>
              <a:rPr lang="zh-CN" altLang="zh-CN" smtClean="0">
                <a:solidFill>
                  <a:srgbClr val="CC0000"/>
                </a:solidFill>
              </a:rPr>
              <a:t>再下一条路径长度次短的最短路径的特点</a:t>
            </a:r>
            <a:endParaRPr lang="zh-CN" altLang="en-US" smtClean="0">
              <a:solidFill>
                <a:srgbClr val="CC0000"/>
              </a:solidFill>
            </a:endParaRPr>
          </a:p>
        </p:txBody>
      </p:sp>
      <p:grpSp>
        <p:nvGrpSpPr>
          <p:cNvPr id="2" name="Group 37"/>
          <p:cNvGrpSpPr/>
          <p:nvPr/>
        </p:nvGrpSpPr>
        <p:grpSpPr bwMode="auto">
          <a:xfrm>
            <a:off x="0" y="3476625"/>
            <a:ext cx="4465638" cy="2905125"/>
            <a:chOff x="0" y="2190"/>
            <a:chExt cx="2813" cy="1830"/>
          </a:xfrm>
        </p:grpSpPr>
        <p:sp>
          <p:nvSpPr>
            <p:cNvPr id="32808" name="Text Box 19"/>
            <p:cNvSpPr txBox="1">
              <a:spLocks noChangeArrowheads="1"/>
            </p:cNvSpPr>
            <p:nvPr/>
          </p:nvSpPr>
          <p:spPr bwMode="auto">
            <a:xfrm>
              <a:off x="726" y="2598"/>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2809" name="Text Box 6"/>
            <p:cNvSpPr txBox="1">
              <a:spLocks noChangeArrowheads="1"/>
            </p:cNvSpPr>
            <p:nvPr/>
          </p:nvSpPr>
          <p:spPr bwMode="auto">
            <a:xfrm>
              <a:off x="635" y="3732"/>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2810" name="Oval 7"/>
            <p:cNvSpPr>
              <a:spLocks noChangeArrowheads="1"/>
            </p:cNvSpPr>
            <p:nvPr/>
          </p:nvSpPr>
          <p:spPr bwMode="auto">
            <a:xfrm>
              <a:off x="2462" y="2689"/>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2811" name="Line 8"/>
            <p:cNvSpPr>
              <a:spLocks noChangeShapeType="1"/>
            </p:cNvSpPr>
            <p:nvPr/>
          </p:nvSpPr>
          <p:spPr bwMode="auto">
            <a:xfrm flipH="1">
              <a:off x="1814" y="3777"/>
              <a:ext cx="624" cy="6"/>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2" name="Line 9"/>
            <p:cNvSpPr>
              <a:spLocks noChangeShapeType="1"/>
            </p:cNvSpPr>
            <p:nvPr/>
          </p:nvSpPr>
          <p:spPr bwMode="auto">
            <a:xfrm>
              <a:off x="797" y="3761"/>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3" name="Line 10"/>
            <p:cNvSpPr>
              <a:spLocks noChangeShapeType="1"/>
            </p:cNvSpPr>
            <p:nvPr/>
          </p:nvSpPr>
          <p:spPr bwMode="auto">
            <a:xfrm>
              <a:off x="816" y="2870"/>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4" name="Freeform 11"/>
            <p:cNvSpPr/>
            <p:nvPr/>
          </p:nvSpPr>
          <p:spPr bwMode="auto">
            <a:xfrm>
              <a:off x="680" y="3006"/>
              <a:ext cx="95" cy="571"/>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5" name="Freeform 12"/>
            <p:cNvSpPr/>
            <p:nvPr/>
          </p:nvSpPr>
          <p:spPr bwMode="auto">
            <a:xfrm>
              <a:off x="408" y="3006"/>
              <a:ext cx="99" cy="576"/>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6" name="Freeform 13"/>
            <p:cNvSpPr/>
            <p:nvPr/>
          </p:nvSpPr>
          <p:spPr bwMode="auto">
            <a:xfrm>
              <a:off x="1806" y="3016"/>
              <a:ext cx="766" cy="566"/>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7" name="Freeform 14"/>
            <p:cNvSpPr/>
            <p:nvPr/>
          </p:nvSpPr>
          <p:spPr bwMode="auto">
            <a:xfrm>
              <a:off x="1814" y="3016"/>
              <a:ext cx="800" cy="671"/>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8" name="Freeform 15"/>
            <p:cNvSpPr/>
            <p:nvPr/>
          </p:nvSpPr>
          <p:spPr bwMode="auto">
            <a:xfrm>
              <a:off x="680" y="2462"/>
              <a:ext cx="1815" cy="272"/>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9" name="Line 16"/>
            <p:cNvSpPr>
              <a:spLocks noChangeShapeType="1"/>
            </p:cNvSpPr>
            <p:nvPr/>
          </p:nvSpPr>
          <p:spPr bwMode="auto">
            <a:xfrm flipV="1">
              <a:off x="1633" y="3053"/>
              <a:ext cx="0" cy="576"/>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0" name="Line 17"/>
            <p:cNvSpPr>
              <a:spLocks noChangeShapeType="1"/>
            </p:cNvSpPr>
            <p:nvPr/>
          </p:nvSpPr>
          <p:spPr bwMode="auto">
            <a:xfrm>
              <a:off x="1852" y="2865"/>
              <a:ext cx="597" cy="5"/>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1" name="Text Box 18"/>
            <p:cNvSpPr txBox="1">
              <a:spLocks noChangeArrowheads="1"/>
            </p:cNvSpPr>
            <p:nvPr/>
          </p:nvSpPr>
          <p:spPr bwMode="auto">
            <a:xfrm>
              <a:off x="1179" y="2190"/>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2822" name="Text Box 20"/>
            <p:cNvSpPr txBox="1">
              <a:spLocks noChangeArrowheads="1"/>
            </p:cNvSpPr>
            <p:nvPr/>
          </p:nvSpPr>
          <p:spPr bwMode="auto">
            <a:xfrm>
              <a:off x="1678" y="2598"/>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2823" name="Text Box 21"/>
            <p:cNvSpPr txBox="1">
              <a:spLocks noChangeArrowheads="1"/>
            </p:cNvSpPr>
            <p:nvPr/>
          </p:nvSpPr>
          <p:spPr bwMode="auto">
            <a:xfrm>
              <a:off x="0" y="3067"/>
              <a:ext cx="6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2824" name="Text Box 22"/>
            <p:cNvSpPr txBox="1">
              <a:spLocks noChangeArrowheads="1"/>
            </p:cNvSpPr>
            <p:nvPr/>
          </p:nvSpPr>
          <p:spPr bwMode="auto">
            <a:xfrm>
              <a:off x="589" y="3097"/>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2825" name="Text Box 23"/>
            <p:cNvSpPr txBox="1">
              <a:spLocks noChangeArrowheads="1"/>
            </p:cNvSpPr>
            <p:nvPr/>
          </p:nvSpPr>
          <p:spPr bwMode="auto">
            <a:xfrm>
              <a:off x="1052" y="3093"/>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2826" name="Text Box 24"/>
            <p:cNvSpPr txBox="1">
              <a:spLocks noChangeArrowheads="1"/>
            </p:cNvSpPr>
            <p:nvPr/>
          </p:nvSpPr>
          <p:spPr bwMode="auto">
            <a:xfrm>
              <a:off x="1723" y="3732"/>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2827" name="Text Box 25"/>
            <p:cNvSpPr txBox="1">
              <a:spLocks noChangeArrowheads="1"/>
            </p:cNvSpPr>
            <p:nvPr/>
          </p:nvSpPr>
          <p:spPr bwMode="auto">
            <a:xfrm>
              <a:off x="1497" y="3052"/>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35</a:t>
              </a:r>
            </a:p>
          </p:txBody>
        </p:sp>
        <p:sp>
          <p:nvSpPr>
            <p:cNvPr id="32828" name="Oval 26"/>
            <p:cNvSpPr>
              <a:spLocks noChangeArrowheads="1"/>
            </p:cNvSpPr>
            <p:nvPr/>
          </p:nvSpPr>
          <p:spPr bwMode="auto">
            <a:xfrm>
              <a:off x="1465" y="2689"/>
              <a:ext cx="351" cy="351"/>
            </a:xfrm>
            <a:prstGeom prst="ellipse">
              <a:avLst/>
            </a:prstGeom>
            <a:solidFill>
              <a:srgbClr val="FFFFCC"/>
            </a:solidFill>
            <a:ln w="12700" cap="rnd">
              <a:solidFill>
                <a:schemeClr val="tx1"/>
              </a:solidFill>
              <a:round/>
            </a:ln>
          </p:spPr>
          <p:txBody>
            <a:bodyPr wrap="none" anchor="ctr"/>
            <a:lstStyle/>
            <a:p>
              <a:r>
                <a:rPr lang="en-US" altLang="zh-CN"/>
                <a:t>V3</a:t>
              </a:r>
            </a:p>
          </p:txBody>
        </p:sp>
        <p:sp>
          <p:nvSpPr>
            <p:cNvPr id="32829" name="Oval 27"/>
            <p:cNvSpPr>
              <a:spLocks noChangeArrowheads="1"/>
            </p:cNvSpPr>
            <p:nvPr/>
          </p:nvSpPr>
          <p:spPr bwMode="auto">
            <a:xfrm>
              <a:off x="421" y="2689"/>
              <a:ext cx="351" cy="351"/>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2830" name="Text Box 28"/>
            <p:cNvSpPr txBox="1">
              <a:spLocks noChangeArrowheads="1"/>
            </p:cNvSpPr>
            <p:nvPr/>
          </p:nvSpPr>
          <p:spPr bwMode="auto">
            <a:xfrm>
              <a:off x="320" y="2692"/>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V0</a:t>
              </a:r>
            </a:p>
          </p:txBody>
        </p:sp>
        <p:sp>
          <p:nvSpPr>
            <p:cNvPr id="32831" name="Oval 29"/>
            <p:cNvSpPr>
              <a:spLocks noChangeArrowheads="1"/>
            </p:cNvSpPr>
            <p:nvPr/>
          </p:nvSpPr>
          <p:spPr bwMode="auto">
            <a:xfrm>
              <a:off x="421" y="3551"/>
              <a:ext cx="351" cy="351"/>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2832" name="Oval 30"/>
            <p:cNvSpPr>
              <a:spLocks noChangeArrowheads="1"/>
            </p:cNvSpPr>
            <p:nvPr/>
          </p:nvSpPr>
          <p:spPr bwMode="auto">
            <a:xfrm>
              <a:off x="2462" y="2677"/>
              <a:ext cx="351" cy="351"/>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2833" name="Oval 31"/>
            <p:cNvSpPr>
              <a:spLocks noChangeArrowheads="1"/>
            </p:cNvSpPr>
            <p:nvPr/>
          </p:nvSpPr>
          <p:spPr bwMode="auto">
            <a:xfrm>
              <a:off x="1465" y="3596"/>
              <a:ext cx="351" cy="351"/>
            </a:xfrm>
            <a:prstGeom prst="ellipse">
              <a:avLst/>
            </a:prstGeom>
            <a:solidFill>
              <a:schemeClr val="tx2"/>
            </a:solidFill>
            <a:ln w="12700" cap="rnd">
              <a:solidFill>
                <a:schemeClr val="tx1"/>
              </a:solidFill>
              <a:round/>
            </a:ln>
          </p:spPr>
          <p:txBody>
            <a:bodyPr wrap="none" anchor="ctr"/>
            <a:lstStyle/>
            <a:p>
              <a:r>
                <a:rPr lang="en-US" altLang="zh-CN"/>
                <a:t>V3</a:t>
              </a:r>
            </a:p>
          </p:txBody>
        </p:sp>
        <p:sp>
          <p:nvSpPr>
            <p:cNvPr id="32834" name="Oval 32"/>
            <p:cNvSpPr>
              <a:spLocks noChangeArrowheads="1"/>
            </p:cNvSpPr>
            <p:nvPr/>
          </p:nvSpPr>
          <p:spPr bwMode="auto">
            <a:xfrm>
              <a:off x="2417" y="3596"/>
              <a:ext cx="351" cy="351"/>
            </a:xfrm>
            <a:prstGeom prst="ellipse">
              <a:avLst/>
            </a:prstGeom>
            <a:solidFill>
              <a:srgbClr val="FFFFCC"/>
            </a:solidFill>
            <a:ln w="12700" cap="rnd">
              <a:solidFill>
                <a:schemeClr val="tx1"/>
              </a:solidFill>
              <a:round/>
            </a:ln>
          </p:spPr>
          <p:txBody>
            <a:bodyPr wrap="none" anchor="ctr"/>
            <a:lstStyle/>
            <a:p>
              <a:r>
                <a:rPr lang="en-US" altLang="zh-CN"/>
                <a:t>V5</a:t>
              </a:r>
            </a:p>
          </p:txBody>
        </p:sp>
        <p:sp>
          <p:nvSpPr>
            <p:cNvPr id="32835" name="Line 33"/>
            <p:cNvSpPr>
              <a:spLocks noChangeShapeType="1"/>
            </p:cNvSpPr>
            <p:nvPr/>
          </p:nvSpPr>
          <p:spPr bwMode="auto">
            <a:xfrm>
              <a:off x="807" y="3768"/>
              <a:ext cx="647" cy="0"/>
            </a:xfrm>
            <a:prstGeom prst="line">
              <a:avLst/>
            </a:prstGeom>
            <a:noFill/>
            <a:ln w="57150" cap="rnd">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36" name="Oval 34"/>
            <p:cNvSpPr>
              <a:spLocks noChangeArrowheads="1"/>
            </p:cNvSpPr>
            <p:nvPr/>
          </p:nvSpPr>
          <p:spPr bwMode="auto">
            <a:xfrm>
              <a:off x="1463" y="3596"/>
              <a:ext cx="351" cy="351"/>
            </a:xfrm>
            <a:prstGeom prst="ellipse">
              <a:avLst/>
            </a:prstGeom>
            <a:solidFill>
              <a:srgbClr val="CCECFF"/>
            </a:solidFill>
            <a:ln w="12700" cap="rnd">
              <a:solidFill>
                <a:schemeClr val="tx1"/>
              </a:solidFill>
              <a:round/>
            </a:ln>
          </p:spPr>
          <p:txBody>
            <a:bodyPr wrap="none" anchor="ctr"/>
            <a:lstStyle/>
            <a:p>
              <a:r>
                <a:rPr lang="en-US" altLang="zh-CN"/>
                <a:t>V2</a:t>
              </a:r>
            </a:p>
          </p:txBody>
        </p:sp>
      </p:grpSp>
      <p:sp>
        <p:nvSpPr>
          <p:cNvPr id="262179" name="Freeform 35"/>
          <p:cNvSpPr/>
          <p:nvPr/>
        </p:nvSpPr>
        <p:spPr bwMode="auto">
          <a:xfrm>
            <a:off x="1085850" y="3905250"/>
            <a:ext cx="2881313" cy="431800"/>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2180" name="Oval 36"/>
          <p:cNvSpPr>
            <a:spLocks noChangeArrowheads="1"/>
          </p:cNvSpPr>
          <p:nvPr/>
        </p:nvSpPr>
        <p:spPr bwMode="auto">
          <a:xfrm>
            <a:off x="3910013" y="4249738"/>
            <a:ext cx="557212" cy="557212"/>
          </a:xfrm>
          <a:prstGeom prst="ellipse">
            <a:avLst/>
          </a:prstGeom>
          <a:solidFill>
            <a:schemeClr val="accent2"/>
          </a:solidFill>
          <a:ln w="12700" cap="rnd">
            <a:solidFill>
              <a:schemeClr val="tx1"/>
            </a:solidFill>
            <a:round/>
          </a:ln>
        </p:spPr>
        <p:txBody>
          <a:bodyPr wrap="none" anchor="ctr"/>
          <a:lstStyle/>
          <a:p>
            <a:r>
              <a:rPr lang="en-US" altLang="zh-CN"/>
              <a:t>V4</a:t>
            </a:r>
          </a:p>
        </p:txBody>
      </p:sp>
      <p:sp>
        <p:nvSpPr>
          <p:cNvPr id="32776" name="Text Box 39"/>
          <p:cNvSpPr txBox="1">
            <a:spLocks noChangeArrowheads="1"/>
          </p:cNvSpPr>
          <p:nvPr/>
        </p:nvSpPr>
        <p:spPr bwMode="auto">
          <a:xfrm>
            <a:off x="5653088" y="4221163"/>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2777" name="Text Box 40"/>
          <p:cNvSpPr txBox="1">
            <a:spLocks noChangeArrowheads="1"/>
          </p:cNvSpPr>
          <p:nvPr/>
        </p:nvSpPr>
        <p:spPr bwMode="auto">
          <a:xfrm>
            <a:off x="5508625" y="6021388"/>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2778" name="Oval 41"/>
          <p:cNvSpPr>
            <a:spLocks noChangeArrowheads="1"/>
          </p:cNvSpPr>
          <p:nvPr/>
        </p:nvSpPr>
        <p:spPr bwMode="auto">
          <a:xfrm>
            <a:off x="8408988" y="4365625"/>
            <a:ext cx="557212" cy="557213"/>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2779" name="Line 42"/>
          <p:cNvSpPr>
            <a:spLocks noChangeShapeType="1"/>
          </p:cNvSpPr>
          <p:nvPr/>
        </p:nvSpPr>
        <p:spPr bwMode="auto">
          <a:xfrm flipH="1">
            <a:off x="7380288" y="6092825"/>
            <a:ext cx="990600" cy="9525"/>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Line 43"/>
          <p:cNvSpPr>
            <a:spLocks noChangeShapeType="1"/>
          </p:cNvSpPr>
          <p:nvPr/>
        </p:nvSpPr>
        <p:spPr bwMode="auto">
          <a:xfrm>
            <a:off x="5765800" y="6067425"/>
            <a:ext cx="1027113"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44"/>
          <p:cNvSpPr>
            <a:spLocks noChangeShapeType="1"/>
          </p:cNvSpPr>
          <p:nvPr/>
        </p:nvSpPr>
        <p:spPr bwMode="auto">
          <a:xfrm>
            <a:off x="5795963" y="4652963"/>
            <a:ext cx="1027112"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2" name="Freeform 45"/>
          <p:cNvSpPr/>
          <p:nvPr/>
        </p:nvSpPr>
        <p:spPr bwMode="auto">
          <a:xfrm>
            <a:off x="5580063" y="4868863"/>
            <a:ext cx="150812"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3" name="Freeform 46"/>
          <p:cNvSpPr/>
          <p:nvPr/>
        </p:nvSpPr>
        <p:spPr bwMode="auto">
          <a:xfrm>
            <a:off x="5148263" y="4868863"/>
            <a:ext cx="157162" cy="914400"/>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4" name="Freeform 47"/>
          <p:cNvSpPr/>
          <p:nvPr/>
        </p:nvSpPr>
        <p:spPr bwMode="auto">
          <a:xfrm>
            <a:off x="7367588" y="4884738"/>
            <a:ext cx="1216025" cy="898525"/>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5" name="Freeform 48"/>
          <p:cNvSpPr/>
          <p:nvPr/>
        </p:nvSpPr>
        <p:spPr bwMode="auto">
          <a:xfrm>
            <a:off x="7380288" y="4884738"/>
            <a:ext cx="1270000" cy="1065212"/>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6" name="Freeform 49"/>
          <p:cNvSpPr/>
          <p:nvPr/>
        </p:nvSpPr>
        <p:spPr bwMode="auto">
          <a:xfrm>
            <a:off x="5580063" y="4005263"/>
            <a:ext cx="2881312" cy="431800"/>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7" name="Line 50"/>
          <p:cNvSpPr>
            <a:spLocks noChangeShapeType="1"/>
          </p:cNvSpPr>
          <p:nvPr/>
        </p:nvSpPr>
        <p:spPr bwMode="auto">
          <a:xfrm flipV="1">
            <a:off x="7092950" y="4943475"/>
            <a:ext cx="0" cy="9144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8" name="Line 51"/>
          <p:cNvSpPr>
            <a:spLocks noChangeShapeType="1"/>
          </p:cNvSpPr>
          <p:nvPr/>
        </p:nvSpPr>
        <p:spPr bwMode="auto">
          <a:xfrm>
            <a:off x="7440613" y="4645025"/>
            <a:ext cx="947737" cy="7938"/>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9" name="Text Box 52"/>
          <p:cNvSpPr txBox="1">
            <a:spLocks noChangeArrowheads="1"/>
          </p:cNvSpPr>
          <p:nvPr/>
        </p:nvSpPr>
        <p:spPr bwMode="auto">
          <a:xfrm>
            <a:off x="6372225" y="3573463"/>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2790" name="Text Box 53"/>
          <p:cNvSpPr txBox="1">
            <a:spLocks noChangeArrowheads="1"/>
          </p:cNvSpPr>
          <p:nvPr/>
        </p:nvSpPr>
        <p:spPr bwMode="auto">
          <a:xfrm>
            <a:off x="7164388" y="4221163"/>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2791" name="Text Box 54"/>
          <p:cNvSpPr txBox="1">
            <a:spLocks noChangeArrowheads="1"/>
          </p:cNvSpPr>
          <p:nvPr/>
        </p:nvSpPr>
        <p:spPr bwMode="auto">
          <a:xfrm>
            <a:off x="4500563" y="4965700"/>
            <a:ext cx="95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2792" name="Text Box 55"/>
          <p:cNvSpPr txBox="1">
            <a:spLocks noChangeArrowheads="1"/>
          </p:cNvSpPr>
          <p:nvPr/>
        </p:nvSpPr>
        <p:spPr bwMode="auto">
          <a:xfrm>
            <a:off x="5435600" y="501332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2793" name="Text Box 56"/>
          <p:cNvSpPr txBox="1">
            <a:spLocks noChangeArrowheads="1"/>
          </p:cNvSpPr>
          <p:nvPr/>
        </p:nvSpPr>
        <p:spPr bwMode="auto">
          <a:xfrm>
            <a:off x="6170613" y="5006975"/>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2794" name="Text Box 57"/>
          <p:cNvSpPr txBox="1">
            <a:spLocks noChangeArrowheads="1"/>
          </p:cNvSpPr>
          <p:nvPr/>
        </p:nvSpPr>
        <p:spPr bwMode="auto">
          <a:xfrm>
            <a:off x="7235825" y="6021388"/>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2795" name="Text Box 58"/>
          <p:cNvSpPr txBox="1">
            <a:spLocks noChangeArrowheads="1"/>
          </p:cNvSpPr>
          <p:nvPr/>
        </p:nvSpPr>
        <p:spPr bwMode="auto">
          <a:xfrm>
            <a:off x="6877050" y="4941888"/>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35</a:t>
            </a:r>
          </a:p>
        </p:txBody>
      </p:sp>
      <p:sp>
        <p:nvSpPr>
          <p:cNvPr id="32796" name="Oval 59"/>
          <p:cNvSpPr>
            <a:spLocks noChangeArrowheads="1"/>
          </p:cNvSpPr>
          <p:nvPr/>
        </p:nvSpPr>
        <p:spPr bwMode="auto">
          <a:xfrm>
            <a:off x="6826250" y="4365625"/>
            <a:ext cx="557213" cy="557213"/>
          </a:xfrm>
          <a:prstGeom prst="ellipse">
            <a:avLst/>
          </a:prstGeom>
          <a:solidFill>
            <a:srgbClr val="FFFFCC"/>
          </a:solidFill>
          <a:ln w="12700" cap="rnd">
            <a:solidFill>
              <a:schemeClr val="tx1"/>
            </a:solidFill>
            <a:round/>
          </a:ln>
        </p:spPr>
        <p:txBody>
          <a:bodyPr wrap="none" anchor="ctr"/>
          <a:lstStyle/>
          <a:p>
            <a:r>
              <a:rPr lang="en-US" altLang="zh-CN"/>
              <a:t>V2</a:t>
            </a:r>
          </a:p>
        </p:txBody>
      </p:sp>
      <p:sp>
        <p:nvSpPr>
          <p:cNvPr id="32797" name="Oval 60"/>
          <p:cNvSpPr>
            <a:spLocks noChangeArrowheads="1"/>
          </p:cNvSpPr>
          <p:nvPr/>
        </p:nvSpPr>
        <p:spPr bwMode="auto">
          <a:xfrm>
            <a:off x="5168900" y="4365625"/>
            <a:ext cx="557213" cy="557213"/>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2798" name="Text Box 61"/>
          <p:cNvSpPr txBox="1">
            <a:spLocks noChangeArrowheads="1"/>
          </p:cNvSpPr>
          <p:nvPr/>
        </p:nvSpPr>
        <p:spPr bwMode="auto">
          <a:xfrm>
            <a:off x="5008563" y="4370388"/>
            <a:ext cx="11223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V0</a:t>
            </a:r>
          </a:p>
        </p:txBody>
      </p:sp>
      <p:sp>
        <p:nvSpPr>
          <p:cNvPr id="32799" name="Oval 62"/>
          <p:cNvSpPr>
            <a:spLocks noChangeArrowheads="1"/>
          </p:cNvSpPr>
          <p:nvPr/>
        </p:nvSpPr>
        <p:spPr bwMode="auto">
          <a:xfrm>
            <a:off x="5168900" y="5734050"/>
            <a:ext cx="557213" cy="557213"/>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2800" name="Oval 63"/>
          <p:cNvSpPr>
            <a:spLocks noChangeArrowheads="1"/>
          </p:cNvSpPr>
          <p:nvPr/>
        </p:nvSpPr>
        <p:spPr bwMode="auto">
          <a:xfrm>
            <a:off x="8408988" y="4346575"/>
            <a:ext cx="557212" cy="557213"/>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2801" name="Oval 64"/>
          <p:cNvSpPr>
            <a:spLocks noChangeArrowheads="1"/>
          </p:cNvSpPr>
          <p:nvPr/>
        </p:nvSpPr>
        <p:spPr bwMode="auto">
          <a:xfrm>
            <a:off x="6826250" y="5805488"/>
            <a:ext cx="557213" cy="557212"/>
          </a:xfrm>
          <a:prstGeom prst="ellipse">
            <a:avLst/>
          </a:prstGeom>
          <a:solidFill>
            <a:schemeClr val="tx2"/>
          </a:solidFill>
          <a:ln w="12700" cap="rnd">
            <a:solidFill>
              <a:schemeClr val="tx1"/>
            </a:solidFill>
            <a:round/>
          </a:ln>
        </p:spPr>
        <p:txBody>
          <a:bodyPr wrap="none" anchor="ctr"/>
          <a:lstStyle/>
          <a:p>
            <a:r>
              <a:rPr lang="en-US" altLang="zh-CN"/>
              <a:t>V3</a:t>
            </a:r>
          </a:p>
        </p:txBody>
      </p:sp>
      <p:sp>
        <p:nvSpPr>
          <p:cNvPr id="32802" name="Oval 65"/>
          <p:cNvSpPr>
            <a:spLocks noChangeArrowheads="1"/>
          </p:cNvSpPr>
          <p:nvPr/>
        </p:nvSpPr>
        <p:spPr bwMode="auto">
          <a:xfrm>
            <a:off x="8337550" y="5805488"/>
            <a:ext cx="557213" cy="557212"/>
          </a:xfrm>
          <a:prstGeom prst="ellipse">
            <a:avLst/>
          </a:prstGeom>
          <a:solidFill>
            <a:srgbClr val="FFFFCC"/>
          </a:solidFill>
          <a:ln w="12700" cap="rnd">
            <a:solidFill>
              <a:schemeClr val="tx1"/>
            </a:solidFill>
            <a:round/>
          </a:ln>
        </p:spPr>
        <p:txBody>
          <a:bodyPr wrap="none" anchor="ctr"/>
          <a:lstStyle/>
          <a:p>
            <a:r>
              <a:rPr lang="en-US" altLang="zh-CN"/>
              <a:t>V5</a:t>
            </a:r>
          </a:p>
        </p:txBody>
      </p:sp>
      <p:sp>
        <p:nvSpPr>
          <p:cNvPr id="32803" name="Line 66"/>
          <p:cNvSpPr>
            <a:spLocks noChangeShapeType="1"/>
          </p:cNvSpPr>
          <p:nvPr/>
        </p:nvSpPr>
        <p:spPr bwMode="auto">
          <a:xfrm>
            <a:off x="5781675" y="6078538"/>
            <a:ext cx="1027113" cy="0"/>
          </a:xfrm>
          <a:prstGeom prst="line">
            <a:avLst/>
          </a:prstGeom>
          <a:noFill/>
          <a:ln w="57150" cap="rnd">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4" name="Oval 67"/>
          <p:cNvSpPr>
            <a:spLocks noChangeArrowheads="1"/>
          </p:cNvSpPr>
          <p:nvPr/>
        </p:nvSpPr>
        <p:spPr bwMode="auto">
          <a:xfrm>
            <a:off x="6823075" y="5805488"/>
            <a:ext cx="557213" cy="557212"/>
          </a:xfrm>
          <a:prstGeom prst="ellipse">
            <a:avLst/>
          </a:prstGeom>
          <a:solidFill>
            <a:srgbClr val="CCECFF"/>
          </a:solidFill>
          <a:ln w="12700" cap="rnd">
            <a:solidFill>
              <a:schemeClr val="tx1"/>
            </a:solidFill>
            <a:round/>
          </a:ln>
        </p:spPr>
        <p:txBody>
          <a:bodyPr wrap="none" anchor="ctr"/>
          <a:lstStyle/>
          <a:p>
            <a:r>
              <a:rPr lang="en-US" altLang="zh-CN"/>
              <a:t>V2</a:t>
            </a:r>
          </a:p>
        </p:txBody>
      </p:sp>
      <p:sp>
        <p:nvSpPr>
          <p:cNvPr id="262212" name="Line 68"/>
          <p:cNvSpPr>
            <a:spLocks noChangeShapeType="1"/>
          </p:cNvSpPr>
          <p:nvPr/>
        </p:nvSpPr>
        <p:spPr bwMode="auto">
          <a:xfrm flipV="1">
            <a:off x="7092950" y="4941888"/>
            <a:ext cx="0" cy="914400"/>
          </a:xfrm>
          <a:prstGeom prst="line">
            <a:avLst/>
          </a:prstGeom>
          <a:noFill/>
          <a:ln w="57150">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2213" name="Oval 69"/>
          <p:cNvSpPr>
            <a:spLocks noChangeArrowheads="1"/>
          </p:cNvSpPr>
          <p:nvPr/>
        </p:nvSpPr>
        <p:spPr bwMode="auto">
          <a:xfrm>
            <a:off x="6804025" y="4365625"/>
            <a:ext cx="557213" cy="557213"/>
          </a:xfrm>
          <a:prstGeom prst="ellipse">
            <a:avLst/>
          </a:prstGeom>
          <a:solidFill>
            <a:schemeClr val="accent2"/>
          </a:solidFill>
          <a:ln w="12700" cap="rnd">
            <a:solidFill>
              <a:schemeClr val="tx1"/>
            </a:solidFill>
            <a:round/>
          </a:ln>
        </p:spPr>
        <p:txBody>
          <a:bodyPr wrap="none" anchor="ctr"/>
          <a:lstStyle/>
          <a:p>
            <a:r>
              <a:rPr lang="en-US" altLang="zh-CN"/>
              <a:t>V3</a:t>
            </a:r>
          </a:p>
        </p:txBody>
      </p:sp>
      <p:sp>
        <p:nvSpPr>
          <p:cNvPr id="32807" name="Rectangle 71"/>
          <p:cNvSpPr>
            <a:spLocks noChangeArrowheads="1"/>
          </p:cNvSpPr>
          <p:nvPr/>
        </p:nvSpPr>
        <p:spPr bwMode="auto">
          <a:xfrm>
            <a:off x="250825" y="1628775"/>
            <a:ext cx="8713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20000"/>
              </a:spcBef>
              <a:buFont typeface="Wingdings" panose="05000000000000000000" pitchFamily="2" charset="2"/>
              <a:buChar char="Ø"/>
            </a:pPr>
            <a:r>
              <a:rPr lang="en-US" altLang="zh-CN" sz="2800" dirty="0">
                <a:solidFill>
                  <a:srgbClr val="000066"/>
                </a:solidFill>
                <a:latin typeface="Times New Roman" panose="02020603050405020304" pitchFamily="18" charset="0"/>
              </a:rPr>
              <a:t>1</a:t>
            </a:r>
            <a:r>
              <a:rPr lang="zh-CN" altLang="en-US" sz="2800" dirty="0">
                <a:solidFill>
                  <a:srgbClr val="000066"/>
                </a:solidFill>
                <a:latin typeface="Times New Roman" panose="02020603050405020304" pitchFamily="18" charset="0"/>
              </a:rPr>
              <a:t>）直接从源点到该点</a:t>
            </a:r>
            <a:r>
              <a:rPr lang="zh-CN" altLang="en-US" dirty="0">
                <a:solidFill>
                  <a:srgbClr val="000066"/>
                </a:solidFill>
              </a:rPr>
              <a:t>（记为</a:t>
            </a:r>
            <a:r>
              <a:rPr lang="en-US" altLang="zh-CN" dirty="0">
                <a:solidFill>
                  <a:srgbClr val="000066"/>
                </a:solidFill>
              </a:rPr>
              <a:t>V3</a:t>
            </a:r>
            <a:r>
              <a:rPr lang="zh-CN" altLang="en-US" dirty="0">
                <a:solidFill>
                  <a:srgbClr val="000066"/>
                </a:solidFill>
              </a:rPr>
              <a:t>）</a:t>
            </a:r>
            <a:r>
              <a:rPr lang="zh-CN" altLang="en-US" dirty="0"/>
              <a:t> </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只含一条弧</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 </a:t>
            </a:r>
          </a:p>
          <a:p>
            <a:pPr algn="l">
              <a:spcBef>
                <a:spcPct val="20000"/>
              </a:spcBef>
              <a:buFont typeface="Wingdings" panose="05000000000000000000" pitchFamily="2" charset="2"/>
              <a:buChar char="Ø"/>
            </a:pPr>
            <a:r>
              <a:rPr lang="en-US" altLang="zh-CN" sz="2800" dirty="0">
                <a:solidFill>
                  <a:srgbClr val="000066"/>
                </a:solidFill>
                <a:latin typeface="Times New Roman" panose="02020603050405020304" pitchFamily="18" charset="0"/>
              </a:rPr>
              <a:t>2</a:t>
            </a:r>
            <a:r>
              <a:rPr lang="zh-CN" altLang="en-US" sz="2800" dirty="0">
                <a:solidFill>
                  <a:srgbClr val="000066"/>
                </a:solidFill>
                <a:latin typeface="Times New Roman" panose="02020603050405020304" pitchFamily="18" charset="0"/>
              </a:rPr>
              <a:t>）从源点经过顶点</a:t>
            </a:r>
            <a:r>
              <a:rPr lang="en-US" altLang="zh-CN" sz="2800" dirty="0">
                <a:solidFill>
                  <a:srgbClr val="000066"/>
                </a:solidFill>
                <a:latin typeface="Times New Roman" panose="02020603050405020304" pitchFamily="18" charset="0"/>
              </a:rPr>
              <a:t>v1</a:t>
            </a:r>
            <a:r>
              <a:rPr lang="zh-CN" altLang="en-US" sz="2800" dirty="0">
                <a:solidFill>
                  <a:srgbClr val="000066"/>
                </a:solidFill>
                <a:latin typeface="Times New Roman" panose="02020603050405020304" pitchFamily="18" charset="0"/>
              </a:rPr>
              <a:t>，再到达该顶点</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由两条弧组成</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a:t>
            </a:r>
          </a:p>
          <a:p>
            <a:pPr algn="l">
              <a:spcBef>
                <a:spcPct val="20000"/>
              </a:spcBef>
              <a:buFont typeface="Wingdings" panose="05000000000000000000" pitchFamily="2" charset="2"/>
              <a:buChar char="Ø"/>
            </a:pPr>
            <a:r>
              <a:rPr lang="en-US" altLang="zh-CN" sz="2800" dirty="0">
                <a:solidFill>
                  <a:srgbClr val="000066"/>
                </a:solidFill>
                <a:latin typeface="Times New Roman" panose="02020603050405020304" pitchFamily="18" charset="0"/>
              </a:rPr>
              <a:t>3</a:t>
            </a:r>
            <a:r>
              <a:rPr lang="zh-CN" altLang="en-US" sz="2800" dirty="0">
                <a:solidFill>
                  <a:srgbClr val="000066"/>
                </a:solidFill>
                <a:latin typeface="Times New Roman" panose="02020603050405020304" pitchFamily="18" charset="0"/>
              </a:rPr>
              <a:t>）从源点经过顶点</a:t>
            </a:r>
            <a:r>
              <a:rPr lang="en-US" altLang="zh-CN" sz="2800" dirty="0">
                <a:solidFill>
                  <a:srgbClr val="000066"/>
                </a:solidFill>
                <a:latin typeface="Times New Roman" panose="02020603050405020304" pitchFamily="18" charset="0"/>
              </a:rPr>
              <a:t>v2</a:t>
            </a:r>
            <a:r>
              <a:rPr lang="zh-CN" altLang="en-US" sz="2800" dirty="0">
                <a:solidFill>
                  <a:srgbClr val="000066"/>
                </a:solidFill>
                <a:latin typeface="Times New Roman" panose="02020603050405020304" pitchFamily="18" charset="0"/>
              </a:rPr>
              <a:t>，再到达该顶点</a:t>
            </a:r>
            <a:r>
              <a:rPr lang="en-US" altLang="zh-CN" sz="2800" dirty="0">
                <a:solidFill>
                  <a:srgbClr val="000066"/>
                </a:solidFill>
                <a:latin typeface="Times New Roman" panose="02020603050405020304" pitchFamily="18" charset="0"/>
              </a:rPr>
              <a:t>, (</a:t>
            </a:r>
            <a:r>
              <a:rPr lang="zh-CN" altLang="en-US" sz="2800" dirty="0">
                <a:solidFill>
                  <a:srgbClr val="000066"/>
                </a:solidFill>
                <a:latin typeface="Times New Roman" panose="02020603050405020304" pitchFamily="18" charset="0"/>
              </a:rPr>
              <a:t>由三条弧组成</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79"/>
                                        </p:tgtEl>
                                        <p:attrNameLst>
                                          <p:attrName>style.visibility</p:attrName>
                                        </p:attrNameLst>
                                      </p:cBhvr>
                                      <p:to>
                                        <p:strVal val="visible"/>
                                      </p:to>
                                    </p:set>
                                    <p:animEffect transition="in" filter="wipe(left)">
                                      <p:cBhvr>
                                        <p:cTn id="7" dur="500"/>
                                        <p:tgtEl>
                                          <p:spTgt spid="26217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62180"/>
                                        </p:tgtEl>
                                        <p:attrNameLst>
                                          <p:attrName>style.visibility</p:attrName>
                                        </p:attrNameLst>
                                      </p:cBhvr>
                                      <p:to>
                                        <p:strVal val="visible"/>
                                      </p:to>
                                    </p:set>
                                    <p:anim calcmode="lin" valueType="num">
                                      <p:cBhvr>
                                        <p:cTn id="12" dur="500" fill="hold"/>
                                        <p:tgtEl>
                                          <p:spTgt spid="262180"/>
                                        </p:tgtEl>
                                        <p:attrNameLst>
                                          <p:attrName>ppt_w</p:attrName>
                                        </p:attrNameLst>
                                      </p:cBhvr>
                                      <p:tavLst>
                                        <p:tav tm="0">
                                          <p:val>
                                            <p:fltVal val="0"/>
                                          </p:val>
                                        </p:tav>
                                        <p:tav tm="100000">
                                          <p:val>
                                            <p:strVal val="#ppt_w"/>
                                          </p:val>
                                        </p:tav>
                                      </p:tavLst>
                                    </p:anim>
                                    <p:anim calcmode="lin" valueType="num">
                                      <p:cBhvr>
                                        <p:cTn id="13" dur="500" fill="hold"/>
                                        <p:tgtEl>
                                          <p:spTgt spid="26218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grpId="0" nodeType="clickEffect">
                                  <p:stCondLst>
                                    <p:cond delay="0"/>
                                  </p:stCondLst>
                                  <p:childTnLst>
                                    <p:set>
                                      <p:cBhvr>
                                        <p:cTn id="17" dur="1" fill="hold">
                                          <p:stCondLst>
                                            <p:cond delay="0"/>
                                          </p:stCondLst>
                                        </p:cTn>
                                        <p:tgtEl>
                                          <p:spTgt spid="262212"/>
                                        </p:tgtEl>
                                        <p:attrNameLst>
                                          <p:attrName>style.visibility</p:attrName>
                                        </p:attrNameLst>
                                      </p:cBhvr>
                                      <p:to>
                                        <p:strVal val="visible"/>
                                      </p:to>
                                    </p:set>
                                    <p:anim calcmode="lin" valueType="num">
                                      <p:cBhvr>
                                        <p:cTn id="18" dur="500" fill="hold"/>
                                        <p:tgtEl>
                                          <p:spTgt spid="262212"/>
                                        </p:tgtEl>
                                        <p:attrNameLst>
                                          <p:attrName>ppt_x</p:attrName>
                                        </p:attrNameLst>
                                      </p:cBhvr>
                                      <p:tavLst>
                                        <p:tav tm="0">
                                          <p:val>
                                            <p:strVal val="#ppt_x"/>
                                          </p:val>
                                        </p:tav>
                                        <p:tav tm="100000">
                                          <p:val>
                                            <p:strVal val="#ppt_x"/>
                                          </p:val>
                                        </p:tav>
                                      </p:tavLst>
                                    </p:anim>
                                    <p:anim calcmode="lin" valueType="num">
                                      <p:cBhvr>
                                        <p:cTn id="19" dur="500" fill="hold"/>
                                        <p:tgtEl>
                                          <p:spTgt spid="262212"/>
                                        </p:tgtEl>
                                        <p:attrNameLst>
                                          <p:attrName>ppt_y</p:attrName>
                                        </p:attrNameLst>
                                      </p:cBhvr>
                                      <p:tavLst>
                                        <p:tav tm="0">
                                          <p:val>
                                            <p:strVal val="#ppt_y+#ppt_h/2"/>
                                          </p:val>
                                        </p:tav>
                                        <p:tav tm="100000">
                                          <p:val>
                                            <p:strVal val="#ppt_y"/>
                                          </p:val>
                                        </p:tav>
                                      </p:tavLst>
                                    </p:anim>
                                    <p:anim calcmode="lin" valueType="num">
                                      <p:cBhvr>
                                        <p:cTn id="20" dur="500" fill="hold"/>
                                        <p:tgtEl>
                                          <p:spTgt spid="262212"/>
                                        </p:tgtEl>
                                        <p:attrNameLst>
                                          <p:attrName>ppt_w</p:attrName>
                                        </p:attrNameLst>
                                      </p:cBhvr>
                                      <p:tavLst>
                                        <p:tav tm="0">
                                          <p:val>
                                            <p:strVal val="#ppt_w"/>
                                          </p:val>
                                        </p:tav>
                                        <p:tav tm="100000">
                                          <p:val>
                                            <p:strVal val="#ppt_w"/>
                                          </p:val>
                                        </p:tav>
                                      </p:tavLst>
                                    </p:anim>
                                    <p:anim calcmode="lin" valueType="num">
                                      <p:cBhvr>
                                        <p:cTn id="21" dur="500" fill="hold"/>
                                        <p:tgtEl>
                                          <p:spTgt spid="262212"/>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62213"/>
                                        </p:tgtEl>
                                        <p:attrNameLst>
                                          <p:attrName>style.visibility</p:attrName>
                                        </p:attrNameLst>
                                      </p:cBhvr>
                                      <p:to>
                                        <p:strVal val="visible"/>
                                      </p:to>
                                    </p:set>
                                    <p:anim calcmode="lin" valueType="num">
                                      <p:cBhvr>
                                        <p:cTn id="26" dur="500" fill="hold"/>
                                        <p:tgtEl>
                                          <p:spTgt spid="262213"/>
                                        </p:tgtEl>
                                        <p:attrNameLst>
                                          <p:attrName>ppt_w</p:attrName>
                                        </p:attrNameLst>
                                      </p:cBhvr>
                                      <p:tavLst>
                                        <p:tav tm="0">
                                          <p:val>
                                            <p:fltVal val="0"/>
                                          </p:val>
                                        </p:tav>
                                        <p:tav tm="100000">
                                          <p:val>
                                            <p:strVal val="#ppt_w"/>
                                          </p:val>
                                        </p:tav>
                                      </p:tavLst>
                                    </p:anim>
                                    <p:anim calcmode="lin" valueType="num">
                                      <p:cBhvr>
                                        <p:cTn id="27" dur="500" fill="hold"/>
                                        <p:tgtEl>
                                          <p:spTgt spid="26221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2807"/>
                                        </p:tgtEl>
                                        <p:attrNameLst>
                                          <p:attrName>style.visibility</p:attrName>
                                        </p:attrNameLst>
                                      </p:cBhvr>
                                      <p:to>
                                        <p:strVal val="visible"/>
                                      </p:to>
                                    </p:set>
                                    <p:animEffect transition="in" filter="wipe(down)">
                                      <p:cBhvr>
                                        <p:cTn id="32" dur="500"/>
                                        <p:tgtEl>
                                          <p:spTgt spid="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79" grpId="0" animBg="1"/>
      <p:bldP spid="262180" grpId="0" animBg="1"/>
      <p:bldP spid="262212" grpId="0" animBg="1"/>
      <p:bldP spid="262213" grpId="0" animBg="1"/>
      <p:bldP spid="3280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4A73683-F444-426B-8E79-FAF606E93990}" type="slidenum">
              <a:rPr lang="en-US" altLang="zh-CN"/>
              <a:t>82</a:t>
            </a:fld>
            <a:endParaRPr lang="en-US" altLang="zh-CN"/>
          </a:p>
        </p:txBody>
      </p:sp>
      <p:sp>
        <p:nvSpPr>
          <p:cNvPr id="302082" name="Rectangle 2"/>
          <p:cNvSpPr>
            <a:spLocks noGrp="1" noChangeArrowheads="1"/>
          </p:cNvSpPr>
          <p:nvPr>
            <p:ph type="title"/>
          </p:nvPr>
        </p:nvSpPr>
        <p:spPr/>
        <p:txBody>
          <a:bodyPr/>
          <a:lstStyle/>
          <a:p>
            <a:pPr eaLnBrk="1" hangingPunct="1">
              <a:defRPr/>
            </a:pPr>
            <a:r>
              <a:rPr lang="en-US" altLang="zh-CN" smtClean="0"/>
              <a:t>7.6.1 </a:t>
            </a:r>
            <a:r>
              <a:rPr lang="zh-CN" altLang="en-US" smtClean="0"/>
              <a:t>迪杰斯特拉</a:t>
            </a:r>
            <a:r>
              <a:rPr lang="en-US" altLang="zh-CN" smtClean="0"/>
              <a:t>(Dijkstra)</a:t>
            </a:r>
            <a:r>
              <a:rPr lang="zh-CN" altLang="en-US" smtClean="0"/>
              <a:t>算法</a:t>
            </a:r>
          </a:p>
        </p:txBody>
      </p:sp>
      <p:sp>
        <p:nvSpPr>
          <p:cNvPr id="33796" name="Rectangle 3"/>
          <p:cNvSpPr>
            <a:spLocks noGrp="1" noChangeArrowheads="1"/>
          </p:cNvSpPr>
          <p:nvPr>
            <p:ph type="body" idx="1"/>
          </p:nvPr>
        </p:nvSpPr>
        <p:spPr/>
        <p:txBody>
          <a:bodyPr/>
          <a:lstStyle/>
          <a:p>
            <a:pPr eaLnBrk="1" hangingPunct="1"/>
            <a:r>
              <a:rPr lang="zh-CN" altLang="en-US" smtClean="0">
                <a:solidFill>
                  <a:srgbClr val="CC0000"/>
                </a:solidFill>
              </a:rPr>
              <a:t>其余最短路径的特点</a:t>
            </a:r>
          </a:p>
          <a:p>
            <a:pPr lvl="1" eaLnBrk="1" hangingPunct="1"/>
            <a:r>
              <a:rPr lang="en-US" altLang="zh-CN" smtClean="0"/>
              <a:t>1</a:t>
            </a:r>
            <a:r>
              <a:rPr lang="zh-CN" altLang="en-US" smtClean="0"/>
              <a:t>）直接从源点到该点</a:t>
            </a:r>
            <a:r>
              <a:rPr lang="en-US" altLang="zh-CN" smtClean="0"/>
              <a:t>(</a:t>
            </a:r>
            <a:r>
              <a:rPr lang="zh-CN" altLang="en-US" smtClean="0"/>
              <a:t>只含一条弧</a:t>
            </a:r>
            <a:r>
              <a:rPr lang="en-US" altLang="zh-CN" smtClean="0"/>
              <a:t>)</a:t>
            </a:r>
            <a:r>
              <a:rPr lang="zh-CN" altLang="en-US" smtClean="0"/>
              <a:t>； </a:t>
            </a:r>
          </a:p>
          <a:p>
            <a:pPr lvl="1" eaLnBrk="1" hangingPunct="1"/>
            <a:r>
              <a:rPr lang="en-US" altLang="zh-CN" smtClean="0"/>
              <a:t>2</a:t>
            </a:r>
            <a:r>
              <a:rPr lang="zh-CN" altLang="en-US" smtClean="0"/>
              <a:t>）从源点经过已求得最短路径的顶点，再到达该顶点</a:t>
            </a:r>
          </a:p>
          <a:p>
            <a:pPr eaLnBrk="1" hangingPunct="1"/>
            <a:endParaRPr lang="en-US" altLang="zh-CN" smtClean="0"/>
          </a:p>
        </p:txBody>
      </p:sp>
      <p:grpSp>
        <p:nvGrpSpPr>
          <p:cNvPr id="2" name="Group 35"/>
          <p:cNvGrpSpPr/>
          <p:nvPr/>
        </p:nvGrpSpPr>
        <p:grpSpPr bwMode="auto">
          <a:xfrm>
            <a:off x="2124075" y="3357563"/>
            <a:ext cx="4465638" cy="2905125"/>
            <a:chOff x="2835" y="2251"/>
            <a:chExt cx="2813" cy="1830"/>
          </a:xfrm>
        </p:grpSpPr>
        <p:sp>
          <p:nvSpPr>
            <p:cNvPr id="33798" name="Text Box 4"/>
            <p:cNvSpPr txBox="1">
              <a:spLocks noChangeArrowheads="1"/>
            </p:cNvSpPr>
            <p:nvPr/>
          </p:nvSpPr>
          <p:spPr bwMode="auto">
            <a:xfrm>
              <a:off x="3561" y="2659"/>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3799" name="Text Box 5"/>
            <p:cNvSpPr txBox="1">
              <a:spLocks noChangeArrowheads="1"/>
            </p:cNvSpPr>
            <p:nvPr/>
          </p:nvSpPr>
          <p:spPr bwMode="auto">
            <a:xfrm>
              <a:off x="3470" y="3793"/>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3800" name="Oval 6"/>
            <p:cNvSpPr>
              <a:spLocks noChangeArrowheads="1"/>
            </p:cNvSpPr>
            <p:nvPr/>
          </p:nvSpPr>
          <p:spPr bwMode="auto">
            <a:xfrm>
              <a:off x="5297" y="2750"/>
              <a:ext cx="351" cy="351"/>
            </a:xfrm>
            <a:prstGeom prst="ellipse">
              <a:avLst/>
            </a:prstGeom>
            <a:solidFill>
              <a:srgbClr val="FFFFCC"/>
            </a:solidFill>
            <a:ln w="12700" cap="rnd">
              <a:solidFill>
                <a:schemeClr val="tx1"/>
              </a:solidFill>
              <a:round/>
            </a:ln>
          </p:spPr>
          <p:txBody>
            <a:bodyPr wrap="none" anchor="ctr"/>
            <a:lstStyle/>
            <a:p>
              <a:endParaRPr lang="zh-CN" altLang="en-US"/>
            </a:p>
          </p:txBody>
        </p:sp>
        <p:sp>
          <p:nvSpPr>
            <p:cNvPr id="33801" name="Line 7"/>
            <p:cNvSpPr>
              <a:spLocks noChangeShapeType="1"/>
            </p:cNvSpPr>
            <p:nvPr/>
          </p:nvSpPr>
          <p:spPr bwMode="auto">
            <a:xfrm flipH="1">
              <a:off x="4649" y="3838"/>
              <a:ext cx="624" cy="6"/>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8"/>
            <p:cNvSpPr>
              <a:spLocks noChangeShapeType="1"/>
            </p:cNvSpPr>
            <p:nvPr/>
          </p:nvSpPr>
          <p:spPr bwMode="auto">
            <a:xfrm>
              <a:off x="3632" y="3822"/>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9"/>
            <p:cNvSpPr>
              <a:spLocks noChangeShapeType="1"/>
            </p:cNvSpPr>
            <p:nvPr/>
          </p:nvSpPr>
          <p:spPr bwMode="auto">
            <a:xfrm>
              <a:off x="3651" y="2931"/>
              <a:ext cx="647"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Freeform 10"/>
            <p:cNvSpPr/>
            <p:nvPr/>
          </p:nvSpPr>
          <p:spPr bwMode="auto">
            <a:xfrm>
              <a:off x="3515" y="3067"/>
              <a:ext cx="95" cy="571"/>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5" name="Freeform 11"/>
            <p:cNvSpPr/>
            <p:nvPr/>
          </p:nvSpPr>
          <p:spPr bwMode="auto">
            <a:xfrm>
              <a:off x="3243" y="3067"/>
              <a:ext cx="99" cy="576"/>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6" name="Freeform 12"/>
            <p:cNvSpPr/>
            <p:nvPr/>
          </p:nvSpPr>
          <p:spPr bwMode="auto">
            <a:xfrm>
              <a:off x="4641" y="3077"/>
              <a:ext cx="766" cy="566"/>
            </a:xfrm>
            <a:custGeom>
              <a:avLst/>
              <a:gdLst>
                <a:gd name="T0" fmla="*/ 0 w 546"/>
                <a:gd name="T1" fmla="*/ 401 h 401"/>
                <a:gd name="T2" fmla="*/ 199 w 546"/>
                <a:gd name="T3" fmla="*/ 139 h 401"/>
                <a:gd name="T4" fmla="*/ 546 w 546"/>
                <a:gd name="T5" fmla="*/ 0 h 401"/>
                <a:gd name="T6" fmla="*/ 0 60000 65536"/>
                <a:gd name="T7" fmla="*/ 0 60000 65536"/>
                <a:gd name="T8" fmla="*/ 0 60000 65536"/>
                <a:gd name="T9" fmla="*/ 0 w 546"/>
                <a:gd name="T10" fmla="*/ 0 h 401"/>
                <a:gd name="T11" fmla="*/ 546 w 546"/>
                <a:gd name="T12" fmla="*/ 401 h 401"/>
              </a:gdLst>
              <a:ahLst/>
              <a:cxnLst>
                <a:cxn ang="T6">
                  <a:pos x="T0" y="T1"/>
                </a:cxn>
                <a:cxn ang="T7">
                  <a:pos x="T2" y="T3"/>
                </a:cxn>
                <a:cxn ang="T8">
                  <a:pos x="T4" y="T5"/>
                </a:cxn>
              </a:cxnLst>
              <a:rect l="T9" t="T10" r="T11" b="T12"/>
              <a:pathLst>
                <a:path w="546" h="401">
                  <a:moveTo>
                    <a:pt x="0" y="401"/>
                  </a:moveTo>
                  <a:cubicBezTo>
                    <a:pt x="33" y="357"/>
                    <a:pt x="108" y="206"/>
                    <a:pt x="199" y="139"/>
                  </a:cubicBezTo>
                  <a:cubicBezTo>
                    <a:pt x="290" y="72"/>
                    <a:pt x="474" y="29"/>
                    <a:pt x="546"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7" name="Freeform 13"/>
            <p:cNvSpPr/>
            <p:nvPr/>
          </p:nvSpPr>
          <p:spPr bwMode="auto">
            <a:xfrm>
              <a:off x="4649" y="3077"/>
              <a:ext cx="800" cy="671"/>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8" name="Freeform 14"/>
            <p:cNvSpPr/>
            <p:nvPr/>
          </p:nvSpPr>
          <p:spPr bwMode="auto">
            <a:xfrm>
              <a:off x="3515" y="2523"/>
              <a:ext cx="1815" cy="272"/>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9" name="Line 15"/>
            <p:cNvSpPr>
              <a:spLocks noChangeShapeType="1"/>
            </p:cNvSpPr>
            <p:nvPr/>
          </p:nvSpPr>
          <p:spPr bwMode="auto">
            <a:xfrm flipV="1">
              <a:off x="4468" y="3114"/>
              <a:ext cx="0" cy="576"/>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Line 16"/>
            <p:cNvSpPr>
              <a:spLocks noChangeShapeType="1"/>
            </p:cNvSpPr>
            <p:nvPr/>
          </p:nvSpPr>
          <p:spPr bwMode="auto">
            <a:xfrm>
              <a:off x="4687" y="2926"/>
              <a:ext cx="597" cy="5"/>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Text Box 17"/>
            <p:cNvSpPr txBox="1">
              <a:spLocks noChangeArrowheads="1"/>
            </p:cNvSpPr>
            <p:nvPr/>
          </p:nvSpPr>
          <p:spPr bwMode="auto">
            <a:xfrm>
              <a:off x="4014" y="2251"/>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3812" name="Text Box 18"/>
            <p:cNvSpPr txBox="1">
              <a:spLocks noChangeArrowheads="1"/>
            </p:cNvSpPr>
            <p:nvPr/>
          </p:nvSpPr>
          <p:spPr bwMode="auto">
            <a:xfrm>
              <a:off x="4513" y="2659"/>
              <a:ext cx="87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3813" name="Text Box 19"/>
            <p:cNvSpPr txBox="1">
              <a:spLocks noChangeArrowheads="1"/>
            </p:cNvSpPr>
            <p:nvPr/>
          </p:nvSpPr>
          <p:spPr bwMode="auto">
            <a:xfrm>
              <a:off x="2835" y="3128"/>
              <a:ext cx="6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3814" name="Text Box 20"/>
            <p:cNvSpPr txBox="1">
              <a:spLocks noChangeArrowheads="1"/>
            </p:cNvSpPr>
            <p:nvPr/>
          </p:nvSpPr>
          <p:spPr bwMode="auto">
            <a:xfrm>
              <a:off x="3424" y="3158"/>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3815" name="Text Box 21"/>
            <p:cNvSpPr txBox="1">
              <a:spLocks noChangeArrowheads="1"/>
            </p:cNvSpPr>
            <p:nvPr/>
          </p:nvSpPr>
          <p:spPr bwMode="auto">
            <a:xfrm>
              <a:off x="3887" y="3154"/>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3816" name="Text Box 22"/>
            <p:cNvSpPr txBox="1">
              <a:spLocks noChangeArrowheads="1"/>
            </p:cNvSpPr>
            <p:nvPr/>
          </p:nvSpPr>
          <p:spPr bwMode="auto">
            <a:xfrm>
              <a:off x="4558" y="3793"/>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3817" name="Text Box 23"/>
            <p:cNvSpPr txBox="1">
              <a:spLocks noChangeArrowheads="1"/>
            </p:cNvSpPr>
            <p:nvPr/>
          </p:nvSpPr>
          <p:spPr bwMode="auto">
            <a:xfrm>
              <a:off x="4332" y="3113"/>
              <a:ext cx="8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35</a:t>
              </a:r>
            </a:p>
          </p:txBody>
        </p:sp>
        <p:sp>
          <p:nvSpPr>
            <p:cNvPr id="33818" name="Oval 24"/>
            <p:cNvSpPr>
              <a:spLocks noChangeArrowheads="1"/>
            </p:cNvSpPr>
            <p:nvPr/>
          </p:nvSpPr>
          <p:spPr bwMode="auto">
            <a:xfrm>
              <a:off x="4300" y="2750"/>
              <a:ext cx="351" cy="351"/>
            </a:xfrm>
            <a:prstGeom prst="ellipse">
              <a:avLst/>
            </a:prstGeom>
            <a:solidFill>
              <a:srgbClr val="FFFFCC"/>
            </a:solidFill>
            <a:ln w="12700" cap="rnd">
              <a:solidFill>
                <a:schemeClr val="tx1"/>
              </a:solidFill>
              <a:round/>
            </a:ln>
          </p:spPr>
          <p:txBody>
            <a:bodyPr wrap="none" anchor="ctr"/>
            <a:lstStyle/>
            <a:p>
              <a:r>
                <a:rPr lang="en-US" altLang="zh-CN"/>
                <a:t>V2</a:t>
              </a:r>
            </a:p>
          </p:txBody>
        </p:sp>
        <p:sp>
          <p:nvSpPr>
            <p:cNvPr id="33819" name="Oval 25"/>
            <p:cNvSpPr>
              <a:spLocks noChangeArrowheads="1"/>
            </p:cNvSpPr>
            <p:nvPr/>
          </p:nvSpPr>
          <p:spPr bwMode="auto">
            <a:xfrm>
              <a:off x="3256" y="2750"/>
              <a:ext cx="351" cy="351"/>
            </a:xfrm>
            <a:prstGeom prst="ellipse">
              <a:avLst/>
            </a:prstGeom>
            <a:solidFill>
              <a:srgbClr val="FFCCFF"/>
            </a:solidFill>
            <a:ln w="12700" cap="rnd">
              <a:solidFill>
                <a:schemeClr val="tx1"/>
              </a:solidFill>
              <a:round/>
            </a:ln>
          </p:spPr>
          <p:txBody>
            <a:bodyPr wrap="none" anchor="ctr"/>
            <a:lstStyle/>
            <a:p>
              <a:endParaRPr lang="zh-CN" altLang="en-US"/>
            </a:p>
          </p:txBody>
        </p:sp>
        <p:sp>
          <p:nvSpPr>
            <p:cNvPr id="33820" name="Text Box 26"/>
            <p:cNvSpPr txBox="1">
              <a:spLocks noChangeArrowheads="1"/>
            </p:cNvSpPr>
            <p:nvPr/>
          </p:nvSpPr>
          <p:spPr bwMode="auto">
            <a:xfrm>
              <a:off x="3155" y="2753"/>
              <a:ext cx="70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r>
                <a:rPr lang="en-US" altLang="zh-CN" sz="2800">
                  <a:ea typeface="隶书" pitchFamily="49" charset="-122"/>
                </a:rPr>
                <a:t> </a:t>
              </a:r>
              <a:r>
                <a:rPr lang="en-US" altLang="zh-CN" sz="2800">
                  <a:ea typeface="黑体" panose="02010609060101010101" pitchFamily="2" charset="-122"/>
                </a:rPr>
                <a:t>V0</a:t>
              </a:r>
            </a:p>
          </p:txBody>
        </p:sp>
        <p:sp>
          <p:nvSpPr>
            <p:cNvPr id="33821" name="Oval 27"/>
            <p:cNvSpPr>
              <a:spLocks noChangeArrowheads="1"/>
            </p:cNvSpPr>
            <p:nvPr/>
          </p:nvSpPr>
          <p:spPr bwMode="auto">
            <a:xfrm>
              <a:off x="3256" y="3612"/>
              <a:ext cx="351" cy="351"/>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3822" name="Oval 28"/>
            <p:cNvSpPr>
              <a:spLocks noChangeArrowheads="1"/>
            </p:cNvSpPr>
            <p:nvPr/>
          </p:nvSpPr>
          <p:spPr bwMode="auto">
            <a:xfrm>
              <a:off x="5297" y="2738"/>
              <a:ext cx="351" cy="351"/>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3823" name="Oval 29"/>
            <p:cNvSpPr>
              <a:spLocks noChangeArrowheads="1"/>
            </p:cNvSpPr>
            <p:nvPr/>
          </p:nvSpPr>
          <p:spPr bwMode="auto">
            <a:xfrm>
              <a:off x="4300" y="3657"/>
              <a:ext cx="351" cy="351"/>
            </a:xfrm>
            <a:prstGeom prst="ellipse">
              <a:avLst/>
            </a:prstGeom>
            <a:solidFill>
              <a:schemeClr val="tx2"/>
            </a:solidFill>
            <a:ln w="12700" cap="rnd">
              <a:solidFill>
                <a:schemeClr val="tx1"/>
              </a:solidFill>
              <a:round/>
            </a:ln>
          </p:spPr>
          <p:txBody>
            <a:bodyPr wrap="none" anchor="ctr"/>
            <a:lstStyle/>
            <a:p>
              <a:r>
                <a:rPr lang="en-US" altLang="zh-CN"/>
                <a:t>V3</a:t>
              </a:r>
            </a:p>
          </p:txBody>
        </p:sp>
        <p:sp>
          <p:nvSpPr>
            <p:cNvPr id="33824" name="Oval 30"/>
            <p:cNvSpPr>
              <a:spLocks noChangeArrowheads="1"/>
            </p:cNvSpPr>
            <p:nvPr/>
          </p:nvSpPr>
          <p:spPr bwMode="auto">
            <a:xfrm>
              <a:off x="5252" y="3657"/>
              <a:ext cx="351" cy="351"/>
            </a:xfrm>
            <a:prstGeom prst="ellipse">
              <a:avLst/>
            </a:prstGeom>
            <a:solidFill>
              <a:srgbClr val="FFFFCC"/>
            </a:solidFill>
            <a:ln w="12700" cap="rnd">
              <a:solidFill>
                <a:schemeClr val="tx1"/>
              </a:solidFill>
              <a:round/>
            </a:ln>
          </p:spPr>
          <p:txBody>
            <a:bodyPr wrap="none" anchor="ctr"/>
            <a:lstStyle/>
            <a:p>
              <a:r>
                <a:rPr lang="en-US" altLang="zh-CN"/>
                <a:t>V5</a:t>
              </a:r>
            </a:p>
          </p:txBody>
        </p:sp>
        <p:sp>
          <p:nvSpPr>
            <p:cNvPr id="33825" name="Line 31"/>
            <p:cNvSpPr>
              <a:spLocks noChangeShapeType="1"/>
            </p:cNvSpPr>
            <p:nvPr/>
          </p:nvSpPr>
          <p:spPr bwMode="auto">
            <a:xfrm>
              <a:off x="3642" y="3829"/>
              <a:ext cx="647" cy="0"/>
            </a:xfrm>
            <a:prstGeom prst="line">
              <a:avLst/>
            </a:prstGeom>
            <a:noFill/>
            <a:ln w="57150" cap="rnd">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6" name="Oval 32"/>
            <p:cNvSpPr>
              <a:spLocks noChangeArrowheads="1"/>
            </p:cNvSpPr>
            <p:nvPr/>
          </p:nvSpPr>
          <p:spPr bwMode="auto">
            <a:xfrm>
              <a:off x="4298" y="3657"/>
              <a:ext cx="351" cy="351"/>
            </a:xfrm>
            <a:prstGeom prst="ellipse">
              <a:avLst/>
            </a:prstGeom>
            <a:solidFill>
              <a:srgbClr val="CCECFF"/>
            </a:solidFill>
            <a:ln w="12700" cap="rnd">
              <a:solidFill>
                <a:schemeClr val="tx1"/>
              </a:solidFill>
              <a:round/>
            </a:ln>
          </p:spPr>
          <p:txBody>
            <a:bodyPr wrap="none" anchor="ctr"/>
            <a:lstStyle/>
            <a:p>
              <a:r>
                <a:rPr lang="en-US" altLang="zh-CN"/>
                <a:t>V2</a:t>
              </a:r>
            </a:p>
          </p:txBody>
        </p:sp>
        <p:sp>
          <p:nvSpPr>
            <p:cNvPr id="33827" name="Line 33"/>
            <p:cNvSpPr>
              <a:spLocks noChangeShapeType="1"/>
            </p:cNvSpPr>
            <p:nvPr/>
          </p:nvSpPr>
          <p:spPr bwMode="auto">
            <a:xfrm flipV="1">
              <a:off x="4468" y="3113"/>
              <a:ext cx="0" cy="576"/>
            </a:xfrm>
            <a:prstGeom prst="line">
              <a:avLst/>
            </a:prstGeom>
            <a:noFill/>
            <a:ln w="57150">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8" name="Oval 34"/>
            <p:cNvSpPr>
              <a:spLocks noChangeArrowheads="1"/>
            </p:cNvSpPr>
            <p:nvPr/>
          </p:nvSpPr>
          <p:spPr bwMode="auto">
            <a:xfrm>
              <a:off x="4286" y="2750"/>
              <a:ext cx="351" cy="351"/>
            </a:xfrm>
            <a:prstGeom prst="ellipse">
              <a:avLst/>
            </a:prstGeom>
            <a:solidFill>
              <a:schemeClr val="accent2"/>
            </a:solidFill>
            <a:ln w="12700" cap="rnd">
              <a:solidFill>
                <a:schemeClr val="tx1"/>
              </a:solidFill>
              <a:round/>
            </a:ln>
          </p:spPr>
          <p:txBody>
            <a:bodyPr wrap="none" anchor="ctr"/>
            <a:lstStyle/>
            <a:p>
              <a:r>
                <a:rPr lang="en-US" altLang="zh-CN"/>
                <a:t>V3</a:t>
              </a:r>
            </a:p>
          </p:txBody>
        </p:sp>
      </p:grpSp>
    </p:spTree>
  </p:cSld>
  <p:clrMapOvr>
    <a:masterClrMapping/>
  </p:clrMapOvr>
  <p:transition>
    <p:pull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C4574AC-6671-479D-92EF-AE3BEDA3DBC3}" type="slidenum">
              <a:rPr lang="en-US" altLang="zh-CN"/>
              <a:t>83</a:t>
            </a:fld>
            <a:endParaRPr lang="en-US" altLang="zh-CN"/>
          </a:p>
        </p:txBody>
      </p:sp>
      <p:sp>
        <p:nvSpPr>
          <p:cNvPr id="263170" name="Rectangle 2"/>
          <p:cNvSpPr>
            <a:spLocks noGrp="1" noChangeArrowheads="1"/>
          </p:cNvSpPr>
          <p:nvPr>
            <p:ph type="title"/>
          </p:nvPr>
        </p:nvSpPr>
        <p:spPr/>
        <p:txBody>
          <a:bodyPr/>
          <a:lstStyle/>
          <a:p>
            <a:pPr eaLnBrk="1" hangingPunct="1">
              <a:defRPr/>
            </a:pPr>
            <a:r>
              <a:rPr lang="en-US" altLang="zh-CN" smtClean="0"/>
              <a:t>7.6.1 </a:t>
            </a:r>
            <a:r>
              <a:rPr lang="zh-CN" altLang="en-US" smtClean="0"/>
              <a:t>迪杰斯特拉算法</a:t>
            </a:r>
          </a:p>
        </p:txBody>
      </p:sp>
      <p:sp>
        <p:nvSpPr>
          <p:cNvPr id="34820" name="Rectangle 3"/>
          <p:cNvSpPr>
            <a:spLocks noGrp="1" noChangeArrowheads="1"/>
          </p:cNvSpPr>
          <p:nvPr>
            <p:ph type="body" idx="1"/>
          </p:nvPr>
        </p:nvSpPr>
        <p:spPr/>
        <p:txBody>
          <a:bodyPr/>
          <a:lstStyle/>
          <a:p>
            <a:pPr eaLnBrk="1" hangingPunct="1"/>
            <a:r>
              <a:rPr kumimoji="1" lang="zh-CN" altLang="en-US" smtClean="0"/>
              <a:t>辅助集合</a:t>
            </a:r>
            <a:r>
              <a:rPr kumimoji="1" lang="en-US" altLang="zh-CN" smtClean="0"/>
              <a:t>S</a:t>
            </a:r>
            <a:r>
              <a:rPr kumimoji="1" lang="zh-CN" altLang="en-US" smtClean="0"/>
              <a:t>：</a:t>
            </a:r>
          </a:p>
          <a:p>
            <a:pPr lvl="1" eaLnBrk="1" hangingPunct="1"/>
            <a:r>
              <a:rPr kumimoji="1" lang="zh-CN" altLang="en-US" smtClean="0">
                <a:solidFill>
                  <a:srgbClr val="000099"/>
                </a:solidFill>
              </a:rPr>
              <a:t>当前已经得到最短路径的顶点集合</a:t>
            </a:r>
          </a:p>
          <a:p>
            <a:pPr lvl="1" eaLnBrk="1" hangingPunct="1"/>
            <a:r>
              <a:rPr kumimoji="1" lang="zh-CN" altLang="en-US" smtClean="0">
                <a:solidFill>
                  <a:srgbClr val="000099"/>
                </a:solidFill>
              </a:rPr>
              <a:t>初始时，</a:t>
            </a:r>
            <a:r>
              <a:rPr kumimoji="1" lang="en-US" altLang="zh-CN" smtClean="0">
                <a:solidFill>
                  <a:srgbClr val="000099"/>
                </a:solidFill>
              </a:rPr>
              <a:t>S={V0}</a:t>
            </a:r>
          </a:p>
          <a:p>
            <a:pPr eaLnBrk="1" hangingPunct="1"/>
            <a:r>
              <a:rPr lang="zh-CN" altLang="en-US" smtClean="0"/>
              <a:t>辅助数组</a:t>
            </a:r>
            <a:r>
              <a:rPr lang="en-US" altLang="zh-CN" smtClean="0"/>
              <a:t>Dist</a:t>
            </a:r>
          </a:p>
          <a:p>
            <a:pPr lvl="1" eaLnBrk="1" hangingPunct="1"/>
            <a:r>
              <a:rPr lang="zh-CN" altLang="en-US" smtClean="0"/>
              <a:t>求解过程中，</a:t>
            </a:r>
            <a:r>
              <a:rPr lang="en-US" altLang="zh-CN" smtClean="0"/>
              <a:t>Dist[k] </a:t>
            </a:r>
            <a:r>
              <a:rPr lang="zh-CN" altLang="en-US" smtClean="0"/>
              <a:t>表示 </a:t>
            </a:r>
            <a:r>
              <a:rPr lang="zh-CN" altLang="en-US" smtClean="0">
                <a:solidFill>
                  <a:srgbClr val="3C001E"/>
                </a:solidFill>
              </a:rPr>
              <a:t>“当前”所求得的从源点到顶点 </a:t>
            </a:r>
            <a:r>
              <a:rPr lang="en-US" altLang="zh-CN" smtClean="0">
                <a:solidFill>
                  <a:srgbClr val="3C001E"/>
                </a:solidFill>
              </a:rPr>
              <a:t>k </a:t>
            </a:r>
            <a:r>
              <a:rPr lang="zh-CN" altLang="en-US" smtClean="0">
                <a:solidFill>
                  <a:srgbClr val="3C001E"/>
                </a:solidFill>
              </a:rPr>
              <a:t>的最短路径</a:t>
            </a:r>
          </a:p>
          <a:p>
            <a:pPr lvl="1" eaLnBrk="1" hangingPunct="1"/>
            <a:r>
              <a:rPr kumimoji="1" lang="en-US" altLang="zh-CN" smtClean="0">
                <a:solidFill>
                  <a:srgbClr val="000099"/>
                </a:solidFill>
              </a:rPr>
              <a:t>Dist[k] = &lt;</a:t>
            </a:r>
            <a:r>
              <a:rPr kumimoji="1" lang="zh-CN" altLang="en-US" smtClean="0">
                <a:solidFill>
                  <a:srgbClr val="000099"/>
                </a:solidFill>
              </a:rPr>
              <a:t>源点到顶点 </a:t>
            </a:r>
            <a:r>
              <a:rPr kumimoji="1" lang="en-US" altLang="zh-CN" smtClean="0">
                <a:solidFill>
                  <a:srgbClr val="000099"/>
                </a:solidFill>
              </a:rPr>
              <a:t>k </a:t>
            </a:r>
            <a:r>
              <a:rPr kumimoji="1" lang="zh-CN" altLang="en-US" smtClean="0">
                <a:solidFill>
                  <a:srgbClr val="000099"/>
                </a:solidFill>
              </a:rPr>
              <a:t>的弧上的权值</a:t>
            </a:r>
            <a:r>
              <a:rPr kumimoji="1" lang="en-US" altLang="zh-CN" smtClean="0">
                <a:solidFill>
                  <a:srgbClr val="000099"/>
                </a:solidFill>
              </a:rPr>
              <a:t>&gt;</a:t>
            </a:r>
          </a:p>
          <a:p>
            <a:pPr lvl="1" eaLnBrk="1" hangingPunct="1"/>
            <a:r>
              <a:rPr kumimoji="1" lang="zh-CN" altLang="en-US" smtClean="0">
                <a:solidFill>
                  <a:srgbClr val="000099"/>
                </a:solidFill>
              </a:rPr>
              <a:t>或者</a:t>
            </a:r>
            <a:r>
              <a:rPr kumimoji="1" lang="en-US" altLang="zh-CN" smtClean="0">
                <a:solidFill>
                  <a:srgbClr val="000099"/>
                </a:solidFill>
              </a:rPr>
              <a:t>Dist[k] = &lt;</a:t>
            </a:r>
            <a:r>
              <a:rPr kumimoji="1" lang="zh-CN" altLang="en-US" smtClean="0">
                <a:solidFill>
                  <a:srgbClr val="000099"/>
                </a:solidFill>
              </a:rPr>
              <a:t>源点到</a:t>
            </a:r>
            <a:r>
              <a:rPr kumimoji="1" lang="zh-CN" altLang="en-US" smtClean="0">
                <a:solidFill>
                  <a:srgbClr val="CC3300"/>
                </a:solidFill>
              </a:rPr>
              <a:t>顶点</a:t>
            </a:r>
            <a:r>
              <a:rPr kumimoji="1" lang="en-US" altLang="zh-CN" smtClean="0">
                <a:solidFill>
                  <a:srgbClr val="CC3300"/>
                </a:solidFill>
              </a:rPr>
              <a:t>j</a:t>
            </a:r>
            <a:r>
              <a:rPr kumimoji="1" lang="zh-CN" altLang="en-US" smtClean="0">
                <a:solidFill>
                  <a:srgbClr val="000099"/>
                </a:solidFill>
              </a:rPr>
              <a:t>的路径长度</a:t>
            </a:r>
            <a:r>
              <a:rPr kumimoji="1" lang="en-US" altLang="zh-CN" smtClean="0">
                <a:solidFill>
                  <a:srgbClr val="000099"/>
                </a:solidFill>
              </a:rPr>
              <a:t>&gt;</a:t>
            </a:r>
          </a:p>
          <a:p>
            <a:pPr lvl="1" eaLnBrk="1" hangingPunct="1">
              <a:lnSpc>
                <a:spcPct val="140000"/>
              </a:lnSpc>
              <a:spcBef>
                <a:spcPct val="0"/>
              </a:spcBef>
              <a:buFontTx/>
              <a:buNone/>
            </a:pPr>
            <a:r>
              <a:rPr kumimoji="1" lang="en-US" altLang="zh-CN" smtClean="0">
                <a:solidFill>
                  <a:srgbClr val="000099"/>
                </a:solidFill>
              </a:rPr>
              <a:t>                         + &lt;</a:t>
            </a:r>
            <a:r>
              <a:rPr kumimoji="1" lang="zh-CN" altLang="en-US" smtClean="0">
                <a:solidFill>
                  <a:srgbClr val="CC3300"/>
                </a:solidFill>
              </a:rPr>
              <a:t>顶点</a:t>
            </a:r>
            <a:r>
              <a:rPr kumimoji="1" lang="en-US" altLang="zh-CN" smtClean="0">
                <a:solidFill>
                  <a:srgbClr val="CC3300"/>
                </a:solidFill>
              </a:rPr>
              <a:t>j</a:t>
            </a:r>
            <a:r>
              <a:rPr kumimoji="1" lang="zh-CN" altLang="en-US" smtClean="0">
                <a:solidFill>
                  <a:srgbClr val="000099"/>
                </a:solidFill>
              </a:rPr>
              <a:t>到顶点 </a:t>
            </a:r>
            <a:r>
              <a:rPr kumimoji="1" lang="en-US" altLang="zh-CN" smtClean="0">
                <a:solidFill>
                  <a:srgbClr val="000099"/>
                </a:solidFill>
              </a:rPr>
              <a:t>k </a:t>
            </a:r>
            <a:r>
              <a:rPr kumimoji="1" lang="zh-CN" altLang="zh-CN" smtClean="0">
                <a:solidFill>
                  <a:srgbClr val="000099"/>
                </a:solidFill>
              </a:rPr>
              <a:t>的</a:t>
            </a:r>
            <a:r>
              <a:rPr kumimoji="1" lang="zh-CN" altLang="en-US" smtClean="0">
                <a:solidFill>
                  <a:srgbClr val="000099"/>
                </a:solidFill>
              </a:rPr>
              <a:t>弧上的权值</a:t>
            </a:r>
            <a:r>
              <a:rPr kumimoji="1" lang="en-US" altLang="zh-CN" smtClean="0">
                <a:solidFill>
                  <a:srgbClr val="000099"/>
                </a:solidFill>
              </a:rPr>
              <a:t>&gt;</a:t>
            </a:r>
          </a:p>
        </p:txBody>
      </p:sp>
    </p:spTree>
  </p:cSld>
  <p:clrMapOvr>
    <a:masterClrMapping/>
  </p:clrMapOvr>
  <p:transition>
    <p:pull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CC49BB9-0B49-45AA-A730-6E9BBEA4E954}" type="slidenum">
              <a:rPr lang="en-US" altLang="zh-CN"/>
              <a:t>84</a:t>
            </a:fld>
            <a:endParaRPr lang="en-US" altLang="zh-CN"/>
          </a:p>
        </p:txBody>
      </p:sp>
      <p:sp>
        <p:nvSpPr>
          <p:cNvPr id="264196" name="Rectangle 4"/>
          <p:cNvSpPr>
            <a:spLocks noGrp="1" noChangeArrowheads="1"/>
          </p:cNvSpPr>
          <p:nvPr>
            <p:ph type="title"/>
          </p:nvPr>
        </p:nvSpPr>
        <p:spPr/>
        <p:txBody>
          <a:bodyPr/>
          <a:lstStyle/>
          <a:p>
            <a:pPr eaLnBrk="1" hangingPunct="1">
              <a:defRPr/>
            </a:pPr>
            <a:r>
              <a:rPr lang="en-US" altLang="zh-CN" smtClean="0"/>
              <a:t>7.6.1</a:t>
            </a:r>
            <a:r>
              <a:rPr lang="zh-CN" altLang="en-US" smtClean="0"/>
              <a:t>迪杰斯特拉算法</a:t>
            </a:r>
          </a:p>
        </p:txBody>
      </p:sp>
      <p:sp>
        <p:nvSpPr>
          <p:cNvPr id="35844" name="Rectangle 5"/>
          <p:cNvSpPr>
            <a:spLocks noGrp="1" noChangeArrowheads="1"/>
          </p:cNvSpPr>
          <p:nvPr>
            <p:ph type="body" idx="1"/>
          </p:nvPr>
        </p:nvSpPr>
        <p:spPr/>
        <p:txBody>
          <a:bodyPr/>
          <a:lstStyle/>
          <a:p>
            <a:pPr eaLnBrk="1" hangingPunct="1"/>
            <a:r>
              <a:rPr lang="en-US" altLang="zh-CN" dirty="0" smtClean="0"/>
              <a:t>1</a:t>
            </a:r>
            <a:r>
              <a:rPr lang="zh-CN" altLang="en-US" dirty="0" smtClean="0"/>
              <a:t>）在所有从源点出发的弧中选取一条权值最小的弧，即为第一条最短路径。</a:t>
            </a:r>
          </a:p>
          <a:p>
            <a:pPr lvl="1" eaLnBrk="1" hangingPunct="1"/>
            <a:r>
              <a:rPr lang="en-US" altLang="zh-CN" dirty="0" smtClean="0"/>
              <a:t>V0</a:t>
            </a:r>
            <a:r>
              <a:rPr lang="zh-CN" altLang="en-US" dirty="0" smtClean="0"/>
              <a:t>和</a:t>
            </a:r>
            <a:r>
              <a:rPr lang="en-US" altLang="zh-CN" dirty="0" smtClean="0"/>
              <a:t>k</a:t>
            </a:r>
            <a:r>
              <a:rPr lang="zh-CN" altLang="en-US" dirty="0" smtClean="0"/>
              <a:t>之间存在弧： </a:t>
            </a:r>
            <a:r>
              <a:rPr lang="en-US" altLang="zh-CN" dirty="0" err="1" smtClean="0"/>
              <a:t>Dist</a:t>
            </a:r>
            <a:r>
              <a:rPr lang="en-US" altLang="zh-CN" dirty="0" smtClean="0"/>
              <a:t>[k]</a:t>
            </a:r>
            <a:r>
              <a:rPr lang="zh-CN" altLang="en-US" dirty="0" smtClean="0"/>
              <a:t>＝</a:t>
            </a:r>
            <a:r>
              <a:rPr lang="en-US" altLang="zh-CN" dirty="0" err="1" smtClean="0"/>
              <a:t>G.arcs</a:t>
            </a:r>
            <a:r>
              <a:rPr lang="en-US" altLang="zh-CN" dirty="0" smtClean="0"/>
              <a:t>[v0][k]</a:t>
            </a:r>
          </a:p>
          <a:p>
            <a:pPr lvl="1" eaLnBrk="1" hangingPunct="1"/>
            <a:r>
              <a:rPr lang="en-US" altLang="zh-CN" dirty="0" smtClean="0"/>
              <a:t>V0</a:t>
            </a:r>
            <a:r>
              <a:rPr lang="zh-CN" altLang="en-US" dirty="0" smtClean="0"/>
              <a:t>和</a:t>
            </a:r>
            <a:r>
              <a:rPr lang="en-US" altLang="zh-CN" dirty="0" smtClean="0"/>
              <a:t>k</a:t>
            </a:r>
            <a:r>
              <a:rPr lang="zh-CN" altLang="en-US" dirty="0" smtClean="0"/>
              <a:t>之间不存在弧： </a:t>
            </a:r>
            <a:r>
              <a:rPr lang="en-US" altLang="zh-CN" dirty="0" err="1" smtClean="0"/>
              <a:t>Dist</a:t>
            </a:r>
            <a:r>
              <a:rPr lang="en-US" altLang="zh-CN" dirty="0" smtClean="0"/>
              <a:t>[k]</a:t>
            </a:r>
            <a:r>
              <a:rPr lang="zh-CN" altLang="en-US" dirty="0" smtClean="0"/>
              <a:t>＝无穷</a:t>
            </a:r>
          </a:p>
          <a:p>
            <a:pPr eaLnBrk="1" hangingPunct="1"/>
            <a:r>
              <a:rPr lang="en-US" altLang="zh-CN" dirty="0" smtClean="0"/>
              <a:t>2</a:t>
            </a:r>
            <a:r>
              <a:rPr lang="zh-CN" altLang="en-US" dirty="0" smtClean="0"/>
              <a:t>）依次修改其它未得到最短路径顶点的</a:t>
            </a:r>
            <a:r>
              <a:rPr lang="en-US" altLang="zh-CN" dirty="0" err="1" smtClean="0"/>
              <a:t>Dist</a:t>
            </a:r>
            <a:r>
              <a:rPr lang="en-US" altLang="zh-CN" dirty="0" smtClean="0"/>
              <a:t>[k]</a:t>
            </a:r>
            <a:r>
              <a:rPr lang="zh-CN" altLang="en-US" dirty="0" smtClean="0"/>
              <a:t>值。</a:t>
            </a:r>
          </a:p>
          <a:p>
            <a:pPr lvl="1" eaLnBrk="1" hangingPunct="1"/>
            <a:r>
              <a:rPr lang="zh-CN" altLang="en-US" dirty="0" smtClean="0"/>
              <a:t>假设</a:t>
            </a:r>
            <a:r>
              <a:rPr lang="zh-CN" altLang="en-US" dirty="0"/>
              <a:t>最近</a:t>
            </a:r>
            <a:r>
              <a:rPr lang="zh-CN" altLang="en-US" dirty="0" smtClean="0"/>
              <a:t>求得最短路径的顶点为</a:t>
            </a:r>
            <a:r>
              <a:rPr lang="en-US" altLang="zh-CN" dirty="0" smtClean="0"/>
              <a:t>u</a:t>
            </a:r>
            <a:r>
              <a:rPr lang="zh-CN" altLang="en-US" dirty="0" smtClean="0"/>
              <a:t>，</a:t>
            </a:r>
          </a:p>
          <a:p>
            <a:pPr lvl="1" eaLnBrk="1" hangingPunct="1"/>
            <a:r>
              <a:rPr lang="zh-CN" altLang="en-US" dirty="0" smtClean="0"/>
              <a:t>则 </a:t>
            </a:r>
            <a:r>
              <a:rPr lang="en-US" altLang="zh-CN" dirty="0" err="1" smtClean="0">
                <a:solidFill>
                  <a:srgbClr val="800000"/>
                </a:solidFill>
              </a:rPr>
              <a:t>Dist</a:t>
            </a:r>
            <a:r>
              <a:rPr lang="en-US" altLang="zh-CN" dirty="0" smtClean="0">
                <a:solidFill>
                  <a:srgbClr val="800000"/>
                </a:solidFill>
              </a:rPr>
              <a:t>[k] </a:t>
            </a:r>
            <a:r>
              <a:rPr lang="zh-CN" altLang="en-US" dirty="0" smtClean="0">
                <a:solidFill>
                  <a:srgbClr val="800000"/>
                </a:solidFill>
              </a:rPr>
              <a:t>＝</a:t>
            </a:r>
            <a:r>
              <a:rPr lang="en-US" altLang="zh-CN" dirty="0" smtClean="0">
                <a:solidFill>
                  <a:srgbClr val="800000"/>
                </a:solidFill>
              </a:rPr>
              <a:t>min( </a:t>
            </a:r>
            <a:r>
              <a:rPr lang="en-US" altLang="zh-CN" dirty="0" err="1" smtClean="0">
                <a:solidFill>
                  <a:srgbClr val="800000"/>
                </a:solidFill>
              </a:rPr>
              <a:t>Dist</a:t>
            </a:r>
            <a:r>
              <a:rPr lang="en-US" altLang="zh-CN" dirty="0" smtClean="0">
                <a:solidFill>
                  <a:srgbClr val="800000"/>
                </a:solidFill>
              </a:rPr>
              <a:t>[k], </a:t>
            </a:r>
            <a:r>
              <a:rPr lang="en-US" altLang="zh-CN" dirty="0" err="1" smtClean="0">
                <a:solidFill>
                  <a:srgbClr val="800000"/>
                </a:solidFill>
              </a:rPr>
              <a:t>Dist</a:t>
            </a:r>
            <a:r>
              <a:rPr lang="en-US" altLang="zh-CN" dirty="0" smtClean="0">
                <a:solidFill>
                  <a:srgbClr val="800000"/>
                </a:solidFill>
              </a:rPr>
              <a:t>[u] + </a:t>
            </a:r>
            <a:r>
              <a:rPr lang="en-US" altLang="zh-CN" dirty="0" err="1" smtClean="0">
                <a:solidFill>
                  <a:srgbClr val="800000"/>
                </a:solidFill>
              </a:rPr>
              <a:t>G.arcs</a:t>
            </a:r>
            <a:r>
              <a:rPr lang="en-US" altLang="zh-CN" dirty="0" smtClean="0">
                <a:solidFill>
                  <a:srgbClr val="800000"/>
                </a:solidFill>
              </a:rPr>
              <a:t>[u][k] )</a:t>
            </a:r>
            <a:endParaRPr lang="en-US" altLang="zh-CN" dirty="0" smtClean="0"/>
          </a:p>
        </p:txBody>
      </p:sp>
    </p:spTree>
  </p:cSld>
  <p:clrMapOvr>
    <a:masterClrMapping/>
  </p:clrMapOvr>
  <p:transition>
    <p:pull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灯片编号占位符 5"/>
          <p:cNvSpPr>
            <a:spLocks noGrp="1"/>
          </p:cNvSpPr>
          <p:nvPr>
            <p:ph type="sldNum" sz="quarter" idx="12"/>
          </p:nvPr>
        </p:nvSpPr>
        <p:spPr/>
        <p:txBody>
          <a:bodyPr/>
          <a:lstStyle/>
          <a:p>
            <a:pPr>
              <a:defRPr/>
            </a:pPr>
            <a:fld id="{D759E006-3C0C-4449-B9C9-A3C58369BE4C}" type="slidenum">
              <a:rPr lang="en-US" altLang="zh-CN"/>
              <a:t>85</a:t>
            </a:fld>
            <a:endParaRPr lang="en-US" altLang="zh-CN"/>
          </a:p>
        </p:txBody>
      </p:sp>
      <p:sp>
        <p:nvSpPr>
          <p:cNvPr id="36867" name="Text Box 77"/>
          <p:cNvSpPr txBox="1">
            <a:spLocks noChangeArrowheads="1"/>
          </p:cNvSpPr>
          <p:nvPr/>
        </p:nvSpPr>
        <p:spPr bwMode="auto">
          <a:xfrm>
            <a:off x="6753225" y="2855913"/>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a:t>
            </a:r>
          </a:p>
        </p:txBody>
      </p:sp>
      <p:sp>
        <p:nvSpPr>
          <p:cNvPr id="36868" name="Text Box 71"/>
          <p:cNvSpPr txBox="1">
            <a:spLocks noChangeArrowheads="1"/>
          </p:cNvSpPr>
          <p:nvPr/>
        </p:nvSpPr>
        <p:spPr bwMode="auto">
          <a:xfrm>
            <a:off x="7040563" y="2135188"/>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6869" name="Freeform 238"/>
          <p:cNvSpPr/>
          <p:nvPr/>
        </p:nvSpPr>
        <p:spPr bwMode="auto">
          <a:xfrm>
            <a:off x="5456238" y="2782888"/>
            <a:ext cx="150812"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0" name="Oval 237"/>
          <p:cNvSpPr>
            <a:spLocks noChangeArrowheads="1"/>
          </p:cNvSpPr>
          <p:nvPr/>
        </p:nvSpPr>
        <p:spPr bwMode="auto">
          <a:xfrm>
            <a:off x="5041900" y="3646488"/>
            <a:ext cx="557213" cy="557212"/>
          </a:xfrm>
          <a:prstGeom prst="ellipse">
            <a:avLst/>
          </a:prstGeom>
          <a:solidFill>
            <a:schemeClr val="tx2"/>
          </a:solidFill>
          <a:ln w="12700" cap="rnd">
            <a:solidFill>
              <a:schemeClr val="tx1"/>
            </a:solidFill>
            <a:round/>
          </a:ln>
        </p:spPr>
        <p:txBody>
          <a:bodyPr wrap="none" anchor="ctr"/>
          <a:lstStyle/>
          <a:p>
            <a:r>
              <a:rPr lang="en-US" altLang="zh-CN"/>
              <a:t>V1</a:t>
            </a:r>
          </a:p>
        </p:txBody>
      </p:sp>
      <p:sp>
        <p:nvSpPr>
          <p:cNvPr id="36871" name="Line 2"/>
          <p:cNvSpPr>
            <a:spLocks noChangeShapeType="1"/>
          </p:cNvSpPr>
          <p:nvPr/>
        </p:nvSpPr>
        <p:spPr bwMode="auto">
          <a:xfrm>
            <a:off x="2251075" y="3975100"/>
            <a:ext cx="0" cy="1905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6872" name="Line 3"/>
          <p:cNvSpPr>
            <a:spLocks noChangeShapeType="1"/>
          </p:cNvSpPr>
          <p:nvPr/>
        </p:nvSpPr>
        <p:spPr bwMode="auto">
          <a:xfrm>
            <a:off x="4876800" y="3975100"/>
            <a:ext cx="0" cy="1905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6873" name="Line 4"/>
          <p:cNvSpPr>
            <a:spLocks noChangeShapeType="1"/>
          </p:cNvSpPr>
          <p:nvPr/>
        </p:nvSpPr>
        <p:spPr bwMode="auto">
          <a:xfrm>
            <a:off x="7427913" y="3668713"/>
            <a:ext cx="0" cy="1905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6874" name="Text Box 56"/>
          <p:cNvSpPr txBox="1">
            <a:spLocks noChangeArrowheads="1"/>
          </p:cNvSpPr>
          <p:nvPr/>
        </p:nvSpPr>
        <p:spPr bwMode="auto">
          <a:xfrm>
            <a:off x="5384800" y="3935413"/>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15</a:t>
            </a:r>
          </a:p>
        </p:txBody>
      </p:sp>
      <p:sp>
        <p:nvSpPr>
          <p:cNvPr id="36875" name="Oval 57"/>
          <p:cNvSpPr>
            <a:spLocks noChangeArrowheads="1"/>
          </p:cNvSpPr>
          <p:nvPr/>
        </p:nvSpPr>
        <p:spPr bwMode="auto">
          <a:xfrm>
            <a:off x="8285163" y="2279650"/>
            <a:ext cx="557212" cy="557213"/>
          </a:xfrm>
          <a:prstGeom prst="ellipse">
            <a:avLst/>
          </a:prstGeom>
          <a:solidFill>
            <a:srgbClr val="FFFFCC"/>
          </a:solidFill>
          <a:ln w="12700" cap="rnd">
            <a:solidFill>
              <a:schemeClr val="tx1"/>
            </a:solidFill>
            <a:round/>
          </a:ln>
        </p:spPr>
        <p:txBody>
          <a:bodyPr wrap="none" anchor="ctr"/>
          <a:lstStyle/>
          <a:p>
            <a:r>
              <a:rPr lang="en-US" altLang="zh-CN"/>
              <a:t>V4</a:t>
            </a:r>
          </a:p>
        </p:txBody>
      </p:sp>
      <p:sp>
        <p:nvSpPr>
          <p:cNvPr id="36876" name="Line 59"/>
          <p:cNvSpPr>
            <a:spLocks noChangeShapeType="1"/>
          </p:cNvSpPr>
          <p:nvPr/>
        </p:nvSpPr>
        <p:spPr bwMode="auto">
          <a:xfrm flipH="1">
            <a:off x="7256463" y="4006850"/>
            <a:ext cx="990600" cy="9525"/>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60"/>
          <p:cNvSpPr>
            <a:spLocks noChangeShapeType="1"/>
          </p:cNvSpPr>
          <p:nvPr/>
        </p:nvSpPr>
        <p:spPr bwMode="auto">
          <a:xfrm>
            <a:off x="5641975" y="3981450"/>
            <a:ext cx="1027113"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61"/>
          <p:cNvSpPr>
            <a:spLocks noChangeShapeType="1"/>
          </p:cNvSpPr>
          <p:nvPr/>
        </p:nvSpPr>
        <p:spPr bwMode="auto">
          <a:xfrm>
            <a:off x="5672138" y="2566988"/>
            <a:ext cx="1027112" cy="0"/>
          </a:xfrm>
          <a:prstGeom prst="line">
            <a:avLst/>
          </a:prstGeom>
          <a:noFill/>
          <a:ln w="28575"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926" name="Freeform 62"/>
          <p:cNvSpPr/>
          <p:nvPr/>
        </p:nvSpPr>
        <p:spPr bwMode="auto">
          <a:xfrm>
            <a:off x="5456238" y="2782888"/>
            <a:ext cx="150812" cy="906462"/>
          </a:xfrm>
          <a:custGeom>
            <a:avLst/>
            <a:gdLst>
              <a:gd name="T0" fmla="*/ 0 w 60"/>
              <a:gd name="T1" fmla="*/ 0 h 384"/>
              <a:gd name="T2" fmla="*/ 60 w 60"/>
              <a:gd name="T3" fmla="*/ 207 h 384"/>
              <a:gd name="T4" fmla="*/ 1 w 60"/>
              <a:gd name="T5" fmla="*/ 384 h 384"/>
              <a:gd name="T6" fmla="*/ 0 60000 65536"/>
              <a:gd name="T7" fmla="*/ 0 60000 65536"/>
              <a:gd name="T8" fmla="*/ 0 60000 65536"/>
              <a:gd name="T9" fmla="*/ 0 w 60"/>
              <a:gd name="T10" fmla="*/ 0 h 384"/>
              <a:gd name="T11" fmla="*/ 60 w 60"/>
              <a:gd name="T12" fmla="*/ 384 h 384"/>
            </a:gdLst>
            <a:ahLst/>
            <a:cxnLst>
              <a:cxn ang="T6">
                <a:pos x="T0" y="T1"/>
              </a:cxn>
              <a:cxn ang="T7">
                <a:pos x="T2" y="T3"/>
              </a:cxn>
              <a:cxn ang="T8">
                <a:pos x="T4" y="T5"/>
              </a:cxn>
            </a:cxnLst>
            <a:rect l="T9" t="T10" r="T11" b="T12"/>
            <a:pathLst>
              <a:path w="60" h="384">
                <a:moveTo>
                  <a:pt x="0" y="0"/>
                </a:moveTo>
                <a:cubicBezTo>
                  <a:pt x="10" y="34"/>
                  <a:pt x="60" y="143"/>
                  <a:pt x="60" y="207"/>
                </a:cubicBezTo>
                <a:cubicBezTo>
                  <a:pt x="60" y="271"/>
                  <a:pt x="13" y="347"/>
                  <a:pt x="1" y="384"/>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0" name="Freeform 63"/>
          <p:cNvSpPr/>
          <p:nvPr/>
        </p:nvSpPr>
        <p:spPr bwMode="auto">
          <a:xfrm>
            <a:off x="5024438" y="2782888"/>
            <a:ext cx="157162" cy="914400"/>
          </a:xfrm>
          <a:custGeom>
            <a:avLst/>
            <a:gdLst>
              <a:gd name="T0" fmla="*/ 37 w 60"/>
              <a:gd name="T1" fmla="*/ 355 h 355"/>
              <a:gd name="T2" fmla="*/ 4 w 60"/>
              <a:gd name="T3" fmla="*/ 200 h 355"/>
              <a:gd name="T4" fmla="*/ 60 w 60"/>
              <a:gd name="T5" fmla="*/ 0 h 355"/>
              <a:gd name="T6" fmla="*/ 0 60000 65536"/>
              <a:gd name="T7" fmla="*/ 0 60000 65536"/>
              <a:gd name="T8" fmla="*/ 0 60000 65536"/>
              <a:gd name="T9" fmla="*/ 0 w 60"/>
              <a:gd name="T10" fmla="*/ 0 h 355"/>
              <a:gd name="T11" fmla="*/ 60 w 60"/>
              <a:gd name="T12" fmla="*/ 355 h 355"/>
            </a:gdLst>
            <a:ahLst/>
            <a:cxnLst>
              <a:cxn ang="T6">
                <a:pos x="T0" y="T1"/>
              </a:cxn>
              <a:cxn ang="T7">
                <a:pos x="T2" y="T3"/>
              </a:cxn>
              <a:cxn ang="T8">
                <a:pos x="T4" y="T5"/>
              </a:cxn>
            </a:cxnLst>
            <a:rect l="T9" t="T10" r="T11" b="T12"/>
            <a:pathLst>
              <a:path w="60" h="355">
                <a:moveTo>
                  <a:pt x="37" y="355"/>
                </a:moveTo>
                <a:cubicBezTo>
                  <a:pt x="32" y="329"/>
                  <a:pt x="0" y="259"/>
                  <a:pt x="4" y="200"/>
                </a:cubicBezTo>
                <a:cubicBezTo>
                  <a:pt x="8" y="141"/>
                  <a:pt x="48" y="42"/>
                  <a:pt x="60"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1" name="Freeform 64"/>
          <p:cNvSpPr/>
          <p:nvPr/>
        </p:nvSpPr>
        <p:spPr bwMode="auto">
          <a:xfrm>
            <a:off x="7129463" y="2797175"/>
            <a:ext cx="1211262" cy="942975"/>
          </a:xfrm>
          <a:custGeom>
            <a:avLst/>
            <a:gdLst>
              <a:gd name="T0" fmla="*/ 0 w 763"/>
              <a:gd name="T1" fmla="*/ 594 h 594"/>
              <a:gd name="T2" fmla="*/ 295 w 763"/>
              <a:gd name="T3" fmla="*/ 261 h 594"/>
              <a:gd name="T4" fmla="*/ 763 w 763"/>
              <a:gd name="T5" fmla="*/ 0 h 594"/>
              <a:gd name="T6" fmla="*/ 0 60000 65536"/>
              <a:gd name="T7" fmla="*/ 0 60000 65536"/>
              <a:gd name="T8" fmla="*/ 0 60000 65536"/>
              <a:gd name="T9" fmla="*/ 0 w 763"/>
              <a:gd name="T10" fmla="*/ 0 h 594"/>
              <a:gd name="T11" fmla="*/ 763 w 763"/>
              <a:gd name="T12" fmla="*/ 594 h 594"/>
            </a:gdLst>
            <a:ahLst/>
            <a:cxnLst>
              <a:cxn ang="T6">
                <a:pos x="T0" y="T1"/>
              </a:cxn>
              <a:cxn ang="T7">
                <a:pos x="T2" y="T3"/>
              </a:cxn>
              <a:cxn ang="T8">
                <a:pos x="T4" y="T5"/>
              </a:cxn>
            </a:cxnLst>
            <a:rect l="T9" t="T10" r="T11" b="T12"/>
            <a:pathLst>
              <a:path w="763" h="594">
                <a:moveTo>
                  <a:pt x="0" y="594"/>
                </a:moveTo>
                <a:cubicBezTo>
                  <a:pt x="49" y="539"/>
                  <a:pt x="168" y="360"/>
                  <a:pt x="295" y="261"/>
                </a:cubicBezTo>
                <a:cubicBezTo>
                  <a:pt x="423" y="167"/>
                  <a:pt x="666" y="54"/>
                  <a:pt x="763" y="0"/>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2" name="Freeform 65"/>
          <p:cNvSpPr/>
          <p:nvPr/>
        </p:nvSpPr>
        <p:spPr bwMode="auto">
          <a:xfrm>
            <a:off x="7256463" y="2798763"/>
            <a:ext cx="1270000" cy="1065212"/>
          </a:xfrm>
          <a:custGeom>
            <a:avLst/>
            <a:gdLst>
              <a:gd name="T0" fmla="*/ 540 w 540"/>
              <a:gd name="T1" fmla="*/ 0 h 425"/>
              <a:gd name="T2" fmla="*/ 318 w 540"/>
              <a:gd name="T3" fmla="*/ 322 h 425"/>
              <a:gd name="T4" fmla="*/ 0 w 540"/>
              <a:gd name="T5" fmla="*/ 425 h 425"/>
              <a:gd name="T6" fmla="*/ 0 60000 65536"/>
              <a:gd name="T7" fmla="*/ 0 60000 65536"/>
              <a:gd name="T8" fmla="*/ 0 60000 65536"/>
              <a:gd name="T9" fmla="*/ 0 w 540"/>
              <a:gd name="T10" fmla="*/ 0 h 425"/>
              <a:gd name="T11" fmla="*/ 540 w 540"/>
              <a:gd name="T12" fmla="*/ 425 h 425"/>
            </a:gdLst>
            <a:ahLst/>
            <a:cxnLst>
              <a:cxn ang="T6">
                <a:pos x="T0" y="T1"/>
              </a:cxn>
              <a:cxn ang="T7">
                <a:pos x="T2" y="T3"/>
              </a:cxn>
              <a:cxn ang="T8">
                <a:pos x="T4" y="T5"/>
              </a:cxn>
            </a:cxnLst>
            <a:rect l="T9" t="T10" r="T11" b="T12"/>
            <a:pathLst>
              <a:path w="540" h="425">
                <a:moveTo>
                  <a:pt x="540" y="0"/>
                </a:moveTo>
                <a:cubicBezTo>
                  <a:pt x="503" y="54"/>
                  <a:pt x="408" y="251"/>
                  <a:pt x="318" y="322"/>
                </a:cubicBezTo>
                <a:cubicBezTo>
                  <a:pt x="228" y="393"/>
                  <a:pt x="66" y="404"/>
                  <a:pt x="0" y="42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3" name="Freeform 66"/>
          <p:cNvSpPr/>
          <p:nvPr/>
        </p:nvSpPr>
        <p:spPr bwMode="auto">
          <a:xfrm>
            <a:off x="5456238" y="1919288"/>
            <a:ext cx="2881312" cy="431800"/>
          </a:xfrm>
          <a:custGeom>
            <a:avLst/>
            <a:gdLst>
              <a:gd name="T0" fmla="*/ 0 w 1326"/>
              <a:gd name="T1" fmla="*/ 153 h 155"/>
              <a:gd name="T2" fmla="*/ 482 w 1326"/>
              <a:gd name="T3" fmla="*/ 22 h 155"/>
              <a:gd name="T4" fmla="*/ 926 w 1326"/>
              <a:gd name="T5" fmla="*/ 22 h 155"/>
              <a:gd name="T6" fmla="*/ 1326 w 1326"/>
              <a:gd name="T7" fmla="*/ 155 h 155"/>
              <a:gd name="T8" fmla="*/ 0 60000 65536"/>
              <a:gd name="T9" fmla="*/ 0 60000 65536"/>
              <a:gd name="T10" fmla="*/ 0 60000 65536"/>
              <a:gd name="T11" fmla="*/ 0 60000 65536"/>
              <a:gd name="T12" fmla="*/ 0 w 1326"/>
              <a:gd name="T13" fmla="*/ 0 h 155"/>
              <a:gd name="T14" fmla="*/ 1326 w 1326"/>
              <a:gd name="T15" fmla="*/ 155 h 155"/>
            </a:gdLst>
            <a:ahLst/>
            <a:cxnLst>
              <a:cxn ang="T8">
                <a:pos x="T0" y="T1"/>
              </a:cxn>
              <a:cxn ang="T9">
                <a:pos x="T2" y="T3"/>
              </a:cxn>
              <a:cxn ang="T10">
                <a:pos x="T4" y="T5"/>
              </a:cxn>
              <a:cxn ang="T11">
                <a:pos x="T6" y="T7"/>
              </a:cxn>
            </a:cxnLst>
            <a:rect l="T12" t="T13" r="T14" b="T15"/>
            <a:pathLst>
              <a:path w="1326" h="155">
                <a:moveTo>
                  <a:pt x="0" y="153"/>
                </a:moveTo>
                <a:cubicBezTo>
                  <a:pt x="80" y="131"/>
                  <a:pt x="328" y="44"/>
                  <a:pt x="482" y="22"/>
                </a:cubicBezTo>
                <a:cubicBezTo>
                  <a:pt x="636" y="0"/>
                  <a:pt x="785" y="0"/>
                  <a:pt x="926" y="22"/>
                </a:cubicBezTo>
                <a:cubicBezTo>
                  <a:pt x="1067" y="44"/>
                  <a:pt x="1243" y="127"/>
                  <a:pt x="1326" y="155"/>
                </a:cubicBezTo>
              </a:path>
            </a:pathLst>
          </a:custGeom>
          <a:noFill/>
          <a:ln w="28575" cap="rnd">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4" name="Line 67"/>
          <p:cNvSpPr>
            <a:spLocks noChangeShapeType="1"/>
          </p:cNvSpPr>
          <p:nvPr/>
        </p:nvSpPr>
        <p:spPr bwMode="auto">
          <a:xfrm flipV="1">
            <a:off x="6969125" y="2857500"/>
            <a:ext cx="0" cy="9144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5" name="Line 68"/>
          <p:cNvSpPr>
            <a:spLocks noChangeShapeType="1"/>
          </p:cNvSpPr>
          <p:nvPr/>
        </p:nvSpPr>
        <p:spPr bwMode="auto">
          <a:xfrm>
            <a:off x="7316788" y="2559050"/>
            <a:ext cx="947737" cy="7938"/>
          </a:xfrm>
          <a:prstGeom prst="line">
            <a:avLst/>
          </a:prstGeom>
          <a:noFill/>
          <a:ln w="1905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6" name="Text Box 69"/>
          <p:cNvSpPr txBox="1">
            <a:spLocks noChangeArrowheads="1"/>
          </p:cNvSpPr>
          <p:nvPr/>
        </p:nvSpPr>
        <p:spPr bwMode="auto">
          <a:xfrm>
            <a:off x="6248400" y="1487488"/>
            <a:ext cx="138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45</a:t>
            </a:r>
          </a:p>
        </p:txBody>
      </p:sp>
      <p:sp>
        <p:nvSpPr>
          <p:cNvPr id="36887" name="Text Box 70"/>
          <p:cNvSpPr txBox="1">
            <a:spLocks noChangeArrowheads="1"/>
          </p:cNvSpPr>
          <p:nvPr/>
        </p:nvSpPr>
        <p:spPr bwMode="auto">
          <a:xfrm>
            <a:off x="5529263" y="2135188"/>
            <a:ext cx="138906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50</a:t>
            </a:r>
          </a:p>
        </p:txBody>
      </p:sp>
      <p:sp>
        <p:nvSpPr>
          <p:cNvPr id="36888" name="Text Box 72"/>
          <p:cNvSpPr txBox="1">
            <a:spLocks noChangeArrowheads="1"/>
          </p:cNvSpPr>
          <p:nvPr/>
        </p:nvSpPr>
        <p:spPr bwMode="auto">
          <a:xfrm>
            <a:off x="4519613" y="292735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6889" name="Text Box 73"/>
          <p:cNvSpPr txBox="1">
            <a:spLocks noChangeArrowheads="1"/>
          </p:cNvSpPr>
          <p:nvPr/>
        </p:nvSpPr>
        <p:spPr bwMode="auto">
          <a:xfrm>
            <a:off x="5311775" y="29273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10</a:t>
            </a:r>
          </a:p>
        </p:txBody>
      </p:sp>
      <p:sp>
        <p:nvSpPr>
          <p:cNvPr id="36890" name="Text Box 74"/>
          <p:cNvSpPr txBox="1">
            <a:spLocks noChangeArrowheads="1"/>
          </p:cNvSpPr>
          <p:nvPr/>
        </p:nvSpPr>
        <p:spPr bwMode="auto">
          <a:xfrm>
            <a:off x="6046788" y="2921000"/>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20</a:t>
            </a:r>
          </a:p>
        </p:txBody>
      </p:sp>
      <p:sp>
        <p:nvSpPr>
          <p:cNvPr id="36891" name="Text Box 75"/>
          <p:cNvSpPr txBox="1">
            <a:spLocks noChangeArrowheads="1"/>
          </p:cNvSpPr>
          <p:nvPr/>
        </p:nvSpPr>
        <p:spPr bwMode="auto">
          <a:xfrm>
            <a:off x="7112000" y="3935413"/>
            <a:ext cx="138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黑体" panose="02010609060101010101" pitchFamily="2" charset="-122"/>
              </a:rPr>
              <a:t>5</a:t>
            </a:r>
          </a:p>
        </p:txBody>
      </p:sp>
      <p:sp>
        <p:nvSpPr>
          <p:cNvPr id="36892" name="Text Box 76"/>
          <p:cNvSpPr txBox="1">
            <a:spLocks noChangeArrowheads="1"/>
          </p:cNvSpPr>
          <p:nvPr/>
        </p:nvSpPr>
        <p:spPr bwMode="auto">
          <a:xfrm>
            <a:off x="7754938" y="3135313"/>
            <a:ext cx="138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50000"/>
              </a:spcBef>
            </a:pPr>
            <a:r>
              <a:rPr kumimoji="1" lang="en-US" altLang="zh-CN">
                <a:solidFill>
                  <a:srgbClr val="660033"/>
                </a:solidFill>
                <a:ea typeface="隶书" pitchFamily="49" charset="-122"/>
              </a:rPr>
              <a:t>30</a:t>
            </a:r>
          </a:p>
        </p:txBody>
      </p:sp>
      <p:sp>
        <p:nvSpPr>
          <p:cNvPr id="36893" name="Oval 78"/>
          <p:cNvSpPr>
            <a:spLocks noChangeArrowheads="1"/>
          </p:cNvSpPr>
          <p:nvPr/>
        </p:nvSpPr>
        <p:spPr bwMode="auto">
          <a:xfrm>
            <a:off x="6702425" y="2279650"/>
            <a:ext cx="557213" cy="557213"/>
          </a:xfrm>
          <a:prstGeom prst="ellipse">
            <a:avLst/>
          </a:prstGeom>
          <a:solidFill>
            <a:srgbClr val="FFFFCC"/>
          </a:solidFill>
          <a:ln w="12700" cap="rnd">
            <a:solidFill>
              <a:schemeClr val="tx1"/>
            </a:solidFill>
            <a:round/>
          </a:ln>
        </p:spPr>
        <p:txBody>
          <a:bodyPr wrap="none" anchor="ctr"/>
          <a:lstStyle/>
          <a:p>
            <a:r>
              <a:rPr lang="en-US" altLang="zh-CN"/>
              <a:t>V3</a:t>
            </a:r>
          </a:p>
        </p:txBody>
      </p:sp>
      <p:sp>
        <p:nvSpPr>
          <p:cNvPr id="36894" name="Oval 79"/>
          <p:cNvSpPr>
            <a:spLocks noChangeArrowheads="1"/>
          </p:cNvSpPr>
          <p:nvPr/>
        </p:nvSpPr>
        <p:spPr bwMode="auto">
          <a:xfrm>
            <a:off x="5045075" y="2279650"/>
            <a:ext cx="557213" cy="557213"/>
          </a:xfrm>
          <a:prstGeom prst="ellipse">
            <a:avLst/>
          </a:prstGeom>
          <a:solidFill>
            <a:srgbClr val="FFCCFF"/>
          </a:solidFill>
          <a:ln w="12700" cap="rnd">
            <a:solidFill>
              <a:schemeClr val="tx1"/>
            </a:solidFill>
            <a:round/>
          </a:ln>
        </p:spPr>
        <p:txBody>
          <a:bodyPr wrap="none" anchor="ctr"/>
          <a:lstStyle/>
          <a:p>
            <a:r>
              <a:rPr lang="en-US" altLang="zh-CN"/>
              <a:t>V0</a:t>
            </a:r>
          </a:p>
        </p:txBody>
      </p:sp>
      <p:sp>
        <p:nvSpPr>
          <p:cNvPr id="164945" name="Oval 81"/>
          <p:cNvSpPr>
            <a:spLocks noChangeArrowheads="1"/>
          </p:cNvSpPr>
          <p:nvPr/>
        </p:nvSpPr>
        <p:spPr bwMode="auto">
          <a:xfrm>
            <a:off x="5045075" y="3648075"/>
            <a:ext cx="557213" cy="557213"/>
          </a:xfrm>
          <a:prstGeom prst="ellipse">
            <a:avLst/>
          </a:prstGeom>
          <a:solidFill>
            <a:srgbClr val="CCECFF"/>
          </a:solidFill>
          <a:ln w="12700" cap="rnd">
            <a:solidFill>
              <a:schemeClr val="tx1"/>
            </a:solidFill>
            <a:round/>
          </a:ln>
        </p:spPr>
        <p:txBody>
          <a:bodyPr wrap="none" anchor="ctr"/>
          <a:lstStyle/>
          <a:p>
            <a:r>
              <a:rPr lang="en-US" altLang="zh-CN"/>
              <a:t>V1</a:t>
            </a:r>
          </a:p>
        </p:txBody>
      </p:sp>
      <p:sp>
        <p:nvSpPr>
          <p:cNvPr id="36896" name="Oval 83"/>
          <p:cNvSpPr>
            <a:spLocks noChangeArrowheads="1"/>
          </p:cNvSpPr>
          <p:nvPr/>
        </p:nvSpPr>
        <p:spPr bwMode="auto">
          <a:xfrm>
            <a:off x="6702425" y="3719513"/>
            <a:ext cx="557213" cy="557212"/>
          </a:xfrm>
          <a:prstGeom prst="ellipse">
            <a:avLst/>
          </a:prstGeom>
          <a:solidFill>
            <a:schemeClr val="tx2"/>
          </a:solidFill>
          <a:ln w="12700" cap="rnd">
            <a:solidFill>
              <a:schemeClr val="tx1"/>
            </a:solidFill>
            <a:round/>
          </a:ln>
        </p:spPr>
        <p:txBody>
          <a:bodyPr wrap="none" anchor="ctr"/>
          <a:lstStyle/>
          <a:p>
            <a:r>
              <a:rPr lang="en-US" altLang="zh-CN"/>
              <a:t>V2</a:t>
            </a:r>
          </a:p>
        </p:txBody>
      </p:sp>
      <p:sp>
        <p:nvSpPr>
          <p:cNvPr id="36897" name="Oval 84"/>
          <p:cNvSpPr>
            <a:spLocks noChangeArrowheads="1"/>
          </p:cNvSpPr>
          <p:nvPr/>
        </p:nvSpPr>
        <p:spPr bwMode="auto">
          <a:xfrm>
            <a:off x="8213725" y="3719513"/>
            <a:ext cx="557213" cy="557212"/>
          </a:xfrm>
          <a:prstGeom prst="ellipse">
            <a:avLst/>
          </a:prstGeom>
          <a:solidFill>
            <a:srgbClr val="FFFFCC"/>
          </a:solidFill>
          <a:ln w="12700" cap="rnd">
            <a:solidFill>
              <a:schemeClr val="tx1"/>
            </a:solidFill>
            <a:round/>
          </a:ln>
        </p:spPr>
        <p:txBody>
          <a:bodyPr wrap="none" anchor="ctr"/>
          <a:lstStyle/>
          <a:p>
            <a:r>
              <a:rPr lang="en-US" altLang="zh-CN"/>
              <a:t>V5</a:t>
            </a:r>
          </a:p>
        </p:txBody>
      </p:sp>
      <p:sp>
        <p:nvSpPr>
          <p:cNvPr id="164949" name="Line 85"/>
          <p:cNvSpPr>
            <a:spLocks noChangeShapeType="1"/>
          </p:cNvSpPr>
          <p:nvPr/>
        </p:nvSpPr>
        <p:spPr bwMode="auto">
          <a:xfrm>
            <a:off x="5657850" y="3992563"/>
            <a:ext cx="1027113" cy="0"/>
          </a:xfrm>
          <a:prstGeom prst="line">
            <a:avLst/>
          </a:prstGeom>
          <a:noFill/>
          <a:ln w="57150" cap="rnd">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950" name="Oval 86"/>
          <p:cNvSpPr>
            <a:spLocks noChangeArrowheads="1"/>
          </p:cNvSpPr>
          <p:nvPr/>
        </p:nvSpPr>
        <p:spPr bwMode="auto">
          <a:xfrm>
            <a:off x="6680200" y="3719513"/>
            <a:ext cx="557213" cy="557212"/>
          </a:xfrm>
          <a:prstGeom prst="ellipse">
            <a:avLst/>
          </a:prstGeom>
          <a:solidFill>
            <a:srgbClr val="CCECFF"/>
          </a:solidFill>
          <a:ln w="12700" cap="rnd">
            <a:solidFill>
              <a:schemeClr val="tx1"/>
            </a:solidFill>
            <a:round/>
          </a:ln>
        </p:spPr>
        <p:txBody>
          <a:bodyPr wrap="none" anchor="ctr"/>
          <a:lstStyle/>
          <a:p>
            <a:r>
              <a:rPr lang="en-US" altLang="zh-CN"/>
              <a:t>V2</a:t>
            </a:r>
          </a:p>
        </p:txBody>
      </p:sp>
      <p:graphicFrame>
        <p:nvGraphicFramePr>
          <p:cNvPr id="165018" name="Group 154"/>
          <p:cNvGraphicFramePr>
            <a:graphicFrameLocks noGrp="1"/>
          </p:cNvGraphicFramePr>
          <p:nvPr/>
        </p:nvGraphicFramePr>
        <p:xfrm>
          <a:off x="322263" y="3810000"/>
          <a:ext cx="2976562" cy="504825"/>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50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5033" name="Group 169"/>
          <p:cNvGraphicFramePr>
            <a:graphicFrameLocks noGrp="1"/>
          </p:cNvGraphicFramePr>
          <p:nvPr/>
        </p:nvGraphicFramePr>
        <p:xfrm>
          <a:off x="322263" y="4314825"/>
          <a:ext cx="2976562" cy="504825"/>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50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5112" name="Group 248"/>
          <p:cNvGraphicFramePr>
            <a:graphicFrameLocks noGrp="1"/>
          </p:cNvGraphicFramePr>
          <p:nvPr/>
        </p:nvGraphicFramePr>
        <p:xfrm>
          <a:off x="322263" y="4818063"/>
          <a:ext cx="2976562" cy="504825"/>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5048" name="Rectangle 184"/>
          <p:cNvSpPr>
            <a:spLocks noChangeArrowheads="1"/>
          </p:cNvSpPr>
          <p:nvPr/>
        </p:nvSpPr>
        <p:spPr bwMode="auto">
          <a:xfrm>
            <a:off x="3419475" y="3827463"/>
            <a:ext cx="1263487" cy="461665"/>
          </a:xfrm>
          <a:prstGeom prst="rect">
            <a:avLst/>
          </a:prstGeom>
          <a:noFill/>
          <a:ln w="9525" cap="sq">
            <a:no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dirty="0" smtClean="0"/>
              <a:t>{V0,V1}</a:t>
            </a:r>
            <a:endParaRPr lang="en-US" altLang="zh-CN" dirty="0"/>
          </a:p>
        </p:txBody>
      </p:sp>
      <p:sp>
        <p:nvSpPr>
          <p:cNvPr id="165049" name="Rectangle 185"/>
          <p:cNvSpPr>
            <a:spLocks noChangeArrowheads="1"/>
          </p:cNvSpPr>
          <p:nvPr/>
        </p:nvSpPr>
        <p:spPr bwMode="auto">
          <a:xfrm>
            <a:off x="3406775" y="4349750"/>
            <a:ext cx="1725152" cy="461665"/>
          </a:xfrm>
          <a:prstGeom prst="rect">
            <a:avLst/>
          </a:prstGeom>
          <a:noFill/>
          <a:ln w="9525" cap="sq">
            <a:no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dirty="0" smtClean="0"/>
              <a:t>{V0,V1,V2}</a:t>
            </a:r>
            <a:endParaRPr lang="en-US" altLang="zh-CN" dirty="0"/>
          </a:p>
        </p:txBody>
      </p:sp>
      <p:sp>
        <p:nvSpPr>
          <p:cNvPr id="165050" name="Rectangle 186"/>
          <p:cNvSpPr>
            <a:spLocks noChangeArrowheads="1"/>
          </p:cNvSpPr>
          <p:nvPr/>
        </p:nvSpPr>
        <p:spPr bwMode="auto">
          <a:xfrm>
            <a:off x="3419475" y="4872038"/>
            <a:ext cx="2186817" cy="461665"/>
          </a:xfrm>
          <a:prstGeom prst="rect">
            <a:avLst/>
          </a:prstGeom>
          <a:noFill/>
          <a:ln w="9525" cap="sq">
            <a:no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dirty="0" smtClean="0"/>
              <a:t>{V0,V1,V2,V4}</a:t>
            </a:r>
            <a:endParaRPr lang="en-US" altLang="zh-CN" dirty="0"/>
          </a:p>
        </p:txBody>
      </p:sp>
      <p:graphicFrame>
        <p:nvGraphicFramePr>
          <p:cNvPr id="165069" name="Group 205"/>
          <p:cNvGraphicFramePr>
            <a:graphicFrameLocks noGrp="1"/>
          </p:cNvGraphicFramePr>
          <p:nvPr/>
        </p:nvGraphicFramePr>
        <p:xfrm>
          <a:off x="322263" y="5322888"/>
          <a:ext cx="2976562" cy="504825"/>
        </p:xfrm>
        <a:graphic>
          <a:graphicData uri="http://schemas.openxmlformats.org/drawingml/2006/table">
            <a:tbl>
              <a:tblPr/>
              <a:tblGrid>
                <a:gridCol w="595312">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95312">
                  <a:extLst>
                    <a:ext uri="{9D8B030D-6E8A-4147-A177-3AD203B41FA5}">
                      <a16:colId xmlns:a16="http://schemas.microsoft.com/office/drawing/2014/main" val="20004"/>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10</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30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5066" name="Rectangle 202"/>
          <p:cNvSpPr>
            <a:spLocks noChangeArrowheads="1"/>
          </p:cNvSpPr>
          <p:nvPr/>
        </p:nvSpPr>
        <p:spPr bwMode="auto">
          <a:xfrm>
            <a:off x="3419475" y="5394325"/>
            <a:ext cx="2733441" cy="461665"/>
          </a:xfrm>
          <a:prstGeom prst="rect">
            <a:avLst/>
          </a:prstGeom>
          <a:noFill/>
          <a:ln w="9525" cap="sq">
            <a:no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dirty="0"/>
              <a:t>{</a:t>
            </a:r>
            <a:r>
              <a:rPr lang="en-US" altLang="zh-CN" dirty="0" smtClean="0"/>
              <a:t>V0,V1,V2</a:t>
            </a:r>
            <a:r>
              <a:rPr lang="en-US" altLang="zh-CN" dirty="0"/>
              <a:t>, </a:t>
            </a:r>
            <a:r>
              <a:rPr lang="en-US" altLang="zh-CN" dirty="0" smtClean="0"/>
              <a:t>V4,V3}</a:t>
            </a:r>
            <a:endParaRPr lang="en-US" altLang="zh-CN" dirty="0"/>
          </a:p>
        </p:txBody>
      </p:sp>
      <p:sp>
        <p:nvSpPr>
          <p:cNvPr id="165070" name="Line 206"/>
          <p:cNvSpPr>
            <a:spLocks noChangeShapeType="1"/>
          </p:cNvSpPr>
          <p:nvPr/>
        </p:nvSpPr>
        <p:spPr bwMode="auto">
          <a:xfrm flipV="1">
            <a:off x="6967538" y="2854325"/>
            <a:ext cx="0" cy="914400"/>
          </a:xfrm>
          <a:prstGeom prst="line">
            <a:avLst/>
          </a:prstGeom>
          <a:noFill/>
          <a:ln w="57150">
            <a:solidFill>
              <a:srgbClr val="00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071" name="Oval 207"/>
          <p:cNvSpPr>
            <a:spLocks noChangeArrowheads="1"/>
          </p:cNvSpPr>
          <p:nvPr/>
        </p:nvSpPr>
        <p:spPr bwMode="auto">
          <a:xfrm>
            <a:off x="6680200" y="2279650"/>
            <a:ext cx="557213" cy="557213"/>
          </a:xfrm>
          <a:prstGeom prst="ellipse">
            <a:avLst/>
          </a:prstGeom>
          <a:solidFill>
            <a:schemeClr val="accent2"/>
          </a:solidFill>
          <a:ln w="12700" cap="rnd">
            <a:solidFill>
              <a:schemeClr val="tx1"/>
            </a:solidFill>
            <a:round/>
          </a:ln>
        </p:spPr>
        <p:txBody>
          <a:bodyPr wrap="none" anchor="ctr"/>
          <a:lstStyle/>
          <a:p>
            <a:r>
              <a:rPr lang="en-US" altLang="zh-CN"/>
              <a:t>V3</a:t>
            </a:r>
          </a:p>
        </p:txBody>
      </p:sp>
      <p:graphicFrame>
        <p:nvGraphicFramePr>
          <p:cNvPr id="165141" name="Group 277"/>
          <p:cNvGraphicFramePr>
            <a:graphicFrameLocks noGrp="1"/>
          </p:cNvGraphicFramePr>
          <p:nvPr/>
        </p:nvGraphicFramePr>
        <p:xfrm>
          <a:off x="323850" y="2803525"/>
          <a:ext cx="2976563" cy="503238"/>
        </p:xfrm>
        <a:graphic>
          <a:graphicData uri="http://schemas.openxmlformats.org/drawingml/2006/table">
            <a:tbl>
              <a:tblPr/>
              <a:tblGrid>
                <a:gridCol w="595313">
                  <a:extLst>
                    <a:ext uri="{9D8B030D-6E8A-4147-A177-3AD203B41FA5}">
                      <a16:colId xmlns:a16="http://schemas.microsoft.com/office/drawing/2014/main" val="20000"/>
                    </a:ext>
                  </a:extLst>
                </a:gridCol>
                <a:gridCol w="595312">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595312">
                  <a:extLst>
                    <a:ext uri="{9D8B030D-6E8A-4147-A177-3AD203B41FA5}">
                      <a16:colId xmlns:a16="http://schemas.microsoft.com/office/drawing/2014/main" val="20003"/>
                    </a:ext>
                  </a:extLst>
                </a:gridCol>
                <a:gridCol w="595313">
                  <a:extLst>
                    <a:ext uri="{9D8B030D-6E8A-4147-A177-3AD203B41FA5}">
                      <a16:colId xmlns:a16="http://schemas.microsoft.com/office/drawing/2014/main" val="20004"/>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V1</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V5</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5100" name="Rectangle 236"/>
          <p:cNvSpPr>
            <a:spLocks noChangeArrowheads="1"/>
          </p:cNvSpPr>
          <p:nvPr/>
        </p:nvSpPr>
        <p:spPr bwMode="auto">
          <a:xfrm>
            <a:off x="3419475" y="3306763"/>
            <a:ext cx="801823" cy="461665"/>
          </a:xfrm>
          <a:prstGeom prst="rect">
            <a:avLst/>
          </a:prstGeom>
          <a:noFill/>
          <a:ln w="9525" cap="sq">
            <a:no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spAutoFit/>
          </a:bodyPr>
          <a:lstStyle/>
          <a:p>
            <a:pPr algn="l"/>
            <a:r>
              <a:rPr lang="en-US" altLang="zh-CN" dirty="0" smtClean="0"/>
              <a:t>{V0}</a:t>
            </a:r>
            <a:endParaRPr lang="en-US" altLang="zh-CN" dirty="0"/>
          </a:p>
        </p:txBody>
      </p:sp>
      <p:sp>
        <p:nvSpPr>
          <p:cNvPr id="165105" name="Oval 241"/>
          <p:cNvSpPr>
            <a:spLocks noChangeArrowheads="1"/>
          </p:cNvSpPr>
          <p:nvPr/>
        </p:nvSpPr>
        <p:spPr bwMode="auto">
          <a:xfrm>
            <a:off x="8264525" y="2279650"/>
            <a:ext cx="557213" cy="557213"/>
          </a:xfrm>
          <a:prstGeom prst="ellipse">
            <a:avLst/>
          </a:prstGeom>
          <a:solidFill>
            <a:srgbClr val="CCECFF"/>
          </a:solidFill>
          <a:ln w="12700" cap="rnd">
            <a:solidFill>
              <a:schemeClr val="tx1"/>
            </a:solidFill>
            <a:round/>
          </a:ln>
        </p:spPr>
        <p:txBody>
          <a:bodyPr wrap="none" anchor="ctr"/>
          <a:lstStyle/>
          <a:p>
            <a:r>
              <a:rPr lang="en-US" altLang="zh-CN"/>
              <a:t>V4</a:t>
            </a:r>
          </a:p>
        </p:txBody>
      </p:sp>
      <p:sp>
        <p:nvSpPr>
          <p:cNvPr id="165106" name="AutoShape 242"/>
          <p:cNvSpPr>
            <a:spLocks noChangeArrowheads="1"/>
          </p:cNvSpPr>
          <p:nvPr/>
        </p:nvSpPr>
        <p:spPr bwMode="auto">
          <a:xfrm>
            <a:off x="0" y="1992313"/>
            <a:ext cx="1223963" cy="503237"/>
          </a:xfrm>
          <a:prstGeom prst="wedgeRoundRectCallout">
            <a:avLst>
              <a:gd name="adj1" fmla="val -454"/>
              <a:gd name="adj2" fmla="val 138644"/>
              <a:gd name="adj3" fmla="val 16667"/>
            </a:avLst>
          </a:prstGeom>
          <a:solidFill>
            <a:schemeClr val="tx2"/>
          </a:solidFill>
          <a:ln w="12700" cap="sq">
            <a:solidFill>
              <a:schemeClr val="tx1"/>
            </a:solidFill>
            <a:miter lim="800000"/>
            <a:headEnd type="none" w="sm" len="sm"/>
            <a:tailEnd type="none" w="med" len="lg"/>
          </a:ln>
        </p:spPr>
        <p:txBody>
          <a:bodyPr/>
          <a:lstStyle/>
          <a:p>
            <a:r>
              <a:rPr lang="en-US" altLang="zh-CN"/>
              <a:t>V0,V1</a:t>
            </a:r>
          </a:p>
        </p:txBody>
      </p:sp>
      <p:sp>
        <p:nvSpPr>
          <p:cNvPr id="165107" name="AutoShape 243"/>
          <p:cNvSpPr>
            <a:spLocks noChangeArrowheads="1"/>
          </p:cNvSpPr>
          <p:nvPr/>
        </p:nvSpPr>
        <p:spPr bwMode="auto">
          <a:xfrm>
            <a:off x="611188" y="1200150"/>
            <a:ext cx="1585912" cy="503238"/>
          </a:xfrm>
          <a:prstGeom prst="wedgeRoundRectCallout">
            <a:avLst>
              <a:gd name="adj1" fmla="val -9458"/>
              <a:gd name="adj2" fmla="val 290380"/>
              <a:gd name="adj3" fmla="val 16667"/>
            </a:avLst>
          </a:prstGeom>
          <a:solidFill>
            <a:schemeClr val="tx2"/>
          </a:solidFill>
          <a:ln w="12700" cap="sq">
            <a:solidFill>
              <a:schemeClr val="tx1"/>
            </a:solidFill>
            <a:miter lim="800000"/>
            <a:headEnd type="none" w="sm" len="sm"/>
            <a:tailEnd type="none" w="med" len="lg"/>
          </a:ln>
        </p:spPr>
        <p:txBody>
          <a:bodyPr/>
          <a:lstStyle/>
          <a:p>
            <a:r>
              <a:rPr lang="en-US" altLang="zh-CN"/>
              <a:t>V0,V1,V2</a:t>
            </a:r>
          </a:p>
        </p:txBody>
      </p:sp>
      <p:sp>
        <p:nvSpPr>
          <p:cNvPr id="165108" name="AutoShape 244"/>
          <p:cNvSpPr>
            <a:spLocks noChangeArrowheads="1"/>
          </p:cNvSpPr>
          <p:nvPr/>
        </p:nvSpPr>
        <p:spPr bwMode="auto">
          <a:xfrm>
            <a:off x="2339975" y="1200150"/>
            <a:ext cx="2519363" cy="504825"/>
          </a:xfrm>
          <a:prstGeom prst="wedgeRoundRectCallout">
            <a:avLst>
              <a:gd name="adj1" fmla="val -70227"/>
              <a:gd name="adj2" fmla="val 303458"/>
              <a:gd name="adj3" fmla="val 16667"/>
            </a:avLst>
          </a:prstGeom>
          <a:solidFill>
            <a:schemeClr val="tx2"/>
          </a:solidFill>
          <a:ln w="12700" cap="sq">
            <a:solidFill>
              <a:schemeClr val="tx1"/>
            </a:solidFill>
            <a:miter lim="800000"/>
            <a:headEnd type="none" w="sm" len="sm"/>
            <a:tailEnd type="none" w="med" len="lg"/>
          </a:ln>
        </p:spPr>
        <p:txBody>
          <a:bodyPr/>
          <a:lstStyle/>
          <a:p>
            <a:r>
              <a:rPr lang="en-US" altLang="zh-CN"/>
              <a:t>V0,V1,V2,V3</a:t>
            </a:r>
          </a:p>
        </p:txBody>
      </p:sp>
      <p:sp>
        <p:nvSpPr>
          <p:cNvPr id="165109" name="AutoShape 245"/>
          <p:cNvSpPr>
            <a:spLocks noChangeArrowheads="1"/>
          </p:cNvSpPr>
          <p:nvPr/>
        </p:nvSpPr>
        <p:spPr bwMode="auto">
          <a:xfrm>
            <a:off x="2843213" y="1992313"/>
            <a:ext cx="2160587" cy="504825"/>
          </a:xfrm>
          <a:prstGeom prst="wedgeRoundRectCallout">
            <a:avLst>
              <a:gd name="adj1" fmla="val -68000"/>
              <a:gd name="adj2" fmla="val 133963"/>
              <a:gd name="adj3" fmla="val 16667"/>
            </a:avLst>
          </a:prstGeom>
          <a:solidFill>
            <a:schemeClr val="tx2"/>
          </a:solidFill>
          <a:ln w="12700" cap="sq">
            <a:solidFill>
              <a:schemeClr val="tx1"/>
            </a:solidFill>
            <a:miter lim="800000"/>
            <a:headEnd type="none" w="sm" len="sm"/>
            <a:tailEnd type="none" w="med" len="lg"/>
          </a:ln>
        </p:spPr>
        <p:txBody>
          <a:bodyPr/>
          <a:lstStyle/>
          <a:p>
            <a:r>
              <a:rPr lang="en-US" altLang="zh-CN"/>
              <a:t>V0,V1,V2,V4</a:t>
            </a:r>
          </a:p>
        </p:txBody>
      </p:sp>
      <p:sp>
        <p:nvSpPr>
          <p:cNvPr id="165115" name="Freeform 251"/>
          <p:cNvSpPr/>
          <p:nvPr/>
        </p:nvSpPr>
        <p:spPr bwMode="auto">
          <a:xfrm>
            <a:off x="7138988" y="2782888"/>
            <a:ext cx="1211262" cy="942975"/>
          </a:xfrm>
          <a:custGeom>
            <a:avLst/>
            <a:gdLst>
              <a:gd name="T0" fmla="*/ 0 w 763"/>
              <a:gd name="T1" fmla="*/ 594 h 594"/>
              <a:gd name="T2" fmla="*/ 295 w 763"/>
              <a:gd name="T3" fmla="*/ 261 h 594"/>
              <a:gd name="T4" fmla="*/ 763 w 763"/>
              <a:gd name="T5" fmla="*/ 0 h 594"/>
              <a:gd name="T6" fmla="*/ 0 60000 65536"/>
              <a:gd name="T7" fmla="*/ 0 60000 65536"/>
              <a:gd name="T8" fmla="*/ 0 60000 65536"/>
              <a:gd name="T9" fmla="*/ 0 w 763"/>
              <a:gd name="T10" fmla="*/ 0 h 594"/>
              <a:gd name="T11" fmla="*/ 763 w 763"/>
              <a:gd name="T12" fmla="*/ 594 h 594"/>
            </a:gdLst>
            <a:ahLst/>
            <a:cxnLst>
              <a:cxn ang="T6">
                <a:pos x="T0" y="T1"/>
              </a:cxn>
              <a:cxn ang="T7">
                <a:pos x="T2" y="T3"/>
              </a:cxn>
              <a:cxn ang="T8">
                <a:pos x="T4" y="T5"/>
              </a:cxn>
            </a:cxnLst>
            <a:rect l="T9" t="T10" r="T11" b="T12"/>
            <a:pathLst>
              <a:path w="763" h="594">
                <a:moveTo>
                  <a:pt x="0" y="594"/>
                </a:moveTo>
                <a:cubicBezTo>
                  <a:pt x="49" y="539"/>
                  <a:pt x="168" y="360"/>
                  <a:pt x="295" y="261"/>
                </a:cubicBezTo>
                <a:cubicBezTo>
                  <a:pt x="423" y="167"/>
                  <a:pt x="666" y="54"/>
                  <a:pt x="763" y="0"/>
                </a:cubicBezTo>
              </a:path>
            </a:pathLst>
          </a:custGeom>
          <a:noFill/>
          <a:ln w="57150" cap="rnd">
            <a:solidFill>
              <a:srgbClr val="0000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65117" name="Group 253"/>
          <p:cNvGraphicFramePr>
            <a:graphicFrameLocks noGrp="1"/>
          </p:cNvGraphicFramePr>
          <p:nvPr/>
        </p:nvGraphicFramePr>
        <p:xfrm>
          <a:off x="323850" y="3289300"/>
          <a:ext cx="2976563" cy="503238"/>
        </p:xfrm>
        <a:graphic>
          <a:graphicData uri="http://schemas.openxmlformats.org/drawingml/2006/table">
            <a:tbl>
              <a:tblPr/>
              <a:tblGrid>
                <a:gridCol w="595313">
                  <a:extLst>
                    <a:ext uri="{9D8B030D-6E8A-4147-A177-3AD203B41FA5}">
                      <a16:colId xmlns:a16="http://schemas.microsoft.com/office/drawing/2014/main" val="20000"/>
                    </a:ext>
                  </a:extLst>
                </a:gridCol>
                <a:gridCol w="595312">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595312">
                  <a:extLst>
                    <a:ext uri="{9D8B030D-6E8A-4147-A177-3AD203B41FA5}">
                      <a16:colId xmlns:a16="http://schemas.microsoft.com/office/drawing/2014/main" val="20003"/>
                    </a:ext>
                  </a:extLst>
                </a:gridCol>
                <a:gridCol w="595313">
                  <a:extLst>
                    <a:ext uri="{9D8B030D-6E8A-4147-A177-3AD203B41FA5}">
                      <a16:colId xmlns:a16="http://schemas.microsoft.com/office/drawing/2014/main" val="20004"/>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28575"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997" name="Rectangle 268"/>
          <p:cNvSpPr>
            <a:spLocks noChangeArrowheads="1"/>
          </p:cNvSpPr>
          <p:nvPr/>
        </p:nvSpPr>
        <p:spPr bwMode="auto">
          <a:xfrm>
            <a:off x="900113" y="5880100"/>
            <a:ext cx="142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a:t>Dist[n-1]</a:t>
            </a:r>
          </a:p>
        </p:txBody>
      </p:sp>
      <p:sp>
        <p:nvSpPr>
          <p:cNvPr id="36998" name="Rectangle 269"/>
          <p:cNvSpPr>
            <a:spLocks noChangeArrowheads="1"/>
          </p:cNvSpPr>
          <p:nvPr/>
        </p:nvSpPr>
        <p:spPr bwMode="auto">
          <a:xfrm>
            <a:off x="3419475" y="58769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lang="en-US" altLang="zh-CN"/>
              <a:t>S</a:t>
            </a:r>
          </a:p>
        </p:txBody>
      </p:sp>
      <p:sp>
        <p:nvSpPr>
          <p:cNvPr id="165138" name="Text Box 274"/>
          <p:cNvSpPr txBox="1">
            <a:spLocks noChangeArrowheads="1"/>
          </p:cNvSpPr>
          <p:nvPr/>
        </p:nvSpPr>
        <p:spPr bwMode="auto">
          <a:xfrm>
            <a:off x="6372225" y="4868863"/>
            <a:ext cx="23034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zh-CN" altLang="en-US"/>
              <a:t>时间复杂度？</a:t>
            </a:r>
          </a:p>
          <a:p>
            <a:pPr algn="l" eaLnBrk="1" hangingPunct="1">
              <a:spcBef>
                <a:spcPct val="50000"/>
              </a:spcBef>
            </a:pPr>
            <a:r>
              <a:rPr lang="en-US" altLang="zh-CN"/>
              <a:t>O(n</a:t>
            </a:r>
            <a:r>
              <a:rPr lang="en-US" altLang="zh-CN" baseline="30000"/>
              <a:t>2</a:t>
            </a:r>
            <a:r>
              <a:rPr lang="en-US" altLang="zh-CN"/>
              <a:t>)</a:t>
            </a:r>
          </a:p>
        </p:txBody>
      </p:sp>
      <p:sp>
        <p:nvSpPr>
          <p:cNvPr id="165140" name="Rectangle 276"/>
          <p:cNvSpPr>
            <a:spLocks noGrp="1" noChangeArrowheads="1"/>
          </p:cNvSpPr>
          <p:nvPr>
            <p:ph type="title"/>
          </p:nvPr>
        </p:nvSpPr>
        <p:spPr/>
        <p:txBody>
          <a:bodyPr/>
          <a:lstStyle/>
          <a:p>
            <a:pPr eaLnBrk="1" hangingPunct="1">
              <a:defRPr/>
            </a:pPr>
            <a:r>
              <a:rPr lang="en-US" altLang="zh-CN" smtClean="0"/>
              <a:t>7.6.1</a:t>
            </a:r>
            <a:r>
              <a:rPr lang="zh-CN" altLang="en-US" smtClean="0"/>
              <a:t>迪杰斯特拉算法</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5117"/>
                                        </p:tgtEl>
                                        <p:attrNameLst>
                                          <p:attrName>style.visibility</p:attrName>
                                        </p:attrNameLst>
                                      </p:cBhvr>
                                      <p:to>
                                        <p:strVal val="visible"/>
                                      </p:to>
                                    </p:set>
                                    <p:animEffect transition="in" filter="wipe(left)">
                                      <p:cBhvr>
                                        <p:cTn id="7" dur="500"/>
                                        <p:tgtEl>
                                          <p:spTgt spid="1651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5100"/>
                                        </p:tgtEl>
                                        <p:attrNameLst>
                                          <p:attrName>style.visibility</p:attrName>
                                        </p:attrNameLst>
                                      </p:cBhvr>
                                      <p:to>
                                        <p:strVal val="visible"/>
                                      </p:to>
                                    </p:set>
                                    <p:animEffect transition="in" filter="wipe(left)">
                                      <p:cBhvr>
                                        <p:cTn id="11" dur="500"/>
                                        <p:tgtEl>
                                          <p:spTgt spid="1651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5018"/>
                                        </p:tgtEl>
                                        <p:attrNameLst>
                                          <p:attrName>style.visibility</p:attrName>
                                        </p:attrNameLst>
                                      </p:cBhvr>
                                      <p:to>
                                        <p:strVal val="visible"/>
                                      </p:to>
                                    </p:set>
                                    <p:animEffect transition="in" filter="wipe(left)">
                                      <p:cBhvr>
                                        <p:cTn id="16" dur="500"/>
                                        <p:tgtEl>
                                          <p:spTgt spid="1650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5048"/>
                                        </p:tgtEl>
                                        <p:attrNameLst>
                                          <p:attrName>style.visibility</p:attrName>
                                        </p:attrNameLst>
                                      </p:cBhvr>
                                      <p:to>
                                        <p:strVal val="visible"/>
                                      </p:to>
                                    </p:set>
                                    <p:animEffect transition="in" filter="wipe(left)">
                                      <p:cBhvr>
                                        <p:cTn id="21" dur="500"/>
                                        <p:tgtEl>
                                          <p:spTgt spid="1650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4926"/>
                                        </p:tgtEl>
                                        <p:attrNameLst>
                                          <p:attrName>style.visibility</p:attrName>
                                        </p:attrNameLst>
                                      </p:cBhvr>
                                      <p:to>
                                        <p:strVal val="visible"/>
                                      </p:to>
                                    </p:set>
                                    <p:animEffect transition="in" filter="wipe(up)">
                                      <p:cBhvr>
                                        <p:cTn id="26" dur="500"/>
                                        <p:tgtEl>
                                          <p:spTgt spid="164926"/>
                                        </p:tgtEl>
                                      </p:cBhvr>
                                    </p:animEffect>
                                  </p:childTnLst>
                                </p:cTn>
                              </p:par>
                            </p:childTnLst>
                          </p:cTn>
                        </p:par>
                        <p:par>
                          <p:cTn id="27" fill="hold">
                            <p:stCondLst>
                              <p:cond delay="500"/>
                            </p:stCondLst>
                            <p:childTnLst>
                              <p:par>
                                <p:cTn id="28" presetID="17" presetClass="entr" presetSubtype="10" fill="hold" grpId="0" nodeType="afterEffect">
                                  <p:stCondLst>
                                    <p:cond delay="0"/>
                                  </p:stCondLst>
                                  <p:childTnLst>
                                    <p:set>
                                      <p:cBhvr>
                                        <p:cTn id="29" dur="1" fill="hold">
                                          <p:stCondLst>
                                            <p:cond delay="0"/>
                                          </p:stCondLst>
                                        </p:cTn>
                                        <p:tgtEl>
                                          <p:spTgt spid="164945"/>
                                        </p:tgtEl>
                                        <p:attrNameLst>
                                          <p:attrName>style.visibility</p:attrName>
                                        </p:attrNameLst>
                                      </p:cBhvr>
                                      <p:to>
                                        <p:strVal val="visible"/>
                                      </p:to>
                                    </p:set>
                                    <p:anim calcmode="lin" valueType="num">
                                      <p:cBhvr>
                                        <p:cTn id="30" dur="500" fill="hold"/>
                                        <p:tgtEl>
                                          <p:spTgt spid="164945"/>
                                        </p:tgtEl>
                                        <p:attrNameLst>
                                          <p:attrName>ppt_w</p:attrName>
                                        </p:attrNameLst>
                                      </p:cBhvr>
                                      <p:tavLst>
                                        <p:tav tm="0">
                                          <p:val>
                                            <p:fltVal val="0"/>
                                          </p:val>
                                        </p:tav>
                                        <p:tav tm="100000">
                                          <p:val>
                                            <p:strVal val="#ppt_w"/>
                                          </p:val>
                                        </p:tav>
                                      </p:tavLst>
                                    </p:anim>
                                    <p:anim calcmode="lin" valueType="num">
                                      <p:cBhvr>
                                        <p:cTn id="31" dur="500" fill="hold"/>
                                        <p:tgtEl>
                                          <p:spTgt spid="164945"/>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5106"/>
                                        </p:tgtEl>
                                        <p:attrNameLst>
                                          <p:attrName>style.visibility</p:attrName>
                                        </p:attrNameLst>
                                      </p:cBhvr>
                                      <p:to>
                                        <p:strVal val="visible"/>
                                      </p:to>
                                    </p:set>
                                    <p:animEffect transition="in" filter="wipe(down)">
                                      <p:cBhvr>
                                        <p:cTn id="36" dur="500"/>
                                        <p:tgtEl>
                                          <p:spTgt spid="1651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5033"/>
                                        </p:tgtEl>
                                        <p:attrNameLst>
                                          <p:attrName>style.visibility</p:attrName>
                                        </p:attrNameLst>
                                      </p:cBhvr>
                                      <p:to>
                                        <p:strVal val="visible"/>
                                      </p:to>
                                    </p:set>
                                    <p:animEffect transition="in" filter="wipe(left)">
                                      <p:cBhvr>
                                        <p:cTn id="41" dur="500"/>
                                        <p:tgtEl>
                                          <p:spTgt spid="1650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5049"/>
                                        </p:tgtEl>
                                        <p:attrNameLst>
                                          <p:attrName>style.visibility</p:attrName>
                                        </p:attrNameLst>
                                      </p:cBhvr>
                                      <p:to>
                                        <p:strVal val="visible"/>
                                      </p:to>
                                    </p:set>
                                    <p:animEffect transition="in" filter="wipe(left)">
                                      <p:cBhvr>
                                        <p:cTn id="46" dur="500"/>
                                        <p:tgtEl>
                                          <p:spTgt spid="16504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64949"/>
                                        </p:tgtEl>
                                        <p:attrNameLst>
                                          <p:attrName>style.visibility</p:attrName>
                                        </p:attrNameLst>
                                      </p:cBhvr>
                                      <p:to>
                                        <p:strVal val="visible"/>
                                      </p:to>
                                    </p:set>
                                    <p:anim calcmode="lin" valueType="num">
                                      <p:cBhvr>
                                        <p:cTn id="51" dur="500" fill="hold"/>
                                        <p:tgtEl>
                                          <p:spTgt spid="164949"/>
                                        </p:tgtEl>
                                        <p:attrNameLst>
                                          <p:attrName>ppt_x</p:attrName>
                                        </p:attrNameLst>
                                      </p:cBhvr>
                                      <p:tavLst>
                                        <p:tav tm="0">
                                          <p:val>
                                            <p:strVal val="#ppt_x-#ppt_w/2"/>
                                          </p:val>
                                        </p:tav>
                                        <p:tav tm="100000">
                                          <p:val>
                                            <p:strVal val="#ppt_x"/>
                                          </p:val>
                                        </p:tav>
                                      </p:tavLst>
                                    </p:anim>
                                    <p:anim calcmode="lin" valueType="num">
                                      <p:cBhvr>
                                        <p:cTn id="52" dur="500" fill="hold"/>
                                        <p:tgtEl>
                                          <p:spTgt spid="164949"/>
                                        </p:tgtEl>
                                        <p:attrNameLst>
                                          <p:attrName>ppt_y</p:attrName>
                                        </p:attrNameLst>
                                      </p:cBhvr>
                                      <p:tavLst>
                                        <p:tav tm="0">
                                          <p:val>
                                            <p:strVal val="#ppt_y"/>
                                          </p:val>
                                        </p:tav>
                                        <p:tav tm="100000">
                                          <p:val>
                                            <p:strVal val="#ppt_y"/>
                                          </p:val>
                                        </p:tav>
                                      </p:tavLst>
                                    </p:anim>
                                    <p:anim calcmode="lin" valueType="num">
                                      <p:cBhvr>
                                        <p:cTn id="53" dur="500" fill="hold"/>
                                        <p:tgtEl>
                                          <p:spTgt spid="164949"/>
                                        </p:tgtEl>
                                        <p:attrNameLst>
                                          <p:attrName>ppt_w</p:attrName>
                                        </p:attrNameLst>
                                      </p:cBhvr>
                                      <p:tavLst>
                                        <p:tav tm="0">
                                          <p:val>
                                            <p:fltVal val="0"/>
                                          </p:val>
                                        </p:tav>
                                        <p:tav tm="100000">
                                          <p:val>
                                            <p:strVal val="#ppt_w"/>
                                          </p:val>
                                        </p:tav>
                                      </p:tavLst>
                                    </p:anim>
                                    <p:anim calcmode="lin" valueType="num">
                                      <p:cBhvr>
                                        <p:cTn id="54" dur="500" fill="hold"/>
                                        <p:tgtEl>
                                          <p:spTgt spid="164949"/>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17" presetClass="entr" presetSubtype="10" fill="hold" grpId="0" nodeType="afterEffect">
                                  <p:stCondLst>
                                    <p:cond delay="0"/>
                                  </p:stCondLst>
                                  <p:childTnLst>
                                    <p:set>
                                      <p:cBhvr>
                                        <p:cTn id="57" dur="1" fill="hold">
                                          <p:stCondLst>
                                            <p:cond delay="0"/>
                                          </p:stCondLst>
                                        </p:cTn>
                                        <p:tgtEl>
                                          <p:spTgt spid="164950"/>
                                        </p:tgtEl>
                                        <p:attrNameLst>
                                          <p:attrName>style.visibility</p:attrName>
                                        </p:attrNameLst>
                                      </p:cBhvr>
                                      <p:to>
                                        <p:strVal val="visible"/>
                                      </p:to>
                                    </p:set>
                                    <p:anim calcmode="lin" valueType="num">
                                      <p:cBhvr>
                                        <p:cTn id="58" dur="500" fill="hold"/>
                                        <p:tgtEl>
                                          <p:spTgt spid="164950"/>
                                        </p:tgtEl>
                                        <p:attrNameLst>
                                          <p:attrName>ppt_w</p:attrName>
                                        </p:attrNameLst>
                                      </p:cBhvr>
                                      <p:tavLst>
                                        <p:tav tm="0">
                                          <p:val>
                                            <p:fltVal val="0"/>
                                          </p:val>
                                        </p:tav>
                                        <p:tav tm="100000">
                                          <p:val>
                                            <p:strVal val="#ppt_w"/>
                                          </p:val>
                                        </p:tav>
                                      </p:tavLst>
                                    </p:anim>
                                    <p:anim calcmode="lin" valueType="num">
                                      <p:cBhvr>
                                        <p:cTn id="59" dur="500" fill="hold"/>
                                        <p:tgtEl>
                                          <p:spTgt spid="164950"/>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65107"/>
                                        </p:tgtEl>
                                        <p:attrNameLst>
                                          <p:attrName>style.visibility</p:attrName>
                                        </p:attrNameLst>
                                      </p:cBhvr>
                                      <p:to>
                                        <p:strVal val="visible"/>
                                      </p:to>
                                    </p:set>
                                    <p:animEffect transition="in" filter="wipe(down)">
                                      <p:cBhvr>
                                        <p:cTn id="64" dur="500"/>
                                        <p:tgtEl>
                                          <p:spTgt spid="16510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65112"/>
                                        </p:tgtEl>
                                        <p:attrNameLst>
                                          <p:attrName>style.visibility</p:attrName>
                                        </p:attrNameLst>
                                      </p:cBhvr>
                                      <p:to>
                                        <p:strVal val="visible"/>
                                      </p:to>
                                    </p:set>
                                    <p:animEffect transition="in" filter="wipe(left)">
                                      <p:cBhvr>
                                        <p:cTn id="69" dur="500"/>
                                        <p:tgtEl>
                                          <p:spTgt spid="1651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5050"/>
                                        </p:tgtEl>
                                        <p:attrNameLst>
                                          <p:attrName>style.visibility</p:attrName>
                                        </p:attrNameLst>
                                      </p:cBhvr>
                                      <p:to>
                                        <p:strVal val="visible"/>
                                      </p:to>
                                    </p:set>
                                    <p:animEffect transition="in" filter="wipe(left)">
                                      <p:cBhvr>
                                        <p:cTn id="74" dur="500"/>
                                        <p:tgtEl>
                                          <p:spTgt spid="16505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5109"/>
                                        </p:tgtEl>
                                        <p:attrNameLst>
                                          <p:attrName>style.visibility</p:attrName>
                                        </p:attrNameLst>
                                      </p:cBhvr>
                                      <p:to>
                                        <p:strVal val="visible"/>
                                      </p:to>
                                    </p:set>
                                    <p:animEffect transition="in" filter="wipe(down)">
                                      <p:cBhvr>
                                        <p:cTn id="79" dur="500"/>
                                        <p:tgtEl>
                                          <p:spTgt spid="16510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65115"/>
                                        </p:tgtEl>
                                        <p:attrNameLst>
                                          <p:attrName>style.visibility</p:attrName>
                                        </p:attrNameLst>
                                      </p:cBhvr>
                                      <p:to>
                                        <p:strVal val="visible"/>
                                      </p:to>
                                    </p:set>
                                    <p:animEffect transition="in" filter="wipe(down)">
                                      <p:cBhvr>
                                        <p:cTn id="84" dur="500"/>
                                        <p:tgtEl>
                                          <p:spTgt spid="165115"/>
                                        </p:tgtEl>
                                      </p:cBhvr>
                                    </p:animEffect>
                                  </p:childTnLst>
                                </p:cTn>
                              </p:par>
                            </p:childTnLst>
                          </p:cTn>
                        </p:par>
                        <p:par>
                          <p:cTn id="85" fill="hold">
                            <p:stCondLst>
                              <p:cond delay="500"/>
                            </p:stCondLst>
                            <p:childTnLst>
                              <p:par>
                                <p:cTn id="86" presetID="17" presetClass="entr" presetSubtype="10" fill="hold" grpId="0" nodeType="afterEffect">
                                  <p:stCondLst>
                                    <p:cond delay="0"/>
                                  </p:stCondLst>
                                  <p:childTnLst>
                                    <p:set>
                                      <p:cBhvr>
                                        <p:cTn id="87" dur="1" fill="hold">
                                          <p:stCondLst>
                                            <p:cond delay="0"/>
                                          </p:stCondLst>
                                        </p:cTn>
                                        <p:tgtEl>
                                          <p:spTgt spid="165105"/>
                                        </p:tgtEl>
                                        <p:attrNameLst>
                                          <p:attrName>style.visibility</p:attrName>
                                        </p:attrNameLst>
                                      </p:cBhvr>
                                      <p:to>
                                        <p:strVal val="visible"/>
                                      </p:to>
                                    </p:set>
                                    <p:anim calcmode="lin" valueType="num">
                                      <p:cBhvr>
                                        <p:cTn id="88" dur="500" fill="hold"/>
                                        <p:tgtEl>
                                          <p:spTgt spid="165105"/>
                                        </p:tgtEl>
                                        <p:attrNameLst>
                                          <p:attrName>ppt_w</p:attrName>
                                        </p:attrNameLst>
                                      </p:cBhvr>
                                      <p:tavLst>
                                        <p:tav tm="0">
                                          <p:val>
                                            <p:fltVal val="0"/>
                                          </p:val>
                                        </p:tav>
                                        <p:tav tm="100000">
                                          <p:val>
                                            <p:strVal val="#ppt_w"/>
                                          </p:val>
                                        </p:tav>
                                      </p:tavLst>
                                    </p:anim>
                                    <p:anim calcmode="lin" valueType="num">
                                      <p:cBhvr>
                                        <p:cTn id="89" dur="500" fill="hold"/>
                                        <p:tgtEl>
                                          <p:spTgt spid="165105"/>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65069"/>
                                        </p:tgtEl>
                                        <p:attrNameLst>
                                          <p:attrName>style.visibility</p:attrName>
                                        </p:attrNameLst>
                                      </p:cBhvr>
                                      <p:to>
                                        <p:strVal val="visible"/>
                                      </p:to>
                                    </p:set>
                                    <p:animEffect transition="in" filter="wipe(left)">
                                      <p:cBhvr>
                                        <p:cTn id="94" dur="500"/>
                                        <p:tgtEl>
                                          <p:spTgt spid="16506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65066"/>
                                        </p:tgtEl>
                                        <p:attrNameLst>
                                          <p:attrName>style.visibility</p:attrName>
                                        </p:attrNameLst>
                                      </p:cBhvr>
                                      <p:to>
                                        <p:strVal val="visible"/>
                                      </p:to>
                                    </p:set>
                                    <p:animEffect transition="in" filter="wipe(left)">
                                      <p:cBhvr>
                                        <p:cTn id="99" dur="500"/>
                                        <p:tgtEl>
                                          <p:spTgt spid="165066"/>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165070"/>
                                        </p:tgtEl>
                                        <p:attrNameLst>
                                          <p:attrName>style.visibility</p:attrName>
                                        </p:attrNameLst>
                                      </p:cBhvr>
                                      <p:to>
                                        <p:strVal val="visible"/>
                                      </p:to>
                                    </p:set>
                                    <p:anim calcmode="lin" valueType="num">
                                      <p:cBhvr>
                                        <p:cTn id="104" dur="500" fill="hold"/>
                                        <p:tgtEl>
                                          <p:spTgt spid="165070"/>
                                        </p:tgtEl>
                                        <p:attrNameLst>
                                          <p:attrName>ppt_x</p:attrName>
                                        </p:attrNameLst>
                                      </p:cBhvr>
                                      <p:tavLst>
                                        <p:tav tm="0">
                                          <p:val>
                                            <p:strVal val="#ppt_x"/>
                                          </p:val>
                                        </p:tav>
                                        <p:tav tm="100000">
                                          <p:val>
                                            <p:strVal val="#ppt_x"/>
                                          </p:val>
                                        </p:tav>
                                      </p:tavLst>
                                    </p:anim>
                                    <p:anim calcmode="lin" valueType="num">
                                      <p:cBhvr>
                                        <p:cTn id="105" dur="500" fill="hold"/>
                                        <p:tgtEl>
                                          <p:spTgt spid="165070"/>
                                        </p:tgtEl>
                                        <p:attrNameLst>
                                          <p:attrName>ppt_y</p:attrName>
                                        </p:attrNameLst>
                                      </p:cBhvr>
                                      <p:tavLst>
                                        <p:tav tm="0">
                                          <p:val>
                                            <p:strVal val="#ppt_y+#ppt_h/2"/>
                                          </p:val>
                                        </p:tav>
                                        <p:tav tm="100000">
                                          <p:val>
                                            <p:strVal val="#ppt_y"/>
                                          </p:val>
                                        </p:tav>
                                      </p:tavLst>
                                    </p:anim>
                                    <p:anim calcmode="lin" valueType="num">
                                      <p:cBhvr>
                                        <p:cTn id="106" dur="500" fill="hold"/>
                                        <p:tgtEl>
                                          <p:spTgt spid="165070"/>
                                        </p:tgtEl>
                                        <p:attrNameLst>
                                          <p:attrName>ppt_w</p:attrName>
                                        </p:attrNameLst>
                                      </p:cBhvr>
                                      <p:tavLst>
                                        <p:tav tm="0">
                                          <p:val>
                                            <p:strVal val="#ppt_w"/>
                                          </p:val>
                                        </p:tav>
                                        <p:tav tm="100000">
                                          <p:val>
                                            <p:strVal val="#ppt_w"/>
                                          </p:val>
                                        </p:tav>
                                      </p:tavLst>
                                    </p:anim>
                                    <p:anim calcmode="lin" valueType="num">
                                      <p:cBhvr>
                                        <p:cTn id="107" dur="500" fill="hold"/>
                                        <p:tgtEl>
                                          <p:spTgt spid="165070"/>
                                        </p:tgtEl>
                                        <p:attrNameLst>
                                          <p:attrName>ppt_h</p:attrName>
                                        </p:attrNameLst>
                                      </p:cBhvr>
                                      <p:tavLst>
                                        <p:tav tm="0">
                                          <p:val>
                                            <p:fltVal val="0"/>
                                          </p:val>
                                        </p:tav>
                                        <p:tav tm="100000">
                                          <p:val>
                                            <p:strVal val="#ppt_h"/>
                                          </p:val>
                                        </p:tav>
                                      </p:tavLst>
                                    </p:anim>
                                  </p:childTnLst>
                                </p:cTn>
                              </p:par>
                            </p:childTnLst>
                          </p:cTn>
                        </p:par>
                        <p:par>
                          <p:cTn id="108" fill="hold">
                            <p:stCondLst>
                              <p:cond delay="500"/>
                            </p:stCondLst>
                            <p:childTnLst>
                              <p:par>
                                <p:cTn id="109" presetID="17" presetClass="entr" presetSubtype="10" fill="hold" grpId="0" nodeType="afterEffect">
                                  <p:stCondLst>
                                    <p:cond delay="0"/>
                                  </p:stCondLst>
                                  <p:childTnLst>
                                    <p:set>
                                      <p:cBhvr>
                                        <p:cTn id="110" dur="1" fill="hold">
                                          <p:stCondLst>
                                            <p:cond delay="0"/>
                                          </p:stCondLst>
                                        </p:cTn>
                                        <p:tgtEl>
                                          <p:spTgt spid="165071"/>
                                        </p:tgtEl>
                                        <p:attrNameLst>
                                          <p:attrName>style.visibility</p:attrName>
                                        </p:attrNameLst>
                                      </p:cBhvr>
                                      <p:to>
                                        <p:strVal val="visible"/>
                                      </p:to>
                                    </p:set>
                                    <p:anim calcmode="lin" valueType="num">
                                      <p:cBhvr>
                                        <p:cTn id="111" dur="500" fill="hold"/>
                                        <p:tgtEl>
                                          <p:spTgt spid="165071"/>
                                        </p:tgtEl>
                                        <p:attrNameLst>
                                          <p:attrName>ppt_w</p:attrName>
                                        </p:attrNameLst>
                                      </p:cBhvr>
                                      <p:tavLst>
                                        <p:tav tm="0">
                                          <p:val>
                                            <p:fltVal val="0"/>
                                          </p:val>
                                        </p:tav>
                                        <p:tav tm="100000">
                                          <p:val>
                                            <p:strVal val="#ppt_w"/>
                                          </p:val>
                                        </p:tav>
                                      </p:tavLst>
                                    </p:anim>
                                    <p:anim calcmode="lin" valueType="num">
                                      <p:cBhvr>
                                        <p:cTn id="112" dur="500" fill="hold"/>
                                        <p:tgtEl>
                                          <p:spTgt spid="165071"/>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65108"/>
                                        </p:tgtEl>
                                        <p:attrNameLst>
                                          <p:attrName>style.visibility</p:attrName>
                                        </p:attrNameLst>
                                      </p:cBhvr>
                                      <p:to>
                                        <p:strVal val="visible"/>
                                      </p:to>
                                    </p:set>
                                    <p:animEffect transition="in" filter="wipe(down)">
                                      <p:cBhvr>
                                        <p:cTn id="117" dur="500"/>
                                        <p:tgtEl>
                                          <p:spTgt spid="165108"/>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165138">
                                            <p:txEl>
                                              <p:pRg st="0" end="0"/>
                                            </p:txEl>
                                          </p:spTgt>
                                        </p:tgtEl>
                                        <p:attrNameLst>
                                          <p:attrName>style.visibility</p:attrName>
                                        </p:attrNameLst>
                                      </p:cBhvr>
                                      <p:to>
                                        <p:strVal val="visible"/>
                                      </p:to>
                                    </p:set>
                                    <p:animEffect transition="in" filter="checkerboard(across)">
                                      <p:cBhvr>
                                        <p:cTn id="122" dur="500"/>
                                        <p:tgtEl>
                                          <p:spTgt spid="165138">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165138">
                                            <p:txEl>
                                              <p:pRg st="1" end="1"/>
                                            </p:txEl>
                                          </p:spTgt>
                                        </p:tgtEl>
                                        <p:attrNameLst>
                                          <p:attrName>style.visibility</p:attrName>
                                        </p:attrNameLst>
                                      </p:cBhvr>
                                      <p:to>
                                        <p:strVal val="visible"/>
                                      </p:to>
                                    </p:set>
                                    <p:animEffect transition="in" filter="checkerboard(across)">
                                      <p:cBhvr>
                                        <p:cTn id="127" dur="500"/>
                                        <p:tgtEl>
                                          <p:spTgt spid="1651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6" grpId="0" animBg="1"/>
      <p:bldP spid="164945" grpId="0" animBg="1"/>
      <p:bldP spid="164949" grpId="0" animBg="1"/>
      <p:bldP spid="164950" grpId="0" animBg="1"/>
      <p:bldP spid="165048" grpId="0"/>
      <p:bldP spid="165049" grpId="0"/>
      <p:bldP spid="165050" grpId="0"/>
      <p:bldP spid="165066" grpId="0"/>
      <p:bldP spid="165070" grpId="0" animBg="1"/>
      <p:bldP spid="165071" grpId="0" animBg="1"/>
      <p:bldP spid="165100" grpId="0"/>
      <p:bldP spid="165105" grpId="0" animBg="1"/>
      <p:bldP spid="165106" grpId="0" animBg="1"/>
      <p:bldP spid="165107" grpId="0" animBg="1"/>
      <p:bldP spid="165108" grpId="0" animBg="1"/>
      <p:bldP spid="165109" grpId="0" animBg="1"/>
      <p:bldP spid="165115" grpId="0" animBg="1"/>
      <p:bldP spid="16513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A666815-55D5-4D60-B5A1-5C2F706BC2F5}" type="slidenum">
              <a:rPr lang="en-US" altLang="zh-CN"/>
              <a:t>86</a:t>
            </a:fld>
            <a:endParaRPr lang="en-US" altLang="zh-CN"/>
          </a:p>
        </p:txBody>
      </p:sp>
      <p:sp>
        <p:nvSpPr>
          <p:cNvPr id="265218" name="Rectangle 2"/>
          <p:cNvSpPr>
            <a:spLocks noGrp="1" noChangeArrowheads="1"/>
          </p:cNvSpPr>
          <p:nvPr>
            <p:ph type="title"/>
          </p:nvPr>
        </p:nvSpPr>
        <p:spPr/>
        <p:txBody>
          <a:bodyPr/>
          <a:lstStyle/>
          <a:p>
            <a:pPr eaLnBrk="1" hangingPunct="1">
              <a:defRPr/>
            </a:pPr>
            <a:r>
              <a:rPr lang="en-US" altLang="zh-CN" smtClean="0"/>
              <a:t>7.6.2 </a:t>
            </a:r>
            <a:r>
              <a:rPr lang="zh-CN" altLang="en-US" smtClean="0"/>
              <a:t>弗洛伊德算法</a:t>
            </a:r>
          </a:p>
        </p:txBody>
      </p:sp>
      <p:sp>
        <p:nvSpPr>
          <p:cNvPr id="37892" name="Rectangle 3"/>
          <p:cNvSpPr>
            <a:spLocks noGrp="1" noChangeArrowheads="1"/>
          </p:cNvSpPr>
          <p:nvPr>
            <p:ph type="body" idx="1"/>
          </p:nvPr>
        </p:nvSpPr>
        <p:spPr/>
        <p:txBody>
          <a:bodyPr/>
          <a:lstStyle/>
          <a:p>
            <a:pPr eaLnBrk="1" hangingPunct="1"/>
            <a:r>
              <a:rPr lang="zh-CN" altLang="en-US" dirty="0" smtClean="0"/>
              <a:t>求每一对顶点之间的最短路径</a:t>
            </a:r>
          </a:p>
          <a:p>
            <a:pPr eaLnBrk="1" hangingPunct="1"/>
            <a:r>
              <a:rPr lang="zh-CN" altLang="en-US" dirty="0" smtClean="0">
                <a:solidFill>
                  <a:srgbClr val="FF3300"/>
                </a:solidFill>
              </a:rPr>
              <a:t>基本思想：逐个顶点试探法</a:t>
            </a:r>
          </a:p>
          <a:p>
            <a:pPr eaLnBrk="1" hangingPunct="1"/>
            <a:r>
              <a:rPr lang="zh-CN" altLang="en-US" dirty="0" smtClean="0"/>
              <a:t>即要找出从 </a:t>
            </a:r>
            <a:r>
              <a:rPr lang="en-US" altLang="zh-CN" dirty="0" smtClean="0"/>
              <a:t>vi </a:t>
            </a:r>
            <a:r>
              <a:rPr lang="zh-CN" altLang="en-US" dirty="0" smtClean="0"/>
              <a:t>到 </a:t>
            </a:r>
            <a:r>
              <a:rPr lang="en-US" altLang="zh-CN" dirty="0" err="1" smtClean="0"/>
              <a:t>vj</a:t>
            </a:r>
            <a:r>
              <a:rPr lang="zh-CN" altLang="en-US" dirty="0" smtClean="0"/>
              <a:t>的最短路径，从</a:t>
            </a:r>
            <a:r>
              <a:rPr lang="en-US" altLang="zh-CN" dirty="0" smtClean="0"/>
              <a:t>vi </a:t>
            </a:r>
            <a:r>
              <a:rPr lang="zh-CN" altLang="en-US" dirty="0" smtClean="0"/>
              <a:t>到 </a:t>
            </a:r>
            <a:r>
              <a:rPr lang="en-US" altLang="zh-CN" dirty="0" err="1" smtClean="0"/>
              <a:t>vj</a:t>
            </a:r>
            <a:r>
              <a:rPr lang="zh-CN" altLang="en-US" dirty="0" smtClean="0"/>
              <a:t>所有可能的路径中，选出一条长度最短的路径</a:t>
            </a:r>
          </a:p>
          <a:p>
            <a:pPr lvl="1" eaLnBrk="1" hangingPunct="1"/>
            <a:r>
              <a:rPr lang="zh-CN" altLang="en-US" dirty="0" smtClean="0"/>
              <a:t>若弧</a:t>
            </a:r>
            <a:r>
              <a:rPr lang="en-US" altLang="zh-CN" dirty="0" smtClean="0"/>
              <a:t>&lt;vi, </a:t>
            </a:r>
            <a:r>
              <a:rPr lang="en-US" altLang="zh-CN" dirty="0" err="1" smtClean="0"/>
              <a:t>vj</a:t>
            </a:r>
            <a:r>
              <a:rPr lang="en-US" altLang="zh-CN" dirty="0" smtClean="0"/>
              <a:t>&gt;</a:t>
            </a:r>
            <a:r>
              <a:rPr lang="zh-CN" altLang="en-US" dirty="0" smtClean="0"/>
              <a:t>存在，则</a:t>
            </a:r>
            <a:r>
              <a:rPr lang="en-US" altLang="zh-CN" dirty="0"/>
              <a:t>(vi, </a:t>
            </a:r>
            <a:r>
              <a:rPr lang="en-US" altLang="zh-CN" dirty="0" err="1"/>
              <a:t>vj</a:t>
            </a:r>
            <a:r>
              <a:rPr lang="en-US" altLang="zh-CN" dirty="0"/>
              <a:t>)</a:t>
            </a:r>
            <a:r>
              <a:rPr lang="zh-CN" altLang="en-US" dirty="0"/>
              <a:t>间最短</a:t>
            </a:r>
            <a:r>
              <a:rPr lang="zh-CN" altLang="en-US" dirty="0" smtClean="0"/>
              <a:t>路径记为</a:t>
            </a:r>
            <a:r>
              <a:rPr lang="en-US" altLang="zh-CN" dirty="0" smtClean="0"/>
              <a:t>{vi, </a:t>
            </a:r>
            <a:r>
              <a:rPr lang="en-US" altLang="zh-CN" dirty="0" err="1" smtClean="0"/>
              <a:t>vj</a:t>
            </a:r>
            <a:r>
              <a:rPr lang="en-US" altLang="zh-CN" dirty="0" smtClean="0"/>
              <a:t>}</a:t>
            </a:r>
          </a:p>
          <a:p>
            <a:pPr lvl="1" eaLnBrk="1" hangingPunct="1"/>
            <a:r>
              <a:rPr lang="zh-CN" altLang="en-US" dirty="0" smtClean="0"/>
              <a:t>若弧</a:t>
            </a:r>
            <a:r>
              <a:rPr lang="en-US" altLang="zh-CN" dirty="0" smtClean="0"/>
              <a:t>&lt;vi,</a:t>
            </a:r>
            <a:r>
              <a:rPr lang="en-US" altLang="zh-CN" dirty="0" smtClean="0">
                <a:solidFill>
                  <a:srgbClr val="FF3300"/>
                </a:solidFill>
              </a:rPr>
              <a:t>v0</a:t>
            </a:r>
            <a:r>
              <a:rPr lang="en-US" altLang="zh-CN" dirty="0" smtClean="0"/>
              <a:t>&gt;,&lt;</a:t>
            </a:r>
            <a:r>
              <a:rPr lang="en-US" altLang="zh-CN" dirty="0" smtClean="0">
                <a:solidFill>
                  <a:srgbClr val="FF3300"/>
                </a:solidFill>
              </a:rPr>
              <a:t>v0</a:t>
            </a:r>
            <a:r>
              <a:rPr lang="en-US" altLang="zh-CN" dirty="0" smtClean="0"/>
              <a:t>,vj&gt;</a:t>
            </a:r>
            <a:r>
              <a:rPr lang="zh-CN" altLang="en-US" dirty="0" smtClean="0"/>
              <a:t>存在，则存在路径</a:t>
            </a:r>
            <a:r>
              <a:rPr lang="en-US" altLang="zh-CN" dirty="0" smtClean="0">
                <a:solidFill>
                  <a:srgbClr val="FF3300"/>
                </a:solidFill>
              </a:rPr>
              <a:t>{vi,v0,vj}</a:t>
            </a:r>
            <a:r>
              <a:rPr lang="en-US" altLang="zh-CN" dirty="0" smtClean="0"/>
              <a:t>, </a:t>
            </a:r>
            <a:r>
              <a:rPr lang="zh-CN" altLang="en-US" dirty="0" smtClean="0"/>
              <a:t>若该路径更短，则更新</a:t>
            </a:r>
            <a:r>
              <a:rPr lang="en-US" altLang="zh-CN" dirty="0"/>
              <a:t>(</a:t>
            </a:r>
            <a:r>
              <a:rPr lang="en-US" altLang="zh-CN" dirty="0" smtClean="0"/>
              <a:t>vi</a:t>
            </a:r>
            <a:r>
              <a:rPr lang="en-US" altLang="zh-CN" dirty="0"/>
              <a:t>, </a:t>
            </a:r>
            <a:r>
              <a:rPr lang="en-US" altLang="zh-CN" dirty="0" err="1" smtClean="0"/>
              <a:t>vj</a:t>
            </a:r>
            <a:r>
              <a:rPr lang="en-US" altLang="zh-CN" dirty="0" smtClean="0"/>
              <a:t>)</a:t>
            </a:r>
            <a:r>
              <a:rPr lang="zh-CN" altLang="en-US" dirty="0" smtClean="0"/>
              <a:t>间最短路径</a:t>
            </a:r>
            <a:endParaRPr lang="en-US" altLang="zh-CN" dirty="0"/>
          </a:p>
          <a:p>
            <a:pPr lvl="1" eaLnBrk="1" hangingPunct="1"/>
            <a:r>
              <a:rPr lang="zh-CN" altLang="en-US" dirty="0" smtClean="0"/>
              <a:t>考察：</a:t>
            </a:r>
            <a:r>
              <a:rPr lang="en-US" altLang="zh-CN" dirty="0" smtClean="0"/>
              <a:t>{vi,…,</a:t>
            </a:r>
            <a:r>
              <a:rPr lang="en-US" altLang="zh-CN" dirty="0" smtClean="0">
                <a:solidFill>
                  <a:srgbClr val="FF3300"/>
                </a:solidFill>
              </a:rPr>
              <a:t>v1</a:t>
            </a:r>
            <a:r>
              <a:rPr lang="en-US" altLang="zh-CN" dirty="0" smtClean="0"/>
              <a:t>}, {</a:t>
            </a:r>
            <a:r>
              <a:rPr lang="en-US" altLang="zh-CN" dirty="0" smtClean="0">
                <a:solidFill>
                  <a:srgbClr val="FF3300"/>
                </a:solidFill>
              </a:rPr>
              <a:t>v1</a:t>
            </a:r>
            <a:r>
              <a:rPr lang="en-US" altLang="zh-CN" dirty="0" smtClean="0"/>
              <a:t>,…,</a:t>
            </a:r>
            <a:r>
              <a:rPr lang="en-US" altLang="zh-CN" dirty="0" err="1" smtClean="0"/>
              <a:t>vj</a:t>
            </a:r>
            <a:r>
              <a:rPr lang="en-US" altLang="zh-CN" dirty="0" smtClean="0"/>
              <a:t>}</a:t>
            </a:r>
            <a:r>
              <a:rPr lang="zh-CN" altLang="en-US" dirty="0" smtClean="0"/>
              <a:t>存在，则存在一条路径</a:t>
            </a:r>
            <a:r>
              <a:rPr lang="en-US" altLang="zh-CN" dirty="0" smtClean="0">
                <a:solidFill>
                  <a:srgbClr val="FF3300"/>
                </a:solidFill>
              </a:rPr>
              <a:t>{vi, …, v1, …</a:t>
            </a:r>
            <a:r>
              <a:rPr lang="en-US" altLang="zh-CN" dirty="0" err="1" smtClean="0">
                <a:solidFill>
                  <a:srgbClr val="FF3300"/>
                </a:solidFill>
              </a:rPr>
              <a:t>vj</a:t>
            </a:r>
            <a:r>
              <a:rPr lang="en-US" altLang="zh-CN" dirty="0" smtClean="0">
                <a:solidFill>
                  <a:srgbClr val="FF3300"/>
                </a:solidFill>
              </a:rPr>
              <a:t>}</a:t>
            </a:r>
            <a:r>
              <a:rPr lang="zh-CN" altLang="en-US" dirty="0" smtClean="0">
                <a:solidFill>
                  <a:srgbClr val="FF3300"/>
                </a:solidFill>
              </a:rPr>
              <a:t>，即中间序号不大于</a:t>
            </a:r>
            <a:r>
              <a:rPr lang="en-US" altLang="zh-CN" dirty="0" smtClean="0">
                <a:solidFill>
                  <a:srgbClr val="FF3300"/>
                </a:solidFill>
              </a:rPr>
              <a:t>1</a:t>
            </a:r>
            <a:r>
              <a:rPr lang="zh-CN" altLang="en-US" dirty="0" smtClean="0">
                <a:solidFill>
                  <a:srgbClr val="FF3300"/>
                </a:solidFill>
              </a:rPr>
              <a:t>的路径</a:t>
            </a:r>
            <a:endParaRPr lang="en-US" altLang="zh-CN" dirty="0" smtClean="0">
              <a:solidFill>
                <a:srgbClr val="FF3300"/>
              </a:solidFill>
            </a:endParaRPr>
          </a:p>
          <a:p>
            <a:pPr lvl="1" eaLnBrk="1" hangingPunct="1"/>
            <a:r>
              <a:rPr lang="zh-CN" altLang="en-US" dirty="0" smtClean="0"/>
              <a:t>依次类推，则 </a:t>
            </a:r>
            <a:r>
              <a:rPr lang="en-US" altLang="zh-CN" dirty="0" smtClean="0"/>
              <a:t>vi </a:t>
            </a:r>
            <a:r>
              <a:rPr lang="zh-CN" altLang="en-US" dirty="0" smtClean="0"/>
              <a:t>至 </a:t>
            </a:r>
            <a:r>
              <a:rPr lang="en-US" altLang="zh-CN" dirty="0" err="1" smtClean="0"/>
              <a:t>vj</a:t>
            </a:r>
            <a:r>
              <a:rPr lang="en-US" altLang="zh-CN" dirty="0" smtClean="0"/>
              <a:t> </a:t>
            </a:r>
            <a:r>
              <a:rPr lang="zh-CN" altLang="en-US" dirty="0" smtClean="0"/>
              <a:t>的最短路径应是上述这些路径中，路径长度最小者</a:t>
            </a:r>
          </a:p>
        </p:txBody>
      </p:sp>
    </p:spTree>
  </p:cSld>
  <p:clrMapOvr>
    <a:masterClrMapping/>
  </p:clrMapOvr>
  <p:transition>
    <p:pull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pPr>
              <a:defRPr/>
            </a:pPr>
            <a:fld id="{6F369A03-C528-44B3-B76B-F41776E1B910}" type="slidenum">
              <a:rPr lang="en-US" altLang="zh-CN"/>
              <a:t>87</a:t>
            </a:fld>
            <a:endParaRPr lang="en-US" altLang="zh-CN"/>
          </a:p>
        </p:txBody>
      </p:sp>
      <p:sp>
        <p:nvSpPr>
          <p:cNvPr id="304130" name="Rectangle 2"/>
          <p:cNvSpPr>
            <a:spLocks noGrp="1" noChangeArrowheads="1"/>
          </p:cNvSpPr>
          <p:nvPr>
            <p:ph type="title"/>
          </p:nvPr>
        </p:nvSpPr>
        <p:spPr/>
        <p:txBody>
          <a:bodyPr/>
          <a:lstStyle/>
          <a:p>
            <a:pPr eaLnBrk="1" hangingPunct="1">
              <a:defRPr/>
            </a:pPr>
            <a:r>
              <a:rPr lang="en-US" altLang="zh-CN" smtClean="0"/>
              <a:t>7.6.2 </a:t>
            </a:r>
            <a:r>
              <a:rPr lang="zh-CN" altLang="en-US" smtClean="0"/>
              <a:t>弗洛伊德算法</a:t>
            </a:r>
          </a:p>
        </p:txBody>
      </p:sp>
      <p:sp>
        <p:nvSpPr>
          <p:cNvPr id="38916" name="Rectangle 3"/>
          <p:cNvSpPr>
            <a:spLocks noGrp="1" noChangeArrowheads="1"/>
          </p:cNvSpPr>
          <p:nvPr>
            <p:ph type="body" idx="1"/>
          </p:nvPr>
        </p:nvSpPr>
        <p:spPr/>
        <p:txBody>
          <a:bodyPr/>
          <a:lstStyle/>
          <a:p>
            <a:pPr eaLnBrk="1" hangingPunct="1"/>
            <a:r>
              <a:rPr lang="zh-CN" altLang="en-US" smtClean="0"/>
              <a:t>求最短路径步骤</a:t>
            </a:r>
            <a:r>
              <a:rPr lang="en-US" altLang="zh-CN" smtClean="0"/>
              <a:t>:</a:t>
            </a:r>
          </a:p>
          <a:p>
            <a:pPr eaLnBrk="1" hangingPunct="1"/>
            <a:r>
              <a:rPr lang="zh-CN" altLang="en-US" smtClean="0"/>
              <a:t>初始时设置一个 </a:t>
            </a:r>
            <a:r>
              <a:rPr lang="en-US" altLang="zh-CN" smtClean="0"/>
              <a:t>n </a:t>
            </a:r>
            <a:r>
              <a:rPr lang="zh-CN" altLang="en-US" smtClean="0"/>
              <a:t>阶方阵，令其对角线元素为 </a:t>
            </a:r>
            <a:r>
              <a:rPr lang="en-US" altLang="zh-CN" smtClean="0"/>
              <a:t>0</a:t>
            </a:r>
            <a:r>
              <a:rPr lang="zh-CN" altLang="en-US" smtClean="0"/>
              <a:t>，若存在弧 </a:t>
            </a:r>
            <a:r>
              <a:rPr lang="en-US" altLang="zh-CN" smtClean="0"/>
              <a:t>&lt;Vi, Vj&gt;</a:t>
            </a:r>
            <a:r>
              <a:rPr lang="zh-CN" altLang="en-US" smtClean="0"/>
              <a:t>，则对应元素为权值；否则为∞。</a:t>
            </a:r>
          </a:p>
        </p:txBody>
      </p:sp>
      <p:grpSp>
        <p:nvGrpSpPr>
          <p:cNvPr id="2" name="Group 39"/>
          <p:cNvGrpSpPr/>
          <p:nvPr/>
        </p:nvGrpSpPr>
        <p:grpSpPr bwMode="auto">
          <a:xfrm>
            <a:off x="755650" y="4365625"/>
            <a:ext cx="2044700" cy="2030413"/>
            <a:chOff x="413" y="2568"/>
            <a:chExt cx="1288" cy="1279"/>
          </a:xfrm>
        </p:grpSpPr>
        <p:sp>
          <p:nvSpPr>
            <p:cNvPr id="38957" name="Freeform 10"/>
            <p:cNvSpPr/>
            <p:nvPr/>
          </p:nvSpPr>
          <p:spPr bwMode="auto">
            <a:xfrm>
              <a:off x="738" y="2904"/>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58" name="Freeform 11"/>
            <p:cNvSpPr/>
            <p:nvPr/>
          </p:nvSpPr>
          <p:spPr bwMode="auto">
            <a:xfrm>
              <a:off x="732" y="2795"/>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59" name="Freeform 12"/>
            <p:cNvSpPr/>
            <p:nvPr/>
          </p:nvSpPr>
          <p:spPr bwMode="auto">
            <a:xfrm>
              <a:off x="666" y="2997"/>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60" name="Freeform 13"/>
            <p:cNvSpPr/>
            <p:nvPr/>
          </p:nvSpPr>
          <p:spPr bwMode="auto">
            <a:xfrm>
              <a:off x="550" y="3042"/>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61" name="Freeform 14"/>
            <p:cNvSpPr/>
            <p:nvPr/>
          </p:nvSpPr>
          <p:spPr bwMode="auto">
            <a:xfrm>
              <a:off x="1206" y="3024"/>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62" name="Text Box 15"/>
            <p:cNvSpPr txBox="1">
              <a:spLocks noChangeArrowheads="1"/>
            </p:cNvSpPr>
            <p:nvPr/>
          </p:nvSpPr>
          <p:spPr bwMode="auto">
            <a:xfrm>
              <a:off x="1429" y="31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38963" name="Text Box 16"/>
            <p:cNvSpPr txBox="1">
              <a:spLocks noChangeArrowheads="1"/>
            </p:cNvSpPr>
            <p:nvPr/>
          </p:nvSpPr>
          <p:spPr bwMode="auto">
            <a:xfrm>
              <a:off x="975" y="25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38964" name="Text Box 17"/>
            <p:cNvSpPr txBox="1">
              <a:spLocks noChangeArrowheads="1"/>
            </p:cNvSpPr>
            <p:nvPr/>
          </p:nvSpPr>
          <p:spPr bwMode="auto">
            <a:xfrm>
              <a:off x="953" y="29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38965" name="Text Box 18"/>
            <p:cNvSpPr txBox="1">
              <a:spLocks noChangeArrowheads="1"/>
            </p:cNvSpPr>
            <p:nvPr/>
          </p:nvSpPr>
          <p:spPr bwMode="auto">
            <a:xfrm>
              <a:off x="413" y="319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38966" name="Text Box 19"/>
            <p:cNvSpPr txBox="1">
              <a:spLocks noChangeArrowheads="1"/>
            </p:cNvSpPr>
            <p:nvPr/>
          </p:nvSpPr>
          <p:spPr bwMode="auto">
            <a:xfrm>
              <a:off x="884" y="3203"/>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38967" name="Oval 7"/>
            <p:cNvSpPr>
              <a:spLocks noChangeArrowheads="1"/>
            </p:cNvSpPr>
            <p:nvPr/>
          </p:nvSpPr>
          <p:spPr bwMode="auto">
            <a:xfrm>
              <a:off x="431" y="2750"/>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38968" name="Oval 8"/>
            <p:cNvSpPr>
              <a:spLocks noChangeArrowheads="1"/>
            </p:cNvSpPr>
            <p:nvPr/>
          </p:nvSpPr>
          <p:spPr bwMode="auto">
            <a:xfrm>
              <a:off x="913" y="3566"/>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38969" name="Oval 9"/>
            <p:cNvSpPr>
              <a:spLocks noChangeArrowheads="1"/>
            </p:cNvSpPr>
            <p:nvPr/>
          </p:nvSpPr>
          <p:spPr bwMode="auto">
            <a:xfrm>
              <a:off x="1396" y="2750"/>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sp>
        <p:nvSpPr>
          <p:cNvPr id="304169" name="Rectangle 41"/>
          <p:cNvSpPr>
            <a:spLocks noChangeArrowheads="1"/>
          </p:cNvSpPr>
          <p:nvPr/>
        </p:nvSpPr>
        <p:spPr bwMode="auto">
          <a:xfrm>
            <a:off x="250825" y="2636838"/>
            <a:ext cx="8713788"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p>
            <a:pPr algn="l">
              <a:spcBef>
                <a:spcPct val="20000"/>
              </a:spcBef>
              <a:buClr>
                <a:schemeClr val="hlink"/>
              </a:buClr>
              <a:buFontTx/>
              <a:buChar char="•"/>
            </a:pPr>
            <a:r>
              <a:rPr lang="en-US" altLang="zh-CN" sz="2800">
                <a:latin typeface="Times New Roman" panose="02020603050405020304" pitchFamily="18" charset="0"/>
              </a:rPr>
              <a:t>   </a:t>
            </a:r>
            <a:r>
              <a:rPr lang="zh-CN" altLang="en-US" sz="2800">
                <a:latin typeface="Times New Roman" panose="02020603050405020304" pitchFamily="18" charset="0"/>
              </a:rPr>
              <a:t>逐步试着在原直接路径中增加中间顶点，若加入中间点后路径变短，则修改之；否则，维持原值。</a:t>
            </a:r>
          </a:p>
          <a:p>
            <a:pPr algn="l">
              <a:spcBef>
                <a:spcPct val="20000"/>
              </a:spcBef>
              <a:buClr>
                <a:schemeClr val="hlink"/>
              </a:buClr>
              <a:buFontTx/>
              <a:buChar char="•"/>
            </a:pPr>
            <a:r>
              <a:rPr lang="zh-CN" altLang="en-US" sz="2800">
                <a:latin typeface="Times New Roman" panose="02020603050405020304" pitchFamily="18" charset="0"/>
              </a:rPr>
              <a:t>   所有顶点试探完毕，算法结束。</a:t>
            </a:r>
          </a:p>
        </p:txBody>
      </p:sp>
      <p:graphicFrame>
        <p:nvGraphicFramePr>
          <p:cNvPr id="304281" name="Group 153"/>
          <p:cNvGraphicFramePr>
            <a:graphicFrameLocks noGrp="1"/>
          </p:cNvGraphicFramePr>
          <p:nvPr/>
        </p:nvGraphicFramePr>
        <p:xfrm>
          <a:off x="3492500" y="4365625"/>
          <a:ext cx="2449513" cy="1887539"/>
        </p:xfrm>
        <a:graphic>
          <a:graphicData uri="http://schemas.openxmlformats.org/drawingml/2006/table">
            <a:tbl>
              <a:tblPr/>
              <a:tblGrid>
                <a:gridCol w="576263">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11</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Group 166"/>
          <p:cNvGrpSpPr/>
          <p:nvPr/>
        </p:nvGrpSpPr>
        <p:grpSpPr bwMode="auto">
          <a:xfrm>
            <a:off x="6300788" y="4167188"/>
            <a:ext cx="2308225" cy="2070100"/>
            <a:chOff x="4195" y="2675"/>
            <a:chExt cx="1454" cy="1128"/>
          </a:xfrm>
        </p:grpSpPr>
        <p:sp>
          <p:nvSpPr>
            <p:cNvPr id="38946" name="Text Box 155"/>
            <p:cNvSpPr txBox="1">
              <a:spLocks noChangeArrowheads="1"/>
            </p:cNvSpPr>
            <p:nvPr/>
          </p:nvSpPr>
          <p:spPr bwMode="auto">
            <a:xfrm>
              <a:off x="4195" y="2675"/>
              <a:ext cx="124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2800">
                  <a:latin typeface="Times New Roman" panose="02020603050405020304" pitchFamily="18" charset="0"/>
                </a:rPr>
                <a:t>对应路径：</a:t>
              </a:r>
            </a:p>
          </p:txBody>
        </p:sp>
        <p:grpSp>
          <p:nvGrpSpPr>
            <p:cNvPr id="4" name="Group 156"/>
            <p:cNvGrpSpPr/>
            <p:nvPr/>
          </p:nvGrpSpPr>
          <p:grpSpPr bwMode="auto">
            <a:xfrm>
              <a:off x="4222" y="3021"/>
              <a:ext cx="1427" cy="782"/>
              <a:chOff x="1578" y="2718"/>
              <a:chExt cx="1188" cy="782"/>
            </a:xfrm>
          </p:grpSpPr>
          <p:grpSp>
            <p:nvGrpSpPr>
              <p:cNvPr id="5" name="Group 157"/>
              <p:cNvGrpSpPr/>
              <p:nvPr/>
            </p:nvGrpSpPr>
            <p:grpSpPr bwMode="auto">
              <a:xfrm>
                <a:off x="1578" y="2744"/>
                <a:ext cx="1188" cy="756"/>
                <a:chOff x="1578" y="2744"/>
                <a:chExt cx="1188" cy="756"/>
              </a:xfrm>
            </p:grpSpPr>
            <p:sp>
              <p:nvSpPr>
                <p:cNvPr id="38952" name="Rectangle 158"/>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38953" name="Line 159"/>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4" name="Line 160"/>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5" name="Line 161"/>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6" name="Line 162"/>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49" name="Text Box 163"/>
              <p:cNvSpPr txBox="1">
                <a:spLocks noChangeArrowheads="1"/>
              </p:cNvSpPr>
              <p:nvPr/>
            </p:nvSpPr>
            <p:spPr bwMode="auto">
              <a:xfrm>
                <a:off x="2021" y="2718"/>
                <a:ext cx="7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AC</a:t>
                </a:r>
              </a:p>
            </p:txBody>
          </p:sp>
          <p:sp>
            <p:nvSpPr>
              <p:cNvPr id="38950" name="Text Box 164"/>
              <p:cNvSpPr txBox="1">
                <a:spLocks noChangeArrowheads="1"/>
              </p:cNvSpPr>
              <p:nvPr/>
            </p:nvSpPr>
            <p:spPr bwMode="auto">
              <a:xfrm>
                <a:off x="1631" y="2951"/>
                <a:ext cx="10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BA            BC</a:t>
                </a:r>
              </a:p>
            </p:txBody>
          </p:sp>
          <p:sp>
            <p:nvSpPr>
              <p:cNvPr id="38951" name="Text Box 165"/>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grpSp>
      </p:grpSp>
      <p:sp>
        <p:nvSpPr>
          <p:cNvPr id="38945" name="Text Box 168"/>
          <p:cNvSpPr txBox="1">
            <a:spLocks noChangeArrowheads="1"/>
          </p:cNvSpPr>
          <p:nvPr/>
        </p:nvSpPr>
        <p:spPr bwMode="auto">
          <a:xfrm>
            <a:off x="0" y="407670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zh-CN" altLang="en-US"/>
              <a:t>初始状态</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04281"/>
                                        </p:tgtEl>
                                        <p:attrNameLst>
                                          <p:attrName>style.visibility</p:attrName>
                                        </p:attrNameLst>
                                      </p:cBhvr>
                                      <p:to>
                                        <p:strVal val="visible"/>
                                      </p:to>
                                    </p:set>
                                    <p:anim calcmode="lin" valueType="num">
                                      <p:cBhvr>
                                        <p:cTn id="7" dur="500" fill="hold"/>
                                        <p:tgtEl>
                                          <p:spTgt spid="304281"/>
                                        </p:tgtEl>
                                        <p:attrNameLst>
                                          <p:attrName>ppt_w</p:attrName>
                                        </p:attrNameLst>
                                      </p:cBhvr>
                                      <p:tavLst>
                                        <p:tav tm="0">
                                          <p:val>
                                            <p:fltVal val="0"/>
                                          </p:val>
                                        </p:tav>
                                        <p:tav tm="100000">
                                          <p:val>
                                            <p:strVal val="#ppt_w"/>
                                          </p:val>
                                        </p:tav>
                                      </p:tavLst>
                                    </p:anim>
                                    <p:anim calcmode="lin" valueType="num">
                                      <p:cBhvr>
                                        <p:cTn id="8" dur="500" fill="hold"/>
                                        <p:tgtEl>
                                          <p:spTgt spid="30428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04169">
                                            <p:txEl>
                                              <p:pRg st="0" end="0"/>
                                            </p:txEl>
                                          </p:spTgt>
                                        </p:tgtEl>
                                        <p:attrNameLst>
                                          <p:attrName>style.visibility</p:attrName>
                                        </p:attrNameLst>
                                      </p:cBhvr>
                                      <p:to>
                                        <p:strVal val="visible"/>
                                      </p:to>
                                    </p:set>
                                    <p:anim calcmode="lin" valueType="num">
                                      <p:cBhvr additive="base">
                                        <p:cTn id="21" dur="500" fill="hold"/>
                                        <p:tgtEl>
                                          <p:spTgt spid="304169">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41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04169">
                                            <p:txEl>
                                              <p:pRg st="1" end="1"/>
                                            </p:txEl>
                                          </p:spTgt>
                                        </p:tgtEl>
                                        <p:attrNameLst>
                                          <p:attrName>style.visibility</p:attrName>
                                        </p:attrNameLst>
                                      </p:cBhvr>
                                      <p:to>
                                        <p:strVal val="visible"/>
                                      </p:to>
                                    </p:set>
                                    <p:anim calcmode="lin" valueType="num">
                                      <p:cBhvr additive="base">
                                        <p:cTn id="27" dur="500" fill="hold"/>
                                        <p:tgtEl>
                                          <p:spTgt spid="304169">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0416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灯片编号占位符 5"/>
          <p:cNvSpPr>
            <a:spLocks noGrp="1"/>
          </p:cNvSpPr>
          <p:nvPr>
            <p:ph type="sldNum" sz="quarter" idx="12"/>
          </p:nvPr>
        </p:nvSpPr>
        <p:spPr/>
        <p:txBody>
          <a:bodyPr/>
          <a:lstStyle/>
          <a:p>
            <a:pPr>
              <a:defRPr/>
            </a:pPr>
            <a:fld id="{EB570B91-3D6D-4449-9933-FC850F757AFA}" type="slidenum">
              <a:rPr lang="en-US" altLang="zh-CN"/>
              <a:t>88</a:t>
            </a:fld>
            <a:endParaRPr lang="en-US" altLang="zh-CN"/>
          </a:p>
        </p:txBody>
      </p:sp>
      <p:sp>
        <p:nvSpPr>
          <p:cNvPr id="305154" name="Rectangle 2"/>
          <p:cNvSpPr>
            <a:spLocks noGrp="1" noChangeArrowheads="1"/>
          </p:cNvSpPr>
          <p:nvPr>
            <p:ph type="title"/>
          </p:nvPr>
        </p:nvSpPr>
        <p:spPr>
          <a:xfrm>
            <a:off x="468313" y="0"/>
            <a:ext cx="8229600" cy="792163"/>
          </a:xfrm>
        </p:spPr>
        <p:txBody>
          <a:bodyPr/>
          <a:lstStyle/>
          <a:p>
            <a:pPr algn="r" eaLnBrk="1" hangingPunct="1">
              <a:defRPr/>
            </a:pPr>
            <a:r>
              <a:rPr lang="en-US" altLang="zh-CN" sz="3600" smtClean="0"/>
              <a:t>7.6.2 </a:t>
            </a:r>
            <a:r>
              <a:rPr lang="zh-CN" altLang="en-US" sz="3600" smtClean="0"/>
              <a:t>弗洛伊德算法</a:t>
            </a:r>
          </a:p>
        </p:txBody>
      </p:sp>
      <p:grpSp>
        <p:nvGrpSpPr>
          <p:cNvPr id="2" name="Group 4"/>
          <p:cNvGrpSpPr/>
          <p:nvPr/>
        </p:nvGrpSpPr>
        <p:grpSpPr bwMode="auto">
          <a:xfrm>
            <a:off x="395288" y="620713"/>
            <a:ext cx="2044700" cy="2030412"/>
            <a:chOff x="413" y="2568"/>
            <a:chExt cx="1288" cy="1279"/>
          </a:xfrm>
        </p:grpSpPr>
        <p:sp>
          <p:nvSpPr>
            <p:cNvPr id="40035" name="Freeform 5"/>
            <p:cNvSpPr/>
            <p:nvPr/>
          </p:nvSpPr>
          <p:spPr bwMode="auto">
            <a:xfrm>
              <a:off x="738" y="2904"/>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6" name="Freeform 6"/>
            <p:cNvSpPr/>
            <p:nvPr/>
          </p:nvSpPr>
          <p:spPr bwMode="auto">
            <a:xfrm>
              <a:off x="732" y="2795"/>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7" name="Freeform 7"/>
            <p:cNvSpPr/>
            <p:nvPr/>
          </p:nvSpPr>
          <p:spPr bwMode="auto">
            <a:xfrm>
              <a:off x="666" y="2997"/>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8" name="Freeform 8"/>
            <p:cNvSpPr/>
            <p:nvPr/>
          </p:nvSpPr>
          <p:spPr bwMode="auto">
            <a:xfrm>
              <a:off x="550" y="3042"/>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39" name="Freeform 9"/>
            <p:cNvSpPr/>
            <p:nvPr/>
          </p:nvSpPr>
          <p:spPr bwMode="auto">
            <a:xfrm>
              <a:off x="1206" y="3024"/>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40" name="Text Box 10"/>
            <p:cNvSpPr txBox="1">
              <a:spLocks noChangeArrowheads="1"/>
            </p:cNvSpPr>
            <p:nvPr/>
          </p:nvSpPr>
          <p:spPr bwMode="auto">
            <a:xfrm>
              <a:off x="1429" y="315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0041" name="Text Box 11"/>
            <p:cNvSpPr txBox="1">
              <a:spLocks noChangeArrowheads="1"/>
            </p:cNvSpPr>
            <p:nvPr/>
          </p:nvSpPr>
          <p:spPr bwMode="auto">
            <a:xfrm>
              <a:off x="975" y="25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0042" name="Text Box 12"/>
            <p:cNvSpPr txBox="1">
              <a:spLocks noChangeArrowheads="1"/>
            </p:cNvSpPr>
            <p:nvPr/>
          </p:nvSpPr>
          <p:spPr bwMode="auto">
            <a:xfrm>
              <a:off x="953" y="29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0043" name="Text Box 13"/>
            <p:cNvSpPr txBox="1">
              <a:spLocks noChangeArrowheads="1"/>
            </p:cNvSpPr>
            <p:nvPr/>
          </p:nvSpPr>
          <p:spPr bwMode="auto">
            <a:xfrm>
              <a:off x="413" y="319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0044" name="Text Box 14"/>
            <p:cNvSpPr txBox="1">
              <a:spLocks noChangeArrowheads="1"/>
            </p:cNvSpPr>
            <p:nvPr/>
          </p:nvSpPr>
          <p:spPr bwMode="auto">
            <a:xfrm>
              <a:off x="884" y="3203"/>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0045" name="Oval 15"/>
            <p:cNvSpPr>
              <a:spLocks noChangeArrowheads="1"/>
            </p:cNvSpPr>
            <p:nvPr/>
          </p:nvSpPr>
          <p:spPr bwMode="auto">
            <a:xfrm>
              <a:off x="431" y="2750"/>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0046" name="Oval 16"/>
            <p:cNvSpPr>
              <a:spLocks noChangeArrowheads="1"/>
            </p:cNvSpPr>
            <p:nvPr/>
          </p:nvSpPr>
          <p:spPr bwMode="auto">
            <a:xfrm>
              <a:off x="913" y="3566"/>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0047" name="Oval 17"/>
            <p:cNvSpPr>
              <a:spLocks noChangeArrowheads="1"/>
            </p:cNvSpPr>
            <p:nvPr/>
          </p:nvSpPr>
          <p:spPr bwMode="auto">
            <a:xfrm>
              <a:off x="1396" y="2750"/>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sp>
        <p:nvSpPr>
          <p:cNvPr id="305252" name="Text Box 100"/>
          <p:cNvSpPr txBox="1">
            <a:spLocks noChangeArrowheads="1"/>
          </p:cNvSpPr>
          <p:nvPr/>
        </p:nvSpPr>
        <p:spPr bwMode="auto">
          <a:xfrm>
            <a:off x="3059113" y="2708275"/>
            <a:ext cx="53101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buClr>
                <a:srgbClr val="CC99FF"/>
              </a:buClr>
              <a:buFont typeface="Monotype Sorts" pitchFamily="2" charset="2"/>
              <a:buNone/>
            </a:pPr>
            <a:r>
              <a:rPr kumimoji="1" lang="zh-CN" altLang="en-US" sz="2800">
                <a:latin typeface="Times New Roman" panose="02020603050405020304" pitchFamily="18" charset="0"/>
              </a:rPr>
              <a:t>考察：</a:t>
            </a:r>
            <a:r>
              <a:rPr kumimoji="1" lang="en-US" altLang="zh-CN" sz="2800">
                <a:latin typeface="Times New Roman" panose="02020603050405020304" pitchFamily="18" charset="0"/>
              </a:rPr>
              <a:t>&lt;B, C&gt; = 2</a:t>
            </a: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rPr>
              <a:t>            </a:t>
            </a:r>
            <a:r>
              <a:rPr kumimoji="1" lang="en-US" altLang="zh-CN" sz="2800">
                <a:solidFill>
                  <a:srgbClr val="FF3300"/>
                </a:solidFill>
                <a:latin typeface="Times New Roman" panose="02020603050405020304" pitchFamily="18" charset="0"/>
              </a:rPr>
              <a:t>&lt;B, A&gt; &lt;A,C&gt; = 17</a:t>
            </a:r>
          </a:p>
          <a:p>
            <a:pPr algn="l">
              <a:buClr>
                <a:srgbClr val="CC99FF"/>
              </a:buClr>
              <a:buFont typeface="Monotype Sorts" pitchFamily="2" charset="2"/>
              <a:buNone/>
            </a:pPr>
            <a:r>
              <a:rPr kumimoji="1" lang="zh-CN" altLang="en-US" sz="2800">
                <a:latin typeface="Times New Roman" panose="02020603050405020304" pitchFamily="18" charset="0"/>
              </a:rPr>
              <a:t>考察： </a:t>
            </a:r>
            <a:r>
              <a:rPr kumimoji="1" lang="en-US" altLang="zh-CN" sz="2800">
                <a:latin typeface="Times New Roman" panose="02020603050405020304" pitchFamily="18" charset="0"/>
              </a:rPr>
              <a:t>&lt;C, B&gt; = </a:t>
            </a:r>
            <a:r>
              <a:rPr kumimoji="1" lang="en-US" altLang="zh-CN" sz="2800">
                <a:latin typeface="Times New Roman" panose="02020603050405020304" pitchFamily="18" charset="0"/>
                <a:sym typeface="Symbol" panose="05050102010706020507" pitchFamily="18" charset="2"/>
              </a:rPr>
              <a:t>∞   </a:t>
            </a: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sym typeface="Symbol" panose="05050102010706020507" pitchFamily="18" charset="2"/>
              </a:rPr>
              <a:t>            </a:t>
            </a:r>
            <a:r>
              <a:rPr kumimoji="1" lang="en-US" altLang="zh-CN" sz="2800">
                <a:solidFill>
                  <a:srgbClr val="FF3300"/>
                </a:solidFill>
                <a:latin typeface="Times New Roman" panose="02020603050405020304" pitchFamily="18" charset="0"/>
                <a:sym typeface="Symbol" panose="05050102010706020507" pitchFamily="18" charset="2"/>
              </a:rPr>
              <a:t>&lt;C, A&gt; &lt;A,B&gt; = 7</a:t>
            </a:r>
          </a:p>
        </p:txBody>
      </p:sp>
      <p:grpSp>
        <p:nvGrpSpPr>
          <p:cNvPr id="3" name="Group 115"/>
          <p:cNvGrpSpPr/>
          <p:nvPr/>
        </p:nvGrpSpPr>
        <p:grpSpPr bwMode="auto">
          <a:xfrm>
            <a:off x="323850" y="3933825"/>
            <a:ext cx="2044700" cy="2030413"/>
            <a:chOff x="204" y="2024"/>
            <a:chExt cx="1288" cy="1279"/>
          </a:xfrm>
        </p:grpSpPr>
        <p:sp>
          <p:nvSpPr>
            <p:cNvPr id="40022" name="Freeform 102"/>
            <p:cNvSpPr/>
            <p:nvPr/>
          </p:nvSpPr>
          <p:spPr bwMode="auto">
            <a:xfrm>
              <a:off x="529" y="2360"/>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3" name="Freeform 103"/>
            <p:cNvSpPr/>
            <p:nvPr/>
          </p:nvSpPr>
          <p:spPr bwMode="auto">
            <a:xfrm>
              <a:off x="523" y="2251"/>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4" name="Freeform 104"/>
            <p:cNvSpPr/>
            <p:nvPr/>
          </p:nvSpPr>
          <p:spPr bwMode="auto">
            <a:xfrm>
              <a:off x="457" y="2453"/>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5" name="Freeform 105"/>
            <p:cNvSpPr/>
            <p:nvPr/>
          </p:nvSpPr>
          <p:spPr bwMode="auto">
            <a:xfrm>
              <a:off x="341" y="2498"/>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6" name="Freeform 106"/>
            <p:cNvSpPr/>
            <p:nvPr/>
          </p:nvSpPr>
          <p:spPr bwMode="auto">
            <a:xfrm>
              <a:off x="997" y="2480"/>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27" name="Text Box 107"/>
            <p:cNvSpPr txBox="1">
              <a:spLocks noChangeArrowheads="1"/>
            </p:cNvSpPr>
            <p:nvPr/>
          </p:nvSpPr>
          <p:spPr bwMode="auto">
            <a:xfrm>
              <a:off x="1220" y="26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0028" name="Text Box 108"/>
            <p:cNvSpPr txBox="1">
              <a:spLocks noChangeArrowheads="1"/>
            </p:cNvSpPr>
            <p:nvPr/>
          </p:nvSpPr>
          <p:spPr bwMode="auto">
            <a:xfrm>
              <a:off x="766"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0029" name="Text Box 109"/>
            <p:cNvSpPr txBox="1">
              <a:spLocks noChangeArrowheads="1"/>
            </p:cNvSpPr>
            <p:nvPr/>
          </p:nvSpPr>
          <p:spPr bwMode="auto">
            <a:xfrm>
              <a:off x="744" y="2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0030" name="Text Box 110"/>
            <p:cNvSpPr txBox="1">
              <a:spLocks noChangeArrowheads="1"/>
            </p:cNvSpPr>
            <p:nvPr/>
          </p:nvSpPr>
          <p:spPr bwMode="auto">
            <a:xfrm>
              <a:off x="204" y="26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0031" name="Text Box 111"/>
            <p:cNvSpPr txBox="1">
              <a:spLocks noChangeArrowheads="1"/>
            </p:cNvSpPr>
            <p:nvPr/>
          </p:nvSpPr>
          <p:spPr bwMode="auto">
            <a:xfrm>
              <a:off x="675" y="2659"/>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0032" name="Oval 112"/>
            <p:cNvSpPr>
              <a:spLocks noChangeArrowheads="1"/>
            </p:cNvSpPr>
            <p:nvPr/>
          </p:nvSpPr>
          <p:spPr bwMode="auto">
            <a:xfrm>
              <a:off x="222" y="2206"/>
              <a:ext cx="305" cy="282"/>
            </a:xfrm>
            <a:prstGeom prst="ellipse">
              <a:avLst/>
            </a:prstGeom>
            <a:solidFill>
              <a:srgbClr val="FFCCFF"/>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0033" name="Oval 113"/>
            <p:cNvSpPr>
              <a:spLocks noChangeArrowheads="1"/>
            </p:cNvSpPr>
            <p:nvPr/>
          </p:nvSpPr>
          <p:spPr bwMode="auto">
            <a:xfrm>
              <a:off x="704" y="3022"/>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0034" name="Oval 114"/>
            <p:cNvSpPr>
              <a:spLocks noChangeArrowheads="1"/>
            </p:cNvSpPr>
            <p:nvPr/>
          </p:nvSpPr>
          <p:spPr bwMode="auto">
            <a:xfrm>
              <a:off x="1187" y="2206"/>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graphicFrame>
        <p:nvGraphicFramePr>
          <p:cNvPr id="305366" name="Group 214"/>
          <p:cNvGraphicFramePr>
            <a:graphicFrameLocks noGrp="1"/>
          </p:cNvGraphicFramePr>
          <p:nvPr/>
        </p:nvGraphicFramePr>
        <p:xfrm>
          <a:off x="2700338" y="4581525"/>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11</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4" name="Group 217"/>
          <p:cNvGrpSpPr/>
          <p:nvPr/>
        </p:nvGrpSpPr>
        <p:grpSpPr bwMode="auto">
          <a:xfrm>
            <a:off x="5508625" y="4437063"/>
            <a:ext cx="2308225" cy="2016125"/>
            <a:chOff x="3470" y="2795"/>
            <a:chExt cx="1454" cy="1270"/>
          </a:xfrm>
        </p:grpSpPr>
        <p:grpSp>
          <p:nvGrpSpPr>
            <p:cNvPr id="5" name="Group 151"/>
            <p:cNvGrpSpPr/>
            <p:nvPr/>
          </p:nvGrpSpPr>
          <p:grpSpPr bwMode="auto">
            <a:xfrm>
              <a:off x="3470" y="2795"/>
              <a:ext cx="1454" cy="1270"/>
              <a:chOff x="4195" y="2704"/>
              <a:chExt cx="1454" cy="1099"/>
            </a:xfrm>
          </p:grpSpPr>
          <p:sp>
            <p:nvSpPr>
              <p:cNvPr id="40011" name="Text Box 152"/>
              <p:cNvSpPr txBox="1">
                <a:spLocks noChangeArrowheads="1"/>
              </p:cNvSpPr>
              <p:nvPr/>
            </p:nvSpPr>
            <p:spPr bwMode="auto">
              <a:xfrm>
                <a:off x="4195" y="2704"/>
                <a:ext cx="10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a:latin typeface="Times New Roman" panose="02020603050405020304" pitchFamily="18" charset="0"/>
                  </a:rPr>
                  <a:t>对应路径：</a:t>
                </a:r>
              </a:p>
            </p:txBody>
          </p:sp>
          <p:grpSp>
            <p:nvGrpSpPr>
              <p:cNvPr id="6" name="Group 153"/>
              <p:cNvGrpSpPr/>
              <p:nvPr/>
            </p:nvGrpSpPr>
            <p:grpSpPr bwMode="auto">
              <a:xfrm>
                <a:off x="4222" y="3022"/>
                <a:ext cx="1427" cy="781"/>
                <a:chOff x="1578" y="2719"/>
                <a:chExt cx="1188" cy="781"/>
              </a:xfrm>
            </p:grpSpPr>
            <p:grpSp>
              <p:nvGrpSpPr>
                <p:cNvPr id="7" name="Group 154"/>
                <p:cNvGrpSpPr/>
                <p:nvPr/>
              </p:nvGrpSpPr>
              <p:grpSpPr bwMode="auto">
                <a:xfrm>
                  <a:off x="1578" y="2744"/>
                  <a:ext cx="1188" cy="756"/>
                  <a:chOff x="1578" y="2744"/>
                  <a:chExt cx="1188" cy="756"/>
                </a:xfrm>
              </p:grpSpPr>
              <p:sp>
                <p:nvSpPr>
                  <p:cNvPr id="40017" name="Rectangle 155"/>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018" name="Line 156"/>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9" name="Line 157"/>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0" name="Line 158"/>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21" name="Line 159"/>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014" name="Text Box 160"/>
                <p:cNvSpPr txBox="1">
                  <a:spLocks noChangeArrowheads="1"/>
                </p:cNvSpPr>
                <p:nvPr/>
              </p:nvSpPr>
              <p:spPr bwMode="auto">
                <a:xfrm>
                  <a:off x="2021" y="2719"/>
                  <a:ext cx="71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AB    AC</a:t>
                  </a:r>
                </a:p>
              </p:txBody>
            </p:sp>
            <p:sp>
              <p:nvSpPr>
                <p:cNvPr id="40015" name="Text Box 161"/>
                <p:cNvSpPr txBox="1">
                  <a:spLocks noChangeArrowheads="1"/>
                </p:cNvSpPr>
                <p:nvPr/>
              </p:nvSpPr>
              <p:spPr bwMode="auto">
                <a:xfrm>
                  <a:off x="1631" y="2952"/>
                  <a:ext cx="11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BA              BC</a:t>
                  </a:r>
                </a:p>
              </p:txBody>
            </p:sp>
            <p:sp>
              <p:nvSpPr>
                <p:cNvPr id="40016" name="Text Box 162"/>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CA</a:t>
                  </a:r>
                </a:p>
              </p:txBody>
            </p:sp>
          </p:grpSp>
        </p:grpSp>
        <p:sp>
          <p:nvSpPr>
            <p:cNvPr id="40010" name="Rectangle 164"/>
            <p:cNvSpPr>
              <a:spLocks noChangeArrowheads="1"/>
            </p:cNvSpPr>
            <p:nvPr/>
          </p:nvSpPr>
          <p:spPr bwMode="auto">
            <a:xfrm>
              <a:off x="3923" y="374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a:solidFill>
                    <a:srgbClr val="FF3300"/>
                  </a:solidFill>
                </a:rPr>
                <a:t>CAB</a:t>
              </a:r>
            </a:p>
          </p:txBody>
        </p:sp>
      </p:grpSp>
      <p:sp>
        <p:nvSpPr>
          <p:cNvPr id="305317" name="Rectangle 165"/>
          <p:cNvSpPr>
            <a:spLocks noChangeArrowheads="1"/>
          </p:cNvSpPr>
          <p:nvPr/>
        </p:nvSpPr>
        <p:spPr bwMode="auto">
          <a:xfrm>
            <a:off x="0" y="2924175"/>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eaLnBrk="0" hangingPunct="0">
              <a:buClr>
                <a:srgbClr val="CC99FF"/>
              </a:buClr>
              <a:buFont typeface="Monotype Sorts" pitchFamily="2" charset="2"/>
              <a:buNone/>
            </a:pPr>
            <a:r>
              <a:rPr kumimoji="1" lang="zh-CN" altLang="en-US"/>
              <a:t>第一步：加入</a:t>
            </a:r>
            <a:r>
              <a:rPr kumimoji="1" lang="en-US" altLang="zh-CN"/>
              <a:t>A</a:t>
            </a:r>
            <a:r>
              <a:rPr kumimoji="1" lang="zh-CN" altLang="en-US"/>
              <a:t>点</a:t>
            </a:r>
          </a:p>
        </p:txBody>
      </p:sp>
      <p:graphicFrame>
        <p:nvGraphicFramePr>
          <p:cNvPr id="305318" name="Group 166"/>
          <p:cNvGraphicFramePr>
            <a:graphicFrameLocks noGrp="1"/>
          </p:cNvGraphicFramePr>
          <p:nvPr/>
        </p:nvGraphicFramePr>
        <p:xfrm>
          <a:off x="3132138" y="692150"/>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11187">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11</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8" name="Group 201"/>
          <p:cNvGrpSpPr/>
          <p:nvPr/>
        </p:nvGrpSpPr>
        <p:grpSpPr bwMode="auto">
          <a:xfrm>
            <a:off x="5940425" y="493713"/>
            <a:ext cx="2308225" cy="2070100"/>
            <a:chOff x="4195" y="2675"/>
            <a:chExt cx="1454" cy="1128"/>
          </a:xfrm>
        </p:grpSpPr>
        <p:sp>
          <p:nvSpPr>
            <p:cNvPr id="39998" name="Text Box 202"/>
            <p:cNvSpPr txBox="1">
              <a:spLocks noChangeArrowheads="1"/>
            </p:cNvSpPr>
            <p:nvPr/>
          </p:nvSpPr>
          <p:spPr bwMode="auto">
            <a:xfrm>
              <a:off x="4195" y="2675"/>
              <a:ext cx="124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2800">
                  <a:latin typeface="Times New Roman" panose="02020603050405020304" pitchFamily="18" charset="0"/>
                </a:rPr>
                <a:t>对应路径：</a:t>
              </a:r>
            </a:p>
          </p:txBody>
        </p:sp>
        <p:grpSp>
          <p:nvGrpSpPr>
            <p:cNvPr id="9" name="Group 203"/>
            <p:cNvGrpSpPr/>
            <p:nvPr/>
          </p:nvGrpSpPr>
          <p:grpSpPr bwMode="auto">
            <a:xfrm>
              <a:off x="4222" y="3021"/>
              <a:ext cx="1427" cy="782"/>
              <a:chOff x="1578" y="2718"/>
              <a:chExt cx="1188" cy="782"/>
            </a:xfrm>
          </p:grpSpPr>
          <p:grpSp>
            <p:nvGrpSpPr>
              <p:cNvPr id="10" name="Group 204"/>
              <p:cNvGrpSpPr/>
              <p:nvPr/>
            </p:nvGrpSpPr>
            <p:grpSpPr bwMode="auto">
              <a:xfrm>
                <a:off x="1578" y="2744"/>
                <a:ext cx="1188" cy="756"/>
                <a:chOff x="1578" y="2744"/>
                <a:chExt cx="1188" cy="756"/>
              </a:xfrm>
            </p:grpSpPr>
            <p:sp>
              <p:nvSpPr>
                <p:cNvPr id="40004" name="Rectangle 205"/>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40005" name="Line 206"/>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6" name="Line 207"/>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7" name="Line 208"/>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8" name="Line 209"/>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001" name="Text Box 210"/>
              <p:cNvSpPr txBox="1">
                <a:spLocks noChangeArrowheads="1"/>
              </p:cNvSpPr>
              <p:nvPr/>
            </p:nvSpPr>
            <p:spPr bwMode="auto">
              <a:xfrm>
                <a:off x="2021" y="2718"/>
                <a:ext cx="7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AC</a:t>
                </a:r>
              </a:p>
            </p:txBody>
          </p:sp>
          <p:sp>
            <p:nvSpPr>
              <p:cNvPr id="40002" name="Text Box 211"/>
              <p:cNvSpPr txBox="1">
                <a:spLocks noChangeArrowheads="1"/>
              </p:cNvSpPr>
              <p:nvPr/>
            </p:nvSpPr>
            <p:spPr bwMode="auto">
              <a:xfrm>
                <a:off x="1631" y="2951"/>
                <a:ext cx="10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BA            BC</a:t>
                </a:r>
              </a:p>
            </p:txBody>
          </p:sp>
          <p:sp>
            <p:nvSpPr>
              <p:cNvPr id="40003" name="Text Box 212"/>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grpSp>
      </p:grpSp>
      <p:sp>
        <p:nvSpPr>
          <p:cNvPr id="39996" name="Line 213"/>
          <p:cNvSpPr>
            <a:spLocks noChangeShapeType="1"/>
          </p:cNvSpPr>
          <p:nvPr/>
        </p:nvSpPr>
        <p:spPr bwMode="auto">
          <a:xfrm>
            <a:off x="0" y="2708275"/>
            <a:ext cx="9144000" cy="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9997" name="Text Box 215"/>
          <p:cNvSpPr txBox="1">
            <a:spLocks noChangeArrowheads="1"/>
          </p:cNvSpPr>
          <p:nvPr/>
        </p:nvSpPr>
        <p:spPr bwMode="auto">
          <a:xfrm>
            <a:off x="250825" y="26035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spcBef>
                <a:spcPct val="50000"/>
              </a:spcBef>
            </a:pPr>
            <a:r>
              <a:rPr lang="zh-CN" altLang="en-US"/>
              <a:t>初始状态</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317"/>
                                        </p:tgtEl>
                                        <p:attrNameLst>
                                          <p:attrName>style.visibility</p:attrName>
                                        </p:attrNameLst>
                                      </p:cBhvr>
                                      <p:to>
                                        <p:strVal val="visible"/>
                                      </p:to>
                                    </p:set>
                                    <p:anim calcmode="lin" valueType="num">
                                      <p:cBhvr additive="base">
                                        <p:cTn id="7" dur="500" fill="hold"/>
                                        <p:tgtEl>
                                          <p:spTgt spid="305317"/>
                                        </p:tgtEl>
                                        <p:attrNameLst>
                                          <p:attrName>ppt_x</p:attrName>
                                        </p:attrNameLst>
                                      </p:cBhvr>
                                      <p:tavLst>
                                        <p:tav tm="0">
                                          <p:val>
                                            <p:strVal val="0-#ppt_w/2"/>
                                          </p:val>
                                        </p:tav>
                                        <p:tav tm="100000">
                                          <p:val>
                                            <p:strVal val="#ppt_x"/>
                                          </p:val>
                                        </p:tav>
                                      </p:tavLst>
                                    </p:anim>
                                    <p:anim calcmode="lin" valueType="num">
                                      <p:cBhvr additive="base">
                                        <p:cTn id="8" dur="500" fill="hold"/>
                                        <p:tgtEl>
                                          <p:spTgt spid="305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525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25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525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525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305366"/>
                                        </p:tgtEl>
                                        <p:attrNameLst>
                                          <p:attrName>style.visibility</p:attrName>
                                        </p:attrNameLst>
                                      </p:cBhvr>
                                      <p:to>
                                        <p:strVal val="visible"/>
                                      </p:to>
                                    </p:set>
                                    <p:anim calcmode="lin" valueType="num">
                                      <p:cBhvr>
                                        <p:cTn id="29" dur="500" fill="hold"/>
                                        <p:tgtEl>
                                          <p:spTgt spid="305366"/>
                                        </p:tgtEl>
                                        <p:attrNameLst>
                                          <p:attrName>ppt_x</p:attrName>
                                        </p:attrNameLst>
                                      </p:cBhvr>
                                      <p:tavLst>
                                        <p:tav tm="0">
                                          <p:val>
                                            <p:strVal val="#ppt_x-#ppt_w/2"/>
                                          </p:val>
                                        </p:tav>
                                        <p:tav tm="100000">
                                          <p:val>
                                            <p:strVal val="#ppt_x"/>
                                          </p:val>
                                        </p:tav>
                                      </p:tavLst>
                                    </p:anim>
                                    <p:anim calcmode="lin" valueType="num">
                                      <p:cBhvr>
                                        <p:cTn id="30" dur="500" fill="hold"/>
                                        <p:tgtEl>
                                          <p:spTgt spid="305366"/>
                                        </p:tgtEl>
                                        <p:attrNameLst>
                                          <p:attrName>ppt_y</p:attrName>
                                        </p:attrNameLst>
                                      </p:cBhvr>
                                      <p:tavLst>
                                        <p:tav tm="0">
                                          <p:val>
                                            <p:strVal val="#ppt_y"/>
                                          </p:val>
                                        </p:tav>
                                        <p:tav tm="100000">
                                          <p:val>
                                            <p:strVal val="#ppt_y"/>
                                          </p:val>
                                        </p:tav>
                                      </p:tavLst>
                                    </p:anim>
                                    <p:anim calcmode="lin" valueType="num">
                                      <p:cBhvr>
                                        <p:cTn id="31" dur="500" fill="hold"/>
                                        <p:tgtEl>
                                          <p:spTgt spid="305366"/>
                                        </p:tgtEl>
                                        <p:attrNameLst>
                                          <p:attrName>ppt_w</p:attrName>
                                        </p:attrNameLst>
                                      </p:cBhvr>
                                      <p:tavLst>
                                        <p:tav tm="0">
                                          <p:val>
                                            <p:fltVal val="0"/>
                                          </p:val>
                                        </p:tav>
                                        <p:tav tm="100000">
                                          <p:val>
                                            <p:strVal val="#ppt_w"/>
                                          </p:val>
                                        </p:tav>
                                      </p:tavLst>
                                    </p:anim>
                                    <p:anim calcmode="lin" valueType="num">
                                      <p:cBhvr>
                                        <p:cTn id="32" dur="500" fill="hold"/>
                                        <p:tgtEl>
                                          <p:spTgt spid="30536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52" grpId="0" build="p"/>
      <p:bldP spid="30531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5"/>
          <p:cNvSpPr>
            <a:spLocks noGrp="1"/>
          </p:cNvSpPr>
          <p:nvPr>
            <p:ph type="sldNum" sz="quarter" idx="12"/>
          </p:nvPr>
        </p:nvSpPr>
        <p:spPr/>
        <p:txBody>
          <a:bodyPr/>
          <a:lstStyle/>
          <a:p>
            <a:pPr>
              <a:defRPr/>
            </a:pPr>
            <a:fld id="{D37A2F7E-BBDF-464E-AFCD-301398DF8C6C}" type="slidenum">
              <a:rPr lang="en-US" altLang="zh-CN"/>
              <a:t>89</a:t>
            </a:fld>
            <a:endParaRPr lang="en-US" altLang="zh-CN"/>
          </a:p>
        </p:txBody>
      </p:sp>
      <p:sp>
        <p:nvSpPr>
          <p:cNvPr id="306178" name="Rectangle 2"/>
          <p:cNvSpPr>
            <a:spLocks noGrp="1" noChangeArrowheads="1"/>
          </p:cNvSpPr>
          <p:nvPr>
            <p:ph type="title"/>
          </p:nvPr>
        </p:nvSpPr>
        <p:spPr>
          <a:xfrm>
            <a:off x="468313" y="115888"/>
            <a:ext cx="8229600" cy="649287"/>
          </a:xfrm>
        </p:spPr>
        <p:txBody>
          <a:bodyPr/>
          <a:lstStyle/>
          <a:p>
            <a:pPr algn="r" eaLnBrk="1" hangingPunct="1">
              <a:defRPr/>
            </a:pPr>
            <a:r>
              <a:rPr lang="en-US" altLang="zh-CN" sz="3600" smtClean="0"/>
              <a:t>7.6.2 </a:t>
            </a:r>
            <a:r>
              <a:rPr lang="zh-CN" altLang="en-US" sz="3600" smtClean="0"/>
              <a:t>弗洛伊德算法</a:t>
            </a:r>
          </a:p>
        </p:txBody>
      </p:sp>
      <p:grpSp>
        <p:nvGrpSpPr>
          <p:cNvPr id="2" name="Group 4"/>
          <p:cNvGrpSpPr/>
          <p:nvPr/>
        </p:nvGrpSpPr>
        <p:grpSpPr bwMode="auto">
          <a:xfrm>
            <a:off x="250825" y="620713"/>
            <a:ext cx="2044700" cy="2030412"/>
            <a:chOff x="204" y="2024"/>
            <a:chExt cx="1288" cy="1279"/>
          </a:xfrm>
        </p:grpSpPr>
        <p:sp>
          <p:nvSpPr>
            <p:cNvPr id="41061" name="Freeform 5"/>
            <p:cNvSpPr/>
            <p:nvPr/>
          </p:nvSpPr>
          <p:spPr bwMode="auto">
            <a:xfrm>
              <a:off x="529" y="2360"/>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2" name="Freeform 6"/>
            <p:cNvSpPr/>
            <p:nvPr/>
          </p:nvSpPr>
          <p:spPr bwMode="auto">
            <a:xfrm>
              <a:off x="523" y="2251"/>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3" name="Freeform 7"/>
            <p:cNvSpPr/>
            <p:nvPr/>
          </p:nvSpPr>
          <p:spPr bwMode="auto">
            <a:xfrm>
              <a:off x="457" y="2453"/>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4" name="Freeform 8"/>
            <p:cNvSpPr/>
            <p:nvPr/>
          </p:nvSpPr>
          <p:spPr bwMode="auto">
            <a:xfrm>
              <a:off x="341" y="2498"/>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5" name="Freeform 9"/>
            <p:cNvSpPr/>
            <p:nvPr/>
          </p:nvSpPr>
          <p:spPr bwMode="auto">
            <a:xfrm>
              <a:off x="997" y="2480"/>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6" name="Text Box 10"/>
            <p:cNvSpPr txBox="1">
              <a:spLocks noChangeArrowheads="1"/>
            </p:cNvSpPr>
            <p:nvPr/>
          </p:nvSpPr>
          <p:spPr bwMode="auto">
            <a:xfrm>
              <a:off x="1220" y="26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1067" name="Text Box 11"/>
            <p:cNvSpPr txBox="1">
              <a:spLocks noChangeArrowheads="1"/>
            </p:cNvSpPr>
            <p:nvPr/>
          </p:nvSpPr>
          <p:spPr bwMode="auto">
            <a:xfrm>
              <a:off x="766"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1068" name="Text Box 12"/>
            <p:cNvSpPr txBox="1">
              <a:spLocks noChangeArrowheads="1"/>
            </p:cNvSpPr>
            <p:nvPr/>
          </p:nvSpPr>
          <p:spPr bwMode="auto">
            <a:xfrm>
              <a:off x="744" y="23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1069" name="Text Box 13"/>
            <p:cNvSpPr txBox="1">
              <a:spLocks noChangeArrowheads="1"/>
            </p:cNvSpPr>
            <p:nvPr/>
          </p:nvSpPr>
          <p:spPr bwMode="auto">
            <a:xfrm>
              <a:off x="204" y="26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1070" name="Text Box 14"/>
            <p:cNvSpPr txBox="1">
              <a:spLocks noChangeArrowheads="1"/>
            </p:cNvSpPr>
            <p:nvPr/>
          </p:nvSpPr>
          <p:spPr bwMode="auto">
            <a:xfrm>
              <a:off x="675" y="2659"/>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1071" name="Oval 15"/>
            <p:cNvSpPr>
              <a:spLocks noChangeArrowheads="1"/>
            </p:cNvSpPr>
            <p:nvPr/>
          </p:nvSpPr>
          <p:spPr bwMode="auto">
            <a:xfrm>
              <a:off x="222" y="2206"/>
              <a:ext cx="305" cy="282"/>
            </a:xfrm>
            <a:prstGeom prst="ellipse">
              <a:avLst/>
            </a:prstGeom>
            <a:solidFill>
              <a:srgbClr val="FFCCFF"/>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1072" name="Oval 16"/>
            <p:cNvSpPr>
              <a:spLocks noChangeArrowheads="1"/>
            </p:cNvSpPr>
            <p:nvPr/>
          </p:nvSpPr>
          <p:spPr bwMode="auto">
            <a:xfrm>
              <a:off x="704" y="3022"/>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1073" name="Oval 17"/>
            <p:cNvSpPr>
              <a:spLocks noChangeArrowheads="1"/>
            </p:cNvSpPr>
            <p:nvPr/>
          </p:nvSpPr>
          <p:spPr bwMode="auto">
            <a:xfrm>
              <a:off x="1187" y="2206"/>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graphicFrame>
        <p:nvGraphicFramePr>
          <p:cNvPr id="306194" name="Group 18"/>
          <p:cNvGraphicFramePr>
            <a:graphicFrameLocks noGrp="1"/>
          </p:cNvGraphicFramePr>
          <p:nvPr/>
        </p:nvGraphicFramePr>
        <p:xfrm>
          <a:off x="2843213" y="692150"/>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11</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0990" name="Rectangle 65"/>
          <p:cNvSpPr>
            <a:spLocks noChangeArrowheads="1"/>
          </p:cNvSpPr>
          <p:nvPr/>
        </p:nvSpPr>
        <p:spPr bwMode="auto">
          <a:xfrm>
            <a:off x="68263" y="188913"/>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eaLnBrk="0" hangingPunct="0">
              <a:buClr>
                <a:srgbClr val="CC99FF"/>
              </a:buClr>
              <a:buFont typeface="Monotype Sorts" pitchFamily="2" charset="2"/>
              <a:buNone/>
            </a:pPr>
            <a:r>
              <a:rPr kumimoji="1" lang="zh-CN" altLang="en-US"/>
              <a:t>第</a:t>
            </a:r>
            <a:r>
              <a:rPr kumimoji="1" lang="en-US" altLang="zh-CN"/>
              <a:t>1</a:t>
            </a:r>
            <a:r>
              <a:rPr kumimoji="1" lang="zh-CN" altLang="en-US"/>
              <a:t>步：加入</a:t>
            </a:r>
            <a:r>
              <a:rPr kumimoji="1" lang="en-US" altLang="zh-CN"/>
              <a:t>A</a:t>
            </a:r>
            <a:r>
              <a:rPr kumimoji="1" lang="zh-CN" altLang="en-US"/>
              <a:t>点</a:t>
            </a:r>
          </a:p>
        </p:txBody>
      </p:sp>
      <p:sp>
        <p:nvSpPr>
          <p:cNvPr id="40991" name="Line 66"/>
          <p:cNvSpPr>
            <a:spLocks noChangeShapeType="1"/>
          </p:cNvSpPr>
          <p:nvPr/>
        </p:nvSpPr>
        <p:spPr bwMode="auto">
          <a:xfrm>
            <a:off x="0" y="2781300"/>
            <a:ext cx="9144000" cy="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06243" name="Text Box 67"/>
          <p:cNvSpPr txBox="1">
            <a:spLocks noChangeArrowheads="1"/>
          </p:cNvSpPr>
          <p:nvPr/>
        </p:nvSpPr>
        <p:spPr bwMode="auto">
          <a:xfrm>
            <a:off x="3132138" y="2852738"/>
            <a:ext cx="53101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buClr>
                <a:srgbClr val="CC99FF"/>
              </a:buClr>
              <a:buFont typeface="Monotype Sorts" pitchFamily="2" charset="2"/>
              <a:buNone/>
            </a:pPr>
            <a:r>
              <a:rPr kumimoji="1" lang="zh-CN" altLang="en-US" sz="2800">
                <a:latin typeface="Times New Roman" panose="02020603050405020304" pitchFamily="18" charset="0"/>
              </a:rPr>
              <a:t>考察：</a:t>
            </a:r>
            <a:r>
              <a:rPr kumimoji="1" lang="en-US" altLang="zh-CN" sz="2800">
                <a:latin typeface="Times New Roman" panose="02020603050405020304" pitchFamily="18" charset="0"/>
              </a:rPr>
              <a:t>&lt;A, C&gt; = 11</a:t>
            </a: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rPr>
              <a:t>            </a:t>
            </a:r>
            <a:r>
              <a:rPr kumimoji="1" lang="en-US" altLang="zh-CN" sz="2800">
                <a:solidFill>
                  <a:srgbClr val="FF3300"/>
                </a:solidFill>
                <a:latin typeface="Times New Roman" panose="02020603050405020304" pitchFamily="18" charset="0"/>
              </a:rPr>
              <a:t>&lt;A, B&gt; &lt;B, C&gt; = 6</a:t>
            </a:r>
          </a:p>
          <a:p>
            <a:pPr algn="l">
              <a:buClr>
                <a:srgbClr val="CC99FF"/>
              </a:buClr>
              <a:buFont typeface="Monotype Sorts" pitchFamily="2" charset="2"/>
              <a:buNone/>
            </a:pPr>
            <a:r>
              <a:rPr kumimoji="1" lang="zh-CN" altLang="en-US" sz="2800">
                <a:latin typeface="Times New Roman" panose="02020603050405020304" pitchFamily="18" charset="0"/>
              </a:rPr>
              <a:t>考察： </a:t>
            </a:r>
            <a:r>
              <a:rPr kumimoji="1" lang="en-US" altLang="zh-CN" sz="2800">
                <a:latin typeface="Times New Roman" panose="02020603050405020304" pitchFamily="18" charset="0"/>
              </a:rPr>
              <a:t>&lt;C, A&gt; = </a:t>
            </a:r>
            <a:r>
              <a:rPr kumimoji="1" lang="en-US" altLang="zh-CN" sz="2800">
                <a:latin typeface="Times New Roman" panose="02020603050405020304" pitchFamily="18" charset="0"/>
                <a:sym typeface="Symbol" panose="05050102010706020507" pitchFamily="18" charset="2"/>
              </a:rPr>
              <a:t>3</a:t>
            </a: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sym typeface="Symbol" panose="05050102010706020507" pitchFamily="18" charset="2"/>
              </a:rPr>
              <a:t>            </a:t>
            </a:r>
            <a:r>
              <a:rPr kumimoji="1" lang="en-US" altLang="zh-CN" sz="2800">
                <a:solidFill>
                  <a:srgbClr val="FF3300"/>
                </a:solidFill>
                <a:latin typeface="Times New Roman" panose="02020603050405020304" pitchFamily="18" charset="0"/>
                <a:sym typeface="Symbol" panose="05050102010706020507" pitchFamily="18" charset="2"/>
              </a:rPr>
              <a:t>&lt;C, B&gt; &lt;B, C&gt; = ∞</a:t>
            </a:r>
          </a:p>
        </p:txBody>
      </p:sp>
      <p:grpSp>
        <p:nvGrpSpPr>
          <p:cNvPr id="3" name="Group 102"/>
          <p:cNvGrpSpPr/>
          <p:nvPr/>
        </p:nvGrpSpPr>
        <p:grpSpPr bwMode="auto">
          <a:xfrm>
            <a:off x="250825" y="3357563"/>
            <a:ext cx="2044700" cy="2030412"/>
            <a:chOff x="158" y="2115"/>
            <a:chExt cx="1288" cy="1279"/>
          </a:xfrm>
        </p:grpSpPr>
        <p:sp>
          <p:nvSpPr>
            <p:cNvPr id="41048" name="Freeform 88"/>
            <p:cNvSpPr/>
            <p:nvPr/>
          </p:nvSpPr>
          <p:spPr bwMode="auto">
            <a:xfrm>
              <a:off x="483" y="2451"/>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9" name="Freeform 89"/>
            <p:cNvSpPr/>
            <p:nvPr/>
          </p:nvSpPr>
          <p:spPr bwMode="auto">
            <a:xfrm>
              <a:off x="477" y="2342"/>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0" name="Freeform 90"/>
            <p:cNvSpPr/>
            <p:nvPr/>
          </p:nvSpPr>
          <p:spPr bwMode="auto">
            <a:xfrm>
              <a:off x="411" y="2544"/>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1" name="Freeform 91"/>
            <p:cNvSpPr/>
            <p:nvPr/>
          </p:nvSpPr>
          <p:spPr bwMode="auto">
            <a:xfrm>
              <a:off x="295" y="2589"/>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2" name="Freeform 92"/>
            <p:cNvSpPr/>
            <p:nvPr/>
          </p:nvSpPr>
          <p:spPr bwMode="auto">
            <a:xfrm>
              <a:off x="951" y="2571"/>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3" name="Text Box 93"/>
            <p:cNvSpPr txBox="1">
              <a:spLocks noChangeArrowheads="1"/>
            </p:cNvSpPr>
            <p:nvPr/>
          </p:nvSpPr>
          <p:spPr bwMode="auto">
            <a:xfrm>
              <a:off x="1174" y="27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1054" name="Text Box 94"/>
            <p:cNvSpPr txBox="1">
              <a:spLocks noChangeArrowheads="1"/>
            </p:cNvSpPr>
            <p:nvPr/>
          </p:nvSpPr>
          <p:spPr bwMode="auto">
            <a:xfrm>
              <a:off x="720" y="211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1055" name="Text Box 95"/>
            <p:cNvSpPr txBox="1">
              <a:spLocks noChangeArrowheads="1"/>
            </p:cNvSpPr>
            <p:nvPr/>
          </p:nvSpPr>
          <p:spPr bwMode="auto">
            <a:xfrm>
              <a:off x="698" y="245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1056" name="Text Box 96"/>
            <p:cNvSpPr txBox="1">
              <a:spLocks noChangeArrowheads="1"/>
            </p:cNvSpPr>
            <p:nvPr/>
          </p:nvSpPr>
          <p:spPr bwMode="auto">
            <a:xfrm>
              <a:off x="158" y="2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1057" name="Text Box 97"/>
            <p:cNvSpPr txBox="1">
              <a:spLocks noChangeArrowheads="1"/>
            </p:cNvSpPr>
            <p:nvPr/>
          </p:nvSpPr>
          <p:spPr bwMode="auto">
            <a:xfrm>
              <a:off x="629" y="2750"/>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1058" name="Oval 98"/>
            <p:cNvSpPr>
              <a:spLocks noChangeArrowheads="1"/>
            </p:cNvSpPr>
            <p:nvPr/>
          </p:nvSpPr>
          <p:spPr bwMode="auto">
            <a:xfrm>
              <a:off x="176" y="2297"/>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1059" name="Oval 99"/>
            <p:cNvSpPr>
              <a:spLocks noChangeArrowheads="1"/>
            </p:cNvSpPr>
            <p:nvPr/>
          </p:nvSpPr>
          <p:spPr bwMode="auto">
            <a:xfrm>
              <a:off x="658" y="3113"/>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1060" name="Oval 100"/>
            <p:cNvSpPr>
              <a:spLocks noChangeArrowheads="1"/>
            </p:cNvSpPr>
            <p:nvPr/>
          </p:nvSpPr>
          <p:spPr bwMode="auto">
            <a:xfrm>
              <a:off x="1141" y="2297"/>
              <a:ext cx="305" cy="282"/>
            </a:xfrm>
            <a:prstGeom prst="ellipse">
              <a:avLst/>
            </a:prstGeom>
            <a:solidFill>
              <a:srgbClr val="FFCCFF"/>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sp>
        <p:nvSpPr>
          <p:cNvPr id="306277" name="Rectangle 101"/>
          <p:cNvSpPr>
            <a:spLocks noChangeArrowheads="1"/>
          </p:cNvSpPr>
          <p:nvPr/>
        </p:nvSpPr>
        <p:spPr bwMode="auto">
          <a:xfrm>
            <a:off x="68263" y="2925763"/>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eaLnBrk="0" hangingPunct="0">
              <a:buClr>
                <a:srgbClr val="CC99FF"/>
              </a:buClr>
              <a:buFont typeface="Monotype Sorts" pitchFamily="2" charset="2"/>
              <a:buNone/>
            </a:pPr>
            <a:r>
              <a:rPr kumimoji="1" lang="zh-CN" altLang="en-US"/>
              <a:t>第</a:t>
            </a:r>
            <a:r>
              <a:rPr kumimoji="1" lang="en-US" altLang="zh-CN"/>
              <a:t>2</a:t>
            </a:r>
            <a:r>
              <a:rPr kumimoji="1" lang="zh-CN" altLang="en-US"/>
              <a:t>步：加入</a:t>
            </a:r>
            <a:r>
              <a:rPr kumimoji="1" lang="en-US" altLang="zh-CN"/>
              <a:t>B</a:t>
            </a:r>
            <a:r>
              <a:rPr kumimoji="1" lang="zh-CN" altLang="en-US"/>
              <a:t>点</a:t>
            </a:r>
          </a:p>
        </p:txBody>
      </p:sp>
      <p:grpSp>
        <p:nvGrpSpPr>
          <p:cNvPr id="4" name="Group 103"/>
          <p:cNvGrpSpPr/>
          <p:nvPr/>
        </p:nvGrpSpPr>
        <p:grpSpPr bwMode="auto">
          <a:xfrm>
            <a:off x="5724525" y="549275"/>
            <a:ext cx="2387600" cy="2016125"/>
            <a:chOff x="3470" y="2795"/>
            <a:chExt cx="1504" cy="1270"/>
          </a:xfrm>
        </p:grpSpPr>
        <p:grpSp>
          <p:nvGrpSpPr>
            <p:cNvPr id="5" name="Group 104"/>
            <p:cNvGrpSpPr/>
            <p:nvPr/>
          </p:nvGrpSpPr>
          <p:grpSpPr bwMode="auto">
            <a:xfrm>
              <a:off x="3470" y="2795"/>
              <a:ext cx="1504" cy="1270"/>
              <a:chOff x="4195" y="2704"/>
              <a:chExt cx="1504" cy="1099"/>
            </a:xfrm>
          </p:grpSpPr>
          <p:sp>
            <p:nvSpPr>
              <p:cNvPr id="41037" name="Text Box 105"/>
              <p:cNvSpPr txBox="1">
                <a:spLocks noChangeArrowheads="1"/>
              </p:cNvSpPr>
              <p:nvPr/>
            </p:nvSpPr>
            <p:spPr bwMode="auto">
              <a:xfrm>
                <a:off x="4195" y="2704"/>
                <a:ext cx="108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a:t>对应路径：</a:t>
                </a:r>
              </a:p>
            </p:txBody>
          </p:sp>
          <p:grpSp>
            <p:nvGrpSpPr>
              <p:cNvPr id="6" name="Group 106"/>
              <p:cNvGrpSpPr/>
              <p:nvPr/>
            </p:nvGrpSpPr>
            <p:grpSpPr bwMode="auto">
              <a:xfrm>
                <a:off x="4222" y="3021"/>
                <a:ext cx="1477" cy="782"/>
                <a:chOff x="1578" y="2718"/>
                <a:chExt cx="1230" cy="782"/>
              </a:xfrm>
            </p:grpSpPr>
            <p:grpSp>
              <p:nvGrpSpPr>
                <p:cNvPr id="7" name="Group 107"/>
                <p:cNvGrpSpPr/>
                <p:nvPr/>
              </p:nvGrpSpPr>
              <p:grpSpPr bwMode="auto">
                <a:xfrm>
                  <a:off x="1578" y="2744"/>
                  <a:ext cx="1188" cy="756"/>
                  <a:chOff x="1578" y="2744"/>
                  <a:chExt cx="1188" cy="756"/>
                </a:xfrm>
              </p:grpSpPr>
              <p:sp>
                <p:nvSpPr>
                  <p:cNvPr id="41043" name="Rectangle 108"/>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4" name="Line 109"/>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5" name="Line 110"/>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6" name="Line 111"/>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7" name="Line 112"/>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040" name="Text Box 113"/>
                <p:cNvSpPr txBox="1">
                  <a:spLocks noChangeArrowheads="1"/>
                </p:cNvSpPr>
                <p:nvPr/>
              </p:nvSpPr>
              <p:spPr bwMode="auto">
                <a:xfrm>
                  <a:off x="2021" y="2718"/>
                  <a:ext cx="7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AC</a:t>
                  </a:r>
                </a:p>
              </p:txBody>
            </p:sp>
            <p:sp>
              <p:nvSpPr>
                <p:cNvPr id="41041" name="Text Box 114"/>
                <p:cNvSpPr txBox="1">
                  <a:spLocks noChangeArrowheads="1"/>
                </p:cNvSpPr>
                <p:nvPr/>
              </p:nvSpPr>
              <p:spPr bwMode="auto">
                <a:xfrm>
                  <a:off x="1631" y="2951"/>
                  <a:ext cx="11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BA              BC</a:t>
                  </a:r>
                </a:p>
              </p:txBody>
            </p:sp>
            <p:sp>
              <p:nvSpPr>
                <p:cNvPr id="41042" name="Text Box 115"/>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grpSp>
        </p:grpSp>
        <p:sp>
          <p:nvSpPr>
            <p:cNvPr id="41036" name="Rectangle 116"/>
            <p:cNvSpPr>
              <a:spLocks noChangeArrowheads="1"/>
            </p:cNvSpPr>
            <p:nvPr/>
          </p:nvSpPr>
          <p:spPr bwMode="auto">
            <a:xfrm>
              <a:off x="3923" y="374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a:solidFill>
                    <a:srgbClr val="FF3300"/>
                  </a:solidFill>
                </a:rPr>
                <a:t>CAB</a:t>
              </a:r>
            </a:p>
          </p:txBody>
        </p:sp>
      </p:grpSp>
      <p:graphicFrame>
        <p:nvGraphicFramePr>
          <p:cNvPr id="306328" name="Group 152"/>
          <p:cNvGraphicFramePr>
            <a:graphicFrameLocks noGrp="1"/>
          </p:cNvGraphicFramePr>
          <p:nvPr/>
        </p:nvGraphicFramePr>
        <p:xfrm>
          <a:off x="2916238" y="4581525"/>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8" name="Group 168"/>
          <p:cNvGrpSpPr/>
          <p:nvPr/>
        </p:nvGrpSpPr>
        <p:grpSpPr bwMode="auto">
          <a:xfrm>
            <a:off x="5651500" y="4581525"/>
            <a:ext cx="2343150" cy="1871663"/>
            <a:chOff x="3560" y="2886"/>
            <a:chExt cx="1476" cy="1179"/>
          </a:xfrm>
        </p:grpSpPr>
        <p:grpSp>
          <p:nvGrpSpPr>
            <p:cNvPr id="9" name="Group 167"/>
            <p:cNvGrpSpPr/>
            <p:nvPr/>
          </p:nvGrpSpPr>
          <p:grpSpPr bwMode="auto">
            <a:xfrm>
              <a:off x="3560" y="2886"/>
              <a:ext cx="1476" cy="1179"/>
              <a:chOff x="3560" y="2886"/>
              <a:chExt cx="1476" cy="1179"/>
            </a:xfrm>
          </p:grpSpPr>
          <p:sp>
            <p:nvSpPr>
              <p:cNvPr id="41024" name="Text Box 155"/>
              <p:cNvSpPr txBox="1">
                <a:spLocks noChangeArrowheads="1"/>
              </p:cNvSpPr>
              <p:nvPr/>
            </p:nvSpPr>
            <p:spPr bwMode="auto">
              <a:xfrm>
                <a:off x="3560" y="288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a:t>对应路径：</a:t>
                </a:r>
              </a:p>
            </p:txBody>
          </p:sp>
          <p:grpSp>
            <p:nvGrpSpPr>
              <p:cNvPr id="10" name="Group 156"/>
              <p:cNvGrpSpPr/>
              <p:nvPr/>
            </p:nvGrpSpPr>
            <p:grpSpPr bwMode="auto">
              <a:xfrm>
                <a:off x="3587" y="3161"/>
                <a:ext cx="1449" cy="904"/>
                <a:chOff x="1578" y="2718"/>
                <a:chExt cx="1206" cy="782"/>
              </a:xfrm>
            </p:grpSpPr>
            <p:grpSp>
              <p:nvGrpSpPr>
                <p:cNvPr id="11" name="Group 157"/>
                <p:cNvGrpSpPr/>
                <p:nvPr/>
              </p:nvGrpSpPr>
              <p:grpSpPr bwMode="auto">
                <a:xfrm>
                  <a:off x="1578" y="2744"/>
                  <a:ext cx="1188" cy="756"/>
                  <a:chOff x="1578" y="2744"/>
                  <a:chExt cx="1188" cy="756"/>
                </a:xfrm>
              </p:grpSpPr>
              <p:sp>
                <p:nvSpPr>
                  <p:cNvPr id="41030" name="Rectangle 158"/>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31" name="Line 159"/>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2" name="Line 160"/>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3" name="Line 161"/>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4" name="Line 162"/>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027" name="Text Box 163"/>
                <p:cNvSpPr txBox="1">
                  <a:spLocks noChangeArrowheads="1"/>
                </p:cNvSpPr>
                <p:nvPr/>
              </p:nvSpPr>
              <p:spPr bwMode="auto">
                <a:xfrm>
                  <a:off x="2021" y="2718"/>
                  <a:ext cx="76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t>
                  </a:r>
                  <a:r>
                    <a:rPr kumimoji="1" lang="en-US" altLang="zh-CN">
                      <a:solidFill>
                        <a:srgbClr val="FF3300"/>
                      </a:solidFill>
                      <a:ea typeface="宋体" panose="02010600030101010101" pitchFamily="2" charset="-122"/>
                    </a:rPr>
                    <a:t>ABC</a:t>
                  </a:r>
                </a:p>
              </p:txBody>
            </p:sp>
            <p:sp>
              <p:nvSpPr>
                <p:cNvPr id="41028" name="Text Box 164"/>
                <p:cNvSpPr txBox="1">
                  <a:spLocks noChangeArrowheads="1"/>
                </p:cNvSpPr>
                <p:nvPr/>
              </p:nvSpPr>
              <p:spPr bwMode="auto">
                <a:xfrm>
                  <a:off x="1631" y="2951"/>
                  <a:ext cx="10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BA            BC</a:t>
                  </a:r>
                </a:p>
              </p:txBody>
            </p:sp>
            <p:sp>
              <p:nvSpPr>
                <p:cNvPr id="41029" name="Text Box 165"/>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grpSp>
        </p:grpSp>
        <p:sp>
          <p:nvSpPr>
            <p:cNvPr id="41023" name="Rectangle 166"/>
            <p:cNvSpPr>
              <a:spLocks noChangeArrowheads="1"/>
            </p:cNvSpPr>
            <p:nvPr/>
          </p:nvSpPr>
          <p:spPr bwMode="auto">
            <a:xfrm>
              <a:off x="4013" y="374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a:solidFill>
                    <a:srgbClr val="FF3300"/>
                  </a:solidFill>
                </a:rPr>
                <a:t>CAB</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277"/>
                                        </p:tgtEl>
                                        <p:attrNameLst>
                                          <p:attrName>style.visibility</p:attrName>
                                        </p:attrNameLst>
                                      </p:cBhvr>
                                      <p:to>
                                        <p:strVal val="visible"/>
                                      </p:to>
                                    </p:set>
                                    <p:anim calcmode="lin" valueType="num">
                                      <p:cBhvr additive="base">
                                        <p:cTn id="7" dur="500" fill="hold"/>
                                        <p:tgtEl>
                                          <p:spTgt spid="306277"/>
                                        </p:tgtEl>
                                        <p:attrNameLst>
                                          <p:attrName>ppt_x</p:attrName>
                                        </p:attrNameLst>
                                      </p:cBhvr>
                                      <p:tavLst>
                                        <p:tav tm="0">
                                          <p:val>
                                            <p:strVal val="0-#ppt_w/2"/>
                                          </p:val>
                                        </p:tav>
                                        <p:tav tm="100000">
                                          <p:val>
                                            <p:strVal val="#ppt_x"/>
                                          </p:val>
                                        </p:tav>
                                      </p:tavLst>
                                    </p:anim>
                                    <p:anim calcmode="lin" valueType="num">
                                      <p:cBhvr additive="base">
                                        <p:cTn id="8" dur="500" fill="hold"/>
                                        <p:tgtEl>
                                          <p:spTgt spid="3062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62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62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62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624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06328"/>
                                        </p:tgtEl>
                                        <p:attrNameLst>
                                          <p:attrName>style.visibility</p:attrName>
                                        </p:attrNameLst>
                                      </p:cBhvr>
                                      <p:to>
                                        <p:strVal val="visible"/>
                                      </p:to>
                                    </p:set>
                                    <p:anim calcmode="lin" valueType="num">
                                      <p:cBhvr>
                                        <p:cTn id="29" dur="500" fill="hold"/>
                                        <p:tgtEl>
                                          <p:spTgt spid="306328"/>
                                        </p:tgtEl>
                                        <p:attrNameLst>
                                          <p:attrName>ppt_w</p:attrName>
                                        </p:attrNameLst>
                                      </p:cBhvr>
                                      <p:tavLst>
                                        <p:tav tm="0">
                                          <p:val>
                                            <p:fltVal val="0"/>
                                          </p:val>
                                        </p:tav>
                                        <p:tav tm="100000">
                                          <p:val>
                                            <p:strVal val="#ppt_w"/>
                                          </p:val>
                                        </p:tav>
                                      </p:tavLst>
                                    </p:anim>
                                    <p:anim calcmode="lin" valueType="num">
                                      <p:cBhvr>
                                        <p:cTn id="30" dur="500" fill="hold"/>
                                        <p:tgtEl>
                                          <p:spTgt spid="30632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43" grpId="0" build="p"/>
      <p:bldP spid="3062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40616251-6C73-4DC1-BE90-501ADA1C02B3}" type="slidenum">
              <a:rPr lang="en-US" altLang="zh-CN"/>
              <a:t>9</a:t>
            </a:fld>
            <a:endParaRPr lang="en-US" altLang="zh-CN"/>
          </a:p>
        </p:txBody>
      </p:sp>
      <p:sp>
        <p:nvSpPr>
          <p:cNvPr id="178178" name="Rectangle 2"/>
          <p:cNvSpPr>
            <a:spLocks noGrp="1" noChangeArrowheads="1"/>
          </p:cNvSpPr>
          <p:nvPr>
            <p:ph type="title"/>
          </p:nvPr>
        </p:nvSpPr>
        <p:spPr/>
        <p:txBody>
          <a:bodyPr/>
          <a:lstStyle/>
          <a:p>
            <a:r>
              <a:rPr lang="en-US" altLang="zh-CN"/>
              <a:t>7.1.2 </a:t>
            </a:r>
            <a:r>
              <a:rPr lang="zh-CN" altLang="en-US"/>
              <a:t>图的有关术语</a:t>
            </a:r>
          </a:p>
        </p:txBody>
      </p:sp>
      <p:sp>
        <p:nvSpPr>
          <p:cNvPr id="178179" name="Rectangle 3"/>
          <p:cNvSpPr>
            <a:spLocks noGrp="1" noChangeArrowheads="1"/>
          </p:cNvSpPr>
          <p:nvPr>
            <p:ph type="body" idx="1"/>
          </p:nvPr>
        </p:nvSpPr>
        <p:spPr/>
        <p:txBody>
          <a:bodyPr/>
          <a:lstStyle/>
          <a:p>
            <a:r>
              <a:rPr lang="en-US" altLang="zh-CN" dirty="0"/>
              <a:t>8) </a:t>
            </a:r>
            <a:r>
              <a:rPr lang="zh-CN" altLang="en-US" dirty="0"/>
              <a:t>从顶点</a:t>
            </a:r>
            <a:r>
              <a:rPr lang="en-US" altLang="zh-CN" dirty="0"/>
              <a:t>u </a:t>
            </a:r>
            <a:r>
              <a:rPr lang="zh-CN" altLang="en-US" dirty="0"/>
              <a:t>到顶点</a:t>
            </a:r>
            <a:r>
              <a:rPr lang="en-US" altLang="zh-CN" dirty="0"/>
              <a:t>w </a:t>
            </a:r>
            <a:r>
              <a:rPr lang="zh-CN" altLang="en-US" dirty="0"/>
              <a:t>之间存在一条</a:t>
            </a:r>
            <a:r>
              <a:rPr lang="zh-CN" altLang="en-US" dirty="0">
                <a:solidFill>
                  <a:srgbClr val="FF0000"/>
                </a:solidFill>
              </a:rPr>
              <a:t>路径</a:t>
            </a:r>
            <a:r>
              <a:rPr lang="en-US" altLang="zh-CN" dirty="0">
                <a:solidFill>
                  <a:srgbClr val="FF0000"/>
                </a:solidFill>
              </a:rPr>
              <a:t>(Path)</a:t>
            </a:r>
            <a:r>
              <a:rPr lang="zh-CN" altLang="en-US" dirty="0"/>
              <a:t>，当</a:t>
            </a:r>
            <a:r>
              <a:rPr kumimoji="1" lang="en-US" altLang="zh-CN" dirty="0">
                <a:solidFill>
                  <a:srgbClr val="000066"/>
                </a:solidFill>
                <a:ea typeface="宋体" panose="02010600030101010101" pitchFamily="2" charset="-122"/>
              </a:rPr>
              <a:t>{ u=v</a:t>
            </a:r>
            <a:r>
              <a:rPr kumimoji="1" lang="en-US" altLang="zh-CN" baseline="-25000" dirty="0">
                <a:solidFill>
                  <a:srgbClr val="000066"/>
                </a:solidFill>
                <a:ea typeface="宋体" panose="02010600030101010101" pitchFamily="2" charset="-122"/>
              </a:rPr>
              <a:t>i,0</a:t>
            </a:r>
            <a:r>
              <a:rPr kumimoji="1" lang="en-US" altLang="zh-CN" dirty="0">
                <a:solidFill>
                  <a:srgbClr val="000066"/>
                </a:solidFill>
                <a:ea typeface="宋体" panose="02010600030101010101" pitchFamily="2" charset="-122"/>
              </a:rPr>
              <a:t>,v</a:t>
            </a:r>
            <a:r>
              <a:rPr kumimoji="1" lang="en-US" altLang="zh-CN" baseline="-25000" dirty="0">
                <a:solidFill>
                  <a:srgbClr val="000066"/>
                </a:solidFill>
                <a:ea typeface="宋体" panose="02010600030101010101" pitchFamily="2" charset="-122"/>
              </a:rPr>
              <a:t>i,1</a:t>
            </a:r>
            <a:r>
              <a:rPr kumimoji="1" lang="en-US" altLang="zh-CN" dirty="0">
                <a:solidFill>
                  <a:srgbClr val="000066"/>
                </a:solidFill>
                <a:ea typeface="宋体" panose="02010600030101010101" pitchFamily="2" charset="-122"/>
              </a:rPr>
              <a:t>, …, </a:t>
            </a:r>
            <a:r>
              <a:rPr kumimoji="1" lang="en-US" altLang="zh-CN" dirty="0" err="1">
                <a:solidFill>
                  <a:srgbClr val="000066"/>
                </a:solidFill>
                <a:ea typeface="宋体" panose="02010600030101010101" pitchFamily="2" charset="-122"/>
              </a:rPr>
              <a:t>v</a:t>
            </a:r>
            <a:r>
              <a:rPr kumimoji="1" lang="en-US" altLang="zh-CN" baseline="-25000" dirty="0" err="1">
                <a:solidFill>
                  <a:srgbClr val="000066"/>
                </a:solidFill>
                <a:ea typeface="宋体" panose="02010600030101010101" pitchFamily="2" charset="-122"/>
              </a:rPr>
              <a:t>i,m</a:t>
            </a:r>
            <a:r>
              <a:rPr kumimoji="1" lang="en-US" altLang="zh-CN" dirty="0">
                <a:solidFill>
                  <a:srgbClr val="000066"/>
                </a:solidFill>
                <a:ea typeface="宋体" panose="02010600030101010101" pitchFamily="2" charset="-122"/>
              </a:rPr>
              <a:t>=w}</a:t>
            </a:r>
            <a:r>
              <a:rPr kumimoji="1" lang="zh-CN" altLang="en-US" dirty="0">
                <a:solidFill>
                  <a:srgbClr val="000066"/>
                </a:solidFill>
              </a:rPr>
              <a:t>中</a:t>
            </a:r>
            <a:r>
              <a:rPr kumimoji="1" lang="zh-CN" altLang="en-US" dirty="0">
                <a:solidFill>
                  <a:srgbClr val="000066"/>
                </a:solidFill>
                <a:ea typeface="宋体" panose="02010600030101010101" pitchFamily="2" charset="-122"/>
              </a:rPr>
              <a:t>，</a:t>
            </a:r>
            <a:r>
              <a:rPr kumimoji="1" lang="en-US" altLang="zh-CN" dirty="0">
                <a:solidFill>
                  <a:srgbClr val="000066"/>
                </a:solidFill>
                <a:ea typeface="宋体" panose="02010600030101010101" pitchFamily="2" charset="-122"/>
              </a:rPr>
              <a:t>&lt;v</a:t>
            </a:r>
            <a:r>
              <a:rPr kumimoji="1" lang="en-US" altLang="zh-CN" baseline="-25000" dirty="0">
                <a:solidFill>
                  <a:srgbClr val="000066"/>
                </a:solidFill>
                <a:ea typeface="宋体" panose="02010600030101010101" pitchFamily="2" charset="-122"/>
              </a:rPr>
              <a:t>i,j-1</a:t>
            </a:r>
            <a:r>
              <a:rPr kumimoji="1" lang="en-US" altLang="zh-CN" dirty="0">
                <a:solidFill>
                  <a:srgbClr val="000066"/>
                </a:solidFill>
                <a:ea typeface="宋体" panose="02010600030101010101" pitchFamily="2" charset="-122"/>
              </a:rPr>
              <a:t>,v</a:t>
            </a:r>
            <a:r>
              <a:rPr kumimoji="1" lang="en-US" altLang="zh-CN" baseline="-25000" dirty="0">
                <a:solidFill>
                  <a:srgbClr val="000066"/>
                </a:solidFill>
                <a:ea typeface="宋体" panose="02010600030101010101" pitchFamily="2" charset="-122"/>
              </a:rPr>
              <a:t>i,j</a:t>
            </a:r>
            <a:r>
              <a:rPr kumimoji="1" lang="en-US" altLang="zh-CN" dirty="0">
                <a:solidFill>
                  <a:srgbClr val="000066"/>
                </a:solidFill>
                <a:ea typeface="宋体" panose="02010600030101010101" pitchFamily="2" charset="-122"/>
              </a:rPr>
              <a:t>&gt;</a:t>
            </a:r>
            <a:r>
              <a:rPr kumimoji="1" lang="en-US" altLang="zh-CN" dirty="0">
                <a:solidFill>
                  <a:srgbClr val="000066"/>
                </a:solidFill>
                <a:ea typeface="宋体" panose="02010600030101010101" pitchFamily="2" charset="-122"/>
                <a:sym typeface="Symbol" panose="05050102010706020507" pitchFamily="18" charset="2"/>
              </a:rPr>
              <a:t>VR 1≤j≤m</a:t>
            </a:r>
          </a:p>
          <a:p>
            <a:r>
              <a:rPr kumimoji="1" lang="zh-CN" altLang="en-US" dirty="0">
                <a:solidFill>
                  <a:srgbClr val="000066"/>
                </a:solidFill>
                <a:sym typeface="Symbol" panose="05050102010706020507" pitchFamily="18" charset="2"/>
              </a:rPr>
              <a:t>路径上</a:t>
            </a:r>
            <a:r>
              <a:rPr kumimoji="1" lang="zh-CN" altLang="en-US" u="sng" dirty="0">
                <a:solidFill>
                  <a:srgbClr val="000066"/>
                </a:solidFill>
                <a:sym typeface="Symbol" panose="05050102010706020507" pitchFamily="18" charset="2"/>
              </a:rPr>
              <a:t>边的数目</a:t>
            </a:r>
            <a:r>
              <a:rPr kumimoji="1" lang="zh-CN" altLang="en-US" dirty="0">
                <a:solidFill>
                  <a:srgbClr val="000066"/>
                </a:solidFill>
                <a:sym typeface="Symbol" panose="05050102010706020507" pitchFamily="18" charset="2"/>
              </a:rPr>
              <a:t>称作</a:t>
            </a:r>
            <a:r>
              <a:rPr kumimoji="1" lang="zh-CN" altLang="en-US" dirty="0">
                <a:solidFill>
                  <a:srgbClr val="FF0000"/>
                </a:solidFill>
                <a:sym typeface="Symbol" panose="05050102010706020507" pitchFamily="18" charset="2"/>
              </a:rPr>
              <a:t>路径长度</a:t>
            </a:r>
          </a:p>
          <a:p>
            <a:r>
              <a:rPr kumimoji="1" lang="zh-CN" altLang="en-US" dirty="0">
                <a:solidFill>
                  <a:srgbClr val="FF0000"/>
                </a:solidFill>
                <a:sym typeface="Symbol" panose="05050102010706020507" pitchFamily="18" charset="2"/>
              </a:rPr>
              <a:t>简单路径</a:t>
            </a:r>
            <a:r>
              <a:rPr kumimoji="1" lang="en-US" altLang="zh-CN" dirty="0">
                <a:solidFill>
                  <a:srgbClr val="000066"/>
                </a:solidFill>
                <a:sym typeface="Symbol" panose="05050102010706020507" pitchFamily="18" charset="2"/>
              </a:rPr>
              <a:t>:</a:t>
            </a:r>
            <a:r>
              <a:rPr kumimoji="1" lang="zh-CN" altLang="en-US" dirty="0">
                <a:solidFill>
                  <a:srgbClr val="000066"/>
                </a:solidFill>
                <a:sym typeface="Symbol" panose="05050102010706020507" pitchFamily="18" charset="2"/>
              </a:rPr>
              <a:t>序列中顶点不重复出现的路径</a:t>
            </a:r>
          </a:p>
          <a:p>
            <a:r>
              <a:rPr kumimoji="1" lang="zh-CN" altLang="en-US" dirty="0">
                <a:solidFill>
                  <a:srgbClr val="FF0000"/>
                </a:solidFill>
                <a:sym typeface="Symbol" panose="05050102010706020507" pitchFamily="18" charset="2"/>
              </a:rPr>
              <a:t>简单回路</a:t>
            </a:r>
            <a:r>
              <a:rPr kumimoji="1" lang="en-US" altLang="zh-CN" dirty="0">
                <a:solidFill>
                  <a:srgbClr val="FF0000"/>
                </a:solidFill>
                <a:sym typeface="Symbol" panose="05050102010706020507" pitchFamily="18" charset="2"/>
              </a:rPr>
              <a:t>(Cycle)</a:t>
            </a:r>
            <a:r>
              <a:rPr kumimoji="1" lang="en-US" altLang="zh-CN" dirty="0">
                <a:solidFill>
                  <a:srgbClr val="000066"/>
                </a:solidFill>
                <a:sym typeface="Symbol" panose="05050102010706020507" pitchFamily="18" charset="2"/>
              </a:rPr>
              <a:t>:</a:t>
            </a:r>
            <a:r>
              <a:rPr kumimoji="1" lang="zh-CN" altLang="en-US" dirty="0">
                <a:solidFill>
                  <a:srgbClr val="000066"/>
                </a:solidFill>
                <a:sym typeface="Symbol" panose="05050102010706020507" pitchFamily="18" charset="2"/>
              </a:rPr>
              <a:t>序列中第一个顶点和最后一个顶点相同的路径</a:t>
            </a:r>
          </a:p>
        </p:txBody>
      </p:sp>
      <p:grpSp>
        <p:nvGrpSpPr>
          <p:cNvPr id="178200" name="Group 24"/>
          <p:cNvGrpSpPr/>
          <p:nvPr/>
        </p:nvGrpSpPr>
        <p:grpSpPr bwMode="auto">
          <a:xfrm>
            <a:off x="4953000" y="3733800"/>
            <a:ext cx="3810000" cy="2743200"/>
            <a:chOff x="3120" y="2304"/>
            <a:chExt cx="2400" cy="1728"/>
          </a:xfrm>
        </p:grpSpPr>
        <p:sp>
          <p:nvSpPr>
            <p:cNvPr id="178201" name="Line 25"/>
            <p:cNvSpPr>
              <a:spLocks noChangeShapeType="1"/>
            </p:cNvSpPr>
            <p:nvPr/>
          </p:nvSpPr>
          <p:spPr bwMode="auto">
            <a:xfrm flipH="1">
              <a:off x="3456" y="2592"/>
              <a:ext cx="624"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2" name="Line 26"/>
            <p:cNvSpPr>
              <a:spLocks noChangeShapeType="1"/>
            </p:cNvSpPr>
            <p:nvPr/>
          </p:nvSpPr>
          <p:spPr bwMode="auto">
            <a:xfrm>
              <a:off x="3456" y="3312"/>
              <a:ext cx="240"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3" name="Line 27"/>
            <p:cNvSpPr>
              <a:spLocks noChangeShapeType="1"/>
            </p:cNvSpPr>
            <p:nvPr/>
          </p:nvSpPr>
          <p:spPr bwMode="auto">
            <a:xfrm>
              <a:off x="4080" y="3840"/>
              <a:ext cx="528" cy="0"/>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4" name="Line 28"/>
            <p:cNvSpPr>
              <a:spLocks noChangeShapeType="1"/>
            </p:cNvSpPr>
            <p:nvPr/>
          </p:nvSpPr>
          <p:spPr bwMode="auto">
            <a:xfrm flipH="1" flipV="1">
              <a:off x="4416" y="2688"/>
              <a:ext cx="336" cy="91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5" name="Line 29"/>
            <p:cNvSpPr>
              <a:spLocks noChangeShapeType="1"/>
            </p:cNvSpPr>
            <p:nvPr/>
          </p:nvSpPr>
          <p:spPr bwMode="auto">
            <a:xfrm>
              <a:off x="4560" y="2592"/>
              <a:ext cx="576" cy="38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6" name="Line 30"/>
            <p:cNvSpPr>
              <a:spLocks noChangeShapeType="1"/>
            </p:cNvSpPr>
            <p:nvPr/>
          </p:nvSpPr>
          <p:spPr bwMode="auto">
            <a:xfrm flipH="1">
              <a:off x="4944" y="3360"/>
              <a:ext cx="288" cy="288"/>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07" name="Line 31"/>
            <p:cNvSpPr>
              <a:spLocks noChangeShapeType="1"/>
            </p:cNvSpPr>
            <p:nvPr/>
          </p:nvSpPr>
          <p:spPr bwMode="auto">
            <a:xfrm flipV="1">
              <a:off x="3888" y="2736"/>
              <a:ext cx="384" cy="864"/>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08" name="Line 32"/>
            <p:cNvSpPr>
              <a:spLocks noChangeShapeType="1"/>
            </p:cNvSpPr>
            <p:nvPr/>
          </p:nvSpPr>
          <p:spPr bwMode="auto">
            <a:xfrm flipV="1">
              <a:off x="4032"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09" name="Line 33"/>
            <p:cNvSpPr>
              <a:spLocks noChangeShapeType="1"/>
            </p:cNvSpPr>
            <p:nvPr/>
          </p:nvSpPr>
          <p:spPr bwMode="auto">
            <a:xfrm>
              <a:off x="3504" y="3264"/>
              <a:ext cx="1104" cy="432"/>
            </a:xfrm>
            <a:prstGeom prst="line">
              <a:avLst/>
            </a:prstGeom>
            <a:noFill/>
            <a:ln w="28575" cap="sq">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210" name="Oval 34"/>
            <p:cNvSpPr>
              <a:spLocks noChangeArrowheads="1"/>
            </p:cNvSpPr>
            <p:nvPr/>
          </p:nvSpPr>
          <p:spPr bwMode="auto">
            <a:xfrm>
              <a:off x="5088"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B</a:t>
              </a:r>
            </a:p>
          </p:txBody>
        </p:sp>
        <p:sp>
          <p:nvSpPr>
            <p:cNvPr id="178211" name="Oval 35"/>
            <p:cNvSpPr>
              <a:spLocks noChangeArrowheads="1"/>
            </p:cNvSpPr>
            <p:nvPr/>
          </p:nvSpPr>
          <p:spPr bwMode="auto">
            <a:xfrm>
              <a:off x="4104" y="2304"/>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A</a:t>
              </a:r>
            </a:p>
          </p:txBody>
        </p:sp>
        <p:sp>
          <p:nvSpPr>
            <p:cNvPr id="178212" name="Oval 36"/>
            <p:cNvSpPr>
              <a:spLocks noChangeArrowheads="1"/>
            </p:cNvSpPr>
            <p:nvPr/>
          </p:nvSpPr>
          <p:spPr bwMode="auto">
            <a:xfrm>
              <a:off x="3612"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D</a:t>
              </a:r>
            </a:p>
          </p:txBody>
        </p:sp>
        <p:sp>
          <p:nvSpPr>
            <p:cNvPr id="178213" name="Oval 37"/>
            <p:cNvSpPr>
              <a:spLocks noChangeArrowheads="1"/>
            </p:cNvSpPr>
            <p:nvPr/>
          </p:nvSpPr>
          <p:spPr bwMode="auto">
            <a:xfrm>
              <a:off x="3120" y="2928"/>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E</a:t>
              </a:r>
            </a:p>
          </p:txBody>
        </p:sp>
        <p:sp>
          <p:nvSpPr>
            <p:cNvPr id="178214" name="Oval 38"/>
            <p:cNvSpPr>
              <a:spLocks noChangeArrowheads="1"/>
            </p:cNvSpPr>
            <p:nvPr/>
          </p:nvSpPr>
          <p:spPr bwMode="auto">
            <a:xfrm>
              <a:off x="4596" y="3600"/>
              <a:ext cx="432" cy="432"/>
            </a:xfrm>
            <a:prstGeom prst="ellipse">
              <a:avLst/>
            </a:prstGeom>
            <a:solidFill>
              <a:schemeClr val="tx2"/>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t>C</a:t>
              </a:r>
            </a:p>
          </p:txBody>
        </p:sp>
      </p:grpSp>
    </p:spTree>
  </p:cSld>
  <p:clrMapOvr>
    <a:masterClrMapping/>
  </p:clrMapOvr>
  <p:transition>
    <p:pull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5"/>
          <p:cNvSpPr>
            <a:spLocks noGrp="1"/>
          </p:cNvSpPr>
          <p:nvPr>
            <p:ph type="sldNum" sz="quarter" idx="12"/>
          </p:nvPr>
        </p:nvSpPr>
        <p:spPr/>
        <p:txBody>
          <a:bodyPr/>
          <a:lstStyle/>
          <a:p>
            <a:pPr>
              <a:defRPr/>
            </a:pPr>
            <a:fld id="{B3EF8989-F092-448D-88C2-7DBACFB4AF60}" type="slidenum">
              <a:rPr lang="en-US" altLang="zh-CN"/>
              <a:t>90</a:t>
            </a:fld>
            <a:endParaRPr lang="en-US" altLang="zh-CN"/>
          </a:p>
        </p:txBody>
      </p:sp>
      <p:sp>
        <p:nvSpPr>
          <p:cNvPr id="310277" name="Rectangle 5"/>
          <p:cNvSpPr>
            <a:spLocks noGrp="1" noChangeArrowheads="1"/>
          </p:cNvSpPr>
          <p:nvPr>
            <p:ph type="title"/>
          </p:nvPr>
        </p:nvSpPr>
        <p:spPr>
          <a:xfrm>
            <a:off x="468313" y="115888"/>
            <a:ext cx="8229600" cy="649287"/>
          </a:xfrm>
        </p:spPr>
        <p:txBody>
          <a:bodyPr/>
          <a:lstStyle/>
          <a:p>
            <a:pPr algn="r" eaLnBrk="1" hangingPunct="1">
              <a:defRPr/>
            </a:pPr>
            <a:r>
              <a:rPr lang="en-US" altLang="zh-CN" sz="3600" smtClean="0"/>
              <a:t>7.6.2 </a:t>
            </a:r>
            <a:r>
              <a:rPr lang="zh-CN" altLang="en-US" sz="3600" smtClean="0"/>
              <a:t>弗洛伊德算法</a:t>
            </a:r>
          </a:p>
        </p:txBody>
      </p:sp>
      <p:sp>
        <p:nvSpPr>
          <p:cNvPr id="41988" name="Line 6"/>
          <p:cNvSpPr>
            <a:spLocks noChangeShapeType="1"/>
          </p:cNvSpPr>
          <p:nvPr/>
        </p:nvSpPr>
        <p:spPr bwMode="auto">
          <a:xfrm>
            <a:off x="0" y="2781300"/>
            <a:ext cx="9144000" cy="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10279" name="Text Box 7"/>
          <p:cNvSpPr txBox="1">
            <a:spLocks noChangeArrowheads="1"/>
          </p:cNvSpPr>
          <p:nvPr/>
        </p:nvSpPr>
        <p:spPr bwMode="auto">
          <a:xfrm>
            <a:off x="3132138" y="2852738"/>
            <a:ext cx="53101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buClr>
                <a:srgbClr val="CC99FF"/>
              </a:buClr>
              <a:buFont typeface="Monotype Sorts" pitchFamily="2" charset="2"/>
              <a:buNone/>
            </a:pPr>
            <a:r>
              <a:rPr kumimoji="1" lang="zh-CN" altLang="en-US" sz="2800">
                <a:latin typeface="Times New Roman" panose="02020603050405020304" pitchFamily="18" charset="0"/>
              </a:rPr>
              <a:t>考察：</a:t>
            </a:r>
            <a:r>
              <a:rPr kumimoji="1" lang="en-US" altLang="zh-CN" sz="2800">
                <a:latin typeface="Times New Roman" panose="02020603050405020304" pitchFamily="18" charset="0"/>
              </a:rPr>
              <a:t>&lt;A, B&gt; = 4</a:t>
            </a: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rPr>
              <a:t>            </a:t>
            </a:r>
            <a:r>
              <a:rPr kumimoji="1" lang="en-US" altLang="zh-CN" sz="2800">
                <a:solidFill>
                  <a:srgbClr val="FF3300"/>
                </a:solidFill>
                <a:latin typeface="Times New Roman" panose="02020603050405020304" pitchFamily="18" charset="0"/>
              </a:rPr>
              <a:t>&lt;A, C&gt; &lt;C, B&gt; = </a:t>
            </a:r>
            <a:r>
              <a:rPr kumimoji="1" lang="en-US" altLang="zh-CN" sz="2800">
                <a:solidFill>
                  <a:srgbClr val="FF3300"/>
                </a:solidFill>
                <a:latin typeface="Times New Roman" panose="02020603050405020304" pitchFamily="18" charset="0"/>
                <a:sym typeface="Symbol" panose="05050102010706020507" pitchFamily="18" charset="2"/>
              </a:rPr>
              <a:t>∞</a:t>
            </a:r>
            <a:endParaRPr kumimoji="1" lang="en-US" altLang="zh-CN" sz="2800">
              <a:solidFill>
                <a:srgbClr val="FF3300"/>
              </a:solidFill>
              <a:latin typeface="Times New Roman" panose="02020603050405020304" pitchFamily="18" charset="0"/>
            </a:endParaRPr>
          </a:p>
          <a:p>
            <a:pPr algn="l">
              <a:buClr>
                <a:srgbClr val="CC99FF"/>
              </a:buClr>
              <a:buFont typeface="Monotype Sorts" pitchFamily="2" charset="2"/>
              <a:buNone/>
            </a:pPr>
            <a:r>
              <a:rPr kumimoji="1" lang="zh-CN" altLang="en-US" sz="2800">
                <a:latin typeface="Times New Roman" panose="02020603050405020304" pitchFamily="18" charset="0"/>
              </a:rPr>
              <a:t>考察： </a:t>
            </a:r>
            <a:r>
              <a:rPr kumimoji="1" lang="en-US" altLang="zh-CN" sz="2800">
                <a:latin typeface="Times New Roman" panose="02020603050405020304" pitchFamily="18" charset="0"/>
              </a:rPr>
              <a:t>&lt;B, A&gt; = 6</a:t>
            </a:r>
            <a:endParaRPr kumimoji="1" lang="en-US" altLang="zh-CN" sz="2800">
              <a:latin typeface="Times New Roman" panose="02020603050405020304" pitchFamily="18" charset="0"/>
              <a:sym typeface="Symbol" panose="05050102010706020507" pitchFamily="18" charset="2"/>
            </a:endParaRPr>
          </a:p>
          <a:p>
            <a:pPr algn="l">
              <a:buClr>
                <a:srgbClr val="CC99FF"/>
              </a:buClr>
              <a:buFont typeface="Monotype Sorts" pitchFamily="2" charset="2"/>
              <a:buNone/>
            </a:pPr>
            <a:r>
              <a:rPr kumimoji="1" lang="en-US" altLang="zh-CN" sz="2800">
                <a:solidFill>
                  <a:srgbClr val="00FFFF"/>
                </a:solidFill>
                <a:latin typeface="Times New Roman" panose="02020603050405020304" pitchFamily="18" charset="0"/>
                <a:sym typeface="Symbol" panose="05050102010706020507" pitchFamily="18" charset="2"/>
              </a:rPr>
              <a:t>            </a:t>
            </a:r>
            <a:r>
              <a:rPr kumimoji="1" lang="en-US" altLang="zh-CN" sz="2800">
                <a:solidFill>
                  <a:srgbClr val="FF3300"/>
                </a:solidFill>
                <a:latin typeface="Times New Roman" panose="02020603050405020304" pitchFamily="18" charset="0"/>
                <a:sym typeface="Symbol" panose="05050102010706020507" pitchFamily="18" charset="2"/>
              </a:rPr>
              <a:t>&lt;B, C&gt; &lt;C, A&gt; = 5</a:t>
            </a:r>
          </a:p>
        </p:txBody>
      </p:sp>
      <p:grpSp>
        <p:nvGrpSpPr>
          <p:cNvPr id="2" name="Group 8"/>
          <p:cNvGrpSpPr/>
          <p:nvPr/>
        </p:nvGrpSpPr>
        <p:grpSpPr bwMode="auto">
          <a:xfrm>
            <a:off x="361950" y="620713"/>
            <a:ext cx="2044700" cy="2030412"/>
            <a:chOff x="158" y="2115"/>
            <a:chExt cx="1288" cy="1279"/>
          </a:xfrm>
        </p:grpSpPr>
        <p:sp>
          <p:nvSpPr>
            <p:cNvPr id="42084" name="Freeform 9"/>
            <p:cNvSpPr/>
            <p:nvPr/>
          </p:nvSpPr>
          <p:spPr bwMode="auto">
            <a:xfrm>
              <a:off x="483" y="2451"/>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5" name="Freeform 10"/>
            <p:cNvSpPr/>
            <p:nvPr/>
          </p:nvSpPr>
          <p:spPr bwMode="auto">
            <a:xfrm>
              <a:off x="477" y="2342"/>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6" name="Freeform 11"/>
            <p:cNvSpPr/>
            <p:nvPr/>
          </p:nvSpPr>
          <p:spPr bwMode="auto">
            <a:xfrm>
              <a:off x="411" y="2544"/>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7" name="Freeform 12"/>
            <p:cNvSpPr/>
            <p:nvPr/>
          </p:nvSpPr>
          <p:spPr bwMode="auto">
            <a:xfrm>
              <a:off x="295" y="2589"/>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8" name="Freeform 13"/>
            <p:cNvSpPr/>
            <p:nvPr/>
          </p:nvSpPr>
          <p:spPr bwMode="auto">
            <a:xfrm>
              <a:off x="951" y="2571"/>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9" name="Text Box 14"/>
            <p:cNvSpPr txBox="1">
              <a:spLocks noChangeArrowheads="1"/>
            </p:cNvSpPr>
            <p:nvPr/>
          </p:nvSpPr>
          <p:spPr bwMode="auto">
            <a:xfrm>
              <a:off x="1174" y="27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2090" name="Text Box 15"/>
            <p:cNvSpPr txBox="1">
              <a:spLocks noChangeArrowheads="1"/>
            </p:cNvSpPr>
            <p:nvPr/>
          </p:nvSpPr>
          <p:spPr bwMode="auto">
            <a:xfrm>
              <a:off x="720" y="211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2091" name="Text Box 16"/>
            <p:cNvSpPr txBox="1">
              <a:spLocks noChangeArrowheads="1"/>
            </p:cNvSpPr>
            <p:nvPr/>
          </p:nvSpPr>
          <p:spPr bwMode="auto">
            <a:xfrm>
              <a:off x="698" y="245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2092" name="Text Box 17"/>
            <p:cNvSpPr txBox="1">
              <a:spLocks noChangeArrowheads="1"/>
            </p:cNvSpPr>
            <p:nvPr/>
          </p:nvSpPr>
          <p:spPr bwMode="auto">
            <a:xfrm>
              <a:off x="158" y="2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2093" name="Text Box 18"/>
            <p:cNvSpPr txBox="1">
              <a:spLocks noChangeArrowheads="1"/>
            </p:cNvSpPr>
            <p:nvPr/>
          </p:nvSpPr>
          <p:spPr bwMode="auto">
            <a:xfrm>
              <a:off x="629" y="2750"/>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2094" name="Oval 19"/>
            <p:cNvSpPr>
              <a:spLocks noChangeArrowheads="1"/>
            </p:cNvSpPr>
            <p:nvPr/>
          </p:nvSpPr>
          <p:spPr bwMode="auto">
            <a:xfrm>
              <a:off x="176" y="2297"/>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2095" name="Oval 20"/>
            <p:cNvSpPr>
              <a:spLocks noChangeArrowheads="1"/>
            </p:cNvSpPr>
            <p:nvPr/>
          </p:nvSpPr>
          <p:spPr bwMode="auto">
            <a:xfrm>
              <a:off x="658" y="3113"/>
              <a:ext cx="305" cy="281"/>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2096" name="Oval 21"/>
            <p:cNvSpPr>
              <a:spLocks noChangeArrowheads="1"/>
            </p:cNvSpPr>
            <p:nvPr/>
          </p:nvSpPr>
          <p:spPr bwMode="auto">
            <a:xfrm>
              <a:off x="1141" y="2297"/>
              <a:ext cx="305" cy="282"/>
            </a:xfrm>
            <a:prstGeom prst="ellipse">
              <a:avLst/>
            </a:prstGeom>
            <a:solidFill>
              <a:srgbClr val="FFCCFF"/>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sp>
        <p:nvSpPr>
          <p:cNvPr id="41991" name="Rectangle 22"/>
          <p:cNvSpPr>
            <a:spLocks noChangeArrowheads="1"/>
          </p:cNvSpPr>
          <p:nvPr/>
        </p:nvSpPr>
        <p:spPr bwMode="auto">
          <a:xfrm>
            <a:off x="179388" y="188913"/>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eaLnBrk="0" hangingPunct="0">
              <a:buClr>
                <a:srgbClr val="CC99FF"/>
              </a:buClr>
              <a:buFont typeface="Monotype Sorts" pitchFamily="2" charset="2"/>
              <a:buNone/>
            </a:pPr>
            <a:r>
              <a:rPr kumimoji="1" lang="zh-CN" altLang="en-US"/>
              <a:t>第</a:t>
            </a:r>
            <a:r>
              <a:rPr kumimoji="1" lang="en-US" altLang="zh-CN"/>
              <a:t>2</a:t>
            </a:r>
            <a:r>
              <a:rPr kumimoji="1" lang="zh-CN" altLang="en-US"/>
              <a:t>步：加入</a:t>
            </a:r>
            <a:r>
              <a:rPr kumimoji="1" lang="en-US" altLang="zh-CN"/>
              <a:t>B</a:t>
            </a:r>
            <a:r>
              <a:rPr kumimoji="1" lang="zh-CN" altLang="en-US"/>
              <a:t>点</a:t>
            </a:r>
          </a:p>
        </p:txBody>
      </p:sp>
      <p:graphicFrame>
        <p:nvGraphicFramePr>
          <p:cNvPr id="310424" name="Group 152"/>
          <p:cNvGraphicFramePr>
            <a:graphicFrameLocks noGrp="1"/>
          </p:cNvGraphicFramePr>
          <p:nvPr/>
        </p:nvGraphicFramePr>
        <p:xfrm>
          <a:off x="2916238" y="4581525"/>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5</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Group 153"/>
          <p:cNvGrpSpPr/>
          <p:nvPr/>
        </p:nvGrpSpPr>
        <p:grpSpPr bwMode="auto">
          <a:xfrm>
            <a:off x="5651500" y="4581525"/>
            <a:ext cx="2341563" cy="1871663"/>
            <a:chOff x="3560" y="2886"/>
            <a:chExt cx="1475" cy="1179"/>
          </a:xfrm>
        </p:grpSpPr>
        <p:sp>
          <p:nvSpPr>
            <p:cNvPr id="42073" name="Text Box 60"/>
            <p:cNvSpPr txBox="1">
              <a:spLocks noChangeArrowheads="1"/>
            </p:cNvSpPr>
            <p:nvPr/>
          </p:nvSpPr>
          <p:spPr bwMode="auto">
            <a:xfrm>
              <a:off x="3560" y="288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a:t>对应路径：</a:t>
              </a:r>
            </a:p>
          </p:txBody>
        </p:sp>
        <p:grpSp>
          <p:nvGrpSpPr>
            <p:cNvPr id="4" name="Group 62"/>
            <p:cNvGrpSpPr/>
            <p:nvPr/>
          </p:nvGrpSpPr>
          <p:grpSpPr bwMode="auto">
            <a:xfrm>
              <a:off x="3587" y="3191"/>
              <a:ext cx="1426" cy="874"/>
              <a:chOff x="1578" y="2744"/>
              <a:chExt cx="1188" cy="756"/>
            </a:xfrm>
          </p:grpSpPr>
          <p:sp>
            <p:nvSpPr>
              <p:cNvPr id="42079" name="Rectangle 63"/>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80" name="Line 64"/>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1" name="Line 65"/>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2" name="Line 66"/>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3" name="Line 67"/>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75" name="Text Box 68"/>
            <p:cNvSpPr txBox="1">
              <a:spLocks noChangeArrowheads="1"/>
            </p:cNvSpPr>
            <p:nvPr/>
          </p:nvSpPr>
          <p:spPr bwMode="auto">
            <a:xfrm>
              <a:off x="4119" y="3161"/>
              <a:ext cx="9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t>
              </a:r>
              <a:r>
                <a:rPr kumimoji="1" lang="en-US" altLang="zh-CN">
                  <a:solidFill>
                    <a:srgbClr val="FF3300"/>
                  </a:solidFill>
                  <a:ea typeface="宋体" panose="02010600030101010101" pitchFamily="2" charset="-122"/>
                </a:rPr>
                <a:t>ABC</a:t>
              </a:r>
            </a:p>
          </p:txBody>
        </p:sp>
        <p:sp>
          <p:nvSpPr>
            <p:cNvPr id="42076" name="Text Box 69"/>
            <p:cNvSpPr txBox="1">
              <a:spLocks noChangeArrowheads="1"/>
            </p:cNvSpPr>
            <p:nvPr/>
          </p:nvSpPr>
          <p:spPr bwMode="auto">
            <a:xfrm>
              <a:off x="3560" y="3460"/>
              <a:ext cx="1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solidFill>
                    <a:srgbClr val="FF3300"/>
                  </a:solidFill>
                  <a:ea typeface="宋体" panose="02010600030101010101" pitchFamily="2" charset="-122"/>
                </a:rPr>
                <a:t>BCA</a:t>
              </a:r>
              <a:r>
                <a:rPr kumimoji="1" lang="en-US" altLang="zh-CN">
                  <a:ea typeface="宋体" panose="02010600030101010101" pitchFamily="2" charset="-122"/>
                </a:rPr>
                <a:t>           BC</a:t>
              </a:r>
            </a:p>
          </p:txBody>
        </p:sp>
        <p:sp>
          <p:nvSpPr>
            <p:cNvPr id="42077" name="Text Box 70"/>
            <p:cNvSpPr txBox="1">
              <a:spLocks noChangeArrowheads="1"/>
            </p:cNvSpPr>
            <p:nvPr/>
          </p:nvSpPr>
          <p:spPr bwMode="auto">
            <a:xfrm>
              <a:off x="3624" y="37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sp>
          <p:nvSpPr>
            <p:cNvPr id="42078" name="Rectangle 71"/>
            <p:cNvSpPr>
              <a:spLocks noChangeArrowheads="1"/>
            </p:cNvSpPr>
            <p:nvPr/>
          </p:nvSpPr>
          <p:spPr bwMode="auto">
            <a:xfrm>
              <a:off x="4013" y="374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a:solidFill>
                    <a:srgbClr val="FF3300"/>
                  </a:solidFill>
                </a:rPr>
                <a:t>CAB</a:t>
              </a:r>
            </a:p>
          </p:txBody>
        </p:sp>
      </p:grpSp>
      <p:grpSp>
        <p:nvGrpSpPr>
          <p:cNvPr id="5" name="Group 151"/>
          <p:cNvGrpSpPr/>
          <p:nvPr/>
        </p:nvGrpSpPr>
        <p:grpSpPr bwMode="auto">
          <a:xfrm>
            <a:off x="323850" y="4149725"/>
            <a:ext cx="2044700" cy="2030413"/>
            <a:chOff x="204" y="2614"/>
            <a:chExt cx="1288" cy="1279"/>
          </a:xfrm>
        </p:grpSpPr>
        <p:sp>
          <p:nvSpPr>
            <p:cNvPr id="42060" name="Freeform 88"/>
            <p:cNvSpPr/>
            <p:nvPr/>
          </p:nvSpPr>
          <p:spPr bwMode="auto">
            <a:xfrm>
              <a:off x="529" y="2950"/>
              <a:ext cx="661" cy="46"/>
            </a:xfrm>
            <a:custGeom>
              <a:avLst/>
              <a:gdLst>
                <a:gd name="T0" fmla="*/ 0 w 477"/>
                <a:gd name="T1" fmla="*/ 0 h 36"/>
                <a:gd name="T2" fmla="*/ 243 w 477"/>
                <a:gd name="T3" fmla="*/ 36 h 36"/>
                <a:gd name="T4" fmla="*/ 477 w 477"/>
                <a:gd name="T5" fmla="*/ 0 h 36"/>
                <a:gd name="T6" fmla="*/ 0 60000 65536"/>
                <a:gd name="T7" fmla="*/ 0 60000 65536"/>
                <a:gd name="T8" fmla="*/ 0 60000 65536"/>
                <a:gd name="T9" fmla="*/ 0 w 477"/>
                <a:gd name="T10" fmla="*/ 0 h 36"/>
                <a:gd name="T11" fmla="*/ 477 w 477"/>
                <a:gd name="T12" fmla="*/ 36 h 36"/>
              </a:gdLst>
              <a:ahLst/>
              <a:cxnLst>
                <a:cxn ang="T6">
                  <a:pos x="T0" y="T1"/>
                </a:cxn>
                <a:cxn ang="T7">
                  <a:pos x="T2" y="T3"/>
                </a:cxn>
                <a:cxn ang="T8">
                  <a:pos x="T4" y="T5"/>
                </a:cxn>
              </a:cxnLst>
              <a:rect l="T9" t="T10" r="T11" b="T12"/>
              <a:pathLst>
                <a:path w="477" h="36">
                  <a:moveTo>
                    <a:pt x="0" y="0"/>
                  </a:moveTo>
                  <a:cubicBezTo>
                    <a:pt x="40" y="6"/>
                    <a:pt x="164" y="36"/>
                    <a:pt x="243" y="36"/>
                  </a:cubicBezTo>
                  <a:cubicBezTo>
                    <a:pt x="322" y="36"/>
                    <a:pt x="428" y="7"/>
                    <a:pt x="477"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61" name="Freeform 89"/>
            <p:cNvSpPr/>
            <p:nvPr/>
          </p:nvSpPr>
          <p:spPr bwMode="auto">
            <a:xfrm>
              <a:off x="523" y="2841"/>
              <a:ext cx="694" cy="44"/>
            </a:xfrm>
            <a:custGeom>
              <a:avLst/>
              <a:gdLst>
                <a:gd name="T0" fmla="*/ 501 w 501"/>
                <a:gd name="T1" fmla="*/ 28 h 28"/>
                <a:gd name="T2" fmla="*/ 249 w 501"/>
                <a:gd name="T3" fmla="*/ 1 h 28"/>
                <a:gd name="T4" fmla="*/ 0 w 501"/>
                <a:gd name="T5" fmla="*/ 24 h 28"/>
                <a:gd name="T6" fmla="*/ 0 60000 65536"/>
                <a:gd name="T7" fmla="*/ 0 60000 65536"/>
                <a:gd name="T8" fmla="*/ 0 60000 65536"/>
                <a:gd name="T9" fmla="*/ 0 w 501"/>
                <a:gd name="T10" fmla="*/ 0 h 28"/>
                <a:gd name="T11" fmla="*/ 501 w 501"/>
                <a:gd name="T12" fmla="*/ 28 h 28"/>
              </a:gdLst>
              <a:ahLst/>
              <a:cxnLst>
                <a:cxn ang="T6">
                  <a:pos x="T0" y="T1"/>
                </a:cxn>
                <a:cxn ang="T7">
                  <a:pos x="T2" y="T3"/>
                </a:cxn>
                <a:cxn ang="T8">
                  <a:pos x="T4" y="T5"/>
                </a:cxn>
              </a:cxnLst>
              <a:rect l="T9" t="T10" r="T11" b="T12"/>
              <a:pathLst>
                <a:path w="501" h="28">
                  <a:moveTo>
                    <a:pt x="501" y="28"/>
                  </a:moveTo>
                  <a:cubicBezTo>
                    <a:pt x="459" y="24"/>
                    <a:pt x="332" y="2"/>
                    <a:pt x="249" y="1"/>
                  </a:cubicBezTo>
                  <a:cubicBezTo>
                    <a:pt x="166" y="0"/>
                    <a:pt x="52" y="19"/>
                    <a:pt x="0" y="24"/>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62" name="Freeform 90"/>
            <p:cNvSpPr/>
            <p:nvPr/>
          </p:nvSpPr>
          <p:spPr bwMode="auto">
            <a:xfrm>
              <a:off x="457" y="3043"/>
              <a:ext cx="311" cy="569"/>
            </a:xfrm>
            <a:custGeom>
              <a:avLst/>
              <a:gdLst>
                <a:gd name="T0" fmla="*/ 0 w 311"/>
                <a:gd name="T1" fmla="*/ 0 h 569"/>
                <a:gd name="T2" fmla="*/ 225 w 311"/>
                <a:gd name="T3" fmla="*/ 261 h 569"/>
                <a:gd name="T4" fmla="*/ 311 w 311"/>
                <a:gd name="T5" fmla="*/ 569 h 569"/>
                <a:gd name="T6" fmla="*/ 0 60000 65536"/>
                <a:gd name="T7" fmla="*/ 0 60000 65536"/>
                <a:gd name="T8" fmla="*/ 0 60000 65536"/>
                <a:gd name="T9" fmla="*/ 0 w 311"/>
                <a:gd name="T10" fmla="*/ 0 h 569"/>
                <a:gd name="T11" fmla="*/ 311 w 311"/>
                <a:gd name="T12" fmla="*/ 569 h 569"/>
              </a:gdLst>
              <a:ahLst/>
              <a:cxnLst>
                <a:cxn ang="T6">
                  <a:pos x="T0" y="T1"/>
                </a:cxn>
                <a:cxn ang="T7">
                  <a:pos x="T2" y="T3"/>
                </a:cxn>
                <a:cxn ang="T8">
                  <a:pos x="T4" y="T5"/>
                </a:cxn>
              </a:cxnLst>
              <a:rect l="T9" t="T10" r="T11" b="T12"/>
              <a:pathLst>
                <a:path w="311" h="569">
                  <a:moveTo>
                    <a:pt x="0" y="0"/>
                  </a:moveTo>
                  <a:cubicBezTo>
                    <a:pt x="37" y="43"/>
                    <a:pt x="173" y="166"/>
                    <a:pt x="225" y="261"/>
                  </a:cubicBezTo>
                  <a:cubicBezTo>
                    <a:pt x="277" y="356"/>
                    <a:pt x="293" y="505"/>
                    <a:pt x="311" y="56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63" name="Freeform 91"/>
            <p:cNvSpPr/>
            <p:nvPr/>
          </p:nvSpPr>
          <p:spPr bwMode="auto">
            <a:xfrm>
              <a:off x="341" y="3088"/>
              <a:ext cx="373" cy="618"/>
            </a:xfrm>
            <a:custGeom>
              <a:avLst/>
              <a:gdLst>
                <a:gd name="T0" fmla="*/ 269 w 269"/>
                <a:gd name="T1" fmla="*/ 486 h 486"/>
                <a:gd name="T2" fmla="*/ 107 w 269"/>
                <a:gd name="T3" fmla="*/ 297 h 486"/>
                <a:gd name="T4" fmla="*/ 0 w 269"/>
                <a:gd name="T5" fmla="*/ 0 h 486"/>
                <a:gd name="T6" fmla="*/ 0 60000 65536"/>
                <a:gd name="T7" fmla="*/ 0 60000 65536"/>
                <a:gd name="T8" fmla="*/ 0 60000 65536"/>
                <a:gd name="T9" fmla="*/ 0 w 269"/>
                <a:gd name="T10" fmla="*/ 0 h 486"/>
                <a:gd name="T11" fmla="*/ 269 w 269"/>
                <a:gd name="T12" fmla="*/ 486 h 486"/>
              </a:gdLst>
              <a:ahLst/>
              <a:cxnLst>
                <a:cxn ang="T6">
                  <a:pos x="T0" y="T1"/>
                </a:cxn>
                <a:cxn ang="T7">
                  <a:pos x="T2" y="T3"/>
                </a:cxn>
                <a:cxn ang="T8">
                  <a:pos x="T4" y="T5"/>
                </a:cxn>
              </a:cxnLst>
              <a:rect l="T9" t="T10" r="T11" b="T12"/>
              <a:pathLst>
                <a:path w="269" h="486">
                  <a:moveTo>
                    <a:pt x="269" y="486"/>
                  </a:moveTo>
                  <a:cubicBezTo>
                    <a:pt x="242" y="455"/>
                    <a:pt x="152" y="378"/>
                    <a:pt x="107" y="297"/>
                  </a:cubicBezTo>
                  <a:cubicBezTo>
                    <a:pt x="62" y="216"/>
                    <a:pt x="22" y="62"/>
                    <a:pt x="0"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64" name="Freeform 92"/>
            <p:cNvSpPr/>
            <p:nvPr/>
          </p:nvSpPr>
          <p:spPr bwMode="auto">
            <a:xfrm>
              <a:off x="997" y="3070"/>
              <a:ext cx="315" cy="576"/>
            </a:xfrm>
            <a:custGeom>
              <a:avLst/>
              <a:gdLst>
                <a:gd name="T0" fmla="*/ 315 w 315"/>
                <a:gd name="T1" fmla="*/ 0 h 576"/>
                <a:gd name="T2" fmla="*/ 216 w 315"/>
                <a:gd name="T3" fmla="*/ 351 h 576"/>
                <a:gd name="T4" fmla="*/ 0 w 315"/>
                <a:gd name="T5" fmla="*/ 576 h 576"/>
                <a:gd name="T6" fmla="*/ 0 60000 65536"/>
                <a:gd name="T7" fmla="*/ 0 60000 65536"/>
                <a:gd name="T8" fmla="*/ 0 60000 65536"/>
                <a:gd name="T9" fmla="*/ 0 w 315"/>
                <a:gd name="T10" fmla="*/ 0 h 576"/>
                <a:gd name="T11" fmla="*/ 315 w 315"/>
                <a:gd name="T12" fmla="*/ 576 h 576"/>
              </a:gdLst>
              <a:ahLst/>
              <a:cxnLst>
                <a:cxn ang="T6">
                  <a:pos x="T0" y="T1"/>
                </a:cxn>
                <a:cxn ang="T7">
                  <a:pos x="T2" y="T3"/>
                </a:cxn>
                <a:cxn ang="T8">
                  <a:pos x="T4" y="T5"/>
                </a:cxn>
              </a:cxnLst>
              <a:rect l="T9" t="T10" r="T11" b="T12"/>
              <a:pathLst>
                <a:path w="315" h="576">
                  <a:moveTo>
                    <a:pt x="315" y="0"/>
                  </a:moveTo>
                  <a:cubicBezTo>
                    <a:pt x="299" y="58"/>
                    <a:pt x="268" y="255"/>
                    <a:pt x="216" y="351"/>
                  </a:cubicBezTo>
                  <a:cubicBezTo>
                    <a:pt x="164" y="447"/>
                    <a:pt x="45" y="529"/>
                    <a:pt x="0" y="57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65" name="Text Box 93"/>
            <p:cNvSpPr txBox="1">
              <a:spLocks noChangeArrowheads="1"/>
            </p:cNvSpPr>
            <p:nvPr/>
          </p:nvSpPr>
          <p:spPr bwMode="auto">
            <a:xfrm>
              <a:off x="1220" y="32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2</a:t>
              </a:r>
            </a:p>
          </p:txBody>
        </p:sp>
        <p:sp>
          <p:nvSpPr>
            <p:cNvPr id="42066" name="Text Box 94"/>
            <p:cNvSpPr txBox="1">
              <a:spLocks noChangeArrowheads="1"/>
            </p:cNvSpPr>
            <p:nvPr/>
          </p:nvSpPr>
          <p:spPr bwMode="auto">
            <a:xfrm>
              <a:off x="766" y="261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6</a:t>
              </a:r>
            </a:p>
          </p:txBody>
        </p:sp>
        <p:sp>
          <p:nvSpPr>
            <p:cNvPr id="42067" name="Text Box 95"/>
            <p:cNvSpPr txBox="1">
              <a:spLocks noChangeArrowheads="1"/>
            </p:cNvSpPr>
            <p:nvPr/>
          </p:nvSpPr>
          <p:spPr bwMode="auto">
            <a:xfrm>
              <a:off x="744" y="29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4</a:t>
              </a:r>
            </a:p>
          </p:txBody>
        </p:sp>
        <p:sp>
          <p:nvSpPr>
            <p:cNvPr id="42068" name="Text Box 96"/>
            <p:cNvSpPr txBox="1">
              <a:spLocks noChangeArrowheads="1"/>
            </p:cNvSpPr>
            <p:nvPr/>
          </p:nvSpPr>
          <p:spPr bwMode="auto">
            <a:xfrm>
              <a:off x="204" y="32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3</a:t>
              </a:r>
            </a:p>
          </p:txBody>
        </p:sp>
        <p:sp>
          <p:nvSpPr>
            <p:cNvPr id="42069" name="Text Box 97"/>
            <p:cNvSpPr txBox="1">
              <a:spLocks noChangeArrowheads="1"/>
            </p:cNvSpPr>
            <p:nvPr/>
          </p:nvSpPr>
          <p:spPr bwMode="auto">
            <a:xfrm>
              <a:off x="675" y="3249"/>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latin typeface="Times New Roman" panose="02020603050405020304" pitchFamily="18" charset="0"/>
                  <a:ea typeface="宋体" panose="02010600030101010101" pitchFamily="2" charset="-122"/>
                </a:rPr>
                <a:t>11</a:t>
              </a:r>
            </a:p>
          </p:txBody>
        </p:sp>
        <p:sp>
          <p:nvSpPr>
            <p:cNvPr id="42070" name="Oval 98"/>
            <p:cNvSpPr>
              <a:spLocks noChangeArrowheads="1"/>
            </p:cNvSpPr>
            <p:nvPr/>
          </p:nvSpPr>
          <p:spPr bwMode="auto">
            <a:xfrm>
              <a:off x="222" y="2796"/>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A</a:t>
              </a:r>
            </a:p>
          </p:txBody>
        </p:sp>
        <p:sp>
          <p:nvSpPr>
            <p:cNvPr id="42071" name="Oval 99"/>
            <p:cNvSpPr>
              <a:spLocks noChangeArrowheads="1"/>
            </p:cNvSpPr>
            <p:nvPr/>
          </p:nvSpPr>
          <p:spPr bwMode="auto">
            <a:xfrm>
              <a:off x="704" y="3612"/>
              <a:ext cx="305" cy="281"/>
            </a:xfrm>
            <a:prstGeom prst="ellipse">
              <a:avLst/>
            </a:prstGeom>
            <a:solidFill>
              <a:srgbClr val="FFCCFF"/>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C</a:t>
              </a:r>
            </a:p>
          </p:txBody>
        </p:sp>
        <p:sp>
          <p:nvSpPr>
            <p:cNvPr id="42072" name="Oval 100"/>
            <p:cNvSpPr>
              <a:spLocks noChangeArrowheads="1"/>
            </p:cNvSpPr>
            <p:nvPr/>
          </p:nvSpPr>
          <p:spPr bwMode="auto">
            <a:xfrm>
              <a:off x="1187" y="2796"/>
              <a:ext cx="305" cy="282"/>
            </a:xfrm>
            <a:prstGeom prst="ellipse">
              <a:avLst/>
            </a:prstGeom>
            <a:solidFill>
              <a:schemeClr val="tx2"/>
            </a:solidFill>
            <a:ln w="9525">
              <a:solidFill>
                <a:schemeClr val="tx1"/>
              </a:solidFill>
              <a:round/>
            </a:ln>
          </p:spPr>
          <p:txBody>
            <a:bodyPr wrap="none" anchor="ctr"/>
            <a:lstStyle/>
            <a:p>
              <a:r>
                <a:rPr kumimoji="1" lang="en-US" altLang="zh-CN">
                  <a:latin typeface="Times New Roman" panose="02020603050405020304" pitchFamily="18" charset="0"/>
                  <a:ea typeface="宋体" panose="02010600030101010101" pitchFamily="2" charset="-122"/>
                </a:rPr>
                <a:t>B</a:t>
              </a:r>
            </a:p>
          </p:txBody>
        </p:sp>
      </p:grpSp>
      <p:sp>
        <p:nvSpPr>
          <p:cNvPr id="310373" name="Rectangle 101"/>
          <p:cNvSpPr>
            <a:spLocks noChangeArrowheads="1"/>
          </p:cNvSpPr>
          <p:nvPr/>
        </p:nvSpPr>
        <p:spPr bwMode="auto">
          <a:xfrm>
            <a:off x="179388" y="2997200"/>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pPr eaLnBrk="0" hangingPunct="0">
              <a:buClr>
                <a:srgbClr val="CC99FF"/>
              </a:buClr>
              <a:buFont typeface="Monotype Sorts" pitchFamily="2" charset="2"/>
              <a:buNone/>
            </a:pPr>
            <a:r>
              <a:rPr kumimoji="1" lang="zh-CN" altLang="en-US"/>
              <a:t>第</a:t>
            </a:r>
            <a:r>
              <a:rPr kumimoji="1" lang="en-US" altLang="zh-CN"/>
              <a:t>3</a:t>
            </a:r>
            <a:r>
              <a:rPr kumimoji="1" lang="zh-CN" altLang="en-US"/>
              <a:t>步：加入</a:t>
            </a:r>
            <a:r>
              <a:rPr kumimoji="1" lang="en-US" altLang="zh-CN"/>
              <a:t>C</a:t>
            </a:r>
            <a:r>
              <a:rPr kumimoji="1" lang="zh-CN" altLang="en-US"/>
              <a:t>点</a:t>
            </a:r>
          </a:p>
        </p:txBody>
      </p:sp>
      <p:graphicFrame>
        <p:nvGraphicFramePr>
          <p:cNvPr id="310374" name="Group 102"/>
          <p:cNvGraphicFramePr>
            <a:graphicFrameLocks noGrp="1"/>
          </p:cNvGraphicFramePr>
          <p:nvPr/>
        </p:nvGraphicFramePr>
        <p:xfrm>
          <a:off x="2916238" y="765175"/>
          <a:ext cx="2449512" cy="1887539"/>
        </p:xfrm>
        <a:graphic>
          <a:graphicData uri="http://schemas.openxmlformats.org/drawingml/2006/table">
            <a:tbl>
              <a:tblPr/>
              <a:tblGrid>
                <a:gridCol w="5762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127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a:noFill/>
                    </a:lnR>
                    <a:lnT>
                      <a:noFill/>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 name="Group 137"/>
          <p:cNvGrpSpPr/>
          <p:nvPr/>
        </p:nvGrpSpPr>
        <p:grpSpPr bwMode="auto">
          <a:xfrm>
            <a:off x="5651500" y="765175"/>
            <a:ext cx="2343150" cy="1871663"/>
            <a:chOff x="3560" y="2886"/>
            <a:chExt cx="1476" cy="1179"/>
          </a:xfrm>
        </p:grpSpPr>
        <p:grpSp>
          <p:nvGrpSpPr>
            <p:cNvPr id="7" name="Group 138"/>
            <p:cNvGrpSpPr/>
            <p:nvPr/>
          </p:nvGrpSpPr>
          <p:grpSpPr bwMode="auto">
            <a:xfrm>
              <a:off x="3560" y="2886"/>
              <a:ext cx="1476" cy="1179"/>
              <a:chOff x="3560" y="2886"/>
              <a:chExt cx="1476" cy="1179"/>
            </a:xfrm>
          </p:grpSpPr>
          <p:sp>
            <p:nvSpPr>
              <p:cNvPr id="42049" name="Text Box 139"/>
              <p:cNvSpPr txBox="1">
                <a:spLocks noChangeArrowheads="1"/>
              </p:cNvSpPr>
              <p:nvPr/>
            </p:nvSpPr>
            <p:spPr bwMode="auto">
              <a:xfrm>
                <a:off x="3560" y="2886"/>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a:t>对应路径：</a:t>
                </a:r>
              </a:p>
            </p:txBody>
          </p:sp>
          <p:grpSp>
            <p:nvGrpSpPr>
              <p:cNvPr id="8" name="Group 140"/>
              <p:cNvGrpSpPr/>
              <p:nvPr/>
            </p:nvGrpSpPr>
            <p:grpSpPr bwMode="auto">
              <a:xfrm>
                <a:off x="3587" y="3161"/>
                <a:ext cx="1449" cy="904"/>
                <a:chOff x="1578" y="2718"/>
                <a:chExt cx="1206" cy="782"/>
              </a:xfrm>
            </p:grpSpPr>
            <p:grpSp>
              <p:nvGrpSpPr>
                <p:cNvPr id="9" name="Group 141"/>
                <p:cNvGrpSpPr/>
                <p:nvPr/>
              </p:nvGrpSpPr>
              <p:grpSpPr bwMode="auto">
                <a:xfrm>
                  <a:off x="1578" y="2744"/>
                  <a:ext cx="1188" cy="756"/>
                  <a:chOff x="1578" y="2744"/>
                  <a:chExt cx="1188" cy="756"/>
                </a:xfrm>
              </p:grpSpPr>
              <p:sp>
                <p:nvSpPr>
                  <p:cNvPr id="42055" name="Rectangle 142"/>
                  <p:cNvSpPr>
                    <a:spLocks noChangeArrowheads="1"/>
                  </p:cNvSpPr>
                  <p:nvPr/>
                </p:nvSpPr>
                <p:spPr bwMode="auto">
                  <a:xfrm>
                    <a:off x="1578" y="2744"/>
                    <a:ext cx="1188" cy="7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056" name="Line 143"/>
                  <p:cNvSpPr>
                    <a:spLocks noChangeShapeType="1"/>
                  </p:cNvSpPr>
                  <p:nvPr/>
                </p:nvSpPr>
                <p:spPr bwMode="auto">
                  <a:xfrm>
                    <a:off x="1578" y="2989"/>
                    <a:ext cx="1188"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7" name="Line 144"/>
                  <p:cNvSpPr>
                    <a:spLocks noChangeShapeType="1"/>
                  </p:cNvSpPr>
                  <p:nvPr/>
                </p:nvSpPr>
                <p:spPr bwMode="auto">
                  <a:xfrm>
                    <a:off x="1589" y="3244"/>
                    <a:ext cx="1176"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8" name="Line 145"/>
                  <p:cNvSpPr>
                    <a:spLocks noChangeShapeType="1"/>
                  </p:cNvSpPr>
                  <p:nvPr/>
                </p:nvSpPr>
                <p:spPr bwMode="auto">
                  <a:xfrm>
                    <a:off x="1956" y="2744"/>
                    <a:ext cx="0" cy="7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59" name="Line 146"/>
                  <p:cNvSpPr>
                    <a:spLocks noChangeShapeType="1"/>
                  </p:cNvSpPr>
                  <p:nvPr/>
                </p:nvSpPr>
                <p:spPr bwMode="auto">
                  <a:xfrm>
                    <a:off x="2367" y="2744"/>
                    <a:ext cx="0" cy="7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52" name="Text Box 147"/>
                <p:cNvSpPr txBox="1">
                  <a:spLocks noChangeArrowheads="1"/>
                </p:cNvSpPr>
                <p:nvPr/>
              </p:nvSpPr>
              <p:spPr bwMode="auto">
                <a:xfrm>
                  <a:off x="2021" y="2718"/>
                  <a:ext cx="76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AB  </a:t>
                  </a:r>
                  <a:r>
                    <a:rPr kumimoji="1" lang="en-US" altLang="zh-CN">
                      <a:solidFill>
                        <a:srgbClr val="FF3300"/>
                      </a:solidFill>
                      <a:ea typeface="宋体" panose="02010600030101010101" pitchFamily="2" charset="-122"/>
                    </a:rPr>
                    <a:t>ABC</a:t>
                  </a:r>
                </a:p>
              </p:txBody>
            </p:sp>
            <p:sp>
              <p:nvSpPr>
                <p:cNvPr id="42053" name="Text Box 148"/>
                <p:cNvSpPr txBox="1">
                  <a:spLocks noChangeArrowheads="1"/>
                </p:cNvSpPr>
                <p:nvPr/>
              </p:nvSpPr>
              <p:spPr bwMode="auto">
                <a:xfrm>
                  <a:off x="1631" y="2951"/>
                  <a:ext cx="10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BA            BC</a:t>
                  </a:r>
                </a:p>
              </p:txBody>
            </p:sp>
            <p:sp>
              <p:nvSpPr>
                <p:cNvPr id="42054" name="Text Box 149"/>
                <p:cNvSpPr txBox="1">
                  <a:spLocks noChangeArrowheads="1"/>
                </p:cNvSpPr>
                <p:nvPr/>
              </p:nvSpPr>
              <p:spPr bwMode="auto">
                <a:xfrm>
                  <a:off x="1609" y="3219"/>
                  <a:ext cx="32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a:ea typeface="宋体" panose="02010600030101010101" pitchFamily="2" charset="-122"/>
                    </a:rPr>
                    <a:t>CA</a:t>
                  </a:r>
                </a:p>
              </p:txBody>
            </p:sp>
          </p:grpSp>
        </p:grpSp>
        <p:sp>
          <p:nvSpPr>
            <p:cNvPr id="42048" name="Rectangle 150"/>
            <p:cNvSpPr>
              <a:spLocks noChangeArrowheads="1"/>
            </p:cNvSpPr>
            <p:nvPr/>
          </p:nvSpPr>
          <p:spPr bwMode="auto">
            <a:xfrm>
              <a:off x="4013" y="3748"/>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a:solidFill>
                    <a:srgbClr val="FF3300"/>
                  </a:solidFill>
                </a:rPr>
                <a:t>CAB</a:t>
              </a:r>
            </a:p>
          </p:txBody>
        </p:sp>
      </p:grpSp>
      <p:sp>
        <p:nvSpPr>
          <p:cNvPr id="310426" name="Text Box 154"/>
          <p:cNvSpPr txBox="1">
            <a:spLocks noChangeArrowheads="1"/>
          </p:cNvSpPr>
          <p:nvPr/>
        </p:nvSpPr>
        <p:spPr bwMode="auto">
          <a:xfrm>
            <a:off x="7596188" y="3284538"/>
            <a:ext cx="1225550" cy="1033462"/>
          </a:xfrm>
          <a:prstGeom prst="rect">
            <a:avLst/>
          </a:prstGeom>
          <a:noFill/>
          <a:ln w="28575" cap="sq">
            <a:solidFill>
              <a:srgbClr val="000066"/>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a:t>复杂度</a:t>
            </a:r>
          </a:p>
          <a:p>
            <a:pPr eaLnBrk="1" hangingPunct="1">
              <a:spcBef>
                <a:spcPct val="50000"/>
              </a:spcBef>
            </a:pPr>
            <a:r>
              <a:rPr lang="en-US" altLang="zh-CN"/>
              <a:t>O(n</a:t>
            </a:r>
            <a:r>
              <a:rPr lang="en-US" altLang="zh-CN" baseline="30000"/>
              <a:t>3</a:t>
            </a:r>
            <a:r>
              <a:rPr lang="en-US" altLang="zh-CN"/>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373"/>
                                        </p:tgtEl>
                                        <p:attrNameLst>
                                          <p:attrName>style.visibility</p:attrName>
                                        </p:attrNameLst>
                                      </p:cBhvr>
                                      <p:to>
                                        <p:strVal val="visible"/>
                                      </p:to>
                                    </p:set>
                                    <p:anim calcmode="lin" valueType="num">
                                      <p:cBhvr additive="base">
                                        <p:cTn id="7" dur="500" fill="hold"/>
                                        <p:tgtEl>
                                          <p:spTgt spid="310373"/>
                                        </p:tgtEl>
                                        <p:attrNameLst>
                                          <p:attrName>ppt_x</p:attrName>
                                        </p:attrNameLst>
                                      </p:cBhvr>
                                      <p:tavLst>
                                        <p:tav tm="0">
                                          <p:val>
                                            <p:strVal val="0-#ppt_w/2"/>
                                          </p:val>
                                        </p:tav>
                                        <p:tav tm="100000">
                                          <p:val>
                                            <p:strVal val="#ppt_x"/>
                                          </p:val>
                                        </p:tav>
                                      </p:tavLst>
                                    </p:anim>
                                    <p:anim calcmode="lin" valueType="num">
                                      <p:cBhvr additive="base">
                                        <p:cTn id="8" dur="500" fill="hold"/>
                                        <p:tgtEl>
                                          <p:spTgt spid="3103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027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027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027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027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10424"/>
                                        </p:tgtEl>
                                        <p:attrNameLst>
                                          <p:attrName>style.visibility</p:attrName>
                                        </p:attrNameLst>
                                      </p:cBhvr>
                                      <p:to>
                                        <p:strVal val="visible"/>
                                      </p:to>
                                    </p:set>
                                    <p:anim calcmode="lin" valueType="num">
                                      <p:cBhvr>
                                        <p:cTn id="29" dur="500" fill="hold"/>
                                        <p:tgtEl>
                                          <p:spTgt spid="310424"/>
                                        </p:tgtEl>
                                        <p:attrNameLst>
                                          <p:attrName>ppt_w</p:attrName>
                                        </p:attrNameLst>
                                      </p:cBhvr>
                                      <p:tavLst>
                                        <p:tav tm="0">
                                          <p:val>
                                            <p:fltVal val="0"/>
                                          </p:val>
                                        </p:tav>
                                        <p:tav tm="100000">
                                          <p:val>
                                            <p:strVal val="#ppt_w"/>
                                          </p:val>
                                        </p:tav>
                                      </p:tavLst>
                                    </p:anim>
                                    <p:anim calcmode="lin" valueType="num">
                                      <p:cBhvr>
                                        <p:cTn id="30" dur="500" fill="hold"/>
                                        <p:tgtEl>
                                          <p:spTgt spid="31042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310426"/>
                                        </p:tgtEl>
                                        <p:attrNameLst>
                                          <p:attrName>style.visibility</p:attrName>
                                        </p:attrNameLst>
                                      </p:cBhvr>
                                      <p:to>
                                        <p:strVal val="visible"/>
                                      </p:to>
                                    </p:set>
                                    <p:anim calcmode="lin" valueType="num">
                                      <p:cBhvr>
                                        <p:cTn id="41" dur="500" fill="hold"/>
                                        <p:tgtEl>
                                          <p:spTgt spid="310426"/>
                                        </p:tgtEl>
                                        <p:attrNameLst>
                                          <p:attrName>ppt_w</p:attrName>
                                        </p:attrNameLst>
                                      </p:cBhvr>
                                      <p:tavLst>
                                        <p:tav tm="0">
                                          <p:val>
                                            <p:fltVal val="0"/>
                                          </p:val>
                                        </p:tav>
                                        <p:tav tm="100000">
                                          <p:val>
                                            <p:strVal val="#ppt_w"/>
                                          </p:val>
                                        </p:tav>
                                      </p:tavLst>
                                    </p:anim>
                                    <p:anim calcmode="lin" valueType="num">
                                      <p:cBhvr>
                                        <p:cTn id="42" dur="500" fill="hold"/>
                                        <p:tgtEl>
                                          <p:spTgt spid="3104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build="p"/>
      <p:bldP spid="310373" grpId="0"/>
      <p:bldP spid="31042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FDBC1F2D-408A-4933-8FD2-C06613BCCC8A}" type="slidenum">
              <a:rPr lang="en-US" altLang="zh-CN"/>
              <a:t>91</a:t>
            </a:fld>
            <a:endParaRPr lang="en-US" altLang="zh-CN"/>
          </a:p>
        </p:txBody>
      </p:sp>
      <p:sp>
        <p:nvSpPr>
          <p:cNvPr id="229382" name="Rectangle 6"/>
          <p:cNvSpPr>
            <a:spLocks noGrp="1" noChangeArrowheads="1"/>
          </p:cNvSpPr>
          <p:nvPr>
            <p:ph type="title"/>
          </p:nvPr>
        </p:nvSpPr>
        <p:spPr/>
        <p:txBody>
          <a:bodyPr/>
          <a:lstStyle/>
          <a:p>
            <a:pPr eaLnBrk="1" hangingPunct="1">
              <a:defRPr/>
            </a:pPr>
            <a:r>
              <a:rPr lang="en-US" altLang="zh-CN" smtClean="0"/>
              <a:t>7.7 </a:t>
            </a:r>
            <a:r>
              <a:rPr lang="zh-CN" altLang="en-US" smtClean="0"/>
              <a:t>拓扑排序</a:t>
            </a:r>
          </a:p>
        </p:txBody>
      </p:sp>
      <p:sp>
        <p:nvSpPr>
          <p:cNvPr id="43012" name="Rectangle 7"/>
          <p:cNvSpPr>
            <a:spLocks noGrp="1" noChangeArrowheads="1"/>
          </p:cNvSpPr>
          <p:nvPr>
            <p:ph type="body" idx="1"/>
          </p:nvPr>
        </p:nvSpPr>
        <p:spPr/>
        <p:txBody>
          <a:bodyPr/>
          <a:lstStyle/>
          <a:p>
            <a:pPr eaLnBrk="1" hangingPunct="1"/>
            <a:r>
              <a:rPr lang="zh-CN" altLang="en-US" smtClean="0"/>
              <a:t>假设以有向图表示一个工程的施工图或流程图，则图中不允许出现回路</a:t>
            </a:r>
            <a:r>
              <a:rPr lang="en-US" altLang="zh-CN" smtClean="0"/>
              <a:t>. </a:t>
            </a:r>
          </a:p>
          <a:p>
            <a:pPr eaLnBrk="1" hangingPunct="1"/>
            <a:r>
              <a:rPr lang="zh-CN" altLang="en-US" smtClean="0"/>
              <a:t>这样的图称为</a:t>
            </a:r>
            <a:r>
              <a:rPr lang="zh-CN" altLang="en-US" smtClean="0">
                <a:solidFill>
                  <a:srgbClr val="CC0000"/>
                </a:solidFill>
              </a:rPr>
              <a:t>有向无环图</a:t>
            </a:r>
            <a:r>
              <a:rPr lang="en-US" altLang="zh-CN" smtClean="0">
                <a:solidFill>
                  <a:srgbClr val="CC0000"/>
                </a:solidFill>
              </a:rPr>
              <a:t>——</a:t>
            </a:r>
            <a:r>
              <a:rPr lang="en-US" altLang="zh-CN" smtClean="0">
                <a:solidFill>
                  <a:schemeClr val="accent5">
                    <a:lumMod val="25000"/>
                  </a:schemeClr>
                </a:solidFill>
              </a:rPr>
              <a:t>DAG</a:t>
            </a:r>
            <a:r>
              <a:rPr lang="en-US" altLang="zh-CN" smtClean="0">
                <a:solidFill>
                  <a:srgbClr val="CC0000"/>
                </a:solidFill>
              </a:rPr>
              <a:t>(directed acycline graph)</a:t>
            </a:r>
          </a:p>
          <a:p>
            <a:pPr eaLnBrk="1" hangingPunct="1"/>
            <a:endParaRPr lang="en-US" altLang="zh-CN" smtClean="0">
              <a:solidFill>
                <a:srgbClr val="CC0000"/>
              </a:solidFill>
            </a:endParaRPr>
          </a:p>
        </p:txBody>
      </p:sp>
      <p:grpSp>
        <p:nvGrpSpPr>
          <p:cNvPr id="2" name="Group 8"/>
          <p:cNvGrpSpPr/>
          <p:nvPr/>
        </p:nvGrpSpPr>
        <p:grpSpPr bwMode="auto">
          <a:xfrm>
            <a:off x="1187450" y="3789363"/>
            <a:ext cx="3048000" cy="1587500"/>
            <a:chOff x="576" y="872"/>
            <a:chExt cx="1920" cy="1000"/>
          </a:xfrm>
        </p:grpSpPr>
        <p:sp>
          <p:nvSpPr>
            <p:cNvPr id="43024" name="Oval 9"/>
            <p:cNvSpPr>
              <a:spLocks noChangeArrowheads="1"/>
            </p:cNvSpPr>
            <p:nvPr/>
          </p:nvSpPr>
          <p:spPr bwMode="auto">
            <a:xfrm>
              <a:off x="1392" y="872"/>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43025" name="Oval 10"/>
            <p:cNvSpPr>
              <a:spLocks noChangeArrowheads="1"/>
            </p:cNvSpPr>
            <p:nvPr/>
          </p:nvSpPr>
          <p:spPr bwMode="auto">
            <a:xfrm>
              <a:off x="2208" y="124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43026" name="Oval 11"/>
            <p:cNvSpPr>
              <a:spLocks noChangeArrowheads="1"/>
            </p:cNvSpPr>
            <p:nvPr/>
          </p:nvSpPr>
          <p:spPr bwMode="auto">
            <a:xfrm>
              <a:off x="576" y="124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43027" name="Oval 12"/>
            <p:cNvSpPr>
              <a:spLocks noChangeArrowheads="1"/>
            </p:cNvSpPr>
            <p:nvPr/>
          </p:nvSpPr>
          <p:spPr bwMode="auto">
            <a:xfrm>
              <a:off x="1392" y="1584"/>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43028" name="Line 13"/>
            <p:cNvSpPr>
              <a:spLocks noChangeShapeType="1"/>
            </p:cNvSpPr>
            <p:nvPr/>
          </p:nvSpPr>
          <p:spPr bwMode="auto">
            <a:xfrm flipV="1">
              <a:off x="864" y="1008"/>
              <a:ext cx="528" cy="288"/>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14"/>
            <p:cNvSpPr>
              <a:spLocks noChangeShapeType="1"/>
            </p:cNvSpPr>
            <p:nvPr/>
          </p:nvSpPr>
          <p:spPr bwMode="auto">
            <a:xfrm>
              <a:off x="816" y="148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15"/>
            <p:cNvSpPr>
              <a:spLocks noChangeShapeType="1"/>
            </p:cNvSpPr>
            <p:nvPr/>
          </p:nvSpPr>
          <p:spPr bwMode="auto">
            <a:xfrm>
              <a:off x="1680" y="1056"/>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16"/>
            <p:cNvSpPr>
              <a:spLocks noChangeShapeType="1"/>
            </p:cNvSpPr>
            <p:nvPr/>
          </p:nvSpPr>
          <p:spPr bwMode="auto">
            <a:xfrm flipV="1">
              <a:off x="1680" y="148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7"/>
          <p:cNvGrpSpPr/>
          <p:nvPr/>
        </p:nvGrpSpPr>
        <p:grpSpPr bwMode="auto">
          <a:xfrm>
            <a:off x="4921250" y="3865563"/>
            <a:ext cx="3048000" cy="1524000"/>
            <a:chOff x="672" y="2352"/>
            <a:chExt cx="1920" cy="960"/>
          </a:xfrm>
        </p:grpSpPr>
        <p:sp>
          <p:nvSpPr>
            <p:cNvPr id="43015" name="Oval 18"/>
            <p:cNvSpPr>
              <a:spLocks noChangeArrowheads="1"/>
            </p:cNvSpPr>
            <p:nvPr/>
          </p:nvSpPr>
          <p:spPr bwMode="auto">
            <a:xfrm>
              <a:off x="1488" y="2352"/>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43016" name="Oval 19"/>
            <p:cNvSpPr>
              <a:spLocks noChangeArrowheads="1"/>
            </p:cNvSpPr>
            <p:nvPr/>
          </p:nvSpPr>
          <p:spPr bwMode="auto">
            <a:xfrm>
              <a:off x="2304" y="2688"/>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43017" name="Oval 20"/>
            <p:cNvSpPr>
              <a:spLocks noChangeArrowheads="1"/>
            </p:cNvSpPr>
            <p:nvPr/>
          </p:nvSpPr>
          <p:spPr bwMode="auto">
            <a:xfrm>
              <a:off x="672" y="2688"/>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A</a:t>
              </a:r>
            </a:p>
          </p:txBody>
        </p:sp>
        <p:sp>
          <p:nvSpPr>
            <p:cNvPr id="43018" name="Oval 21"/>
            <p:cNvSpPr>
              <a:spLocks noChangeArrowheads="1"/>
            </p:cNvSpPr>
            <p:nvPr/>
          </p:nvSpPr>
          <p:spPr bwMode="auto">
            <a:xfrm>
              <a:off x="1488" y="3024"/>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43019" name="Line 22"/>
            <p:cNvSpPr>
              <a:spLocks noChangeShapeType="1"/>
            </p:cNvSpPr>
            <p:nvPr/>
          </p:nvSpPr>
          <p:spPr bwMode="auto">
            <a:xfrm flipV="1">
              <a:off x="960" y="2544"/>
              <a:ext cx="528" cy="192"/>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23"/>
            <p:cNvSpPr>
              <a:spLocks noChangeShapeType="1"/>
            </p:cNvSpPr>
            <p:nvPr/>
          </p:nvSpPr>
          <p:spPr bwMode="auto">
            <a:xfrm>
              <a:off x="912" y="2928"/>
              <a:ext cx="576" cy="240"/>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24"/>
            <p:cNvSpPr>
              <a:spLocks noChangeShapeType="1"/>
            </p:cNvSpPr>
            <p:nvPr/>
          </p:nvSpPr>
          <p:spPr bwMode="auto">
            <a:xfrm flipV="1">
              <a:off x="1776" y="2928"/>
              <a:ext cx="576" cy="240"/>
            </a:xfrm>
            <a:prstGeom prst="line">
              <a:avLst/>
            </a:prstGeom>
            <a:noFill/>
            <a:ln w="28575" cap="sq">
              <a:solidFill>
                <a:srgbClr val="FF33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25"/>
            <p:cNvSpPr>
              <a:spLocks noChangeShapeType="1"/>
            </p:cNvSpPr>
            <p:nvPr/>
          </p:nvSpPr>
          <p:spPr bwMode="auto">
            <a:xfrm flipH="1" flipV="1">
              <a:off x="1776" y="2496"/>
              <a:ext cx="576" cy="288"/>
            </a:xfrm>
            <a:prstGeom prst="line">
              <a:avLst/>
            </a:prstGeom>
            <a:noFill/>
            <a:ln w="28575" cap="sq">
              <a:solidFill>
                <a:srgbClr val="FF33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26"/>
            <p:cNvSpPr>
              <a:spLocks noChangeShapeType="1"/>
            </p:cNvSpPr>
            <p:nvPr/>
          </p:nvSpPr>
          <p:spPr bwMode="auto">
            <a:xfrm>
              <a:off x="1632" y="2640"/>
              <a:ext cx="0" cy="384"/>
            </a:xfrm>
            <a:prstGeom prst="line">
              <a:avLst/>
            </a:prstGeom>
            <a:noFill/>
            <a:ln w="28575" cap="sq">
              <a:solidFill>
                <a:srgbClr val="FF33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defRPr/>
            </a:pPr>
            <a:fld id="{9128B78E-CF0D-453E-B15A-602FFEA07636}" type="slidenum">
              <a:rPr lang="en-US" altLang="zh-CN"/>
              <a:t>92</a:t>
            </a:fld>
            <a:endParaRPr lang="en-US" altLang="zh-CN"/>
          </a:p>
        </p:txBody>
      </p:sp>
      <p:sp>
        <p:nvSpPr>
          <p:cNvPr id="294914" name="Rectangle 2"/>
          <p:cNvSpPr>
            <a:spLocks noGrp="1" noChangeArrowheads="1"/>
          </p:cNvSpPr>
          <p:nvPr>
            <p:ph type="title"/>
          </p:nvPr>
        </p:nvSpPr>
        <p:spPr/>
        <p:txBody>
          <a:bodyPr/>
          <a:lstStyle/>
          <a:p>
            <a:pPr eaLnBrk="1" hangingPunct="1">
              <a:defRPr/>
            </a:pPr>
            <a:endParaRPr lang="zh-CN" altLang="zh-CN" smtClean="0"/>
          </a:p>
        </p:txBody>
      </p:sp>
      <p:sp>
        <p:nvSpPr>
          <p:cNvPr id="45060" name="Rectangle 3"/>
          <p:cNvSpPr>
            <a:spLocks noGrp="1" noChangeArrowheads="1"/>
          </p:cNvSpPr>
          <p:nvPr>
            <p:ph type="body" idx="1"/>
          </p:nvPr>
        </p:nvSpPr>
        <p:spPr/>
        <p:txBody>
          <a:bodyPr/>
          <a:lstStyle/>
          <a:p>
            <a:pPr eaLnBrk="1" hangingPunct="1"/>
            <a:r>
              <a:rPr lang="en-US" altLang="zh-CN" smtClean="0"/>
              <a:t>DAG</a:t>
            </a:r>
            <a:r>
              <a:rPr lang="zh-CN" altLang="en-US" smtClean="0"/>
              <a:t>的其它应用</a:t>
            </a:r>
          </a:p>
          <a:p>
            <a:pPr eaLnBrk="1" hangingPunct="1"/>
            <a:r>
              <a:rPr lang="zh-CN" altLang="en-US" smtClean="0"/>
              <a:t>课程流程</a:t>
            </a:r>
          </a:p>
        </p:txBody>
      </p:sp>
      <p:grpSp>
        <p:nvGrpSpPr>
          <p:cNvPr id="2" name="Group 34"/>
          <p:cNvGrpSpPr/>
          <p:nvPr/>
        </p:nvGrpSpPr>
        <p:grpSpPr bwMode="auto">
          <a:xfrm>
            <a:off x="207963" y="2135188"/>
            <a:ext cx="8707437" cy="4418012"/>
            <a:chOff x="131" y="1345"/>
            <a:chExt cx="5485" cy="2783"/>
          </a:xfrm>
        </p:grpSpPr>
        <p:sp>
          <p:nvSpPr>
            <p:cNvPr id="45062" name="Line 5"/>
            <p:cNvSpPr>
              <a:spLocks noChangeShapeType="1"/>
            </p:cNvSpPr>
            <p:nvPr/>
          </p:nvSpPr>
          <p:spPr bwMode="auto">
            <a:xfrm flipV="1">
              <a:off x="468" y="1724"/>
              <a:ext cx="703" cy="117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3" name="Line 6"/>
            <p:cNvSpPr>
              <a:spLocks noChangeShapeType="1"/>
            </p:cNvSpPr>
            <p:nvPr/>
          </p:nvSpPr>
          <p:spPr bwMode="auto">
            <a:xfrm flipV="1">
              <a:off x="691" y="2832"/>
              <a:ext cx="469" cy="186"/>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4" name="Line 7"/>
            <p:cNvSpPr>
              <a:spLocks noChangeShapeType="1"/>
            </p:cNvSpPr>
            <p:nvPr/>
          </p:nvSpPr>
          <p:spPr bwMode="auto">
            <a:xfrm>
              <a:off x="1649" y="1638"/>
              <a:ext cx="587" cy="246"/>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5" name="Line 8"/>
            <p:cNvSpPr>
              <a:spLocks noChangeShapeType="1"/>
            </p:cNvSpPr>
            <p:nvPr/>
          </p:nvSpPr>
          <p:spPr bwMode="auto">
            <a:xfrm flipV="1">
              <a:off x="1640" y="2155"/>
              <a:ext cx="586" cy="431"/>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6" name="Line 9"/>
            <p:cNvSpPr>
              <a:spLocks noChangeShapeType="1"/>
            </p:cNvSpPr>
            <p:nvPr/>
          </p:nvSpPr>
          <p:spPr bwMode="auto">
            <a:xfrm flipV="1">
              <a:off x="1699" y="3264"/>
              <a:ext cx="702" cy="55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7" name="Line 10"/>
            <p:cNvSpPr>
              <a:spLocks noChangeShapeType="1"/>
            </p:cNvSpPr>
            <p:nvPr/>
          </p:nvSpPr>
          <p:spPr bwMode="auto">
            <a:xfrm flipV="1">
              <a:off x="702" y="3078"/>
              <a:ext cx="1641" cy="12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8" name="Line 11"/>
            <p:cNvSpPr>
              <a:spLocks noChangeShapeType="1"/>
            </p:cNvSpPr>
            <p:nvPr/>
          </p:nvSpPr>
          <p:spPr bwMode="auto">
            <a:xfrm flipV="1">
              <a:off x="2695" y="1662"/>
              <a:ext cx="1112" cy="246"/>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69" name="Line 12"/>
            <p:cNvSpPr>
              <a:spLocks noChangeShapeType="1"/>
            </p:cNvSpPr>
            <p:nvPr/>
          </p:nvSpPr>
          <p:spPr bwMode="auto">
            <a:xfrm>
              <a:off x="2695" y="2093"/>
              <a:ext cx="1112" cy="55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0" name="Line 13"/>
            <p:cNvSpPr>
              <a:spLocks noChangeShapeType="1"/>
            </p:cNvSpPr>
            <p:nvPr/>
          </p:nvSpPr>
          <p:spPr bwMode="auto">
            <a:xfrm>
              <a:off x="2578" y="2217"/>
              <a:ext cx="1406" cy="135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1" name="Line 14"/>
            <p:cNvSpPr>
              <a:spLocks noChangeShapeType="1"/>
            </p:cNvSpPr>
            <p:nvPr/>
          </p:nvSpPr>
          <p:spPr bwMode="auto">
            <a:xfrm>
              <a:off x="2870" y="3202"/>
              <a:ext cx="1055" cy="493"/>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2" name="Line 15"/>
            <p:cNvSpPr>
              <a:spLocks noChangeShapeType="1"/>
            </p:cNvSpPr>
            <p:nvPr/>
          </p:nvSpPr>
          <p:spPr bwMode="auto">
            <a:xfrm flipV="1">
              <a:off x="3124" y="3815"/>
              <a:ext cx="821" cy="6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3" name="Line 16"/>
            <p:cNvSpPr>
              <a:spLocks noChangeShapeType="1"/>
            </p:cNvSpPr>
            <p:nvPr/>
          </p:nvSpPr>
          <p:spPr bwMode="auto">
            <a:xfrm>
              <a:off x="4335" y="1724"/>
              <a:ext cx="762" cy="493"/>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4" name="Line 17"/>
            <p:cNvSpPr>
              <a:spLocks noChangeShapeType="1"/>
            </p:cNvSpPr>
            <p:nvPr/>
          </p:nvSpPr>
          <p:spPr bwMode="auto">
            <a:xfrm flipV="1">
              <a:off x="4453" y="3571"/>
              <a:ext cx="644" cy="12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5" name="Line 18"/>
            <p:cNvSpPr>
              <a:spLocks noChangeShapeType="1"/>
            </p:cNvSpPr>
            <p:nvPr/>
          </p:nvSpPr>
          <p:spPr bwMode="auto">
            <a:xfrm>
              <a:off x="552" y="3366"/>
              <a:ext cx="655" cy="449"/>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6" name="Line 19"/>
            <p:cNvSpPr>
              <a:spLocks noChangeShapeType="1"/>
            </p:cNvSpPr>
            <p:nvPr/>
          </p:nvSpPr>
          <p:spPr bwMode="auto">
            <a:xfrm>
              <a:off x="644" y="3264"/>
              <a:ext cx="1934" cy="55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7" name="Line 20"/>
            <p:cNvSpPr>
              <a:spLocks noChangeShapeType="1"/>
            </p:cNvSpPr>
            <p:nvPr/>
          </p:nvSpPr>
          <p:spPr bwMode="auto">
            <a:xfrm flipV="1">
              <a:off x="4394" y="2463"/>
              <a:ext cx="761" cy="246"/>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8" name="Line 21"/>
            <p:cNvSpPr>
              <a:spLocks noChangeShapeType="1"/>
            </p:cNvSpPr>
            <p:nvPr/>
          </p:nvSpPr>
          <p:spPr bwMode="auto">
            <a:xfrm>
              <a:off x="1699" y="2709"/>
              <a:ext cx="2108" cy="62"/>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tIns="36000" anchor="ctr"/>
            <a:lstStyle/>
            <a:p>
              <a:endParaRPr lang="zh-CN" altLang="en-US"/>
            </a:p>
          </p:txBody>
        </p:sp>
        <p:sp>
          <p:nvSpPr>
            <p:cNvPr id="45079" name="Oval 22"/>
            <p:cNvSpPr>
              <a:spLocks noChangeArrowheads="1"/>
            </p:cNvSpPr>
            <p:nvPr/>
          </p:nvSpPr>
          <p:spPr bwMode="auto">
            <a:xfrm>
              <a:off x="2189" y="1705"/>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数据</a:t>
              </a:r>
            </a:p>
            <a:p>
              <a:pPr>
                <a:lnSpc>
                  <a:spcPct val="80000"/>
                </a:lnSpc>
              </a:pPr>
              <a:r>
                <a:rPr kumimoji="1" lang="zh-CN" altLang="en-US">
                  <a:latin typeface="Times New Roman" panose="02020603050405020304" pitchFamily="18" charset="0"/>
                </a:rPr>
                <a:t>结构</a:t>
              </a:r>
            </a:p>
          </p:txBody>
        </p:sp>
        <p:sp>
          <p:nvSpPr>
            <p:cNvPr id="45080" name="Oval 23"/>
            <p:cNvSpPr>
              <a:spLocks noChangeArrowheads="1"/>
            </p:cNvSpPr>
            <p:nvPr/>
          </p:nvSpPr>
          <p:spPr bwMode="auto">
            <a:xfrm>
              <a:off x="1160" y="2512"/>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离散</a:t>
              </a:r>
            </a:p>
            <a:p>
              <a:pPr>
                <a:lnSpc>
                  <a:spcPct val="80000"/>
                </a:lnSpc>
              </a:pPr>
              <a:r>
                <a:rPr kumimoji="1" lang="zh-CN" altLang="en-US">
                  <a:latin typeface="Times New Roman" panose="02020603050405020304" pitchFamily="18" charset="0"/>
                </a:rPr>
                <a:t>数学</a:t>
              </a:r>
            </a:p>
          </p:txBody>
        </p:sp>
        <p:sp>
          <p:nvSpPr>
            <p:cNvPr id="45081" name="Oval 24"/>
            <p:cNvSpPr>
              <a:spLocks noChangeArrowheads="1"/>
            </p:cNvSpPr>
            <p:nvPr/>
          </p:nvSpPr>
          <p:spPr bwMode="auto">
            <a:xfrm>
              <a:off x="3826" y="1345"/>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编译</a:t>
              </a:r>
            </a:p>
            <a:p>
              <a:pPr>
                <a:lnSpc>
                  <a:spcPct val="80000"/>
                </a:lnSpc>
              </a:pPr>
              <a:r>
                <a:rPr kumimoji="1" lang="zh-CN" altLang="en-US">
                  <a:latin typeface="Times New Roman" panose="02020603050405020304" pitchFamily="18" charset="0"/>
                </a:rPr>
                <a:t>原理</a:t>
              </a:r>
            </a:p>
          </p:txBody>
        </p:sp>
        <p:sp>
          <p:nvSpPr>
            <p:cNvPr id="45082" name="Oval 25"/>
            <p:cNvSpPr>
              <a:spLocks noChangeArrowheads="1"/>
            </p:cNvSpPr>
            <p:nvPr/>
          </p:nvSpPr>
          <p:spPr bwMode="auto">
            <a:xfrm>
              <a:off x="1113" y="1390"/>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楷体_GB2312" pitchFamily="49" charset="-122"/>
                </a:rPr>
                <a:t>程序</a:t>
              </a:r>
            </a:p>
            <a:p>
              <a:pPr>
                <a:lnSpc>
                  <a:spcPct val="90000"/>
                </a:lnSpc>
              </a:pPr>
              <a:r>
                <a:rPr kumimoji="1" lang="zh-CN" altLang="en-US">
                  <a:latin typeface="楷体_GB2312" pitchFamily="49" charset="-122"/>
                </a:rPr>
                <a:t>语言</a:t>
              </a:r>
              <a:endParaRPr kumimoji="1" lang="zh-CN" altLang="en-US">
                <a:latin typeface="Times New Roman" panose="02020603050405020304" pitchFamily="18" charset="0"/>
              </a:endParaRPr>
            </a:p>
          </p:txBody>
        </p:sp>
        <p:sp>
          <p:nvSpPr>
            <p:cNvPr id="45083" name="Oval 26"/>
            <p:cNvSpPr>
              <a:spLocks noChangeArrowheads="1"/>
            </p:cNvSpPr>
            <p:nvPr/>
          </p:nvSpPr>
          <p:spPr bwMode="auto">
            <a:xfrm>
              <a:off x="1207" y="3635"/>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数字</a:t>
              </a:r>
            </a:p>
            <a:p>
              <a:pPr>
                <a:lnSpc>
                  <a:spcPct val="80000"/>
                </a:lnSpc>
              </a:pPr>
              <a:r>
                <a:rPr kumimoji="1" lang="zh-CN" altLang="en-US">
                  <a:latin typeface="Times New Roman" panose="02020603050405020304" pitchFamily="18" charset="0"/>
                </a:rPr>
                <a:t>逻辑</a:t>
              </a:r>
            </a:p>
          </p:txBody>
        </p:sp>
        <p:sp>
          <p:nvSpPr>
            <p:cNvPr id="45084" name="Oval 27"/>
            <p:cNvSpPr>
              <a:spLocks noChangeArrowheads="1"/>
            </p:cNvSpPr>
            <p:nvPr/>
          </p:nvSpPr>
          <p:spPr bwMode="auto">
            <a:xfrm>
              <a:off x="3920" y="3455"/>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操作</a:t>
              </a:r>
            </a:p>
            <a:p>
              <a:pPr>
                <a:lnSpc>
                  <a:spcPct val="80000"/>
                </a:lnSpc>
              </a:pPr>
              <a:r>
                <a:rPr kumimoji="1" lang="zh-CN" altLang="en-US">
                  <a:latin typeface="Times New Roman" panose="02020603050405020304" pitchFamily="18" charset="0"/>
                </a:rPr>
                <a:t>系统</a:t>
              </a:r>
            </a:p>
          </p:txBody>
        </p:sp>
        <p:sp>
          <p:nvSpPr>
            <p:cNvPr id="45085" name="Oval 28"/>
            <p:cNvSpPr>
              <a:spLocks noChangeArrowheads="1"/>
            </p:cNvSpPr>
            <p:nvPr/>
          </p:nvSpPr>
          <p:spPr bwMode="auto">
            <a:xfrm>
              <a:off x="3826" y="2468"/>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数据库</a:t>
              </a:r>
            </a:p>
          </p:txBody>
        </p:sp>
        <p:sp>
          <p:nvSpPr>
            <p:cNvPr id="45086" name="Oval 29"/>
            <p:cNvSpPr>
              <a:spLocks noChangeArrowheads="1"/>
            </p:cNvSpPr>
            <p:nvPr/>
          </p:nvSpPr>
          <p:spPr bwMode="auto">
            <a:xfrm>
              <a:off x="5089" y="2019"/>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软件</a:t>
              </a:r>
            </a:p>
            <a:p>
              <a:pPr>
                <a:lnSpc>
                  <a:spcPct val="80000"/>
                </a:lnSpc>
              </a:pPr>
              <a:r>
                <a:rPr kumimoji="1" lang="zh-CN" altLang="en-US">
                  <a:latin typeface="Times New Roman" panose="02020603050405020304" pitchFamily="18" charset="0"/>
                </a:rPr>
                <a:t>工程</a:t>
              </a:r>
            </a:p>
          </p:txBody>
        </p:sp>
        <p:sp>
          <p:nvSpPr>
            <p:cNvPr id="45087" name="Oval 30"/>
            <p:cNvSpPr>
              <a:spLocks noChangeArrowheads="1"/>
            </p:cNvSpPr>
            <p:nvPr/>
          </p:nvSpPr>
          <p:spPr bwMode="auto">
            <a:xfrm>
              <a:off x="2363" y="2827"/>
              <a:ext cx="528"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计算机</a:t>
              </a:r>
            </a:p>
            <a:p>
              <a:pPr>
                <a:lnSpc>
                  <a:spcPct val="80000"/>
                </a:lnSpc>
              </a:pPr>
              <a:r>
                <a:rPr kumimoji="1" lang="zh-CN" altLang="en-US">
                  <a:latin typeface="Times New Roman" panose="02020603050405020304" pitchFamily="18" charset="0"/>
                </a:rPr>
                <a:t>组成</a:t>
              </a:r>
            </a:p>
          </p:txBody>
        </p:sp>
        <p:sp>
          <p:nvSpPr>
            <p:cNvPr id="45088" name="Oval 31"/>
            <p:cNvSpPr>
              <a:spLocks noChangeArrowheads="1"/>
            </p:cNvSpPr>
            <p:nvPr/>
          </p:nvSpPr>
          <p:spPr bwMode="auto">
            <a:xfrm>
              <a:off x="2550" y="3635"/>
              <a:ext cx="528"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汇编</a:t>
              </a:r>
            </a:p>
          </p:txBody>
        </p:sp>
        <p:sp>
          <p:nvSpPr>
            <p:cNvPr id="45089" name="Oval 32"/>
            <p:cNvSpPr>
              <a:spLocks noChangeArrowheads="1"/>
            </p:cNvSpPr>
            <p:nvPr/>
          </p:nvSpPr>
          <p:spPr bwMode="auto">
            <a:xfrm>
              <a:off x="5042" y="3186"/>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90000"/>
                </a:lnSpc>
              </a:pPr>
              <a:r>
                <a:rPr kumimoji="1" lang="zh-CN" altLang="en-US">
                  <a:latin typeface="Times New Roman" panose="02020603050405020304" pitchFamily="18" charset="0"/>
                </a:rPr>
                <a:t>网络</a:t>
              </a:r>
            </a:p>
          </p:txBody>
        </p:sp>
        <p:sp>
          <p:nvSpPr>
            <p:cNvPr id="45090" name="Oval 33"/>
            <p:cNvSpPr>
              <a:spLocks noChangeArrowheads="1"/>
            </p:cNvSpPr>
            <p:nvPr/>
          </p:nvSpPr>
          <p:spPr bwMode="auto">
            <a:xfrm>
              <a:off x="131" y="2872"/>
              <a:ext cx="527" cy="493"/>
            </a:xfrm>
            <a:prstGeom prst="ellipse">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36000" anchor="ctr"/>
            <a:lstStyle/>
            <a:p>
              <a:pPr>
                <a:lnSpc>
                  <a:spcPct val="80000"/>
                </a:lnSpc>
              </a:pPr>
              <a:r>
                <a:rPr kumimoji="1" lang="zh-CN" altLang="en-US">
                  <a:latin typeface="Times New Roman" panose="02020603050405020304" pitchFamily="18" charset="0"/>
                </a:rPr>
                <a:t>计算机</a:t>
              </a:r>
            </a:p>
            <a:p>
              <a:pPr>
                <a:lnSpc>
                  <a:spcPct val="80000"/>
                </a:lnSpc>
              </a:pPr>
              <a:r>
                <a:rPr kumimoji="1" lang="zh-CN" altLang="en-US">
                  <a:latin typeface="Times New Roman" panose="02020603050405020304" pitchFamily="18" charset="0"/>
                </a:rPr>
                <a:t>导论</a:t>
              </a:r>
            </a:p>
          </p:txBody>
        </p:sp>
      </p:grpSp>
    </p:spTree>
  </p:cSld>
  <p:clrMapOvr>
    <a:masterClrMapping/>
  </p:clrMapOvr>
  <p:transition>
    <p:pull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AA6FD13-EAD9-450D-BFC3-C1EF684DED9F}" type="slidenum">
              <a:rPr lang="en-US" altLang="zh-CN"/>
              <a:t>93</a:t>
            </a:fld>
            <a:endParaRPr lang="en-US" altLang="zh-CN"/>
          </a:p>
        </p:txBody>
      </p:sp>
      <p:sp>
        <p:nvSpPr>
          <p:cNvPr id="293890" name="Rectangle 2"/>
          <p:cNvSpPr>
            <a:spLocks noGrp="1" noChangeArrowheads="1"/>
          </p:cNvSpPr>
          <p:nvPr>
            <p:ph type="title"/>
          </p:nvPr>
        </p:nvSpPr>
        <p:spPr/>
        <p:txBody>
          <a:bodyPr/>
          <a:lstStyle/>
          <a:p>
            <a:pPr eaLnBrk="1" hangingPunct="1">
              <a:defRPr/>
            </a:pPr>
            <a:endParaRPr lang="zh-CN" altLang="zh-CN" smtClean="0"/>
          </a:p>
        </p:txBody>
      </p:sp>
      <p:sp>
        <p:nvSpPr>
          <p:cNvPr id="46084" name="Rectangle 3"/>
          <p:cNvSpPr>
            <a:spLocks noGrp="1" noChangeArrowheads="1"/>
          </p:cNvSpPr>
          <p:nvPr>
            <p:ph type="body" idx="1"/>
          </p:nvPr>
        </p:nvSpPr>
        <p:spPr/>
        <p:txBody>
          <a:bodyPr/>
          <a:lstStyle/>
          <a:p>
            <a:pPr eaLnBrk="1" hangingPunct="1"/>
            <a:r>
              <a:rPr lang="zh-CN" altLang="en-US" smtClean="0"/>
              <a:t>工程图中的问题</a:t>
            </a:r>
          </a:p>
          <a:p>
            <a:pPr lvl="1" eaLnBrk="1" hangingPunct="1"/>
            <a:r>
              <a:rPr lang="zh-CN" altLang="en-US" smtClean="0">
                <a:solidFill>
                  <a:srgbClr val="CC0000"/>
                </a:solidFill>
              </a:rPr>
              <a:t>有向图中是否存在回路</a:t>
            </a:r>
            <a:r>
              <a:rPr lang="en-US" altLang="zh-CN" smtClean="0">
                <a:solidFill>
                  <a:srgbClr val="CC0000"/>
                </a:solidFill>
              </a:rPr>
              <a:t>?</a:t>
            </a:r>
          </a:p>
          <a:p>
            <a:pPr lvl="1" eaLnBrk="1" hangingPunct="1"/>
            <a:r>
              <a:rPr lang="zh-CN" altLang="en-US" smtClean="0">
                <a:solidFill>
                  <a:srgbClr val="CC0000"/>
                </a:solidFill>
              </a:rPr>
              <a:t>如何安排施工计划</a:t>
            </a:r>
            <a:r>
              <a:rPr lang="en-US" altLang="zh-CN" smtClean="0">
                <a:solidFill>
                  <a:srgbClr val="CC0000"/>
                </a:solidFill>
              </a:rPr>
              <a:t>?</a:t>
            </a:r>
          </a:p>
          <a:p>
            <a:pPr eaLnBrk="1" hangingPunct="1"/>
            <a:r>
              <a:rPr lang="zh-CN" altLang="en-US" smtClean="0"/>
              <a:t>检查有向图中是否存在回路的方法之一，是对有向图进行</a:t>
            </a:r>
            <a:r>
              <a:rPr lang="zh-CN" altLang="en-US" smtClean="0">
                <a:solidFill>
                  <a:srgbClr val="FF0000"/>
                </a:solidFill>
              </a:rPr>
              <a:t>拓扑排序</a:t>
            </a:r>
          </a:p>
          <a:p>
            <a:pPr eaLnBrk="1" hangingPunct="1"/>
            <a:r>
              <a:rPr lang="zh-CN" altLang="en-US" smtClean="0"/>
              <a:t>安排施工计划的方法是找</a:t>
            </a:r>
            <a:r>
              <a:rPr lang="zh-CN" altLang="en-US" smtClean="0">
                <a:solidFill>
                  <a:srgbClr val="FF3300"/>
                </a:solidFill>
              </a:rPr>
              <a:t>关键路径</a:t>
            </a:r>
          </a:p>
        </p:txBody>
      </p:sp>
    </p:spTree>
  </p:cSld>
  <p:clrMapOvr>
    <a:masterClrMapping/>
  </p:clrMapOvr>
  <p:transition>
    <p:pull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defRPr/>
            </a:pPr>
            <a:fld id="{0CF3877A-C9BA-4A33-BF6F-1613CF7ECAA2}" type="slidenum">
              <a:rPr lang="en-US" altLang="zh-CN"/>
              <a:t>94</a:t>
            </a:fld>
            <a:endParaRPr lang="en-US" altLang="zh-CN"/>
          </a:p>
        </p:txBody>
      </p:sp>
      <p:sp>
        <p:nvSpPr>
          <p:cNvPr id="272386" name="Rectangle 2"/>
          <p:cNvSpPr>
            <a:spLocks noGrp="1" noChangeArrowheads="1"/>
          </p:cNvSpPr>
          <p:nvPr>
            <p:ph type="title"/>
          </p:nvPr>
        </p:nvSpPr>
        <p:spPr/>
        <p:txBody>
          <a:bodyPr/>
          <a:lstStyle/>
          <a:p>
            <a:pPr eaLnBrk="1" hangingPunct="1">
              <a:defRPr/>
            </a:pPr>
            <a:r>
              <a:rPr lang="en-US" altLang="zh-CN" smtClean="0"/>
              <a:t>7.7 </a:t>
            </a:r>
            <a:r>
              <a:rPr lang="zh-CN" altLang="en-US" smtClean="0"/>
              <a:t>拓扑排序</a:t>
            </a:r>
          </a:p>
        </p:txBody>
      </p:sp>
      <p:sp>
        <p:nvSpPr>
          <p:cNvPr id="47108" name="Rectangle 3"/>
          <p:cNvSpPr>
            <a:spLocks noGrp="1" noChangeArrowheads="1"/>
          </p:cNvSpPr>
          <p:nvPr>
            <p:ph type="body" idx="1"/>
          </p:nvPr>
        </p:nvSpPr>
        <p:spPr>
          <a:xfrm>
            <a:off x="228600" y="1066800"/>
            <a:ext cx="8642350" cy="5184775"/>
          </a:xfrm>
        </p:spPr>
        <p:txBody>
          <a:bodyPr/>
          <a:lstStyle/>
          <a:p>
            <a:pPr eaLnBrk="1" hangingPunct="1"/>
            <a:r>
              <a:rPr lang="zh-CN" altLang="en-US" smtClean="0">
                <a:solidFill>
                  <a:srgbClr val="FF0000"/>
                </a:solidFill>
              </a:rPr>
              <a:t>拓扑排序：</a:t>
            </a:r>
            <a:r>
              <a:rPr lang="zh-CN" altLang="en-US" smtClean="0"/>
              <a:t>按照</a:t>
            </a:r>
            <a:r>
              <a:rPr lang="zh-CN" altLang="en-US" u="sng" smtClean="0"/>
              <a:t>有向图给出的次序关系</a:t>
            </a:r>
            <a:r>
              <a:rPr lang="zh-CN" altLang="en-US" smtClean="0"/>
              <a:t>，将图中顶点排成一个</a:t>
            </a:r>
            <a:r>
              <a:rPr lang="zh-CN" altLang="en-US" u="sng" smtClean="0"/>
              <a:t>线性序列</a:t>
            </a:r>
            <a:r>
              <a:rPr lang="zh-CN" altLang="en-US" smtClean="0"/>
              <a:t>。</a:t>
            </a:r>
          </a:p>
          <a:p>
            <a:pPr eaLnBrk="1" hangingPunct="1"/>
            <a:r>
              <a:rPr lang="zh-CN" altLang="en-US" smtClean="0"/>
              <a:t>对于有向图中没有限定次序关系的顶点，则可以人为加上任意的次序关系，由此所得顶点的线性序列称之为</a:t>
            </a:r>
            <a:r>
              <a:rPr lang="zh-CN" altLang="en-US" smtClean="0">
                <a:solidFill>
                  <a:srgbClr val="FF0000"/>
                </a:solidFill>
              </a:rPr>
              <a:t>拓扑有序序列</a:t>
            </a:r>
          </a:p>
          <a:p>
            <a:pPr eaLnBrk="1" hangingPunct="1"/>
            <a:endParaRPr lang="en-US" altLang="zh-CN" smtClean="0"/>
          </a:p>
        </p:txBody>
      </p:sp>
      <p:grpSp>
        <p:nvGrpSpPr>
          <p:cNvPr id="2" name="Group 4"/>
          <p:cNvGrpSpPr/>
          <p:nvPr/>
        </p:nvGrpSpPr>
        <p:grpSpPr bwMode="auto">
          <a:xfrm>
            <a:off x="685800" y="3365500"/>
            <a:ext cx="3048000" cy="1587500"/>
            <a:chOff x="576" y="872"/>
            <a:chExt cx="1920" cy="1000"/>
          </a:xfrm>
        </p:grpSpPr>
        <p:sp>
          <p:nvSpPr>
            <p:cNvPr id="47131" name="Oval 5"/>
            <p:cNvSpPr>
              <a:spLocks noChangeArrowheads="1"/>
            </p:cNvSpPr>
            <p:nvPr/>
          </p:nvSpPr>
          <p:spPr bwMode="auto">
            <a:xfrm>
              <a:off x="1392" y="872"/>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47132" name="Oval 6"/>
            <p:cNvSpPr>
              <a:spLocks noChangeArrowheads="1"/>
            </p:cNvSpPr>
            <p:nvPr/>
          </p:nvSpPr>
          <p:spPr bwMode="auto">
            <a:xfrm>
              <a:off x="2208" y="124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47133" name="Oval 7"/>
            <p:cNvSpPr>
              <a:spLocks noChangeArrowheads="1"/>
            </p:cNvSpPr>
            <p:nvPr/>
          </p:nvSpPr>
          <p:spPr bwMode="auto">
            <a:xfrm>
              <a:off x="576" y="1248"/>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47134" name="Oval 8"/>
            <p:cNvSpPr>
              <a:spLocks noChangeArrowheads="1"/>
            </p:cNvSpPr>
            <p:nvPr/>
          </p:nvSpPr>
          <p:spPr bwMode="auto">
            <a:xfrm>
              <a:off x="1392" y="1584"/>
              <a:ext cx="288" cy="288"/>
            </a:xfrm>
            <a:prstGeom prst="ellipse">
              <a:avLst/>
            </a:prstGeom>
            <a:noFill/>
            <a:ln w="12700" cap="sq">
              <a:solidFill>
                <a:srgbClr val="00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47135" name="Line 9"/>
            <p:cNvSpPr>
              <a:spLocks noChangeShapeType="1"/>
            </p:cNvSpPr>
            <p:nvPr/>
          </p:nvSpPr>
          <p:spPr bwMode="auto">
            <a:xfrm flipV="1">
              <a:off x="864" y="1008"/>
              <a:ext cx="528" cy="288"/>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6" name="Line 10"/>
            <p:cNvSpPr>
              <a:spLocks noChangeShapeType="1"/>
            </p:cNvSpPr>
            <p:nvPr/>
          </p:nvSpPr>
          <p:spPr bwMode="auto">
            <a:xfrm>
              <a:off x="816" y="148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7" name="Line 11"/>
            <p:cNvSpPr>
              <a:spLocks noChangeShapeType="1"/>
            </p:cNvSpPr>
            <p:nvPr/>
          </p:nvSpPr>
          <p:spPr bwMode="auto">
            <a:xfrm>
              <a:off x="1680" y="1056"/>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8" name="Line 12"/>
            <p:cNvSpPr>
              <a:spLocks noChangeShapeType="1"/>
            </p:cNvSpPr>
            <p:nvPr/>
          </p:nvSpPr>
          <p:spPr bwMode="auto">
            <a:xfrm flipV="1">
              <a:off x="1680" y="1488"/>
              <a:ext cx="576" cy="240"/>
            </a:xfrm>
            <a:prstGeom prst="line">
              <a:avLst/>
            </a:prstGeom>
            <a:noFill/>
            <a:ln w="25400" cap="sq">
              <a:solidFill>
                <a:srgbClr val="00009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p:nvPr/>
        </p:nvGrpSpPr>
        <p:grpSpPr bwMode="auto">
          <a:xfrm>
            <a:off x="304800" y="5334000"/>
            <a:ext cx="2909888" cy="1204913"/>
            <a:chOff x="2736" y="912"/>
            <a:chExt cx="1833" cy="759"/>
          </a:xfrm>
        </p:grpSpPr>
        <p:sp>
          <p:nvSpPr>
            <p:cNvPr id="47128" name="Rectangle 14"/>
            <p:cNvSpPr>
              <a:spLocks noChangeArrowheads="1"/>
            </p:cNvSpPr>
            <p:nvPr/>
          </p:nvSpPr>
          <p:spPr bwMode="auto">
            <a:xfrm>
              <a:off x="3594" y="912"/>
              <a:ext cx="9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sz="2800">
                  <a:solidFill>
                    <a:srgbClr val="0000FF"/>
                  </a:solidFill>
                  <a:latin typeface="Times New Roman" panose="02020603050405020304" pitchFamily="18" charset="0"/>
                  <a:ea typeface="宋体" panose="02010600030101010101" pitchFamily="2" charset="-122"/>
                </a:rPr>
                <a:t>A B C D</a:t>
              </a:r>
              <a:r>
                <a:rPr kumimoji="1" lang="en-US" altLang="zh-CN" sz="2800">
                  <a:latin typeface="Times New Roman" panose="02020603050405020304" pitchFamily="18" charset="0"/>
                  <a:ea typeface="宋体" panose="02010600030101010101" pitchFamily="2" charset="-122"/>
                </a:rPr>
                <a:t> </a:t>
              </a:r>
              <a:endParaRPr kumimoji="1" lang="en-US" altLang="zh-CN" sz="2800">
                <a:solidFill>
                  <a:srgbClr val="0000FF"/>
                </a:solidFill>
                <a:latin typeface="Times New Roman" panose="02020603050405020304" pitchFamily="18" charset="0"/>
                <a:ea typeface="宋体" panose="02010600030101010101" pitchFamily="2" charset="-122"/>
              </a:endParaRPr>
            </a:p>
          </p:txBody>
        </p:sp>
        <p:sp>
          <p:nvSpPr>
            <p:cNvPr id="47129" name="AutoShape 15"/>
            <p:cNvSpPr>
              <a:spLocks noChangeArrowheads="1"/>
            </p:cNvSpPr>
            <p:nvPr/>
          </p:nvSpPr>
          <p:spPr bwMode="auto">
            <a:xfrm>
              <a:off x="2736" y="1296"/>
              <a:ext cx="720" cy="192"/>
            </a:xfrm>
            <a:prstGeom prst="rightArrow">
              <a:avLst>
                <a:gd name="adj1" fmla="val 50000"/>
                <a:gd name="adj2" fmla="val 93750"/>
              </a:avLst>
            </a:prstGeom>
            <a:solidFill>
              <a:schemeClr val="accent2"/>
            </a:solidFill>
            <a:ln w="28575" cap="sq">
              <a:solidFill>
                <a:schemeClr val="tx1"/>
              </a:solidFill>
              <a:miter lim="800000"/>
              <a:headEnd type="none" w="sm" len="sm"/>
              <a:tailEnd type="none" w="med" len="lg"/>
            </a:ln>
          </p:spPr>
          <p:txBody>
            <a:bodyPr wrap="none" anchor="ctr"/>
            <a:lstStyle/>
            <a:p>
              <a:endParaRPr lang="zh-CN" altLang="en-US"/>
            </a:p>
          </p:txBody>
        </p:sp>
        <p:sp>
          <p:nvSpPr>
            <p:cNvPr id="47130" name="Rectangle 16"/>
            <p:cNvSpPr>
              <a:spLocks noChangeArrowheads="1"/>
            </p:cNvSpPr>
            <p:nvPr/>
          </p:nvSpPr>
          <p:spPr bwMode="auto">
            <a:xfrm>
              <a:off x="3594" y="1344"/>
              <a:ext cx="9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en-US" altLang="zh-CN" sz="2800">
                  <a:solidFill>
                    <a:srgbClr val="0000FF"/>
                  </a:solidFill>
                  <a:latin typeface="Times New Roman" panose="02020603050405020304" pitchFamily="18" charset="0"/>
                  <a:ea typeface="宋体" panose="02010600030101010101" pitchFamily="2" charset="-122"/>
                </a:rPr>
                <a:t>A C B D</a:t>
              </a:r>
            </a:p>
          </p:txBody>
        </p:sp>
      </p:grpSp>
      <p:grpSp>
        <p:nvGrpSpPr>
          <p:cNvPr id="4" name="Group 17"/>
          <p:cNvGrpSpPr/>
          <p:nvPr/>
        </p:nvGrpSpPr>
        <p:grpSpPr bwMode="auto">
          <a:xfrm>
            <a:off x="5029200" y="3429000"/>
            <a:ext cx="3048000" cy="1524000"/>
            <a:chOff x="672" y="2352"/>
            <a:chExt cx="1920" cy="960"/>
          </a:xfrm>
        </p:grpSpPr>
        <p:sp>
          <p:nvSpPr>
            <p:cNvPr id="47119" name="Oval 18"/>
            <p:cNvSpPr>
              <a:spLocks noChangeArrowheads="1"/>
            </p:cNvSpPr>
            <p:nvPr/>
          </p:nvSpPr>
          <p:spPr bwMode="auto">
            <a:xfrm>
              <a:off x="1488" y="2352"/>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B</a:t>
              </a:r>
              <a:endParaRPr kumimoji="1" lang="en-US" altLang="zh-CN" b="0">
                <a:latin typeface="Times New Roman" panose="02020603050405020304" pitchFamily="18" charset="0"/>
                <a:ea typeface="宋体" panose="02010600030101010101" pitchFamily="2" charset="-122"/>
              </a:endParaRPr>
            </a:p>
          </p:txBody>
        </p:sp>
        <p:sp>
          <p:nvSpPr>
            <p:cNvPr id="47120" name="Oval 19"/>
            <p:cNvSpPr>
              <a:spLocks noChangeArrowheads="1"/>
            </p:cNvSpPr>
            <p:nvPr/>
          </p:nvSpPr>
          <p:spPr bwMode="auto">
            <a:xfrm>
              <a:off x="2304" y="2688"/>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D</a:t>
              </a:r>
              <a:endParaRPr kumimoji="1" lang="en-US" altLang="zh-CN" b="0">
                <a:latin typeface="Times New Roman" panose="02020603050405020304" pitchFamily="18" charset="0"/>
                <a:ea typeface="宋体" panose="02010600030101010101" pitchFamily="2" charset="-122"/>
              </a:endParaRPr>
            </a:p>
          </p:txBody>
        </p:sp>
        <p:sp>
          <p:nvSpPr>
            <p:cNvPr id="47121" name="Oval 20"/>
            <p:cNvSpPr>
              <a:spLocks noChangeArrowheads="1"/>
            </p:cNvSpPr>
            <p:nvPr/>
          </p:nvSpPr>
          <p:spPr bwMode="auto">
            <a:xfrm>
              <a:off x="672" y="2688"/>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A</a:t>
              </a:r>
            </a:p>
          </p:txBody>
        </p:sp>
        <p:sp>
          <p:nvSpPr>
            <p:cNvPr id="47122" name="Oval 21"/>
            <p:cNvSpPr>
              <a:spLocks noChangeArrowheads="1"/>
            </p:cNvSpPr>
            <p:nvPr/>
          </p:nvSpPr>
          <p:spPr bwMode="auto">
            <a:xfrm>
              <a:off x="1488" y="3024"/>
              <a:ext cx="288" cy="288"/>
            </a:xfrm>
            <a:prstGeom prst="ellipse">
              <a:avLst/>
            </a:prstGeom>
            <a:solidFill>
              <a:srgbClr val="CCFFCC">
                <a:alpha val="50195"/>
              </a:srgbClr>
            </a:solidFill>
            <a:ln w="28575" cap="sq">
              <a:solidFill>
                <a:schemeClr val="hlink"/>
              </a:solidFill>
              <a:round/>
              <a:headEnd type="none" w="sm" len="sm"/>
              <a:tailEnd type="none" w="sm" len="sm"/>
            </a:ln>
          </p:spPr>
          <p:txBody>
            <a:bodyPr wrap="none" anchor="ctr"/>
            <a:lstStyle/>
            <a:p>
              <a:r>
                <a:rPr kumimoji="1" lang="en-US" altLang="zh-CN">
                  <a:solidFill>
                    <a:srgbClr val="000099"/>
                  </a:solidFill>
                  <a:latin typeface="Times New Roman" panose="02020603050405020304" pitchFamily="18" charset="0"/>
                  <a:ea typeface="宋体" panose="02010600030101010101" pitchFamily="2" charset="-122"/>
                </a:rPr>
                <a:t>C</a:t>
              </a:r>
              <a:endParaRPr kumimoji="1" lang="en-US" altLang="zh-CN" b="0">
                <a:latin typeface="Times New Roman" panose="02020603050405020304" pitchFamily="18" charset="0"/>
                <a:ea typeface="宋体" panose="02010600030101010101" pitchFamily="2" charset="-122"/>
              </a:endParaRPr>
            </a:p>
          </p:txBody>
        </p:sp>
        <p:sp>
          <p:nvSpPr>
            <p:cNvPr id="47123" name="Line 22"/>
            <p:cNvSpPr>
              <a:spLocks noChangeShapeType="1"/>
            </p:cNvSpPr>
            <p:nvPr/>
          </p:nvSpPr>
          <p:spPr bwMode="auto">
            <a:xfrm flipV="1">
              <a:off x="960" y="2544"/>
              <a:ext cx="528" cy="192"/>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Line 23"/>
            <p:cNvSpPr>
              <a:spLocks noChangeShapeType="1"/>
            </p:cNvSpPr>
            <p:nvPr/>
          </p:nvSpPr>
          <p:spPr bwMode="auto">
            <a:xfrm>
              <a:off x="912" y="2928"/>
              <a:ext cx="576" cy="240"/>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5" name="Line 24"/>
            <p:cNvSpPr>
              <a:spLocks noChangeShapeType="1"/>
            </p:cNvSpPr>
            <p:nvPr/>
          </p:nvSpPr>
          <p:spPr bwMode="auto">
            <a:xfrm flipV="1">
              <a:off x="1776" y="2928"/>
              <a:ext cx="576" cy="240"/>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6" name="Line 25"/>
            <p:cNvSpPr>
              <a:spLocks noChangeShapeType="1"/>
            </p:cNvSpPr>
            <p:nvPr/>
          </p:nvSpPr>
          <p:spPr bwMode="auto">
            <a:xfrm flipH="1" flipV="1">
              <a:off x="1776" y="2496"/>
              <a:ext cx="576" cy="288"/>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26"/>
            <p:cNvSpPr>
              <a:spLocks noChangeShapeType="1"/>
            </p:cNvSpPr>
            <p:nvPr/>
          </p:nvSpPr>
          <p:spPr bwMode="auto">
            <a:xfrm>
              <a:off x="1632" y="2640"/>
              <a:ext cx="0" cy="384"/>
            </a:xfrm>
            <a:prstGeom prst="line">
              <a:avLst/>
            </a:prstGeom>
            <a:noFill/>
            <a:ln w="28575" cap="sq">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7"/>
          <p:cNvGrpSpPr/>
          <p:nvPr/>
        </p:nvGrpSpPr>
        <p:grpSpPr bwMode="auto">
          <a:xfrm>
            <a:off x="5334000" y="5029200"/>
            <a:ext cx="3186113" cy="946150"/>
            <a:chOff x="2736" y="2496"/>
            <a:chExt cx="2007" cy="596"/>
          </a:xfrm>
        </p:grpSpPr>
        <p:sp>
          <p:nvSpPr>
            <p:cNvPr id="47117" name="AutoShape 28"/>
            <p:cNvSpPr>
              <a:spLocks noChangeArrowheads="1"/>
            </p:cNvSpPr>
            <p:nvPr/>
          </p:nvSpPr>
          <p:spPr bwMode="auto">
            <a:xfrm>
              <a:off x="2736" y="2736"/>
              <a:ext cx="720" cy="192"/>
            </a:xfrm>
            <a:prstGeom prst="rightArrow">
              <a:avLst>
                <a:gd name="adj1" fmla="val 50000"/>
                <a:gd name="adj2" fmla="val 93750"/>
              </a:avLst>
            </a:prstGeom>
            <a:solidFill>
              <a:schemeClr val="accent2"/>
            </a:solidFill>
            <a:ln w="28575" cap="sq">
              <a:solidFill>
                <a:schemeClr val="tx1"/>
              </a:solidFill>
              <a:miter lim="800000"/>
              <a:headEnd type="none" w="sm" len="sm"/>
              <a:tailEnd type="none" w="med" len="lg"/>
            </a:ln>
          </p:spPr>
          <p:txBody>
            <a:bodyPr wrap="none" anchor="ctr"/>
            <a:lstStyle/>
            <a:p>
              <a:endParaRPr lang="zh-CN" altLang="en-US"/>
            </a:p>
          </p:txBody>
        </p:sp>
        <p:sp>
          <p:nvSpPr>
            <p:cNvPr id="47118" name="Rectangle 29"/>
            <p:cNvSpPr>
              <a:spLocks noChangeArrowheads="1"/>
            </p:cNvSpPr>
            <p:nvPr/>
          </p:nvSpPr>
          <p:spPr bwMode="auto">
            <a:xfrm>
              <a:off x="3502" y="2496"/>
              <a:ext cx="1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wrap="none">
              <a:spAutoFit/>
            </a:bodyPr>
            <a:lstStyle/>
            <a:p>
              <a:r>
                <a:rPr kumimoji="1" lang="zh-CN" altLang="en-US" sz="2800">
                  <a:solidFill>
                    <a:srgbClr val="0000FF"/>
                  </a:solidFill>
                  <a:latin typeface="Times New Roman" panose="02020603050405020304" pitchFamily="18" charset="0"/>
                </a:rPr>
                <a:t>有回路</a:t>
              </a:r>
            </a:p>
            <a:p>
              <a:r>
                <a:rPr kumimoji="1" lang="zh-CN" altLang="en-US" sz="2800">
                  <a:solidFill>
                    <a:srgbClr val="0000FF"/>
                  </a:solidFill>
                  <a:latin typeface="Times New Roman" panose="02020603050405020304" pitchFamily="18" charset="0"/>
                </a:rPr>
                <a:t>无拓扑排序</a:t>
              </a:r>
            </a:p>
          </p:txBody>
        </p:sp>
      </p:grpSp>
      <p:grpSp>
        <p:nvGrpSpPr>
          <p:cNvPr id="6" name="Group 34"/>
          <p:cNvGrpSpPr/>
          <p:nvPr/>
        </p:nvGrpSpPr>
        <p:grpSpPr bwMode="auto">
          <a:xfrm>
            <a:off x="1600200" y="5029200"/>
            <a:ext cx="5867400" cy="1828800"/>
            <a:chOff x="1008" y="3168"/>
            <a:chExt cx="3696" cy="1152"/>
          </a:xfrm>
        </p:grpSpPr>
        <p:sp>
          <p:nvSpPr>
            <p:cNvPr id="47115" name="AutoShape 30"/>
            <p:cNvSpPr>
              <a:spLocks noChangeArrowheads="1"/>
            </p:cNvSpPr>
            <p:nvPr/>
          </p:nvSpPr>
          <p:spPr bwMode="auto">
            <a:xfrm>
              <a:off x="2016" y="3600"/>
              <a:ext cx="1536" cy="720"/>
            </a:xfrm>
            <a:prstGeom prst="wedgeRectCallout">
              <a:avLst>
                <a:gd name="adj1" fmla="val -7486"/>
                <a:gd name="adj2" fmla="val -110694"/>
              </a:avLst>
            </a:prstGeom>
            <a:solidFill>
              <a:srgbClr val="FFCCFF"/>
            </a:solidFill>
            <a:ln w="12700" cap="sq">
              <a:solidFill>
                <a:schemeClr val="tx1"/>
              </a:solidFill>
              <a:miter lim="800000"/>
              <a:headEnd type="none" w="sm" len="sm"/>
              <a:tailEnd type="none" w="med" len="lg"/>
            </a:ln>
          </p:spPr>
          <p:txBody>
            <a:bodyPr/>
            <a:lstStyle/>
            <a:p>
              <a:r>
                <a:rPr lang="en-US" altLang="zh-CN"/>
                <a:t>AOV</a:t>
              </a:r>
              <a:r>
                <a:rPr lang="zh-CN" altLang="en-US"/>
                <a:t>网络</a:t>
              </a:r>
            </a:p>
            <a:p>
              <a:r>
                <a:rPr lang="en-US" altLang="zh-CN"/>
                <a:t>Activity on vertex network</a:t>
              </a:r>
            </a:p>
          </p:txBody>
        </p:sp>
        <p:sp>
          <p:nvSpPr>
            <p:cNvPr id="47116" name="Line 31"/>
            <p:cNvSpPr>
              <a:spLocks noChangeShapeType="1"/>
            </p:cNvSpPr>
            <p:nvPr/>
          </p:nvSpPr>
          <p:spPr bwMode="auto">
            <a:xfrm>
              <a:off x="1008" y="3168"/>
              <a:ext cx="3696" cy="0"/>
            </a:xfrm>
            <a:prstGeom prst="line">
              <a:avLst/>
            </a:prstGeom>
            <a:noFill/>
            <a:ln w="12700"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72417" name="AutoShape 33"/>
          <p:cNvSpPr>
            <a:spLocks noChangeArrowheads="1"/>
          </p:cNvSpPr>
          <p:nvPr/>
        </p:nvSpPr>
        <p:spPr bwMode="auto">
          <a:xfrm>
            <a:off x="152400" y="4800600"/>
            <a:ext cx="1295400" cy="685800"/>
          </a:xfrm>
          <a:prstGeom prst="wedgeEllipseCallout">
            <a:avLst>
              <a:gd name="adj1" fmla="val 13727"/>
              <a:gd name="adj2" fmla="val -104630"/>
            </a:avLst>
          </a:prstGeom>
          <a:solidFill>
            <a:srgbClr val="FFCCFF"/>
          </a:solidFill>
          <a:ln w="28575" cap="sq">
            <a:solidFill>
              <a:schemeClr val="tx1"/>
            </a:solidFill>
            <a:miter lim="800000"/>
            <a:headEnd type="none" w="sm" len="sm"/>
            <a:tailEnd type="none" w="med" len="lg"/>
          </a:ln>
        </p:spPr>
        <p:txBody>
          <a:bodyPr/>
          <a:lstStyle/>
          <a:p>
            <a:r>
              <a:rPr lang="zh-CN" altLang="en-US"/>
              <a:t>事件</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ppt_h/2"/>
                                          </p:val>
                                        </p:tav>
                                        <p:tav tm="100000">
                                          <p:val>
                                            <p:strVal val="#ppt_y"/>
                                          </p:val>
                                        </p:tav>
                                      </p:tavLst>
                                    </p:anim>
                                    <p:anim calcmode="lin" valueType="num">
                                      <p:cBhvr>
                                        <p:cTn id="19" dur="500" fill="hold"/>
                                        <p:tgtEl>
                                          <p:spTgt spid="6"/>
                                        </p:tgtEl>
                                        <p:attrNameLst>
                                          <p:attrName>ppt_w</p:attrName>
                                        </p:attrNameLst>
                                      </p:cBhvr>
                                      <p:tavLst>
                                        <p:tav tm="0">
                                          <p:val>
                                            <p:strVal val="#ppt_w"/>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272417"/>
                                        </p:tgtEl>
                                        <p:attrNameLst>
                                          <p:attrName>style.visibility</p:attrName>
                                        </p:attrNameLst>
                                      </p:cBhvr>
                                      <p:to>
                                        <p:strVal val="visible"/>
                                      </p:to>
                                    </p:set>
                                    <p:anim calcmode="lin" valueType="num">
                                      <p:cBhvr>
                                        <p:cTn id="25" dur="500" fill="hold"/>
                                        <p:tgtEl>
                                          <p:spTgt spid="272417"/>
                                        </p:tgtEl>
                                        <p:attrNameLst>
                                          <p:attrName>ppt_x</p:attrName>
                                        </p:attrNameLst>
                                      </p:cBhvr>
                                      <p:tavLst>
                                        <p:tav tm="0">
                                          <p:val>
                                            <p:strVal val="#ppt_x"/>
                                          </p:val>
                                        </p:tav>
                                        <p:tav tm="100000">
                                          <p:val>
                                            <p:strVal val="#ppt_x"/>
                                          </p:val>
                                        </p:tav>
                                      </p:tavLst>
                                    </p:anim>
                                    <p:anim calcmode="lin" valueType="num">
                                      <p:cBhvr>
                                        <p:cTn id="26" dur="500" fill="hold"/>
                                        <p:tgtEl>
                                          <p:spTgt spid="272417"/>
                                        </p:tgtEl>
                                        <p:attrNameLst>
                                          <p:attrName>ppt_y</p:attrName>
                                        </p:attrNameLst>
                                      </p:cBhvr>
                                      <p:tavLst>
                                        <p:tav tm="0">
                                          <p:val>
                                            <p:strVal val="#ppt_y-#ppt_h/2"/>
                                          </p:val>
                                        </p:tav>
                                        <p:tav tm="100000">
                                          <p:val>
                                            <p:strVal val="#ppt_y"/>
                                          </p:val>
                                        </p:tav>
                                      </p:tavLst>
                                    </p:anim>
                                    <p:anim calcmode="lin" valueType="num">
                                      <p:cBhvr>
                                        <p:cTn id="27" dur="500" fill="hold"/>
                                        <p:tgtEl>
                                          <p:spTgt spid="272417"/>
                                        </p:tgtEl>
                                        <p:attrNameLst>
                                          <p:attrName>ppt_w</p:attrName>
                                        </p:attrNameLst>
                                      </p:cBhvr>
                                      <p:tavLst>
                                        <p:tav tm="0">
                                          <p:val>
                                            <p:strVal val="#ppt_w"/>
                                          </p:val>
                                        </p:tav>
                                        <p:tav tm="100000">
                                          <p:val>
                                            <p:strVal val="#ppt_w"/>
                                          </p:val>
                                        </p:tav>
                                      </p:tavLst>
                                    </p:anim>
                                    <p:anim calcmode="lin" valueType="num">
                                      <p:cBhvr>
                                        <p:cTn id="28" dur="500" fill="hold"/>
                                        <p:tgtEl>
                                          <p:spTgt spid="2724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17"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838555F6-F8D0-4FC9-93FF-71C927574547}" type="slidenum">
              <a:rPr lang="en-US" altLang="zh-CN"/>
              <a:t>95</a:t>
            </a:fld>
            <a:endParaRPr lang="en-US" altLang="zh-CN"/>
          </a:p>
        </p:txBody>
      </p:sp>
      <p:sp>
        <p:nvSpPr>
          <p:cNvPr id="232452" name="Rectangle 4"/>
          <p:cNvSpPr>
            <a:spLocks noGrp="1" noChangeArrowheads="1"/>
          </p:cNvSpPr>
          <p:nvPr>
            <p:ph type="title"/>
          </p:nvPr>
        </p:nvSpPr>
        <p:spPr/>
        <p:txBody>
          <a:bodyPr/>
          <a:lstStyle/>
          <a:p>
            <a:pPr eaLnBrk="1" hangingPunct="1">
              <a:defRPr/>
            </a:pPr>
            <a:r>
              <a:rPr lang="zh-CN" altLang="en-US" smtClean="0"/>
              <a:t>如何进行拓扑排序？</a:t>
            </a:r>
          </a:p>
        </p:txBody>
      </p:sp>
      <p:sp>
        <p:nvSpPr>
          <p:cNvPr id="48132" name="Rectangle 5"/>
          <p:cNvSpPr>
            <a:spLocks noGrp="1" noChangeArrowheads="1"/>
          </p:cNvSpPr>
          <p:nvPr>
            <p:ph type="body" idx="1"/>
          </p:nvPr>
        </p:nvSpPr>
        <p:spPr/>
        <p:txBody>
          <a:bodyPr/>
          <a:lstStyle/>
          <a:p>
            <a:pPr marL="533400" indent="-533400" eaLnBrk="1" hangingPunct="1">
              <a:buFontTx/>
              <a:buAutoNum type="arabicPeriod"/>
            </a:pPr>
            <a:r>
              <a:rPr lang="zh-CN" altLang="en-US" smtClean="0"/>
              <a:t>从有向图中选取一个没有前驱的顶点，并输出之；</a:t>
            </a:r>
          </a:p>
          <a:p>
            <a:pPr marL="533400" indent="-533400" eaLnBrk="1" hangingPunct="1">
              <a:buFontTx/>
              <a:buAutoNum type="arabicPeriod"/>
            </a:pPr>
            <a:r>
              <a:rPr lang="zh-CN" altLang="en-US" smtClean="0"/>
              <a:t>从有向图中删去此顶点以及所有以它为尾的弧；</a:t>
            </a:r>
          </a:p>
          <a:p>
            <a:pPr marL="533400" indent="-533400" eaLnBrk="1" hangingPunct="1">
              <a:buFontTx/>
              <a:buAutoNum type="arabicPeriod"/>
            </a:pPr>
            <a:r>
              <a:rPr lang="zh-CN" altLang="en-US" smtClean="0"/>
              <a:t>重复上述两步，直至图空，或者图不空但找不到无前驱的顶点为止。</a:t>
            </a:r>
          </a:p>
        </p:txBody>
      </p:sp>
      <p:grpSp>
        <p:nvGrpSpPr>
          <p:cNvPr id="2" name="Group 25"/>
          <p:cNvGrpSpPr/>
          <p:nvPr/>
        </p:nvGrpSpPr>
        <p:grpSpPr bwMode="auto">
          <a:xfrm>
            <a:off x="990600" y="3733800"/>
            <a:ext cx="6553200" cy="1600200"/>
            <a:chOff x="624" y="2208"/>
            <a:chExt cx="4128" cy="1008"/>
          </a:xfrm>
        </p:grpSpPr>
        <p:sp>
          <p:nvSpPr>
            <p:cNvPr id="48135" name="Oval 7"/>
            <p:cNvSpPr>
              <a:spLocks noChangeArrowheads="1"/>
            </p:cNvSpPr>
            <p:nvPr/>
          </p:nvSpPr>
          <p:spPr bwMode="auto">
            <a:xfrm>
              <a:off x="1440" y="2208"/>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48136" name="Oval 8"/>
            <p:cNvSpPr>
              <a:spLocks noChangeArrowheads="1"/>
            </p:cNvSpPr>
            <p:nvPr/>
          </p:nvSpPr>
          <p:spPr bwMode="auto">
            <a:xfrm>
              <a:off x="2256" y="2584"/>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48137" name="Oval 9"/>
            <p:cNvSpPr>
              <a:spLocks noChangeArrowheads="1"/>
            </p:cNvSpPr>
            <p:nvPr/>
          </p:nvSpPr>
          <p:spPr bwMode="auto">
            <a:xfrm>
              <a:off x="624" y="2584"/>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dirty="0">
                  <a:solidFill>
                    <a:srgbClr val="000099"/>
                  </a:solidFill>
                  <a:latin typeface="Times New Roman" panose="02020603050405020304" pitchFamily="18" charset="0"/>
                  <a:ea typeface="宋体" panose="02010600030101010101" pitchFamily="2" charset="-122"/>
                </a:rPr>
                <a:t>A</a:t>
              </a:r>
              <a:endParaRPr kumimoji="1" lang="en-US" altLang="zh-CN" sz="3200" b="0" dirty="0">
                <a:latin typeface="Times New Roman" panose="02020603050405020304" pitchFamily="18" charset="0"/>
                <a:ea typeface="宋体" panose="02010600030101010101" pitchFamily="2" charset="-122"/>
              </a:endParaRPr>
            </a:p>
          </p:txBody>
        </p:sp>
        <p:sp>
          <p:nvSpPr>
            <p:cNvPr id="48138" name="Oval 10"/>
            <p:cNvSpPr>
              <a:spLocks noChangeArrowheads="1"/>
            </p:cNvSpPr>
            <p:nvPr/>
          </p:nvSpPr>
          <p:spPr bwMode="auto">
            <a:xfrm>
              <a:off x="1440" y="2920"/>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48139" name="Line 11"/>
            <p:cNvSpPr>
              <a:spLocks noChangeShapeType="1"/>
            </p:cNvSpPr>
            <p:nvPr/>
          </p:nvSpPr>
          <p:spPr bwMode="auto">
            <a:xfrm flipV="1">
              <a:off x="912" y="2344"/>
              <a:ext cx="528" cy="288"/>
            </a:xfrm>
            <a:prstGeom prst="line">
              <a:avLst/>
            </a:prstGeom>
            <a:noFill/>
            <a:ln w="25400"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0" name="Line 12"/>
            <p:cNvSpPr>
              <a:spLocks noChangeShapeType="1"/>
            </p:cNvSpPr>
            <p:nvPr/>
          </p:nvSpPr>
          <p:spPr bwMode="auto">
            <a:xfrm>
              <a:off x="864" y="2824"/>
              <a:ext cx="576" cy="240"/>
            </a:xfrm>
            <a:prstGeom prst="line">
              <a:avLst/>
            </a:prstGeom>
            <a:noFill/>
            <a:ln w="25400"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1" name="Line 13"/>
            <p:cNvSpPr>
              <a:spLocks noChangeShapeType="1"/>
            </p:cNvSpPr>
            <p:nvPr/>
          </p:nvSpPr>
          <p:spPr bwMode="auto">
            <a:xfrm>
              <a:off x="1728" y="2392"/>
              <a:ext cx="576" cy="240"/>
            </a:xfrm>
            <a:prstGeom prst="line">
              <a:avLst/>
            </a:prstGeom>
            <a:noFill/>
            <a:ln w="25400"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2" name="Line 14"/>
            <p:cNvSpPr>
              <a:spLocks noChangeShapeType="1"/>
            </p:cNvSpPr>
            <p:nvPr/>
          </p:nvSpPr>
          <p:spPr bwMode="auto">
            <a:xfrm flipV="1">
              <a:off x="1728" y="2824"/>
              <a:ext cx="576" cy="240"/>
            </a:xfrm>
            <a:prstGeom prst="line">
              <a:avLst/>
            </a:prstGeom>
            <a:noFill/>
            <a:ln w="25400"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Oval 15"/>
            <p:cNvSpPr>
              <a:spLocks noChangeArrowheads="1"/>
            </p:cNvSpPr>
            <p:nvPr/>
          </p:nvSpPr>
          <p:spPr bwMode="auto">
            <a:xfrm>
              <a:off x="2880" y="2592"/>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E</a:t>
              </a:r>
              <a:endParaRPr kumimoji="1" lang="en-US" altLang="zh-CN" sz="3200" b="0">
                <a:latin typeface="Times New Roman" panose="02020603050405020304" pitchFamily="18" charset="0"/>
                <a:ea typeface="宋体" panose="02010600030101010101" pitchFamily="2" charset="-122"/>
              </a:endParaRPr>
            </a:p>
          </p:txBody>
        </p:sp>
        <p:sp>
          <p:nvSpPr>
            <p:cNvPr id="48144" name="Oval 16"/>
            <p:cNvSpPr>
              <a:spLocks noChangeArrowheads="1"/>
            </p:cNvSpPr>
            <p:nvPr/>
          </p:nvSpPr>
          <p:spPr bwMode="auto">
            <a:xfrm>
              <a:off x="3600" y="2352"/>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F</a:t>
              </a:r>
              <a:endParaRPr kumimoji="1" lang="en-US" altLang="zh-CN" sz="3200" b="0">
                <a:latin typeface="Times New Roman" panose="02020603050405020304" pitchFamily="18" charset="0"/>
                <a:ea typeface="宋体" panose="02010600030101010101" pitchFamily="2" charset="-122"/>
              </a:endParaRPr>
            </a:p>
          </p:txBody>
        </p:sp>
        <p:sp>
          <p:nvSpPr>
            <p:cNvPr id="48145" name="Oval 17"/>
            <p:cNvSpPr>
              <a:spLocks noChangeArrowheads="1"/>
            </p:cNvSpPr>
            <p:nvPr/>
          </p:nvSpPr>
          <p:spPr bwMode="auto">
            <a:xfrm>
              <a:off x="3600" y="2928"/>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G</a:t>
              </a:r>
              <a:endParaRPr kumimoji="1" lang="en-US" altLang="zh-CN" sz="3200" b="0">
                <a:latin typeface="Times New Roman" panose="02020603050405020304" pitchFamily="18" charset="0"/>
                <a:ea typeface="宋体" panose="02010600030101010101" pitchFamily="2" charset="-122"/>
              </a:endParaRPr>
            </a:p>
          </p:txBody>
        </p:sp>
        <p:sp>
          <p:nvSpPr>
            <p:cNvPr id="48146" name="Oval 18"/>
            <p:cNvSpPr>
              <a:spLocks noChangeArrowheads="1"/>
            </p:cNvSpPr>
            <p:nvPr/>
          </p:nvSpPr>
          <p:spPr bwMode="auto">
            <a:xfrm>
              <a:off x="4464" y="2592"/>
              <a:ext cx="288" cy="288"/>
            </a:xfrm>
            <a:prstGeom prst="ellipse">
              <a:avLst/>
            </a:prstGeom>
            <a:noFill/>
            <a:ln w="12700" cap="sq">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3200">
                  <a:solidFill>
                    <a:srgbClr val="000099"/>
                  </a:solidFill>
                  <a:latin typeface="Times New Roman" panose="02020603050405020304" pitchFamily="18" charset="0"/>
                  <a:ea typeface="宋体" panose="02010600030101010101" pitchFamily="2" charset="-122"/>
                </a:rPr>
                <a:t>H</a:t>
              </a:r>
              <a:endParaRPr kumimoji="1" lang="en-US" altLang="zh-CN" sz="3200" b="0">
                <a:latin typeface="Times New Roman" panose="02020603050405020304" pitchFamily="18" charset="0"/>
                <a:ea typeface="宋体" panose="02010600030101010101" pitchFamily="2" charset="-122"/>
              </a:endParaRPr>
            </a:p>
          </p:txBody>
        </p:sp>
        <p:sp>
          <p:nvSpPr>
            <p:cNvPr id="48147" name="Line 19"/>
            <p:cNvSpPr>
              <a:spLocks noChangeShapeType="1"/>
            </p:cNvSpPr>
            <p:nvPr/>
          </p:nvSpPr>
          <p:spPr bwMode="auto">
            <a:xfrm>
              <a:off x="2496" y="2736"/>
              <a:ext cx="384" cy="0"/>
            </a:xfrm>
            <a:prstGeom prst="line">
              <a:avLst/>
            </a:prstGeom>
            <a:noFill/>
            <a:ln w="28575"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48" name="Line 20"/>
            <p:cNvSpPr>
              <a:spLocks noChangeShapeType="1"/>
            </p:cNvSpPr>
            <p:nvPr/>
          </p:nvSpPr>
          <p:spPr bwMode="auto">
            <a:xfrm flipV="1">
              <a:off x="3168" y="2544"/>
              <a:ext cx="432" cy="144"/>
            </a:xfrm>
            <a:prstGeom prst="line">
              <a:avLst/>
            </a:prstGeom>
            <a:noFill/>
            <a:ln w="28575"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49" name="Line 21"/>
            <p:cNvSpPr>
              <a:spLocks noChangeShapeType="1"/>
            </p:cNvSpPr>
            <p:nvPr/>
          </p:nvSpPr>
          <p:spPr bwMode="auto">
            <a:xfrm>
              <a:off x="3888" y="2496"/>
              <a:ext cx="576" cy="192"/>
            </a:xfrm>
            <a:prstGeom prst="line">
              <a:avLst/>
            </a:prstGeom>
            <a:noFill/>
            <a:ln w="28575" cap="sq">
              <a:solidFill>
                <a:srgbClr val="000066"/>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50" name="Line 22"/>
            <p:cNvSpPr>
              <a:spLocks noChangeShapeType="1"/>
            </p:cNvSpPr>
            <p:nvPr/>
          </p:nvSpPr>
          <p:spPr bwMode="auto">
            <a:xfrm>
              <a:off x="3744" y="2640"/>
              <a:ext cx="0" cy="288"/>
            </a:xfrm>
            <a:prstGeom prst="line">
              <a:avLst/>
            </a:prstGeom>
            <a:noFill/>
            <a:ln w="28575" cap="sq">
              <a:solidFill>
                <a:srgbClr val="000066"/>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2472" name="Line 24"/>
          <p:cNvSpPr>
            <a:spLocks noChangeShapeType="1"/>
          </p:cNvSpPr>
          <p:nvPr/>
        </p:nvSpPr>
        <p:spPr bwMode="auto">
          <a:xfrm flipH="1">
            <a:off x="6172200" y="4724400"/>
            <a:ext cx="1066800" cy="381000"/>
          </a:xfrm>
          <a:prstGeom prst="line">
            <a:avLst/>
          </a:prstGeom>
          <a:noFill/>
          <a:ln w="28575" cap="sq">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2472"/>
                                        </p:tgtEl>
                                        <p:attrNameLst>
                                          <p:attrName>style.visibility</p:attrName>
                                        </p:attrNameLst>
                                      </p:cBhvr>
                                      <p:to>
                                        <p:strVal val="visible"/>
                                      </p:to>
                                    </p:set>
                                    <p:anim calcmode="lin" valueType="num">
                                      <p:cBhvr additive="base">
                                        <p:cTn id="7" dur="500" fill="hold"/>
                                        <p:tgtEl>
                                          <p:spTgt spid="232472"/>
                                        </p:tgtEl>
                                        <p:attrNameLst>
                                          <p:attrName>ppt_x</p:attrName>
                                        </p:attrNameLst>
                                      </p:cBhvr>
                                      <p:tavLst>
                                        <p:tav tm="0">
                                          <p:val>
                                            <p:strVal val="1+#ppt_w/2"/>
                                          </p:val>
                                        </p:tav>
                                        <p:tav tm="100000">
                                          <p:val>
                                            <p:strVal val="#ppt_x"/>
                                          </p:val>
                                        </p:tav>
                                      </p:tavLst>
                                    </p:anim>
                                    <p:anim calcmode="lin" valueType="num">
                                      <p:cBhvr additive="base">
                                        <p:cTn id="8" dur="500" fill="hold"/>
                                        <p:tgtEl>
                                          <p:spTgt spid="2324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pPr>
              <a:defRPr/>
            </a:pPr>
            <a:fld id="{EE789B6E-3E5D-4977-BA35-91CE6979CE0D}" type="slidenum">
              <a:rPr lang="en-US" altLang="zh-CN"/>
              <a:t>96</a:t>
            </a:fld>
            <a:endParaRPr lang="en-US" altLang="zh-CN"/>
          </a:p>
        </p:txBody>
      </p:sp>
      <p:sp>
        <p:nvSpPr>
          <p:cNvPr id="49155" name="Oval 1026"/>
          <p:cNvSpPr>
            <a:spLocks noChangeArrowheads="1"/>
          </p:cNvSpPr>
          <p:nvPr/>
        </p:nvSpPr>
        <p:spPr bwMode="auto">
          <a:xfrm>
            <a:off x="1447800" y="7620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49156" name="Oval 1028"/>
          <p:cNvSpPr>
            <a:spLocks noChangeArrowheads="1"/>
          </p:cNvSpPr>
          <p:nvPr/>
        </p:nvSpPr>
        <p:spPr bwMode="auto">
          <a:xfrm>
            <a:off x="1447800" y="21336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49157" name="Oval 1029"/>
          <p:cNvSpPr>
            <a:spLocks noChangeArrowheads="1"/>
          </p:cNvSpPr>
          <p:nvPr/>
        </p:nvSpPr>
        <p:spPr bwMode="auto">
          <a:xfrm>
            <a:off x="3048000" y="2286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49158" name="Oval 1030"/>
          <p:cNvSpPr>
            <a:spLocks noChangeArrowheads="1"/>
          </p:cNvSpPr>
          <p:nvPr/>
        </p:nvSpPr>
        <p:spPr bwMode="auto">
          <a:xfrm>
            <a:off x="3048000" y="14478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g</a:t>
            </a:r>
            <a:endParaRPr kumimoji="1" lang="en-US" altLang="zh-CN" sz="3200" b="0">
              <a:latin typeface="Times New Roman" panose="02020603050405020304" pitchFamily="18" charset="0"/>
              <a:ea typeface="宋体" panose="02010600030101010101" pitchFamily="2" charset="-122"/>
            </a:endParaRPr>
          </a:p>
        </p:txBody>
      </p:sp>
      <p:sp>
        <p:nvSpPr>
          <p:cNvPr id="49159" name="Oval 1031"/>
          <p:cNvSpPr>
            <a:spLocks noChangeArrowheads="1"/>
          </p:cNvSpPr>
          <p:nvPr/>
        </p:nvSpPr>
        <p:spPr bwMode="auto">
          <a:xfrm>
            <a:off x="3048000" y="26670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h</a:t>
            </a:r>
            <a:endParaRPr kumimoji="1" lang="en-US" altLang="zh-CN" sz="3200" b="0">
              <a:latin typeface="Times New Roman" panose="02020603050405020304" pitchFamily="18" charset="0"/>
              <a:ea typeface="宋体" panose="02010600030101010101" pitchFamily="2" charset="-122"/>
            </a:endParaRPr>
          </a:p>
        </p:txBody>
      </p:sp>
      <p:sp>
        <p:nvSpPr>
          <p:cNvPr id="49160" name="Oval 1032"/>
          <p:cNvSpPr>
            <a:spLocks noChangeArrowheads="1"/>
          </p:cNvSpPr>
          <p:nvPr/>
        </p:nvSpPr>
        <p:spPr bwMode="auto">
          <a:xfrm>
            <a:off x="4572000" y="7620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49161" name="Oval 1033"/>
          <p:cNvSpPr>
            <a:spLocks noChangeArrowheads="1"/>
          </p:cNvSpPr>
          <p:nvPr/>
        </p:nvSpPr>
        <p:spPr bwMode="auto">
          <a:xfrm>
            <a:off x="4572000" y="21336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f</a:t>
            </a:r>
            <a:endParaRPr kumimoji="1" lang="en-US" altLang="zh-CN" sz="3200" b="0">
              <a:latin typeface="Times New Roman" panose="02020603050405020304" pitchFamily="18" charset="0"/>
              <a:ea typeface="宋体" panose="02010600030101010101" pitchFamily="2" charset="-122"/>
            </a:endParaRPr>
          </a:p>
        </p:txBody>
      </p:sp>
      <p:sp>
        <p:nvSpPr>
          <p:cNvPr id="49162" name="Oval 1034"/>
          <p:cNvSpPr>
            <a:spLocks noChangeArrowheads="1"/>
          </p:cNvSpPr>
          <p:nvPr/>
        </p:nvSpPr>
        <p:spPr bwMode="auto">
          <a:xfrm>
            <a:off x="6096000" y="1447800"/>
            <a:ext cx="609600" cy="533400"/>
          </a:xfrm>
          <a:prstGeom prst="ellipse">
            <a:avLst/>
          </a:prstGeom>
          <a:solidFill>
            <a:srgbClr val="CCFF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r>
              <a:rPr kumimoji="1" lang="en-US" altLang="zh-CN" sz="3200">
                <a:latin typeface="Times New Roman" panose="02020603050405020304" pitchFamily="18" charset="0"/>
                <a:ea typeface="宋体" panose="02010600030101010101" pitchFamily="2" charset="-122"/>
              </a:rPr>
              <a:t>e</a:t>
            </a:r>
            <a:endParaRPr kumimoji="1" lang="en-US" altLang="zh-CN" sz="3200" b="0">
              <a:latin typeface="Times New Roman" panose="02020603050405020304" pitchFamily="18" charset="0"/>
              <a:ea typeface="宋体" panose="02010600030101010101" pitchFamily="2" charset="-122"/>
            </a:endParaRPr>
          </a:p>
        </p:txBody>
      </p:sp>
      <p:sp>
        <p:nvSpPr>
          <p:cNvPr id="49163" name="Line 1035"/>
          <p:cNvSpPr>
            <a:spLocks noChangeShapeType="1"/>
          </p:cNvSpPr>
          <p:nvPr/>
        </p:nvSpPr>
        <p:spPr bwMode="auto">
          <a:xfrm flipV="1">
            <a:off x="2057400" y="533400"/>
            <a:ext cx="990600" cy="3810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036"/>
          <p:cNvSpPr>
            <a:spLocks noChangeShapeType="1"/>
          </p:cNvSpPr>
          <p:nvPr/>
        </p:nvSpPr>
        <p:spPr bwMode="auto">
          <a:xfrm>
            <a:off x="2057400" y="1143000"/>
            <a:ext cx="990600" cy="3810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037"/>
          <p:cNvSpPr>
            <a:spLocks noChangeShapeType="1"/>
          </p:cNvSpPr>
          <p:nvPr/>
        </p:nvSpPr>
        <p:spPr bwMode="auto">
          <a:xfrm flipV="1">
            <a:off x="2057400" y="1828800"/>
            <a:ext cx="1066800" cy="4572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038"/>
          <p:cNvSpPr>
            <a:spLocks noChangeShapeType="1"/>
          </p:cNvSpPr>
          <p:nvPr/>
        </p:nvSpPr>
        <p:spPr bwMode="auto">
          <a:xfrm>
            <a:off x="2057400" y="2514600"/>
            <a:ext cx="990600" cy="3810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039"/>
          <p:cNvSpPr>
            <a:spLocks noChangeShapeType="1"/>
          </p:cNvSpPr>
          <p:nvPr/>
        </p:nvSpPr>
        <p:spPr bwMode="auto">
          <a:xfrm>
            <a:off x="3657600" y="457200"/>
            <a:ext cx="990600" cy="3810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1040"/>
          <p:cNvSpPr>
            <a:spLocks noChangeShapeType="1"/>
          </p:cNvSpPr>
          <p:nvPr/>
        </p:nvSpPr>
        <p:spPr bwMode="auto">
          <a:xfrm flipH="1">
            <a:off x="3657600" y="1143000"/>
            <a:ext cx="914400" cy="4572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041"/>
          <p:cNvSpPr>
            <a:spLocks noChangeShapeType="1"/>
          </p:cNvSpPr>
          <p:nvPr/>
        </p:nvSpPr>
        <p:spPr bwMode="auto">
          <a:xfrm>
            <a:off x="3657600" y="1828800"/>
            <a:ext cx="990600" cy="4572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042"/>
          <p:cNvSpPr>
            <a:spLocks noChangeShapeType="1"/>
          </p:cNvSpPr>
          <p:nvPr/>
        </p:nvSpPr>
        <p:spPr bwMode="auto">
          <a:xfrm flipV="1">
            <a:off x="3657600" y="2590800"/>
            <a:ext cx="990600" cy="3048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043"/>
          <p:cNvSpPr>
            <a:spLocks noChangeShapeType="1"/>
          </p:cNvSpPr>
          <p:nvPr/>
        </p:nvSpPr>
        <p:spPr bwMode="auto">
          <a:xfrm>
            <a:off x="5181600" y="990600"/>
            <a:ext cx="914400" cy="5334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1044"/>
          <p:cNvSpPr>
            <a:spLocks noChangeShapeType="1"/>
          </p:cNvSpPr>
          <p:nvPr/>
        </p:nvSpPr>
        <p:spPr bwMode="auto">
          <a:xfrm flipV="1">
            <a:off x="5181600" y="1828800"/>
            <a:ext cx="914400" cy="533400"/>
          </a:xfrm>
          <a:prstGeom prst="line">
            <a:avLst/>
          </a:prstGeom>
          <a:noFill/>
          <a:ln w="19050" cap="sq">
            <a:solidFill>
              <a:srgbClr val="0080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3" name="Text Box 1045"/>
          <p:cNvSpPr txBox="1">
            <a:spLocks noChangeArrowheads="1"/>
          </p:cNvSpPr>
          <p:nvPr/>
        </p:nvSpPr>
        <p:spPr bwMode="auto">
          <a:xfrm>
            <a:off x="974725" y="34131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a</a:t>
            </a:r>
            <a:endParaRPr kumimoji="1" lang="en-US" altLang="zh-CN" sz="4000" b="0">
              <a:latin typeface="Times New Roman" panose="02020603050405020304" pitchFamily="18" charset="0"/>
              <a:ea typeface="宋体" panose="02010600030101010101" pitchFamily="2" charset="-122"/>
            </a:endParaRPr>
          </a:p>
        </p:txBody>
      </p:sp>
      <p:sp>
        <p:nvSpPr>
          <p:cNvPr id="125974" name="Text Box 1046"/>
          <p:cNvSpPr txBox="1">
            <a:spLocks noChangeArrowheads="1"/>
          </p:cNvSpPr>
          <p:nvPr/>
        </p:nvSpPr>
        <p:spPr bwMode="auto">
          <a:xfrm>
            <a:off x="1752600" y="3413125"/>
            <a:ext cx="46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b</a:t>
            </a:r>
            <a:endParaRPr kumimoji="1" lang="en-US" altLang="zh-CN" sz="4000" b="0">
              <a:latin typeface="Times New Roman" panose="02020603050405020304" pitchFamily="18" charset="0"/>
              <a:ea typeface="宋体" panose="02010600030101010101" pitchFamily="2" charset="-122"/>
            </a:endParaRPr>
          </a:p>
        </p:txBody>
      </p:sp>
      <p:sp>
        <p:nvSpPr>
          <p:cNvPr id="125975" name="Text Box 1047"/>
          <p:cNvSpPr txBox="1">
            <a:spLocks noChangeArrowheads="1"/>
          </p:cNvSpPr>
          <p:nvPr/>
        </p:nvSpPr>
        <p:spPr bwMode="auto">
          <a:xfrm>
            <a:off x="2533650" y="3413125"/>
            <a:ext cx="46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h</a:t>
            </a:r>
            <a:endParaRPr kumimoji="1" lang="en-US" altLang="zh-CN" sz="4000" b="0">
              <a:latin typeface="Times New Roman" panose="02020603050405020304" pitchFamily="18" charset="0"/>
              <a:ea typeface="宋体" panose="02010600030101010101" pitchFamily="2" charset="-122"/>
            </a:endParaRPr>
          </a:p>
        </p:txBody>
      </p:sp>
      <p:sp>
        <p:nvSpPr>
          <p:cNvPr id="125976" name="Text Box 1048"/>
          <p:cNvSpPr txBox="1">
            <a:spLocks noChangeArrowheads="1"/>
          </p:cNvSpPr>
          <p:nvPr/>
        </p:nvSpPr>
        <p:spPr bwMode="auto">
          <a:xfrm>
            <a:off x="3276600" y="3413125"/>
            <a:ext cx="409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c</a:t>
            </a:r>
            <a:endParaRPr kumimoji="1" lang="en-US" altLang="zh-CN" sz="4000" b="0">
              <a:latin typeface="Times New Roman" panose="02020603050405020304" pitchFamily="18" charset="0"/>
              <a:ea typeface="宋体" panose="02010600030101010101" pitchFamily="2" charset="-122"/>
            </a:endParaRPr>
          </a:p>
        </p:txBody>
      </p:sp>
      <p:sp>
        <p:nvSpPr>
          <p:cNvPr id="125977" name="Text Box 1049"/>
          <p:cNvSpPr txBox="1">
            <a:spLocks noChangeArrowheads="1"/>
          </p:cNvSpPr>
          <p:nvPr/>
        </p:nvSpPr>
        <p:spPr bwMode="auto">
          <a:xfrm>
            <a:off x="3962400" y="3413125"/>
            <a:ext cx="466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d</a:t>
            </a:r>
            <a:endParaRPr kumimoji="1" lang="en-US" altLang="zh-CN" sz="4000" b="0">
              <a:latin typeface="Times New Roman" panose="02020603050405020304" pitchFamily="18" charset="0"/>
              <a:ea typeface="宋体" panose="02010600030101010101" pitchFamily="2" charset="-122"/>
            </a:endParaRPr>
          </a:p>
        </p:txBody>
      </p:sp>
      <p:sp>
        <p:nvSpPr>
          <p:cNvPr id="125978" name="Text Box 1050"/>
          <p:cNvSpPr txBox="1">
            <a:spLocks noChangeArrowheads="1"/>
          </p:cNvSpPr>
          <p:nvPr/>
        </p:nvSpPr>
        <p:spPr bwMode="auto">
          <a:xfrm>
            <a:off x="4743450" y="3413125"/>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g</a:t>
            </a:r>
            <a:endParaRPr kumimoji="1" lang="en-US" altLang="zh-CN" sz="4000" b="0">
              <a:latin typeface="Times New Roman" panose="02020603050405020304" pitchFamily="18" charset="0"/>
              <a:ea typeface="宋体" panose="02010600030101010101" pitchFamily="2" charset="-122"/>
            </a:endParaRPr>
          </a:p>
        </p:txBody>
      </p:sp>
      <p:sp>
        <p:nvSpPr>
          <p:cNvPr id="125979" name="Text Box 1051"/>
          <p:cNvSpPr txBox="1">
            <a:spLocks noChangeArrowheads="1"/>
          </p:cNvSpPr>
          <p:nvPr/>
        </p:nvSpPr>
        <p:spPr bwMode="auto">
          <a:xfrm>
            <a:off x="5486400" y="3413125"/>
            <a:ext cx="354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f</a:t>
            </a:r>
            <a:endParaRPr kumimoji="1" lang="en-US" altLang="zh-CN" sz="4000" b="0">
              <a:latin typeface="Times New Roman" panose="02020603050405020304" pitchFamily="18" charset="0"/>
              <a:ea typeface="宋体" panose="02010600030101010101" pitchFamily="2" charset="-122"/>
            </a:endParaRPr>
          </a:p>
        </p:txBody>
      </p:sp>
      <p:sp>
        <p:nvSpPr>
          <p:cNvPr id="125980" name="Text Box 1052"/>
          <p:cNvSpPr txBox="1">
            <a:spLocks noChangeArrowheads="1"/>
          </p:cNvSpPr>
          <p:nvPr/>
        </p:nvSpPr>
        <p:spPr bwMode="auto">
          <a:xfrm>
            <a:off x="6172200" y="3413125"/>
            <a:ext cx="409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en-US" altLang="zh-CN" sz="4000">
                <a:solidFill>
                  <a:srgbClr val="CC0000"/>
                </a:solidFill>
                <a:latin typeface="Times New Roman" panose="02020603050405020304" pitchFamily="18" charset="0"/>
                <a:ea typeface="宋体" panose="02010600030101010101" pitchFamily="2" charset="-122"/>
              </a:rPr>
              <a:t>e</a:t>
            </a:r>
            <a:endParaRPr kumimoji="1" lang="en-US" altLang="zh-CN" sz="4000" b="0">
              <a:latin typeface="Times New Roman" panose="02020603050405020304" pitchFamily="18" charset="0"/>
              <a:ea typeface="宋体" panose="02010600030101010101" pitchFamily="2" charset="-122"/>
            </a:endParaRPr>
          </a:p>
        </p:txBody>
      </p:sp>
      <p:sp useBgFill="1">
        <p:nvSpPr>
          <p:cNvPr id="125981" name="Rectangle 1053"/>
          <p:cNvSpPr>
            <a:spLocks noChangeArrowheads="1"/>
          </p:cNvSpPr>
          <p:nvPr/>
        </p:nvSpPr>
        <p:spPr bwMode="auto">
          <a:xfrm>
            <a:off x="1371600" y="685800"/>
            <a:ext cx="7620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2" name="Rectangle 1054"/>
          <p:cNvSpPr>
            <a:spLocks noChangeArrowheads="1"/>
          </p:cNvSpPr>
          <p:nvPr/>
        </p:nvSpPr>
        <p:spPr bwMode="auto">
          <a:xfrm>
            <a:off x="2133600" y="457200"/>
            <a:ext cx="914400" cy="4572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3" name="Rectangle 1055"/>
          <p:cNvSpPr>
            <a:spLocks noChangeArrowheads="1"/>
          </p:cNvSpPr>
          <p:nvPr/>
        </p:nvSpPr>
        <p:spPr bwMode="auto">
          <a:xfrm>
            <a:off x="2133600" y="1143000"/>
            <a:ext cx="914400" cy="4572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4" name="Rectangle 1056"/>
          <p:cNvSpPr>
            <a:spLocks noChangeArrowheads="1"/>
          </p:cNvSpPr>
          <p:nvPr/>
        </p:nvSpPr>
        <p:spPr bwMode="auto">
          <a:xfrm>
            <a:off x="1371600" y="2057400"/>
            <a:ext cx="7620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5" name="Rectangle 1057"/>
          <p:cNvSpPr>
            <a:spLocks noChangeArrowheads="1"/>
          </p:cNvSpPr>
          <p:nvPr/>
        </p:nvSpPr>
        <p:spPr bwMode="auto">
          <a:xfrm>
            <a:off x="2133600" y="1828800"/>
            <a:ext cx="990600" cy="5334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6" name="Rectangle 1058"/>
          <p:cNvSpPr>
            <a:spLocks noChangeArrowheads="1"/>
          </p:cNvSpPr>
          <p:nvPr/>
        </p:nvSpPr>
        <p:spPr bwMode="auto">
          <a:xfrm>
            <a:off x="2133600" y="2514600"/>
            <a:ext cx="914400" cy="4572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7" name="Rectangle 1059"/>
          <p:cNvSpPr>
            <a:spLocks noChangeArrowheads="1"/>
          </p:cNvSpPr>
          <p:nvPr/>
        </p:nvSpPr>
        <p:spPr bwMode="auto">
          <a:xfrm>
            <a:off x="2971800" y="2590800"/>
            <a:ext cx="7620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8" name="Rectangle 1060"/>
          <p:cNvSpPr>
            <a:spLocks noChangeArrowheads="1"/>
          </p:cNvSpPr>
          <p:nvPr/>
        </p:nvSpPr>
        <p:spPr bwMode="auto">
          <a:xfrm>
            <a:off x="3657600" y="2514600"/>
            <a:ext cx="990600" cy="381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89" name="Rectangle 1061"/>
          <p:cNvSpPr>
            <a:spLocks noChangeArrowheads="1"/>
          </p:cNvSpPr>
          <p:nvPr/>
        </p:nvSpPr>
        <p:spPr bwMode="auto">
          <a:xfrm>
            <a:off x="2971800" y="228600"/>
            <a:ext cx="762000" cy="6096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0" name="Rectangle 1062"/>
          <p:cNvSpPr>
            <a:spLocks noChangeArrowheads="1"/>
          </p:cNvSpPr>
          <p:nvPr/>
        </p:nvSpPr>
        <p:spPr bwMode="auto">
          <a:xfrm>
            <a:off x="3733800" y="381000"/>
            <a:ext cx="914400" cy="5334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1" name="Rectangle 1063"/>
          <p:cNvSpPr>
            <a:spLocks noChangeArrowheads="1"/>
          </p:cNvSpPr>
          <p:nvPr/>
        </p:nvSpPr>
        <p:spPr bwMode="auto">
          <a:xfrm>
            <a:off x="4495800" y="609600"/>
            <a:ext cx="762000" cy="762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2" name="Rectangle 1064"/>
          <p:cNvSpPr>
            <a:spLocks noChangeArrowheads="1"/>
          </p:cNvSpPr>
          <p:nvPr/>
        </p:nvSpPr>
        <p:spPr bwMode="auto">
          <a:xfrm>
            <a:off x="3657600" y="990600"/>
            <a:ext cx="914400" cy="6096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3" name="Rectangle 1065"/>
          <p:cNvSpPr>
            <a:spLocks noChangeArrowheads="1"/>
          </p:cNvSpPr>
          <p:nvPr/>
        </p:nvSpPr>
        <p:spPr bwMode="auto">
          <a:xfrm>
            <a:off x="5181600" y="914400"/>
            <a:ext cx="9144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4" name="Rectangle 1066"/>
          <p:cNvSpPr>
            <a:spLocks noChangeArrowheads="1"/>
          </p:cNvSpPr>
          <p:nvPr/>
        </p:nvSpPr>
        <p:spPr bwMode="auto">
          <a:xfrm>
            <a:off x="2971800" y="1371600"/>
            <a:ext cx="7620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5" name="Rectangle 1067"/>
          <p:cNvSpPr>
            <a:spLocks noChangeArrowheads="1"/>
          </p:cNvSpPr>
          <p:nvPr/>
        </p:nvSpPr>
        <p:spPr bwMode="auto">
          <a:xfrm>
            <a:off x="3733800" y="1752600"/>
            <a:ext cx="838200" cy="5334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6" name="Rectangle 1068"/>
          <p:cNvSpPr>
            <a:spLocks noChangeArrowheads="1"/>
          </p:cNvSpPr>
          <p:nvPr/>
        </p:nvSpPr>
        <p:spPr bwMode="auto">
          <a:xfrm>
            <a:off x="4495800" y="2057400"/>
            <a:ext cx="6858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7" name="Rectangle 1069"/>
          <p:cNvSpPr>
            <a:spLocks noChangeArrowheads="1"/>
          </p:cNvSpPr>
          <p:nvPr/>
        </p:nvSpPr>
        <p:spPr bwMode="auto">
          <a:xfrm>
            <a:off x="5105400" y="1828800"/>
            <a:ext cx="990600" cy="6858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useBgFill="1">
        <p:nvSpPr>
          <p:cNvPr id="125998" name="Rectangle 1070"/>
          <p:cNvSpPr>
            <a:spLocks noChangeArrowheads="1"/>
          </p:cNvSpPr>
          <p:nvPr/>
        </p:nvSpPr>
        <p:spPr bwMode="auto">
          <a:xfrm>
            <a:off x="5943600" y="1295400"/>
            <a:ext cx="914400" cy="762000"/>
          </a:xfrm>
          <a:prstGeom prst="rect">
            <a:avLst/>
          </a:prstGeom>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
        <p:nvSpPr>
          <p:cNvPr id="125999" name="Text Box 1071"/>
          <p:cNvSpPr txBox="1">
            <a:spLocks noChangeArrowheads="1"/>
          </p:cNvSpPr>
          <p:nvPr/>
        </p:nvSpPr>
        <p:spPr bwMode="auto">
          <a:xfrm>
            <a:off x="152400" y="4267200"/>
            <a:ext cx="893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3600">
                <a:solidFill>
                  <a:srgbClr val="0000FF"/>
                </a:solidFill>
                <a:latin typeface="Times New Roman" panose="02020603050405020304" pitchFamily="18" charset="0"/>
              </a:rPr>
              <a:t>在算法中需要用定量的描述替代定性的概念</a:t>
            </a:r>
            <a:endParaRPr kumimoji="1" lang="zh-CN" altLang="en-US" sz="3600" b="0">
              <a:latin typeface="Times New Roman" panose="02020603050405020304" pitchFamily="18" charset="0"/>
              <a:ea typeface="宋体" panose="02010600030101010101" pitchFamily="2" charset="-122"/>
            </a:endParaRPr>
          </a:p>
        </p:txBody>
      </p:sp>
      <p:sp>
        <p:nvSpPr>
          <p:cNvPr id="126000" name="Text Box 1072"/>
          <p:cNvSpPr txBox="1">
            <a:spLocks noChangeArrowheads="1"/>
          </p:cNvSpPr>
          <p:nvPr/>
        </p:nvSpPr>
        <p:spPr bwMode="auto">
          <a:xfrm>
            <a:off x="100013" y="5237163"/>
            <a:ext cx="5005387" cy="531812"/>
          </a:xfrm>
          <a:prstGeom prst="rect">
            <a:avLst/>
          </a:prstGeom>
          <a:solidFill>
            <a:schemeClr val="accent2"/>
          </a:solidFill>
          <a:ln w="12700" cap="sq">
            <a:solidFill>
              <a:srgbClr val="000066"/>
            </a:solidFill>
            <a:miter lim="800000"/>
            <a:headEnd type="none" w="sm" len="sm"/>
            <a:tailEnd type="none" w="sm" len="sm"/>
          </a:ln>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2800" dirty="0">
                <a:solidFill>
                  <a:srgbClr val="800000"/>
                </a:solidFill>
                <a:latin typeface="Times New Roman" panose="02020603050405020304" pitchFamily="18" charset="0"/>
              </a:rPr>
              <a:t>什么顶点是没有前驱的</a:t>
            </a:r>
            <a:r>
              <a:rPr kumimoji="1" lang="en-US" altLang="zh-CN" sz="2800" dirty="0">
                <a:solidFill>
                  <a:srgbClr val="800000"/>
                </a:solidFill>
                <a:latin typeface="Times New Roman" panose="02020603050405020304" pitchFamily="18" charset="0"/>
              </a:rPr>
              <a:t>? </a:t>
            </a:r>
          </a:p>
        </p:txBody>
      </p:sp>
      <p:sp>
        <p:nvSpPr>
          <p:cNvPr id="126001" name="Text Box 1073"/>
          <p:cNvSpPr txBox="1">
            <a:spLocks noChangeArrowheads="1"/>
          </p:cNvSpPr>
          <p:nvPr/>
        </p:nvSpPr>
        <p:spPr bwMode="auto">
          <a:xfrm>
            <a:off x="100013" y="5867400"/>
            <a:ext cx="5018087" cy="531813"/>
          </a:xfrm>
          <a:prstGeom prst="rect">
            <a:avLst/>
          </a:prstGeom>
          <a:solidFill>
            <a:schemeClr val="accent2"/>
          </a:solidFill>
          <a:ln w="12700" cap="sq">
            <a:solidFill>
              <a:srgbClr val="000066"/>
            </a:solidFill>
            <a:miter lim="800000"/>
            <a:headEnd type="none" w="sm" len="sm"/>
            <a:tailEnd type="none" w="sm" len="sm"/>
          </a:ln>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eaLnBrk="1" hangingPunct="1"/>
            <a:r>
              <a:rPr kumimoji="1" lang="zh-CN" altLang="en-US" sz="2800" dirty="0">
                <a:solidFill>
                  <a:srgbClr val="800000"/>
                </a:solidFill>
                <a:latin typeface="Times New Roman" panose="02020603050405020304" pitchFamily="18" charset="0"/>
              </a:rPr>
              <a:t>如何删除顶点及以它为尾的弧</a:t>
            </a:r>
            <a:r>
              <a:rPr kumimoji="1" lang="en-US" altLang="zh-CN" sz="2800" dirty="0">
                <a:solidFill>
                  <a:srgbClr val="800000"/>
                </a:solidFill>
                <a:latin typeface="Times New Roman" panose="02020603050405020304" pitchFamily="18" charset="0"/>
              </a:rPr>
              <a:t>?</a:t>
            </a:r>
          </a:p>
        </p:txBody>
      </p:sp>
      <p:sp>
        <p:nvSpPr>
          <p:cNvPr id="126002" name="Rectangle 1074"/>
          <p:cNvSpPr>
            <a:spLocks noChangeArrowheads="1"/>
          </p:cNvSpPr>
          <p:nvPr/>
        </p:nvSpPr>
        <p:spPr bwMode="auto">
          <a:xfrm>
            <a:off x="5035550" y="5237163"/>
            <a:ext cx="3713163" cy="531812"/>
          </a:xfrm>
          <a:prstGeom prst="rect">
            <a:avLst/>
          </a:prstGeom>
          <a:solidFill>
            <a:schemeClr val="tx2"/>
          </a:solidFill>
          <a:ln w="12700" cap="sq">
            <a:solidFill>
              <a:srgbClr val="000066"/>
            </a:solidFill>
            <a:miter lim="800000"/>
            <a:headEnd type="none" w="sm" len="sm"/>
            <a:tailEnd type="none" w="med" len="lg"/>
          </a:ln>
        </p:spPr>
        <p:txBody>
          <a:bodyPr>
            <a:spAutoFit/>
          </a:bodyPr>
          <a:lstStyle/>
          <a:p>
            <a:pPr algn="l"/>
            <a:r>
              <a:rPr kumimoji="1" lang="en-US" altLang="zh-CN" sz="2800" dirty="0">
                <a:solidFill>
                  <a:srgbClr val="800000"/>
                </a:solidFill>
                <a:latin typeface="Times New Roman" panose="02020603050405020304" pitchFamily="18" charset="0"/>
                <a:sym typeface="Symbol" panose="05050102010706020507" pitchFamily="18" charset="2"/>
              </a:rPr>
              <a:t></a:t>
            </a:r>
            <a:r>
              <a:rPr kumimoji="1" lang="en-US" altLang="zh-CN" sz="2800" dirty="0">
                <a:solidFill>
                  <a:srgbClr val="800000"/>
                </a:solidFill>
                <a:latin typeface="Times New Roman" panose="02020603050405020304" pitchFamily="18" charset="0"/>
              </a:rPr>
              <a:t> </a:t>
            </a:r>
            <a:r>
              <a:rPr kumimoji="1" lang="zh-CN" altLang="en-US" sz="2800" dirty="0">
                <a:solidFill>
                  <a:srgbClr val="800000"/>
                </a:solidFill>
                <a:latin typeface="Times New Roman" panose="02020603050405020304" pitchFamily="18" charset="0"/>
              </a:rPr>
              <a:t>入度为零的顶点</a:t>
            </a:r>
          </a:p>
        </p:txBody>
      </p:sp>
      <p:sp>
        <p:nvSpPr>
          <p:cNvPr id="126003" name="Rectangle 1075"/>
          <p:cNvSpPr>
            <a:spLocks noChangeArrowheads="1"/>
          </p:cNvSpPr>
          <p:nvPr/>
        </p:nvSpPr>
        <p:spPr bwMode="auto">
          <a:xfrm>
            <a:off x="5029200" y="5867400"/>
            <a:ext cx="3711575" cy="531813"/>
          </a:xfrm>
          <a:prstGeom prst="rect">
            <a:avLst/>
          </a:prstGeom>
          <a:solidFill>
            <a:schemeClr val="tx2"/>
          </a:solidFill>
          <a:ln w="12700" cap="sq">
            <a:solidFill>
              <a:srgbClr val="000066"/>
            </a:solidFill>
            <a:miter lim="800000"/>
            <a:headEnd type="none" w="sm" len="sm"/>
            <a:tailEnd type="none" w="med" len="lg"/>
          </a:ln>
        </p:spPr>
        <p:txBody>
          <a:bodyPr wrap="none">
            <a:spAutoFit/>
          </a:bodyPr>
          <a:lstStyle/>
          <a:p>
            <a:r>
              <a:rPr kumimoji="1" lang="en-US" altLang="zh-CN" sz="2800">
                <a:solidFill>
                  <a:srgbClr val="800000"/>
                </a:solidFill>
                <a:latin typeface="Times New Roman" panose="02020603050405020304" pitchFamily="18" charset="0"/>
                <a:sym typeface="Symbol" panose="05050102010706020507" pitchFamily="18" charset="2"/>
              </a:rPr>
              <a:t></a:t>
            </a:r>
            <a:r>
              <a:rPr kumimoji="1" lang="en-US" altLang="zh-CN" sz="2800">
                <a:solidFill>
                  <a:srgbClr val="800000"/>
                </a:solidFill>
                <a:latin typeface="Times New Roman" panose="02020603050405020304" pitchFamily="18" charset="0"/>
              </a:rPr>
              <a:t> </a:t>
            </a:r>
            <a:r>
              <a:rPr kumimoji="1" lang="zh-CN" altLang="en-US" sz="2800">
                <a:solidFill>
                  <a:srgbClr val="800000"/>
                </a:solidFill>
                <a:latin typeface="Times New Roman" panose="02020603050405020304" pitchFamily="18" charset="0"/>
              </a:rPr>
              <a:t>弧头顶点的入度减</a:t>
            </a:r>
            <a:r>
              <a:rPr kumimoji="1" lang="en-US" altLang="zh-CN" sz="2800">
                <a:solidFill>
                  <a:srgbClr val="800000"/>
                </a:solidFill>
                <a:latin typeface="Times New Roman" panose="02020603050405020304" pitchFamily="18" charset="0"/>
              </a:rPr>
              <a:t>1</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3"/>
                                        </p:tgtEl>
                                        <p:attrNameLst>
                                          <p:attrName>style.visibility</p:attrName>
                                        </p:attrNameLst>
                                      </p:cBhvr>
                                      <p:to>
                                        <p:strVal val="visible"/>
                                      </p:to>
                                    </p:set>
                                    <p:animEffect transition="in" filter="wipe(left)">
                                      <p:cBhvr>
                                        <p:cTn id="7" dur="500"/>
                                        <p:tgtEl>
                                          <p:spTgt spid="1259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81"/>
                                        </p:tgtEl>
                                        <p:attrNameLst>
                                          <p:attrName>style.visibility</p:attrName>
                                        </p:attrNameLst>
                                      </p:cBhvr>
                                      <p:to>
                                        <p:strVal val="visible"/>
                                      </p:to>
                                    </p:set>
                                    <p:animEffect transition="in" filter="wipe(left)">
                                      <p:cBhvr>
                                        <p:cTn id="12" dur="500"/>
                                        <p:tgtEl>
                                          <p:spTgt spid="12598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5982"/>
                                        </p:tgtEl>
                                        <p:attrNameLst>
                                          <p:attrName>style.visibility</p:attrName>
                                        </p:attrNameLst>
                                      </p:cBhvr>
                                      <p:to>
                                        <p:strVal val="visible"/>
                                      </p:to>
                                    </p:set>
                                    <p:animEffect transition="in" filter="wipe(left)">
                                      <p:cBhvr>
                                        <p:cTn id="16" dur="500"/>
                                        <p:tgtEl>
                                          <p:spTgt spid="12598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5983"/>
                                        </p:tgtEl>
                                        <p:attrNameLst>
                                          <p:attrName>style.visibility</p:attrName>
                                        </p:attrNameLst>
                                      </p:cBhvr>
                                      <p:to>
                                        <p:strVal val="visible"/>
                                      </p:to>
                                    </p:set>
                                    <p:animEffect transition="in" filter="wipe(left)">
                                      <p:cBhvr>
                                        <p:cTn id="20" dur="500"/>
                                        <p:tgtEl>
                                          <p:spTgt spid="12598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5974"/>
                                        </p:tgtEl>
                                        <p:attrNameLst>
                                          <p:attrName>style.visibility</p:attrName>
                                        </p:attrNameLst>
                                      </p:cBhvr>
                                      <p:to>
                                        <p:strVal val="visible"/>
                                      </p:to>
                                    </p:set>
                                    <p:animEffect transition="in" filter="wipe(left)">
                                      <p:cBhvr>
                                        <p:cTn id="25" dur="500"/>
                                        <p:tgtEl>
                                          <p:spTgt spid="12597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5984"/>
                                        </p:tgtEl>
                                        <p:attrNameLst>
                                          <p:attrName>style.visibility</p:attrName>
                                        </p:attrNameLst>
                                      </p:cBhvr>
                                      <p:to>
                                        <p:strVal val="visible"/>
                                      </p:to>
                                    </p:set>
                                    <p:animEffect transition="in" filter="wipe(left)">
                                      <p:cBhvr>
                                        <p:cTn id="30" dur="500"/>
                                        <p:tgtEl>
                                          <p:spTgt spid="12598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5985"/>
                                        </p:tgtEl>
                                        <p:attrNameLst>
                                          <p:attrName>style.visibility</p:attrName>
                                        </p:attrNameLst>
                                      </p:cBhvr>
                                      <p:to>
                                        <p:strVal val="visible"/>
                                      </p:to>
                                    </p:set>
                                    <p:animEffect transition="in" filter="wipe(left)">
                                      <p:cBhvr>
                                        <p:cTn id="34" dur="500"/>
                                        <p:tgtEl>
                                          <p:spTgt spid="12598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5986"/>
                                        </p:tgtEl>
                                        <p:attrNameLst>
                                          <p:attrName>style.visibility</p:attrName>
                                        </p:attrNameLst>
                                      </p:cBhvr>
                                      <p:to>
                                        <p:strVal val="visible"/>
                                      </p:to>
                                    </p:set>
                                    <p:animEffect transition="in" filter="wipe(left)">
                                      <p:cBhvr>
                                        <p:cTn id="38" dur="500"/>
                                        <p:tgtEl>
                                          <p:spTgt spid="12598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5975"/>
                                        </p:tgtEl>
                                        <p:attrNameLst>
                                          <p:attrName>style.visibility</p:attrName>
                                        </p:attrNameLst>
                                      </p:cBhvr>
                                      <p:to>
                                        <p:strVal val="visible"/>
                                      </p:to>
                                    </p:set>
                                    <p:animEffect transition="in" filter="wipe(left)">
                                      <p:cBhvr>
                                        <p:cTn id="43" dur="500"/>
                                        <p:tgtEl>
                                          <p:spTgt spid="12597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5987"/>
                                        </p:tgtEl>
                                        <p:attrNameLst>
                                          <p:attrName>style.visibility</p:attrName>
                                        </p:attrNameLst>
                                      </p:cBhvr>
                                      <p:to>
                                        <p:strVal val="visible"/>
                                      </p:to>
                                    </p:set>
                                    <p:animEffect transition="in" filter="wipe(left)">
                                      <p:cBhvr>
                                        <p:cTn id="48" dur="500"/>
                                        <p:tgtEl>
                                          <p:spTgt spid="12598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5988"/>
                                        </p:tgtEl>
                                        <p:attrNameLst>
                                          <p:attrName>style.visibility</p:attrName>
                                        </p:attrNameLst>
                                      </p:cBhvr>
                                      <p:to>
                                        <p:strVal val="visible"/>
                                      </p:to>
                                    </p:set>
                                    <p:animEffect transition="in" filter="wipe(left)">
                                      <p:cBhvr>
                                        <p:cTn id="52" dur="500"/>
                                        <p:tgtEl>
                                          <p:spTgt spid="1259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5976"/>
                                        </p:tgtEl>
                                        <p:attrNameLst>
                                          <p:attrName>style.visibility</p:attrName>
                                        </p:attrNameLst>
                                      </p:cBhvr>
                                      <p:to>
                                        <p:strVal val="visible"/>
                                      </p:to>
                                    </p:set>
                                    <p:animEffect transition="in" filter="wipe(left)">
                                      <p:cBhvr>
                                        <p:cTn id="57" dur="500"/>
                                        <p:tgtEl>
                                          <p:spTgt spid="1259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5989"/>
                                        </p:tgtEl>
                                        <p:attrNameLst>
                                          <p:attrName>style.visibility</p:attrName>
                                        </p:attrNameLst>
                                      </p:cBhvr>
                                      <p:to>
                                        <p:strVal val="visible"/>
                                      </p:to>
                                    </p:set>
                                    <p:animEffect transition="in" filter="wipe(left)">
                                      <p:cBhvr>
                                        <p:cTn id="62" dur="500"/>
                                        <p:tgtEl>
                                          <p:spTgt spid="125989"/>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25990"/>
                                        </p:tgtEl>
                                        <p:attrNameLst>
                                          <p:attrName>style.visibility</p:attrName>
                                        </p:attrNameLst>
                                      </p:cBhvr>
                                      <p:to>
                                        <p:strVal val="visible"/>
                                      </p:to>
                                    </p:set>
                                    <p:animEffect transition="in" filter="wipe(left)">
                                      <p:cBhvr>
                                        <p:cTn id="66" dur="500"/>
                                        <p:tgtEl>
                                          <p:spTgt spid="12599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5977"/>
                                        </p:tgtEl>
                                        <p:attrNameLst>
                                          <p:attrName>style.visibility</p:attrName>
                                        </p:attrNameLst>
                                      </p:cBhvr>
                                      <p:to>
                                        <p:strVal val="visible"/>
                                      </p:to>
                                    </p:set>
                                    <p:animEffect transition="in" filter="wipe(left)">
                                      <p:cBhvr>
                                        <p:cTn id="71" dur="500"/>
                                        <p:tgtEl>
                                          <p:spTgt spid="12597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5991"/>
                                        </p:tgtEl>
                                        <p:attrNameLst>
                                          <p:attrName>style.visibility</p:attrName>
                                        </p:attrNameLst>
                                      </p:cBhvr>
                                      <p:to>
                                        <p:strVal val="visible"/>
                                      </p:to>
                                    </p:set>
                                    <p:animEffect transition="in" filter="wipe(left)">
                                      <p:cBhvr>
                                        <p:cTn id="76" dur="500"/>
                                        <p:tgtEl>
                                          <p:spTgt spid="125991"/>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25992"/>
                                        </p:tgtEl>
                                        <p:attrNameLst>
                                          <p:attrName>style.visibility</p:attrName>
                                        </p:attrNameLst>
                                      </p:cBhvr>
                                      <p:to>
                                        <p:strVal val="visible"/>
                                      </p:to>
                                    </p:set>
                                    <p:animEffect transition="in" filter="wipe(left)">
                                      <p:cBhvr>
                                        <p:cTn id="80" dur="500"/>
                                        <p:tgtEl>
                                          <p:spTgt spid="125992"/>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125993"/>
                                        </p:tgtEl>
                                        <p:attrNameLst>
                                          <p:attrName>style.visibility</p:attrName>
                                        </p:attrNameLst>
                                      </p:cBhvr>
                                      <p:to>
                                        <p:strVal val="visible"/>
                                      </p:to>
                                    </p:set>
                                    <p:animEffect transition="in" filter="wipe(left)">
                                      <p:cBhvr>
                                        <p:cTn id="84" dur="500"/>
                                        <p:tgtEl>
                                          <p:spTgt spid="12599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25978"/>
                                        </p:tgtEl>
                                        <p:attrNameLst>
                                          <p:attrName>style.visibility</p:attrName>
                                        </p:attrNameLst>
                                      </p:cBhvr>
                                      <p:to>
                                        <p:strVal val="visible"/>
                                      </p:to>
                                    </p:set>
                                    <p:animEffect transition="in" filter="wipe(left)">
                                      <p:cBhvr>
                                        <p:cTn id="89" dur="500"/>
                                        <p:tgtEl>
                                          <p:spTgt spid="12597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25994"/>
                                        </p:tgtEl>
                                        <p:attrNameLst>
                                          <p:attrName>style.visibility</p:attrName>
                                        </p:attrNameLst>
                                      </p:cBhvr>
                                      <p:to>
                                        <p:strVal val="visible"/>
                                      </p:to>
                                    </p:set>
                                    <p:animEffect transition="in" filter="wipe(left)">
                                      <p:cBhvr>
                                        <p:cTn id="94" dur="500"/>
                                        <p:tgtEl>
                                          <p:spTgt spid="125994"/>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125995"/>
                                        </p:tgtEl>
                                        <p:attrNameLst>
                                          <p:attrName>style.visibility</p:attrName>
                                        </p:attrNameLst>
                                      </p:cBhvr>
                                      <p:to>
                                        <p:strVal val="visible"/>
                                      </p:to>
                                    </p:set>
                                    <p:animEffect transition="in" filter="wipe(left)">
                                      <p:cBhvr>
                                        <p:cTn id="98" dur="500"/>
                                        <p:tgtEl>
                                          <p:spTgt spid="12599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5979"/>
                                        </p:tgtEl>
                                        <p:attrNameLst>
                                          <p:attrName>style.visibility</p:attrName>
                                        </p:attrNameLst>
                                      </p:cBhvr>
                                      <p:to>
                                        <p:strVal val="visible"/>
                                      </p:to>
                                    </p:set>
                                    <p:animEffect transition="in" filter="wipe(left)">
                                      <p:cBhvr>
                                        <p:cTn id="103" dur="500"/>
                                        <p:tgtEl>
                                          <p:spTgt spid="12597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5996"/>
                                        </p:tgtEl>
                                        <p:attrNameLst>
                                          <p:attrName>style.visibility</p:attrName>
                                        </p:attrNameLst>
                                      </p:cBhvr>
                                      <p:to>
                                        <p:strVal val="visible"/>
                                      </p:to>
                                    </p:set>
                                    <p:animEffect transition="in" filter="wipe(left)">
                                      <p:cBhvr>
                                        <p:cTn id="108" dur="500"/>
                                        <p:tgtEl>
                                          <p:spTgt spid="125996"/>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25997"/>
                                        </p:tgtEl>
                                        <p:attrNameLst>
                                          <p:attrName>style.visibility</p:attrName>
                                        </p:attrNameLst>
                                      </p:cBhvr>
                                      <p:to>
                                        <p:strVal val="visible"/>
                                      </p:to>
                                    </p:set>
                                    <p:animEffect transition="in" filter="wipe(left)">
                                      <p:cBhvr>
                                        <p:cTn id="112" dur="500"/>
                                        <p:tgtEl>
                                          <p:spTgt spid="12599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25980"/>
                                        </p:tgtEl>
                                        <p:attrNameLst>
                                          <p:attrName>style.visibility</p:attrName>
                                        </p:attrNameLst>
                                      </p:cBhvr>
                                      <p:to>
                                        <p:strVal val="visible"/>
                                      </p:to>
                                    </p:set>
                                    <p:animEffect transition="in" filter="wipe(left)">
                                      <p:cBhvr>
                                        <p:cTn id="117" dur="500"/>
                                        <p:tgtEl>
                                          <p:spTgt spid="12598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5998"/>
                                        </p:tgtEl>
                                        <p:attrNameLst>
                                          <p:attrName>style.visibility</p:attrName>
                                        </p:attrNameLst>
                                      </p:cBhvr>
                                      <p:to>
                                        <p:strVal val="visible"/>
                                      </p:to>
                                    </p:set>
                                    <p:animEffect transition="in" filter="wipe(left)">
                                      <p:cBhvr>
                                        <p:cTn id="122" dur="500"/>
                                        <p:tgtEl>
                                          <p:spTgt spid="12599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25999"/>
                                        </p:tgtEl>
                                        <p:attrNameLst>
                                          <p:attrName>style.visibility</p:attrName>
                                        </p:attrNameLst>
                                      </p:cBhvr>
                                      <p:to>
                                        <p:strVal val="visible"/>
                                      </p:to>
                                    </p:set>
                                    <p:animEffect transition="in" filter="wipe(left)">
                                      <p:cBhvr>
                                        <p:cTn id="127" dur="500"/>
                                        <p:tgtEl>
                                          <p:spTgt spid="12599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26000"/>
                                        </p:tgtEl>
                                        <p:attrNameLst>
                                          <p:attrName>style.visibility</p:attrName>
                                        </p:attrNameLst>
                                      </p:cBhvr>
                                      <p:to>
                                        <p:strVal val="visible"/>
                                      </p:to>
                                    </p:set>
                                    <p:animEffect transition="in" filter="wipe(left)">
                                      <p:cBhvr>
                                        <p:cTn id="132" dur="300"/>
                                        <p:tgtEl>
                                          <p:spTgt spid="126000"/>
                                        </p:tgtEl>
                                      </p:cBhvr>
                                    </p:animEffect>
                                  </p:childTnLst>
                                </p:cTn>
                              </p:par>
                            </p:childTnLst>
                          </p:cTn>
                        </p:par>
                      </p:childTnLst>
                    </p:cTn>
                  </p:par>
                  <p:par>
                    <p:cTn id="133" fill="hold">
                      <p:stCondLst>
                        <p:cond delay="indefinite"/>
                      </p:stCondLst>
                      <p:childTnLst>
                        <p:par>
                          <p:cTn id="134" fill="hold">
                            <p:stCondLst>
                              <p:cond delay="0"/>
                            </p:stCondLst>
                            <p:childTnLst>
                              <p:par>
                                <p:cTn id="135" presetID="17" presetClass="entr" presetSubtype="8" fill="hold" grpId="0" nodeType="clickEffect">
                                  <p:stCondLst>
                                    <p:cond delay="0"/>
                                  </p:stCondLst>
                                  <p:childTnLst>
                                    <p:set>
                                      <p:cBhvr>
                                        <p:cTn id="136" dur="1" fill="hold">
                                          <p:stCondLst>
                                            <p:cond delay="0"/>
                                          </p:stCondLst>
                                        </p:cTn>
                                        <p:tgtEl>
                                          <p:spTgt spid="126002"/>
                                        </p:tgtEl>
                                        <p:attrNameLst>
                                          <p:attrName>style.visibility</p:attrName>
                                        </p:attrNameLst>
                                      </p:cBhvr>
                                      <p:to>
                                        <p:strVal val="visible"/>
                                      </p:to>
                                    </p:set>
                                    <p:anim calcmode="lin" valueType="num">
                                      <p:cBhvr>
                                        <p:cTn id="137" dur="500" fill="hold"/>
                                        <p:tgtEl>
                                          <p:spTgt spid="126002"/>
                                        </p:tgtEl>
                                        <p:attrNameLst>
                                          <p:attrName>ppt_x</p:attrName>
                                        </p:attrNameLst>
                                      </p:cBhvr>
                                      <p:tavLst>
                                        <p:tav tm="0">
                                          <p:val>
                                            <p:strVal val="#ppt_x-#ppt_w/2"/>
                                          </p:val>
                                        </p:tav>
                                        <p:tav tm="100000">
                                          <p:val>
                                            <p:strVal val="#ppt_x"/>
                                          </p:val>
                                        </p:tav>
                                      </p:tavLst>
                                    </p:anim>
                                    <p:anim calcmode="lin" valueType="num">
                                      <p:cBhvr>
                                        <p:cTn id="138" dur="500" fill="hold"/>
                                        <p:tgtEl>
                                          <p:spTgt spid="126002"/>
                                        </p:tgtEl>
                                        <p:attrNameLst>
                                          <p:attrName>ppt_y</p:attrName>
                                        </p:attrNameLst>
                                      </p:cBhvr>
                                      <p:tavLst>
                                        <p:tav tm="0">
                                          <p:val>
                                            <p:strVal val="#ppt_y"/>
                                          </p:val>
                                        </p:tav>
                                        <p:tav tm="100000">
                                          <p:val>
                                            <p:strVal val="#ppt_y"/>
                                          </p:val>
                                        </p:tav>
                                      </p:tavLst>
                                    </p:anim>
                                    <p:anim calcmode="lin" valueType="num">
                                      <p:cBhvr>
                                        <p:cTn id="139" dur="500" fill="hold"/>
                                        <p:tgtEl>
                                          <p:spTgt spid="126002"/>
                                        </p:tgtEl>
                                        <p:attrNameLst>
                                          <p:attrName>ppt_w</p:attrName>
                                        </p:attrNameLst>
                                      </p:cBhvr>
                                      <p:tavLst>
                                        <p:tav tm="0">
                                          <p:val>
                                            <p:fltVal val="0"/>
                                          </p:val>
                                        </p:tav>
                                        <p:tav tm="100000">
                                          <p:val>
                                            <p:strVal val="#ppt_w"/>
                                          </p:val>
                                        </p:tav>
                                      </p:tavLst>
                                    </p:anim>
                                    <p:anim calcmode="lin" valueType="num">
                                      <p:cBhvr>
                                        <p:cTn id="140" dur="500" fill="hold"/>
                                        <p:tgtEl>
                                          <p:spTgt spid="126002"/>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26001"/>
                                        </p:tgtEl>
                                        <p:attrNameLst>
                                          <p:attrName>style.visibility</p:attrName>
                                        </p:attrNameLst>
                                      </p:cBhvr>
                                      <p:to>
                                        <p:strVal val="visible"/>
                                      </p:to>
                                    </p:set>
                                    <p:animEffect transition="in" filter="wipe(left)">
                                      <p:cBhvr>
                                        <p:cTn id="145" dur="300"/>
                                        <p:tgtEl>
                                          <p:spTgt spid="126001"/>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8" fill="hold" grpId="0" nodeType="clickEffect">
                                  <p:stCondLst>
                                    <p:cond delay="0"/>
                                  </p:stCondLst>
                                  <p:childTnLst>
                                    <p:set>
                                      <p:cBhvr>
                                        <p:cTn id="149" dur="1" fill="hold">
                                          <p:stCondLst>
                                            <p:cond delay="0"/>
                                          </p:stCondLst>
                                        </p:cTn>
                                        <p:tgtEl>
                                          <p:spTgt spid="126003"/>
                                        </p:tgtEl>
                                        <p:attrNameLst>
                                          <p:attrName>style.visibility</p:attrName>
                                        </p:attrNameLst>
                                      </p:cBhvr>
                                      <p:to>
                                        <p:strVal val="visible"/>
                                      </p:to>
                                    </p:set>
                                    <p:anim calcmode="lin" valueType="num">
                                      <p:cBhvr>
                                        <p:cTn id="150" dur="500" fill="hold"/>
                                        <p:tgtEl>
                                          <p:spTgt spid="126003"/>
                                        </p:tgtEl>
                                        <p:attrNameLst>
                                          <p:attrName>ppt_x</p:attrName>
                                        </p:attrNameLst>
                                      </p:cBhvr>
                                      <p:tavLst>
                                        <p:tav tm="0">
                                          <p:val>
                                            <p:strVal val="#ppt_x-#ppt_w/2"/>
                                          </p:val>
                                        </p:tav>
                                        <p:tav tm="100000">
                                          <p:val>
                                            <p:strVal val="#ppt_x"/>
                                          </p:val>
                                        </p:tav>
                                      </p:tavLst>
                                    </p:anim>
                                    <p:anim calcmode="lin" valueType="num">
                                      <p:cBhvr>
                                        <p:cTn id="151" dur="500" fill="hold"/>
                                        <p:tgtEl>
                                          <p:spTgt spid="126003"/>
                                        </p:tgtEl>
                                        <p:attrNameLst>
                                          <p:attrName>ppt_y</p:attrName>
                                        </p:attrNameLst>
                                      </p:cBhvr>
                                      <p:tavLst>
                                        <p:tav tm="0">
                                          <p:val>
                                            <p:strVal val="#ppt_y"/>
                                          </p:val>
                                        </p:tav>
                                        <p:tav tm="100000">
                                          <p:val>
                                            <p:strVal val="#ppt_y"/>
                                          </p:val>
                                        </p:tav>
                                      </p:tavLst>
                                    </p:anim>
                                    <p:anim calcmode="lin" valueType="num">
                                      <p:cBhvr>
                                        <p:cTn id="152" dur="500" fill="hold"/>
                                        <p:tgtEl>
                                          <p:spTgt spid="126003"/>
                                        </p:tgtEl>
                                        <p:attrNameLst>
                                          <p:attrName>ppt_w</p:attrName>
                                        </p:attrNameLst>
                                      </p:cBhvr>
                                      <p:tavLst>
                                        <p:tav tm="0">
                                          <p:val>
                                            <p:fltVal val="0"/>
                                          </p:val>
                                        </p:tav>
                                        <p:tav tm="100000">
                                          <p:val>
                                            <p:strVal val="#ppt_w"/>
                                          </p:val>
                                        </p:tav>
                                      </p:tavLst>
                                    </p:anim>
                                    <p:anim calcmode="lin" valueType="num">
                                      <p:cBhvr>
                                        <p:cTn id="153" dur="500" fill="hold"/>
                                        <p:tgtEl>
                                          <p:spTgt spid="1260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3" grpId="0" autoUpdateAnimBg="0"/>
      <p:bldP spid="125974" grpId="0" autoUpdateAnimBg="0"/>
      <p:bldP spid="125975" grpId="0" autoUpdateAnimBg="0"/>
      <p:bldP spid="125976" grpId="0" autoUpdateAnimBg="0"/>
      <p:bldP spid="125977" grpId="0" autoUpdateAnimBg="0"/>
      <p:bldP spid="125978" grpId="0" autoUpdateAnimBg="0"/>
      <p:bldP spid="125979" grpId="0" autoUpdateAnimBg="0"/>
      <p:bldP spid="125980" grpId="0" autoUpdateAnimBg="0"/>
      <p:bldP spid="125981" grpId="0" animBg="1"/>
      <p:bldP spid="125982" grpId="0" animBg="1"/>
      <p:bldP spid="125983" grpId="0" animBg="1"/>
      <p:bldP spid="125984" grpId="0" animBg="1"/>
      <p:bldP spid="125985" grpId="0" animBg="1"/>
      <p:bldP spid="125986" grpId="0" animBg="1"/>
      <p:bldP spid="125987" grpId="0" animBg="1"/>
      <p:bldP spid="125988" grpId="0" animBg="1"/>
      <p:bldP spid="125989" grpId="0" animBg="1"/>
      <p:bldP spid="125990" grpId="0" animBg="1"/>
      <p:bldP spid="125991" grpId="0" animBg="1"/>
      <p:bldP spid="125992" grpId="0" animBg="1"/>
      <p:bldP spid="125993" grpId="0" animBg="1"/>
      <p:bldP spid="125994" grpId="0" animBg="1"/>
      <p:bldP spid="125995" grpId="0" animBg="1"/>
      <p:bldP spid="125996" grpId="0" animBg="1"/>
      <p:bldP spid="125997" grpId="0" animBg="1"/>
      <p:bldP spid="125998" grpId="0" animBg="1"/>
      <p:bldP spid="125999" grpId="0" autoUpdateAnimBg="0"/>
      <p:bldP spid="126000" grpId="0" animBg="1" autoUpdateAnimBg="0"/>
      <p:bldP spid="126001" grpId="0" animBg="1" autoUpdateAnimBg="0"/>
      <p:bldP spid="126002" grpId="0" animBg="1" autoUpdateAnimBg="0"/>
      <p:bldP spid="126003"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FDFF345-7393-407C-8D2C-9C7EB326FAC0}" type="slidenum">
              <a:rPr lang="en-US" altLang="zh-CN"/>
              <a:t>97</a:t>
            </a:fld>
            <a:endParaRPr lang="en-US" altLang="zh-CN"/>
          </a:p>
        </p:txBody>
      </p:sp>
      <p:sp>
        <p:nvSpPr>
          <p:cNvPr id="311300" name="Rectangle 4"/>
          <p:cNvSpPr>
            <a:spLocks noGrp="1" noChangeArrowheads="1"/>
          </p:cNvSpPr>
          <p:nvPr>
            <p:ph type="title"/>
          </p:nvPr>
        </p:nvSpPr>
        <p:spPr/>
        <p:txBody>
          <a:bodyPr/>
          <a:lstStyle/>
          <a:p>
            <a:pPr eaLnBrk="1" hangingPunct="1">
              <a:defRPr/>
            </a:pPr>
            <a:r>
              <a:rPr lang="zh-CN" altLang="zh-CN" smtClean="0"/>
              <a:t>拓扑排序</a:t>
            </a:r>
            <a:r>
              <a:rPr lang="zh-CN" altLang="en-US" smtClean="0"/>
              <a:t>算法实现</a:t>
            </a:r>
          </a:p>
        </p:txBody>
      </p:sp>
      <p:sp>
        <p:nvSpPr>
          <p:cNvPr id="50180" name="Rectangle 5"/>
          <p:cNvSpPr>
            <a:spLocks noGrp="1" noChangeArrowheads="1"/>
          </p:cNvSpPr>
          <p:nvPr>
            <p:ph type="body" idx="1"/>
          </p:nvPr>
        </p:nvSpPr>
        <p:spPr>
          <a:xfrm>
            <a:off x="250825" y="981075"/>
            <a:ext cx="8642350" cy="5400675"/>
          </a:xfrm>
        </p:spPr>
        <p:txBody>
          <a:bodyPr/>
          <a:lstStyle/>
          <a:p>
            <a:pPr eaLnBrk="1" hangingPunct="1">
              <a:lnSpc>
                <a:spcPct val="90000"/>
              </a:lnSpc>
            </a:pPr>
            <a:r>
              <a:rPr lang="zh-CN" altLang="en-US" smtClean="0"/>
              <a:t>数据结构</a:t>
            </a:r>
          </a:p>
          <a:p>
            <a:pPr lvl="1" eaLnBrk="1" hangingPunct="1">
              <a:lnSpc>
                <a:spcPct val="90000"/>
              </a:lnSpc>
            </a:pPr>
            <a:r>
              <a:rPr lang="zh-CN" altLang="en-US" smtClean="0">
                <a:solidFill>
                  <a:srgbClr val="FF3300"/>
                </a:solidFill>
              </a:rPr>
              <a:t>用邻接表作存储结构；</a:t>
            </a:r>
          </a:p>
          <a:p>
            <a:pPr lvl="1" eaLnBrk="1" hangingPunct="1">
              <a:lnSpc>
                <a:spcPct val="90000"/>
              </a:lnSpc>
            </a:pPr>
            <a:r>
              <a:rPr lang="zh-CN" altLang="en-US" smtClean="0">
                <a:solidFill>
                  <a:srgbClr val="FF3300"/>
                </a:solidFill>
              </a:rPr>
              <a:t>用一个数组记录顶点当前的入度</a:t>
            </a:r>
          </a:p>
          <a:p>
            <a:pPr lvl="1" eaLnBrk="1" hangingPunct="1">
              <a:lnSpc>
                <a:spcPct val="90000"/>
              </a:lnSpc>
            </a:pPr>
            <a:r>
              <a:rPr lang="zh-CN" altLang="en-US" smtClean="0">
                <a:solidFill>
                  <a:srgbClr val="FF3300"/>
                </a:solidFill>
              </a:rPr>
              <a:t>用栈记录入度为</a:t>
            </a:r>
            <a:r>
              <a:rPr lang="en-US" altLang="zh-CN" smtClean="0">
                <a:solidFill>
                  <a:srgbClr val="FF3300"/>
                </a:solidFill>
              </a:rPr>
              <a:t>0</a:t>
            </a:r>
            <a:r>
              <a:rPr lang="zh-CN" altLang="en-US" smtClean="0">
                <a:solidFill>
                  <a:srgbClr val="FF3300"/>
                </a:solidFill>
              </a:rPr>
              <a:t>的顶点</a:t>
            </a:r>
          </a:p>
          <a:p>
            <a:pPr eaLnBrk="1" hangingPunct="1">
              <a:lnSpc>
                <a:spcPct val="90000"/>
              </a:lnSpc>
            </a:pPr>
            <a:r>
              <a:rPr lang="zh-CN" altLang="en-US" smtClean="0"/>
              <a:t>算法过程：</a:t>
            </a:r>
          </a:p>
          <a:p>
            <a:pPr lvl="1" eaLnBrk="1" hangingPunct="1">
              <a:lnSpc>
                <a:spcPct val="90000"/>
              </a:lnSpc>
            </a:pPr>
            <a:r>
              <a:rPr lang="en-US" altLang="zh-CN" smtClean="0"/>
              <a:t>1</a:t>
            </a:r>
            <a:r>
              <a:rPr lang="zh-CN" altLang="en-US" smtClean="0"/>
              <a:t>）把邻接表中所有入度为</a:t>
            </a:r>
            <a:r>
              <a:rPr lang="en-US" altLang="zh-CN" smtClean="0"/>
              <a:t>0</a:t>
            </a:r>
            <a:r>
              <a:rPr lang="zh-CN" altLang="en-US" smtClean="0"/>
              <a:t>的顶点进栈。</a:t>
            </a:r>
          </a:p>
          <a:p>
            <a:pPr lvl="1" eaLnBrk="1" hangingPunct="1">
              <a:lnSpc>
                <a:spcPct val="90000"/>
              </a:lnSpc>
            </a:pPr>
            <a:r>
              <a:rPr lang="en-US" altLang="zh-CN" smtClean="0"/>
              <a:t>2</a:t>
            </a:r>
            <a:r>
              <a:rPr lang="zh-CN" altLang="en-US" smtClean="0"/>
              <a:t>）栈非空时，输出栈顶元素 </a:t>
            </a:r>
            <a:r>
              <a:rPr lang="en-US" altLang="zh-CN" smtClean="0"/>
              <a:t>Vj </a:t>
            </a:r>
            <a:r>
              <a:rPr lang="zh-CN" altLang="en-US" smtClean="0"/>
              <a:t>并退栈；在邻接表中查找 </a:t>
            </a:r>
            <a:r>
              <a:rPr lang="en-US" altLang="zh-CN" smtClean="0"/>
              <a:t>Vj </a:t>
            </a:r>
            <a:r>
              <a:rPr lang="zh-CN" altLang="zh-CN" smtClean="0"/>
              <a:t>的直接后继</a:t>
            </a:r>
            <a:r>
              <a:rPr lang="zh-CN" altLang="en-US" smtClean="0"/>
              <a:t> </a:t>
            </a:r>
            <a:r>
              <a:rPr lang="en-US" altLang="zh-CN" smtClean="0"/>
              <a:t>Vk</a:t>
            </a:r>
            <a:r>
              <a:rPr lang="zh-CN" altLang="en-US" smtClean="0"/>
              <a:t>，</a:t>
            </a:r>
            <a:r>
              <a:rPr lang="zh-CN" altLang="zh-CN" smtClean="0"/>
              <a:t>把</a:t>
            </a:r>
            <a:r>
              <a:rPr lang="zh-CN" altLang="en-US" smtClean="0"/>
              <a:t> </a:t>
            </a:r>
            <a:r>
              <a:rPr lang="en-US" altLang="zh-CN" smtClean="0"/>
              <a:t>Vk </a:t>
            </a:r>
            <a:r>
              <a:rPr lang="zh-CN" altLang="zh-CN" smtClean="0"/>
              <a:t>的入度</a:t>
            </a:r>
            <a:r>
              <a:rPr lang="zh-CN" altLang="en-US" smtClean="0"/>
              <a:t> </a:t>
            </a:r>
            <a:r>
              <a:rPr lang="zh-CN" altLang="zh-CN" smtClean="0"/>
              <a:t>减1；若</a:t>
            </a:r>
            <a:r>
              <a:rPr lang="zh-CN" altLang="en-US" smtClean="0"/>
              <a:t> </a:t>
            </a:r>
            <a:r>
              <a:rPr lang="en-US" altLang="zh-CN" smtClean="0"/>
              <a:t>Vk </a:t>
            </a:r>
            <a:r>
              <a:rPr lang="zh-CN" altLang="zh-CN" smtClean="0"/>
              <a:t>的入度为</a:t>
            </a:r>
            <a:r>
              <a:rPr lang="zh-CN" altLang="en-US" smtClean="0"/>
              <a:t> </a:t>
            </a:r>
            <a:r>
              <a:rPr lang="zh-CN" altLang="zh-CN" smtClean="0"/>
              <a:t>0</a:t>
            </a:r>
            <a:r>
              <a:rPr lang="en-US" altLang="zh-CN" smtClean="0"/>
              <a:t> </a:t>
            </a:r>
            <a:r>
              <a:rPr lang="zh-CN" altLang="zh-CN" smtClean="0"/>
              <a:t>则进栈</a:t>
            </a:r>
            <a:r>
              <a:rPr lang="zh-CN" altLang="en-US" smtClean="0"/>
              <a:t>。</a:t>
            </a:r>
          </a:p>
          <a:p>
            <a:pPr lvl="1" eaLnBrk="1" hangingPunct="1">
              <a:lnSpc>
                <a:spcPct val="90000"/>
              </a:lnSpc>
            </a:pPr>
            <a:r>
              <a:rPr lang="en-US" altLang="zh-CN" smtClean="0"/>
              <a:t>3</a:t>
            </a:r>
            <a:r>
              <a:rPr lang="zh-CN" altLang="en-US" smtClean="0"/>
              <a:t>）</a:t>
            </a:r>
            <a:r>
              <a:rPr lang="zh-CN" altLang="zh-CN" smtClean="0"/>
              <a:t>重复上述操作直至栈空为止。</a:t>
            </a:r>
            <a:endParaRPr lang="zh-CN" altLang="en-US" smtClean="0"/>
          </a:p>
          <a:p>
            <a:pPr lvl="1" eaLnBrk="1" hangingPunct="1">
              <a:lnSpc>
                <a:spcPct val="90000"/>
              </a:lnSpc>
            </a:pPr>
            <a:r>
              <a:rPr lang="en-US" altLang="zh-CN" smtClean="0"/>
              <a:t>4</a:t>
            </a:r>
            <a:r>
              <a:rPr lang="zh-CN" altLang="en-US" smtClean="0"/>
              <a:t>）</a:t>
            </a:r>
            <a:r>
              <a:rPr lang="zh-CN" altLang="zh-CN" smtClean="0"/>
              <a:t>若栈空时输出的顶点个数不是</a:t>
            </a:r>
            <a:r>
              <a:rPr lang="zh-CN" altLang="en-US" smtClean="0"/>
              <a:t> </a:t>
            </a:r>
            <a:r>
              <a:rPr lang="en-US" altLang="zh-CN" smtClean="0"/>
              <a:t>n</a:t>
            </a:r>
            <a:r>
              <a:rPr lang="zh-CN" altLang="en-US" smtClean="0"/>
              <a:t>，</a:t>
            </a:r>
            <a:r>
              <a:rPr lang="zh-CN" altLang="zh-CN" smtClean="0"/>
              <a:t>则有向图有环；否则，拓扑排序完毕</a:t>
            </a:r>
            <a:r>
              <a:rPr lang="zh-CN" altLang="en-US" smtClean="0"/>
              <a:t>。</a:t>
            </a:r>
          </a:p>
        </p:txBody>
      </p:sp>
    </p:spTree>
  </p:cSld>
  <p:clrMapOvr>
    <a:masterClrMapping/>
  </p:clrMapOvr>
  <p:transition>
    <p:pull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灯片编号占位符 3"/>
          <p:cNvSpPr>
            <a:spLocks noGrp="1"/>
          </p:cNvSpPr>
          <p:nvPr>
            <p:ph type="sldNum" sz="quarter" idx="12"/>
          </p:nvPr>
        </p:nvSpPr>
        <p:spPr/>
        <p:txBody>
          <a:bodyPr/>
          <a:lstStyle/>
          <a:p>
            <a:pPr>
              <a:defRPr/>
            </a:pPr>
            <a:fld id="{20BF6D2A-5C7E-44AD-AEDD-C24E6076A1B5}" type="slidenum">
              <a:rPr lang="en-US" altLang="zh-CN"/>
              <a:t>98</a:t>
            </a:fld>
            <a:endParaRPr lang="en-US" altLang="zh-CN"/>
          </a:p>
        </p:txBody>
      </p:sp>
      <p:grpSp>
        <p:nvGrpSpPr>
          <p:cNvPr id="2" name="Group 133"/>
          <p:cNvGrpSpPr/>
          <p:nvPr/>
        </p:nvGrpSpPr>
        <p:grpSpPr bwMode="auto">
          <a:xfrm>
            <a:off x="1187450" y="0"/>
            <a:ext cx="5257800" cy="2971800"/>
            <a:chOff x="912" y="144"/>
            <a:chExt cx="3312" cy="1872"/>
          </a:xfrm>
        </p:grpSpPr>
        <p:sp>
          <p:nvSpPr>
            <p:cNvPr id="51374" name="Oval 2"/>
            <p:cNvSpPr>
              <a:spLocks noChangeArrowheads="1"/>
            </p:cNvSpPr>
            <p:nvPr/>
          </p:nvSpPr>
          <p:spPr bwMode="auto">
            <a:xfrm>
              <a:off x="912" y="480"/>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51375" name="Oval 3"/>
            <p:cNvSpPr>
              <a:spLocks noChangeArrowheads="1"/>
            </p:cNvSpPr>
            <p:nvPr/>
          </p:nvSpPr>
          <p:spPr bwMode="auto">
            <a:xfrm>
              <a:off x="912" y="1344"/>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b</a:t>
              </a:r>
              <a:endParaRPr kumimoji="1" lang="en-US" altLang="zh-CN" sz="3200" b="0">
                <a:latin typeface="Times New Roman" panose="02020603050405020304" pitchFamily="18" charset="0"/>
                <a:ea typeface="宋体" panose="02010600030101010101" pitchFamily="2" charset="-122"/>
              </a:endParaRPr>
            </a:p>
          </p:txBody>
        </p:sp>
        <p:sp>
          <p:nvSpPr>
            <p:cNvPr id="51376" name="Oval 4"/>
            <p:cNvSpPr>
              <a:spLocks noChangeArrowheads="1"/>
            </p:cNvSpPr>
            <p:nvPr/>
          </p:nvSpPr>
          <p:spPr bwMode="auto">
            <a:xfrm>
              <a:off x="1920" y="144"/>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51377" name="Oval 5"/>
            <p:cNvSpPr>
              <a:spLocks noChangeArrowheads="1"/>
            </p:cNvSpPr>
            <p:nvPr/>
          </p:nvSpPr>
          <p:spPr bwMode="auto">
            <a:xfrm>
              <a:off x="1920" y="912"/>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g</a:t>
              </a:r>
              <a:endParaRPr kumimoji="1" lang="en-US" altLang="zh-CN" sz="3200" b="0">
                <a:latin typeface="Times New Roman" panose="02020603050405020304" pitchFamily="18" charset="0"/>
                <a:ea typeface="宋体" panose="02010600030101010101" pitchFamily="2" charset="-122"/>
              </a:endParaRPr>
            </a:p>
          </p:txBody>
        </p:sp>
        <p:sp>
          <p:nvSpPr>
            <p:cNvPr id="51378" name="Oval 6"/>
            <p:cNvSpPr>
              <a:spLocks noChangeArrowheads="1"/>
            </p:cNvSpPr>
            <p:nvPr/>
          </p:nvSpPr>
          <p:spPr bwMode="auto">
            <a:xfrm>
              <a:off x="1920" y="1680"/>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h</a:t>
              </a:r>
              <a:endParaRPr kumimoji="1" lang="en-US" altLang="zh-CN" sz="3200" b="0">
                <a:latin typeface="Times New Roman" panose="02020603050405020304" pitchFamily="18" charset="0"/>
                <a:ea typeface="宋体" panose="02010600030101010101" pitchFamily="2" charset="-122"/>
              </a:endParaRPr>
            </a:p>
          </p:txBody>
        </p:sp>
        <p:sp>
          <p:nvSpPr>
            <p:cNvPr id="51379" name="Oval 7"/>
            <p:cNvSpPr>
              <a:spLocks noChangeArrowheads="1"/>
            </p:cNvSpPr>
            <p:nvPr/>
          </p:nvSpPr>
          <p:spPr bwMode="auto">
            <a:xfrm>
              <a:off x="2880" y="480"/>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51380" name="Oval 8"/>
            <p:cNvSpPr>
              <a:spLocks noChangeArrowheads="1"/>
            </p:cNvSpPr>
            <p:nvPr/>
          </p:nvSpPr>
          <p:spPr bwMode="auto">
            <a:xfrm>
              <a:off x="2880" y="1344"/>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f</a:t>
              </a:r>
              <a:endParaRPr kumimoji="1" lang="en-US" altLang="zh-CN" sz="3200" b="0">
                <a:latin typeface="Times New Roman" panose="02020603050405020304" pitchFamily="18" charset="0"/>
                <a:ea typeface="宋体" panose="02010600030101010101" pitchFamily="2" charset="-122"/>
              </a:endParaRPr>
            </a:p>
          </p:txBody>
        </p:sp>
        <p:sp>
          <p:nvSpPr>
            <p:cNvPr id="51381" name="Oval 9"/>
            <p:cNvSpPr>
              <a:spLocks noChangeArrowheads="1"/>
            </p:cNvSpPr>
            <p:nvPr/>
          </p:nvSpPr>
          <p:spPr bwMode="auto">
            <a:xfrm>
              <a:off x="3840" y="912"/>
              <a:ext cx="384" cy="336"/>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e</a:t>
              </a:r>
              <a:endParaRPr kumimoji="1" lang="en-US" altLang="zh-CN" sz="3200" b="0">
                <a:latin typeface="Times New Roman" panose="02020603050405020304" pitchFamily="18" charset="0"/>
                <a:ea typeface="宋体" panose="02010600030101010101" pitchFamily="2" charset="-122"/>
              </a:endParaRPr>
            </a:p>
          </p:txBody>
        </p:sp>
        <p:sp>
          <p:nvSpPr>
            <p:cNvPr id="51382" name="Line 10"/>
            <p:cNvSpPr>
              <a:spLocks noChangeShapeType="1"/>
            </p:cNvSpPr>
            <p:nvPr/>
          </p:nvSpPr>
          <p:spPr bwMode="auto">
            <a:xfrm flipV="1">
              <a:off x="1296" y="336"/>
              <a:ext cx="624" cy="24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3" name="Line 11"/>
            <p:cNvSpPr>
              <a:spLocks noChangeShapeType="1"/>
            </p:cNvSpPr>
            <p:nvPr/>
          </p:nvSpPr>
          <p:spPr bwMode="auto">
            <a:xfrm>
              <a:off x="1296" y="720"/>
              <a:ext cx="624" cy="24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4" name="Line 12"/>
            <p:cNvSpPr>
              <a:spLocks noChangeShapeType="1"/>
            </p:cNvSpPr>
            <p:nvPr/>
          </p:nvSpPr>
          <p:spPr bwMode="auto">
            <a:xfrm flipV="1">
              <a:off x="1296" y="1152"/>
              <a:ext cx="672" cy="288"/>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5" name="Line 13"/>
            <p:cNvSpPr>
              <a:spLocks noChangeShapeType="1"/>
            </p:cNvSpPr>
            <p:nvPr/>
          </p:nvSpPr>
          <p:spPr bwMode="auto">
            <a:xfrm>
              <a:off x="1296" y="1584"/>
              <a:ext cx="624" cy="24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6" name="Line 14"/>
            <p:cNvSpPr>
              <a:spLocks noChangeShapeType="1"/>
            </p:cNvSpPr>
            <p:nvPr/>
          </p:nvSpPr>
          <p:spPr bwMode="auto">
            <a:xfrm>
              <a:off x="2304" y="288"/>
              <a:ext cx="624" cy="24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7" name="Line 15"/>
            <p:cNvSpPr>
              <a:spLocks noChangeShapeType="1"/>
            </p:cNvSpPr>
            <p:nvPr/>
          </p:nvSpPr>
          <p:spPr bwMode="auto">
            <a:xfrm flipH="1">
              <a:off x="2304" y="720"/>
              <a:ext cx="576" cy="288"/>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8" name="Line 16"/>
            <p:cNvSpPr>
              <a:spLocks noChangeShapeType="1"/>
            </p:cNvSpPr>
            <p:nvPr/>
          </p:nvSpPr>
          <p:spPr bwMode="auto">
            <a:xfrm>
              <a:off x="2304" y="1152"/>
              <a:ext cx="624" cy="288"/>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9" name="Line 17"/>
            <p:cNvSpPr>
              <a:spLocks noChangeShapeType="1"/>
            </p:cNvSpPr>
            <p:nvPr/>
          </p:nvSpPr>
          <p:spPr bwMode="auto">
            <a:xfrm flipV="1">
              <a:off x="2304" y="1632"/>
              <a:ext cx="624" cy="192"/>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0" name="Line 18"/>
            <p:cNvSpPr>
              <a:spLocks noChangeShapeType="1"/>
            </p:cNvSpPr>
            <p:nvPr/>
          </p:nvSpPr>
          <p:spPr bwMode="auto">
            <a:xfrm>
              <a:off x="3264" y="624"/>
              <a:ext cx="576" cy="336"/>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1" name="Line 19"/>
            <p:cNvSpPr>
              <a:spLocks noChangeShapeType="1"/>
            </p:cNvSpPr>
            <p:nvPr/>
          </p:nvSpPr>
          <p:spPr bwMode="auto">
            <a:xfrm flipV="1">
              <a:off x="3264" y="1152"/>
              <a:ext cx="576" cy="336"/>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97232" name="Group 272"/>
          <p:cNvGraphicFramePr>
            <a:graphicFrameLocks noGrp="1"/>
          </p:cNvGraphicFramePr>
          <p:nvPr/>
        </p:nvGraphicFramePr>
        <p:xfrm>
          <a:off x="5148064" y="3213100"/>
          <a:ext cx="1295598" cy="3657600"/>
        </p:xfrm>
        <a:graphic>
          <a:graphicData uri="http://schemas.openxmlformats.org/drawingml/2006/table">
            <a:tbl>
              <a:tblPr/>
              <a:tblGrid>
                <a:gridCol w="432319">
                  <a:extLst>
                    <a:ext uri="{9D8B030D-6E8A-4147-A177-3AD203B41FA5}">
                      <a16:colId xmlns:a16="http://schemas.microsoft.com/office/drawing/2014/main" val="20000"/>
                    </a:ext>
                  </a:extLst>
                </a:gridCol>
                <a:gridCol w="432319">
                  <a:extLst>
                    <a:ext uri="{9D8B030D-6E8A-4147-A177-3AD203B41FA5}">
                      <a16:colId xmlns:a16="http://schemas.microsoft.com/office/drawing/2014/main" val="20001"/>
                    </a:ext>
                  </a:extLst>
                </a:gridCol>
                <a:gridCol w="430960">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med" len="med"/>
                      <a:tailEnd type="none" w="med" len="med"/>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h</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7"/>
                  </a:ext>
                </a:extLst>
              </a:tr>
            </a:tbl>
          </a:graphicData>
        </a:graphic>
      </p:graphicFrame>
      <p:graphicFrame>
        <p:nvGraphicFramePr>
          <p:cNvPr id="297411" name="Group 451"/>
          <p:cNvGraphicFramePr>
            <a:graphicFrameLocks noGrp="1"/>
          </p:cNvGraphicFramePr>
          <p:nvPr/>
        </p:nvGraphicFramePr>
        <p:xfrm>
          <a:off x="7235825" y="3213100"/>
          <a:ext cx="1008063" cy="365760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8</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7</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6</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3</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7"/>
                  </a:ext>
                </a:extLst>
              </a:tr>
            </a:tbl>
          </a:graphicData>
        </a:graphic>
      </p:graphicFrame>
      <p:grpSp>
        <p:nvGrpSpPr>
          <p:cNvPr id="3" name="Group 454"/>
          <p:cNvGrpSpPr/>
          <p:nvPr/>
        </p:nvGrpSpPr>
        <p:grpSpPr bwMode="auto">
          <a:xfrm>
            <a:off x="179388" y="2636838"/>
            <a:ext cx="3863975" cy="3986212"/>
            <a:chOff x="113" y="1661"/>
            <a:chExt cx="2434" cy="2511"/>
          </a:xfrm>
        </p:grpSpPr>
        <p:sp>
          <p:nvSpPr>
            <p:cNvPr id="51266" name="Text Box 135"/>
            <p:cNvSpPr txBox="1">
              <a:spLocks noChangeArrowheads="1"/>
            </p:cNvSpPr>
            <p:nvPr/>
          </p:nvSpPr>
          <p:spPr bwMode="auto">
            <a:xfrm>
              <a:off x="113" y="1661"/>
              <a:ext cx="9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10000"/>
                </a:spcBef>
              </a:pPr>
              <a:r>
                <a:rPr kumimoji="1" lang="en-US" altLang="zh-CN" dirty="0" err="1">
                  <a:solidFill>
                    <a:srgbClr val="008000"/>
                  </a:solidFill>
                  <a:ea typeface="宋体" panose="02010600030101010101" pitchFamily="2" charset="-122"/>
                </a:rPr>
                <a:t>G.vexs</a:t>
              </a:r>
              <a:r>
                <a:rPr kumimoji="1" lang="en-US" altLang="zh-CN" dirty="0">
                  <a:solidFill>
                    <a:srgbClr val="009900"/>
                  </a:solidFill>
                  <a:ea typeface="宋体" panose="02010600030101010101" pitchFamily="2" charset="-122"/>
                </a:rPr>
                <a:t> </a:t>
              </a:r>
            </a:p>
          </p:txBody>
        </p:sp>
        <p:sp>
          <p:nvSpPr>
            <p:cNvPr id="51267" name="Rectangle 137"/>
            <p:cNvSpPr>
              <a:spLocks noChangeArrowheads="1"/>
            </p:cNvSpPr>
            <p:nvPr/>
          </p:nvSpPr>
          <p:spPr bwMode="auto">
            <a:xfrm>
              <a:off x="506" y="2029"/>
              <a:ext cx="815" cy="2128"/>
            </a:xfrm>
            <a:prstGeom prst="rect">
              <a:avLst/>
            </a:prstGeom>
            <a:solidFill>
              <a:schemeClr val="accent2"/>
            </a:solidFill>
            <a:ln w="12700" cap="rnd">
              <a:solidFill>
                <a:schemeClr val="tx1"/>
              </a:solidFill>
              <a:miter lim="800000"/>
            </a:ln>
          </p:spPr>
          <p:txBody>
            <a:bodyPr wrap="none" anchor="ctr"/>
            <a:lstStyle/>
            <a:p>
              <a:endParaRPr lang="zh-CN" altLang="en-US"/>
            </a:p>
          </p:txBody>
        </p:sp>
        <p:sp>
          <p:nvSpPr>
            <p:cNvPr id="51268" name="Line 138"/>
            <p:cNvSpPr>
              <a:spLocks noChangeShapeType="1"/>
            </p:cNvSpPr>
            <p:nvPr/>
          </p:nvSpPr>
          <p:spPr bwMode="auto">
            <a:xfrm>
              <a:off x="507" y="2522"/>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69" name="Line 139"/>
            <p:cNvSpPr>
              <a:spLocks noChangeShapeType="1"/>
            </p:cNvSpPr>
            <p:nvPr/>
          </p:nvSpPr>
          <p:spPr bwMode="auto">
            <a:xfrm>
              <a:off x="506" y="2807"/>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0" name="Line 140"/>
            <p:cNvSpPr>
              <a:spLocks noChangeShapeType="1"/>
            </p:cNvSpPr>
            <p:nvPr/>
          </p:nvSpPr>
          <p:spPr bwMode="auto">
            <a:xfrm>
              <a:off x="506" y="3356"/>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1" name="Line 141"/>
            <p:cNvSpPr>
              <a:spLocks noChangeShapeType="1"/>
            </p:cNvSpPr>
            <p:nvPr/>
          </p:nvSpPr>
          <p:spPr bwMode="auto">
            <a:xfrm>
              <a:off x="508" y="3900"/>
              <a:ext cx="813"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2" name="Line 142"/>
            <p:cNvSpPr>
              <a:spLocks noChangeShapeType="1"/>
            </p:cNvSpPr>
            <p:nvPr/>
          </p:nvSpPr>
          <p:spPr bwMode="auto">
            <a:xfrm flipH="1">
              <a:off x="972" y="2045"/>
              <a:ext cx="0" cy="2112"/>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3" name="Line 143"/>
            <p:cNvSpPr>
              <a:spLocks noChangeShapeType="1"/>
            </p:cNvSpPr>
            <p:nvPr/>
          </p:nvSpPr>
          <p:spPr bwMode="auto">
            <a:xfrm>
              <a:off x="506" y="3080"/>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4" name="Line 144"/>
            <p:cNvSpPr>
              <a:spLocks noChangeShapeType="1"/>
            </p:cNvSpPr>
            <p:nvPr/>
          </p:nvSpPr>
          <p:spPr bwMode="auto">
            <a:xfrm>
              <a:off x="521" y="2271"/>
              <a:ext cx="815"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5" name="Line 145"/>
            <p:cNvSpPr>
              <a:spLocks noChangeShapeType="1"/>
            </p:cNvSpPr>
            <p:nvPr/>
          </p:nvSpPr>
          <p:spPr bwMode="auto">
            <a:xfrm>
              <a:off x="506" y="3607"/>
              <a:ext cx="802"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76" name="Text Box 152"/>
            <p:cNvSpPr txBox="1">
              <a:spLocks noChangeArrowheads="1"/>
            </p:cNvSpPr>
            <p:nvPr/>
          </p:nvSpPr>
          <p:spPr bwMode="auto">
            <a:xfrm>
              <a:off x="540" y="2024"/>
              <a:ext cx="446" cy="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15000"/>
                </a:spcBef>
              </a:pPr>
              <a:r>
                <a:rPr lang="en-US" altLang="zh-CN" dirty="0">
                  <a:ea typeface="宋体" panose="02010600030101010101" pitchFamily="2" charset="-122"/>
                </a:rPr>
                <a:t>a</a:t>
              </a:r>
            </a:p>
            <a:p>
              <a:pPr>
                <a:spcBef>
                  <a:spcPct val="15000"/>
                </a:spcBef>
              </a:pPr>
              <a:r>
                <a:rPr lang="en-US" altLang="zh-CN" dirty="0">
                  <a:ea typeface="宋体" panose="02010600030101010101" pitchFamily="2" charset="-122"/>
                </a:rPr>
                <a:t>b</a:t>
              </a:r>
            </a:p>
            <a:p>
              <a:pPr>
                <a:spcBef>
                  <a:spcPct val="15000"/>
                </a:spcBef>
              </a:pPr>
              <a:r>
                <a:rPr lang="en-US" altLang="zh-CN" dirty="0">
                  <a:ea typeface="宋体" panose="02010600030101010101" pitchFamily="2" charset="-122"/>
                </a:rPr>
                <a:t>c</a:t>
              </a:r>
            </a:p>
            <a:p>
              <a:pPr>
                <a:spcBef>
                  <a:spcPct val="15000"/>
                </a:spcBef>
              </a:pPr>
              <a:r>
                <a:rPr lang="en-US" altLang="zh-CN" dirty="0">
                  <a:ea typeface="宋体" panose="02010600030101010101" pitchFamily="2" charset="-122"/>
                </a:rPr>
                <a:t>d</a:t>
              </a:r>
            </a:p>
            <a:p>
              <a:pPr>
                <a:spcBef>
                  <a:spcPct val="15000"/>
                </a:spcBef>
              </a:pPr>
              <a:r>
                <a:rPr lang="en-US" altLang="zh-CN" dirty="0">
                  <a:ea typeface="宋体" panose="02010600030101010101" pitchFamily="2" charset="-122"/>
                </a:rPr>
                <a:t>e</a:t>
              </a:r>
            </a:p>
            <a:p>
              <a:pPr>
                <a:spcBef>
                  <a:spcPct val="15000"/>
                </a:spcBef>
              </a:pPr>
              <a:r>
                <a:rPr lang="en-US" altLang="zh-CN" dirty="0">
                  <a:ea typeface="宋体" panose="02010600030101010101" pitchFamily="2" charset="-122"/>
                </a:rPr>
                <a:t>f</a:t>
              </a:r>
            </a:p>
            <a:p>
              <a:pPr>
                <a:spcBef>
                  <a:spcPct val="15000"/>
                </a:spcBef>
              </a:pPr>
              <a:r>
                <a:rPr lang="en-US" altLang="zh-CN" dirty="0">
                  <a:ea typeface="宋体" panose="02010600030101010101" pitchFamily="2" charset="-122"/>
                </a:rPr>
                <a:t>g</a:t>
              </a:r>
            </a:p>
            <a:p>
              <a:pPr>
                <a:spcBef>
                  <a:spcPct val="15000"/>
                </a:spcBef>
              </a:pPr>
              <a:r>
                <a:rPr lang="en-US" altLang="zh-CN" dirty="0">
                  <a:ea typeface="宋体" panose="02010600030101010101" pitchFamily="2" charset="-122"/>
                </a:rPr>
                <a:t>h</a:t>
              </a:r>
            </a:p>
          </p:txBody>
        </p:sp>
        <p:sp>
          <p:nvSpPr>
            <p:cNvPr id="51277" name="Text Box 153"/>
            <p:cNvSpPr txBox="1">
              <a:spLocks noChangeArrowheads="1"/>
            </p:cNvSpPr>
            <p:nvPr/>
          </p:nvSpPr>
          <p:spPr bwMode="auto">
            <a:xfrm>
              <a:off x="204" y="2069"/>
              <a:ext cx="381" cy="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10000"/>
                </a:spcBef>
              </a:pPr>
              <a:r>
                <a:rPr kumimoji="1" lang="en-US" altLang="zh-CN" dirty="0">
                  <a:ea typeface="宋体" panose="02010600030101010101" pitchFamily="2" charset="-122"/>
                </a:rPr>
                <a:t>0</a:t>
              </a:r>
            </a:p>
            <a:p>
              <a:pPr>
                <a:spcBef>
                  <a:spcPct val="10000"/>
                </a:spcBef>
              </a:pPr>
              <a:r>
                <a:rPr kumimoji="1" lang="en-US" altLang="zh-CN" dirty="0">
                  <a:ea typeface="宋体" panose="02010600030101010101" pitchFamily="2" charset="-122"/>
                </a:rPr>
                <a:t>1</a:t>
              </a:r>
            </a:p>
            <a:p>
              <a:pPr>
                <a:spcBef>
                  <a:spcPct val="10000"/>
                </a:spcBef>
              </a:pPr>
              <a:r>
                <a:rPr kumimoji="1" lang="en-US" altLang="zh-CN" dirty="0">
                  <a:ea typeface="宋体" panose="02010600030101010101" pitchFamily="2" charset="-122"/>
                </a:rPr>
                <a:t>2</a:t>
              </a:r>
            </a:p>
            <a:p>
              <a:pPr>
                <a:spcBef>
                  <a:spcPct val="10000"/>
                </a:spcBef>
              </a:pPr>
              <a:r>
                <a:rPr kumimoji="1" lang="en-US" altLang="zh-CN" dirty="0">
                  <a:ea typeface="宋体" panose="02010600030101010101" pitchFamily="2" charset="-122"/>
                </a:rPr>
                <a:t>3</a:t>
              </a:r>
            </a:p>
            <a:p>
              <a:pPr>
                <a:spcBef>
                  <a:spcPct val="10000"/>
                </a:spcBef>
              </a:pPr>
              <a:r>
                <a:rPr kumimoji="1" lang="en-US" altLang="zh-CN" dirty="0">
                  <a:ea typeface="宋体" panose="02010600030101010101" pitchFamily="2" charset="-122"/>
                </a:rPr>
                <a:t>4</a:t>
              </a:r>
            </a:p>
            <a:p>
              <a:pPr>
                <a:spcBef>
                  <a:spcPct val="10000"/>
                </a:spcBef>
              </a:pPr>
              <a:r>
                <a:rPr kumimoji="1" lang="en-US" altLang="zh-CN" dirty="0">
                  <a:ea typeface="宋体" panose="02010600030101010101" pitchFamily="2" charset="-122"/>
                </a:rPr>
                <a:t>5</a:t>
              </a:r>
            </a:p>
            <a:p>
              <a:pPr>
                <a:spcBef>
                  <a:spcPct val="10000"/>
                </a:spcBef>
              </a:pPr>
              <a:r>
                <a:rPr kumimoji="1" lang="en-US" altLang="zh-CN" dirty="0">
                  <a:ea typeface="宋体" panose="02010600030101010101" pitchFamily="2" charset="-122"/>
                </a:rPr>
                <a:t>6</a:t>
              </a:r>
            </a:p>
            <a:p>
              <a:pPr>
                <a:spcBef>
                  <a:spcPct val="10000"/>
                </a:spcBef>
              </a:pPr>
              <a:r>
                <a:rPr kumimoji="1" lang="en-US" altLang="zh-CN" dirty="0">
                  <a:ea typeface="宋体" panose="02010600030101010101" pitchFamily="2" charset="-122"/>
                </a:rPr>
                <a:t>7</a:t>
              </a:r>
            </a:p>
          </p:txBody>
        </p:sp>
        <p:grpSp>
          <p:nvGrpSpPr>
            <p:cNvPr id="4" name="Group 155"/>
            <p:cNvGrpSpPr/>
            <p:nvPr/>
          </p:nvGrpSpPr>
          <p:grpSpPr bwMode="auto">
            <a:xfrm>
              <a:off x="1429" y="1998"/>
              <a:ext cx="496" cy="288"/>
              <a:chOff x="2134" y="1968"/>
              <a:chExt cx="671" cy="307"/>
            </a:xfrm>
          </p:grpSpPr>
          <p:grpSp>
            <p:nvGrpSpPr>
              <p:cNvPr id="5" name="Group 156"/>
              <p:cNvGrpSpPr/>
              <p:nvPr/>
            </p:nvGrpSpPr>
            <p:grpSpPr bwMode="auto">
              <a:xfrm>
                <a:off x="2134" y="2002"/>
                <a:ext cx="671" cy="240"/>
                <a:chOff x="3696" y="1968"/>
                <a:chExt cx="1488" cy="480"/>
              </a:xfrm>
            </p:grpSpPr>
            <p:sp>
              <p:nvSpPr>
                <p:cNvPr id="51372" name="Rectangle 157"/>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73" name="Line 158"/>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71" name="Text Box 159"/>
              <p:cNvSpPr txBox="1">
                <a:spLocks noChangeArrowheads="1"/>
              </p:cNvSpPr>
              <p:nvPr/>
            </p:nvSpPr>
            <p:spPr bwMode="auto">
              <a:xfrm>
                <a:off x="2205" y="1968"/>
                <a:ext cx="4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2</a:t>
                </a:r>
              </a:p>
            </p:txBody>
          </p:sp>
        </p:grpSp>
        <p:grpSp>
          <p:nvGrpSpPr>
            <p:cNvPr id="6" name="Group 168"/>
            <p:cNvGrpSpPr/>
            <p:nvPr/>
          </p:nvGrpSpPr>
          <p:grpSpPr bwMode="auto">
            <a:xfrm>
              <a:off x="1429" y="2539"/>
              <a:ext cx="496" cy="288"/>
              <a:chOff x="2134" y="2519"/>
              <a:chExt cx="671" cy="307"/>
            </a:xfrm>
          </p:grpSpPr>
          <p:grpSp>
            <p:nvGrpSpPr>
              <p:cNvPr id="7" name="Group 169"/>
              <p:cNvGrpSpPr/>
              <p:nvPr/>
            </p:nvGrpSpPr>
            <p:grpSpPr bwMode="auto">
              <a:xfrm>
                <a:off x="2134" y="2549"/>
                <a:ext cx="671" cy="239"/>
                <a:chOff x="3696" y="1968"/>
                <a:chExt cx="1488" cy="480"/>
              </a:xfrm>
            </p:grpSpPr>
            <p:sp>
              <p:nvSpPr>
                <p:cNvPr id="51368" name="Rectangle 170"/>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69" name="Line 171"/>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65" name="Text Box 172"/>
              <p:cNvSpPr txBox="1">
                <a:spLocks noChangeArrowheads="1"/>
              </p:cNvSpPr>
              <p:nvPr/>
            </p:nvSpPr>
            <p:spPr bwMode="auto">
              <a:xfrm>
                <a:off x="2208" y="2519"/>
                <a:ext cx="48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3</a:t>
                </a:r>
              </a:p>
            </p:txBody>
          </p:sp>
          <p:sp>
            <p:nvSpPr>
              <p:cNvPr id="51366" name="Line 173"/>
              <p:cNvSpPr>
                <a:spLocks noChangeShapeType="1"/>
              </p:cNvSpPr>
              <p:nvPr/>
            </p:nvSpPr>
            <p:spPr bwMode="auto">
              <a:xfrm flipV="1">
                <a:off x="2581" y="2617"/>
                <a:ext cx="68" cy="10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67" name="Line 174"/>
              <p:cNvSpPr>
                <a:spLocks noChangeShapeType="1"/>
              </p:cNvSpPr>
              <p:nvPr/>
            </p:nvSpPr>
            <p:spPr bwMode="auto">
              <a:xfrm>
                <a:off x="2649" y="2617"/>
                <a:ext cx="67" cy="10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280" name="Line 183"/>
            <p:cNvSpPr>
              <a:spLocks noChangeShapeType="1"/>
            </p:cNvSpPr>
            <p:nvPr/>
          </p:nvSpPr>
          <p:spPr bwMode="auto">
            <a:xfrm>
              <a:off x="1774" y="2178"/>
              <a:ext cx="283"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1" name="Line 190"/>
            <p:cNvSpPr>
              <a:spLocks noChangeShapeType="1"/>
            </p:cNvSpPr>
            <p:nvPr/>
          </p:nvSpPr>
          <p:spPr bwMode="auto">
            <a:xfrm>
              <a:off x="1107" y="244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91"/>
            <p:cNvGrpSpPr/>
            <p:nvPr/>
          </p:nvGrpSpPr>
          <p:grpSpPr bwMode="auto">
            <a:xfrm>
              <a:off x="1429" y="2268"/>
              <a:ext cx="496" cy="288"/>
              <a:chOff x="2134" y="1967"/>
              <a:chExt cx="671" cy="307"/>
            </a:xfrm>
          </p:grpSpPr>
          <p:grpSp>
            <p:nvGrpSpPr>
              <p:cNvPr id="9" name="Group 192"/>
              <p:cNvGrpSpPr/>
              <p:nvPr/>
            </p:nvGrpSpPr>
            <p:grpSpPr bwMode="auto">
              <a:xfrm>
                <a:off x="2134" y="2002"/>
                <a:ext cx="671" cy="240"/>
                <a:chOff x="3696" y="1968"/>
                <a:chExt cx="1488" cy="480"/>
              </a:xfrm>
            </p:grpSpPr>
            <p:sp>
              <p:nvSpPr>
                <p:cNvPr id="51362" name="Rectangle 193"/>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63" name="Line 194"/>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61" name="Text Box 195"/>
              <p:cNvSpPr txBox="1">
                <a:spLocks noChangeArrowheads="1"/>
              </p:cNvSpPr>
              <p:nvPr/>
            </p:nvSpPr>
            <p:spPr bwMode="auto">
              <a:xfrm>
                <a:off x="2204" y="1967"/>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6</a:t>
                </a:r>
              </a:p>
            </p:txBody>
          </p:sp>
        </p:grpSp>
        <p:grpSp>
          <p:nvGrpSpPr>
            <p:cNvPr id="10" name="Group 196"/>
            <p:cNvGrpSpPr/>
            <p:nvPr/>
          </p:nvGrpSpPr>
          <p:grpSpPr bwMode="auto">
            <a:xfrm>
              <a:off x="2052" y="2294"/>
              <a:ext cx="494" cy="288"/>
              <a:chOff x="3073" y="1967"/>
              <a:chExt cx="671" cy="307"/>
            </a:xfrm>
          </p:grpSpPr>
          <p:grpSp>
            <p:nvGrpSpPr>
              <p:cNvPr id="11" name="Group 197"/>
              <p:cNvGrpSpPr/>
              <p:nvPr/>
            </p:nvGrpSpPr>
            <p:grpSpPr bwMode="auto">
              <a:xfrm>
                <a:off x="3073" y="2002"/>
                <a:ext cx="671" cy="240"/>
                <a:chOff x="3696" y="1968"/>
                <a:chExt cx="1488" cy="480"/>
              </a:xfrm>
            </p:grpSpPr>
            <p:sp>
              <p:nvSpPr>
                <p:cNvPr id="51358" name="Rectangle 198"/>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59" name="Line 199"/>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54" name="Text Box 200"/>
              <p:cNvSpPr txBox="1">
                <a:spLocks noChangeArrowheads="1"/>
              </p:cNvSpPr>
              <p:nvPr/>
            </p:nvSpPr>
            <p:spPr bwMode="auto">
              <a:xfrm>
                <a:off x="3146" y="1967"/>
                <a:ext cx="4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7</a:t>
                </a:r>
              </a:p>
            </p:txBody>
          </p:sp>
          <p:grpSp>
            <p:nvGrpSpPr>
              <p:cNvPr id="12" name="Group 201"/>
              <p:cNvGrpSpPr/>
              <p:nvPr/>
            </p:nvGrpSpPr>
            <p:grpSpPr bwMode="auto">
              <a:xfrm>
                <a:off x="3520" y="2070"/>
                <a:ext cx="135" cy="103"/>
                <a:chOff x="3456" y="720"/>
                <a:chExt cx="192" cy="144"/>
              </a:xfrm>
            </p:grpSpPr>
            <p:sp>
              <p:nvSpPr>
                <p:cNvPr id="51356" name="Line 202"/>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57" name="Line 203"/>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1286" name="Line 222"/>
            <p:cNvSpPr>
              <a:spLocks noChangeShapeType="1"/>
            </p:cNvSpPr>
            <p:nvPr/>
          </p:nvSpPr>
          <p:spPr bwMode="auto">
            <a:xfrm>
              <a:off x="1107" y="2942"/>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7" name="Line 223"/>
            <p:cNvSpPr>
              <a:spLocks noChangeShapeType="1"/>
            </p:cNvSpPr>
            <p:nvPr/>
          </p:nvSpPr>
          <p:spPr bwMode="auto">
            <a:xfrm>
              <a:off x="1107" y="2638"/>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8" name="Line 224"/>
            <p:cNvSpPr>
              <a:spLocks noChangeShapeType="1"/>
            </p:cNvSpPr>
            <p:nvPr/>
          </p:nvSpPr>
          <p:spPr bwMode="auto">
            <a:xfrm>
              <a:off x="1107" y="2159"/>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89" name="Line 225"/>
            <p:cNvSpPr>
              <a:spLocks noChangeShapeType="1"/>
            </p:cNvSpPr>
            <p:nvPr/>
          </p:nvSpPr>
          <p:spPr bwMode="auto">
            <a:xfrm>
              <a:off x="1774" y="2395"/>
              <a:ext cx="283"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449"/>
            <p:cNvGrpSpPr/>
            <p:nvPr/>
          </p:nvGrpSpPr>
          <p:grpSpPr bwMode="auto">
            <a:xfrm>
              <a:off x="2052" y="1997"/>
              <a:ext cx="495" cy="288"/>
              <a:chOff x="2052" y="1997"/>
              <a:chExt cx="495" cy="288"/>
            </a:xfrm>
          </p:grpSpPr>
          <p:grpSp>
            <p:nvGrpSpPr>
              <p:cNvPr id="14" name="Group 184"/>
              <p:cNvGrpSpPr/>
              <p:nvPr/>
            </p:nvGrpSpPr>
            <p:grpSpPr bwMode="auto">
              <a:xfrm>
                <a:off x="2052" y="1997"/>
                <a:ext cx="495" cy="288"/>
                <a:chOff x="2134" y="1968"/>
                <a:chExt cx="671" cy="307"/>
              </a:xfrm>
            </p:grpSpPr>
            <p:grpSp>
              <p:nvGrpSpPr>
                <p:cNvPr id="15" name="Group 185"/>
                <p:cNvGrpSpPr/>
                <p:nvPr/>
              </p:nvGrpSpPr>
              <p:grpSpPr bwMode="auto">
                <a:xfrm>
                  <a:off x="2134" y="2002"/>
                  <a:ext cx="671" cy="240"/>
                  <a:chOff x="3696" y="1968"/>
                  <a:chExt cx="1488" cy="480"/>
                </a:xfrm>
              </p:grpSpPr>
              <p:sp>
                <p:nvSpPr>
                  <p:cNvPr id="51340" name="Rectangle 186"/>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41" name="Line 187"/>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39" name="Text Box 188"/>
                <p:cNvSpPr txBox="1">
                  <a:spLocks noChangeArrowheads="1"/>
                </p:cNvSpPr>
                <p:nvPr/>
              </p:nvSpPr>
              <p:spPr bwMode="auto">
                <a:xfrm>
                  <a:off x="2205" y="1968"/>
                  <a:ext cx="4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6</a:t>
                  </a:r>
                </a:p>
              </p:txBody>
            </p:sp>
          </p:grpSp>
          <p:grpSp>
            <p:nvGrpSpPr>
              <p:cNvPr id="16" name="Group 407"/>
              <p:cNvGrpSpPr/>
              <p:nvPr/>
            </p:nvGrpSpPr>
            <p:grpSpPr bwMode="auto">
              <a:xfrm>
                <a:off x="2381" y="2115"/>
                <a:ext cx="99" cy="96"/>
                <a:chOff x="3456" y="720"/>
                <a:chExt cx="192" cy="144"/>
              </a:xfrm>
            </p:grpSpPr>
            <p:sp>
              <p:nvSpPr>
                <p:cNvPr id="51336" name="Line 408"/>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37" name="Line 409"/>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7" name="Group 448"/>
            <p:cNvGrpSpPr/>
            <p:nvPr/>
          </p:nvGrpSpPr>
          <p:grpSpPr bwMode="auto">
            <a:xfrm>
              <a:off x="1429" y="2819"/>
              <a:ext cx="496" cy="288"/>
              <a:chOff x="1436" y="2819"/>
              <a:chExt cx="496" cy="288"/>
            </a:xfrm>
          </p:grpSpPr>
          <p:grpSp>
            <p:nvGrpSpPr>
              <p:cNvPr id="18" name="Group 204"/>
              <p:cNvGrpSpPr/>
              <p:nvPr/>
            </p:nvGrpSpPr>
            <p:grpSpPr bwMode="auto">
              <a:xfrm>
                <a:off x="1436" y="2819"/>
                <a:ext cx="496" cy="288"/>
                <a:chOff x="2134" y="1970"/>
                <a:chExt cx="671" cy="307"/>
              </a:xfrm>
            </p:grpSpPr>
            <p:grpSp>
              <p:nvGrpSpPr>
                <p:cNvPr id="19" name="Group 205"/>
                <p:cNvGrpSpPr/>
                <p:nvPr/>
              </p:nvGrpSpPr>
              <p:grpSpPr bwMode="auto">
                <a:xfrm>
                  <a:off x="2134" y="2002"/>
                  <a:ext cx="671" cy="240"/>
                  <a:chOff x="3696" y="1968"/>
                  <a:chExt cx="1488" cy="480"/>
                </a:xfrm>
              </p:grpSpPr>
              <p:sp>
                <p:nvSpPr>
                  <p:cNvPr id="51332" name="Rectangle 206"/>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33" name="Line 207"/>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31" name="Text Box 208"/>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4</a:t>
                  </a:r>
                </a:p>
              </p:txBody>
            </p:sp>
          </p:grpSp>
          <p:grpSp>
            <p:nvGrpSpPr>
              <p:cNvPr id="20" name="Group 447"/>
              <p:cNvGrpSpPr/>
              <p:nvPr/>
            </p:nvGrpSpPr>
            <p:grpSpPr bwMode="auto">
              <a:xfrm>
                <a:off x="1746" y="2931"/>
                <a:ext cx="99" cy="96"/>
                <a:chOff x="1746" y="2931"/>
                <a:chExt cx="99" cy="96"/>
              </a:xfrm>
            </p:grpSpPr>
            <p:sp>
              <p:nvSpPr>
                <p:cNvPr id="51328" name="Line 411"/>
                <p:cNvSpPr>
                  <a:spLocks noChangeShapeType="1"/>
                </p:cNvSpPr>
                <p:nvPr/>
              </p:nvSpPr>
              <p:spPr bwMode="auto">
                <a:xfrm flipV="1">
                  <a:off x="1746" y="2931"/>
                  <a:ext cx="50"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29" name="Line 412"/>
                <p:cNvSpPr>
                  <a:spLocks noChangeShapeType="1"/>
                </p:cNvSpPr>
                <p:nvPr/>
              </p:nvSpPr>
              <p:spPr bwMode="auto">
                <a:xfrm>
                  <a:off x="1796" y="2931"/>
                  <a:ext cx="49"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 name="Group 414"/>
            <p:cNvGrpSpPr/>
            <p:nvPr/>
          </p:nvGrpSpPr>
          <p:grpSpPr bwMode="auto">
            <a:xfrm>
              <a:off x="1066" y="3158"/>
              <a:ext cx="99" cy="96"/>
              <a:chOff x="3456" y="720"/>
              <a:chExt cx="192" cy="144"/>
            </a:xfrm>
          </p:grpSpPr>
          <p:sp>
            <p:nvSpPr>
              <p:cNvPr id="51324" name="Line 415"/>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25" name="Line 416"/>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294" name="Line 422"/>
            <p:cNvSpPr>
              <a:spLocks noChangeShapeType="1"/>
            </p:cNvSpPr>
            <p:nvPr/>
          </p:nvSpPr>
          <p:spPr bwMode="auto">
            <a:xfrm>
              <a:off x="1111" y="347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446"/>
            <p:cNvGrpSpPr/>
            <p:nvPr/>
          </p:nvGrpSpPr>
          <p:grpSpPr bwMode="auto">
            <a:xfrm>
              <a:off x="1429" y="3352"/>
              <a:ext cx="496" cy="288"/>
              <a:chOff x="1440" y="3352"/>
              <a:chExt cx="496" cy="288"/>
            </a:xfrm>
          </p:grpSpPr>
          <p:grpSp>
            <p:nvGrpSpPr>
              <p:cNvPr id="23" name="Group 417"/>
              <p:cNvGrpSpPr/>
              <p:nvPr/>
            </p:nvGrpSpPr>
            <p:grpSpPr bwMode="auto">
              <a:xfrm>
                <a:off x="1440" y="3352"/>
                <a:ext cx="496" cy="288"/>
                <a:chOff x="2134" y="1970"/>
                <a:chExt cx="671" cy="307"/>
              </a:xfrm>
            </p:grpSpPr>
            <p:grpSp>
              <p:nvGrpSpPr>
                <p:cNvPr id="24" name="Group 418"/>
                <p:cNvGrpSpPr/>
                <p:nvPr/>
              </p:nvGrpSpPr>
              <p:grpSpPr bwMode="auto">
                <a:xfrm>
                  <a:off x="2134" y="2002"/>
                  <a:ext cx="671" cy="240"/>
                  <a:chOff x="3696" y="1968"/>
                  <a:chExt cx="1488" cy="480"/>
                </a:xfrm>
              </p:grpSpPr>
              <p:sp>
                <p:nvSpPr>
                  <p:cNvPr id="51322" name="Rectangle 419"/>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23" name="Line 420"/>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21" name="Text Box 421"/>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4</a:t>
                  </a:r>
                </a:p>
              </p:txBody>
            </p:sp>
          </p:grpSp>
          <p:grpSp>
            <p:nvGrpSpPr>
              <p:cNvPr id="25" name="Group 423"/>
              <p:cNvGrpSpPr/>
              <p:nvPr/>
            </p:nvGrpSpPr>
            <p:grpSpPr bwMode="auto">
              <a:xfrm>
                <a:off x="1750" y="3464"/>
                <a:ext cx="99" cy="96"/>
                <a:chOff x="3456" y="720"/>
                <a:chExt cx="192" cy="144"/>
              </a:xfrm>
            </p:grpSpPr>
            <p:sp>
              <p:nvSpPr>
                <p:cNvPr id="51318" name="Line 424"/>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19" name="Line 425"/>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1296" name="Line 431"/>
            <p:cNvSpPr>
              <a:spLocks noChangeShapeType="1"/>
            </p:cNvSpPr>
            <p:nvPr/>
          </p:nvSpPr>
          <p:spPr bwMode="auto">
            <a:xfrm>
              <a:off x="1100" y="373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 name="Group 445"/>
            <p:cNvGrpSpPr/>
            <p:nvPr/>
          </p:nvGrpSpPr>
          <p:grpSpPr bwMode="auto">
            <a:xfrm>
              <a:off x="1429" y="3612"/>
              <a:ext cx="496" cy="288"/>
              <a:chOff x="1429" y="3612"/>
              <a:chExt cx="496" cy="288"/>
            </a:xfrm>
          </p:grpSpPr>
          <p:grpSp>
            <p:nvGrpSpPr>
              <p:cNvPr id="27" name="Group 426"/>
              <p:cNvGrpSpPr/>
              <p:nvPr/>
            </p:nvGrpSpPr>
            <p:grpSpPr bwMode="auto">
              <a:xfrm>
                <a:off x="1429" y="3612"/>
                <a:ext cx="496" cy="288"/>
                <a:chOff x="2134" y="1970"/>
                <a:chExt cx="671" cy="307"/>
              </a:xfrm>
            </p:grpSpPr>
            <p:grpSp>
              <p:nvGrpSpPr>
                <p:cNvPr id="28" name="Group 427"/>
                <p:cNvGrpSpPr/>
                <p:nvPr/>
              </p:nvGrpSpPr>
              <p:grpSpPr bwMode="auto">
                <a:xfrm>
                  <a:off x="2134" y="2002"/>
                  <a:ext cx="671" cy="240"/>
                  <a:chOff x="3696" y="1968"/>
                  <a:chExt cx="1488" cy="480"/>
                </a:xfrm>
              </p:grpSpPr>
              <p:sp>
                <p:nvSpPr>
                  <p:cNvPr id="51314" name="Rectangle 428"/>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15" name="Line 429"/>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13" name="Text Box 430"/>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5</a:t>
                  </a:r>
                </a:p>
              </p:txBody>
            </p:sp>
          </p:grpSp>
          <p:grpSp>
            <p:nvGrpSpPr>
              <p:cNvPr id="29" name="Group 432"/>
              <p:cNvGrpSpPr/>
              <p:nvPr/>
            </p:nvGrpSpPr>
            <p:grpSpPr bwMode="auto">
              <a:xfrm>
                <a:off x="1739" y="3724"/>
                <a:ext cx="99" cy="96"/>
                <a:chOff x="3456" y="720"/>
                <a:chExt cx="192" cy="144"/>
              </a:xfrm>
            </p:grpSpPr>
            <p:sp>
              <p:nvSpPr>
                <p:cNvPr id="51310" name="Line 433"/>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11" name="Line 434"/>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1298" name="Line 440"/>
            <p:cNvSpPr>
              <a:spLocks noChangeShapeType="1"/>
            </p:cNvSpPr>
            <p:nvPr/>
          </p:nvSpPr>
          <p:spPr bwMode="auto">
            <a:xfrm>
              <a:off x="1100" y="4007"/>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444"/>
            <p:cNvGrpSpPr/>
            <p:nvPr/>
          </p:nvGrpSpPr>
          <p:grpSpPr bwMode="auto">
            <a:xfrm>
              <a:off x="1429" y="3884"/>
              <a:ext cx="496" cy="288"/>
              <a:chOff x="1429" y="3884"/>
              <a:chExt cx="496" cy="288"/>
            </a:xfrm>
          </p:grpSpPr>
          <p:grpSp>
            <p:nvGrpSpPr>
              <p:cNvPr id="31" name="Group 435"/>
              <p:cNvGrpSpPr/>
              <p:nvPr/>
            </p:nvGrpSpPr>
            <p:grpSpPr bwMode="auto">
              <a:xfrm>
                <a:off x="1429" y="3884"/>
                <a:ext cx="496" cy="288"/>
                <a:chOff x="2134" y="1970"/>
                <a:chExt cx="671" cy="307"/>
              </a:xfrm>
            </p:grpSpPr>
            <p:grpSp>
              <p:nvGrpSpPr>
                <p:cNvPr id="297408" name="Group 436"/>
                <p:cNvGrpSpPr/>
                <p:nvPr/>
              </p:nvGrpSpPr>
              <p:grpSpPr bwMode="auto">
                <a:xfrm>
                  <a:off x="2134" y="2002"/>
                  <a:ext cx="671" cy="240"/>
                  <a:chOff x="3696" y="1968"/>
                  <a:chExt cx="1488" cy="480"/>
                </a:xfrm>
              </p:grpSpPr>
              <p:sp>
                <p:nvSpPr>
                  <p:cNvPr id="51306" name="Rectangle 437"/>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1307" name="Line 438"/>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05" name="Text Box 439"/>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ea typeface="宋体" panose="02010600030101010101" pitchFamily="2" charset="-122"/>
                    </a:rPr>
                    <a:t>5</a:t>
                  </a:r>
                </a:p>
              </p:txBody>
            </p:sp>
          </p:grpSp>
          <p:grpSp>
            <p:nvGrpSpPr>
              <p:cNvPr id="297409" name="Group 441"/>
              <p:cNvGrpSpPr/>
              <p:nvPr/>
            </p:nvGrpSpPr>
            <p:grpSpPr bwMode="auto">
              <a:xfrm>
                <a:off x="1739" y="3996"/>
                <a:ext cx="99" cy="96"/>
                <a:chOff x="3456" y="720"/>
                <a:chExt cx="192" cy="144"/>
              </a:xfrm>
            </p:grpSpPr>
            <p:sp>
              <p:nvSpPr>
                <p:cNvPr id="51302" name="Line 442"/>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303" name="Line 443"/>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51262" name="Text Box 452"/>
          <p:cNvSpPr txBox="1">
            <a:spLocks noChangeArrowheads="1"/>
          </p:cNvSpPr>
          <p:nvPr/>
        </p:nvSpPr>
        <p:spPr bwMode="auto">
          <a:xfrm>
            <a:off x="5148064" y="2708275"/>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dirty="0"/>
              <a:t>入度表</a:t>
            </a:r>
          </a:p>
        </p:txBody>
      </p:sp>
      <p:sp>
        <p:nvSpPr>
          <p:cNvPr id="51263" name="Text Box 453"/>
          <p:cNvSpPr txBox="1">
            <a:spLocks noChangeArrowheads="1"/>
          </p:cNvSpPr>
          <p:nvPr/>
        </p:nvSpPr>
        <p:spPr bwMode="auto">
          <a:xfrm>
            <a:off x="7308850" y="2708275"/>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a:t>堆栈</a:t>
            </a:r>
          </a:p>
        </p:txBody>
      </p:sp>
      <p:cxnSp>
        <p:nvCxnSpPr>
          <p:cNvPr id="51264" name="直接箭头连接符 202"/>
          <p:cNvCxnSpPr>
            <a:cxnSpLocks noChangeShapeType="1"/>
          </p:cNvCxnSpPr>
          <p:nvPr/>
        </p:nvCxnSpPr>
        <p:spPr bwMode="auto">
          <a:xfrm rot="10800000">
            <a:off x="8286750" y="6143625"/>
            <a:ext cx="500063" cy="1588"/>
          </a:xfrm>
          <a:prstGeom prst="straightConnector1">
            <a:avLst/>
          </a:prstGeom>
          <a:noFill/>
          <a:ln w="28575" cap="sq" algn="ctr">
            <a:solidFill>
              <a:schemeClr val="tx1"/>
            </a:solidFill>
            <a:round/>
            <a:headEnd type="none" w="sm" len="sm"/>
            <a:tailEnd type="arrow" w="med" len="med"/>
          </a:ln>
        </p:spPr>
      </p:cxnSp>
      <p:sp>
        <p:nvSpPr>
          <p:cNvPr id="51265" name="TextBox 203"/>
          <p:cNvSpPr txBox="1">
            <a:spLocks noChangeArrowheads="1"/>
          </p:cNvSpPr>
          <p:nvPr/>
        </p:nvSpPr>
        <p:spPr bwMode="auto">
          <a:xfrm>
            <a:off x="8286750" y="5643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en-US" altLang="zh-CN"/>
              <a:t>top</a:t>
            </a:r>
            <a:endParaRPr lang="zh-CN" altLang="en-US"/>
          </a:p>
        </p:txBody>
      </p:sp>
      <p:sp>
        <p:nvSpPr>
          <p:cNvPr id="137" name="Text Box 452"/>
          <p:cNvSpPr txBox="1">
            <a:spLocks noChangeArrowheads="1"/>
          </p:cNvSpPr>
          <p:nvPr/>
        </p:nvSpPr>
        <p:spPr bwMode="auto">
          <a:xfrm>
            <a:off x="3207442" y="6167742"/>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dirty="0" smtClean="0"/>
              <a:t>出边表</a:t>
            </a:r>
            <a:endParaRPr lang="zh-CN" altLang="en-US" dirty="0"/>
          </a:p>
        </p:txBody>
      </p:sp>
      <p:sp>
        <p:nvSpPr>
          <p:cNvPr id="124" name="TextBox 123"/>
          <p:cNvSpPr txBox="1"/>
          <p:nvPr/>
        </p:nvSpPr>
        <p:spPr>
          <a:xfrm>
            <a:off x="6025150" y="6002738"/>
            <a:ext cx="447898" cy="369332"/>
          </a:xfrm>
          <a:prstGeom prst="rect">
            <a:avLst/>
          </a:prstGeom>
          <a:solidFill>
            <a:schemeClr val="tx2">
              <a:lumMod val="75000"/>
            </a:schemeClr>
          </a:solidFill>
        </p:spPr>
        <p:txBody>
          <a:bodyPr wrap="square" rtlCol="0">
            <a:spAutoFit/>
          </a:bodyPr>
          <a:lstStyle/>
          <a:p>
            <a:r>
              <a:rPr lang="en-US" altLang="zh-CN" sz="1800" dirty="0" smtClean="0"/>
              <a:t>1</a:t>
            </a:r>
            <a:endParaRPr lang="zh-CN" altLang="en-US" sz="1800" dirty="0"/>
          </a:p>
        </p:txBody>
      </p:sp>
      <p:sp>
        <p:nvSpPr>
          <p:cNvPr id="125" name="TextBox 124"/>
          <p:cNvSpPr txBox="1"/>
          <p:nvPr/>
        </p:nvSpPr>
        <p:spPr>
          <a:xfrm>
            <a:off x="6021020" y="6510563"/>
            <a:ext cx="447898" cy="369332"/>
          </a:xfrm>
          <a:prstGeom prst="rect">
            <a:avLst/>
          </a:prstGeom>
          <a:solidFill>
            <a:schemeClr val="tx2">
              <a:lumMod val="75000"/>
            </a:schemeClr>
          </a:solidFill>
        </p:spPr>
        <p:txBody>
          <a:bodyPr wrap="square" rtlCol="0">
            <a:spAutoFit/>
          </a:bodyPr>
          <a:lstStyle/>
          <a:p>
            <a:r>
              <a:rPr lang="en-US" altLang="zh-CN" sz="1800" dirty="0" smtClean="0"/>
              <a:t>0</a:t>
            </a:r>
            <a:endParaRPr lang="zh-CN" altLang="en-US" sz="1800" dirty="0"/>
          </a:p>
        </p:txBody>
      </p:sp>
      <p:sp>
        <p:nvSpPr>
          <p:cNvPr id="126" name="TextBox 125"/>
          <p:cNvSpPr txBox="1"/>
          <p:nvPr/>
        </p:nvSpPr>
        <p:spPr>
          <a:xfrm>
            <a:off x="7753950" y="5958185"/>
            <a:ext cx="447898" cy="461665"/>
          </a:xfrm>
          <a:prstGeom prst="rect">
            <a:avLst/>
          </a:prstGeom>
          <a:solidFill>
            <a:schemeClr val="tx2">
              <a:lumMod val="75000"/>
            </a:schemeClr>
          </a:solidFill>
        </p:spPr>
        <p:txBody>
          <a:bodyPr wrap="square" rtlCol="0">
            <a:spAutoFit/>
          </a:bodyPr>
          <a:lstStyle/>
          <a:p>
            <a:endParaRPr lang="zh-CN" altLang="en-US" dirty="0"/>
          </a:p>
        </p:txBody>
      </p:sp>
      <p:sp>
        <p:nvSpPr>
          <p:cNvPr id="127" name="TextBox 126"/>
          <p:cNvSpPr txBox="1"/>
          <p:nvPr/>
        </p:nvSpPr>
        <p:spPr>
          <a:xfrm>
            <a:off x="7832940" y="5964183"/>
            <a:ext cx="447898" cy="461665"/>
          </a:xfrm>
          <a:prstGeom prst="rect">
            <a:avLst/>
          </a:prstGeom>
          <a:solidFill>
            <a:schemeClr val="tx2">
              <a:lumMod val="75000"/>
            </a:schemeClr>
          </a:solidFill>
        </p:spPr>
        <p:txBody>
          <a:bodyPr wrap="square" rtlCol="0">
            <a:spAutoFit/>
          </a:bodyPr>
          <a:lstStyle/>
          <a:p>
            <a:r>
              <a:rPr lang="en-US" altLang="zh-CN" dirty="0" smtClean="0"/>
              <a:t>h</a:t>
            </a:r>
            <a:endParaRPr lang="zh-CN" altLang="en-US"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232"/>
                                        </p:tgtEl>
                                        <p:attrNameLst>
                                          <p:attrName>style.visibility</p:attrName>
                                        </p:attrNameLst>
                                      </p:cBhvr>
                                      <p:to>
                                        <p:strVal val="visible"/>
                                      </p:to>
                                    </p:set>
                                    <p:animEffect transition="in" filter="wipe(up)">
                                      <p:cBhvr>
                                        <p:cTn id="7" dur="500"/>
                                        <p:tgtEl>
                                          <p:spTgt spid="297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7411"/>
                                        </p:tgtEl>
                                        <p:attrNameLst>
                                          <p:attrName>style.visibility</p:attrName>
                                        </p:attrNameLst>
                                      </p:cBhvr>
                                      <p:to>
                                        <p:strVal val="visible"/>
                                      </p:to>
                                    </p:set>
                                    <p:animEffect transition="in" filter="wipe(up)">
                                      <p:cBhvr>
                                        <p:cTn id="12" dur="500"/>
                                        <p:tgtEl>
                                          <p:spTgt spid="2974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wipe(down)">
                                      <p:cBhvr>
                                        <p:cTn id="22" dur="500"/>
                                        <p:tgtEl>
                                          <p:spTgt spid="1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wipe(down)">
                                      <p:cBhvr>
                                        <p:cTn id="27" dur="500"/>
                                        <p:tgtEl>
                                          <p:spTgt spid="1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27"/>
                                        </p:tgtEl>
                                        <p:attrNameLst>
                                          <p:attrName>style.visibility</p:attrName>
                                        </p:attrNameLst>
                                      </p:cBhvr>
                                      <p:to>
                                        <p:strVal val="visible"/>
                                      </p:to>
                                    </p:set>
                                    <p:anim calcmode="lin" valueType="num">
                                      <p:cBhvr additive="base">
                                        <p:cTn id="32" dur="500" fill="hold"/>
                                        <p:tgtEl>
                                          <p:spTgt spid="127"/>
                                        </p:tgtEl>
                                        <p:attrNameLst>
                                          <p:attrName>ppt_x</p:attrName>
                                        </p:attrNameLst>
                                      </p:cBhvr>
                                      <p:tavLst>
                                        <p:tav tm="0">
                                          <p:val>
                                            <p:strVal val="#ppt_x"/>
                                          </p:val>
                                        </p:tav>
                                        <p:tav tm="100000">
                                          <p:val>
                                            <p:strVal val="#ppt_x"/>
                                          </p:val>
                                        </p:tav>
                                      </p:tavLst>
                                    </p:anim>
                                    <p:anim calcmode="lin" valueType="num">
                                      <p:cBhvr additive="base">
                                        <p:cTn id="33"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灯片编号占位符 5"/>
          <p:cNvSpPr>
            <a:spLocks noGrp="1"/>
          </p:cNvSpPr>
          <p:nvPr>
            <p:ph type="sldNum" sz="quarter" idx="12"/>
          </p:nvPr>
        </p:nvSpPr>
        <p:spPr/>
        <p:txBody>
          <a:bodyPr/>
          <a:lstStyle/>
          <a:p>
            <a:pPr>
              <a:defRPr/>
            </a:pPr>
            <a:fld id="{E9AFDF45-DA65-4D78-AC2A-2302564804CA}" type="slidenum">
              <a:rPr lang="en-US" altLang="zh-CN"/>
              <a:t>99</a:t>
            </a:fld>
            <a:endParaRPr lang="en-US" altLang="zh-CN"/>
          </a:p>
        </p:txBody>
      </p:sp>
      <p:sp>
        <p:nvSpPr>
          <p:cNvPr id="52227" name="Oval 5"/>
          <p:cNvSpPr>
            <a:spLocks noChangeArrowheads="1"/>
          </p:cNvSpPr>
          <p:nvPr/>
        </p:nvSpPr>
        <p:spPr bwMode="auto">
          <a:xfrm>
            <a:off x="1403350" y="5064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a</a:t>
            </a:r>
            <a:endParaRPr kumimoji="1" lang="en-US" altLang="zh-CN" sz="3200" b="0">
              <a:latin typeface="Times New Roman" panose="02020603050405020304" pitchFamily="18" charset="0"/>
              <a:ea typeface="宋体" panose="02010600030101010101" pitchFamily="2" charset="-122"/>
            </a:endParaRPr>
          </a:p>
        </p:txBody>
      </p:sp>
      <p:sp>
        <p:nvSpPr>
          <p:cNvPr id="52228" name="Oval 7"/>
          <p:cNvSpPr>
            <a:spLocks noChangeArrowheads="1"/>
          </p:cNvSpPr>
          <p:nvPr/>
        </p:nvSpPr>
        <p:spPr bwMode="auto">
          <a:xfrm>
            <a:off x="3003550" y="-26988"/>
            <a:ext cx="609600" cy="533401"/>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c</a:t>
            </a:r>
            <a:endParaRPr kumimoji="1" lang="en-US" altLang="zh-CN" sz="3200" b="0">
              <a:latin typeface="Times New Roman" panose="02020603050405020304" pitchFamily="18" charset="0"/>
              <a:ea typeface="宋体" panose="02010600030101010101" pitchFamily="2" charset="-122"/>
            </a:endParaRPr>
          </a:p>
        </p:txBody>
      </p:sp>
      <p:sp>
        <p:nvSpPr>
          <p:cNvPr id="52229" name="Oval 8"/>
          <p:cNvSpPr>
            <a:spLocks noChangeArrowheads="1"/>
          </p:cNvSpPr>
          <p:nvPr/>
        </p:nvSpPr>
        <p:spPr bwMode="auto">
          <a:xfrm>
            <a:off x="3003550" y="11922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g</a:t>
            </a:r>
            <a:endParaRPr kumimoji="1" lang="en-US" altLang="zh-CN" sz="3200" b="0">
              <a:latin typeface="Times New Roman" panose="02020603050405020304" pitchFamily="18" charset="0"/>
              <a:ea typeface="宋体" panose="02010600030101010101" pitchFamily="2" charset="-122"/>
            </a:endParaRPr>
          </a:p>
        </p:txBody>
      </p:sp>
      <p:sp>
        <p:nvSpPr>
          <p:cNvPr id="52230" name="Oval 9"/>
          <p:cNvSpPr>
            <a:spLocks noChangeArrowheads="1"/>
          </p:cNvSpPr>
          <p:nvPr/>
        </p:nvSpPr>
        <p:spPr bwMode="auto">
          <a:xfrm>
            <a:off x="3003550" y="24114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h</a:t>
            </a:r>
            <a:endParaRPr kumimoji="1" lang="en-US" altLang="zh-CN" sz="3200" b="0">
              <a:latin typeface="Times New Roman" panose="02020603050405020304" pitchFamily="18" charset="0"/>
              <a:ea typeface="宋体" panose="02010600030101010101" pitchFamily="2" charset="-122"/>
            </a:endParaRPr>
          </a:p>
        </p:txBody>
      </p:sp>
      <p:sp>
        <p:nvSpPr>
          <p:cNvPr id="52231" name="Oval 10"/>
          <p:cNvSpPr>
            <a:spLocks noChangeArrowheads="1"/>
          </p:cNvSpPr>
          <p:nvPr/>
        </p:nvSpPr>
        <p:spPr bwMode="auto">
          <a:xfrm>
            <a:off x="4527550" y="5064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d</a:t>
            </a:r>
            <a:endParaRPr kumimoji="1" lang="en-US" altLang="zh-CN" sz="3200" b="0">
              <a:latin typeface="Times New Roman" panose="02020603050405020304" pitchFamily="18" charset="0"/>
              <a:ea typeface="宋体" panose="02010600030101010101" pitchFamily="2" charset="-122"/>
            </a:endParaRPr>
          </a:p>
        </p:txBody>
      </p:sp>
      <p:sp>
        <p:nvSpPr>
          <p:cNvPr id="52232" name="Oval 11"/>
          <p:cNvSpPr>
            <a:spLocks noChangeArrowheads="1"/>
          </p:cNvSpPr>
          <p:nvPr/>
        </p:nvSpPr>
        <p:spPr bwMode="auto">
          <a:xfrm>
            <a:off x="4527550" y="18780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f</a:t>
            </a:r>
            <a:endParaRPr kumimoji="1" lang="en-US" altLang="zh-CN" sz="3200" b="0">
              <a:latin typeface="Times New Roman" panose="02020603050405020304" pitchFamily="18" charset="0"/>
              <a:ea typeface="宋体" panose="02010600030101010101" pitchFamily="2" charset="-122"/>
            </a:endParaRPr>
          </a:p>
        </p:txBody>
      </p:sp>
      <p:sp>
        <p:nvSpPr>
          <p:cNvPr id="52233" name="Oval 12"/>
          <p:cNvSpPr>
            <a:spLocks noChangeArrowheads="1"/>
          </p:cNvSpPr>
          <p:nvPr/>
        </p:nvSpPr>
        <p:spPr bwMode="auto">
          <a:xfrm>
            <a:off x="6051550" y="1192213"/>
            <a:ext cx="609600" cy="533400"/>
          </a:xfrm>
          <a:prstGeom prst="ellipse">
            <a:avLst/>
          </a:prstGeom>
          <a:solidFill>
            <a:srgbClr val="FFCCFF"/>
          </a:solidFill>
          <a:ln w="12700" cap="sq">
            <a:solidFill>
              <a:srgbClr val="000066"/>
            </a:solidFill>
            <a:round/>
            <a:headEnd type="none" w="sm" len="sm"/>
            <a:tailEnd type="none" w="sm" len="sm"/>
          </a:ln>
        </p:spPr>
        <p:txBody>
          <a:bodyPr wrap="none" anchor="ctr"/>
          <a:lstStyle/>
          <a:p>
            <a:r>
              <a:rPr kumimoji="1" lang="en-US" altLang="zh-CN" sz="3200">
                <a:latin typeface="Times New Roman" panose="02020603050405020304" pitchFamily="18" charset="0"/>
                <a:ea typeface="宋体" panose="02010600030101010101" pitchFamily="2" charset="-122"/>
              </a:rPr>
              <a:t>e</a:t>
            </a:r>
            <a:endParaRPr kumimoji="1" lang="en-US" altLang="zh-CN" sz="3200" b="0">
              <a:latin typeface="Times New Roman" panose="02020603050405020304" pitchFamily="18" charset="0"/>
              <a:ea typeface="宋体" panose="02010600030101010101" pitchFamily="2" charset="-122"/>
            </a:endParaRPr>
          </a:p>
        </p:txBody>
      </p:sp>
      <p:sp>
        <p:nvSpPr>
          <p:cNvPr id="52234" name="Line 13"/>
          <p:cNvSpPr>
            <a:spLocks noChangeShapeType="1"/>
          </p:cNvSpPr>
          <p:nvPr/>
        </p:nvSpPr>
        <p:spPr bwMode="auto">
          <a:xfrm flipV="1">
            <a:off x="2012950" y="277813"/>
            <a:ext cx="990600" cy="3810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Line 14"/>
          <p:cNvSpPr>
            <a:spLocks noChangeShapeType="1"/>
          </p:cNvSpPr>
          <p:nvPr/>
        </p:nvSpPr>
        <p:spPr bwMode="auto">
          <a:xfrm>
            <a:off x="2012950" y="887413"/>
            <a:ext cx="990600" cy="3810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Line 17"/>
          <p:cNvSpPr>
            <a:spLocks noChangeShapeType="1"/>
          </p:cNvSpPr>
          <p:nvPr/>
        </p:nvSpPr>
        <p:spPr bwMode="auto">
          <a:xfrm>
            <a:off x="3613150" y="201613"/>
            <a:ext cx="990600" cy="3810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18"/>
          <p:cNvSpPr>
            <a:spLocks noChangeShapeType="1"/>
          </p:cNvSpPr>
          <p:nvPr/>
        </p:nvSpPr>
        <p:spPr bwMode="auto">
          <a:xfrm flipH="1">
            <a:off x="3613150" y="887413"/>
            <a:ext cx="914400" cy="4572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9"/>
          <p:cNvSpPr>
            <a:spLocks noChangeShapeType="1"/>
          </p:cNvSpPr>
          <p:nvPr/>
        </p:nvSpPr>
        <p:spPr bwMode="auto">
          <a:xfrm>
            <a:off x="3613150" y="1573213"/>
            <a:ext cx="990600" cy="4572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Line 20"/>
          <p:cNvSpPr>
            <a:spLocks noChangeShapeType="1"/>
          </p:cNvSpPr>
          <p:nvPr/>
        </p:nvSpPr>
        <p:spPr bwMode="auto">
          <a:xfrm flipV="1">
            <a:off x="3613150" y="2335213"/>
            <a:ext cx="990600" cy="3048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Line 21"/>
          <p:cNvSpPr>
            <a:spLocks noChangeShapeType="1"/>
          </p:cNvSpPr>
          <p:nvPr/>
        </p:nvSpPr>
        <p:spPr bwMode="auto">
          <a:xfrm>
            <a:off x="5137150" y="735013"/>
            <a:ext cx="914400" cy="5334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22"/>
          <p:cNvSpPr>
            <a:spLocks noChangeShapeType="1"/>
          </p:cNvSpPr>
          <p:nvPr/>
        </p:nvSpPr>
        <p:spPr bwMode="auto">
          <a:xfrm flipV="1">
            <a:off x="5137150" y="1573213"/>
            <a:ext cx="914400" cy="533400"/>
          </a:xfrm>
          <a:prstGeom prst="line">
            <a:avLst/>
          </a:prstGeom>
          <a:noFill/>
          <a:ln w="19050" cap="sq">
            <a:solidFill>
              <a:srgbClr val="000066"/>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2372" name="Group 52"/>
          <p:cNvGraphicFramePr>
            <a:graphicFrameLocks noGrp="1"/>
          </p:cNvGraphicFramePr>
          <p:nvPr/>
        </p:nvGraphicFramePr>
        <p:xfrm>
          <a:off x="7286625" y="3186113"/>
          <a:ext cx="1008063" cy="365760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8</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7</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6</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3</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h</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a:noFill/>
                    </a:lnL>
                    <a:lnR w="12700" cap="flat" cmpd="sng" algn="ctr">
                      <a:solidFill>
                        <a:schemeClr val="tx1"/>
                      </a:solidFill>
                      <a:prstDash val="solid"/>
                      <a:round/>
                      <a:headEnd type="none" w="sm" len="sm"/>
                      <a:tailEnd type="none" w="med"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chemeClr val="tx2"/>
                    </a:solidFill>
                  </a:tcPr>
                </a:tc>
                <a:extLst>
                  <a:ext uri="{0D108BD9-81ED-4DB2-BD59-A6C34878D82A}">
                    <a16:rowId xmlns:a16="http://schemas.microsoft.com/office/drawing/2014/main" val="10007"/>
                  </a:ext>
                </a:extLst>
              </a:tr>
            </a:tbl>
          </a:graphicData>
        </a:graphic>
      </p:graphicFrame>
      <p:grpSp>
        <p:nvGrpSpPr>
          <p:cNvPr id="2" name="Group 90"/>
          <p:cNvGrpSpPr/>
          <p:nvPr/>
        </p:nvGrpSpPr>
        <p:grpSpPr bwMode="auto">
          <a:xfrm>
            <a:off x="395288" y="2609850"/>
            <a:ext cx="3863975" cy="3986213"/>
            <a:chOff x="113" y="1661"/>
            <a:chExt cx="2434" cy="2511"/>
          </a:xfrm>
        </p:grpSpPr>
        <p:sp>
          <p:nvSpPr>
            <p:cNvPr id="52304" name="Text Box 91"/>
            <p:cNvSpPr txBox="1">
              <a:spLocks noChangeArrowheads="1"/>
            </p:cNvSpPr>
            <p:nvPr/>
          </p:nvSpPr>
          <p:spPr bwMode="auto">
            <a:xfrm>
              <a:off x="113" y="1661"/>
              <a:ext cx="9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10000"/>
                </a:spcBef>
              </a:pPr>
              <a:r>
                <a:rPr kumimoji="1" lang="en-US" altLang="zh-CN">
                  <a:solidFill>
                    <a:srgbClr val="008000"/>
                  </a:solidFill>
                  <a:ea typeface="宋体" panose="02010600030101010101" pitchFamily="2" charset="-122"/>
                </a:rPr>
                <a:t>G.vexs</a:t>
              </a:r>
              <a:r>
                <a:rPr kumimoji="1" lang="en-US" altLang="zh-CN">
                  <a:solidFill>
                    <a:srgbClr val="009900"/>
                  </a:solidFill>
                  <a:ea typeface="宋体" panose="02010600030101010101" pitchFamily="2" charset="-122"/>
                </a:rPr>
                <a:t> </a:t>
              </a:r>
            </a:p>
          </p:txBody>
        </p:sp>
        <p:sp>
          <p:nvSpPr>
            <p:cNvPr id="52305" name="Rectangle 92"/>
            <p:cNvSpPr>
              <a:spLocks noChangeArrowheads="1"/>
            </p:cNvSpPr>
            <p:nvPr/>
          </p:nvSpPr>
          <p:spPr bwMode="auto">
            <a:xfrm>
              <a:off x="506" y="2029"/>
              <a:ext cx="815" cy="2128"/>
            </a:xfrm>
            <a:prstGeom prst="rect">
              <a:avLst/>
            </a:prstGeom>
            <a:solidFill>
              <a:schemeClr val="accent2"/>
            </a:solidFill>
            <a:ln w="12700" cap="rnd">
              <a:solidFill>
                <a:schemeClr val="tx1"/>
              </a:solidFill>
              <a:miter lim="800000"/>
            </a:ln>
          </p:spPr>
          <p:txBody>
            <a:bodyPr wrap="none" anchor="ctr"/>
            <a:lstStyle/>
            <a:p>
              <a:endParaRPr lang="zh-CN" altLang="en-US"/>
            </a:p>
          </p:txBody>
        </p:sp>
        <p:sp>
          <p:nvSpPr>
            <p:cNvPr id="52306" name="Line 93"/>
            <p:cNvSpPr>
              <a:spLocks noChangeShapeType="1"/>
            </p:cNvSpPr>
            <p:nvPr/>
          </p:nvSpPr>
          <p:spPr bwMode="auto">
            <a:xfrm>
              <a:off x="507" y="2522"/>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07" name="Line 94"/>
            <p:cNvSpPr>
              <a:spLocks noChangeShapeType="1"/>
            </p:cNvSpPr>
            <p:nvPr/>
          </p:nvSpPr>
          <p:spPr bwMode="auto">
            <a:xfrm>
              <a:off x="506" y="2807"/>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08" name="Line 95"/>
            <p:cNvSpPr>
              <a:spLocks noChangeShapeType="1"/>
            </p:cNvSpPr>
            <p:nvPr/>
          </p:nvSpPr>
          <p:spPr bwMode="auto">
            <a:xfrm>
              <a:off x="506" y="3356"/>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09" name="Line 96"/>
            <p:cNvSpPr>
              <a:spLocks noChangeShapeType="1"/>
            </p:cNvSpPr>
            <p:nvPr/>
          </p:nvSpPr>
          <p:spPr bwMode="auto">
            <a:xfrm>
              <a:off x="508" y="3900"/>
              <a:ext cx="813"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0" name="Line 97"/>
            <p:cNvSpPr>
              <a:spLocks noChangeShapeType="1"/>
            </p:cNvSpPr>
            <p:nvPr/>
          </p:nvSpPr>
          <p:spPr bwMode="auto">
            <a:xfrm flipH="1">
              <a:off x="972" y="2045"/>
              <a:ext cx="0" cy="2112"/>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1" name="Line 98"/>
            <p:cNvSpPr>
              <a:spLocks noChangeShapeType="1"/>
            </p:cNvSpPr>
            <p:nvPr/>
          </p:nvSpPr>
          <p:spPr bwMode="auto">
            <a:xfrm>
              <a:off x="506" y="3080"/>
              <a:ext cx="814"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2" name="Line 99"/>
            <p:cNvSpPr>
              <a:spLocks noChangeShapeType="1"/>
            </p:cNvSpPr>
            <p:nvPr/>
          </p:nvSpPr>
          <p:spPr bwMode="auto">
            <a:xfrm>
              <a:off x="521" y="2271"/>
              <a:ext cx="815"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3" name="Line 100"/>
            <p:cNvSpPr>
              <a:spLocks noChangeShapeType="1"/>
            </p:cNvSpPr>
            <p:nvPr/>
          </p:nvSpPr>
          <p:spPr bwMode="auto">
            <a:xfrm>
              <a:off x="506" y="3607"/>
              <a:ext cx="802" cy="1"/>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14" name="Text Box 101"/>
            <p:cNvSpPr txBox="1">
              <a:spLocks noChangeArrowheads="1"/>
            </p:cNvSpPr>
            <p:nvPr/>
          </p:nvSpPr>
          <p:spPr bwMode="auto">
            <a:xfrm>
              <a:off x="540" y="2024"/>
              <a:ext cx="446" cy="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15000"/>
                </a:spcBef>
              </a:pPr>
              <a:r>
                <a:rPr lang="en-US" altLang="zh-CN">
                  <a:ea typeface="宋体" panose="02010600030101010101" pitchFamily="2" charset="-122"/>
                </a:rPr>
                <a:t>a</a:t>
              </a:r>
            </a:p>
            <a:p>
              <a:pPr>
                <a:spcBef>
                  <a:spcPct val="15000"/>
                </a:spcBef>
              </a:pPr>
              <a:r>
                <a:rPr lang="en-US" altLang="zh-CN">
                  <a:ea typeface="宋体" panose="02010600030101010101" pitchFamily="2" charset="-122"/>
                </a:rPr>
                <a:t>b</a:t>
              </a:r>
            </a:p>
            <a:p>
              <a:pPr>
                <a:spcBef>
                  <a:spcPct val="15000"/>
                </a:spcBef>
              </a:pPr>
              <a:r>
                <a:rPr lang="en-US" altLang="zh-CN">
                  <a:ea typeface="宋体" panose="02010600030101010101" pitchFamily="2" charset="-122"/>
                </a:rPr>
                <a:t>c</a:t>
              </a:r>
            </a:p>
            <a:p>
              <a:pPr>
                <a:spcBef>
                  <a:spcPct val="15000"/>
                </a:spcBef>
              </a:pPr>
              <a:r>
                <a:rPr lang="en-US" altLang="zh-CN">
                  <a:ea typeface="宋体" panose="02010600030101010101" pitchFamily="2" charset="-122"/>
                </a:rPr>
                <a:t>d</a:t>
              </a:r>
            </a:p>
            <a:p>
              <a:pPr>
                <a:spcBef>
                  <a:spcPct val="15000"/>
                </a:spcBef>
              </a:pPr>
              <a:r>
                <a:rPr lang="en-US" altLang="zh-CN">
                  <a:ea typeface="宋体" panose="02010600030101010101" pitchFamily="2" charset="-122"/>
                </a:rPr>
                <a:t>e</a:t>
              </a:r>
            </a:p>
            <a:p>
              <a:pPr>
                <a:spcBef>
                  <a:spcPct val="15000"/>
                </a:spcBef>
              </a:pPr>
              <a:r>
                <a:rPr lang="en-US" altLang="zh-CN">
                  <a:ea typeface="宋体" panose="02010600030101010101" pitchFamily="2" charset="-122"/>
                </a:rPr>
                <a:t>f</a:t>
              </a:r>
            </a:p>
            <a:p>
              <a:pPr>
                <a:spcBef>
                  <a:spcPct val="15000"/>
                </a:spcBef>
              </a:pPr>
              <a:r>
                <a:rPr lang="en-US" altLang="zh-CN">
                  <a:ea typeface="宋体" panose="02010600030101010101" pitchFamily="2" charset="-122"/>
                </a:rPr>
                <a:t>g</a:t>
              </a:r>
            </a:p>
            <a:p>
              <a:pPr>
                <a:spcBef>
                  <a:spcPct val="15000"/>
                </a:spcBef>
              </a:pPr>
              <a:r>
                <a:rPr lang="en-US" altLang="zh-CN">
                  <a:ea typeface="宋体" panose="02010600030101010101" pitchFamily="2" charset="-122"/>
                </a:rPr>
                <a:t>h</a:t>
              </a:r>
            </a:p>
          </p:txBody>
        </p:sp>
        <p:sp>
          <p:nvSpPr>
            <p:cNvPr id="52315" name="Text Box 102"/>
            <p:cNvSpPr txBox="1">
              <a:spLocks noChangeArrowheads="1"/>
            </p:cNvSpPr>
            <p:nvPr/>
          </p:nvSpPr>
          <p:spPr bwMode="auto">
            <a:xfrm>
              <a:off x="204" y="2069"/>
              <a:ext cx="381" cy="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spcBef>
                  <a:spcPct val="10000"/>
                </a:spcBef>
              </a:pPr>
              <a:r>
                <a:rPr kumimoji="1" lang="en-US" altLang="zh-CN">
                  <a:ea typeface="宋体" panose="02010600030101010101" pitchFamily="2" charset="-122"/>
                </a:rPr>
                <a:t>0</a:t>
              </a:r>
            </a:p>
            <a:p>
              <a:pPr>
                <a:spcBef>
                  <a:spcPct val="10000"/>
                </a:spcBef>
              </a:pPr>
              <a:r>
                <a:rPr kumimoji="1" lang="en-US" altLang="zh-CN">
                  <a:ea typeface="宋体" panose="02010600030101010101" pitchFamily="2" charset="-122"/>
                </a:rPr>
                <a:t>1</a:t>
              </a:r>
            </a:p>
            <a:p>
              <a:pPr>
                <a:spcBef>
                  <a:spcPct val="10000"/>
                </a:spcBef>
              </a:pPr>
              <a:r>
                <a:rPr kumimoji="1" lang="en-US" altLang="zh-CN">
                  <a:ea typeface="宋体" panose="02010600030101010101" pitchFamily="2" charset="-122"/>
                </a:rPr>
                <a:t>2</a:t>
              </a:r>
            </a:p>
            <a:p>
              <a:pPr>
                <a:spcBef>
                  <a:spcPct val="10000"/>
                </a:spcBef>
              </a:pPr>
              <a:r>
                <a:rPr kumimoji="1" lang="en-US" altLang="zh-CN">
                  <a:ea typeface="宋体" panose="02010600030101010101" pitchFamily="2" charset="-122"/>
                </a:rPr>
                <a:t>3</a:t>
              </a:r>
            </a:p>
            <a:p>
              <a:pPr>
                <a:spcBef>
                  <a:spcPct val="10000"/>
                </a:spcBef>
              </a:pPr>
              <a:r>
                <a:rPr kumimoji="1" lang="en-US" altLang="zh-CN">
                  <a:ea typeface="宋体" panose="02010600030101010101" pitchFamily="2" charset="-122"/>
                </a:rPr>
                <a:t>4</a:t>
              </a:r>
            </a:p>
            <a:p>
              <a:pPr>
                <a:spcBef>
                  <a:spcPct val="10000"/>
                </a:spcBef>
              </a:pPr>
              <a:r>
                <a:rPr kumimoji="1" lang="en-US" altLang="zh-CN">
                  <a:ea typeface="宋体" panose="02010600030101010101" pitchFamily="2" charset="-122"/>
                </a:rPr>
                <a:t>5</a:t>
              </a:r>
            </a:p>
            <a:p>
              <a:pPr>
                <a:spcBef>
                  <a:spcPct val="10000"/>
                </a:spcBef>
              </a:pPr>
              <a:r>
                <a:rPr kumimoji="1" lang="en-US" altLang="zh-CN">
                  <a:ea typeface="宋体" panose="02010600030101010101" pitchFamily="2" charset="-122"/>
                </a:rPr>
                <a:t>6</a:t>
              </a:r>
            </a:p>
            <a:p>
              <a:pPr>
                <a:spcBef>
                  <a:spcPct val="10000"/>
                </a:spcBef>
              </a:pPr>
              <a:r>
                <a:rPr kumimoji="1" lang="en-US" altLang="zh-CN">
                  <a:ea typeface="宋体" panose="02010600030101010101" pitchFamily="2" charset="-122"/>
                </a:rPr>
                <a:t>7</a:t>
              </a:r>
            </a:p>
          </p:txBody>
        </p:sp>
        <p:grpSp>
          <p:nvGrpSpPr>
            <p:cNvPr id="3" name="Group 103"/>
            <p:cNvGrpSpPr/>
            <p:nvPr/>
          </p:nvGrpSpPr>
          <p:grpSpPr bwMode="auto">
            <a:xfrm>
              <a:off x="1429" y="1998"/>
              <a:ext cx="496" cy="288"/>
              <a:chOff x="2134" y="1968"/>
              <a:chExt cx="671" cy="307"/>
            </a:xfrm>
          </p:grpSpPr>
          <p:grpSp>
            <p:nvGrpSpPr>
              <p:cNvPr id="4" name="Group 104"/>
              <p:cNvGrpSpPr/>
              <p:nvPr/>
            </p:nvGrpSpPr>
            <p:grpSpPr bwMode="auto">
              <a:xfrm>
                <a:off x="2134" y="2002"/>
                <a:ext cx="671" cy="240"/>
                <a:chOff x="3696" y="1968"/>
                <a:chExt cx="1488" cy="480"/>
              </a:xfrm>
            </p:grpSpPr>
            <p:sp>
              <p:nvSpPr>
                <p:cNvPr id="52410" name="Rectangle 105"/>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411" name="Line 106"/>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409" name="Text Box 107"/>
              <p:cNvSpPr txBox="1">
                <a:spLocks noChangeArrowheads="1"/>
              </p:cNvSpPr>
              <p:nvPr/>
            </p:nvSpPr>
            <p:spPr bwMode="auto">
              <a:xfrm>
                <a:off x="2205" y="1968"/>
                <a:ext cx="4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2</a:t>
                </a:r>
              </a:p>
            </p:txBody>
          </p:sp>
        </p:grpSp>
        <p:grpSp>
          <p:nvGrpSpPr>
            <p:cNvPr id="5" name="Group 108"/>
            <p:cNvGrpSpPr/>
            <p:nvPr/>
          </p:nvGrpSpPr>
          <p:grpSpPr bwMode="auto">
            <a:xfrm>
              <a:off x="1429" y="2539"/>
              <a:ext cx="496" cy="288"/>
              <a:chOff x="2134" y="2519"/>
              <a:chExt cx="671" cy="307"/>
            </a:xfrm>
          </p:grpSpPr>
          <p:grpSp>
            <p:nvGrpSpPr>
              <p:cNvPr id="6" name="Group 109"/>
              <p:cNvGrpSpPr/>
              <p:nvPr/>
            </p:nvGrpSpPr>
            <p:grpSpPr bwMode="auto">
              <a:xfrm>
                <a:off x="2134" y="2549"/>
                <a:ext cx="671" cy="239"/>
                <a:chOff x="3696" y="1968"/>
                <a:chExt cx="1488" cy="480"/>
              </a:xfrm>
            </p:grpSpPr>
            <p:sp>
              <p:nvSpPr>
                <p:cNvPr id="52406" name="Rectangle 110"/>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407" name="Line 111"/>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403" name="Text Box 112"/>
              <p:cNvSpPr txBox="1">
                <a:spLocks noChangeArrowheads="1"/>
              </p:cNvSpPr>
              <p:nvPr/>
            </p:nvSpPr>
            <p:spPr bwMode="auto">
              <a:xfrm>
                <a:off x="2208" y="2519"/>
                <a:ext cx="48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3</a:t>
                </a:r>
              </a:p>
            </p:txBody>
          </p:sp>
          <p:sp>
            <p:nvSpPr>
              <p:cNvPr id="52404" name="Line 113"/>
              <p:cNvSpPr>
                <a:spLocks noChangeShapeType="1"/>
              </p:cNvSpPr>
              <p:nvPr/>
            </p:nvSpPr>
            <p:spPr bwMode="auto">
              <a:xfrm flipV="1">
                <a:off x="2581" y="2617"/>
                <a:ext cx="68" cy="10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405" name="Line 114"/>
              <p:cNvSpPr>
                <a:spLocks noChangeShapeType="1"/>
              </p:cNvSpPr>
              <p:nvPr/>
            </p:nvSpPr>
            <p:spPr bwMode="auto">
              <a:xfrm>
                <a:off x="2649" y="2617"/>
                <a:ext cx="67" cy="103"/>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2318" name="Line 115"/>
            <p:cNvSpPr>
              <a:spLocks noChangeShapeType="1"/>
            </p:cNvSpPr>
            <p:nvPr/>
          </p:nvSpPr>
          <p:spPr bwMode="auto">
            <a:xfrm>
              <a:off x="1774" y="2178"/>
              <a:ext cx="283"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19" name="Line 116"/>
            <p:cNvSpPr>
              <a:spLocks noChangeShapeType="1"/>
            </p:cNvSpPr>
            <p:nvPr/>
          </p:nvSpPr>
          <p:spPr bwMode="auto">
            <a:xfrm>
              <a:off x="1107" y="244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17"/>
            <p:cNvGrpSpPr/>
            <p:nvPr/>
          </p:nvGrpSpPr>
          <p:grpSpPr bwMode="auto">
            <a:xfrm>
              <a:off x="1429" y="2268"/>
              <a:ext cx="496" cy="288"/>
              <a:chOff x="2134" y="1967"/>
              <a:chExt cx="671" cy="307"/>
            </a:xfrm>
          </p:grpSpPr>
          <p:grpSp>
            <p:nvGrpSpPr>
              <p:cNvPr id="8" name="Group 118"/>
              <p:cNvGrpSpPr/>
              <p:nvPr/>
            </p:nvGrpSpPr>
            <p:grpSpPr bwMode="auto">
              <a:xfrm>
                <a:off x="2134" y="2002"/>
                <a:ext cx="671" cy="240"/>
                <a:chOff x="3696" y="1968"/>
                <a:chExt cx="1488" cy="480"/>
              </a:xfrm>
            </p:grpSpPr>
            <p:sp>
              <p:nvSpPr>
                <p:cNvPr id="52400" name="Rectangle 119"/>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401" name="Line 120"/>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99" name="Text Box 121"/>
              <p:cNvSpPr txBox="1">
                <a:spLocks noChangeArrowheads="1"/>
              </p:cNvSpPr>
              <p:nvPr/>
            </p:nvSpPr>
            <p:spPr bwMode="auto">
              <a:xfrm>
                <a:off x="2204" y="1967"/>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6</a:t>
                </a:r>
              </a:p>
            </p:txBody>
          </p:sp>
        </p:grpSp>
        <p:grpSp>
          <p:nvGrpSpPr>
            <p:cNvPr id="9" name="Group 122"/>
            <p:cNvGrpSpPr/>
            <p:nvPr/>
          </p:nvGrpSpPr>
          <p:grpSpPr bwMode="auto">
            <a:xfrm>
              <a:off x="2052" y="2294"/>
              <a:ext cx="494" cy="288"/>
              <a:chOff x="3073" y="1967"/>
              <a:chExt cx="671" cy="307"/>
            </a:xfrm>
          </p:grpSpPr>
          <p:grpSp>
            <p:nvGrpSpPr>
              <p:cNvPr id="10" name="Group 123"/>
              <p:cNvGrpSpPr/>
              <p:nvPr/>
            </p:nvGrpSpPr>
            <p:grpSpPr bwMode="auto">
              <a:xfrm>
                <a:off x="3073" y="2002"/>
                <a:ext cx="671" cy="240"/>
                <a:chOff x="3696" y="1968"/>
                <a:chExt cx="1488" cy="480"/>
              </a:xfrm>
            </p:grpSpPr>
            <p:sp>
              <p:nvSpPr>
                <p:cNvPr id="52396" name="Rectangle 124"/>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97" name="Line 125"/>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92" name="Text Box 126"/>
              <p:cNvSpPr txBox="1">
                <a:spLocks noChangeArrowheads="1"/>
              </p:cNvSpPr>
              <p:nvPr/>
            </p:nvSpPr>
            <p:spPr bwMode="auto">
              <a:xfrm>
                <a:off x="3146" y="1967"/>
                <a:ext cx="4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7</a:t>
                </a:r>
              </a:p>
            </p:txBody>
          </p:sp>
          <p:grpSp>
            <p:nvGrpSpPr>
              <p:cNvPr id="11" name="Group 127"/>
              <p:cNvGrpSpPr/>
              <p:nvPr/>
            </p:nvGrpSpPr>
            <p:grpSpPr bwMode="auto">
              <a:xfrm>
                <a:off x="3520" y="2070"/>
                <a:ext cx="135" cy="103"/>
                <a:chOff x="3456" y="720"/>
                <a:chExt cx="192" cy="144"/>
              </a:xfrm>
            </p:grpSpPr>
            <p:sp>
              <p:nvSpPr>
                <p:cNvPr id="52394" name="Line 128"/>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95" name="Line 129"/>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324" name="Line 143"/>
            <p:cNvSpPr>
              <a:spLocks noChangeShapeType="1"/>
            </p:cNvSpPr>
            <p:nvPr/>
          </p:nvSpPr>
          <p:spPr bwMode="auto">
            <a:xfrm>
              <a:off x="1107" y="2942"/>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25" name="Line 144"/>
            <p:cNvSpPr>
              <a:spLocks noChangeShapeType="1"/>
            </p:cNvSpPr>
            <p:nvPr/>
          </p:nvSpPr>
          <p:spPr bwMode="auto">
            <a:xfrm>
              <a:off x="1107" y="2638"/>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26" name="Line 145"/>
            <p:cNvSpPr>
              <a:spLocks noChangeShapeType="1"/>
            </p:cNvSpPr>
            <p:nvPr/>
          </p:nvSpPr>
          <p:spPr bwMode="auto">
            <a:xfrm>
              <a:off x="1107" y="2159"/>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27" name="Line 146"/>
            <p:cNvSpPr>
              <a:spLocks noChangeShapeType="1"/>
            </p:cNvSpPr>
            <p:nvPr/>
          </p:nvSpPr>
          <p:spPr bwMode="auto">
            <a:xfrm>
              <a:off x="1774" y="2395"/>
              <a:ext cx="283"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148"/>
            <p:cNvGrpSpPr/>
            <p:nvPr/>
          </p:nvGrpSpPr>
          <p:grpSpPr bwMode="auto">
            <a:xfrm>
              <a:off x="2052" y="1997"/>
              <a:ext cx="495" cy="288"/>
              <a:chOff x="2052" y="1997"/>
              <a:chExt cx="495" cy="288"/>
            </a:xfrm>
          </p:grpSpPr>
          <p:grpSp>
            <p:nvGrpSpPr>
              <p:cNvPr id="13" name="Group 149"/>
              <p:cNvGrpSpPr/>
              <p:nvPr/>
            </p:nvGrpSpPr>
            <p:grpSpPr bwMode="auto">
              <a:xfrm>
                <a:off x="2052" y="1997"/>
                <a:ext cx="495" cy="288"/>
                <a:chOff x="2134" y="1968"/>
                <a:chExt cx="671" cy="307"/>
              </a:xfrm>
            </p:grpSpPr>
            <p:grpSp>
              <p:nvGrpSpPr>
                <p:cNvPr id="14" name="Group 150"/>
                <p:cNvGrpSpPr/>
                <p:nvPr/>
              </p:nvGrpSpPr>
              <p:grpSpPr bwMode="auto">
                <a:xfrm>
                  <a:off x="2134" y="2002"/>
                  <a:ext cx="671" cy="240"/>
                  <a:chOff x="3696" y="1968"/>
                  <a:chExt cx="1488" cy="480"/>
                </a:xfrm>
              </p:grpSpPr>
              <p:sp>
                <p:nvSpPr>
                  <p:cNvPr id="52378" name="Rectangle 151"/>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79" name="Line 152"/>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77" name="Text Box 153"/>
                <p:cNvSpPr txBox="1">
                  <a:spLocks noChangeArrowheads="1"/>
                </p:cNvSpPr>
                <p:nvPr/>
              </p:nvSpPr>
              <p:spPr bwMode="auto">
                <a:xfrm>
                  <a:off x="2205" y="1968"/>
                  <a:ext cx="4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6</a:t>
                  </a:r>
                </a:p>
              </p:txBody>
            </p:sp>
          </p:grpSp>
          <p:grpSp>
            <p:nvGrpSpPr>
              <p:cNvPr id="15" name="Group 154"/>
              <p:cNvGrpSpPr/>
              <p:nvPr/>
            </p:nvGrpSpPr>
            <p:grpSpPr bwMode="auto">
              <a:xfrm>
                <a:off x="2381" y="2115"/>
                <a:ext cx="99" cy="96"/>
                <a:chOff x="3456" y="720"/>
                <a:chExt cx="192" cy="144"/>
              </a:xfrm>
            </p:grpSpPr>
            <p:sp>
              <p:nvSpPr>
                <p:cNvPr id="52374" name="Line 155"/>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75" name="Line 156"/>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 name="Group 157"/>
            <p:cNvGrpSpPr/>
            <p:nvPr/>
          </p:nvGrpSpPr>
          <p:grpSpPr bwMode="auto">
            <a:xfrm>
              <a:off x="1429" y="2819"/>
              <a:ext cx="496" cy="288"/>
              <a:chOff x="1436" y="2819"/>
              <a:chExt cx="496" cy="288"/>
            </a:xfrm>
          </p:grpSpPr>
          <p:grpSp>
            <p:nvGrpSpPr>
              <p:cNvPr id="17" name="Group 158"/>
              <p:cNvGrpSpPr/>
              <p:nvPr/>
            </p:nvGrpSpPr>
            <p:grpSpPr bwMode="auto">
              <a:xfrm>
                <a:off x="1436" y="2819"/>
                <a:ext cx="496" cy="288"/>
                <a:chOff x="2134" y="1970"/>
                <a:chExt cx="671" cy="307"/>
              </a:xfrm>
            </p:grpSpPr>
            <p:grpSp>
              <p:nvGrpSpPr>
                <p:cNvPr id="18" name="Group 159"/>
                <p:cNvGrpSpPr/>
                <p:nvPr/>
              </p:nvGrpSpPr>
              <p:grpSpPr bwMode="auto">
                <a:xfrm>
                  <a:off x="2134" y="2002"/>
                  <a:ext cx="671" cy="240"/>
                  <a:chOff x="3696" y="1968"/>
                  <a:chExt cx="1488" cy="480"/>
                </a:xfrm>
              </p:grpSpPr>
              <p:sp>
                <p:nvSpPr>
                  <p:cNvPr id="52370" name="Rectangle 160"/>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71" name="Line 161"/>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69" name="Text Box 162"/>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4</a:t>
                  </a:r>
                </a:p>
              </p:txBody>
            </p:sp>
          </p:grpSp>
          <p:grpSp>
            <p:nvGrpSpPr>
              <p:cNvPr id="19" name="Group 163"/>
              <p:cNvGrpSpPr/>
              <p:nvPr/>
            </p:nvGrpSpPr>
            <p:grpSpPr bwMode="auto">
              <a:xfrm>
                <a:off x="1746" y="2931"/>
                <a:ext cx="99" cy="96"/>
                <a:chOff x="1746" y="2931"/>
                <a:chExt cx="99" cy="96"/>
              </a:xfrm>
            </p:grpSpPr>
            <p:sp>
              <p:nvSpPr>
                <p:cNvPr id="52366" name="Line 164"/>
                <p:cNvSpPr>
                  <a:spLocks noChangeShapeType="1"/>
                </p:cNvSpPr>
                <p:nvPr/>
              </p:nvSpPr>
              <p:spPr bwMode="auto">
                <a:xfrm flipV="1">
                  <a:off x="1746" y="2931"/>
                  <a:ext cx="50"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67" name="Line 165"/>
                <p:cNvSpPr>
                  <a:spLocks noChangeShapeType="1"/>
                </p:cNvSpPr>
                <p:nvPr/>
              </p:nvSpPr>
              <p:spPr bwMode="auto">
                <a:xfrm>
                  <a:off x="1796" y="2931"/>
                  <a:ext cx="49" cy="96"/>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 name="Group 166"/>
            <p:cNvGrpSpPr/>
            <p:nvPr/>
          </p:nvGrpSpPr>
          <p:grpSpPr bwMode="auto">
            <a:xfrm>
              <a:off x="1066" y="3158"/>
              <a:ext cx="99" cy="96"/>
              <a:chOff x="3456" y="720"/>
              <a:chExt cx="192" cy="144"/>
            </a:xfrm>
          </p:grpSpPr>
          <p:sp>
            <p:nvSpPr>
              <p:cNvPr id="52362" name="Line 167"/>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63" name="Line 168"/>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2332" name="Line 169"/>
            <p:cNvSpPr>
              <a:spLocks noChangeShapeType="1"/>
            </p:cNvSpPr>
            <p:nvPr/>
          </p:nvSpPr>
          <p:spPr bwMode="auto">
            <a:xfrm>
              <a:off x="1111" y="347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170"/>
            <p:cNvGrpSpPr/>
            <p:nvPr/>
          </p:nvGrpSpPr>
          <p:grpSpPr bwMode="auto">
            <a:xfrm>
              <a:off x="1429" y="3352"/>
              <a:ext cx="496" cy="288"/>
              <a:chOff x="1440" y="3352"/>
              <a:chExt cx="496" cy="288"/>
            </a:xfrm>
          </p:grpSpPr>
          <p:grpSp>
            <p:nvGrpSpPr>
              <p:cNvPr id="22" name="Group 171"/>
              <p:cNvGrpSpPr/>
              <p:nvPr/>
            </p:nvGrpSpPr>
            <p:grpSpPr bwMode="auto">
              <a:xfrm>
                <a:off x="1440" y="3352"/>
                <a:ext cx="496" cy="288"/>
                <a:chOff x="2134" y="1970"/>
                <a:chExt cx="671" cy="307"/>
              </a:xfrm>
            </p:grpSpPr>
            <p:grpSp>
              <p:nvGrpSpPr>
                <p:cNvPr id="23" name="Group 172"/>
                <p:cNvGrpSpPr/>
                <p:nvPr/>
              </p:nvGrpSpPr>
              <p:grpSpPr bwMode="auto">
                <a:xfrm>
                  <a:off x="2134" y="2002"/>
                  <a:ext cx="671" cy="240"/>
                  <a:chOff x="3696" y="1968"/>
                  <a:chExt cx="1488" cy="480"/>
                </a:xfrm>
              </p:grpSpPr>
              <p:sp>
                <p:nvSpPr>
                  <p:cNvPr id="52360" name="Rectangle 173"/>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61" name="Line 174"/>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59" name="Text Box 175"/>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4</a:t>
                  </a:r>
                </a:p>
              </p:txBody>
            </p:sp>
          </p:grpSp>
          <p:grpSp>
            <p:nvGrpSpPr>
              <p:cNvPr id="24" name="Group 176"/>
              <p:cNvGrpSpPr/>
              <p:nvPr/>
            </p:nvGrpSpPr>
            <p:grpSpPr bwMode="auto">
              <a:xfrm>
                <a:off x="1750" y="3464"/>
                <a:ext cx="99" cy="96"/>
                <a:chOff x="3456" y="720"/>
                <a:chExt cx="192" cy="144"/>
              </a:xfrm>
            </p:grpSpPr>
            <p:sp>
              <p:nvSpPr>
                <p:cNvPr id="52356" name="Line 177"/>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57" name="Line 178"/>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334" name="Line 179"/>
            <p:cNvSpPr>
              <a:spLocks noChangeShapeType="1"/>
            </p:cNvSpPr>
            <p:nvPr/>
          </p:nvSpPr>
          <p:spPr bwMode="auto">
            <a:xfrm>
              <a:off x="1100" y="3735"/>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180"/>
            <p:cNvGrpSpPr/>
            <p:nvPr/>
          </p:nvGrpSpPr>
          <p:grpSpPr bwMode="auto">
            <a:xfrm>
              <a:off x="1429" y="3612"/>
              <a:ext cx="496" cy="288"/>
              <a:chOff x="1429" y="3612"/>
              <a:chExt cx="496" cy="288"/>
            </a:xfrm>
          </p:grpSpPr>
          <p:grpSp>
            <p:nvGrpSpPr>
              <p:cNvPr id="26" name="Group 181"/>
              <p:cNvGrpSpPr/>
              <p:nvPr/>
            </p:nvGrpSpPr>
            <p:grpSpPr bwMode="auto">
              <a:xfrm>
                <a:off x="1429" y="3612"/>
                <a:ext cx="496" cy="288"/>
                <a:chOff x="2134" y="1970"/>
                <a:chExt cx="671" cy="307"/>
              </a:xfrm>
            </p:grpSpPr>
            <p:grpSp>
              <p:nvGrpSpPr>
                <p:cNvPr id="27" name="Group 182"/>
                <p:cNvGrpSpPr/>
                <p:nvPr/>
              </p:nvGrpSpPr>
              <p:grpSpPr bwMode="auto">
                <a:xfrm>
                  <a:off x="2134" y="2002"/>
                  <a:ext cx="671" cy="240"/>
                  <a:chOff x="3696" y="1968"/>
                  <a:chExt cx="1488" cy="480"/>
                </a:xfrm>
              </p:grpSpPr>
              <p:sp>
                <p:nvSpPr>
                  <p:cNvPr id="52352" name="Rectangle 183"/>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53" name="Line 184"/>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51" name="Text Box 185"/>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5</a:t>
                  </a:r>
                </a:p>
              </p:txBody>
            </p:sp>
          </p:grpSp>
          <p:grpSp>
            <p:nvGrpSpPr>
              <p:cNvPr id="28" name="Group 186"/>
              <p:cNvGrpSpPr/>
              <p:nvPr/>
            </p:nvGrpSpPr>
            <p:grpSpPr bwMode="auto">
              <a:xfrm>
                <a:off x="1739" y="3724"/>
                <a:ext cx="99" cy="96"/>
                <a:chOff x="3456" y="720"/>
                <a:chExt cx="192" cy="144"/>
              </a:xfrm>
            </p:grpSpPr>
            <p:sp>
              <p:nvSpPr>
                <p:cNvPr id="52348" name="Line 187"/>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49" name="Line 188"/>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2336" name="Line 189"/>
            <p:cNvSpPr>
              <a:spLocks noChangeShapeType="1"/>
            </p:cNvSpPr>
            <p:nvPr/>
          </p:nvSpPr>
          <p:spPr bwMode="auto">
            <a:xfrm>
              <a:off x="1100" y="4007"/>
              <a:ext cx="329" cy="0"/>
            </a:xfrm>
            <a:prstGeom prst="line">
              <a:avLst/>
            </a:prstGeom>
            <a:noFill/>
            <a:ln w="285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 name="Group 190"/>
            <p:cNvGrpSpPr/>
            <p:nvPr/>
          </p:nvGrpSpPr>
          <p:grpSpPr bwMode="auto">
            <a:xfrm>
              <a:off x="1429" y="3884"/>
              <a:ext cx="496" cy="288"/>
              <a:chOff x="1429" y="3884"/>
              <a:chExt cx="496" cy="288"/>
            </a:xfrm>
          </p:grpSpPr>
          <p:grpSp>
            <p:nvGrpSpPr>
              <p:cNvPr id="30" name="Group 191"/>
              <p:cNvGrpSpPr/>
              <p:nvPr/>
            </p:nvGrpSpPr>
            <p:grpSpPr bwMode="auto">
              <a:xfrm>
                <a:off x="1429" y="3884"/>
                <a:ext cx="496" cy="288"/>
                <a:chOff x="2134" y="1970"/>
                <a:chExt cx="671" cy="307"/>
              </a:xfrm>
            </p:grpSpPr>
            <p:grpSp>
              <p:nvGrpSpPr>
                <p:cNvPr id="31" name="Group 192"/>
                <p:cNvGrpSpPr/>
                <p:nvPr/>
              </p:nvGrpSpPr>
              <p:grpSpPr bwMode="auto">
                <a:xfrm>
                  <a:off x="2134" y="2002"/>
                  <a:ext cx="671" cy="240"/>
                  <a:chOff x="3696" y="1968"/>
                  <a:chExt cx="1488" cy="480"/>
                </a:xfrm>
              </p:grpSpPr>
              <p:sp>
                <p:nvSpPr>
                  <p:cNvPr id="52344" name="Rectangle 193"/>
                  <p:cNvSpPr>
                    <a:spLocks noChangeArrowheads="1"/>
                  </p:cNvSpPr>
                  <p:nvPr/>
                </p:nvSpPr>
                <p:spPr bwMode="auto">
                  <a:xfrm>
                    <a:off x="3696" y="1968"/>
                    <a:ext cx="1488" cy="480"/>
                  </a:xfrm>
                  <a:prstGeom prst="rect">
                    <a:avLst/>
                  </a:prstGeom>
                  <a:solidFill>
                    <a:srgbClr val="99CCFF"/>
                  </a:solidFill>
                  <a:ln w="19050" cap="rnd">
                    <a:solidFill>
                      <a:schemeClr val="bg2"/>
                    </a:solidFill>
                    <a:miter lim="800000"/>
                  </a:ln>
                </p:spPr>
                <p:txBody>
                  <a:bodyPr wrap="none" anchor="ctr"/>
                  <a:lstStyle/>
                  <a:p>
                    <a:endParaRPr lang="zh-CN" altLang="en-US"/>
                  </a:p>
                </p:txBody>
              </p:sp>
              <p:sp>
                <p:nvSpPr>
                  <p:cNvPr id="52345" name="Line 194"/>
                  <p:cNvSpPr>
                    <a:spLocks noChangeShapeType="1"/>
                  </p:cNvSpPr>
                  <p:nvPr/>
                </p:nvSpPr>
                <p:spPr bwMode="auto">
                  <a:xfrm>
                    <a:off x="4464" y="1968"/>
                    <a:ext cx="0" cy="480"/>
                  </a:xfrm>
                  <a:prstGeom prst="line">
                    <a:avLst/>
                  </a:prstGeom>
                  <a:noFill/>
                  <a:ln w="19050" cap="rnd">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343" name="Text Box 195"/>
                <p:cNvSpPr txBox="1">
                  <a:spLocks noChangeArrowheads="1"/>
                </p:cNvSpPr>
                <p:nvPr/>
              </p:nvSpPr>
              <p:spPr bwMode="auto">
                <a:xfrm>
                  <a:off x="2204" y="1970"/>
                  <a:ext cx="48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l">
                    <a:spcBef>
                      <a:spcPct val="50000"/>
                    </a:spcBef>
                  </a:pPr>
                  <a:r>
                    <a:rPr kumimoji="1" lang="en-US" altLang="zh-CN">
                      <a:latin typeface="宋体" panose="02010600030101010101" pitchFamily="2" charset="-122"/>
                      <a:ea typeface="宋体" panose="02010600030101010101" pitchFamily="2" charset="-122"/>
                    </a:rPr>
                    <a:t>5</a:t>
                  </a:r>
                </a:p>
              </p:txBody>
            </p:sp>
          </p:grpSp>
          <p:grpSp>
            <p:nvGrpSpPr>
              <p:cNvPr id="52224" name="Group 196"/>
              <p:cNvGrpSpPr/>
              <p:nvPr/>
            </p:nvGrpSpPr>
            <p:grpSpPr bwMode="auto">
              <a:xfrm>
                <a:off x="1739" y="3996"/>
                <a:ext cx="99" cy="96"/>
                <a:chOff x="3456" y="720"/>
                <a:chExt cx="192" cy="144"/>
              </a:xfrm>
            </p:grpSpPr>
            <p:sp>
              <p:nvSpPr>
                <p:cNvPr id="52340" name="Line 197"/>
                <p:cNvSpPr>
                  <a:spLocks noChangeShapeType="1"/>
                </p:cNvSpPr>
                <p:nvPr/>
              </p:nvSpPr>
              <p:spPr bwMode="auto">
                <a:xfrm flipV="1">
                  <a:off x="3456"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341" name="Line 198"/>
                <p:cNvSpPr>
                  <a:spLocks noChangeShapeType="1"/>
                </p:cNvSpPr>
                <p:nvPr/>
              </p:nvSpPr>
              <p:spPr bwMode="auto">
                <a:xfrm>
                  <a:off x="3552" y="720"/>
                  <a:ext cx="96" cy="144"/>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52301" name="Text Box 200"/>
          <p:cNvSpPr txBox="1">
            <a:spLocks noChangeArrowheads="1"/>
          </p:cNvSpPr>
          <p:nvPr/>
        </p:nvSpPr>
        <p:spPr bwMode="auto">
          <a:xfrm>
            <a:off x="7524750" y="2681288"/>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a:t>堆栈</a:t>
            </a:r>
          </a:p>
        </p:txBody>
      </p:sp>
      <p:cxnSp>
        <p:nvCxnSpPr>
          <p:cNvPr id="52302" name="直接箭头连接符 197"/>
          <p:cNvCxnSpPr>
            <a:cxnSpLocks noChangeShapeType="1"/>
          </p:cNvCxnSpPr>
          <p:nvPr/>
        </p:nvCxnSpPr>
        <p:spPr bwMode="auto">
          <a:xfrm rot="10800000">
            <a:off x="8286750" y="6143625"/>
            <a:ext cx="500063" cy="1588"/>
          </a:xfrm>
          <a:prstGeom prst="straightConnector1">
            <a:avLst/>
          </a:prstGeom>
          <a:noFill/>
          <a:ln w="28575" cap="sq" algn="ctr">
            <a:solidFill>
              <a:schemeClr val="tx1"/>
            </a:solidFill>
            <a:round/>
            <a:headEnd type="none" w="sm" len="sm"/>
            <a:tailEnd type="arrow" w="med" len="med"/>
          </a:ln>
        </p:spPr>
      </p:cxnSp>
      <p:sp>
        <p:nvSpPr>
          <p:cNvPr id="52303" name="TextBox 198"/>
          <p:cNvSpPr txBox="1">
            <a:spLocks noChangeArrowheads="1"/>
          </p:cNvSpPr>
          <p:nvPr/>
        </p:nvSpPr>
        <p:spPr bwMode="auto">
          <a:xfrm>
            <a:off x="8286750" y="5643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en-US" altLang="zh-CN" dirty="0"/>
              <a:t>top</a:t>
            </a:r>
            <a:endParaRPr lang="zh-CN" altLang="en-US" dirty="0"/>
          </a:p>
        </p:txBody>
      </p:sp>
      <p:graphicFrame>
        <p:nvGraphicFramePr>
          <p:cNvPr id="119" name="Group 272"/>
          <p:cNvGraphicFramePr>
            <a:graphicFrameLocks noGrp="1"/>
          </p:cNvGraphicFramePr>
          <p:nvPr/>
        </p:nvGraphicFramePr>
        <p:xfrm>
          <a:off x="5426205" y="3194159"/>
          <a:ext cx="1295598" cy="3657600"/>
        </p:xfrm>
        <a:graphic>
          <a:graphicData uri="http://schemas.openxmlformats.org/drawingml/2006/table">
            <a:tbl>
              <a:tblPr/>
              <a:tblGrid>
                <a:gridCol w="432319">
                  <a:extLst>
                    <a:ext uri="{9D8B030D-6E8A-4147-A177-3AD203B41FA5}">
                      <a16:colId xmlns:a16="http://schemas.microsoft.com/office/drawing/2014/main" val="20000"/>
                    </a:ext>
                  </a:extLst>
                </a:gridCol>
                <a:gridCol w="432319">
                  <a:extLst>
                    <a:ext uri="{9D8B030D-6E8A-4147-A177-3AD203B41FA5}">
                      <a16:colId xmlns:a16="http://schemas.microsoft.com/office/drawing/2014/main" val="20001"/>
                    </a:ext>
                  </a:extLst>
                </a:gridCol>
                <a:gridCol w="430960">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med" len="med"/>
                      <a:tailEnd type="none" w="med" len="med"/>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28575"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3</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4</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5</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6</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12700" cap="flat" cmpd="sng" algn="ctr">
                      <a:no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12700"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6"/>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7</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sm" len="sm"/>
                      <a:tailEnd type="none" w="med" len="lg"/>
                    </a:lnR>
                    <a:lnT w="12700" cap="flat" cmpd="sng" algn="ctr">
                      <a:no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h</a:t>
                      </a:r>
                    </a:p>
                  </a:txBody>
                  <a:tcPr horzOverflow="overflow">
                    <a:lnL w="12700" cap="flat" cmpd="sng" algn="ctr">
                      <a:solidFill>
                        <a:schemeClr val="tx1"/>
                      </a:solidFill>
                      <a:prstDash val="solid"/>
                      <a:round/>
                      <a:headEnd type="none" w="sm" len="sm"/>
                      <a:tailEnd type="none" w="med" len="lg"/>
                    </a:lnL>
                    <a:lnR w="12700"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sm" len="sm"/>
                      <a:tailEnd type="none" w="med" len="lg"/>
                    </a:lnL>
                    <a:lnR w="28575" cap="flat" cmpd="sng" algn="ctr">
                      <a:solidFill>
                        <a:schemeClr val="tx1"/>
                      </a:solidFill>
                      <a:prstDash val="solid"/>
                      <a:round/>
                      <a:headEnd type="none" w="sm" len="sm"/>
                      <a:tailEnd type="none" w="med" len="lg"/>
                    </a:lnR>
                    <a:lnT w="12700" cap="flat" cmpd="sng" algn="ctr">
                      <a:solidFill>
                        <a:schemeClr val="tx1"/>
                      </a:solidFill>
                      <a:prstDash val="solid"/>
                      <a:round/>
                      <a:headEnd type="none" w="sm" len="sm"/>
                      <a:tailEnd type="none" w="med" len="lg"/>
                    </a:lnT>
                    <a:lnB w="28575" cap="flat" cmpd="sng" algn="ctr">
                      <a:solidFill>
                        <a:schemeClr val="tx1"/>
                      </a:solidFill>
                      <a:prstDash val="solid"/>
                      <a:round/>
                      <a:headEnd type="none" w="sm" len="sm"/>
                      <a:tailEnd type="none" w="med" len="lg"/>
                    </a:lnB>
                    <a:lnTlToBr>
                      <a:noFill/>
                    </a:lnTlToBr>
                    <a:lnBlToTr>
                      <a:noFill/>
                    </a:lnBlToTr>
                    <a:solidFill>
                      <a:srgbClr val="FFCCFF"/>
                    </a:solidFill>
                  </a:tcPr>
                </a:tc>
                <a:extLst>
                  <a:ext uri="{0D108BD9-81ED-4DB2-BD59-A6C34878D82A}">
                    <a16:rowId xmlns:a16="http://schemas.microsoft.com/office/drawing/2014/main" val="10007"/>
                  </a:ext>
                </a:extLst>
              </a:tr>
            </a:tbl>
          </a:graphicData>
        </a:graphic>
      </p:graphicFrame>
      <p:sp>
        <p:nvSpPr>
          <p:cNvPr id="120" name="Text Box 452"/>
          <p:cNvSpPr txBox="1">
            <a:spLocks noChangeArrowheads="1"/>
          </p:cNvSpPr>
          <p:nvPr/>
        </p:nvSpPr>
        <p:spPr bwMode="auto">
          <a:xfrm>
            <a:off x="5426205" y="2689334"/>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lg"/>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dirty="0"/>
              <a:t>入度表</a:t>
            </a:r>
          </a:p>
        </p:txBody>
      </p:sp>
      <p:sp>
        <p:nvSpPr>
          <p:cNvPr id="122" name="TextBox 121"/>
          <p:cNvSpPr txBox="1"/>
          <p:nvPr/>
        </p:nvSpPr>
        <p:spPr>
          <a:xfrm>
            <a:off x="6311900" y="5030174"/>
            <a:ext cx="447898" cy="369332"/>
          </a:xfrm>
          <a:prstGeom prst="rect">
            <a:avLst/>
          </a:prstGeom>
          <a:solidFill>
            <a:schemeClr val="tx2">
              <a:lumMod val="75000"/>
            </a:schemeClr>
          </a:solidFill>
        </p:spPr>
        <p:txBody>
          <a:bodyPr wrap="square" rtlCol="0">
            <a:spAutoFit/>
          </a:bodyPr>
          <a:lstStyle/>
          <a:p>
            <a:r>
              <a:rPr lang="en-US" altLang="zh-CN" sz="1800" dirty="0" smtClean="0"/>
              <a:t>1</a:t>
            </a:r>
            <a:endParaRPr lang="zh-CN" altLang="en-US" sz="1800" dirty="0"/>
          </a:p>
        </p:txBody>
      </p:sp>
      <p:sp>
        <p:nvSpPr>
          <p:cNvPr id="124" name="TextBox 123"/>
          <p:cNvSpPr txBox="1"/>
          <p:nvPr/>
        </p:nvSpPr>
        <p:spPr>
          <a:xfrm>
            <a:off x="7832940" y="5964183"/>
            <a:ext cx="447898" cy="461665"/>
          </a:xfrm>
          <a:prstGeom prst="rect">
            <a:avLst/>
          </a:prstGeom>
          <a:solidFill>
            <a:schemeClr val="tx2">
              <a:lumMod val="75000"/>
            </a:schemeClr>
          </a:solidFill>
        </p:spPr>
        <p:txBody>
          <a:bodyPr wrap="square" rtlCol="0">
            <a:spAutoFit/>
          </a:bodyPr>
          <a:lstStyle/>
          <a:p>
            <a:endParaRPr lang="zh-CN" altLang="en-US"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20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500" fill="hold"/>
                                        <p:tgtEl>
                                          <p:spTgt spid="124"/>
                                        </p:tgtEl>
                                        <p:attrNameLst>
                                          <p:attrName>ppt_x</p:attrName>
                                        </p:attrNameLst>
                                      </p:cBhvr>
                                      <p:tavLst>
                                        <p:tav tm="0">
                                          <p:val>
                                            <p:strVal val="#ppt_x"/>
                                          </p:val>
                                        </p:tav>
                                        <p:tav tm="100000">
                                          <p:val>
                                            <p:strVal val="#ppt_x"/>
                                          </p:val>
                                        </p:tav>
                                      </p:tavLst>
                                    </p:anim>
                                    <p:anim calcmode="lin" valueType="num">
                                      <p:cBhvr additive="base">
                                        <p:cTn id="8"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down)">
                                      <p:cBhvr>
                                        <p:cTn id="1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animBg="1"/>
    </p:bldLst>
  </p:timing>
</p:sld>
</file>

<file path=ppt/theme/theme1.xml><?xml version="1.0" encoding="utf-8"?>
<a:theme xmlns:a="http://schemas.openxmlformats.org/drawingml/2006/main" name="BlueHill">
  <a:themeElements>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BlueHil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sm" len="sm"/>
          <a:tailEnd type="none"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sm" len="sm"/>
          <a:tailEnd type="none"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BlueHill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BlueHill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BlueHill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BlueHill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BlueHill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BlueHill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BlueHill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BlueHill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BlueHill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C:\贝壳\BlueHill.pot</Template>
  <TotalTime>118</TotalTime>
  <Words>8009</Words>
  <Application>Microsoft Office PowerPoint</Application>
  <PresentationFormat>全屏显示(4:3)</PresentationFormat>
  <Paragraphs>2416</Paragraphs>
  <Slides>111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27" baseType="lpstr">
      <vt:lpstr>Monotype Sorts</vt:lpstr>
      <vt:lpstr>仿宋_GB2312</vt:lpstr>
      <vt:lpstr>黑体</vt:lpstr>
      <vt:lpstr>华文楷体</vt:lpstr>
      <vt:lpstr>楷体_GB2312</vt:lpstr>
      <vt:lpstr>隶书</vt:lpstr>
      <vt:lpstr>宋体</vt:lpstr>
      <vt:lpstr>Arial</vt:lpstr>
      <vt:lpstr>Symbol</vt:lpstr>
      <vt:lpstr>Tahoma</vt:lpstr>
      <vt:lpstr>Times New Roman</vt:lpstr>
      <vt:lpstr>Wingdings</vt:lpstr>
      <vt:lpstr>BlueHill</vt:lpstr>
      <vt:lpstr>文档</vt:lpstr>
      <vt:lpstr>Equation</vt:lpstr>
      <vt:lpstr>剪辑</vt:lpstr>
      <vt:lpstr>第七章 图</vt:lpstr>
      <vt:lpstr>本章内容</vt:lpstr>
      <vt:lpstr>7.1 抽象数据类型图的定义</vt:lpstr>
      <vt:lpstr>7.1.1 图的定义</vt:lpstr>
      <vt:lpstr>7.1.1 图的定义</vt:lpstr>
      <vt:lpstr>7.1.2 图的有关术语</vt:lpstr>
      <vt:lpstr>7.1.2 图的有关术语</vt:lpstr>
      <vt:lpstr>7.1.2 图的有关术语</vt:lpstr>
      <vt:lpstr>7.1.2 图的有关术语</vt:lpstr>
      <vt:lpstr>7.1.2 图的有关术语</vt:lpstr>
      <vt:lpstr>7.1.2 图的有关术语</vt:lpstr>
      <vt:lpstr>7.1.3 图的基本操作</vt:lpstr>
      <vt:lpstr>结构的建立和销毁</vt:lpstr>
      <vt:lpstr>对顶点的访问操作</vt:lpstr>
      <vt:lpstr>对邻接点的操作</vt:lpstr>
      <vt:lpstr>插入或删除顶点</vt:lpstr>
      <vt:lpstr>插入和删除弧</vt:lpstr>
      <vt:lpstr>遍历</vt:lpstr>
      <vt:lpstr>7.2  图的存储表示</vt:lpstr>
      <vt:lpstr>7.2.1 图的数组(邻接矩阵)存储表示</vt:lpstr>
      <vt:lpstr>PowerPoint 演示文稿</vt:lpstr>
      <vt:lpstr>7.2.1 图的数组(邻接矩阵)存储表示</vt:lpstr>
      <vt:lpstr>7.2.1 图的数组(邻接矩阵)存储表示</vt:lpstr>
      <vt:lpstr>7.2.2 图的邻接表存储表示</vt:lpstr>
      <vt:lpstr>7.2.2 图的邻接表存储表示</vt:lpstr>
      <vt:lpstr>7.2.2 图的邻接表存储表示</vt:lpstr>
      <vt:lpstr>7.2.2 图的邻接表存储表示</vt:lpstr>
      <vt:lpstr>7.2.2 图的邻接表存储表示</vt:lpstr>
      <vt:lpstr>7.2.2 图的邻接表存储表示</vt:lpstr>
      <vt:lpstr>7.2.2 图的邻接表存储表示</vt:lpstr>
      <vt:lpstr>7.2.3 有向图的十字链表存储表示 </vt:lpstr>
      <vt:lpstr>7.2.3 有向图的十字链表存储表示</vt:lpstr>
      <vt:lpstr>PowerPoint 演示文稿</vt:lpstr>
      <vt:lpstr>PowerPoint 演示文稿</vt:lpstr>
      <vt:lpstr>7.2.4 无向图的邻接多重表存储表示</vt:lpstr>
      <vt:lpstr>7.2.4 无向图的邻接多重表存储表示</vt:lpstr>
      <vt:lpstr>PowerPoint 演示文稿</vt:lpstr>
      <vt:lpstr>7.3 图的遍历</vt:lpstr>
      <vt:lpstr>7.3.1 深度优先搜索</vt:lpstr>
      <vt:lpstr>PowerPoint 演示文稿</vt:lpstr>
      <vt:lpstr>PowerPoint 演示文稿</vt:lpstr>
      <vt:lpstr>7.3.1 深度优先搜索</vt:lpstr>
      <vt:lpstr>PowerPoint 演示文稿</vt:lpstr>
      <vt:lpstr>PowerPoint 演示文稿</vt:lpstr>
      <vt:lpstr>7.3.2 广度优先搜索</vt:lpstr>
      <vt:lpstr>PowerPoint 演示文稿</vt:lpstr>
      <vt:lpstr>PowerPoint 演示文稿</vt:lpstr>
      <vt:lpstr>PowerPoint 演示文稿</vt:lpstr>
      <vt:lpstr>7.3.3 遍历应用举例1</vt:lpstr>
      <vt:lpstr>7.3.3 遍历应用举例1</vt:lpstr>
      <vt:lpstr>PowerPoint 演示文稿</vt:lpstr>
      <vt:lpstr>回顾：图的深度优先遍历</vt:lpstr>
      <vt:lpstr>回顾：图的广度优先搜索</vt:lpstr>
      <vt:lpstr>7.3.3 遍历应用举例1</vt:lpstr>
      <vt:lpstr>7.3.3 遍历应用举例1</vt:lpstr>
      <vt:lpstr>PowerPoint 演示文稿</vt:lpstr>
      <vt:lpstr>7.3.3 遍历应用举例2</vt:lpstr>
      <vt:lpstr>本章内容</vt:lpstr>
      <vt:lpstr>7.4  (连通网的)最小生成树</vt:lpstr>
      <vt:lpstr>7.4  (连通网的)最小生成树</vt:lpstr>
      <vt:lpstr>7.4  (连通网的)最小生成树</vt:lpstr>
      <vt:lpstr>7.4.1 普里姆（Prim）算法</vt:lpstr>
      <vt:lpstr>PowerPoint 演示文稿</vt:lpstr>
      <vt:lpstr>7.4.1 普里姆算法</vt:lpstr>
      <vt:lpstr>7.4.1 普里姆算法</vt:lpstr>
      <vt:lpstr>PowerPoint 演示文稿</vt:lpstr>
      <vt:lpstr>回顾：图的数组(邻接矩阵)存储表示</vt:lpstr>
      <vt:lpstr>回顾：图的数组(邻接矩阵)存储表示</vt:lpstr>
      <vt:lpstr>PowerPoint 演示文稿</vt:lpstr>
      <vt:lpstr>PowerPoint 演示文稿</vt:lpstr>
      <vt:lpstr>7.4.2 克鲁斯卡尔(Kruskal)算法</vt:lpstr>
      <vt:lpstr>PowerPoint 演示文稿</vt:lpstr>
      <vt:lpstr>7.4.2 克鲁斯卡尔算法</vt:lpstr>
      <vt:lpstr>7.4 图的最小生成树</vt:lpstr>
      <vt:lpstr>两种算法的比较</vt:lpstr>
      <vt:lpstr>7.6  最短路径问题</vt:lpstr>
      <vt:lpstr>7.6  最短路径问题</vt:lpstr>
      <vt:lpstr>7.6.1 迪杰斯特拉(Dijkstra)算法</vt:lpstr>
      <vt:lpstr>7.6.1 迪杰斯特拉(Dijkstra)算法</vt:lpstr>
      <vt:lpstr>7.6.1 迪杰斯特拉(Dijkstra)算法</vt:lpstr>
      <vt:lpstr>7.6.1 迪杰斯特拉(Dijkstra)算法</vt:lpstr>
      <vt:lpstr>7.6.1 迪杰斯特拉(Dijkstra)算法</vt:lpstr>
      <vt:lpstr>7.6.1 迪杰斯特拉算法</vt:lpstr>
      <vt:lpstr>7.6.1迪杰斯特拉算法</vt:lpstr>
      <vt:lpstr>7.6.1迪杰斯特拉算法</vt:lpstr>
      <vt:lpstr>7.6.2 弗洛伊德算法</vt:lpstr>
      <vt:lpstr>7.6.2 弗洛伊德算法</vt:lpstr>
      <vt:lpstr>7.6.2 弗洛伊德算法</vt:lpstr>
      <vt:lpstr>7.6.2 弗洛伊德算法</vt:lpstr>
      <vt:lpstr>7.6.2 弗洛伊德算法</vt:lpstr>
      <vt:lpstr>7.7 拓扑排序</vt:lpstr>
      <vt:lpstr>PowerPoint 演示文稿</vt:lpstr>
      <vt:lpstr>PowerPoint 演示文稿</vt:lpstr>
      <vt:lpstr>7.7 拓扑排序</vt:lpstr>
      <vt:lpstr>如何进行拓扑排序？</vt:lpstr>
      <vt:lpstr>PowerPoint 演示文稿</vt:lpstr>
      <vt:lpstr>拓扑排序算法实现</vt:lpstr>
      <vt:lpstr>PowerPoint 演示文稿</vt:lpstr>
      <vt:lpstr>PowerPoint 演示文稿</vt:lpstr>
      <vt:lpstr>拓扑排序算法</vt:lpstr>
      <vt:lpstr>拓扑排序算法</vt:lpstr>
      <vt:lpstr>7.8  关键路径</vt:lpstr>
      <vt:lpstr>PowerPoint 演示文稿</vt:lpstr>
      <vt:lpstr>PowerPoint 演示文稿</vt:lpstr>
      <vt:lpstr>如何求关键活动？</vt:lpstr>
      <vt:lpstr>如何求关键活动？</vt:lpstr>
      <vt:lpstr>PowerPoint 演示文稿</vt:lpstr>
      <vt:lpstr>PowerPoint 演示文稿</vt:lpstr>
      <vt:lpstr>算法的实现要点</vt:lpstr>
      <vt:lpstr>PowerPoint 演示文稿</vt:lpstr>
      <vt:lpstr>本章要点</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Graph</dc:title>
  <dc:creator>Gloria</dc:creator>
  <cp:lastModifiedBy>产子健</cp:lastModifiedBy>
  <cp:revision>390</cp:revision>
  <dcterms:created xsi:type="dcterms:W3CDTF">1998-08-31T01:50:00Z</dcterms:created>
  <dcterms:modified xsi:type="dcterms:W3CDTF">2018-12-01T09:31:22Z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