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73" r:id="rId3"/>
  </p:sldMasterIdLst>
  <p:notesMasterIdLst>
    <p:notesMasterId r:id="rId130"/>
  </p:notesMasterIdLst>
  <p:sldIdLst>
    <p:sldId id="450" r:id="rId4"/>
    <p:sldId id="461" r:id="rId5"/>
    <p:sldId id="462" r:id="rId6"/>
    <p:sldId id="463" r:id="rId7"/>
    <p:sldId id="569" r:id="rId8"/>
    <p:sldId id="570" r:id="rId9"/>
    <p:sldId id="466" r:id="rId10"/>
    <p:sldId id="571" r:id="rId11"/>
    <p:sldId id="465" r:id="rId12"/>
    <p:sldId id="467" r:id="rId13"/>
    <p:sldId id="468" r:id="rId14"/>
    <p:sldId id="469" r:id="rId15"/>
    <p:sldId id="470" r:id="rId16"/>
    <p:sldId id="471" r:id="rId17"/>
    <p:sldId id="472" r:id="rId18"/>
    <p:sldId id="473" r:id="rId19"/>
    <p:sldId id="474" r:id="rId20"/>
    <p:sldId id="475" r:id="rId21"/>
    <p:sldId id="476" r:id="rId22"/>
    <p:sldId id="477" r:id="rId23"/>
    <p:sldId id="485" r:id="rId24"/>
    <p:sldId id="478" r:id="rId25"/>
    <p:sldId id="479" r:id="rId26"/>
    <p:sldId id="592" r:id="rId27"/>
    <p:sldId id="281" r:id="rId28"/>
    <p:sldId id="282" r:id="rId29"/>
    <p:sldId id="480" r:id="rId30"/>
    <p:sldId id="483" r:id="rId31"/>
    <p:sldId id="729" r:id="rId32"/>
    <p:sldId id="481" r:id="rId33"/>
    <p:sldId id="486" r:id="rId34"/>
    <p:sldId id="572" r:id="rId35"/>
    <p:sldId id="487" r:id="rId36"/>
    <p:sldId id="488" r:id="rId37"/>
    <p:sldId id="307" r:id="rId38"/>
    <p:sldId id="489" r:id="rId39"/>
    <p:sldId id="490" r:id="rId40"/>
    <p:sldId id="422" r:id="rId41"/>
    <p:sldId id="491" r:id="rId42"/>
    <p:sldId id="451" r:id="rId43"/>
    <p:sldId id="625" r:id="rId44"/>
    <p:sldId id="492" r:id="rId45"/>
    <p:sldId id="624" r:id="rId46"/>
    <p:sldId id="626" r:id="rId47"/>
    <p:sldId id="573" r:id="rId48"/>
    <p:sldId id="493" r:id="rId49"/>
    <p:sldId id="412" r:id="rId50"/>
    <p:sldId id="494" r:id="rId51"/>
    <p:sldId id="495" r:id="rId52"/>
    <p:sldId id="497" r:id="rId53"/>
    <p:sldId id="723" r:id="rId54"/>
    <p:sldId id="724" r:id="rId55"/>
    <p:sldId id="725" r:id="rId56"/>
    <p:sldId id="575" r:id="rId57"/>
    <p:sldId id="498" r:id="rId58"/>
    <p:sldId id="499" r:id="rId59"/>
    <p:sldId id="501" r:id="rId60"/>
    <p:sldId id="574" r:id="rId61"/>
    <p:sldId id="500" r:id="rId62"/>
    <p:sldId id="502" r:id="rId63"/>
    <p:sldId id="576" r:id="rId64"/>
    <p:sldId id="504" r:id="rId65"/>
    <p:sldId id="505" r:id="rId66"/>
    <p:sldId id="510" r:id="rId67"/>
    <p:sldId id="506" r:id="rId68"/>
    <p:sldId id="577" r:id="rId69"/>
    <p:sldId id="507" r:id="rId70"/>
    <p:sldId id="578" r:id="rId71"/>
    <p:sldId id="579" r:id="rId72"/>
    <p:sldId id="580" r:id="rId73"/>
    <p:sldId id="581" r:id="rId74"/>
    <p:sldId id="582" r:id="rId75"/>
    <p:sldId id="583" r:id="rId76"/>
    <p:sldId id="585" r:id="rId77"/>
    <p:sldId id="586" r:id="rId78"/>
    <p:sldId id="587" r:id="rId79"/>
    <p:sldId id="588" r:id="rId80"/>
    <p:sldId id="589" r:id="rId81"/>
    <p:sldId id="591" r:id="rId82"/>
    <p:sldId id="509" r:id="rId83"/>
    <p:sldId id="628" r:id="rId84"/>
    <p:sldId id="629" r:id="rId85"/>
    <p:sldId id="630" r:id="rId86"/>
    <p:sldId id="511" r:id="rId87"/>
    <p:sldId id="545" r:id="rId88"/>
    <p:sldId id="546" r:id="rId89"/>
    <p:sldId id="547" r:id="rId90"/>
    <p:sldId id="548" r:id="rId91"/>
    <p:sldId id="551" r:id="rId92"/>
    <p:sldId id="549" r:id="rId93"/>
    <p:sldId id="552" r:id="rId94"/>
    <p:sldId id="553" r:id="rId95"/>
    <p:sldId id="599" r:id="rId96"/>
    <p:sldId id="605" r:id="rId97"/>
    <p:sldId id="600" r:id="rId98"/>
    <p:sldId id="601" r:id="rId99"/>
    <p:sldId id="602" r:id="rId100"/>
    <p:sldId id="554" r:id="rId101"/>
    <p:sldId id="593" r:id="rId102"/>
    <p:sldId id="606" r:id="rId103"/>
    <p:sldId id="594" r:id="rId104"/>
    <p:sldId id="596" r:id="rId105"/>
    <p:sldId id="607" r:id="rId106"/>
    <p:sldId id="609" r:id="rId107"/>
    <p:sldId id="726" r:id="rId108"/>
    <p:sldId id="727" r:id="rId109"/>
    <p:sldId id="728" r:id="rId110"/>
    <p:sldId id="597" r:id="rId111"/>
    <p:sldId id="608" r:id="rId112"/>
    <p:sldId id="555" r:id="rId113"/>
    <p:sldId id="556" r:id="rId114"/>
    <p:sldId id="557" r:id="rId115"/>
    <p:sldId id="558" r:id="rId116"/>
    <p:sldId id="559" r:id="rId117"/>
    <p:sldId id="560" r:id="rId118"/>
    <p:sldId id="561" r:id="rId119"/>
    <p:sldId id="562" r:id="rId120"/>
    <p:sldId id="563" r:id="rId121"/>
    <p:sldId id="564" r:id="rId122"/>
    <p:sldId id="565" r:id="rId123"/>
    <p:sldId id="619" r:id="rId124"/>
    <p:sldId id="566" r:id="rId125"/>
    <p:sldId id="631" r:id="rId126"/>
    <p:sldId id="730" r:id="rId127"/>
    <p:sldId id="568" r:id="rId128"/>
    <p:sldId id="567" r:id="rId12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FFFF"/>
    <a:srgbClr val="000000"/>
    <a:srgbClr val="FFCCFF"/>
    <a:srgbClr val="6600CC"/>
    <a:srgbClr val="006600"/>
    <a:srgbClr val="008000"/>
    <a:srgbClr val="A50021"/>
    <a:srgbClr val="FF00FF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5985" autoAdjust="0"/>
  </p:normalViewPr>
  <p:slideViewPr>
    <p:cSldViewPr>
      <p:cViewPr varScale="1">
        <p:scale>
          <a:sx n="77" d="100"/>
          <a:sy n="77" d="100"/>
        </p:scale>
        <p:origin x="1122" y="54"/>
      </p:cViewPr>
      <p:guideLst>
        <p:guide orient="horz" pos="3072"/>
        <p:guide pos="4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033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4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63" Type="http://schemas.openxmlformats.org/officeDocument/2006/relationships/slide" Target="slides/slide60.xml"/><Relationship Id="rId84" Type="http://schemas.openxmlformats.org/officeDocument/2006/relationships/slide" Target="slides/slide81.xml"/><Relationship Id="rId16" Type="http://schemas.openxmlformats.org/officeDocument/2006/relationships/slide" Target="slides/slide13.xml"/><Relationship Id="rId107" Type="http://schemas.openxmlformats.org/officeDocument/2006/relationships/slide" Target="slides/slide104.xml"/><Relationship Id="rId11" Type="http://schemas.openxmlformats.org/officeDocument/2006/relationships/slide" Target="slides/slide8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74" Type="http://schemas.openxmlformats.org/officeDocument/2006/relationships/slide" Target="slides/slide71.xml"/><Relationship Id="rId79" Type="http://schemas.openxmlformats.org/officeDocument/2006/relationships/slide" Target="slides/slide76.xml"/><Relationship Id="rId102" Type="http://schemas.openxmlformats.org/officeDocument/2006/relationships/slide" Target="slides/slide99.xml"/><Relationship Id="rId123" Type="http://schemas.openxmlformats.org/officeDocument/2006/relationships/slide" Target="slides/slide120.xml"/><Relationship Id="rId128" Type="http://schemas.openxmlformats.org/officeDocument/2006/relationships/slide" Target="slides/slide125.xml"/><Relationship Id="rId5" Type="http://schemas.openxmlformats.org/officeDocument/2006/relationships/slide" Target="slides/slide2.xml"/><Relationship Id="rId90" Type="http://schemas.openxmlformats.org/officeDocument/2006/relationships/slide" Target="slides/slide87.xml"/><Relationship Id="rId95" Type="http://schemas.openxmlformats.org/officeDocument/2006/relationships/slide" Target="slides/slide92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113" Type="http://schemas.openxmlformats.org/officeDocument/2006/relationships/slide" Target="slides/slide110.xml"/><Relationship Id="rId118" Type="http://schemas.openxmlformats.org/officeDocument/2006/relationships/slide" Target="slides/slide115.xml"/><Relationship Id="rId134" Type="http://schemas.openxmlformats.org/officeDocument/2006/relationships/tableStyles" Target="tableStyles.xml"/><Relationship Id="rId80" Type="http://schemas.openxmlformats.org/officeDocument/2006/relationships/slide" Target="slides/slide77.xml"/><Relationship Id="rId85" Type="http://schemas.openxmlformats.org/officeDocument/2006/relationships/slide" Target="slides/slide82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59" Type="http://schemas.openxmlformats.org/officeDocument/2006/relationships/slide" Target="slides/slide56.xml"/><Relationship Id="rId103" Type="http://schemas.openxmlformats.org/officeDocument/2006/relationships/slide" Target="slides/slide100.xml"/><Relationship Id="rId108" Type="http://schemas.openxmlformats.org/officeDocument/2006/relationships/slide" Target="slides/slide105.xml"/><Relationship Id="rId124" Type="http://schemas.openxmlformats.org/officeDocument/2006/relationships/slide" Target="slides/slide121.xml"/><Relationship Id="rId129" Type="http://schemas.openxmlformats.org/officeDocument/2006/relationships/slide" Target="slides/slide126.xml"/><Relationship Id="rId54" Type="http://schemas.openxmlformats.org/officeDocument/2006/relationships/slide" Target="slides/slide51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91" Type="http://schemas.openxmlformats.org/officeDocument/2006/relationships/slide" Target="slides/slide88.xml"/><Relationship Id="rId96" Type="http://schemas.openxmlformats.org/officeDocument/2006/relationships/slide" Target="slides/slide9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49" Type="http://schemas.openxmlformats.org/officeDocument/2006/relationships/slide" Target="slides/slide46.xml"/><Relationship Id="rId114" Type="http://schemas.openxmlformats.org/officeDocument/2006/relationships/slide" Target="slides/slide111.xml"/><Relationship Id="rId119" Type="http://schemas.openxmlformats.org/officeDocument/2006/relationships/slide" Target="slides/slide116.xml"/><Relationship Id="rId44" Type="http://schemas.openxmlformats.org/officeDocument/2006/relationships/slide" Target="slides/slide41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81" Type="http://schemas.openxmlformats.org/officeDocument/2006/relationships/slide" Target="slides/slide78.xml"/><Relationship Id="rId86" Type="http://schemas.openxmlformats.org/officeDocument/2006/relationships/slide" Target="slides/slide83.xml"/><Relationship Id="rId130" Type="http://schemas.openxmlformats.org/officeDocument/2006/relationships/notesMaster" Target="notesMasters/notesMaster1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109" Type="http://schemas.openxmlformats.org/officeDocument/2006/relationships/slide" Target="slides/slide10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slide" Target="slides/slide73.xml"/><Relationship Id="rId97" Type="http://schemas.openxmlformats.org/officeDocument/2006/relationships/slide" Target="slides/slide94.xml"/><Relationship Id="rId104" Type="http://schemas.openxmlformats.org/officeDocument/2006/relationships/slide" Target="slides/slide101.xml"/><Relationship Id="rId120" Type="http://schemas.openxmlformats.org/officeDocument/2006/relationships/slide" Target="slides/slide117.xml"/><Relationship Id="rId125" Type="http://schemas.openxmlformats.org/officeDocument/2006/relationships/slide" Target="slides/slide122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92" Type="http://schemas.openxmlformats.org/officeDocument/2006/relationships/slide" Target="slides/slide8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4" Type="http://schemas.openxmlformats.org/officeDocument/2006/relationships/slide" Target="slides/slide21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66" Type="http://schemas.openxmlformats.org/officeDocument/2006/relationships/slide" Target="slides/slide63.xml"/><Relationship Id="rId87" Type="http://schemas.openxmlformats.org/officeDocument/2006/relationships/slide" Target="slides/slide84.xml"/><Relationship Id="rId110" Type="http://schemas.openxmlformats.org/officeDocument/2006/relationships/slide" Target="slides/slide107.xml"/><Relationship Id="rId115" Type="http://schemas.openxmlformats.org/officeDocument/2006/relationships/slide" Target="slides/slide112.xml"/><Relationship Id="rId131" Type="http://schemas.openxmlformats.org/officeDocument/2006/relationships/presProps" Target="presProps.xml"/><Relationship Id="rId61" Type="http://schemas.openxmlformats.org/officeDocument/2006/relationships/slide" Target="slides/slide58.xml"/><Relationship Id="rId82" Type="http://schemas.openxmlformats.org/officeDocument/2006/relationships/slide" Target="slides/slide79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56" Type="http://schemas.openxmlformats.org/officeDocument/2006/relationships/slide" Target="slides/slide53.xml"/><Relationship Id="rId77" Type="http://schemas.openxmlformats.org/officeDocument/2006/relationships/slide" Target="slides/slide74.xml"/><Relationship Id="rId100" Type="http://schemas.openxmlformats.org/officeDocument/2006/relationships/slide" Target="slides/slide97.xml"/><Relationship Id="rId105" Type="http://schemas.openxmlformats.org/officeDocument/2006/relationships/slide" Target="slides/slide102.xml"/><Relationship Id="rId126" Type="http://schemas.openxmlformats.org/officeDocument/2006/relationships/slide" Target="slides/slide123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93" Type="http://schemas.openxmlformats.org/officeDocument/2006/relationships/slide" Target="slides/slide90.xml"/><Relationship Id="rId98" Type="http://schemas.openxmlformats.org/officeDocument/2006/relationships/slide" Target="slides/slide95.xml"/><Relationship Id="rId121" Type="http://schemas.openxmlformats.org/officeDocument/2006/relationships/slide" Target="slides/slide118.xml"/><Relationship Id="rId3" Type="http://schemas.openxmlformats.org/officeDocument/2006/relationships/slideMaster" Target="slideMasters/slideMaster3.xml"/><Relationship Id="rId25" Type="http://schemas.openxmlformats.org/officeDocument/2006/relationships/slide" Target="slides/slide22.xml"/><Relationship Id="rId46" Type="http://schemas.openxmlformats.org/officeDocument/2006/relationships/slide" Target="slides/slide43.xml"/><Relationship Id="rId67" Type="http://schemas.openxmlformats.org/officeDocument/2006/relationships/slide" Target="slides/slide64.xml"/><Relationship Id="rId116" Type="http://schemas.openxmlformats.org/officeDocument/2006/relationships/slide" Target="slides/slide11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62" Type="http://schemas.openxmlformats.org/officeDocument/2006/relationships/slide" Target="slides/slide59.xml"/><Relationship Id="rId83" Type="http://schemas.openxmlformats.org/officeDocument/2006/relationships/slide" Target="slides/slide80.xml"/><Relationship Id="rId88" Type="http://schemas.openxmlformats.org/officeDocument/2006/relationships/slide" Target="slides/slide85.xml"/><Relationship Id="rId111" Type="http://schemas.openxmlformats.org/officeDocument/2006/relationships/slide" Target="slides/slide108.xml"/><Relationship Id="rId132" Type="http://schemas.openxmlformats.org/officeDocument/2006/relationships/viewProps" Target="viewProps.xml"/><Relationship Id="rId15" Type="http://schemas.openxmlformats.org/officeDocument/2006/relationships/slide" Target="slides/slide12.xml"/><Relationship Id="rId36" Type="http://schemas.openxmlformats.org/officeDocument/2006/relationships/slide" Target="slides/slide33.xml"/><Relationship Id="rId57" Type="http://schemas.openxmlformats.org/officeDocument/2006/relationships/slide" Target="slides/slide54.xml"/><Relationship Id="rId106" Type="http://schemas.openxmlformats.org/officeDocument/2006/relationships/slide" Target="slides/slide103.xml"/><Relationship Id="rId127" Type="http://schemas.openxmlformats.org/officeDocument/2006/relationships/slide" Target="slides/slide12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52" Type="http://schemas.openxmlformats.org/officeDocument/2006/relationships/slide" Target="slides/slide49.xml"/><Relationship Id="rId73" Type="http://schemas.openxmlformats.org/officeDocument/2006/relationships/slide" Target="slides/slide70.xml"/><Relationship Id="rId78" Type="http://schemas.openxmlformats.org/officeDocument/2006/relationships/slide" Target="slides/slide75.xml"/><Relationship Id="rId94" Type="http://schemas.openxmlformats.org/officeDocument/2006/relationships/slide" Target="slides/slide91.xml"/><Relationship Id="rId99" Type="http://schemas.openxmlformats.org/officeDocument/2006/relationships/slide" Target="slides/slide96.xml"/><Relationship Id="rId101" Type="http://schemas.openxmlformats.org/officeDocument/2006/relationships/slide" Target="slides/slide98.xml"/><Relationship Id="rId122" Type="http://schemas.openxmlformats.org/officeDocument/2006/relationships/slide" Target="slides/slide119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26" Type="http://schemas.openxmlformats.org/officeDocument/2006/relationships/slide" Target="slides/slide23.xml"/><Relationship Id="rId47" Type="http://schemas.openxmlformats.org/officeDocument/2006/relationships/slide" Target="slides/slide44.xml"/><Relationship Id="rId68" Type="http://schemas.openxmlformats.org/officeDocument/2006/relationships/slide" Target="slides/slide65.xml"/><Relationship Id="rId89" Type="http://schemas.openxmlformats.org/officeDocument/2006/relationships/slide" Target="slides/slide86.xml"/><Relationship Id="rId112" Type="http://schemas.openxmlformats.org/officeDocument/2006/relationships/slide" Target="slides/slide109.xml"/><Relationship Id="rId133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 b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b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5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29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529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 b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29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b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AA433A94-A6A4-4D62-9D1C-77CAD2A83224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3619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13619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fld id="{CCBD321F-A214-4E4E-9612-BC93A7AE4C94}" type="slidenum">
              <a:rPr lang="en-US" altLang="zh-CN" sz="1200" b="0" smtClean="0">
                <a:ea typeface="宋体" panose="02010600030101010101" pitchFamily="2" charset="-122"/>
              </a:rPr>
              <a:t>15</a:t>
            </a:fld>
            <a:endParaRPr lang="en-US" altLang="zh-CN" sz="1200" b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en-US" altLang="zh-CN" sz="1200" dirty="0"/>
              <a:t>106</a:t>
            </a:fld>
            <a:endParaRPr lang="en-US" altLang="zh-CN" sz="1200" dirty="0"/>
          </a:p>
        </p:txBody>
      </p:sp>
      <p:sp>
        <p:nvSpPr>
          <p:cNvPr id="137219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3722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zh-CN" altLang="zh-CN" b="1" dirty="0">
              <a:latin typeface="隶书" pitchFamily="49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en-US" altLang="zh-CN" sz="1200" dirty="0"/>
              <a:t>107</a:t>
            </a:fld>
            <a:endParaRPr lang="en-US" altLang="zh-CN" sz="1200" dirty="0"/>
          </a:p>
        </p:txBody>
      </p:sp>
      <p:sp>
        <p:nvSpPr>
          <p:cNvPr id="138243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3824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zh-CN" altLang="zh-CN" b="1" dirty="0">
              <a:latin typeface="隶书" pitchFamily="49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8178" name="幻灯片图像占位符 2738177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738179" name="文本占位符 273817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sz="1000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>
              <a:spcBef>
                <a:spcPct val="50000"/>
              </a:spcBef>
            </a:pPr>
            <a:fld id="{9A0DB2DC-4C9A-4742-B13C-FB6460FD3503}" type="slidenum">
              <a:rPr lang="zh-CN" altLang="en-US" sz="1200" b="1" dirty="0"/>
              <a:t>29</a:t>
            </a:fld>
            <a:endParaRPr lang="zh-CN" altLang="en-US" sz="1200" b="1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fld id="{B90FBFFE-D4E7-4289-A053-E9B3C599B372}" type="slidenum">
              <a:rPr lang="en-US" altLang="zh-CN" sz="1200" b="0" smtClean="0">
                <a:ea typeface="宋体" panose="02010600030101010101" pitchFamily="2" charset="-122"/>
              </a:rPr>
              <a:t>69</a:t>
            </a:fld>
            <a:endParaRPr lang="en-US" altLang="zh-CN" sz="1200" b="0" smtClean="0">
              <a:ea typeface="宋体" panose="02010600030101010101" pitchFamily="2" charset="-122"/>
            </a:endParaRPr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666750"/>
            <a:ext cx="4645025" cy="3484563"/>
          </a:xfrm>
          <a:solidFill>
            <a:srgbClr val="FFFFFF"/>
          </a:solidFill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75" y="4373563"/>
            <a:ext cx="5048250" cy="40782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9584" tIns="44792" rIns="89584" bIns="44792"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fld id="{F5E295CD-CD72-40C5-94E9-1775D652A6E7}" type="slidenum">
              <a:rPr lang="en-US" altLang="zh-CN" sz="1200" b="0" smtClean="0">
                <a:ea typeface="宋体" panose="02010600030101010101" pitchFamily="2" charset="-122"/>
              </a:rPr>
              <a:t>70</a:t>
            </a:fld>
            <a:endParaRPr lang="en-US" altLang="zh-CN" sz="1200" b="0" smtClean="0">
              <a:ea typeface="宋体" panose="02010600030101010101" pitchFamily="2" charset="-122"/>
            </a:endParaRPr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666750"/>
            <a:ext cx="4645025" cy="3484563"/>
          </a:xfrm>
          <a:solidFill>
            <a:srgbClr val="FFFFFF"/>
          </a:solidFill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75" y="4373563"/>
            <a:ext cx="5048250" cy="40782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9584" tIns="44792" rIns="89584" bIns="44792"/>
          <a:lstStyle/>
          <a:p>
            <a:pPr eaLnBrk="1" hangingPunct="1"/>
            <a:endParaRPr lang="zh-CN" altLang="zh-CN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fld id="{86EE307A-270E-4B4C-A77D-B785EC6D7615}" type="slidenum">
              <a:rPr lang="en-US" altLang="zh-CN" sz="1200" b="0" smtClean="0">
                <a:ea typeface="宋体" panose="02010600030101010101" pitchFamily="2" charset="-122"/>
              </a:rPr>
              <a:t>71</a:t>
            </a:fld>
            <a:endParaRPr lang="en-US" altLang="zh-CN" sz="1200" b="0" smtClean="0">
              <a:ea typeface="宋体" panose="02010600030101010101" pitchFamily="2" charset="-122"/>
            </a:endParaRPr>
          </a:p>
        </p:txBody>
      </p:sp>
      <p:sp>
        <p:nvSpPr>
          <p:cNvPr id="140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666750"/>
            <a:ext cx="4645025" cy="3484563"/>
          </a:xfrm>
          <a:solidFill>
            <a:srgbClr val="FFFFFF"/>
          </a:solidFill>
        </p:spPr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75" y="4373563"/>
            <a:ext cx="5048250" cy="40782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9584" tIns="44792" rIns="89584" bIns="44792"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fld id="{89ABD1F9-9BCD-423F-9FA5-89C7FE8DBBFA}" type="slidenum">
              <a:rPr lang="en-US" altLang="zh-CN" sz="1200" b="0" smtClean="0">
                <a:ea typeface="宋体" panose="02010600030101010101" pitchFamily="2" charset="-122"/>
              </a:rPr>
              <a:t>72</a:t>
            </a:fld>
            <a:endParaRPr lang="en-US" altLang="zh-CN" sz="1200" b="0" smtClean="0">
              <a:ea typeface="宋体" panose="02010600030101010101" pitchFamily="2" charset="-122"/>
            </a:endParaRPr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666750"/>
            <a:ext cx="4645025" cy="3484563"/>
          </a:xfrm>
          <a:solidFill>
            <a:srgbClr val="FFFFFF"/>
          </a:solidFill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75" y="4373563"/>
            <a:ext cx="5048250" cy="40782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9584" tIns="44792" rIns="89584" bIns="44792"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fld id="{1F91EB22-B5AA-4F71-8279-F9421BC6F9DA}" type="slidenum">
              <a:rPr lang="en-US" altLang="zh-CN" sz="1200" b="0" smtClean="0">
                <a:ea typeface="宋体" panose="02010600030101010101" pitchFamily="2" charset="-122"/>
              </a:rPr>
              <a:t>73</a:t>
            </a:fld>
            <a:endParaRPr lang="en-US" altLang="zh-CN" sz="1200" b="0" smtClean="0">
              <a:ea typeface="宋体" panose="02010600030101010101" pitchFamily="2" charset="-122"/>
            </a:endParaRPr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666750"/>
            <a:ext cx="4645025" cy="3484563"/>
          </a:xfrm>
          <a:solidFill>
            <a:srgbClr val="FFFFFF"/>
          </a:solidFill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75" y="4373563"/>
            <a:ext cx="5048250" cy="40782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9584" tIns="44792" rIns="89584" bIns="44792"/>
          <a:lstStyle/>
          <a:p>
            <a:pPr eaLnBrk="1" hangingPunct="1"/>
            <a:endParaRPr lang="zh-CN" altLang="zh-CN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fld id="{F4F33779-6086-4CB1-A1BC-C5A877981EFC}" type="slidenum">
              <a:rPr lang="en-US" altLang="zh-CN" sz="1200" b="0" smtClean="0">
                <a:ea typeface="宋体" panose="02010600030101010101" pitchFamily="2" charset="-122"/>
              </a:rPr>
              <a:t>74</a:t>
            </a:fld>
            <a:endParaRPr lang="en-US" altLang="zh-CN" sz="1200" b="0" smtClean="0">
              <a:ea typeface="宋体" panose="02010600030101010101" pitchFamily="2" charset="-122"/>
            </a:endParaRPr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666750"/>
            <a:ext cx="4645025" cy="3484563"/>
          </a:xfrm>
          <a:solidFill>
            <a:srgbClr val="FFFFFF"/>
          </a:solidFill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75" y="4373563"/>
            <a:ext cx="5048250" cy="40782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9584" tIns="44792" rIns="89584" bIns="44792"/>
          <a:lstStyle/>
          <a:p>
            <a:pPr eaLnBrk="1" hangingPunct="1"/>
            <a:r>
              <a:rPr lang="en-US" altLang="zh-CN" smtClean="0"/>
              <a:t>2005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en-US" altLang="zh-CN" sz="1200" dirty="0"/>
              <a:t>105</a:t>
            </a:fld>
            <a:endParaRPr lang="en-US" altLang="zh-CN" sz="1200" dirty="0"/>
          </a:p>
        </p:txBody>
      </p:sp>
      <p:sp>
        <p:nvSpPr>
          <p:cNvPr id="136195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3619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/>
          <p:cNvSpPr/>
          <p:nvPr/>
        </p:nvSpPr>
        <p:spPr bwMode="hidden">
          <a:xfrm>
            <a:off x="-6350" y="4897438"/>
            <a:ext cx="9150350" cy="1981200"/>
          </a:xfrm>
          <a:custGeom>
            <a:avLst/>
            <a:gdLst/>
            <a:ahLst/>
            <a:cxnLst>
              <a:cxn ang="0">
                <a:pos x="6027" y="2296"/>
              </a:cxn>
              <a:cxn ang="0">
                <a:pos x="0" y="2296"/>
              </a:cxn>
              <a:cxn ang="0">
                <a:pos x="0" y="0"/>
              </a:cxn>
              <a:cxn ang="0">
                <a:pos x="6027" y="0"/>
              </a:cxn>
              <a:cxn ang="0">
                <a:pos x="6027" y="2296"/>
              </a:cxn>
              <a:cxn ang="0">
                <a:pos x="6027" y="2296"/>
              </a:cxn>
            </a:cxnLst>
            <a:rect l="0" t="0" r="r" b="b"/>
            <a:pathLst>
              <a:path w="6027" h="2296">
                <a:moveTo>
                  <a:pt x="6027" y="2296"/>
                </a:moveTo>
                <a:lnTo>
                  <a:pt x="0" y="2296"/>
                </a:lnTo>
                <a:lnTo>
                  <a:pt x="0" y="0"/>
                </a:lnTo>
                <a:lnTo>
                  <a:pt x="6027" y="0"/>
                </a:lnTo>
                <a:lnTo>
                  <a:pt x="6027" y="2296"/>
                </a:lnTo>
                <a:lnTo>
                  <a:pt x="6027" y="2296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accent2"/>
              </a:gs>
            </a:gsLst>
            <a:lin ang="5400000" scaled="1"/>
          </a:gra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reeform 3"/>
          <p:cNvSpPr/>
          <p:nvPr/>
        </p:nvSpPr>
        <p:spPr bwMode="hidden">
          <a:xfrm>
            <a:off x="-6350" y="0"/>
            <a:ext cx="9150350" cy="4897438"/>
          </a:xfrm>
          <a:custGeom>
            <a:avLst/>
            <a:gdLst/>
            <a:ahLst/>
            <a:cxnLst>
              <a:cxn ang="0">
                <a:pos x="6027" y="2296"/>
              </a:cxn>
              <a:cxn ang="0">
                <a:pos x="0" y="2296"/>
              </a:cxn>
              <a:cxn ang="0">
                <a:pos x="0" y="0"/>
              </a:cxn>
              <a:cxn ang="0">
                <a:pos x="6027" y="0"/>
              </a:cxn>
              <a:cxn ang="0">
                <a:pos x="6027" y="2296"/>
              </a:cxn>
              <a:cxn ang="0">
                <a:pos x="6027" y="2296"/>
              </a:cxn>
            </a:cxnLst>
            <a:rect l="0" t="0" r="r" b="b"/>
            <a:pathLst>
              <a:path w="6027" h="2296">
                <a:moveTo>
                  <a:pt x="6027" y="2296"/>
                </a:moveTo>
                <a:lnTo>
                  <a:pt x="0" y="2296"/>
                </a:lnTo>
                <a:lnTo>
                  <a:pt x="0" y="0"/>
                </a:lnTo>
                <a:lnTo>
                  <a:pt x="6027" y="0"/>
                </a:lnTo>
                <a:lnTo>
                  <a:pt x="6027" y="2296"/>
                </a:lnTo>
                <a:lnTo>
                  <a:pt x="6027" y="2296"/>
                </a:lnTo>
                <a:close/>
              </a:path>
            </a:pathLst>
          </a:custGeom>
          <a:gradFill rotWithShape="0">
            <a:gsLst>
              <a:gs pos="0">
                <a:srgbClr val="B4B3CD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reeform 4"/>
          <p:cNvSpPr/>
          <p:nvPr/>
        </p:nvSpPr>
        <p:spPr bwMode="hidden">
          <a:xfrm>
            <a:off x="6242050" y="6269038"/>
            <a:ext cx="2895600" cy="609600"/>
          </a:xfrm>
          <a:custGeom>
            <a:avLst/>
            <a:gdLst/>
            <a:ahLst/>
            <a:cxnLst>
              <a:cxn ang="0">
                <a:pos x="5748" y="246"/>
              </a:cxn>
              <a:cxn ang="0">
                <a:pos x="0" y="246"/>
              </a:cxn>
              <a:cxn ang="0">
                <a:pos x="0" y="0"/>
              </a:cxn>
              <a:cxn ang="0">
                <a:pos x="5748" y="0"/>
              </a:cxn>
              <a:cxn ang="0">
                <a:pos x="5748" y="246"/>
              </a:cxn>
              <a:cxn ang="0">
                <a:pos x="5748" y="246"/>
              </a:cxn>
            </a:cxnLst>
            <a:rect l="0" t="0" r="r" b="b"/>
            <a:pathLst>
              <a:path w="5748" h="246">
                <a:moveTo>
                  <a:pt x="5748" y="246"/>
                </a:moveTo>
                <a:lnTo>
                  <a:pt x="0" y="246"/>
                </a:lnTo>
                <a:lnTo>
                  <a:pt x="0" y="0"/>
                </a:lnTo>
                <a:lnTo>
                  <a:pt x="5748" y="0"/>
                </a:lnTo>
                <a:lnTo>
                  <a:pt x="5748" y="246"/>
                </a:lnTo>
                <a:lnTo>
                  <a:pt x="5748" y="246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grpSp>
        <p:nvGrpSpPr>
          <p:cNvPr id="7" name="Group 5"/>
          <p:cNvGrpSpPr/>
          <p:nvPr/>
        </p:nvGrpSpPr>
        <p:grpSpPr bwMode="auto">
          <a:xfrm>
            <a:off x="-1588" y="5734050"/>
            <a:ext cx="7845426" cy="1150938"/>
            <a:chOff x="0" y="3792"/>
            <a:chExt cx="4942" cy="536"/>
          </a:xfrm>
        </p:grpSpPr>
        <p:sp>
          <p:nvSpPr>
            <p:cNvPr id="8" name="Freeform 6"/>
            <p:cNvSpPr/>
            <p:nvPr userDrawn="1"/>
          </p:nvSpPr>
          <p:spPr bwMode="ltGray">
            <a:xfrm>
              <a:off x="1488" y="3792"/>
              <a:ext cx="3240" cy="536"/>
            </a:xfrm>
            <a:custGeom>
              <a:avLst/>
              <a:gdLst/>
              <a:ahLst/>
              <a:cxnLst>
                <a:cxn ang="0">
                  <a:pos x="3132" y="469"/>
                </a:cxn>
                <a:cxn ang="0">
                  <a:pos x="2995" y="395"/>
                </a:cxn>
                <a:cxn ang="0">
                  <a:pos x="2911" y="375"/>
                </a:cxn>
                <a:cxn ang="0">
                  <a:pos x="2678" y="228"/>
                </a:cxn>
                <a:cxn ang="0">
                  <a:pos x="2553" y="74"/>
                </a:cxn>
                <a:cxn ang="0">
                  <a:pos x="2457" y="7"/>
                </a:cxn>
                <a:cxn ang="0">
                  <a:pos x="2403" y="47"/>
                </a:cxn>
                <a:cxn ang="0">
                  <a:pos x="2289" y="74"/>
                </a:cxn>
                <a:cxn ang="0">
                  <a:pos x="2134" y="74"/>
                </a:cxn>
                <a:cxn ang="0">
                  <a:pos x="2044" y="128"/>
                </a:cxn>
                <a:cxn ang="0">
                  <a:pos x="1775" y="222"/>
                </a:cxn>
                <a:cxn ang="0">
                  <a:pos x="1602" y="181"/>
                </a:cxn>
                <a:cxn ang="0">
                  <a:pos x="1560" y="101"/>
                </a:cxn>
                <a:cxn ang="0">
                  <a:pos x="1542" y="87"/>
                </a:cxn>
                <a:cxn ang="0">
                  <a:pos x="1446" y="60"/>
                </a:cxn>
                <a:cxn ang="0">
                  <a:pos x="1375" y="74"/>
                </a:cxn>
                <a:cxn ang="0">
                  <a:pos x="1309" y="87"/>
                </a:cxn>
                <a:cxn ang="0">
                  <a:pos x="1243" y="13"/>
                </a:cxn>
                <a:cxn ang="0">
                  <a:pos x="1225" y="0"/>
                </a:cxn>
                <a:cxn ang="0">
                  <a:pos x="1189" y="0"/>
                </a:cxn>
                <a:cxn ang="0">
                  <a:pos x="1106" y="34"/>
                </a:cxn>
                <a:cxn ang="0">
                  <a:pos x="1106" y="34"/>
                </a:cxn>
                <a:cxn ang="0">
                  <a:pos x="1094" y="40"/>
                </a:cxn>
                <a:cxn ang="0">
                  <a:pos x="1070" y="54"/>
                </a:cxn>
                <a:cxn ang="0">
                  <a:pos x="1034" y="74"/>
                </a:cxn>
                <a:cxn ang="0">
                  <a:pos x="1004" y="74"/>
                </a:cxn>
                <a:cxn ang="0">
                  <a:pos x="986" y="74"/>
                </a:cxn>
                <a:cxn ang="0">
                  <a:pos x="956" y="81"/>
                </a:cxn>
                <a:cxn ang="0">
                  <a:pos x="920" y="94"/>
                </a:cxn>
                <a:cxn ang="0">
                  <a:pos x="884" y="107"/>
                </a:cxn>
                <a:cxn ang="0">
                  <a:pos x="843" y="128"/>
                </a:cxn>
                <a:cxn ang="0">
                  <a:pos x="813" y="141"/>
                </a:cxn>
                <a:cxn ang="0">
                  <a:pos x="789" y="148"/>
                </a:cxn>
                <a:cxn ang="0">
                  <a:pos x="783" y="154"/>
                </a:cxn>
                <a:cxn ang="0">
                  <a:pos x="556" y="228"/>
                </a:cxn>
                <a:cxn ang="0">
                  <a:pos x="394" y="294"/>
                </a:cxn>
                <a:cxn ang="0">
                  <a:pos x="107" y="462"/>
                </a:cxn>
                <a:cxn ang="0">
                  <a:pos x="0" y="536"/>
                </a:cxn>
                <a:cxn ang="0">
                  <a:pos x="3240" y="536"/>
                </a:cxn>
                <a:cxn ang="0">
                  <a:pos x="3132" y="469"/>
                </a:cxn>
                <a:cxn ang="0">
                  <a:pos x="3132" y="469"/>
                </a:cxn>
              </a:cxnLst>
              <a:rect l="0" t="0" r="r" b="b"/>
              <a:pathLst>
                <a:path w="3240" h="536">
                  <a:moveTo>
                    <a:pt x="3132" y="469"/>
                  </a:moveTo>
                  <a:lnTo>
                    <a:pt x="2995" y="395"/>
                  </a:lnTo>
                  <a:lnTo>
                    <a:pt x="2911" y="375"/>
                  </a:lnTo>
                  <a:lnTo>
                    <a:pt x="2678" y="228"/>
                  </a:lnTo>
                  <a:lnTo>
                    <a:pt x="2553" y="74"/>
                  </a:lnTo>
                  <a:lnTo>
                    <a:pt x="2457" y="7"/>
                  </a:lnTo>
                  <a:lnTo>
                    <a:pt x="2403" y="47"/>
                  </a:lnTo>
                  <a:lnTo>
                    <a:pt x="2289" y="74"/>
                  </a:lnTo>
                  <a:lnTo>
                    <a:pt x="2134" y="74"/>
                  </a:lnTo>
                  <a:lnTo>
                    <a:pt x="2044" y="128"/>
                  </a:lnTo>
                  <a:lnTo>
                    <a:pt x="1775" y="222"/>
                  </a:lnTo>
                  <a:lnTo>
                    <a:pt x="1602" y="181"/>
                  </a:lnTo>
                  <a:lnTo>
                    <a:pt x="1560" y="101"/>
                  </a:lnTo>
                  <a:lnTo>
                    <a:pt x="1542" y="87"/>
                  </a:lnTo>
                  <a:lnTo>
                    <a:pt x="1446" y="60"/>
                  </a:lnTo>
                  <a:lnTo>
                    <a:pt x="1375" y="74"/>
                  </a:lnTo>
                  <a:lnTo>
                    <a:pt x="1309" y="87"/>
                  </a:lnTo>
                  <a:lnTo>
                    <a:pt x="1243" y="13"/>
                  </a:lnTo>
                  <a:lnTo>
                    <a:pt x="1225" y="0"/>
                  </a:lnTo>
                  <a:lnTo>
                    <a:pt x="1189" y="0"/>
                  </a:lnTo>
                  <a:lnTo>
                    <a:pt x="1106" y="34"/>
                  </a:lnTo>
                  <a:lnTo>
                    <a:pt x="1106" y="34"/>
                  </a:lnTo>
                  <a:lnTo>
                    <a:pt x="1094" y="40"/>
                  </a:lnTo>
                  <a:lnTo>
                    <a:pt x="1070" y="54"/>
                  </a:lnTo>
                  <a:lnTo>
                    <a:pt x="1034" y="74"/>
                  </a:lnTo>
                  <a:lnTo>
                    <a:pt x="1004" y="74"/>
                  </a:lnTo>
                  <a:lnTo>
                    <a:pt x="986" y="74"/>
                  </a:lnTo>
                  <a:lnTo>
                    <a:pt x="956" y="81"/>
                  </a:lnTo>
                  <a:lnTo>
                    <a:pt x="920" y="94"/>
                  </a:lnTo>
                  <a:lnTo>
                    <a:pt x="884" y="107"/>
                  </a:lnTo>
                  <a:lnTo>
                    <a:pt x="843" y="128"/>
                  </a:lnTo>
                  <a:lnTo>
                    <a:pt x="813" y="141"/>
                  </a:lnTo>
                  <a:lnTo>
                    <a:pt x="789" y="148"/>
                  </a:lnTo>
                  <a:lnTo>
                    <a:pt x="783" y="154"/>
                  </a:lnTo>
                  <a:lnTo>
                    <a:pt x="556" y="228"/>
                  </a:lnTo>
                  <a:lnTo>
                    <a:pt x="394" y="294"/>
                  </a:lnTo>
                  <a:lnTo>
                    <a:pt x="107" y="462"/>
                  </a:lnTo>
                  <a:lnTo>
                    <a:pt x="0" y="536"/>
                  </a:lnTo>
                  <a:lnTo>
                    <a:pt x="3240" y="536"/>
                  </a:lnTo>
                  <a:lnTo>
                    <a:pt x="3132" y="469"/>
                  </a:lnTo>
                  <a:lnTo>
                    <a:pt x="3132" y="469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66667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9" name="Group 7"/>
            <p:cNvGrpSpPr/>
            <p:nvPr userDrawn="1"/>
          </p:nvGrpSpPr>
          <p:grpSpPr bwMode="auto">
            <a:xfrm>
              <a:off x="2486" y="3792"/>
              <a:ext cx="2456" cy="536"/>
              <a:chOff x="2486" y="3792"/>
              <a:chExt cx="2456" cy="536"/>
            </a:xfrm>
          </p:grpSpPr>
          <p:sp>
            <p:nvSpPr>
              <p:cNvPr id="11" name="Freeform 8"/>
              <p:cNvSpPr/>
              <p:nvPr userDrawn="1"/>
            </p:nvSpPr>
            <p:spPr bwMode="ltGray">
              <a:xfrm>
                <a:off x="3948" y="3799"/>
                <a:ext cx="994" cy="529"/>
              </a:xfrm>
              <a:custGeom>
                <a:avLst/>
                <a:gdLst/>
                <a:ahLst/>
                <a:cxnLst>
                  <a:cxn ang="0">
                    <a:pos x="636" y="373"/>
                  </a:cxn>
                  <a:cxn ang="0">
                    <a:pos x="495" y="370"/>
                  </a:cxn>
                  <a:cxn ang="0">
                    <a:pos x="280" y="249"/>
                  </a:cxn>
                  <a:cxn ang="0">
                    <a:pos x="127" y="66"/>
                  </a:cxn>
                  <a:cxn ang="0">
                    <a:pos x="0" y="0"/>
                  </a:cxn>
                  <a:cxn ang="0">
                    <a:pos x="22" y="26"/>
                  </a:cxn>
                  <a:cxn ang="0">
                    <a:pos x="0" y="65"/>
                  </a:cxn>
                  <a:cxn ang="0">
                    <a:pos x="30" y="119"/>
                  </a:cxn>
                  <a:cxn ang="0">
                    <a:pos x="75" y="243"/>
                  </a:cxn>
                  <a:cxn ang="0">
                    <a:pos x="45" y="422"/>
                  </a:cxn>
                  <a:cxn ang="0">
                    <a:pos x="200" y="329"/>
                  </a:cxn>
                  <a:cxn ang="0">
                    <a:pos x="592" y="527"/>
                  </a:cxn>
                  <a:cxn ang="0">
                    <a:pos x="994" y="529"/>
                  </a:cxn>
                  <a:cxn ang="0">
                    <a:pos x="828" y="473"/>
                  </a:cxn>
                  <a:cxn ang="0">
                    <a:pos x="636" y="373"/>
                  </a:cxn>
                </a:cxnLst>
                <a:rect l="0" t="0" r="r" b="b"/>
                <a:pathLst>
                  <a:path w="994" h="529">
                    <a:moveTo>
                      <a:pt x="636" y="373"/>
                    </a:moveTo>
                    <a:lnTo>
                      <a:pt x="495" y="370"/>
                    </a:lnTo>
                    <a:lnTo>
                      <a:pt x="280" y="249"/>
                    </a:lnTo>
                    <a:lnTo>
                      <a:pt x="127" y="66"/>
                    </a:lnTo>
                    <a:lnTo>
                      <a:pt x="0" y="0"/>
                    </a:lnTo>
                    <a:lnTo>
                      <a:pt x="22" y="26"/>
                    </a:lnTo>
                    <a:lnTo>
                      <a:pt x="0" y="65"/>
                    </a:lnTo>
                    <a:lnTo>
                      <a:pt x="30" y="119"/>
                    </a:lnTo>
                    <a:lnTo>
                      <a:pt x="75" y="243"/>
                    </a:lnTo>
                    <a:lnTo>
                      <a:pt x="45" y="422"/>
                    </a:lnTo>
                    <a:lnTo>
                      <a:pt x="200" y="329"/>
                    </a:lnTo>
                    <a:lnTo>
                      <a:pt x="592" y="527"/>
                    </a:lnTo>
                    <a:lnTo>
                      <a:pt x="994" y="529"/>
                    </a:lnTo>
                    <a:lnTo>
                      <a:pt x="828" y="473"/>
                    </a:lnTo>
                    <a:lnTo>
                      <a:pt x="636" y="373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2" name="Freeform 9"/>
              <p:cNvSpPr/>
              <p:nvPr userDrawn="1"/>
            </p:nvSpPr>
            <p:spPr bwMode="ltGray">
              <a:xfrm>
                <a:off x="2677" y="3792"/>
                <a:ext cx="186" cy="395"/>
              </a:xfrm>
              <a:custGeom>
                <a:avLst/>
                <a:gdLst/>
                <a:ahLst/>
                <a:cxnLst>
                  <a:cxn ang="0">
                    <a:pos x="36" y="0"/>
                  </a:cxn>
                  <a:cxn ang="0">
                    <a:pos x="54" y="18"/>
                  </a:cxn>
                  <a:cxn ang="0">
                    <a:pos x="24" y="30"/>
                  </a:cxn>
                  <a:cxn ang="0">
                    <a:pos x="18" y="66"/>
                  </a:cxn>
                  <a:cxn ang="0">
                    <a:pos x="42" y="114"/>
                  </a:cxn>
                  <a:cxn ang="0">
                    <a:pos x="48" y="162"/>
                  </a:cxn>
                  <a:cxn ang="0">
                    <a:pos x="0" y="353"/>
                  </a:cxn>
                  <a:cxn ang="0">
                    <a:pos x="54" y="233"/>
                  </a:cxn>
                  <a:cxn ang="0">
                    <a:pos x="84" y="216"/>
                  </a:cxn>
                  <a:cxn ang="0">
                    <a:pos x="126" y="126"/>
                  </a:cxn>
                  <a:cxn ang="0">
                    <a:pos x="144" y="120"/>
                  </a:cxn>
                  <a:cxn ang="0">
                    <a:pos x="144" y="90"/>
                  </a:cxn>
                  <a:cxn ang="0">
                    <a:pos x="186" y="66"/>
                  </a:cxn>
                  <a:cxn ang="0">
                    <a:pos x="162" y="60"/>
                  </a:cxn>
                  <a:cxn ang="0">
                    <a:pos x="36" y="0"/>
                  </a:cxn>
                  <a:cxn ang="0">
                    <a:pos x="36" y="0"/>
                  </a:cxn>
                </a:cxnLst>
                <a:rect l="0" t="0" r="r" b="b"/>
                <a:pathLst>
                  <a:path w="186" h="353">
                    <a:moveTo>
                      <a:pt x="36" y="0"/>
                    </a:moveTo>
                    <a:lnTo>
                      <a:pt x="54" y="18"/>
                    </a:lnTo>
                    <a:lnTo>
                      <a:pt x="24" y="30"/>
                    </a:lnTo>
                    <a:lnTo>
                      <a:pt x="18" y="66"/>
                    </a:lnTo>
                    <a:lnTo>
                      <a:pt x="42" y="114"/>
                    </a:lnTo>
                    <a:lnTo>
                      <a:pt x="48" y="162"/>
                    </a:lnTo>
                    <a:lnTo>
                      <a:pt x="0" y="353"/>
                    </a:lnTo>
                    <a:lnTo>
                      <a:pt x="54" y="233"/>
                    </a:lnTo>
                    <a:lnTo>
                      <a:pt x="84" y="216"/>
                    </a:lnTo>
                    <a:lnTo>
                      <a:pt x="126" y="126"/>
                    </a:lnTo>
                    <a:lnTo>
                      <a:pt x="144" y="120"/>
                    </a:lnTo>
                    <a:lnTo>
                      <a:pt x="144" y="90"/>
                    </a:lnTo>
                    <a:lnTo>
                      <a:pt x="186" y="66"/>
                    </a:lnTo>
                    <a:lnTo>
                      <a:pt x="162" y="60"/>
                    </a:lnTo>
                    <a:lnTo>
                      <a:pt x="36" y="0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3" name="Freeform 10"/>
              <p:cNvSpPr/>
              <p:nvPr userDrawn="1"/>
            </p:nvSpPr>
            <p:spPr bwMode="ltGray">
              <a:xfrm>
                <a:off x="3030" y="3893"/>
                <a:ext cx="378" cy="271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2" y="13"/>
                  </a:cxn>
                  <a:cxn ang="0">
                    <a:pos x="0" y="40"/>
                  </a:cxn>
                  <a:cxn ang="0">
                    <a:pos x="60" y="121"/>
                  </a:cxn>
                  <a:cxn ang="0">
                    <a:pos x="310" y="271"/>
                  </a:cxn>
                  <a:cxn ang="0">
                    <a:pos x="290" y="139"/>
                  </a:cxn>
                  <a:cxn ang="0">
                    <a:pos x="378" y="76"/>
                  </a:cxn>
                  <a:cxn ang="0">
                    <a:pos x="251" y="94"/>
                  </a:cxn>
                  <a:cxn ang="0">
                    <a:pos x="90" y="54"/>
                  </a:cxn>
                  <a:cxn ang="0">
                    <a:pos x="18" y="0"/>
                  </a:cxn>
                  <a:cxn ang="0">
                    <a:pos x="18" y="0"/>
                  </a:cxn>
                </a:cxnLst>
                <a:rect l="0" t="0" r="r" b="b"/>
                <a:pathLst>
                  <a:path w="378" h="271">
                    <a:moveTo>
                      <a:pt x="18" y="0"/>
                    </a:moveTo>
                    <a:lnTo>
                      <a:pt x="12" y="13"/>
                    </a:lnTo>
                    <a:lnTo>
                      <a:pt x="0" y="40"/>
                    </a:lnTo>
                    <a:lnTo>
                      <a:pt x="60" y="121"/>
                    </a:lnTo>
                    <a:lnTo>
                      <a:pt x="310" y="271"/>
                    </a:lnTo>
                    <a:lnTo>
                      <a:pt x="290" y="139"/>
                    </a:lnTo>
                    <a:lnTo>
                      <a:pt x="378" y="76"/>
                    </a:lnTo>
                    <a:lnTo>
                      <a:pt x="251" y="94"/>
                    </a:lnTo>
                    <a:lnTo>
                      <a:pt x="90" y="54"/>
                    </a:lnTo>
                    <a:lnTo>
                      <a:pt x="18" y="0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4" name="Freeform 11"/>
              <p:cNvSpPr/>
              <p:nvPr userDrawn="1"/>
            </p:nvSpPr>
            <p:spPr bwMode="ltGray">
              <a:xfrm>
                <a:off x="3628" y="3866"/>
                <a:ext cx="155" cy="74"/>
              </a:xfrm>
              <a:custGeom>
                <a:avLst/>
                <a:gdLst/>
                <a:ahLst/>
                <a:cxnLst>
                  <a:cxn ang="0">
                    <a:pos x="114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6" y="6"/>
                  </a:cxn>
                  <a:cxn ang="0">
                    <a:pos x="6" y="18"/>
                  </a:cxn>
                  <a:cxn ang="0">
                    <a:pos x="0" y="24"/>
                  </a:cxn>
                  <a:cxn ang="0">
                    <a:pos x="78" y="60"/>
                  </a:cxn>
                  <a:cxn ang="0">
                    <a:pos x="96" y="42"/>
                  </a:cxn>
                  <a:cxn ang="0">
                    <a:pos x="155" y="66"/>
                  </a:cxn>
                  <a:cxn ang="0">
                    <a:pos x="126" y="24"/>
                  </a:cxn>
                  <a:cxn ang="0">
                    <a:pos x="149" y="0"/>
                  </a:cxn>
                  <a:cxn ang="0">
                    <a:pos x="114" y="0"/>
                  </a:cxn>
                  <a:cxn ang="0">
                    <a:pos x="114" y="0"/>
                  </a:cxn>
                </a:cxnLst>
                <a:rect l="0" t="0" r="r" b="b"/>
                <a:pathLst>
                  <a:path w="155" h="66">
                    <a:moveTo>
                      <a:pt x="114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6" y="6"/>
                    </a:lnTo>
                    <a:lnTo>
                      <a:pt x="6" y="18"/>
                    </a:lnTo>
                    <a:lnTo>
                      <a:pt x="0" y="24"/>
                    </a:lnTo>
                    <a:lnTo>
                      <a:pt x="78" y="60"/>
                    </a:lnTo>
                    <a:lnTo>
                      <a:pt x="96" y="42"/>
                    </a:lnTo>
                    <a:lnTo>
                      <a:pt x="155" y="66"/>
                    </a:lnTo>
                    <a:lnTo>
                      <a:pt x="126" y="24"/>
                    </a:lnTo>
                    <a:lnTo>
                      <a:pt x="149" y="0"/>
                    </a:lnTo>
                    <a:lnTo>
                      <a:pt x="114" y="0"/>
                    </a:lnTo>
                    <a:lnTo>
                      <a:pt x="114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5" name="Freeform 12"/>
              <p:cNvSpPr/>
              <p:nvPr userDrawn="1"/>
            </p:nvSpPr>
            <p:spPr bwMode="ltGray">
              <a:xfrm>
                <a:off x="2486" y="3859"/>
                <a:ext cx="42" cy="81"/>
              </a:xfrm>
              <a:custGeom>
                <a:avLst/>
                <a:gdLst/>
                <a:ahLst/>
                <a:cxnLst>
                  <a:cxn ang="0">
                    <a:pos x="6" y="36"/>
                  </a:cxn>
                  <a:cxn ang="0">
                    <a:pos x="0" y="18"/>
                  </a:cxn>
                  <a:cxn ang="0">
                    <a:pos x="12" y="6"/>
                  </a:cxn>
                  <a:cxn ang="0">
                    <a:pos x="0" y="6"/>
                  </a:cxn>
                  <a:cxn ang="0">
                    <a:pos x="12" y="6"/>
                  </a:cxn>
                  <a:cxn ang="0">
                    <a:pos x="24" y="6"/>
                  </a:cxn>
                  <a:cxn ang="0">
                    <a:pos x="36" y="6"/>
                  </a:cxn>
                  <a:cxn ang="0">
                    <a:pos x="42" y="0"/>
                  </a:cxn>
                  <a:cxn ang="0">
                    <a:pos x="30" y="18"/>
                  </a:cxn>
                  <a:cxn ang="0">
                    <a:pos x="42" y="48"/>
                  </a:cxn>
                  <a:cxn ang="0">
                    <a:pos x="12" y="72"/>
                  </a:cxn>
                  <a:cxn ang="0">
                    <a:pos x="6" y="36"/>
                  </a:cxn>
                  <a:cxn ang="0">
                    <a:pos x="6" y="36"/>
                  </a:cxn>
                </a:cxnLst>
                <a:rect l="0" t="0" r="r" b="b"/>
                <a:pathLst>
                  <a:path w="42" h="72">
                    <a:moveTo>
                      <a:pt x="6" y="36"/>
                    </a:moveTo>
                    <a:lnTo>
                      <a:pt x="0" y="18"/>
                    </a:lnTo>
                    <a:lnTo>
                      <a:pt x="12" y="6"/>
                    </a:lnTo>
                    <a:lnTo>
                      <a:pt x="0" y="6"/>
                    </a:lnTo>
                    <a:lnTo>
                      <a:pt x="12" y="6"/>
                    </a:lnTo>
                    <a:lnTo>
                      <a:pt x="24" y="6"/>
                    </a:lnTo>
                    <a:lnTo>
                      <a:pt x="36" y="6"/>
                    </a:lnTo>
                    <a:lnTo>
                      <a:pt x="42" y="0"/>
                    </a:lnTo>
                    <a:lnTo>
                      <a:pt x="30" y="18"/>
                    </a:lnTo>
                    <a:lnTo>
                      <a:pt x="42" y="48"/>
                    </a:lnTo>
                    <a:lnTo>
                      <a:pt x="12" y="72"/>
                    </a:lnTo>
                    <a:lnTo>
                      <a:pt x="6" y="36"/>
                    </a:lnTo>
                    <a:lnTo>
                      <a:pt x="6" y="36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10" name="Freeform 13"/>
            <p:cNvSpPr/>
            <p:nvPr userDrawn="1"/>
          </p:nvSpPr>
          <p:spPr bwMode="ltGray">
            <a:xfrm>
              <a:off x="0" y="3792"/>
              <a:ext cx="3976" cy="535"/>
            </a:xfrm>
            <a:custGeom>
              <a:avLst/>
              <a:gdLst/>
              <a:ahLst/>
              <a:cxnLst>
                <a:cxn ang="0">
                  <a:pos x="3976" y="527"/>
                </a:cxn>
                <a:cxn ang="0">
                  <a:pos x="3970" y="527"/>
                </a:cxn>
                <a:cxn ang="0">
                  <a:pos x="3844" y="509"/>
                </a:cxn>
                <a:cxn ang="0">
                  <a:pos x="2487" y="305"/>
                </a:cxn>
                <a:cxn ang="0">
                  <a:pos x="2039" y="36"/>
                </a:cxn>
                <a:cxn ang="0">
                  <a:pos x="1907" y="24"/>
                </a:cxn>
                <a:cxn ang="0">
                  <a:pos x="1883" y="54"/>
                </a:cxn>
                <a:cxn ang="0">
                  <a:pos x="1859" y="54"/>
                </a:cxn>
                <a:cxn ang="0">
                  <a:pos x="1830" y="30"/>
                </a:cxn>
                <a:cxn ang="0">
                  <a:pos x="1704" y="102"/>
                </a:cxn>
                <a:cxn ang="0">
                  <a:pos x="1608" y="126"/>
                </a:cxn>
                <a:cxn ang="0">
                  <a:pos x="1561" y="132"/>
                </a:cxn>
                <a:cxn ang="0">
                  <a:pos x="1495" y="102"/>
                </a:cxn>
                <a:cxn ang="0">
                  <a:pos x="1357" y="126"/>
                </a:cxn>
                <a:cxn ang="0">
                  <a:pos x="1285" y="24"/>
                </a:cxn>
                <a:cxn ang="0">
                  <a:pos x="1280" y="18"/>
                </a:cxn>
                <a:cxn ang="0">
                  <a:pos x="1262" y="12"/>
                </a:cxn>
                <a:cxn ang="0">
                  <a:pos x="1238" y="6"/>
                </a:cxn>
                <a:cxn ang="0">
                  <a:pos x="1220" y="0"/>
                </a:cxn>
                <a:cxn ang="0">
                  <a:pos x="1196" y="0"/>
                </a:cxn>
                <a:cxn ang="0">
                  <a:pos x="1166" y="0"/>
                </a:cxn>
                <a:cxn ang="0">
                  <a:pos x="1142" y="0"/>
                </a:cxn>
                <a:cxn ang="0">
                  <a:pos x="1136" y="0"/>
                </a:cxn>
                <a:cxn ang="0">
                  <a:pos x="1130" y="0"/>
                </a:cxn>
                <a:cxn ang="0">
                  <a:pos x="1124" y="6"/>
                </a:cxn>
                <a:cxn ang="0">
                  <a:pos x="1118" y="12"/>
                </a:cxn>
                <a:cxn ang="0">
                  <a:pos x="1100" y="18"/>
                </a:cxn>
                <a:cxn ang="0">
                  <a:pos x="1088" y="18"/>
                </a:cxn>
                <a:cxn ang="0">
                  <a:pos x="1070" y="24"/>
                </a:cxn>
                <a:cxn ang="0">
                  <a:pos x="1052" y="30"/>
                </a:cxn>
                <a:cxn ang="0">
                  <a:pos x="1034" y="36"/>
                </a:cxn>
                <a:cxn ang="0">
                  <a:pos x="1028" y="42"/>
                </a:cxn>
                <a:cxn ang="0">
                  <a:pos x="969" y="60"/>
                </a:cxn>
                <a:cxn ang="0">
                  <a:pos x="921" y="72"/>
                </a:cxn>
                <a:cxn ang="0">
                  <a:pos x="855" y="48"/>
                </a:cxn>
                <a:cxn ang="0">
                  <a:pos x="825" y="48"/>
                </a:cxn>
                <a:cxn ang="0">
                  <a:pos x="759" y="72"/>
                </a:cxn>
                <a:cxn ang="0">
                  <a:pos x="735" y="72"/>
                </a:cxn>
                <a:cxn ang="0">
                  <a:pos x="706" y="60"/>
                </a:cxn>
                <a:cxn ang="0">
                  <a:pos x="640" y="60"/>
                </a:cxn>
                <a:cxn ang="0">
                  <a:pos x="544" y="72"/>
                </a:cxn>
                <a:cxn ang="0">
                  <a:pos x="389" y="18"/>
                </a:cxn>
                <a:cxn ang="0">
                  <a:pos x="323" y="60"/>
                </a:cxn>
                <a:cxn ang="0">
                  <a:pos x="317" y="60"/>
                </a:cxn>
                <a:cxn ang="0">
                  <a:pos x="305" y="72"/>
                </a:cxn>
                <a:cxn ang="0">
                  <a:pos x="287" y="78"/>
                </a:cxn>
                <a:cxn ang="0">
                  <a:pos x="263" y="90"/>
                </a:cxn>
                <a:cxn ang="0">
                  <a:pos x="203" y="120"/>
                </a:cxn>
                <a:cxn ang="0">
                  <a:pos x="149" y="150"/>
                </a:cxn>
                <a:cxn ang="0">
                  <a:pos x="78" y="168"/>
                </a:cxn>
                <a:cxn ang="0">
                  <a:pos x="0" y="180"/>
                </a:cxn>
                <a:cxn ang="0">
                  <a:pos x="0" y="527"/>
                </a:cxn>
                <a:cxn ang="0">
                  <a:pos x="1010" y="527"/>
                </a:cxn>
                <a:cxn ang="0">
                  <a:pos x="3725" y="527"/>
                </a:cxn>
                <a:cxn ang="0">
                  <a:pos x="3976" y="527"/>
                </a:cxn>
                <a:cxn ang="0">
                  <a:pos x="3976" y="527"/>
                </a:cxn>
              </a:cxnLst>
              <a:rect l="0" t="0" r="r" b="b"/>
              <a:pathLst>
                <a:path w="3976" h="527">
                  <a:moveTo>
                    <a:pt x="3976" y="527"/>
                  </a:moveTo>
                  <a:lnTo>
                    <a:pt x="3970" y="527"/>
                  </a:lnTo>
                  <a:lnTo>
                    <a:pt x="3844" y="509"/>
                  </a:lnTo>
                  <a:lnTo>
                    <a:pt x="2487" y="305"/>
                  </a:lnTo>
                  <a:lnTo>
                    <a:pt x="2039" y="36"/>
                  </a:lnTo>
                  <a:lnTo>
                    <a:pt x="1907" y="24"/>
                  </a:lnTo>
                  <a:lnTo>
                    <a:pt x="1883" y="54"/>
                  </a:lnTo>
                  <a:lnTo>
                    <a:pt x="1859" y="54"/>
                  </a:lnTo>
                  <a:lnTo>
                    <a:pt x="1830" y="30"/>
                  </a:lnTo>
                  <a:lnTo>
                    <a:pt x="1704" y="102"/>
                  </a:lnTo>
                  <a:lnTo>
                    <a:pt x="1608" y="126"/>
                  </a:lnTo>
                  <a:lnTo>
                    <a:pt x="1561" y="132"/>
                  </a:lnTo>
                  <a:lnTo>
                    <a:pt x="1495" y="102"/>
                  </a:lnTo>
                  <a:lnTo>
                    <a:pt x="1357" y="126"/>
                  </a:lnTo>
                  <a:lnTo>
                    <a:pt x="1285" y="24"/>
                  </a:lnTo>
                  <a:lnTo>
                    <a:pt x="1280" y="18"/>
                  </a:lnTo>
                  <a:lnTo>
                    <a:pt x="1262" y="12"/>
                  </a:lnTo>
                  <a:lnTo>
                    <a:pt x="1238" y="6"/>
                  </a:lnTo>
                  <a:lnTo>
                    <a:pt x="1220" y="0"/>
                  </a:lnTo>
                  <a:lnTo>
                    <a:pt x="1196" y="0"/>
                  </a:lnTo>
                  <a:lnTo>
                    <a:pt x="1166" y="0"/>
                  </a:lnTo>
                  <a:lnTo>
                    <a:pt x="1142" y="0"/>
                  </a:lnTo>
                  <a:lnTo>
                    <a:pt x="1136" y="0"/>
                  </a:lnTo>
                  <a:lnTo>
                    <a:pt x="1130" y="0"/>
                  </a:lnTo>
                  <a:lnTo>
                    <a:pt x="1124" y="6"/>
                  </a:lnTo>
                  <a:lnTo>
                    <a:pt x="1118" y="12"/>
                  </a:lnTo>
                  <a:lnTo>
                    <a:pt x="1100" y="18"/>
                  </a:lnTo>
                  <a:lnTo>
                    <a:pt x="1088" y="18"/>
                  </a:lnTo>
                  <a:lnTo>
                    <a:pt x="1070" y="24"/>
                  </a:lnTo>
                  <a:lnTo>
                    <a:pt x="1052" y="30"/>
                  </a:lnTo>
                  <a:lnTo>
                    <a:pt x="1034" y="36"/>
                  </a:lnTo>
                  <a:lnTo>
                    <a:pt x="1028" y="42"/>
                  </a:lnTo>
                  <a:lnTo>
                    <a:pt x="969" y="60"/>
                  </a:lnTo>
                  <a:lnTo>
                    <a:pt x="921" y="72"/>
                  </a:lnTo>
                  <a:lnTo>
                    <a:pt x="855" y="48"/>
                  </a:lnTo>
                  <a:lnTo>
                    <a:pt x="825" y="48"/>
                  </a:lnTo>
                  <a:lnTo>
                    <a:pt x="759" y="72"/>
                  </a:lnTo>
                  <a:lnTo>
                    <a:pt x="735" y="72"/>
                  </a:lnTo>
                  <a:lnTo>
                    <a:pt x="706" y="60"/>
                  </a:lnTo>
                  <a:lnTo>
                    <a:pt x="640" y="60"/>
                  </a:lnTo>
                  <a:lnTo>
                    <a:pt x="544" y="72"/>
                  </a:lnTo>
                  <a:lnTo>
                    <a:pt x="389" y="18"/>
                  </a:lnTo>
                  <a:lnTo>
                    <a:pt x="323" y="60"/>
                  </a:lnTo>
                  <a:lnTo>
                    <a:pt x="317" y="60"/>
                  </a:lnTo>
                  <a:lnTo>
                    <a:pt x="305" y="72"/>
                  </a:lnTo>
                  <a:lnTo>
                    <a:pt x="287" y="78"/>
                  </a:lnTo>
                  <a:lnTo>
                    <a:pt x="263" y="90"/>
                  </a:lnTo>
                  <a:lnTo>
                    <a:pt x="203" y="120"/>
                  </a:lnTo>
                  <a:lnTo>
                    <a:pt x="149" y="150"/>
                  </a:lnTo>
                  <a:lnTo>
                    <a:pt x="78" y="168"/>
                  </a:lnTo>
                  <a:lnTo>
                    <a:pt x="0" y="180"/>
                  </a:lnTo>
                  <a:lnTo>
                    <a:pt x="0" y="527"/>
                  </a:lnTo>
                  <a:lnTo>
                    <a:pt x="1010" y="527"/>
                  </a:lnTo>
                  <a:lnTo>
                    <a:pt x="3725" y="527"/>
                  </a:lnTo>
                  <a:lnTo>
                    <a:pt x="3976" y="527"/>
                  </a:lnTo>
                  <a:lnTo>
                    <a:pt x="3976" y="527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75686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6" name="Group 14"/>
          <p:cNvGrpSpPr/>
          <p:nvPr/>
        </p:nvGrpSpPr>
        <p:grpSpPr bwMode="auto">
          <a:xfrm>
            <a:off x="627063" y="6021388"/>
            <a:ext cx="5684837" cy="849312"/>
            <a:chOff x="395" y="3793"/>
            <a:chExt cx="3581" cy="535"/>
          </a:xfrm>
        </p:grpSpPr>
        <p:sp>
          <p:nvSpPr>
            <p:cNvPr id="17" name="Freeform 15"/>
            <p:cNvSpPr/>
            <p:nvPr userDrawn="1"/>
          </p:nvSpPr>
          <p:spPr bwMode="auto">
            <a:xfrm>
              <a:off x="1196" y="3793"/>
              <a:ext cx="365" cy="291"/>
            </a:xfrm>
            <a:custGeom>
              <a:avLst/>
              <a:gdLst/>
              <a:ahLst/>
              <a:cxnLst>
                <a:cxn ang="0">
                  <a:pos x="24" y="24"/>
                </a:cxn>
                <a:cxn ang="0">
                  <a:pos x="0" y="60"/>
                </a:cxn>
                <a:cxn ang="0">
                  <a:pos x="66" y="108"/>
                </a:cxn>
                <a:cxn ang="0">
                  <a:pos x="143" y="180"/>
                </a:cxn>
                <a:cxn ang="0">
                  <a:pos x="191" y="168"/>
                </a:cxn>
                <a:cxn ang="0">
                  <a:pos x="341" y="287"/>
                </a:cxn>
                <a:cxn ang="0">
                  <a:pos x="305" y="174"/>
                </a:cxn>
                <a:cxn ang="0">
                  <a:pos x="365" y="132"/>
                </a:cxn>
                <a:cxn ang="0">
                  <a:pos x="359" y="126"/>
                </a:cxn>
                <a:cxn ang="0">
                  <a:pos x="335" y="114"/>
                </a:cxn>
                <a:cxn ang="0">
                  <a:pos x="299" y="90"/>
                </a:cxn>
                <a:cxn ang="0">
                  <a:pos x="257" y="72"/>
                </a:cxn>
                <a:cxn ang="0">
                  <a:pos x="215" y="54"/>
                </a:cxn>
                <a:cxn ang="0">
                  <a:pos x="173" y="36"/>
                </a:cxn>
                <a:cxn ang="0">
                  <a:pos x="143" y="24"/>
                </a:cxn>
                <a:cxn ang="0">
                  <a:pos x="131" y="18"/>
                </a:cxn>
                <a:cxn ang="0">
                  <a:pos x="107" y="18"/>
                </a:cxn>
                <a:cxn ang="0">
                  <a:pos x="95" y="18"/>
                </a:cxn>
                <a:cxn ang="0">
                  <a:pos x="72" y="12"/>
                </a:cxn>
                <a:cxn ang="0">
                  <a:pos x="66" y="12"/>
                </a:cxn>
                <a:cxn ang="0">
                  <a:pos x="54" y="6"/>
                </a:cxn>
                <a:cxn ang="0">
                  <a:pos x="42" y="0"/>
                </a:cxn>
                <a:cxn ang="0">
                  <a:pos x="30" y="0"/>
                </a:cxn>
                <a:cxn ang="0">
                  <a:pos x="24" y="24"/>
                </a:cxn>
                <a:cxn ang="0">
                  <a:pos x="24" y="24"/>
                </a:cxn>
              </a:cxnLst>
              <a:rect l="0" t="0" r="r" b="b"/>
              <a:pathLst>
                <a:path w="365" h="287">
                  <a:moveTo>
                    <a:pt x="24" y="24"/>
                  </a:moveTo>
                  <a:lnTo>
                    <a:pt x="0" y="60"/>
                  </a:lnTo>
                  <a:lnTo>
                    <a:pt x="66" y="108"/>
                  </a:lnTo>
                  <a:lnTo>
                    <a:pt x="143" y="180"/>
                  </a:lnTo>
                  <a:lnTo>
                    <a:pt x="191" y="168"/>
                  </a:lnTo>
                  <a:lnTo>
                    <a:pt x="341" y="287"/>
                  </a:lnTo>
                  <a:lnTo>
                    <a:pt x="305" y="174"/>
                  </a:lnTo>
                  <a:lnTo>
                    <a:pt x="365" y="132"/>
                  </a:lnTo>
                  <a:lnTo>
                    <a:pt x="359" y="126"/>
                  </a:lnTo>
                  <a:lnTo>
                    <a:pt x="335" y="114"/>
                  </a:lnTo>
                  <a:lnTo>
                    <a:pt x="299" y="90"/>
                  </a:lnTo>
                  <a:lnTo>
                    <a:pt x="257" y="72"/>
                  </a:lnTo>
                  <a:lnTo>
                    <a:pt x="215" y="54"/>
                  </a:lnTo>
                  <a:lnTo>
                    <a:pt x="173" y="36"/>
                  </a:lnTo>
                  <a:lnTo>
                    <a:pt x="143" y="24"/>
                  </a:lnTo>
                  <a:lnTo>
                    <a:pt x="131" y="18"/>
                  </a:lnTo>
                  <a:lnTo>
                    <a:pt x="107" y="18"/>
                  </a:lnTo>
                  <a:lnTo>
                    <a:pt x="95" y="18"/>
                  </a:lnTo>
                  <a:lnTo>
                    <a:pt x="72" y="12"/>
                  </a:lnTo>
                  <a:lnTo>
                    <a:pt x="66" y="12"/>
                  </a:lnTo>
                  <a:lnTo>
                    <a:pt x="54" y="6"/>
                  </a:lnTo>
                  <a:lnTo>
                    <a:pt x="42" y="0"/>
                  </a:lnTo>
                  <a:lnTo>
                    <a:pt x="30" y="0"/>
                  </a:lnTo>
                  <a:lnTo>
                    <a:pt x="24" y="24"/>
                  </a:lnTo>
                  <a:lnTo>
                    <a:pt x="24" y="24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8" name="Freeform 16"/>
            <p:cNvSpPr/>
            <p:nvPr userDrawn="1"/>
          </p:nvSpPr>
          <p:spPr bwMode="auto">
            <a:xfrm>
              <a:off x="1943" y="3829"/>
              <a:ext cx="2033" cy="499"/>
            </a:xfrm>
            <a:custGeom>
              <a:avLst/>
              <a:gdLst/>
              <a:ahLst/>
              <a:cxnLst>
                <a:cxn ang="0">
                  <a:pos x="186" y="18"/>
                </a:cxn>
                <a:cxn ang="0">
                  <a:pos x="138" y="6"/>
                </a:cxn>
                <a:cxn ang="0">
                  <a:pos x="96" y="0"/>
                </a:cxn>
                <a:cxn ang="0">
                  <a:pos x="36" y="0"/>
                </a:cxn>
                <a:cxn ang="0">
                  <a:pos x="12" y="25"/>
                </a:cxn>
                <a:cxn ang="0">
                  <a:pos x="0" y="128"/>
                </a:cxn>
                <a:cxn ang="0">
                  <a:pos x="60" y="104"/>
                </a:cxn>
                <a:cxn ang="0">
                  <a:pos x="90" y="134"/>
                </a:cxn>
                <a:cxn ang="0">
                  <a:pos x="150" y="153"/>
                </a:cxn>
                <a:cxn ang="0">
                  <a:pos x="209" y="273"/>
                </a:cxn>
                <a:cxn ang="0">
                  <a:pos x="401" y="359"/>
                </a:cxn>
                <a:cxn ang="0">
                  <a:pos x="777" y="359"/>
                </a:cxn>
                <a:cxn ang="0">
                  <a:pos x="2033" y="499"/>
                </a:cxn>
                <a:cxn ang="0">
                  <a:pos x="2033" y="499"/>
                </a:cxn>
                <a:cxn ang="0">
                  <a:pos x="1991" y="493"/>
                </a:cxn>
                <a:cxn ang="0">
                  <a:pos x="676" y="243"/>
                </a:cxn>
                <a:cxn ang="0">
                  <a:pos x="514" y="159"/>
                </a:cxn>
                <a:cxn ang="0">
                  <a:pos x="425" y="110"/>
                </a:cxn>
                <a:cxn ang="0">
                  <a:pos x="365" y="92"/>
                </a:cxn>
                <a:cxn ang="0">
                  <a:pos x="281" y="61"/>
                </a:cxn>
                <a:cxn ang="0">
                  <a:pos x="186" y="18"/>
                </a:cxn>
                <a:cxn ang="0">
                  <a:pos x="186" y="18"/>
                </a:cxn>
              </a:cxnLst>
              <a:rect l="0" t="0" r="r" b="b"/>
              <a:pathLst>
                <a:path w="2033" h="499">
                  <a:moveTo>
                    <a:pt x="186" y="18"/>
                  </a:moveTo>
                  <a:lnTo>
                    <a:pt x="138" y="6"/>
                  </a:lnTo>
                  <a:lnTo>
                    <a:pt x="96" y="0"/>
                  </a:lnTo>
                  <a:lnTo>
                    <a:pt x="36" y="0"/>
                  </a:lnTo>
                  <a:lnTo>
                    <a:pt x="12" y="25"/>
                  </a:lnTo>
                  <a:lnTo>
                    <a:pt x="0" y="128"/>
                  </a:lnTo>
                  <a:lnTo>
                    <a:pt x="60" y="104"/>
                  </a:lnTo>
                  <a:lnTo>
                    <a:pt x="90" y="134"/>
                  </a:lnTo>
                  <a:lnTo>
                    <a:pt x="150" y="153"/>
                  </a:lnTo>
                  <a:lnTo>
                    <a:pt x="209" y="273"/>
                  </a:lnTo>
                  <a:lnTo>
                    <a:pt x="401" y="359"/>
                  </a:lnTo>
                  <a:lnTo>
                    <a:pt x="777" y="359"/>
                  </a:lnTo>
                  <a:lnTo>
                    <a:pt x="2033" y="499"/>
                  </a:lnTo>
                  <a:lnTo>
                    <a:pt x="2033" y="499"/>
                  </a:lnTo>
                  <a:lnTo>
                    <a:pt x="1991" y="493"/>
                  </a:lnTo>
                  <a:lnTo>
                    <a:pt x="676" y="243"/>
                  </a:lnTo>
                  <a:lnTo>
                    <a:pt x="514" y="159"/>
                  </a:lnTo>
                  <a:lnTo>
                    <a:pt x="425" y="110"/>
                  </a:lnTo>
                  <a:lnTo>
                    <a:pt x="365" y="92"/>
                  </a:lnTo>
                  <a:lnTo>
                    <a:pt x="281" y="61"/>
                  </a:lnTo>
                  <a:lnTo>
                    <a:pt x="186" y="18"/>
                  </a:lnTo>
                  <a:lnTo>
                    <a:pt x="186" y="18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9" name="Freeform 17"/>
            <p:cNvSpPr/>
            <p:nvPr userDrawn="1"/>
          </p:nvSpPr>
          <p:spPr bwMode="auto">
            <a:xfrm>
              <a:off x="1830" y="3823"/>
              <a:ext cx="71" cy="61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6" y="18"/>
                </a:cxn>
                <a:cxn ang="0">
                  <a:pos x="12" y="12"/>
                </a:cxn>
                <a:cxn ang="0">
                  <a:pos x="6" y="6"/>
                </a:cxn>
                <a:cxn ang="0">
                  <a:pos x="0" y="0"/>
                </a:cxn>
                <a:cxn ang="0">
                  <a:pos x="29" y="18"/>
                </a:cxn>
                <a:cxn ang="0">
                  <a:pos x="53" y="18"/>
                </a:cxn>
                <a:cxn ang="0">
                  <a:pos x="59" y="30"/>
                </a:cxn>
                <a:cxn ang="0">
                  <a:pos x="65" y="42"/>
                </a:cxn>
                <a:cxn ang="0">
                  <a:pos x="71" y="54"/>
                </a:cxn>
                <a:cxn ang="0">
                  <a:pos x="71" y="60"/>
                </a:cxn>
                <a:cxn ang="0">
                  <a:pos x="59" y="54"/>
                </a:cxn>
                <a:cxn ang="0">
                  <a:pos x="47" y="42"/>
                </a:cxn>
                <a:cxn ang="0">
                  <a:pos x="23" y="30"/>
                </a:cxn>
                <a:cxn ang="0">
                  <a:pos x="23" y="36"/>
                </a:cxn>
                <a:cxn ang="0">
                  <a:pos x="18" y="42"/>
                </a:cxn>
                <a:cxn ang="0">
                  <a:pos x="12" y="48"/>
                </a:cxn>
                <a:cxn ang="0">
                  <a:pos x="6" y="48"/>
                </a:cxn>
                <a:cxn ang="0">
                  <a:pos x="6" y="48"/>
                </a:cxn>
                <a:cxn ang="0">
                  <a:pos x="6" y="36"/>
                </a:cxn>
                <a:cxn ang="0">
                  <a:pos x="0" y="18"/>
                </a:cxn>
                <a:cxn ang="0">
                  <a:pos x="0" y="18"/>
                </a:cxn>
              </a:cxnLst>
              <a:rect l="0" t="0" r="r" b="b"/>
              <a:pathLst>
                <a:path w="71" h="60">
                  <a:moveTo>
                    <a:pt x="0" y="18"/>
                  </a:moveTo>
                  <a:lnTo>
                    <a:pt x="6" y="18"/>
                  </a:lnTo>
                  <a:lnTo>
                    <a:pt x="12" y="12"/>
                  </a:lnTo>
                  <a:lnTo>
                    <a:pt x="6" y="6"/>
                  </a:lnTo>
                  <a:lnTo>
                    <a:pt x="0" y="0"/>
                  </a:lnTo>
                  <a:lnTo>
                    <a:pt x="29" y="18"/>
                  </a:lnTo>
                  <a:lnTo>
                    <a:pt x="53" y="18"/>
                  </a:lnTo>
                  <a:lnTo>
                    <a:pt x="59" y="30"/>
                  </a:lnTo>
                  <a:lnTo>
                    <a:pt x="65" y="42"/>
                  </a:lnTo>
                  <a:lnTo>
                    <a:pt x="71" y="54"/>
                  </a:lnTo>
                  <a:lnTo>
                    <a:pt x="71" y="60"/>
                  </a:lnTo>
                  <a:lnTo>
                    <a:pt x="59" y="54"/>
                  </a:lnTo>
                  <a:lnTo>
                    <a:pt x="47" y="42"/>
                  </a:lnTo>
                  <a:lnTo>
                    <a:pt x="23" y="30"/>
                  </a:lnTo>
                  <a:lnTo>
                    <a:pt x="23" y="36"/>
                  </a:lnTo>
                  <a:lnTo>
                    <a:pt x="18" y="42"/>
                  </a:lnTo>
                  <a:lnTo>
                    <a:pt x="12" y="48"/>
                  </a:lnTo>
                  <a:lnTo>
                    <a:pt x="6" y="48"/>
                  </a:lnTo>
                  <a:lnTo>
                    <a:pt x="6" y="48"/>
                  </a:lnTo>
                  <a:lnTo>
                    <a:pt x="6" y="36"/>
                  </a:lnTo>
                  <a:lnTo>
                    <a:pt x="0" y="18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0" name="Freeform 18"/>
            <p:cNvSpPr/>
            <p:nvPr userDrawn="1"/>
          </p:nvSpPr>
          <p:spPr bwMode="auto">
            <a:xfrm>
              <a:off x="855" y="3842"/>
              <a:ext cx="161" cy="164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48" y="6"/>
                </a:cxn>
                <a:cxn ang="0">
                  <a:pos x="72" y="6"/>
                </a:cxn>
                <a:cxn ang="0">
                  <a:pos x="114" y="12"/>
                </a:cxn>
                <a:cxn ang="0">
                  <a:pos x="96" y="54"/>
                </a:cxn>
                <a:cxn ang="0">
                  <a:pos x="96" y="60"/>
                </a:cxn>
                <a:cxn ang="0">
                  <a:pos x="102" y="72"/>
                </a:cxn>
                <a:cxn ang="0">
                  <a:pos x="108" y="84"/>
                </a:cxn>
                <a:cxn ang="0">
                  <a:pos x="120" y="96"/>
                </a:cxn>
                <a:cxn ang="0">
                  <a:pos x="143" y="114"/>
                </a:cxn>
                <a:cxn ang="0">
                  <a:pos x="155" y="138"/>
                </a:cxn>
                <a:cxn ang="0">
                  <a:pos x="161" y="156"/>
                </a:cxn>
                <a:cxn ang="0">
                  <a:pos x="161" y="162"/>
                </a:cxn>
                <a:cxn ang="0">
                  <a:pos x="96" y="102"/>
                </a:cxn>
                <a:cxn ang="0">
                  <a:pos x="30" y="54"/>
                </a:cxn>
                <a:cxn ang="0">
                  <a:pos x="0" y="0"/>
                </a:cxn>
                <a:cxn ang="0">
                  <a:pos x="30" y="0"/>
                </a:cxn>
                <a:cxn ang="0">
                  <a:pos x="30" y="0"/>
                </a:cxn>
              </a:cxnLst>
              <a:rect l="0" t="0" r="r" b="b"/>
              <a:pathLst>
                <a:path w="161" h="162">
                  <a:moveTo>
                    <a:pt x="30" y="0"/>
                  </a:moveTo>
                  <a:lnTo>
                    <a:pt x="48" y="6"/>
                  </a:lnTo>
                  <a:lnTo>
                    <a:pt x="72" y="6"/>
                  </a:lnTo>
                  <a:lnTo>
                    <a:pt x="114" y="12"/>
                  </a:lnTo>
                  <a:lnTo>
                    <a:pt x="96" y="54"/>
                  </a:lnTo>
                  <a:lnTo>
                    <a:pt x="96" y="60"/>
                  </a:lnTo>
                  <a:lnTo>
                    <a:pt x="102" y="72"/>
                  </a:lnTo>
                  <a:lnTo>
                    <a:pt x="108" y="84"/>
                  </a:lnTo>
                  <a:lnTo>
                    <a:pt x="120" y="96"/>
                  </a:lnTo>
                  <a:lnTo>
                    <a:pt x="143" y="114"/>
                  </a:lnTo>
                  <a:lnTo>
                    <a:pt x="155" y="138"/>
                  </a:lnTo>
                  <a:lnTo>
                    <a:pt x="161" y="156"/>
                  </a:lnTo>
                  <a:lnTo>
                    <a:pt x="161" y="162"/>
                  </a:lnTo>
                  <a:lnTo>
                    <a:pt x="96" y="102"/>
                  </a:lnTo>
                  <a:lnTo>
                    <a:pt x="30" y="54"/>
                  </a:lnTo>
                  <a:lnTo>
                    <a:pt x="0" y="0"/>
                  </a:lnTo>
                  <a:lnTo>
                    <a:pt x="30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1" name="Freeform 19"/>
            <p:cNvSpPr/>
            <p:nvPr userDrawn="1"/>
          </p:nvSpPr>
          <p:spPr bwMode="auto">
            <a:xfrm>
              <a:off x="706" y="3854"/>
              <a:ext cx="59" cy="61"/>
            </a:xfrm>
            <a:custGeom>
              <a:avLst/>
              <a:gdLst/>
              <a:ahLst/>
              <a:cxnLst>
                <a:cxn ang="0">
                  <a:pos x="59" y="6"/>
                </a:cxn>
                <a:cxn ang="0">
                  <a:pos x="41" y="30"/>
                </a:cxn>
                <a:cxn ang="0">
                  <a:pos x="41" y="36"/>
                </a:cxn>
                <a:cxn ang="0">
                  <a:pos x="47" y="42"/>
                </a:cxn>
                <a:cxn ang="0">
                  <a:pos x="53" y="54"/>
                </a:cxn>
                <a:cxn ang="0">
                  <a:pos x="53" y="60"/>
                </a:cxn>
                <a:cxn ang="0">
                  <a:pos x="47" y="54"/>
                </a:cxn>
                <a:cxn ang="0">
                  <a:pos x="35" y="48"/>
                </a:cxn>
                <a:cxn ang="0">
                  <a:pos x="23" y="36"/>
                </a:cxn>
                <a:cxn ang="0">
                  <a:pos x="17" y="30"/>
                </a:cxn>
                <a:cxn ang="0">
                  <a:pos x="0" y="0"/>
                </a:cxn>
                <a:cxn ang="0">
                  <a:pos x="59" y="6"/>
                </a:cxn>
                <a:cxn ang="0">
                  <a:pos x="59" y="6"/>
                </a:cxn>
              </a:cxnLst>
              <a:rect l="0" t="0" r="r" b="b"/>
              <a:pathLst>
                <a:path w="59" h="60">
                  <a:moveTo>
                    <a:pt x="59" y="6"/>
                  </a:moveTo>
                  <a:lnTo>
                    <a:pt x="41" y="30"/>
                  </a:lnTo>
                  <a:lnTo>
                    <a:pt x="41" y="36"/>
                  </a:lnTo>
                  <a:lnTo>
                    <a:pt x="47" y="42"/>
                  </a:lnTo>
                  <a:lnTo>
                    <a:pt x="53" y="54"/>
                  </a:lnTo>
                  <a:lnTo>
                    <a:pt x="53" y="60"/>
                  </a:lnTo>
                  <a:lnTo>
                    <a:pt x="47" y="54"/>
                  </a:lnTo>
                  <a:lnTo>
                    <a:pt x="35" y="48"/>
                  </a:lnTo>
                  <a:lnTo>
                    <a:pt x="23" y="36"/>
                  </a:lnTo>
                  <a:lnTo>
                    <a:pt x="17" y="30"/>
                  </a:lnTo>
                  <a:lnTo>
                    <a:pt x="0" y="0"/>
                  </a:lnTo>
                  <a:lnTo>
                    <a:pt x="59" y="6"/>
                  </a:lnTo>
                  <a:lnTo>
                    <a:pt x="59" y="6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2" name="Freeform 20"/>
            <p:cNvSpPr/>
            <p:nvPr userDrawn="1"/>
          </p:nvSpPr>
          <p:spPr bwMode="auto">
            <a:xfrm>
              <a:off x="395" y="3811"/>
              <a:ext cx="245" cy="207"/>
            </a:xfrm>
            <a:custGeom>
              <a:avLst/>
              <a:gdLst/>
              <a:ahLst/>
              <a:cxnLst>
                <a:cxn ang="0">
                  <a:pos x="233" y="36"/>
                </a:cxn>
                <a:cxn ang="0">
                  <a:pos x="245" y="42"/>
                </a:cxn>
                <a:cxn ang="0">
                  <a:pos x="209" y="84"/>
                </a:cxn>
                <a:cxn ang="0">
                  <a:pos x="143" y="132"/>
                </a:cxn>
                <a:cxn ang="0">
                  <a:pos x="167" y="156"/>
                </a:cxn>
                <a:cxn ang="0">
                  <a:pos x="179" y="204"/>
                </a:cxn>
                <a:cxn ang="0">
                  <a:pos x="77" y="132"/>
                </a:cxn>
                <a:cxn ang="0">
                  <a:pos x="47" y="84"/>
                </a:cxn>
                <a:cxn ang="0">
                  <a:pos x="89" y="66"/>
                </a:cxn>
                <a:cxn ang="0">
                  <a:pos x="59" y="36"/>
                </a:cxn>
                <a:cxn ang="0">
                  <a:pos x="0" y="12"/>
                </a:cxn>
                <a:cxn ang="0">
                  <a:pos x="0" y="0"/>
                </a:cxn>
                <a:cxn ang="0">
                  <a:pos x="6" y="0"/>
                </a:cxn>
                <a:cxn ang="0">
                  <a:pos x="12" y="0"/>
                </a:cxn>
                <a:cxn ang="0">
                  <a:pos x="47" y="6"/>
                </a:cxn>
                <a:cxn ang="0">
                  <a:pos x="77" y="6"/>
                </a:cxn>
                <a:cxn ang="0">
                  <a:pos x="83" y="6"/>
                </a:cxn>
                <a:cxn ang="0">
                  <a:pos x="89" y="6"/>
                </a:cxn>
                <a:cxn ang="0">
                  <a:pos x="101" y="12"/>
                </a:cxn>
                <a:cxn ang="0">
                  <a:pos x="125" y="12"/>
                </a:cxn>
                <a:cxn ang="0">
                  <a:pos x="143" y="18"/>
                </a:cxn>
                <a:cxn ang="0">
                  <a:pos x="149" y="18"/>
                </a:cxn>
                <a:cxn ang="0">
                  <a:pos x="149" y="18"/>
                </a:cxn>
                <a:cxn ang="0">
                  <a:pos x="203" y="24"/>
                </a:cxn>
                <a:cxn ang="0">
                  <a:pos x="233" y="36"/>
                </a:cxn>
                <a:cxn ang="0">
                  <a:pos x="233" y="36"/>
                </a:cxn>
              </a:cxnLst>
              <a:rect l="0" t="0" r="r" b="b"/>
              <a:pathLst>
                <a:path w="245" h="204">
                  <a:moveTo>
                    <a:pt x="233" y="36"/>
                  </a:moveTo>
                  <a:lnTo>
                    <a:pt x="245" y="42"/>
                  </a:lnTo>
                  <a:lnTo>
                    <a:pt x="209" y="84"/>
                  </a:lnTo>
                  <a:lnTo>
                    <a:pt x="143" y="132"/>
                  </a:lnTo>
                  <a:lnTo>
                    <a:pt x="167" y="156"/>
                  </a:lnTo>
                  <a:lnTo>
                    <a:pt x="179" y="204"/>
                  </a:lnTo>
                  <a:lnTo>
                    <a:pt x="77" y="132"/>
                  </a:lnTo>
                  <a:lnTo>
                    <a:pt x="47" y="84"/>
                  </a:lnTo>
                  <a:lnTo>
                    <a:pt x="89" y="66"/>
                  </a:lnTo>
                  <a:lnTo>
                    <a:pt x="59" y="36"/>
                  </a:lnTo>
                  <a:lnTo>
                    <a:pt x="0" y="12"/>
                  </a:lnTo>
                  <a:lnTo>
                    <a:pt x="0" y="0"/>
                  </a:lnTo>
                  <a:lnTo>
                    <a:pt x="6" y="0"/>
                  </a:lnTo>
                  <a:lnTo>
                    <a:pt x="12" y="0"/>
                  </a:lnTo>
                  <a:lnTo>
                    <a:pt x="47" y="6"/>
                  </a:lnTo>
                  <a:lnTo>
                    <a:pt x="77" y="6"/>
                  </a:lnTo>
                  <a:lnTo>
                    <a:pt x="83" y="6"/>
                  </a:lnTo>
                  <a:lnTo>
                    <a:pt x="89" y="6"/>
                  </a:lnTo>
                  <a:lnTo>
                    <a:pt x="101" y="12"/>
                  </a:lnTo>
                  <a:lnTo>
                    <a:pt x="125" y="12"/>
                  </a:lnTo>
                  <a:lnTo>
                    <a:pt x="143" y="18"/>
                  </a:lnTo>
                  <a:lnTo>
                    <a:pt x="149" y="18"/>
                  </a:lnTo>
                  <a:lnTo>
                    <a:pt x="149" y="18"/>
                  </a:lnTo>
                  <a:lnTo>
                    <a:pt x="203" y="24"/>
                  </a:lnTo>
                  <a:lnTo>
                    <a:pt x="233" y="36"/>
                  </a:lnTo>
                  <a:lnTo>
                    <a:pt x="233" y="36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258069" name="Rectangle 21"/>
          <p:cNvSpPr>
            <a:spLocks noGrp="1" noChangeArrowheads="1"/>
          </p:cNvSpPr>
          <p:nvPr>
            <p:ph type="ctrTitle" sz="quarter"/>
          </p:nvPr>
        </p:nvSpPr>
        <p:spPr>
          <a:xfrm>
            <a:off x="457200" y="1447800"/>
            <a:ext cx="8229600" cy="1736725"/>
          </a:xfrm>
        </p:spPr>
        <p:txBody>
          <a:bodyPr/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258070" name="Rectangle 2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4290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23" name="Rectangle 23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" name="Rectangle 24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54CD41-75A3-4CC4-A85B-864D8E6ED91D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25" name="Rectangle 25"/>
          <p:cNvSpPr>
            <a:spLocks noGrp="1" noChangeArrowheads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D65E7C-50B1-4D2B-8887-F3D1FDB6EC14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pull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32588" y="115888"/>
            <a:ext cx="2160587" cy="62658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50825" y="115888"/>
            <a:ext cx="6329363" cy="62658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33B3C8-3353-402C-B767-A5E69471F2B5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pull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spcBef>
                <a:spcPct val="0"/>
              </a:spcBef>
            </a:pPr>
            <a:fld id="{9A0DB2DC-4C9A-4742-B13C-FB6460FD3503}" type="slidenum">
              <a:rPr lang="en-US" altLang="zh-CN">
                <a:latin typeface="Times New Roman" panose="02020603050405020304" pitchFamily="18" charset="0"/>
              </a:rPr>
              <a:t>‹#›</a:t>
            </a:fld>
            <a:endParaRPr lang="en-US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spcBef>
                <a:spcPct val="0"/>
              </a:spcBef>
            </a:pPr>
            <a:fld id="{9A0DB2DC-4C9A-4742-B13C-FB6460FD3503}" type="slidenum">
              <a:rPr lang="en-US" altLang="zh-CN">
                <a:latin typeface="Times New Roman" panose="02020603050405020304" pitchFamily="18" charset="0"/>
              </a:rPr>
              <a:t>‹#›</a:t>
            </a:fld>
            <a:endParaRPr lang="en-US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spcBef>
                <a:spcPct val="0"/>
              </a:spcBef>
            </a:pPr>
            <a:fld id="{9A0DB2DC-4C9A-4742-B13C-FB6460FD3503}" type="slidenum">
              <a:rPr lang="en-US" altLang="zh-CN">
                <a:latin typeface="Times New Roman" panose="02020603050405020304" pitchFamily="18" charset="0"/>
              </a:rPr>
              <a:t>‹#›</a:t>
            </a:fld>
            <a:endParaRPr lang="en-US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spcBef>
                <a:spcPct val="0"/>
              </a:spcBef>
            </a:pPr>
            <a:fld id="{9A0DB2DC-4C9A-4742-B13C-FB6460FD3503}" type="slidenum">
              <a:rPr lang="en-US" altLang="zh-CN">
                <a:latin typeface="Times New Roman" panose="02020603050405020304" pitchFamily="18" charset="0"/>
              </a:rPr>
              <a:t>‹#›</a:t>
            </a:fld>
            <a:endParaRPr lang="en-US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spcBef>
                <a:spcPct val="0"/>
              </a:spcBef>
            </a:pPr>
            <a:fld id="{9A0DB2DC-4C9A-4742-B13C-FB6460FD3503}" type="slidenum">
              <a:rPr lang="en-US" altLang="zh-CN">
                <a:latin typeface="Times New Roman" panose="02020603050405020304" pitchFamily="18" charset="0"/>
              </a:rPr>
              <a:t>‹#›</a:t>
            </a:fld>
            <a:endParaRPr lang="en-US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spcBef>
                <a:spcPct val="0"/>
              </a:spcBef>
            </a:pPr>
            <a:fld id="{9A0DB2DC-4C9A-4742-B13C-FB6460FD3503}" type="slidenum">
              <a:rPr lang="en-US" altLang="zh-CN">
                <a:latin typeface="Times New Roman" panose="02020603050405020304" pitchFamily="18" charset="0"/>
              </a:rPr>
              <a:t>‹#›</a:t>
            </a:fld>
            <a:endParaRPr lang="en-US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spcBef>
                <a:spcPct val="0"/>
              </a:spcBef>
            </a:pPr>
            <a:fld id="{9A0DB2DC-4C9A-4742-B13C-FB6460FD3503}" type="slidenum">
              <a:rPr lang="en-US" altLang="zh-CN">
                <a:latin typeface="Times New Roman" panose="02020603050405020304" pitchFamily="18" charset="0"/>
              </a:rPr>
              <a:t>‹#›</a:t>
            </a:fld>
            <a:endParaRPr lang="en-US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spcBef>
                <a:spcPct val="0"/>
              </a:spcBef>
            </a:pPr>
            <a:fld id="{9A0DB2DC-4C9A-4742-B13C-FB6460FD3503}" type="slidenum">
              <a:rPr lang="en-US" altLang="zh-CN">
                <a:latin typeface="Times New Roman" panose="02020603050405020304" pitchFamily="18" charset="0"/>
              </a:rPr>
              <a:t>‹#›</a:t>
            </a:fld>
            <a:endParaRPr lang="en-US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5A8F5F-97C1-4ECB-8AFF-ADAC99A19FCA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pull dir="r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SzTx/>
              <a:buFont typeface="Wingdings 2" pitchFamily="18" charset="2"/>
              <a:buNone/>
              <a:defRPr/>
            </a:pPr>
            <a:endParaRPr kumimoji="1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spcBef>
                <a:spcPct val="0"/>
              </a:spcBef>
            </a:pPr>
            <a:fld id="{9A0DB2DC-4C9A-4742-B13C-FB6460FD3503}" type="slidenum">
              <a:rPr lang="en-US" altLang="zh-CN">
                <a:latin typeface="Times New Roman" panose="02020603050405020304" pitchFamily="18" charset="0"/>
              </a:rPr>
              <a:t>‹#›</a:t>
            </a:fld>
            <a:endParaRPr lang="en-US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spcBef>
                <a:spcPct val="0"/>
              </a:spcBef>
            </a:pPr>
            <a:fld id="{9A0DB2DC-4C9A-4742-B13C-FB6460FD3503}" type="slidenum">
              <a:rPr lang="en-US" altLang="zh-CN">
                <a:latin typeface="Times New Roman" panose="02020603050405020304" pitchFamily="18" charset="0"/>
              </a:rPr>
              <a:t>‹#›</a:t>
            </a:fld>
            <a:endParaRPr lang="en-US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343650" y="179388"/>
            <a:ext cx="2114550" cy="59166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9388"/>
            <a:ext cx="6191250" cy="59166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spcBef>
                <a:spcPct val="0"/>
              </a:spcBef>
            </a:pPr>
            <a:fld id="{9A0DB2DC-4C9A-4742-B13C-FB6460FD3503}" type="slidenum">
              <a:rPr lang="en-US" altLang="zh-CN">
                <a:latin typeface="Times New Roman" panose="02020603050405020304" pitchFamily="18" charset="0"/>
              </a:rPr>
              <a:t>‹#›</a:t>
            </a:fld>
            <a:endParaRPr lang="en-US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79388"/>
            <a:ext cx="7921625" cy="64611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spcBef>
                <a:spcPct val="0"/>
              </a:spcBef>
            </a:pPr>
            <a:fld id="{9A0DB2DC-4C9A-4742-B13C-FB6460FD3503}" type="slidenum">
              <a:rPr lang="en-US" altLang="zh-CN">
                <a:latin typeface="Times New Roman" panose="02020603050405020304" pitchFamily="18" charset="0"/>
              </a:rPr>
              <a:t>‹#›</a:t>
            </a:fld>
            <a:endParaRPr lang="en-US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  <a:t>‹#›</a:t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  <a:t>‹#›</a:t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  <a:t>‹#›</a:t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08476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9724" y="1981200"/>
            <a:ext cx="3808476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  <a:t>‹#›</a:t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  <a:t>‹#›</a:t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  <a:t>‹#›</a:t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B8F78C-9E7B-4C14-A47F-2C4F71AFB311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pull dir="r"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  <a:t>‹#›</a:t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  <a:t>‹#›</a:t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  <a:t>‹#›</a:t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  <a:t>‹#›</a:t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343650" y="179388"/>
            <a:ext cx="2114550" cy="59166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9388"/>
            <a:ext cx="6221067" cy="59166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  <a:t>‹#›</a:t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50825" y="1196975"/>
            <a:ext cx="4244975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96975"/>
            <a:ext cx="4244975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2C93D9-4A90-4A1B-B4AE-FD78F1035FE0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pull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2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2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A11B41-A197-4087-BA63-927ABB6BEFE4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pull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2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2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71BF61-A9FB-4E22-B784-FA385AD5D1B5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pull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2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2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216DCB-6944-4F8E-8C78-9BE409BB35C8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pull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4196AC-41DA-461F-9249-E08F1AA8DC8C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pull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E36C32-DBAC-4D95-B81A-64074FE15F3E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pull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Freeform 2"/>
          <p:cNvSpPr/>
          <p:nvPr/>
        </p:nvSpPr>
        <p:spPr bwMode="hidden">
          <a:xfrm>
            <a:off x="0" y="4876800"/>
            <a:ext cx="9144000" cy="1981200"/>
          </a:xfrm>
          <a:custGeom>
            <a:avLst/>
            <a:gdLst/>
            <a:ahLst/>
            <a:cxnLst>
              <a:cxn ang="0">
                <a:pos x="6027" y="2296"/>
              </a:cxn>
              <a:cxn ang="0">
                <a:pos x="0" y="2296"/>
              </a:cxn>
              <a:cxn ang="0">
                <a:pos x="0" y="0"/>
              </a:cxn>
              <a:cxn ang="0">
                <a:pos x="6027" y="0"/>
              </a:cxn>
              <a:cxn ang="0">
                <a:pos x="6027" y="2296"/>
              </a:cxn>
              <a:cxn ang="0">
                <a:pos x="6027" y="2296"/>
              </a:cxn>
            </a:cxnLst>
            <a:rect l="0" t="0" r="r" b="b"/>
            <a:pathLst>
              <a:path w="6027" h="2296">
                <a:moveTo>
                  <a:pt x="6027" y="2296"/>
                </a:moveTo>
                <a:lnTo>
                  <a:pt x="0" y="2296"/>
                </a:lnTo>
                <a:lnTo>
                  <a:pt x="0" y="0"/>
                </a:lnTo>
                <a:lnTo>
                  <a:pt x="6027" y="0"/>
                </a:lnTo>
                <a:lnTo>
                  <a:pt x="6027" y="2296"/>
                </a:lnTo>
                <a:lnTo>
                  <a:pt x="6027" y="2296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accent2"/>
              </a:gs>
            </a:gsLst>
            <a:lin ang="5400000" scaled="1"/>
          </a:gra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57027" name="Freeform 3"/>
          <p:cNvSpPr/>
          <p:nvPr/>
        </p:nvSpPr>
        <p:spPr bwMode="hidden">
          <a:xfrm>
            <a:off x="0" y="0"/>
            <a:ext cx="9144000" cy="1371600"/>
          </a:xfrm>
          <a:custGeom>
            <a:avLst/>
            <a:gdLst/>
            <a:ahLst/>
            <a:cxnLst>
              <a:cxn ang="0">
                <a:pos x="6027" y="2296"/>
              </a:cxn>
              <a:cxn ang="0">
                <a:pos x="0" y="2296"/>
              </a:cxn>
              <a:cxn ang="0">
                <a:pos x="0" y="0"/>
              </a:cxn>
              <a:cxn ang="0">
                <a:pos x="6027" y="0"/>
              </a:cxn>
              <a:cxn ang="0">
                <a:pos x="6027" y="2296"/>
              </a:cxn>
              <a:cxn ang="0">
                <a:pos x="6027" y="2296"/>
              </a:cxn>
            </a:cxnLst>
            <a:rect l="0" t="0" r="r" b="b"/>
            <a:pathLst>
              <a:path w="6027" h="2296">
                <a:moveTo>
                  <a:pt x="6027" y="2296"/>
                </a:moveTo>
                <a:lnTo>
                  <a:pt x="0" y="2296"/>
                </a:lnTo>
                <a:lnTo>
                  <a:pt x="0" y="0"/>
                </a:lnTo>
                <a:lnTo>
                  <a:pt x="6027" y="0"/>
                </a:lnTo>
                <a:lnTo>
                  <a:pt x="6027" y="2296"/>
                </a:lnTo>
                <a:lnTo>
                  <a:pt x="6027" y="2296"/>
                </a:lnTo>
                <a:close/>
              </a:path>
            </a:pathLst>
          </a:custGeom>
          <a:gradFill rotWithShape="0">
            <a:gsLst>
              <a:gs pos="0">
                <a:srgbClr val="A6C9DA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57028" name="Freeform 4"/>
          <p:cNvSpPr/>
          <p:nvPr/>
        </p:nvSpPr>
        <p:spPr bwMode="hidden">
          <a:xfrm>
            <a:off x="6248400" y="6570663"/>
            <a:ext cx="2895600" cy="301625"/>
          </a:xfrm>
          <a:custGeom>
            <a:avLst/>
            <a:gdLst/>
            <a:ahLst/>
            <a:cxnLst>
              <a:cxn ang="0">
                <a:pos x="5748" y="246"/>
              </a:cxn>
              <a:cxn ang="0">
                <a:pos x="0" y="246"/>
              </a:cxn>
              <a:cxn ang="0">
                <a:pos x="0" y="0"/>
              </a:cxn>
              <a:cxn ang="0">
                <a:pos x="5748" y="0"/>
              </a:cxn>
              <a:cxn ang="0">
                <a:pos x="5748" y="246"/>
              </a:cxn>
              <a:cxn ang="0">
                <a:pos x="5748" y="246"/>
              </a:cxn>
            </a:cxnLst>
            <a:rect l="0" t="0" r="r" b="b"/>
            <a:pathLst>
              <a:path w="5748" h="246">
                <a:moveTo>
                  <a:pt x="5748" y="246"/>
                </a:moveTo>
                <a:lnTo>
                  <a:pt x="0" y="246"/>
                </a:lnTo>
                <a:lnTo>
                  <a:pt x="0" y="0"/>
                </a:lnTo>
                <a:lnTo>
                  <a:pt x="5748" y="0"/>
                </a:lnTo>
                <a:lnTo>
                  <a:pt x="5748" y="246"/>
                </a:lnTo>
                <a:lnTo>
                  <a:pt x="5748" y="246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grpSp>
        <p:nvGrpSpPr>
          <p:cNvPr id="17413" name="Group 5"/>
          <p:cNvGrpSpPr/>
          <p:nvPr/>
        </p:nvGrpSpPr>
        <p:grpSpPr bwMode="auto">
          <a:xfrm>
            <a:off x="0" y="6453188"/>
            <a:ext cx="7848600" cy="423862"/>
            <a:chOff x="0" y="3792"/>
            <a:chExt cx="4944" cy="540"/>
          </a:xfrm>
        </p:grpSpPr>
        <p:sp>
          <p:nvSpPr>
            <p:cNvPr id="257030" name="Freeform 6"/>
            <p:cNvSpPr/>
            <p:nvPr userDrawn="1"/>
          </p:nvSpPr>
          <p:spPr bwMode="ltGray">
            <a:xfrm>
              <a:off x="1488" y="3792"/>
              <a:ext cx="3240" cy="536"/>
            </a:xfrm>
            <a:custGeom>
              <a:avLst/>
              <a:gdLst/>
              <a:ahLst/>
              <a:cxnLst>
                <a:cxn ang="0">
                  <a:pos x="3132" y="469"/>
                </a:cxn>
                <a:cxn ang="0">
                  <a:pos x="2995" y="395"/>
                </a:cxn>
                <a:cxn ang="0">
                  <a:pos x="2911" y="375"/>
                </a:cxn>
                <a:cxn ang="0">
                  <a:pos x="2678" y="228"/>
                </a:cxn>
                <a:cxn ang="0">
                  <a:pos x="2553" y="74"/>
                </a:cxn>
                <a:cxn ang="0">
                  <a:pos x="2457" y="7"/>
                </a:cxn>
                <a:cxn ang="0">
                  <a:pos x="2403" y="47"/>
                </a:cxn>
                <a:cxn ang="0">
                  <a:pos x="2289" y="74"/>
                </a:cxn>
                <a:cxn ang="0">
                  <a:pos x="2134" y="74"/>
                </a:cxn>
                <a:cxn ang="0">
                  <a:pos x="2044" y="128"/>
                </a:cxn>
                <a:cxn ang="0">
                  <a:pos x="1775" y="222"/>
                </a:cxn>
                <a:cxn ang="0">
                  <a:pos x="1602" y="181"/>
                </a:cxn>
                <a:cxn ang="0">
                  <a:pos x="1560" y="101"/>
                </a:cxn>
                <a:cxn ang="0">
                  <a:pos x="1542" y="87"/>
                </a:cxn>
                <a:cxn ang="0">
                  <a:pos x="1446" y="60"/>
                </a:cxn>
                <a:cxn ang="0">
                  <a:pos x="1375" y="74"/>
                </a:cxn>
                <a:cxn ang="0">
                  <a:pos x="1309" y="87"/>
                </a:cxn>
                <a:cxn ang="0">
                  <a:pos x="1243" y="13"/>
                </a:cxn>
                <a:cxn ang="0">
                  <a:pos x="1225" y="0"/>
                </a:cxn>
                <a:cxn ang="0">
                  <a:pos x="1189" y="0"/>
                </a:cxn>
                <a:cxn ang="0">
                  <a:pos x="1106" y="34"/>
                </a:cxn>
                <a:cxn ang="0">
                  <a:pos x="1106" y="34"/>
                </a:cxn>
                <a:cxn ang="0">
                  <a:pos x="1094" y="40"/>
                </a:cxn>
                <a:cxn ang="0">
                  <a:pos x="1070" y="54"/>
                </a:cxn>
                <a:cxn ang="0">
                  <a:pos x="1034" y="74"/>
                </a:cxn>
                <a:cxn ang="0">
                  <a:pos x="1004" y="74"/>
                </a:cxn>
                <a:cxn ang="0">
                  <a:pos x="986" y="74"/>
                </a:cxn>
                <a:cxn ang="0">
                  <a:pos x="956" y="81"/>
                </a:cxn>
                <a:cxn ang="0">
                  <a:pos x="920" y="94"/>
                </a:cxn>
                <a:cxn ang="0">
                  <a:pos x="884" y="107"/>
                </a:cxn>
                <a:cxn ang="0">
                  <a:pos x="843" y="128"/>
                </a:cxn>
                <a:cxn ang="0">
                  <a:pos x="813" y="141"/>
                </a:cxn>
                <a:cxn ang="0">
                  <a:pos x="789" y="148"/>
                </a:cxn>
                <a:cxn ang="0">
                  <a:pos x="783" y="154"/>
                </a:cxn>
                <a:cxn ang="0">
                  <a:pos x="556" y="228"/>
                </a:cxn>
                <a:cxn ang="0">
                  <a:pos x="394" y="294"/>
                </a:cxn>
                <a:cxn ang="0">
                  <a:pos x="107" y="462"/>
                </a:cxn>
                <a:cxn ang="0">
                  <a:pos x="0" y="536"/>
                </a:cxn>
                <a:cxn ang="0">
                  <a:pos x="3240" y="536"/>
                </a:cxn>
                <a:cxn ang="0">
                  <a:pos x="3132" y="469"/>
                </a:cxn>
                <a:cxn ang="0">
                  <a:pos x="3132" y="469"/>
                </a:cxn>
              </a:cxnLst>
              <a:rect l="0" t="0" r="r" b="b"/>
              <a:pathLst>
                <a:path w="3240" h="536">
                  <a:moveTo>
                    <a:pt x="3132" y="469"/>
                  </a:moveTo>
                  <a:lnTo>
                    <a:pt x="2995" y="395"/>
                  </a:lnTo>
                  <a:lnTo>
                    <a:pt x="2911" y="375"/>
                  </a:lnTo>
                  <a:lnTo>
                    <a:pt x="2678" y="228"/>
                  </a:lnTo>
                  <a:lnTo>
                    <a:pt x="2553" y="74"/>
                  </a:lnTo>
                  <a:lnTo>
                    <a:pt x="2457" y="7"/>
                  </a:lnTo>
                  <a:lnTo>
                    <a:pt x="2403" y="47"/>
                  </a:lnTo>
                  <a:lnTo>
                    <a:pt x="2289" y="74"/>
                  </a:lnTo>
                  <a:lnTo>
                    <a:pt x="2134" y="74"/>
                  </a:lnTo>
                  <a:lnTo>
                    <a:pt x="2044" y="128"/>
                  </a:lnTo>
                  <a:lnTo>
                    <a:pt x="1775" y="222"/>
                  </a:lnTo>
                  <a:lnTo>
                    <a:pt x="1602" y="181"/>
                  </a:lnTo>
                  <a:lnTo>
                    <a:pt x="1560" y="101"/>
                  </a:lnTo>
                  <a:lnTo>
                    <a:pt x="1542" y="87"/>
                  </a:lnTo>
                  <a:lnTo>
                    <a:pt x="1446" y="60"/>
                  </a:lnTo>
                  <a:lnTo>
                    <a:pt x="1375" y="74"/>
                  </a:lnTo>
                  <a:lnTo>
                    <a:pt x="1309" y="87"/>
                  </a:lnTo>
                  <a:lnTo>
                    <a:pt x="1243" y="13"/>
                  </a:lnTo>
                  <a:lnTo>
                    <a:pt x="1225" y="0"/>
                  </a:lnTo>
                  <a:lnTo>
                    <a:pt x="1189" y="0"/>
                  </a:lnTo>
                  <a:lnTo>
                    <a:pt x="1106" y="34"/>
                  </a:lnTo>
                  <a:lnTo>
                    <a:pt x="1106" y="34"/>
                  </a:lnTo>
                  <a:lnTo>
                    <a:pt x="1094" y="40"/>
                  </a:lnTo>
                  <a:lnTo>
                    <a:pt x="1070" y="54"/>
                  </a:lnTo>
                  <a:lnTo>
                    <a:pt x="1034" y="74"/>
                  </a:lnTo>
                  <a:lnTo>
                    <a:pt x="1004" y="74"/>
                  </a:lnTo>
                  <a:lnTo>
                    <a:pt x="986" y="74"/>
                  </a:lnTo>
                  <a:lnTo>
                    <a:pt x="956" y="81"/>
                  </a:lnTo>
                  <a:lnTo>
                    <a:pt x="920" y="94"/>
                  </a:lnTo>
                  <a:lnTo>
                    <a:pt x="884" y="107"/>
                  </a:lnTo>
                  <a:lnTo>
                    <a:pt x="843" y="128"/>
                  </a:lnTo>
                  <a:lnTo>
                    <a:pt x="813" y="141"/>
                  </a:lnTo>
                  <a:lnTo>
                    <a:pt x="789" y="148"/>
                  </a:lnTo>
                  <a:lnTo>
                    <a:pt x="783" y="154"/>
                  </a:lnTo>
                  <a:lnTo>
                    <a:pt x="556" y="228"/>
                  </a:lnTo>
                  <a:lnTo>
                    <a:pt x="394" y="294"/>
                  </a:lnTo>
                  <a:lnTo>
                    <a:pt x="107" y="462"/>
                  </a:lnTo>
                  <a:lnTo>
                    <a:pt x="0" y="536"/>
                  </a:lnTo>
                  <a:lnTo>
                    <a:pt x="3240" y="536"/>
                  </a:lnTo>
                  <a:lnTo>
                    <a:pt x="3132" y="469"/>
                  </a:lnTo>
                  <a:lnTo>
                    <a:pt x="3132" y="469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66667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17427" name="Group 7"/>
            <p:cNvGrpSpPr/>
            <p:nvPr userDrawn="1"/>
          </p:nvGrpSpPr>
          <p:grpSpPr bwMode="auto">
            <a:xfrm>
              <a:off x="2486" y="3792"/>
              <a:ext cx="2458" cy="540"/>
              <a:chOff x="2486" y="3792"/>
              <a:chExt cx="2458" cy="540"/>
            </a:xfrm>
          </p:grpSpPr>
          <p:sp>
            <p:nvSpPr>
              <p:cNvPr id="257032" name="Freeform 8"/>
              <p:cNvSpPr/>
              <p:nvPr userDrawn="1"/>
            </p:nvSpPr>
            <p:spPr bwMode="ltGray">
              <a:xfrm>
                <a:off x="3948" y="3798"/>
                <a:ext cx="996" cy="534"/>
              </a:xfrm>
              <a:custGeom>
                <a:avLst/>
                <a:gdLst/>
                <a:ahLst/>
                <a:cxnLst>
                  <a:cxn ang="0">
                    <a:pos x="636" y="373"/>
                  </a:cxn>
                  <a:cxn ang="0">
                    <a:pos x="495" y="370"/>
                  </a:cxn>
                  <a:cxn ang="0">
                    <a:pos x="280" y="249"/>
                  </a:cxn>
                  <a:cxn ang="0">
                    <a:pos x="127" y="66"/>
                  </a:cxn>
                  <a:cxn ang="0">
                    <a:pos x="0" y="0"/>
                  </a:cxn>
                  <a:cxn ang="0">
                    <a:pos x="22" y="26"/>
                  </a:cxn>
                  <a:cxn ang="0">
                    <a:pos x="0" y="65"/>
                  </a:cxn>
                  <a:cxn ang="0">
                    <a:pos x="30" y="119"/>
                  </a:cxn>
                  <a:cxn ang="0">
                    <a:pos x="75" y="243"/>
                  </a:cxn>
                  <a:cxn ang="0">
                    <a:pos x="45" y="422"/>
                  </a:cxn>
                  <a:cxn ang="0">
                    <a:pos x="200" y="329"/>
                  </a:cxn>
                  <a:cxn ang="0">
                    <a:pos x="612" y="533"/>
                  </a:cxn>
                  <a:cxn ang="0">
                    <a:pos x="996" y="529"/>
                  </a:cxn>
                  <a:cxn ang="0">
                    <a:pos x="828" y="473"/>
                  </a:cxn>
                  <a:cxn ang="0">
                    <a:pos x="636" y="373"/>
                  </a:cxn>
                </a:cxnLst>
                <a:rect l="0" t="0" r="r" b="b"/>
                <a:pathLst>
                  <a:path w="996" h="533">
                    <a:moveTo>
                      <a:pt x="636" y="373"/>
                    </a:moveTo>
                    <a:lnTo>
                      <a:pt x="495" y="370"/>
                    </a:lnTo>
                    <a:lnTo>
                      <a:pt x="280" y="249"/>
                    </a:lnTo>
                    <a:lnTo>
                      <a:pt x="127" y="66"/>
                    </a:lnTo>
                    <a:lnTo>
                      <a:pt x="0" y="0"/>
                    </a:lnTo>
                    <a:lnTo>
                      <a:pt x="22" y="26"/>
                    </a:lnTo>
                    <a:lnTo>
                      <a:pt x="0" y="65"/>
                    </a:lnTo>
                    <a:lnTo>
                      <a:pt x="30" y="119"/>
                    </a:lnTo>
                    <a:lnTo>
                      <a:pt x="75" y="243"/>
                    </a:lnTo>
                    <a:lnTo>
                      <a:pt x="45" y="422"/>
                    </a:lnTo>
                    <a:lnTo>
                      <a:pt x="200" y="329"/>
                    </a:lnTo>
                    <a:lnTo>
                      <a:pt x="612" y="533"/>
                    </a:lnTo>
                    <a:lnTo>
                      <a:pt x="996" y="529"/>
                    </a:lnTo>
                    <a:lnTo>
                      <a:pt x="828" y="473"/>
                    </a:lnTo>
                    <a:lnTo>
                      <a:pt x="636" y="373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57033" name="Freeform 9"/>
              <p:cNvSpPr/>
              <p:nvPr userDrawn="1"/>
            </p:nvSpPr>
            <p:spPr bwMode="ltGray">
              <a:xfrm>
                <a:off x="2677" y="3792"/>
                <a:ext cx="186" cy="394"/>
              </a:xfrm>
              <a:custGeom>
                <a:avLst/>
                <a:gdLst/>
                <a:ahLst/>
                <a:cxnLst>
                  <a:cxn ang="0">
                    <a:pos x="36" y="0"/>
                  </a:cxn>
                  <a:cxn ang="0">
                    <a:pos x="54" y="18"/>
                  </a:cxn>
                  <a:cxn ang="0">
                    <a:pos x="24" y="30"/>
                  </a:cxn>
                  <a:cxn ang="0">
                    <a:pos x="18" y="66"/>
                  </a:cxn>
                  <a:cxn ang="0">
                    <a:pos x="42" y="114"/>
                  </a:cxn>
                  <a:cxn ang="0">
                    <a:pos x="48" y="162"/>
                  </a:cxn>
                  <a:cxn ang="0">
                    <a:pos x="0" y="353"/>
                  </a:cxn>
                  <a:cxn ang="0">
                    <a:pos x="54" y="233"/>
                  </a:cxn>
                  <a:cxn ang="0">
                    <a:pos x="84" y="216"/>
                  </a:cxn>
                  <a:cxn ang="0">
                    <a:pos x="126" y="126"/>
                  </a:cxn>
                  <a:cxn ang="0">
                    <a:pos x="144" y="120"/>
                  </a:cxn>
                  <a:cxn ang="0">
                    <a:pos x="144" y="90"/>
                  </a:cxn>
                  <a:cxn ang="0">
                    <a:pos x="186" y="66"/>
                  </a:cxn>
                  <a:cxn ang="0">
                    <a:pos x="162" y="60"/>
                  </a:cxn>
                  <a:cxn ang="0">
                    <a:pos x="36" y="0"/>
                  </a:cxn>
                  <a:cxn ang="0">
                    <a:pos x="36" y="0"/>
                  </a:cxn>
                </a:cxnLst>
                <a:rect l="0" t="0" r="r" b="b"/>
                <a:pathLst>
                  <a:path w="186" h="353">
                    <a:moveTo>
                      <a:pt x="36" y="0"/>
                    </a:moveTo>
                    <a:lnTo>
                      <a:pt x="54" y="18"/>
                    </a:lnTo>
                    <a:lnTo>
                      <a:pt x="24" y="30"/>
                    </a:lnTo>
                    <a:lnTo>
                      <a:pt x="18" y="66"/>
                    </a:lnTo>
                    <a:lnTo>
                      <a:pt x="42" y="114"/>
                    </a:lnTo>
                    <a:lnTo>
                      <a:pt x="48" y="162"/>
                    </a:lnTo>
                    <a:lnTo>
                      <a:pt x="0" y="353"/>
                    </a:lnTo>
                    <a:lnTo>
                      <a:pt x="54" y="233"/>
                    </a:lnTo>
                    <a:lnTo>
                      <a:pt x="84" y="216"/>
                    </a:lnTo>
                    <a:lnTo>
                      <a:pt x="126" y="126"/>
                    </a:lnTo>
                    <a:lnTo>
                      <a:pt x="144" y="120"/>
                    </a:lnTo>
                    <a:lnTo>
                      <a:pt x="144" y="90"/>
                    </a:lnTo>
                    <a:lnTo>
                      <a:pt x="186" y="66"/>
                    </a:lnTo>
                    <a:lnTo>
                      <a:pt x="162" y="60"/>
                    </a:lnTo>
                    <a:lnTo>
                      <a:pt x="36" y="0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57034" name="Freeform 10"/>
              <p:cNvSpPr/>
              <p:nvPr userDrawn="1"/>
            </p:nvSpPr>
            <p:spPr bwMode="ltGray">
              <a:xfrm>
                <a:off x="3030" y="3893"/>
                <a:ext cx="378" cy="271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2" y="13"/>
                  </a:cxn>
                  <a:cxn ang="0">
                    <a:pos x="0" y="40"/>
                  </a:cxn>
                  <a:cxn ang="0">
                    <a:pos x="60" y="121"/>
                  </a:cxn>
                  <a:cxn ang="0">
                    <a:pos x="310" y="271"/>
                  </a:cxn>
                  <a:cxn ang="0">
                    <a:pos x="290" y="139"/>
                  </a:cxn>
                  <a:cxn ang="0">
                    <a:pos x="378" y="76"/>
                  </a:cxn>
                  <a:cxn ang="0">
                    <a:pos x="251" y="94"/>
                  </a:cxn>
                  <a:cxn ang="0">
                    <a:pos x="90" y="54"/>
                  </a:cxn>
                  <a:cxn ang="0">
                    <a:pos x="18" y="0"/>
                  </a:cxn>
                  <a:cxn ang="0">
                    <a:pos x="18" y="0"/>
                  </a:cxn>
                </a:cxnLst>
                <a:rect l="0" t="0" r="r" b="b"/>
                <a:pathLst>
                  <a:path w="378" h="271">
                    <a:moveTo>
                      <a:pt x="18" y="0"/>
                    </a:moveTo>
                    <a:lnTo>
                      <a:pt x="12" y="13"/>
                    </a:lnTo>
                    <a:lnTo>
                      <a:pt x="0" y="40"/>
                    </a:lnTo>
                    <a:lnTo>
                      <a:pt x="60" y="121"/>
                    </a:lnTo>
                    <a:lnTo>
                      <a:pt x="310" y="271"/>
                    </a:lnTo>
                    <a:lnTo>
                      <a:pt x="290" y="139"/>
                    </a:lnTo>
                    <a:lnTo>
                      <a:pt x="378" y="76"/>
                    </a:lnTo>
                    <a:lnTo>
                      <a:pt x="251" y="94"/>
                    </a:lnTo>
                    <a:lnTo>
                      <a:pt x="90" y="54"/>
                    </a:lnTo>
                    <a:lnTo>
                      <a:pt x="18" y="0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57035" name="Freeform 11"/>
              <p:cNvSpPr/>
              <p:nvPr userDrawn="1"/>
            </p:nvSpPr>
            <p:spPr bwMode="ltGray">
              <a:xfrm>
                <a:off x="3628" y="3867"/>
                <a:ext cx="155" cy="73"/>
              </a:xfrm>
              <a:custGeom>
                <a:avLst/>
                <a:gdLst/>
                <a:ahLst/>
                <a:cxnLst>
                  <a:cxn ang="0">
                    <a:pos x="114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6" y="6"/>
                  </a:cxn>
                  <a:cxn ang="0">
                    <a:pos x="6" y="18"/>
                  </a:cxn>
                  <a:cxn ang="0">
                    <a:pos x="0" y="24"/>
                  </a:cxn>
                  <a:cxn ang="0">
                    <a:pos x="78" y="60"/>
                  </a:cxn>
                  <a:cxn ang="0">
                    <a:pos x="96" y="42"/>
                  </a:cxn>
                  <a:cxn ang="0">
                    <a:pos x="155" y="66"/>
                  </a:cxn>
                  <a:cxn ang="0">
                    <a:pos x="126" y="24"/>
                  </a:cxn>
                  <a:cxn ang="0">
                    <a:pos x="149" y="0"/>
                  </a:cxn>
                  <a:cxn ang="0">
                    <a:pos x="114" y="0"/>
                  </a:cxn>
                  <a:cxn ang="0">
                    <a:pos x="114" y="0"/>
                  </a:cxn>
                </a:cxnLst>
                <a:rect l="0" t="0" r="r" b="b"/>
                <a:pathLst>
                  <a:path w="155" h="66">
                    <a:moveTo>
                      <a:pt x="114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6" y="6"/>
                    </a:lnTo>
                    <a:lnTo>
                      <a:pt x="6" y="18"/>
                    </a:lnTo>
                    <a:lnTo>
                      <a:pt x="0" y="24"/>
                    </a:lnTo>
                    <a:lnTo>
                      <a:pt x="78" y="60"/>
                    </a:lnTo>
                    <a:lnTo>
                      <a:pt x="96" y="42"/>
                    </a:lnTo>
                    <a:lnTo>
                      <a:pt x="155" y="66"/>
                    </a:lnTo>
                    <a:lnTo>
                      <a:pt x="126" y="24"/>
                    </a:lnTo>
                    <a:lnTo>
                      <a:pt x="149" y="0"/>
                    </a:lnTo>
                    <a:lnTo>
                      <a:pt x="114" y="0"/>
                    </a:lnTo>
                    <a:lnTo>
                      <a:pt x="114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57036" name="Freeform 12"/>
              <p:cNvSpPr/>
              <p:nvPr userDrawn="1"/>
            </p:nvSpPr>
            <p:spPr bwMode="ltGray">
              <a:xfrm>
                <a:off x="2486" y="3859"/>
                <a:ext cx="42" cy="81"/>
              </a:xfrm>
              <a:custGeom>
                <a:avLst/>
                <a:gdLst/>
                <a:ahLst/>
                <a:cxnLst>
                  <a:cxn ang="0">
                    <a:pos x="6" y="36"/>
                  </a:cxn>
                  <a:cxn ang="0">
                    <a:pos x="0" y="18"/>
                  </a:cxn>
                  <a:cxn ang="0">
                    <a:pos x="12" y="6"/>
                  </a:cxn>
                  <a:cxn ang="0">
                    <a:pos x="0" y="6"/>
                  </a:cxn>
                  <a:cxn ang="0">
                    <a:pos x="12" y="6"/>
                  </a:cxn>
                  <a:cxn ang="0">
                    <a:pos x="24" y="6"/>
                  </a:cxn>
                  <a:cxn ang="0">
                    <a:pos x="36" y="6"/>
                  </a:cxn>
                  <a:cxn ang="0">
                    <a:pos x="42" y="0"/>
                  </a:cxn>
                  <a:cxn ang="0">
                    <a:pos x="30" y="18"/>
                  </a:cxn>
                  <a:cxn ang="0">
                    <a:pos x="42" y="48"/>
                  </a:cxn>
                  <a:cxn ang="0">
                    <a:pos x="12" y="72"/>
                  </a:cxn>
                  <a:cxn ang="0">
                    <a:pos x="6" y="36"/>
                  </a:cxn>
                  <a:cxn ang="0">
                    <a:pos x="6" y="36"/>
                  </a:cxn>
                </a:cxnLst>
                <a:rect l="0" t="0" r="r" b="b"/>
                <a:pathLst>
                  <a:path w="42" h="72">
                    <a:moveTo>
                      <a:pt x="6" y="36"/>
                    </a:moveTo>
                    <a:lnTo>
                      <a:pt x="0" y="18"/>
                    </a:lnTo>
                    <a:lnTo>
                      <a:pt x="12" y="6"/>
                    </a:lnTo>
                    <a:lnTo>
                      <a:pt x="0" y="6"/>
                    </a:lnTo>
                    <a:lnTo>
                      <a:pt x="12" y="6"/>
                    </a:lnTo>
                    <a:lnTo>
                      <a:pt x="24" y="6"/>
                    </a:lnTo>
                    <a:lnTo>
                      <a:pt x="36" y="6"/>
                    </a:lnTo>
                    <a:lnTo>
                      <a:pt x="42" y="0"/>
                    </a:lnTo>
                    <a:lnTo>
                      <a:pt x="30" y="18"/>
                    </a:lnTo>
                    <a:lnTo>
                      <a:pt x="42" y="48"/>
                    </a:lnTo>
                    <a:lnTo>
                      <a:pt x="12" y="72"/>
                    </a:lnTo>
                    <a:lnTo>
                      <a:pt x="6" y="36"/>
                    </a:lnTo>
                    <a:lnTo>
                      <a:pt x="6" y="36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257037" name="Freeform 13"/>
            <p:cNvSpPr/>
            <p:nvPr userDrawn="1"/>
          </p:nvSpPr>
          <p:spPr bwMode="ltGray">
            <a:xfrm>
              <a:off x="0" y="3792"/>
              <a:ext cx="3976" cy="536"/>
            </a:xfrm>
            <a:custGeom>
              <a:avLst/>
              <a:gdLst/>
              <a:ahLst/>
              <a:cxnLst>
                <a:cxn ang="0">
                  <a:pos x="3976" y="527"/>
                </a:cxn>
                <a:cxn ang="0">
                  <a:pos x="3970" y="527"/>
                </a:cxn>
                <a:cxn ang="0">
                  <a:pos x="3844" y="509"/>
                </a:cxn>
                <a:cxn ang="0">
                  <a:pos x="2487" y="305"/>
                </a:cxn>
                <a:cxn ang="0">
                  <a:pos x="2039" y="36"/>
                </a:cxn>
                <a:cxn ang="0">
                  <a:pos x="1907" y="24"/>
                </a:cxn>
                <a:cxn ang="0">
                  <a:pos x="1883" y="54"/>
                </a:cxn>
                <a:cxn ang="0">
                  <a:pos x="1859" y="54"/>
                </a:cxn>
                <a:cxn ang="0">
                  <a:pos x="1830" y="30"/>
                </a:cxn>
                <a:cxn ang="0">
                  <a:pos x="1704" y="102"/>
                </a:cxn>
                <a:cxn ang="0">
                  <a:pos x="1608" y="126"/>
                </a:cxn>
                <a:cxn ang="0">
                  <a:pos x="1561" y="132"/>
                </a:cxn>
                <a:cxn ang="0">
                  <a:pos x="1495" y="102"/>
                </a:cxn>
                <a:cxn ang="0">
                  <a:pos x="1357" y="126"/>
                </a:cxn>
                <a:cxn ang="0">
                  <a:pos x="1285" y="24"/>
                </a:cxn>
                <a:cxn ang="0">
                  <a:pos x="1280" y="18"/>
                </a:cxn>
                <a:cxn ang="0">
                  <a:pos x="1262" y="12"/>
                </a:cxn>
                <a:cxn ang="0">
                  <a:pos x="1238" y="6"/>
                </a:cxn>
                <a:cxn ang="0">
                  <a:pos x="1220" y="0"/>
                </a:cxn>
                <a:cxn ang="0">
                  <a:pos x="1196" y="0"/>
                </a:cxn>
                <a:cxn ang="0">
                  <a:pos x="1166" y="0"/>
                </a:cxn>
                <a:cxn ang="0">
                  <a:pos x="1142" y="0"/>
                </a:cxn>
                <a:cxn ang="0">
                  <a:pos x="1136" y="0"/>
                </a:cxn>
                <a:cxn ang="0">
                  <a:pos x="1130" y="0"/>
                </a:cxn>
                <a:cxn ang="0">
                  <a:pos x="1124" y="6"/>
                </a:cxn>
                <a:cxn ang="0">
                  <a:pos x="1118" y="12"/>
                </a:cxn>
                <a:cxn ang="0">
                  <a:pos x="1100" y="18"/>
                </a:cxn>
                <a:cxn ang="0">
                  <a:pos x="1088" y="18"/>
                </a:cxn>
                <a:cxn ang="0">
                  <a:pos x="1070" y="24"/>
                </a:cxn>
                <a:cxn ang="0">
                  <a:pos x="1052" y="30"/>
                </a:cxn>
                <a:cxn ang="0">
                  <a:pos x="1034" y="36"/>
                </a:cxn>
                <a:cxn ang="0">
                  <a:pos x="1028" y="42"/>
                </a:cxn>
                <a:cxn ang="0">
                  <a:pos x="969" y="60"/>
                </a:cxn>
                <a:cxn ang="0">
                  <a:pos x="921" y="72"/>
                </a:cxn>
                <a:cxn ang="0">
                  <a:pos x="855" y="48"/>
                </a:cxn>
                <a:cxn ang="0">
                  <a:pos x="825" y="48"/>
                </a:cxn>
                <a:cxn ang="0">
                  <a:pos x="759" y="72"/>
                </a:cxn>
                <a:cxn ang="0">
                  <a:pos x="735" y="72"/>
                </a:cxn>
                <a:cxn ang="0">
                  <a:pos x="706" y="60"/>
                </a:cxn>
                <a:cxn ang="0">
                  <a:pos x="640" y="60"/>
                </a:cxn>
                <a:cxn ang="0">
                  <a:pos x="544" y="72"/>
                </a:cxn>
                <a:cxn ang="0">
                  <a:pos x="389" y="18"/>
                </a:cxn>
                <a:cxn ang="0">
                  <a:pos x="323" y="60"/>
                </a:cxn>
                <a:cxn ang="0">
                  <a:pos x="317" y="60"/>
                </a:cxn>
                <a:cxn ang="0">
                  <a:pos x="305" y="72"/>
                </a:cxn>
                <a:cxn ang="0">
                  <a:pos x="287" y="78"/>
                </a:cxn>
                <a:cxn ang="0">
                  <a:pos x="263" y="90"/>
                </a:cxn>
                <a:cxn ang="0">
                  <a:pos x="203" y="120"/>
                </a:cxn>
                <a:cxn ang="0">
                  <a:pos x="149" y="150"/>
                </a:cxn>
                <a:cxn ang="0">
                  <a:pos x="78" y="168"/>
                </a:cxn>
                <a:cxn ang="0">
                  <a:pos x="0" y="180"/>
                </a:cxn>
                <a:cxn ang="0">
                  <a:pos x="0" y="527"/>
                </a:cxn>
                <a:cxn ang="0">
                  <a:pos x="1010" y="527"/>
                </a:cxn>
                <a:cxn ang="0">
                  <a:pos x="3725" y="527"/>
                </a:cxn>
                <a:cxn ang="0">
                  <a:pos x="3976" y="527"/>
                </a:cxn>
                <a:cxn ang="0">
                  <a:pos x="3976" y="527"/>
                </a:cxn>
              </a:cxnLst>
              <a:rect l="0" t="0" r="r" b="b"/>
              <a:pathLst>
                <a:path w="3976" h="527">
                  <a:moveTo>
                    <a:pt x="3976" y="527"/>
                  </a:moveTo>
                  <a:lnTo>
                    <a:pt x="3970" y="527"/>
                  </a:lnTo>
                  <a:lnTo>
                    <a:pt x="3844" y="509"/>
                  </a:lnTo>
                  <a:lnTo>
                    <a:pt x="2487" y="305"/>
                  </a:lnTo>
                  <a:lnTo>
                    <a:pt x="2039" y="36"/>
                  </a:lnTo>
                  <a:lnTo>
                    <a:pt x="1907" y="24"/>
                  </a:lnTo>
                  <a:lnTo>
                    <a:pt x="1883" y="54"/>
                  </a:lnTo>
                  <a:lnTo>
                    <a:pt x="1859" y="54"/>
                  </a:lnTo>
                  <a:lnTo>
                    <a:pt x="1830" y="30"/>
                  </a:lnTo>
                  <a:lnTo>
                    <a:pt x="1704" y="102"/>
                  </a:lnTo>
                  <a:lnTo>
                    <a:pt x="1608" y="126"/>
                  </a:lnTo>
                  <a:lnTo>
                    <a:pt x="1561" y="132"/>
                  </a:lnTo>
                  <a:lnTo>
                    <a:pt x="1495" y="102"/>
                  </a:lnTo>
                  <a:lnTo>
                    <a:pt x="1357" y="126"/>
                  </a:lnTo>
                  <a:lnTo>
                    <a:pt x="1285" y="24"/>
                  </a:lnTo>
                  <a:lnTo>
                    <a:pt x="1280" y="18"/>
                  </a:lnTo>
                  <a:lnTo>
                    <a:pt x="1262" y="12"/>
                  </a:lnTo>
                  <a:lnTo>
                    <a:pt x="1238" y="6"/>
                  </a:lnTo>
                  <a:lnTo>
                    <a:pt x="1220" y="0"/>
                  </a:lnTo>
                  <a:lnTo>
                    <a:pt x="1196" y="0"/>
                  </a:lnTo>
                  <a:lnTo>
                    <a:pt x="1166" y="0"/>
                  </a:lnTo>
                  <a:lnTo>
                    <a:pt x="1142" y="0"/>
                  </a:lnTo>
                  <a:lnTo>
                    <a:pt x="1136" y="0"/>
                  </a:lnTo>
                  <a:lnTo>
                    <a:pt x="1130" y="0"/>
                  </a:lnTo>
                  <a:lnTo>
                    <a:pt x="1124" y="6"/>
                  </a:lnTo>
                  <a:lnTo>
                    <a:pt x="1118" y="12"/>
                  </a:lnTo>
                  <a:lnTo>
                    <a:pt x="1100" y="18"/>
                  </a:lnTo>
                  <a:lnTo>
                    <a:pt x="1088" y="18"/>
                  </a:lnTo>
                  <a:lnTo>
                    <a:pt x="1070" y="24"/>
                  </a:lnTo>
                  <a:lnTo>
                    <a:pt x="1052" y="30"/>
                  </a:lnTo>
                  <a:lnTo>
                    <a:pt x="1034" y="36"/>
                  </a:lnTo>
                  <a:lnTo>
                    <a:pt x="1028" y="42"/>
                  </a:lnTo>
                  <a:lnTo>
                    <a:pt x="969" y="60"/>
                  </a:lnTo>
                  <a:lnTo>
                    <a:pt x="921" y="72"/>
                  </a:lnTo>
                  <a:lnTo>
                    <a:pt x="855" y="48"/>
                  </a:lnTo>
                  <a:lnTo>
                    <a:pt x="825" y="48"/>
                  </a:lnTo>
                  <a:lnTo>
                    <a:pt x="759" y="72"/>
                  </a:lnTo>
                  <a:lnTo>
                    <a:pt x="735" y="72"/>
                  </a:lnTo>
                  <a:lnTo>
                    <a:pt x="706" y="60"/>
                  </a:lnTo>
                  <a:lnTo>
                    <a:pt x="640" y="60"/>
                  </a:lnTo>
                  <a:lnTo>
                    <a:pt x="544" y="72"/>
                  </a:lnTo>
                  <a:lnTo>
                    <a:pt x="389" y="18"/>
                  </a:lnTo>
                  <a:lnTo>
                    <a:pt x="323" y="60"/>
                  </a:lnTo>
                  <a:lnTo>
                    <a:pt x="317" y="60"/>
                  </a:lnTo>
                  <a:lnTo>
                    <a:pt x="305" y="72"/>
                  </a:lnTo>
                  <a:lnTo>
                    <a:pt x="287" y="78"/>
                  </a:lnTo>
                  <a:lnTo>
                    <a:pt x="263" y="90"/>
                  </a:lnTo>
                  <a:lnTo>
                    <a:pt x="203" y="120"/>
                  </a:lnTo>
                  <a:lnTo>
                    <a:pt x="149" y="150"/>
                  </a:lnTo>
                  <a:lnTo>
                    <a:pt x="78" y="168"/>
                  </a:lnTo>
                  <a:lnTo>
                    <a:pt x="0" y="180"/>
                  </a:lnTo>
                  <a:lnTo>
                    <a:pt x="0" y="527"/>
                  </a:lnTo>
                  <a:lnTo>
                    <a:pt x="1010" y="527"/>
                  </a:lnTo>
                  <a:lnTo>
                    <a:pt x="3725" y="527"/>
                  </a:lnTo>
                  <a:lnTo>
                    <a:pt x="3976" y="527"/>
                  </a:lnTo>
                  <a:lnTo>
                    <a:pt x="3976" y="527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75686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7414" name="Group 14"/>
          <p:cNvGrpSpPr/>
          <p:nvPr/>
        </p:nvGrpSpPr>
        <p:grpSpPr bwMode="auto">
          <a:xfrm>
            <a:off x="627063" y="6450013"/>
            <a:ext cx="5684837" cy="420687"/>
            <a:chOff x="395" y="3793"/>
            <a:chExt cx="3581" cy="535"/>
          </a:xfrm>
        </p:grpSpPr>
        <p:sp>
          <p:nvSpPr>
            <p:cNvPr id="257039" name="Freeform 15"/>
            <p:cNvSpPr/>
            <p:nvPr/>
          </p:nvSpPr>
          <p:spPr bwMode="auto">
            <a:xfrm>
              <a:off x="1196" y="3793"/>
              <a:ext cx="365" cy="291"/>
            </a:xfrm>
            <a:custGeom>
              <a:avLst/>
              <a:gdLst/>
              <a:ahLst/>
              <a:cxnLst>
                <a:cxn ang="0">
                  <a:pos x="24" y="24"/>
                </a:cxn>
                <a:cxn ang="0">
                  <a:pos x="0" y="60"/>
                </a:cxn>
                <a:cxn ang="0">
                  <a:pos x="66" y="108"/>
                </a:cxn>
                <a:cxn ang="0">
                  <a:pos x="143" y="180"/>
                </a:cxn>
                <a:cxn ang="0">
                  <a:pos x="191" y="168"/>
                </a:cxn>
                <a:cxn ang="0">
                  <a:pos x="341" y="287"/>
                </a:cxn>
                <a:cxn ang="0">
                  <a:pos x="305" y="174"/>
                </a:cxn>
                <a:cxn ang="0">
                  <a:pos x="365" y="132"/>
                </a:cxn>
                <a:cxn ang="0">
                  <a:pos x="359" y="126"/>
                </a:cxn>
                <a:cxn ang="0">
                  <a:pos x="335" y="114"/>
                </a:cxn>
                <a:cxn ang="0">
                  <a:pos x="299" y="90"/>
                </a:cxn>
                <a:cxn ang="0">
                  <a:pos x="257" y="72"/>
                </a:cxn>
                <a:cxn ang="0">
                  <a:pos x="215" y="54"/>
                </a:cxn>
                <a:cxn ang="0">
                  <a:pos x="173" y="36"/>
                </a:cxn>
                <a:cxn ang="0">
                  <a:pos x="143" y="24"/>
                </a:cxn>
                <a:cxn ang="0">
                  <a:pos x="131" y="18"/>
                </a:cxn>
                <a:cxn ang="0">
                  <a:pos x="107" y="18"/>
                </a:cxn>
                <a:cxn ang="0">
                  <a:pos x="95" y="18"/>
                </a:cxn>
                <a:cxn ang="0">
                  <a:pos x="72" y="12"/>
                </a:cxn>
                <a:cxn ang="0">
                  <a:pos x="66" y="12"/>
                </a:cxn>
                <a:cxn ang="0">
                  <a:pos x="54" y="6"/>
                </a:cxn>
                <a:cxn ang="0">
                  <a:pos x="42" y="0"/>
                </a:cxn>
                <a:cxn ang="0">
                  <a:pos x="30" y="0"/>
                </a:cxn>
                <a:cxn ang="0">
                  <a:pos x="24" y="24"/>
                </a:cxn>
                <a:cxn ang="0">
                  <a:pos x="24" y="24"/>
                </a:cxn>
              </a:cxnLst>
              <a:rect l="0" t="0" r="r" b="b"/>
              <a:pathLst>
                <a:path w="365" h="287">
                  <a:moveTo>
                    <a:pt x="24" y="24"/>
                  </a:moveTo>
                  <a:lnTo>
                    <a:pt x="0" y="60"/>
                  </a:lnTo>
                  <a:lnTo>
                    <a:pt x="66" y="108"/>
                  </a:lnTo>
                  <a:lnTo>
                    <a:pt x="143" y="180"/>
                  </a:lnTo>
                  <a:lnTo>
                    <a:pt x="191" y="168"/>
                  </a:lnTo>
                  <a:lnTo>
                    <a:pt x="341" y="287"/>
                  </a:lnTo>
                  <a:lnTo>
                    <a:pt x="305" y="174"/>
                  </a:lnTo>
                  <a:lnTo>
                    <a:pt x="365" y="132"/>
                  </a:lnTo>
                  <a:lnTo>
                    <a:pt x="359" y="126"/>
                  </a:lnTo>
                  <a:lnTo>
                    <a:pt x="335" y="114"/>
                  </a:lnTo>
                  <a:lnTo>
                    <a:pt x="299" y="90"/>
                  </a:lnTo>
                  <a:lnTo>
                    <a:pt x="257" y="72"/>
                  </a:lnTo>
                  <a:lnTo>
                    <a:pt x="215" y="54"/>
                  </a:lnTo>
                  <a:lnTo>
                    <a:pt x="173" y="36"/>
                  </a:lnTo>
                  <a:lnTo>
                    <a:pt x="143" y="24"/>
                  </a:lnTo>
                  <a:lnTo>
                    <a:pt x="131" y="18"/>
                  </a:lnTo>
                  <a:lnTo>
                    <a:pt x="107" y="18"/>
                  </a:lnTo>
                  <a:lnTo>
                    <a:pt x="95" y="18"/>
                  </a:lnTo>
                  <a:lnTo>
                    <a:pt x="72" y="12"/>
                  </a:lnTo>
                  <a:lnTo>
                    <a:pt x="66" y="12"/>
                  </a:lnTo>
                  <a:lnTo>
                    <a:pt x="54" y="6"/>
                  </a:lnTo>
                  <a:lnTo>
                    <a:pt x="42" y="0"/>
                  </a:lnTo>
                  <a:lnTo>
                    <a:pt x="30" y="0"/>
                  </a:lnTo>
                  <a:lnTo>
                    <a:pt x="24" y="24"/>
                  </a:lnTo>
                  <a:lnTo>
                    <a:pt x="24" y="24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57040" name="Freeform 16"/>
            <p:cNvSpPr/>
            <p:nvPr/>
          </p:nvSpPr>
          <p:spPr bwMode="auto">
            <a:xfrm>
              <a:off x="1943" y="3829"/>
              <a:ext cx="2033" cy="499"/>
            </a:xfrm>
            <a:custGeom>
              <a:avLst/>
              <a:gdLst/>
              <a:ahLst/>
              <a:cxnLst>
                <a:cxn ang="0">
                  <a:pos x="186" y="18"/>
                </a:cxn>
                <a:cxn ang="0">
                  <a:pos x="138" y="6"/>
                </a:cxn>
                <a:cxn ang="0">
                  <a:pos x="96" y="0"/>
                </a:cxn>
                <a:cxn ang="0">
                  <a:pos x="36" y="0"/>
                </a:cxn>
                <a:cxn ang="0">
                  <a:pos x="12" y="25"/>
                </a:cxn>
                <a:cxn ang="0">
                  <a:pos x="0" y="128"/>
                </a:cxn>
                <a:cxn ang="0">
                  <a:pos x="60" y="104"/>
                </a:cxn>
                <a:cxn ang="0">
                  <a:pos x="90" y="134"/>
                </a:cxn>
                <a:cxn ang="0">
                  <a:pos x="150" y="153"/>
                </a:cxn>
                <a:cxn ang="0">
                  <a:pos x="209" y="273"/>
                </a:cxn>
                <a:cxn ang="0">
                  <a:pos x="401" y="359"/>
                </a:cxn>
                <a:cxn ang="0">
                  <a:pos x="777" y="359"/>
                </a:cxn>
                <a:cxn ang="0">
                  <a:pos x="2033" y="499"/>
                </a:cxn>
                <a:cxn ang="0">
                  <a:pos x="2033" y="499"/>
                </a:cxn>
                <a:cxn ang="0">
                  <a:pos x="1991" y="493"/>
                </a:cxn>
                <a:cxn ang="0">
                  <a:pos x="676" y="243"/>
                </a:cxn>
                <a:cxn ang="0">
                  <a:pos x="514" y="159"/>
                </a:cxn>
                <a:cxn ang="0">
                  <a:pos x="425" y="110"/>
                </a:cxn>
                <a:cxn ang="0">
                  <a:pos x="365" y="92"/>
                </a:cxn>
                <a:cxn ang="0">
                  <a:pos x="281" y="61"/>
                </a:cxn>
                <a:cxn ang="0">
                  <a:pos x="186" y="18"/>
                </a:cxn>
                <a:cxn ang="0">
                  <a:pos x="186" y="18"/>
                </a:cxn>
              </a:cxnLst>
              <a:rect l="0" t="0" r="r" b="b"/>
              <a:pathLst>
                <a:path w="2033" h="499">
                  <a:moveTo>
                    <a:pt x="186" y="18"/>
                  </a:moveTo>
                  <a:lnTo>
                    <a:pt x="138" y="6"/>
                  </a:lnTo>
                  <a:lnTo>
                    <a:pt x="96" y="0"/>
                  </a:lnTo>
                  <a:lnTo>
                    <a:pt x="36" y="0"/>
                  </a:lnTo>
                  <a:lnTo>
                    <a:pt x="12" y="25"/>
                  </a:lnTo>
                  <a:lnTo>
                    <a:pt x="0" y="128"/>
                  </a:lnTo>
                  <a:lnTo>
                    <a:pt x="60" y="104"/>
                  </a:lnTo>
                  <a:lnTo>
                    <a:pt x="90" y="134"/>
                  </a:lnTo>
                  <a:lnTo>
                    <a:pt x="150" y="153"/>
                  </a:lnTo>
                  <a:lnTo>
                    <a:pt x="209" y="273"/>
                  </a:lnTo>
                  <a:lnTo>
                    <a:pt x="401" y="359"/>
                  </a:lnTo>
                  <a:lnTo>
                    <a:pt x="777" y="359"/>
                  </a:lnTo>
                  <a:lnTo>
                    <a:pt x="2033" y="499"/>
                  </a:lnTo>
                  <a:lnTo>
                    <a:pt x="2033" y="499"/>
                  </a:lnTo>
                  <a:lnTo>
                    <a:pt x="1991" y="493"/>
                  </a:lnTo>
                  <a:lnTo>
                    <a:pt x="676" y="243"/>
                  </a:lnTo>
                  <a:lnTo>
                    <a:pt x="514" y="159"/>
                  </a:lnTo>
                  <a:lnTo>
                    <a:pt x="425" y="110"/>
                  </a:lnTo>
                  <a:lnTo>
                    <a:pt x="365" y="92"/>
                  </a:lnTo>
                  <a:lnTo>
                    <a:pt x="281" y="61"/>
                  </a:lnTo>
                  <a:lnTo>
                    <a:pt x="186" y="18"/>
                  </a:lnTo>
                  <a:lnTo>
                    <a:pt x="186" y="18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57041" name="Freeform 17"/>
            <p:cNvSpPr/>
            <p:nvPr/>
          </p:nvSpPr>
          <p:spPr bwMode="auto">
            <a:xfrm>
              <a:off x="1830" y="3823"/>
              <a:ext cx="71" cy="61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6" y="18"/>
                </a:cxn>
                <a:cxn ang="0">
                  <a:pos x="12" y="12"/>
                </a:cxn>
                <a:cxn ang="0">
                  <a:pos x="6" y="6"/>
                </a:cxn>
                <a:cxn ang="0">
                  <a:pos x="0" y="0"/>
                </a:cxn>
                <a:cxn ang="0">
                  <a:pos x="29" y="18"/>
                </a:cxn>
                <a:cxn ang="0">
                  <a:pos x="53" y="18"/>
                </a:cxn>
                <a:cxn ang="0">
                  <a:pos x="59" y="30"/>
                </a:cxn>
                <a:cxn ang="0">
                  <a:pos x="65" y="42"/>
                </a:cxn>
                <a:cxn ang="0">
                  <a:pos x="71" y="54"/>
                </a:cxn>
                <a:cxn ang="0">
                  <a:pos x="71" y="60"/>
                </a:cxn>
                <a:cxn ang="0">
                  <a:pos x="59" y="54"/>
                </a:cxn>
                <a:cxn ang="0">
                  <a:pos x="47" y="42"/>
                </a:cxn>
                <a:cxn ang="0">
                  <a:pos x="23" y="30"/>
                </a:cxn>
                <a:cxn ang="0">
                  <a:pos x="23" y="36"/>
                </a:cxn>
                <a:cxn ang="0">
                  <a:pos x="18" y="42"/>
                </a:cxn>
                <a:cxn ang="0">
                  <a:pos x="12" y="48"/>
                </a:cxn>
                <a:cxn ang="0">
                  <a:pos x="6" y="48"/>
                </a:cxn>
                <a:cxn ang="0">
                  <a:pos x="6" y="48"/>
                </a:cxn>
                <a:cxn ang="0">
                  <a:pos x="6" y="36"/>
                </a:cxn>
                <a:cxn ang="0">
                  <a:pos x="0" y="18"/>
                </a:cxn>
                <a:cxn ang="0">
                  <a:pos x="0" y="18"/>
                </a:cxn>
              </a:cxnLst>
              <a:rect l="0" t="0" r="r" b="b"/>
              <a:pathLst>
                <a:path w="71" h="60">
                  <a:moveTo>
                    <a:pt x="0" y="18"/>
                  </a:moveTo>
                  <a:lnTo>
                    <a:pt x="6" y="18"/>
                  </a:lnTo>
                  <a:lnTo>
                    <a:pt x="12" y="12"/>
                  </a:lnTo>
                  <a:lnTo>
                    <a:pt x="6" y="6"/>
                  </a:lnTo>
                  <a:lnTo>
                    <a:pt x="0" y="0"/>
                  </a:lnTo>
                  <a:lnTo>
                    <a:pt x="29" y="18"/>
                  </a:lnTo>
                  <a:lnTo>
                    <a:pt x="53" y="18"/>
                  </a:lnTo>
                  <a:lnTo>
                    <a:pt x="59" y="30"/>
                  </a:lnTo>
                  <a:lnTo>
                    <a:pt x="65" y="42"/>
                  </a:lnTo>
                  <a:lnTo>
                    <a:pt x="71" y="54"/>
                  </a:lnTo>
                  <a:lnTo>
                    <a:pt x="71" y="60"/>
                  </a:lnTo>
                  <a:lnTo>
                    <a:pt x="59" y="54"/>
                  </a:lnTo>
                  <a:lnTo>
                    <a:pt x="47" y="42"/>
                  </a:lnTo>
                  <a:lnTo>
                    <a:pt x="23" y="30"/>
                  </a:lnTo>
                  <a:lnTo>
                    <a:pt x="23" y="36"/>
                  </a:lnTo>
                  <a:lnTo>
                    <a:pt x="18" y="42"/>
                  </a:lnTo>
                  <a:lnTo>
                    <a:pt x="12" y="48"/>
                  </a:lnTo>
                  <a:lnTo>
                    <a:pt x="6" y="48"/>
                  </a:lnTo>
                  <a:lnTo>
                    <a:pt x="6" y="48"/>
                  </a:lnTo>
                  <a:lnTo>
                    <a:pt x="6" y="36"/>
                  </a:lnTo>
                  <a:lnTo>
                    <a:pt x="0" y="18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57042" name="Freeform 18"/>
            <p:cNvSpPr/>
            <p:nvPr/>
          </p:nvSpPr>
          <p:spPr bwMode="auto">
            <a:xfrm>
              <a:off x="855" y="3841"/>
              <a:ext cx="161" cy="166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48" y="6"/>
                </a:cxn>
                <a:cxn ang="0">
                  <a:pos x="72" y="6"/>
                </a:cxn>
                <a:cxn ang="0">
                  <a:pos x="114" y="12"/>
                </a:cxn>
                <a:cxn ang="0">
                  <a:pos x="96" y="54"/>
                </a:cxn>
                <a:cxn ang="0">
                  <a:pos x="96" y="60"/>
                </a:cxn>
                <a:cxn ang="0">
                  <a:pos x="102" y="72"/>
                </a:cxn>
                <a:cxn ang="0">
                  <a:pos x="108" y="84"/>
                </a:cxn>
                <a:cxn ang="0">
                  <a:pos x="120" y="96"/>
                </a:cxn>
                <a:cxn ang="0">
                  <a:pos x="143" y="114"/>
                </a:cxn>
                <a:cxn ang="0">
                  <a:pos x="155" y="138"/>
                </a:cxn>
                <a:cxn ang="0">
                  <a:pos x="161" y="156"/>
                </a:cxn>
                <a:cxn ang="0">
                  <a:pos x="161" y="162"/>
                </a:cxn>
                <a:cxn ang="0">
                  <a:pos x="96" y="102"/>
                </a:cxn>
                <a:cxn ang="0">
                  <a:pos x="30" y="54"/>
                </a:cxn>
                <a:cxn ang="0">
                  <a:pos x="0" y="0"/>
                </a:cxn>
                <a:cxn ang="0">
                  <a:pos x="30" y="0"/>
                </a:cxn>
                <a:cxn ang="0">
                  <a:pos x="30" y="0"/>
                </a:cxn>
              </a:cxnLst>
              <a:rect l="0" t="0" r="r" b="b"/>
              <a:pathLst>
                <a:path w="161" h="162">
                  <a:moveTo>
                    <a:pt x="30" y="0"/>
                  </a:moveTo>
                  <a:lnTo>
                    <a:pt x="48" y="6"/>
                  </a:lnTo>
                  <a:lnTo>
                    <a:pt x="72" y="6"/>
                  </a:lnTo>
                  <a:lnTo>
                    <a:pt x="114" y="12"/>
                  </a:lnTo>
                  <a:lnTo>
                    <a:pt x="96" y="54"/>
                  </a:lnTo>
                  <a:lnTo>
                    <a:pt x="96" y="60"/>
                  </a:lnTo>
                  <a:lnTo>
                    <a:pt x="102" y="72"/>
                  </a:lnTo>
                  <a:lnTo>
                    <a:pt x="108" y="84"/>
                  </a:lnTo>
                  <a:lnTo>
                    <a:pt x="120" y="96"/>
                  </a:lnTo>
                  <a:lnTo>
                    <a:pt x="143" y="114"/>
                  </a:lnTo>
                  <a:lnTo>
                    <a:pt x="155" y="138"/>
                  </a:lnTo>
                  <a:lnTo>
                    <a:pt x="161" y="156"/>
                  </a:lnTo>
                  <a:lnTo>
                    <a:pt x="161" y="162"/>
                  </a:lnTo>
                  <a:lnTo>
                    <a:pt x="96" y="102"/>
                  </a:lnTo>
                  <a:lnTo>
                    <a:pt x="30" y="54"/>
                  </a:lnTo>
                  <a:lnTo>
                    <a:pt x="0" y="0"/>
                  </a:lnTo>
                  <a:lnTo>
                    <a:pt x="30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57043" name="Freeform 19"/>
            <p:cNvSpPr/>
            <p:nvPr/>
          </p:nvSpPr>
          <p:spPr bwMode="auto">
            <a:xfrm>
              <a:off x="706" y="3854"/>
              <a:ext cx="59" cy="61"/>
            </a:xfrm>
            <a:custGeom>
              <a:avLst/>
              <a:gdLst/>
              <a:ahLst/>
              <a:cxnLst>
                <a:cxn ang="0">
                  <a:pos x="59" y="6"/>
                </a:cxn>
                <a:cxn ang="0">
                  <a:pos x="41" y="30"/>
                </a:cxn>
                <a:cxn ang="0">
                  <a:pos x="41" y="36"/>
                </a:cxn>
                <a:cxn ang="0">
                  <a:pos x="47" y="42"/>
                </a:cxn>
                <a:cxn ang="0">
                  <a:pos x="53" y="54"/>
                </a:cxn>
                <a:cxn ang="0">
                  <a:pos x="53" y="60"/>
                </a:cxn>
                <a:cxn ang="0">
                  <a:pos x="47" y="54"/>
                </a:cxn>
                <a:cxn ang="0">
                  <a:pos x="35" y="48"/>
                </a:cxn>
                <a:cxn ang="0">
                  <a:pos x="23" y="36"/>
                </a:cxn>
                <a:cxn ang="0">
                  <a:pos x="17" y="30"/>
                </a:cxn>
                <a:cxn ang="0">
                  <a:pos x="0" y="0"/>
                </a:cxn>
                <a:cxn ang="0">
                  <a:pos x="59" y="6"/>
                </a:cxn>
                <a:cxn ang="0">
                  <a:pos x="59" y="6"/>
                </a:cxn>
              </a:cxnLst>
              <a:rect l="0" t="0" r="r" b="b"/>
              <a:pathLst>
                <a:path w="59" h="60">
                  <a:moveTo>
                    <a:pt x="59" y="6"/>
                  </a:moveTo>
                  <a:lnTo>
                    <a:pt x="41" y="30"/>
                  </a:lnTo>
                  <a:lnTo>
                    <a:pt x="41" y="36"/>
                  </a:lnTo>
                  <a:lnTo>
                    <a:pt x="47" y="42"/>
                  </a:lnTo>
                  <a:lnTo>
                    <a:pt x="53" y="54"/>
                  </a:lnTo>
                  <a:lnTo>
                    <a:pt x="53" y="60"/>
                  </a:lnTo>
                  <a:lnTo>
                    <a:pt x="47" y="54"/>
                  </a:lnTo>
                  <a:lnTo>
                    <a:pt x="35" y="48"/>
                  </a:lnTo>
                  <a:lnTo>
                    <a:pt x="23" y="36"/>
                  </a:lnTo>
                  <a:lnTo>
                    <a:pt x="17" y="30"/>
                  </a:lnTo>
                  <a:lnTo>
                    <a:pt x="0" y="0"/>
                  </a:lnTo>
                  <a:lnTo>
                    <a:pt x="59" y="6"/>
                  </a:lnTo>
                  <a:lnTo>
                    <a:pt x="59" y="6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57044" name="Freeform 20"/>
            <p:cNvSpPr/>
            <p:nvPr/>
          </p:nvSpPr>
          <p:spPr bwMode="auto">
            <a:xfrm>
              <a:off x="395" y="3811"/>
              <a:ext cx="245" cy="206"/>
            </a:xfrm>
            <a:custGeom>
              <a:avLst/>
              <a:gdLst/>
              <a:ahLst/>
              <a:cxnLst>
                <a:cxn ang="0">
                  <a:pos x="233" y="36"/>
                </a:cxn>
                <a:cxn ang="0">
                  <a:pos x="245" y="42"/>
                </a:cxn>
                <a:cxn ang="0">
                  <a:pos x="209" y="84"/>
                </a:cxn>
                <a:cxn ang="0">
                  <a:pos x="143" y="132"/>
                </a:cxn>
                <a:cxn ang="0">
                  <a:pos x="167" y="156"/>
                </a:cxn>
                <a:cxn ang="0">
                  <a:pos x="179" y="204"/>
                </a:cxn>
                <a:cxn ang="0">
                  <a:pos x="77" y="132"/>
                </a:cxn>
                <a:cxn ang="0">
                  <a:pos x="47" y="84"/>
                </a:cxn>
                <a:cxn ang="0">
                  <a:pos x="89" y="66"/>
                </a:cxn>
                <a:cxn ang="0">
                  <a:pos x="59" y="36"/>
                </a:cxn>
                <a:cxn ang="0">
                  <a:pos x="0" y="12"/>
                </a:cxn>
                <a:cxn ang="0">
                  <a:pos x="0" y="0"/>
                </a:cxn>
                <a:cxn ang="0">
                  <a:pos x="6" y="0"/>
                </a:cxn>
                <a:cxn ang="0">
                  <a:pos x="12" y="0"/>
                </a:cxn>
                <a:cxn ang="0">
                  <a:pos x="47" y="6"/>
                </a:cxn>
                <a:cxn ang="0">
                  <a:pos x="77" y="6"/>
                </a:cxn>
                <a:cxn ang="0">
                  <a:pos x="83" y="6"/>
                </a:cxn>
                <a:cxn ang="0">
                  <a:pos x="89" y="6"/>
                </a:cxn>
                <a:cxn ang="0">
                  <a:pos x="101" y="12"/>
                </a:cxn>
                <a:cxn ang="0">
                  <a:pos x="125" y="12"/>
                </a:cxn>
                <a:cxn ang="0">
                  <a:pos x="143" y="18"/>
                </a:cxn>
                <a:cxn ang="0">
                  <a:pos x="149" y="18"/>
                </a:cxn>
                <a:cxn ang="0">
                  <a:pos x="149" y="18"/>
                </a:cxn>
                <a:cxn ang="0">
                  <a:pos x="203" y="24"/>
                </a:cxn>
                <a:cxn ang="0">
                  <a:pos x="233" y="36"/>
                </a:cxn>
                <a:cxn ang="0">
                  <a:pos x="233" y="36"/>
                </a:cxn>
              </a:cxnLst>
              <a:rect l="0" t="0" r="r" b="b"/>
              <a:pathLst>
                <a:path w="245" h="204">
                  <a:moveTo>
                    <a:pt x="233" y="36"/>
                  </a:moveTo>
                  <a:lnTo>
                    <a:pt x="245" y="42"/>
                  </a:lnTo>
                  <a:lnTo>
                    <a:pt x="209" y="84"/>
                  </a:lnTo>
                  <a:lnTo>
                    <a:pt x="143" y="132"/>
                  </a:lnTo>
                  <a:lnTo>
                    <a:pt x="167" y="156"/>
                  </a:lnTo>
                  <a:lnTo>
                    <a:pt x="179" y="204"/>
                  </a:lnTo>
                  <a:lnTo>
                    <a:pt x="77" y="132"/>
                  </a:lnTo>
                  <a:lnTo>
                    <a:pt x="47" y="84"/>
                  </a:lnTo>
                  <a:lnTo>
                    <a:pt x="89" y="66"/>
                  </a:lnTo>
                  <a:lnTo>
                    <a:pt x="59" y="36"/>
                  </a:lnTo>
                  <a:lnTo>
                    <a:pt x="0" y="12"/>
                  </a:lnTo>
                  <a:lnTo>
                    <a:pt x="0" y="0"/>
                  </a:lnTo>
                  <a:lnTo>
                    <a:pt x="6" y="0"/>
                  </a:lnTo>
                  <a:lnTo>
                    <a:pt x="12" y="0"/>
                  </a:lnTo>
                  <a:lnTo>
                    <a:pt x="47" y="6"/>
                  </a:lnTo>
                  <a:lnTo>
                    <a:pt x="77" y="6"/>
                  </a:lnTo>
                  <a:lnTo>
                    <a:pt x="83" y="6"/>
                  </a:lnTo>
                  <a:lnTo>
                    <a:pt x="89" y="6"/>
                  </a:lnTo>
                  <a:lnTo>
                    <a:pt x="101" y="12"/>
                  </a:lnTo>
                  <a:lnTo>
                    <a:pt x="125" y="12"/>
                  </a:lnTo>
                  <a:lnTo>
                    <a:pt x="143" y="18"/>
                  </a:lnTo>
                  <a:lnTo>
                    <a:pt x="149" y="18"/>
                  </a:lnTo>
                  <a:lnTo>
                    <a:pt x="149" y="18"/>
                  </a:lnTo>
                  <a:lnTo>
                    <a:pt x="203" y="24"/>
                  </a:lnTo>
                  <a:lnTo>
                    <a:pt x="233" y="36"/>
                  </a:lnTo>
                  <a:lnTo>
                    <a:pt x="233" y="36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257045" name="Rectangle 21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115888"/>
            <a:ext cx="8229600" cy="1027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57046" name="Rectangle 2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196975"/>
            <a:ext cx="864235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57047" name="Rectangle 2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68313" y="6416675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kumimoji="0" sz="1200" b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7048" name="Rectangle 2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27788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>
              <a:defRPr kumimoji="0" sz="1200" b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7049" name="Rectangle 2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27788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kumimoji="0" sz="1200" b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78A369B-E910-4637-B2A2-C6636BC1FB81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70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70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570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70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570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7046" grpId="0" build="p" bldLvl="2" autoUpdateAnimBg="0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70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7046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70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7046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70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7046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70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7046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70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704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楷体_GB2312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楷体_GB2312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楷体_GB2312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楷体_GB2312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楷体_GB2312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楷体_GB2312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楷体_GB2312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楷体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•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b="1">
          <a:solidFill>
            <a:srgbClr val="000066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Font typeface="Wingdings" panose="05000000000000000000" pitchFamily="2" charset="2"/>
        <a:buChar char="§"/>
        <a:defRPr sz="2800" b="1">
          <a:solidFill>
            <a:srgbClr val="660066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title"/>
          </p:nvPr>
        </p:nvSpPr>
        <p:spPr>
          <a:xfrm>
            <a:off x="0" y="179388"/>
            <a:ext cx="7921625" cy="646112"/>
          </a:xfrm>
          <a:prstGeom prst="rect">
            <a:avLst/>
          </a:pr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tIns="108000" bIns="108000" anchor="ctr"/>
          <a:lstStyle/>
          <a:p>
            <a:pPr lvl="0"/>
            <a:r>
              <a:rPr lang="en-US" altLang="zh-CN" dirty="0"/>
              <a:t> </a:t>
            </a:r>
            <a:r>
              <a:rPr lang="zh-CN" altLang="en-US" dirty="0"/>
              <a:t>单击此处编辑母版标题样</a:t>
            </a:r>
          </a:p>
        </p:txBody>
      </p:sp>
      <p:sp>
        <p:nvSpPr>
          <p:cNvPr id="4099" name="Rectangle 3"/>
          <p:cNvSpPr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spcBef>
                <a:spcPct val="0"/>
              </a:spcBef>
              <a:defRPr sz="1400" b="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0"/>
              </a:spcBef>
              <a:defRPr sz="1400" b="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 b="0"/>
            </a:lvl1pPr>
          </a:lstStyle>
          <a:p>
            <a:pPr lvl="0" eaLnBrk="1" hangingPunct="1">
              <a:spcBef>
                <a:spcPct val="0"/>
              </a:spcBef>
            </a:pPr>
            <a:fld id="{9A0DB2DC-4C9A-4742-B13C-FB6460FD3503}" type="slidenum">
              <a:rPr lang="en-US" altLang="zh-CN">
                <a:latin typeface="Times New Roman" panose="02020603050405020304" pitchFamily="18" charset="0"/>
              </a:rPr>
              <a:t>‹#›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032" name="AutoShape 8"/>
          <p:cNvSpPr>
            <a:spLocks noChangeArrowheads="1"/>
          </p:cNvSpPr>
          <p:nvPr/>
        </p:nvSpPr>
        <p:spPr bwMode="auto">
          <a:xfrm rot="20940000">
            <a:off x="7270750" y="6440488"/>
            <a:ext cx="420688" cy="342900"/>
          </a:xfrm>
          <a:prstGeom prst="star5">
            <a:avLst/>
          </a:prstGeom>
          <a:gradFill rotWithShape="0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</a:ln>
          <a:effectLst/>
        </p:spPr>
        <p:txBody>
          <a:bodyPr wrap="none" lIns="92075" tIns="46038" rIns="92075" bIns="46038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3" name="AutoShape 9"/>
          <p:cNvSpPr>
            <a:spLocks noChangeArrowheads="1"/>
          </p:cNvSpPr>
          <p:nvPr/>
        </p:nvSpPr>
        <p:spPr bwMode="auto">
          <a:xfrm>
            <a:off x="7967663" y="6015038"/>
            <a:ext cx="387350" cy="314325"/>
          </a:xfrm>
          <a:prstGeom prst="star5">
            <a:avLst/>
          </a:prstGeom>
          <a:gradFill rotWithShape="0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</a:ln>
          <a:effectLst/>
        </p:spPr>
        <p:txBody>
          <a:bodyPr wrap="none" lIns="92075" tIns="46038" rIns="92075" bIns="46038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4" name="AutoShape 10"/>
          <p:cNvSpPr>
            <a:spLocks noChangeArrowheads="1"/>
          </p:cNvSpPr>
          <p:nvPr/>
        </p:nvSpPr>
        <p:spPr bwMode="auto">
          <a:xfrm rot="1320000">
            <a:off x="8512175" y="5943600"/>
            <a:ext cx="561975" cy="457200"/>
          </a:xfrm>
          <a:prstGeom prst="star5">
            <a:avLst/>
          </a:prstGeom>
          <a:gradFill rotWithShape="0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</a:ln>
          <a:effectLst/>
        </p:spPr>
        <p:txBody>
          <a:bodyPr wrap="none" lIns="92075" tIns="46038" rIns="92075" bIns="46038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5" name="AutoShape 11"/>
          <p:cNvSpPr>
            <a:spLocks noChangeArrowheads="1"/>
          </p:cNvSpPr>
          <p:nvPr/>
        </p:nvSpPr>
        <p:spPr bwMode="auto">
          <a:xfrm rot="20940000">
            <a:off x="7389813" y="6515100"/>
            <a:ext cx="420688" cy="342900"/>
          </a:xfrm>
          <a:prstGeom prst="star5">
            <a:avLst/>
          </a:prstGeom>
          <a:gradFill rotWithShape="0">
            <a:gsLst>
              <a:gs pos="0">
                <a:srgbClr val="99FF99"/>
              </a:gs>
              <a:gs pos="100000">
                <a:srgbClr val="99FF99">
                  <a:gamma/>
                  <a:shade val="60000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</a:ln>
          <a:effectLst/>
        </p:spPr>
        <p:txBody>
          <a:bodyPr wrap="none" lIns="92075" tIns="46038" rIns="92075" bIns="46038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6" name="AutoShape 12"/>
          <p:cNvSpPr>
            <a:spLocks noChangeArrowheads="1"/>
          </p:cNvSpPr>
          <p:nvPr/>
        </p:nvSpPr>
        <p:spPr bwMode="auto">
          <a:xfrm>
            <a:off x="8039100" y="6072188"/>
            <a:ext cx="385763" cy="314325"/>
          </a:xfrm>
          <a:prstGeom prst="star5">
            <a:avLst/>
          </a:prstGeom>
          <a:gradFill rotWithShape="0">
            <a:gsLst>
              <a:gs pos="0">
                <a:srgbClr val="99FF99"/>
              </a:gs>
              <a:gs pos="100000">
                <a:srgbClr val="99FF99">
                  <a:gamma/>
                  <a:shade val="73333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</a:ln>
          <a:effectLst/>
        </p:spPr>
        <p:txBody>
          <a:bodyPr wrap="none" lIns="92075" tIns="46038" rIns="92075" bIns="46038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7" name="AutoShape 13"/>
          <p:cNvSpPr>
            <a:spLocks noChangeArrowheads="1"/>
          </p:cNvSpPr>
          <p:nvPr/>
        </p:nvSpPr>
        <p:spPr bwMode="auto">
          <a:xfrm rot="1320000">
            <a:off x="8582025" y="6057900"/>
            <a:ext cx="561975" cy="457200"/>
          </a:xfrm>
          <a:prstGeom prst="star5">
            <a:avLst/>
          </a:prstGeom>
          <a:gradFill rotWithShape="0">
            <a:gsLst>
              <a:gs pos="0">
                <a:srgbClr val="99FF99"/>
              </a:gs>
              <a:gs pos="100000">
                <a:srgbClr val="99FF99">
                  <a:gamma/>
                  <a:shade val="69804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</a:ln>
          <a:effectLst/>
        </p:spPr>
        <p:txBody>
          <a:bodyPr wrap="none" lIns="92075" tIns="46038" rIns="92075" bIns="46038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黑体" panose="02010609060101010101" pitchFamily="2" charset="-122"/>
          <a:ea typeface="黑体" panose="0201060906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黑体" panose="02010609060101010101" pitchFamily="2" charset="-122"/>
          <a:ea typeface="黑体" panose="0201060906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黑体" panose="02010609060101010101" pitchFamily="2" charset="-122"/>
          <a:ea typeface="黑体" panose="0201060906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黑体" panose="02010609060101010101" pitchFamily="2" charset="-122"/>
          <a:ea typeface="黑体" panose="0201060906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黑体" panose="02010609060101010101" pitchFamily="2" charset="-122"/>
          <a:ea typeface="黑体" panose="0201060906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黑体" panose="02010609060101010101" pitchFamily="2" charset="-122"/>
          <a:ea typeface="黑体" panose="0201060906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黑体" panose="02010609060101010101" pitchFamily="2" charset="-122"/>
          <a:ea typeface="黑体" panose="0201060906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黑体" panose="02010609060101010101" pitchFamily="2" charset="-122"/>
          <a:ea typeface="黑体" panose="0201060906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CC6600"/>
        </a:buClr>
        <a:buFont typeface="Wingdings 2" pitchFamily="18" charset="2"/>
        <a:buChar char="²"/>
        <a:defRPr kumimoji="1" sz="3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CC6600"/>
        </a:buClr>
        <a:buSzPct val="90000"/>
        <a:buFont typeface="Wingdings" panose="05000000000000000000" pitchFamily="2" charset="2"/>
        <a:buChar char="Ø"/>
        <a:defRPr kumimoji="1" sz="36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CC6600"/>
        </a:buClr>
        <a:buSzPct val="90000"/>
        <a:buFont typeface="黑体" panose="02010609060101010101" pitchFamily="2" charset="-122"/>
        <a:buChar char="-"/>
        <a:defRPr kumimoji="1" sz="3600">
          <a:solidFill>
            <a:schemeClr val="tx1"/>
          </a:solidFill>
          <a:latin typeface="+mj-lt"/>
          <a:ea typeface="+mj-ea"/>
          <a:sym typeface="Wingdings" panose="05000000000000000000" pitchFamily="2" charset="2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32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32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32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32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32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3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0" y="179388"/>
            <a:ext cx="7921625" cy="646112"/>
          </a:xfrm>
          <a:prstGeom prst="rect">
            <a:avLst/>
          </a:pr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tIns="108000" bIns="108000" anchor="ctr"/>
          <a:lstStyle/>
          <a:p>
            <a:pPr lvl="0"/>
            <a:r>
              <a:rPr lang="en-US" altLang="zh-CN" dirty="0"/>
              <a:t> </a:t>
            </a:r>
            <a:r>
              <a:rPr lang="zh-CN" altLang="en-US" dirty="0"/>
              <a:t>单击此处编辑母版标题样</a:t>
            </a:r>
          </a:p>
        </p:txBody>
      </p:sp>
      <p:sp>
        <p:nvSpPr>
          <p:cNvPr id="1027" name="文本占位符 1026"/>
          <p:cNvSpPr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 b="0"/>
            </a:lvl1pPr>
          </a:lstStyle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 b="0"/>
            </a:lvl1pPr>
          </a:lstStyle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 b="0"/>
            </a:lvl1pPr>
          </a:lstStyle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  <a:t>‹#›</a:t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032" name="五角星 1031"/>
          <p:cNvSpPr/>
          <p:nvPr userDrawn="1"/>
        </p:nvSpPr>
        <p:spPr>
          <a:xfrm rot="20940000">
            <a:off x="7270750" y="6440488"/>
            <a:ext cx="420688" cy="342900"/>
          </a:xfrm>
          <a:prstGeom prst="star5">
            <a:avLst/>
          </a:prstGeom>
          <a:gradFill rotWithShape="0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lIns="92075" tIns="46038" rIns="92075" bIns="46038" anchor="ctr"/>
          <a:lstStyle/>
          <a:p>
            <a:pPr lvl="0" algn="l">
              <a:spcBef>
                <a:spcPct val="50000"/>
              </a:spcBef>
            </a:pPr>
            <a:endParaRPr sz="2400" b="0" dirty="0">
              <a:latin typeface="Times New Roman" panose="02020603050405020304" pitchFamily="18" charset="0"/>
            </a:endParaRPr>
          </a:p>
        </p:txBody>
      </p:sp>
      <p:sp>
        <p:nvSpPr>
          <p:cNvPr id="1033" name="五角星 1032"/>
          <p:cNvSpPr/>
          <p:nvPr userDrawn="1"/>
        </p:nvSpPr>
        <p:spPr>
          <a:xfrm>
            <a:off x="7967663" y="6015038"/>
            <a:ext cx="387350" cy="314325"/>
          </a:xfrm>
          <a:prstGeom prst="star5">
            <a:avLst/>
          </a:prstGeom>
          <a:gradFill rotWithShape="0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lIns="92075" tIns="46038" rIns="92075" bIns="46038" anchor="ctr"/>
          <a:lstStyle/>
          <a:p>
            <a:pPr lvl="0" algn="l">
              <a:spcBef>
                <a:spcPct val="50000"/>
              </a:spcBef>
            </a:pPr>
            <a:endParaRPr sz="2400" b="0" dirty="0">
              <a:latin typeface="Times New Roman" panose="02020603050405020304" pitchFamily="18" charset="0"/>
            </a:endParaRPr>
          </a:p>
        </p:txBody>
      </p:sp>
      <p:sp>
        <p:nvSpPr>
          <p:cNvPr id="1034" name="五角星 1033"/>
          <p:cNvSpPr/>
          <p:nvPr userDrawn="1"/>
        </p:nvSpPr>
        <p:spPr>
          <a:xfrm rot="1320000">
            <a:off x="8512175" y="5943600"/>
            <a:ext cx="561975" cy="457200"/>
          </a:xfrm>
          <a:prstGeom prst="star5">
            <a:avLst/>
          </a:prstGeom>
          <a:gradFill rotWithShape="0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lIns="92075" tIns="46038" rIns="92075" bIns="46038" anchor="ctr"/>
          <a:lstStyle/>
          <a:p>
            <a:pPr lvl="0" algn="l">
              <a:spcBef>
                <a:spcPct val="50000"/>
              </a:spcBef>
            </a:pPr>
            <a:endParaRPr sz="2400" b="0" dirty="0">
              <a:latin typeface="Times New Roman" panose="02020603050405020304" pitchFamily="18" charset="0"/>
            </a:endParaRPr>
          </a:p>
        </p:txBody>
      </p:sp>
      <p:sp>
        <p:nvSpPr>
          <p:cNvPr id="1035" name="五角星 1034"/>
          <p:cNvSpPr/>
          <p:nvPr userDrawn="1"/>
        </p:nvSpPr>
        <p:spPr>
          <a:xfrm rot="20940000">
            <a:off x="7389813" y="6515100"/>
            <a:ext cx="420687" cy="342900"/>
          </a:xfrm>
          <a:prstGeom prst="star5">
            <a:avLst/>
          </a:prstGeom>
          <a:gradFill rotWithShape="0">
            <a:gsLst>
              <a:gs pos="0">
                <a:srgbClr val="99FF99"/>
              </a:gs>
              <a:gs pos="100000">
                <a:srgbClr val="99FF99">
                  <a:gamma/>
                  <a:shade val="60000"/>
                  <a:invGamma/>
                </a:srgbClr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lIns="92075" tIns="46038" rIns="92075" bIns="46038" anchor="ctr"/>
          <a:lstStyle/>
          <a:p>
            <a:pPr lvl="0" algn="l">
              <a:spcBef>
                <a:spcPct val="50000"/>
              </a:spcBef>
            </a:pPr>
            <a:endParaRPr sz="2400" b="0" dirty="0">
              <a:latin typeface="Times New Roman" panose="02020603050405020304" pitchFamily="18" charset="0"/>
            </a:endParaRPr>
          </a:p>
        </p:txBody>
      </p:sp>
      <p:sp>
        <p:nvSpPr>
          <p:cNvPr id="1036" name="五角星 1035"/>
          <p:cNvSpPr/>
          <p:nvPr userDrawn="1"/>
        </p:nvSpPr>
        <p:spPr>
          <a:xfrm>
            <a:off x="8039100" y="6072188"/>
            <a:ext cx="385763" cy="314325"/>
          </a:xfrm>
          <a:prstGeom prst="star5">
            <a:avLst/>
          </a:prstGeom>
          <a:gradFill rotWithShape="0">
            <a:gsLst>
              <a:gs pos="0">
                <a:srgbClr val="99FF99"/>
              </a:gs>
              <a:gs pos="100000">
                <a:srgbClr val="99FF99">
                  <a:gamma/>
                  <a:shade val="73333"/>
                  <a:invGamma/>
                </a:srgbClr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lIns="92075" tIns="46038" rIns="92075" bIns="46038" anchor="ctr"/>
          <a:lstStyle/>
          <a:p>
            <a:pPr lvl="0" algn="l">
              <a:spcBef>
                <a:spcPct val="50000"/>
              </a:spcBef>
            </a:pPr>
            <a:endParaRPr sz="2400" b="0" dirty="0">
              <a:latin typeface="Times New Roman" panose="02020603050405020304" pitchFamily="18" charset="0"/>
            </a:endParaRPr>
          </a:p>
        </p:txBody>
      </p:sp>
      <p:sp>
        <p:nvSpPr>
          <p:cNvPr id="1037" name="五角星 1036"/>
          <p:cNvSpPr/>
          <p:nvPr userDrawn="1"/>
        </p:nvSpPr>
        <p:spPr>
          <a:xfrm rot="1320000">
            <a:off x="8582025" y="6057900"/>
            <a:ext cx="561975" cy="457200"/>
          </a:xfrm>
          <a:prstGeom prst="star5">
            <a:avLst/>
          </a:prstGeom>
          <a:gradFill rotWithShape="0">
            <a:gsLst>
              <a:gs pos="0">
                <a:srgbClr val="99FF99"/>
              </a:gs>
              <a:gs pos="100000">
                <a:srgbClr val="99FF99">
                  <a:gamma/>
                  <a:shade val="69804"/>
                  <a:invGamma/>
                </a:srgbClr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lIns="92075" tIns="46038" rIns="92075" bIns="46038" anchor="ctr"/>
          <a:lstStyle/>
          <a:p>
            <a:pPr lvl="0" algn="l">
              <a:spcBef>
                <a:spcPct val="50000"/>
              </a:spcBef>
            </a:pPr>
            <a:endParaRPr sz="2400" b="0" dirty="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sldNum="0" hdr="0" ftr="0" dt="0"/>
  <p:txStyles>
    <p:title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36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CC6600"/>
        </a:buClr>
        <a:buFont typeface="Wingdings 2" pitchFamily="18" charset="2"/>
        <a:buChar char="²"/>
        <a:defRPr sz="3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CC6600"/>
        </a:buClr>
        <a:buSzPct val="90000"/>
        <a:buFont typeface="Wingdings" panose="05000000000000000000" pitchFamily="2" charset="2"/>
        <a:buChar char="Ø"/>
        <a:defRPr sz="3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CC6600"/>
        </a:buClr>
        <a:buSzPct val="90000"/>
        <a:buFont typeface="Wingdings" panose="05000000000000000000" pitchFamily="2" charset="2"/>
        <a:buChar char="-"/>
        <a:defRPr sz="3600" b="0" i="0" u="none" kern="1200" baseline="0">
          <a:solidFill>
            <a:schemeClr val="tx1"/>
          </a:solidFill>
          <a:latin typeface="黑体" panose="02010609060101010101" pitchFamily="2" charset="-122"/>
          <a:ea typeface="黑体" panose="02010609060101010101" pitchFamily="2" charset="-122"/>
          <a:cs typeface="+mn-cs"/>
          <a:sym typeface="Wingdings" panose="05000000000000000000" pitchFamily="2" charset="2"/>
        </a:defRPr>
      </a:lvl3pPr>
      <a:lvl4pPr marL="1600200" lvl="3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–"/>
        <a:defRPr sz="3200"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  <a:sym typeface="Wingdings" panose="05000000000000000000" pitchFamily="2" charset="2"/>
        </a:defRPr>
      </a:lvl4pPr>
      <a:lvl5pPr marL="2057400" lvl="4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3200"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  <a:sym typeface="Wingdings" panose="05000000000000000000" pitchFamily="2" charset="2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3200"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  <a:sym typeface="Wingdings" panose="05000000000000000000" pitchFamily="2" charset="2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3200"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  <a:sym typeface="Wingdings" panose="05000000000000000000" pitchFamily="2" charset="2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3200"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  <a:sym typeface="Wingdings" panose="05000000000000000000" pitchFamily="2" charset="2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3200"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  <a:sym typeface="Wingdings" panose="05000000000000000000" pitchFamily="2" charset="2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ctr" defTabSz="914400" rtl="0" eaLnBrk="1" fontAlgn="base" latinLnBrk="0" hangingPunct="1">
        <a:lnSpc>
          <a:spcPct val="100000"/>
        </a:lnSpc>
        <a:spcBef>
          <a:spcPct val="50000"/>
        </a:spcBef>
        <a:spcAft>
          <a:spcPct val="0"/>
        </a:spcAft>
        <a:buNone/>
        <a:defRPr sz="3200" b="1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2pPr>
      <a:lvl3pPr marL="914400" lvl="2" indent="0" algn="ctr" defTabSz="914400" rtl="0" eaLnBrk="1" fontAlgn="base" latinLnBrk="0" hangingPunct="1">
        <a:lnSpc>
          <a:spcPct val="100000"/>
        </a:lnSpc>
        <a:spcBef>
          <a:spcPct val="50000"/>
        </a:spcBef>
        <a:spcAft>
          <a:spcPct val="0"/>
        </a:spcAft>
        <a:buNone/>
        <a:defRPr sz="3200" b="1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3pPr>
      <a:lvl4pPr marL="1371600" lvl="3" indent="0" algn="ctr" defTabSz="914400" rtl="0" eaLnBrk="1" fontAlgn="base" latinLnBrk="0" hangingPunct="1">
        <a:lnSpc>
          <a:spcPct val="100000"/>
        </a:lnSpc>
        <a:spcBef>
          <a:spcPct val="50000"/>
        </a:spcBef>
        <a:spcAft>
          <a:spcPct val="0"/>
        </a:spcAft>
        <a:buNone/>
        <a:defRPr sz="3200" b="1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4pPr>
      <a:lvl5pPr marL="1828800" lvl="4" indent="0" algn="ctr" defTabSz="914400" rtl="0" eaLnBrk="1" fontAlgn="base" latinLnBrk="0" hangingPunct="1">
        <a:lnSpc>
          <a:spcPct val="100000"/>
        </a:lnSpc>
        <a:spcBef>
          <a:spcPct val="50000"/>
        </a:spcBef>
        <a:spcAft>
          <a:spcPct val="0"/>
        </a:spcAft>
        <a:buNone/>
        <a:defRPr sz="3200" b="1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5pPr>
      <a:lvl6pPr marL="2286000" lvl="5" indent="0" algn="ctr" defTabSz="914400" rtl="0" eaLnBrk="1" fontAlgn="base" latinLnBrk="0" hangingPunct="1">
        <a:lnSpc>
          <a:spcPct val="100000"/>
        </a:lnSpc>
        <a:spcBef>
          <a:spcPct val="50000"/>
        </a:spcBef>
        <a:spcAft>
          <a:spcPct val="0"/>
        </a:spcAft>
        <a:buNone/>
        <a:defRPr sz="3200" b="1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6pPr>
      <a:lvl7pPr marL="2743200" lvl="6" indent="0" algn="ctr" defTabSz="914400" rtl="0" eaLnBrk="1" fontAlgn="base" latinLnBrk="0" hangingPunct="1">
        <a:lnSpc>
          <a:spcPct val="100000"/>
        </a:lnSpc>
        <a:spcBef>
          <a:spcPct val="50000"/>
        </a:spcBef>
        <a:spcAft>
          <a:spcPct val="0"/>
        </a:spcAft>
        <a:buNone/>
        <a:defRPr sz="3200" b="1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7pPr>
      <a:lvl8pPr marL="3200400" lvl="7" indent="0" algn="ctr" defTabSz="914400" rtl="0" eaLnBrk="1" fontAlgn="base" latinLnBrk="0" hangingPunct="1">
        <a:lnSpc>
          <a:spcPct val="100000"/>
        </a:lnSpc>
        <a:spcBef>
          <a:spcPct val="50000"/>
        </a:spcBef>
        <a:spcAft>
          <a:spcPct val="0"/>
        </a:spcAft>
        <a:buNone/>
        <a:defRPr sz="3200" b="1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8pPr>
      <a:lvl9pPr marL="3657600" lvl="8" indent="0" algn="ctr" defTabSz="914400" rtl="0" eaLnBrk="1" fontAlgn="base" latinLnBrk="0" hangingPunct="1">
        <a:lnSpc>
          <a:spcPct val="100000"/>
        </a:lnSpc>
        <a:spcBef>
          <a:spcPct val="50000"/>
        </a:spcBef>
        <a:spcAft>
          <a:spcPct val="0"/>
        </a:spcAft>
        <a:buNone/>
        <a:defRPr sz="3200" b="1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4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6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6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6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7.w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3.emf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4.emf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5.emf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ED19ADC-9586-42C5-A5BB-198017C6837C}" type="slidenum">
              <a:rPr lang="en-US" altLang="zh-CN"/>
              <a:t>1</a:t>
            </a:fld>
            <a:endParaRPr lang="en-US" altLang="zh-CN"/>
          </a:p>
        </p:txBody>
      </p:sp>
      <p:sp>
        <p:nvSpPr>
          <p:cNvPr id="2396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631950"/>
            <a:ext cx="8229600" cy="13493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6600" smtClean="0">
                <a:latin typeface="华文新魏" pitchFamily="2" charset="-122"/>
                <a:ea typeface="华文新魏" pitchFamily="2" charset="-122"/>
              </a:rPr>
              <a:t>第九章 查找</a:t>
            </a: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07E87D-EDEA-43CC-B3DB-8CC979E7ECE7}" type="slidenum">
              <a:rPr lang="en-US" altLang="zh-CN"/>
              <a:t>10</a:t>
            </a:fld>
            <a:endParaRPr lang="en-US" altLang="zh-CN"/>
          </a:p>
        </p:txBody>
      </p:sp>
      <p:sp>
        <p:nvSpPr>
          <p:cNvPr id="267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9.1  </a:t>
            </a:r>
            <a:r>
              <a:rPr lang="zh-CN" altLang="en-US" smtClean="0"/>
              <a:t>静态查找表</a:t>
            </a:r>
          </a:p>
        </p:txBody>
      </p:sp>
      <p:sp>
        <p:nvSpPr>
          <p:cNvPr id="267268" name="Rectangle 4"/>
          <p:cNvSpPr>
            <a:spLocks noChangeArrowheads="1"/>
          </p:cNvSpPr>
          <p:nvPr/>
        </p:nvSpPr>
        <p:spPr bwMode="auto">
          <a:xfrm>
            <a:off x="684213" y="1916113"/>
            <a:ext cx="7772400" cy="4287837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ADT StaticSearchTable {</a:t>
            </a:r>
          </a:p>
          <a:p>
            <a:r>
              <a:rPr lang="en-US" altLang="zh-CN">
                <a:solidFill>
                  <a:srgbClr val="FF0000"/>
                </a:solidFill>
              </a:rPr>
              <a:t> </a:t>
            </a:r>
            <a:r>
              <a:rPr lang="zh-CN" altLang="en-US">
                <a:solidFill>
                  <a:srgbClr val="FF0000"/>
                </a:solidFill>
              </a:rPr>
              <a:t>数据对象：</a:t>
            </a:r>
          </a:p>
          <a:p>
            <a:pPr>
              <a:lnSpc>
                <a:spcPct val="120000"/>
              </a:lnSpc>
            </a:pPr>
            <a:r>
              <a:rPr lang="zh-CN" altLang="en-US"/>
              <a:t>         </a:t>
            </a:r>
            <a:r>
              <a:rPr lang="zh-CN" altLang="zh-CN"/>
              <a:t>D是具有相同特性的数据元素的集合。每个数据元素含有类型相同的关键字</a:t>
            </a:r>
            <a:r>
              <a:rPr lang="en-US" altLang="zh-CN"/>
              <a:t>, </a:t>
            </a:r>
            <a:r>
              <a:rPr lang="zh-CN" altLang="zh-CN"/>
              <a:t>可唯一标识数</a:t>
            </a:r>
          </a:p>
          <a:p>
            <a:pPr>
              <a:lnSpc>
                <a:spcPct val="120000"/>
              </a:lnSpc>
            </a:pPr>
            <a:r>
              <a:rPr lang="zh-CN" altLang="zh-CN"/>
              <a:t>据元素。 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数据关系：</a:t>
            </a:r>
          </a:p>
          <a:p>
            <a:pPr>
              <a:lnSpc>
                <a:spcPct val="120000"/>
              </a:lnSpc>
            </a:pPr>
            <a:r>
              <a:rPr lang="zh-CN" altLang="en-US"/>
              <a:t>          数据元素同属一个集合</a:t>
            </a:r>
          </a:p>
          <a:p>
            <a:r>
              <a:rPr lang="zh-CN" altLang="en-US" sz="2400" b="0"/>
              <a:t> </a:t>
            </a:r>
            <a:r>
              <a:rPr lang="zh-CN" altLang="en-US">
                <a:solidFill>
                  <a:srgbClr val="FF0000"/>
                </a:solidFill>
              </a:rPr>
              <a:t>基本操作：</a:t>
            </a:r>
            <a:r>
              <a:rPr lang="en-US" altLang="zh-CN">
                <a:solidFill>
                  <a:srgbClr val="FF0000"/>
                </a:solidFill>
              </a:rPr>
              <a:t>……</a:t>
            </a:r>
          </a:p>
          <a:p>
            <a:r>
              <a:rPr lang="en-US" altLang="zh-CN"/>
              <a:t>} ADT StaticSearchTable </a:t>
            </a:r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静态查找表的定义</a:t>
            </a: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726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726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7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7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7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7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7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7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7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7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67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67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67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67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67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67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672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672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268" grpId="0" build="p" animBg="1" autoUpdateAnimBg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17ACE3-94CE-4204-9290-F83AADCF08C8}" type="slidenum">
              <a:rPr lang="en-US" altLang="zh-CN"/>
              <a:t>100</a:t>
            </a:fld>
            <a:endParaRPr lang="en-US" altLang="zh-CN"/>
          </a:p>
        </p:txBody>
      </p:sp>
      <p:sp>
        <p:nvSpPr>
          <p:cNvPr id="478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6) B+</a:t>
            </a:r>
            <a:r>
              <a:rPr lang="zh-CN" altLang="en-US" smtClean="0"/>
              <a:t>树</a:t>
            </a:r>
          </a:p>
        </p:txBody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05000"/>
              </a:lnSpc>
              <a:spcBef>
                <a:spcPct val="10000"/>
              </a:spcBef>
            </a:pPr>
            <a:r>
              <a:rPr lang="en-US" altLang="zh-CN" smtClean="0">
                <a:solidFill>
                  <a:srgbClr val="FF0000"/>
                </a:solidFill>
              </a:rPr>
              <a:t>(4) </a:t>
            </a:r>
            <a:r>
              <a:rPr lang="zh-CN" altLang="en-US" smtClean="0">
                <a:solidFill>
                  <a:srgbClr val="FF0000"/>
                </a:solidFill>
              </a:rPr>
              <a:t>有 </a:t>
            </a:r>
            <a:r>
              <a:rPr lang="en-US" altLang="zh-CN" smtClean="0">
                <a:solidFill>
                  <a:srgbClr val="FF0000"/>
                </a:solidFill>
              </a:rPr>
              <a:t>n </a:t>
            </a:r>
            <a:r>
              <a:rPr lang="zh-CN" altLang="en-US" smtClean="0">
                <a:solidFill>
                  <a:srgbClr val="FF0000"/>
                </a:solidFill>
              </a:rPr>
              <a:t>棵子树的结点有 </a:t>
            </a:r>
            <a:r>
              <a:rPr lang="en-US" altLang="zh-CN" smtClean="0">
                <a:solidFill>
                  <a:srgbClr val="FF0000"/>
                </a:solidFill>
              </a:rPr>
              <a:t>n </a:t>
            </a:r>
            <a:r>
              <a:rPr lang="zh-CN" altLang="en-US" smtClean="0">
                <a:solidFill>
                  <a:srgbClr val="FF0000"/>
                </a:solidFill>
              </a:rPr>
              <a:t>个关键字</a:t>
            </a:r>
            <a:r>
              <a:rPr lang="en-US" altLang="zh-CN" smtClean="0"/>
              <a:t>, </a:t>
            </a:r>
            <a:r>
              <a:rPr lang="zh-CN" altLang="en-US" smtClean="0"/>
              <a:t>每个结点包含：</a:t>
            </a:r>
            <a:r>
              <a:rPr lang="en-US" altLang="zh-CN" smtClean="0"/>
              <a:t>( </a:t>
            </a:r>
            <a:r>
              <a:rPr lang="en-US" altLang="zh-CN" i="1" smtClean="0"/>
              <a:t>n</a:t>
            </a:r>
            <a:r>
              <a:rPr lang="en-US" altLang="zh-CN" smtClean="0"/>
              <a:t>,  </a:t>
            </a:r>
            <a:r>
              <a:rPr lang="en-US" altLang="zh-CN" i="1" smtClean="0"/>
              <a:t>k</a:t>
            </a:r>
            <a:r>
              <a:rPr lang="en-US" altLang="zh-CN" baseline="-25000" smtClean="0"/>
              <a:t>1</a:t>
            </a:r>
            <a:r>
              <a:rPr lang="en-US" altLang="zh-CN" smtClean="0"/>
              <a:t>,  </a:t>
            </a:r>
            <a:r>
              <a:rPr lang="en-US" altLang="zh-CN" i="1" smtClean="0">
                <a:solidFill>
                  <a:srgbClr val="FF0000"/>
                </a:solidFill>
              </a:rPr>
              <a:t>a</a:t>
            </a:r>
            <a:r>
              <a:rPr lang="en-US" altLang="zh-CN" baseline="-25000" smtClean="0">
                <a:solidFill>
                  <a:srgbClr val="FF0000"/>
                </a:solidFill>
              </a:rPr>
              <a:t>1</a:t>
            </a:r>
            <a:r>
              <a:rPr lang="en-US" altLang="zh-CN" smtClean="0"/>
              <a:t>,  </a:t>
            </a:r>
            <a:r>
              <a:rPr lang="en-US" altLang="zh-CN" i="1" smtClean="0"/>
              <a:t>k</a:t>
            </a:r>
            <a:r>
              <a:rPr lang="en-US" altLang="zh-CN" baseline="-25000" smtClean="0"/>
              <a:t>2</a:t>
            </a:r>
            <a:r>
              <a:rPr lang="en-US" altLang="zh-CN" smtClean="0"/>
              <a:t>,  </a:t>
            </a:r>
            <a:r>
              <a:rPr lang="en-US" altLang="zh-CN" i="1" smtClean="0">
                <a:solidFill>
                  <a:srgbClr val="FF0000"/>
                </a:solidFill>
              </a:rPr>
              <a:t>a</a:t>
            </a:r>
            <a:r>
              <a:rPr lang="en-US" altLang="zh-CN" baseline="-25000" smtClean="0">
                <a:solidFill>
                  <a:srgbClr val="FF0000"/>
                </a:solidFill>
              </a:rPr>
              <a:t>2</a:t>
            </a:r>
            <a:r>
              <a:rPr lang="en-US" altLang="zh-CN" smtClean="0"/>
              <a:t>,  …… ,  </a:t>
            </a:r>
            <a:r>
              <a:rPr lang="en-US" altLang="zh-CN" i="1" smtClean="0"/>
              <a:t>k</a:t>
            </a:r>
            <a:r>
              <a:rPr lang="en-US" altLang="zh-CN" baseline="-25000" smtClean="0"/>
              <a:t>n</a:t>
            </a:r>
            <a:r>
              <a:rPr lang="en-US" altLang="zh-CN" smtClean="0"/>
              <a:t>,  </a:t>
            </a:r>
            <a:r>
              <a:rPr lang="en-US" altLang="zh-CN" i="1" smtClean="0">
                <a:solidFill>
                  <a:srgbClr val="FF0000"/>
                </a:solidFill>
              </a:rPr>
              <a:t>a</a:t>
            </a:r>
            <a:r>
              <a:rPr lang="en-US" altLang="zh-CN" baseline="-25000" smtClean="0">
                <a:solidFill>
                  <a:srgbClr val="FF0000"/>
                </a:solidFill>
              </a:rPr>
              <a:t>n</a:t>
            </a:r>
            <a:r>
              <a:rPr lang="en-US" altLang="zh-CN" smtClean="0"/>
              <a:t> ) ,  </a:t>
            </a:r>
            <a:r>
              <a:rPr lang="zh-CN" altLang="en-US" smtClean="0"/>
              <a:t>其中</a:t>
            </a:r>
            <a:r>
              <a:rPr lang="en-US" altLang="zh-CN" smtClean="0"/>
              <a:t>, </a:t>
            </a:r>
            <a:endParaRPr lang="zh-CN" altLang="en-US" smtClean="0"/>
          </a:p>
          <a:p>
            <a:pPr lvl="1" eaLnBrk="1" hangingPunct="1">
              <a:lnSpc>
                <a:spcPct val="105000"/>
              </a:lnSpc>
              <a:spcBef>
                <a:spcPct val="10000"/>
              </a:spcBef>
            </a:pPr>
            <a:r>
              <a:rPr lang="zh-CN" altLang="en-US" smtClean="0"/>
              <a:t> </a:t>
            </a:r>
            <a:r>
              <a:rPr lang="en-US" altLang="zh-CN" i="1" smtClean="0"/>
              <a:t>k</a:t>
            </a:r>
            <a:r>
              <a:rPr lang="en-US" altLang="zh-CN" i="1" baseline="-25000" smtClean="0"/>
              <a:t>i</a:t>
            </a:r>
            <a:r>
              <a:rPr lang="en-US" altLang="zh-CN" baseline="-25000" smtClean="0"/>
              <a:t> </a:t>
            </a:r>
            <a:r>
              <a:rPr lang="zh-CN" altLang="en-US" smtClean="0"/>
              <a:t>为关键字</a:t>
            </a:r>
            <a:r>
              <a:rPr lang="en-US" altLang="zh-CN" smtClean="0"/>
              <a:t>, </a:t>
            </a:r>
            <a:r>
              <a:rPr lang="zh-CN" altLang="en-US" smtClean="0"/>
              <a:t>且 </a:t>
            </a:r>
            <a:r>
              <a:rPr lang="en-US" altLang="zh-CN" i="1" smtClean="0"/>
              <a:t>k</a:t>
            </a:r>
            <a:r>
              <a:rPr lang="en-US" altLang="zh-CN" i="1" baseline="-25000" smtClean="0"/>
              <a:t>i</a:t>
            </a:r>
            <a:r>
              <a:rPr lang="en-US" altLang="zh-CN" smtClean="0"/>
              <a:t>&lt;</a:t>
            </a:r>
            <a:r>
              <a:rPr lang="en-US" altLang="zh-CN" i="1" smtClean="0"/>
              <a:t>k</a:t>
            </a:r>
            <a:r>
              <a:rPr lang="en-US" altLang="zh-CN" i="1" baseline="-25000" smtClean="0"/>
              <a:t>i</a:t>
            </a:r>
            <a:r>
              <a:rPr lang="en-US" altLang="zh-CN" baseline="-25000" smtClean="0"/>
              <a:t>+1</a:t>
            </a:r>
            <a:r>
              <a:rPr lang="zh-CN" altLang="en-US" smtClean="0"/>
              <a:t>；</a:t>
            </a:r>
          </a:p>
          <a:p>
            <a:pPr lvl="1" eaLnBrk="1" hangingPunct="1">
              <a:lnSpc>
                <a:spcPct val="105000"/>
              </a:lnSpc>
              <a:spcBef>
                <a:spcPct val="10000"/>
              </a:spcBef>
            </a:pPr>
            <a:r>
              <a:rPr lang="en-US" altLang="zh-CN" i="1" smtClean="0">
                <a:solidFill>
                  <a:srgbClr val="FF0000"/>
                </a:solidFill>
              </a:rPr>
              <a:t>a</a:t>
            </a:r>
            <a:r>
              <a:rPr lang="en-US" altLang="zh-CN" i="1" baseline="-25000" smtClean="0">
                <a:solidFill>
                  <a:srgbClr val="FF0000"/>
                </a:solidFill>
              </a:rPr>
              <a:t>i</a:t>
            </a:r>
            <a:r>
              <a:rPr lang="en-US" altLang="zh-CN" baseline="-25000" smtClean="0">
                <a:solidFill>
                  <a:srgbClr val="FF0000"/>
                </a:solidFill>
              </a:rPr>
              <a:t> </a:t>
            </a:r>
            <a:r>
              <a:rPr lang="zh-CN" altLang="en-US" smtClean="0"/>
              <a:t>为指向子树根结点的指针</a:t>
            </a:r>
            <a:r>
              <a:rPr lang="en-US" altLang="zh-CN" smtClean="0"/>
              <a:t>, </a:t>
            </a:r>
            <a:r>
              <a:rPr lang="zh-CN" altLang="en-US" smtClean="0"/>
              <a:t>且指针 </a:t>
            </a:r>
            <a:r>
              <a:rPr lang="en-US" altLang="zh-CN" i="1" smtClean="0">
                <a:solidFill>
                  <a:srgbClr val="FF0000"/>
                </a:solidFill>
              </a:rPr>
              <a:t>a</a:t>
            </a:r>
            <a:r>
              <a:rPr lang="en-US" altLang="zh-CN" i="1" baseline="-25000" smtClean="0">
                <a:solidFill>
                  <a:srgbClr val="FF0000"/>
                </a:solidFill>
              </a:rPr>
              <a:t>i</a:t>
            </a:r>
            <a:r>
              <a:rPr lang="en-US" altLang="zh-CN" smtClean="0">
                <a:solidFill>
                  <a:srgbClr val="FF0000"/>
                </a:solidFill>
              </a:rPr>
              <a:t> </a:t>
            </a:r>
            <a:r>
              <a:rPr lang="zh-CN" altLang="en-US" smtClean="0"/>
              <a:t>所指子树中所有结点的关键字均小于</a:t>
            </a:r>
            <a:r>
              <a:rPr lang="en-US" altLang="zh-CN" i="1" smtClean="0"/>
              <a:t>k</a:t>
            </a:r>
            <a:r>
              <a:rPr lang="en-US" altLang="zh-CN" i="1" baseline="-25000" smtClean="0"/>
              <a:t>i</a:t>
            </a:r>
            <a:r>
              <a:rPr lang="zh-CN" altLang="en-US" smtClean="0"/>
              <a:t>。</a:t>
            </a:r>
          </a:p>
          <a:p>
            <a:pPr eaLnBrk="1" hangingPunct="1"/>
            <a:endParaRPr lang="en-US" altLang="zh-CN" smtClean="0"/>
          </a:p>
        </p:txBody>
      </p:sp>
      <p:sp>
        <p:nvSpPr>
          <p:cNvPr id="478243" name="AutoShape 35"/>
          <p:cNvSpPr>
            <a:spLocks noChangeArrowheads="1"/>
          </p:cNvSpPr>
          <p:nvPr/>
        </p:nvSpPr>
        <p:spPr bwMode="auto">
          <a:xfrm>
            <a:off x="457200" y="0"/>
            <a:ext cx="2590800" cy="990600"/>
          </a:xfrm>
          <a:prstGeom prst="wedgeEllipseCallout">
            <a:avLst>
              <a:gd name="adj1" fmla="val 23528"/>
              <a:gd name="adj2" fmla="val 90866"/>
            </a:avLst>
          </a:prstGeom>
          <a:solidFill>
            <a:schemeClr val="tx2"/>
          </a:solidFill>
          <a:ln w="9525">
            <a:solidFill>
              <a:schemeClr val="accent1"/>
            </a:solidFill>
            <a:miter lim="800000"/>
          </a:ln>
        </p:spPr>
        <p:txBody>
          <a:bodyPr/>
          <a:lstStyle/>
          <a:p>
            <a:pPr algn="ctr"/>
            <a:r>
              <a:rPr lang="zh-CN" altLang="en-US" sz="2400" dirty="0"/>
              <a:t>与</a:t>
            </a:r>
            <a:r>
              <a:rPr lang="en-US" altLang="zh-CN" sz="2400" dirty="0"/>
              <a:t>B-</a:t>
            </a:r>
            <a:r>
              <a:rPr lang="zh-CN" altLang="en-US" sz="2400" dirty="0"/>
              <a:t>树的第一个区别</a:t>
            </a:r>
          </a:p>
        </p:txBody>
      </p:sp>
      <p:grpSp>
        <p:nvGrpSpPr>
          <p:cNvPr id="106502" name="Group 38"/>
          <p:cNvGrpSpPr/>
          <p:nvPr/>
        </p:nvGrpSpPr>
        <p:grpSpPr bwMode="auto">
          <a:xfrm>
            <a:off x="1033463" y="3352800"/>
            <a:ext cx="7196137" cy="3276600"/>
            <a:chOff x="651" y="2112"/>
            <a:chExt cx="4533" cy="2064"/>
          </a:xfrm>
        </p:grpSpPr>
        <p:sp>
          <p:nvSpPr>
            <p:cNvPr id="106506" name="Line 39"/>
            <p:cNvSpPr>
              <a:spLocks noChangeShapeType="1"/>
            </p:cNvSpPr>
            <p:nvPr/>
          </p:nvSpPr>
          <p:spPr bwMode="auto">
            <a:xfrm>
              <a:off x="1248" y="3872"/>
              <a:ext cx="3120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6507" name="Line 40"/>
            <p:cNvSpPr>
              <a:spLocks noChangeShapeType="1"/>
            </p:cNvSpPr>
            <p:nvPr/>
          </p:nvSpPr>
          <p:spPr bwMode="auto">
            <a:xfrm>
              <a:off x="864" y="3936"/>
              <a:ext cx="0" cy="24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6508" name="Line 41"/>
            <p:cNvSpPr>
              <a:spLocks noChangeShapeType="1"/>
            </p:cNvSpPr>
            <p:nvPr/>
          </p:nvSpPr>
          <p:spPr bwMode="auto">
            <a:xfrm>
              <a:off x="1200" y="3936"/>
              <a:ext cx="0" cy="24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6509" name="Line 42"/>
            <p:cNvSpPr>
              <a:spLocks noChangeShapeType="1"/>
            </p:cNvSpPr>
            <p:nvPr/>
          </p:nvSpPr>
          <p:spPr bwMode="auto">
            <a:xfrm>
              <a:off x="1680" y="3936"/>
              <a:ext cx="0" cy="24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6510" name="Line 43"/>
            <p:cNvSpPr>
              <a:spLocks noChangeShapeType="1"/>
            </p:cNvSpPr>
            <p:nvPr/>
          </p:nvSpPr>
          <p:spPr bwMode="auto">
            <a:xfrm>
              <a:off x="1968" y="3936"/>
              <a:ext cx="0" cy="24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6511" name="Line 44"/>
            <p:cNvSpPr>
              <a:spLocks noChangeShapeType="1"/>
            </p:cNvSpPr>
            <p:nvPr/>
          </p:nvSpPr>
          <p:spPr bwMode="auto">
            <a:xfrm>
              <a:off x="2736" y="3936"/>
              <a:ext cx="0" cy="24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6512" name="Line 45"/>
            <p:cNvSpPr>
              <a:spLocks noChangeShapeType="1"/>
            </p:cNvSpPr>
            <p:nvPr/>
          </p:nvSpPr>
          <p:spPr bwMode="auto">
            <a:xfrm>
              <a:off x="3072" y="3936"/>
              <a:ext cx="0" cy="24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6513" name="Line 46"/>
            <p:cNvSpPr>
              <a:spLocks noChangeShapeType="1"/>
            </p:cNvSpPr>
            <p:nvPr/>
          </p:nvSpPr>
          <p:spPr bwMode="auto">
            <a:xfrm>
              <a:off x="3600" y="3936"/>
              <a:ext cx="0" cy="24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6514" name="Line 47"/>
            <p:cNvSpPr>
              <a:spLocks noChangeShapeType="1"/>
            </p:cNvSpPr>
            <p:nvPr/>
          </p:nvSpPr>
          <p:spPr bwMode="auto">
            <a:xfrm>
              <a:off x="3936" y="3936"/>
              <a:ext cx="0" cy="24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6515" name="Line 48"/>
            <p:cNvSpPr>
              <a:spLocks noChangeShapeType="1"/>
            </p:cNvSpPr>
            <p:nvPr/>
          </p:nvSpPr>
          <p:spPr bwMode="auto">
            <a:xfrm>
              <a:off x="4416" y="3936"/>
              <a:ext cx="0" cy="24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6516" name="Line 49"/>
            <p:cNvSpPr>
              <a:spLocks noChangeShapeType="1"/>
            </p:cNvSpPr>
            <p:nvPr/>
          </p:nvSpPr>
          <p:spPr bwMode="auto">
            <a:xfrm>
              <a:off x="4680" y="3936"/>
              <a:ext cx="0" cy="24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6517" name="Line 50"/>
            <p:cNvSpPr>
              <a:spLocks noChangeShapeType="1"/>
            </p:cNvSpPr>
            <p:nvPr/>
          </p:nvSpPr>
          <p:spPr bwMode="auto">
            <a:xfrm>
              <a:off x="4944" y="3936"/>
              <a:ext cx="0" cy="24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6518" name="Line 51"/>
            <p:cNvSpPr>
              <a:spLocks noChangeShapeType="1"/>
            </p:cNvSpPr>
            <p:nvPr/>
          </p:nvSpPr>
          <p:spPr bwMode="auto">
            <a:xfrm>
              <a:off x="2256" y="3936"/>
              <a:ext cx="0" cy="24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6519" name="Line 52"/>
            <p:cNvSpPr>
              <a:spLocks noChangeShapeType="1"/>
            </p:cNvSpPr>
            <p:nvPr/>
          </p:nvSpPr>
          <p:spPr bwMode="auto">
            <a:xfrm>
              <a:off x="3072" y="2744"/>
              <a:ext cx="672" cy="528"/>
            </a:xfrm>
            <a:prstGeom prst="line">
              <a:avLst/>
            </a:prstGeom>
            <a:noFill/>
            <a:ln w="38100">
              <a:solidFill>
                <a:srgbClr val="A5002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6520" name="Line 53"/>
            <p:cNvSpPr>
              <a:spLocks noChangeShapeType="1"/>
            </p:cNvSpPr>
            <p:nvPr/>
          </p:nvSpPr>
          <p:spPr bwMode="auto">
            <a:xfrm flipH="1">
              <a:off x="2016" y="2792"/>
              <a:ext cx="624" cy="480"/>
            </a:xfrm>
            <a:prstGeom prst="line">
              <a:avLst/>
            </a:prstGeom>
            <a:noFill/>
            <a:ln w="38100">
              <a:solidFill>
                <a:srgbClr val="A5002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6521" name="Oval 54"/>
            <p:cNvSpPr>
              <a:spLocks noChangeArrowheads="1"/>
            </p:cNvSpPr>
            <p:nvPr/>
          </p:nvSpPr>
          <p:spPr bwMode="auto">
            <a:xfrm>
              <a:off x="2496" y="2552"/>
              <a:ext cx="744" cy="336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rgbClr val="993300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 sz="2400">
                  <a:ea typeface="宋体" panose="02010600030101010101" pitchFamily="2" charset="-122"/>
                </a:rPr>
                <a:t>59 97</a:t>
              </a:r>
            </a:p>
          </p:txBody>
        </p:sp>
        <p:sp>
          <p:nvSpPr>
            <p:cNvPr id="106522" name="Line 55"/>
            <p:cNvSpPr>
              <a:spLocks noChangeShapeType="1"/>
            </p:cNvSpPr>
            <p:nvPr/>
          </p:nvSpPr>
          <p:spPr bwMode="auto">
            <a:xfrm flipH="1">
              <a:off x="2016" y="3272"/>
              <a:ext cx="0" cy="576"/>
            </a:xfrm>
            <a:prstGeom prst="line">
              <a:avLst/>
            </a:prstGeom>
            <a:noFill/>
            <a:ln w="38100">
              <a:solidFill>
                <a:srgbClr val="A5002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6523" name="Line 56"/>
            <p:cNvSpPr>
              <a:spLocks noChangeShapeType="1"/>
            </p:cNvSpPr>
            <p:nvPr/>
          </p:nvSpPr>
          <p:spPr bwMode="auto">
            <a:xfrm flipH="1">
              <a:off x="1152" y="3320"/>
              <a:ext cx="628" cy="432"/>
            </a:xfrm>
            <a:prstGeom prst="line">
              <a:avLst/>
            </a:prstGeom>
            <a:noFill/>
            <a:ln w="38100">
              <a:solidFill>
                <a:srgbClr val="A5002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6524" name="Line 57"/>
            <p:cNvSpPr>
              <a:spLocks noChangeShapeType="1"/>
            </p:cNvSpPr>
            <p:nvPr/>
          </p:nvSpPr>
          <p:spPr bwMode="auto">
            <a:xfrm>
              <a:off x="2208" y="3272"/>
              <a:ext cx="624" cy="528"/>
            </a:xfrm>
            <a:prstGeom prst="line">
              <a:avLst/>
            </a:prstGeom>
            <a:noFill/>
            <a:ln w="38100">
              <a:solidFill>
                <a:srgbClr val="A5002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6525" name="Line 58"/>
            <p:cNvSpPr>
              <a:spLocks noChangeShapeType="1"/>
            </p:cNvSpPr>
            <p:nvPr/>
          </p:nvSpPr>
          <p:spPr bwMode="auto">
            <a:xfrm>
              <a:off x="4032" y="3320"/>
              <a:ext cx="624" cy="528"/>
            </a:xfrm>
            <a:prstGeom prst="line">
              <a:avLst/>
            </a:prstGeom>
            <a:noFill/>
            <a:ln w="38100">
              <a:solidFill>
                <a:srgbClr val="A5002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6526" name="Line 59"/>
            <p:cNvSpPr>
              <a:spLocks noChangeShapeType="1"/>
            </p:cNvSpPr>
            <p:nvPr/>
          </p:nvSpPr>
          <p:spPr bwMode="auto">
            <a:xfrm flipH="1">
              <a:off x="3696" y="3272"/>
              <a:ext cx="192" cy="528"/>
            </a:xfrm>
            <a:prstGeom prst="line">
              <a:avLst/>
            </a:prstGeom>
            <a:noFill/>
            <a:ln w="38100">
              <a:solidFill>
                <a:srgbClr val="A5002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6527" name="Oval 60"/>
            <p:cNvSpPr>
              <a:spLocks noChangeArrowheads="1"/>
            </p:cNvSpPr>
            <p:nvPr/>
          </p:nvSpPr>
          <p:spPr bwMode="auto">
            <a:xfrm>
              <a:off x="1488" y="3080"/>
              <a:ext cx="960" cy="336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rgbClr val="993300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 sz="2400">
                  <a:ea typeface="宋体" panose="02010600030101010101" pitchFamily="2" charset="-122"/>
                  <a:sym typeface="Symbol" panose="05050102010706020507" pitchFamily="18" charset="2"/>
                </a:rPr>
                <a:t>15 44 59</a:t>
              </a:r>
            </a:p>
          </p:txBody>
        </p:sp>
        <p:sp>
          <p:nvSpPr>
            <p:cNvPr id="106528" name="Oval 61"/>
            <p:cNvSpPr>
              <a:spLocks noChangeArrowheads="1"/>
            </p:cNvSpPr>
            <p:nvPr/>
          </p:nvSpPr>
          <p:spPr bwMode="auto">
            <a:xfrm>
              <a:off x="3504" y="3080"/>
              <a:ext cx="754" cy="336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rgbClr val="993300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 sz="2400">
                  <a:ea typeface="宋体" panose="02010600030101010101" pitchFamily="2" charset="-122"/>
                </a:rPr>
                <a:t>72  97</a:t>
              </a:r>
            </a:p>
          </p:txBody>
        </p:sp>
        <p:sp>
          <p:nvSpPr>
            <p:cNvPr id="106529" name="Oval 62"/>
            <p:cNvSpPr>
              <a:spLocks noChangeArrowheads="1"/>
            </p:cNvSpPr>
            <p:nvPr/>
          </p:nvSpPr>
          <p:spPr bwMode="auto">
            <a:xfrm>
              <a:off x="651" y="3704"/>
              <a:ext cx="754" cy="336"/>
            </a:xfrm>
            <a:prstGeom prst="ellipse">
              <a:avLst/>
            </a:prstGeom>
            <a:solidFill>
              <a:srgbClr val="FFCCFF"/>
            </a:solidFill>
            <a:ln w="19050">
              <a:solidFill>
                <a:srgbClr val="993300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 sz="2400">
                  <a:ea typeface="宋体" panose="02010600030101010101" pitchFamily="2" charset="-122"/>
                </a:rPr>
                <a:t>10  15</a:t>
              </a:r>
            </a:p>
          </p:txBody>
        </p:sp>
        <p:sp>
          <p:nvSpPr>
            <p:cNvPr id="106530" name="Oval 63"/>
            <p:cNvSpPr>
              <a:spLocks noChangeArrowheads="1"/>
            </p:cNvSpPr>
            <p:nvPr/>
          </p:nvSpPr>
          <p:spPr bwMode="auto">
            <a:xfrm>
              <a:off x="2540" y="3704"/>
              <a:ext cx="754" cy="336"/>
            </a:xfrm>
            <a:prstGeom prst="ellipse">
              <a:avLst/>
            </a:prstGeom>
            <a:solidFill>
              <a:srgbClr val="FFCCFF"/>
            </a:solidFill>
            <a:ln w="19050">
              <a:solidFill>
                <a:srgbClr val="993300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 sz="2400">
                  <a:ea typeface="宋体" panose="02010600030101010101" pitchFamily="2" charset="-122"/>
                </a:rPr>
                <a:t>51 59</a:t>
              </a:r>
            </a:p>
          </p:txBody>
        </p:sp>
        <p:sp>
          <p:nvSpPr>
            <p:cNvPr id="106531" name="Oval 64"/>
            <p:cNvSpPr>
              <a:spLocks noChangeArrowheads="1"/>
            </p:cNvSpPr>
            <p:nvPr/>
          </p:nvSpPr>
          <p:spPr bwMode="auto">
            <a:xfrm>
              <a:off x="1503" y="3704"/>
              <a:ext cx="960" cy="336"/>
            </a:xfrm>
            <a:prstGeom prst="ellipse">
              <a:avLst/>
            </a:prstGeom>
            <a:solidFill>
              <a:srgbClr val="FFCCFF"/>
            </a:solidFill>
            <a:ln w="19050">
              <a:solidFill>
                <a:srgbClr val="993300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 sz="2400">
                  <a:ea typeface="宋体" panose="02010600030101010101" pitchFamily="2" charset="-122"/>
                  <a:sym typeface="Symbol" panose="05050102010706020507" pitchFamily="18" charset="2"/>
                </a:rPr>
                <a:t>21 37 44</a:t>
              </a:r>
            </a:p>
          </p:txBody>
        </p:sp>
        <p:sp>
          <p:nvSpPr>
            <p:cNvPr id="106532" name="Oval 65"/>
            <p:cNvSpPr>
              <a:spLocks noChangeArrowheads="1"/>
            </p:cNvSpPr>
            <p:nvPr/>
          </p:nvSpPr>
          <p:spPr bwMode="auto">
            <a:xfrm>
              <a:off x="3371" y="3704"/>
              <a:ext cx="754" cy="336"/>
            </a:xfrm>
            <a:prstGeom prst="ellipse">
              <a:avLst/>
            </a:prstGeom>
            <a:solidFill>
              <a:srgbClr val="FFCCFF"/>
            </a:solidFill>
            <a:ln w="19050">
              <a:solidFill>
                <a:srgbClr val="993300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 sz="2400">
                  <a:ea typeface="宋体" panose="02010600030101010101" pitchFamily="2" charset="-122"/>
                </a:rPr>
                <a:t>68 72</a:t>
              </a:r>
            </a:p>
          </p:txBody>
        </p:sp>
        <p:sp>
          <p:nvSpPr>
            <p:cNvPr id="106533" name="Oval 66"/>
            <p:cNvSpPr>
              <a:spLocks noChangeArrowheads="1"/>
            </p:cNvSpPr>
            <p:nvPr/>
          </p:nvSpPr>
          <p:spPr bwMode="auto">
            <a:xfrm>
              <a:off x="4224" y="3704"/>
              <a:ext cx="960" cy="336"/>
            </a:xfrm>
            <a:prstGeom prst="ellipse">
              <a:avLst/>
            </a:prstGeom>
            <a:solidFill>
              <a:srgbClr val="FFCCFF"/>
            </a:solidFill>
            <a:ln w="19050">
              <a:solidFill>
                <a:srgbClr val="993300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 sz="2400">
                  <a:ea typeface="宋体" panose="02010600030101010101" pitchFamily="2" charset="-122"/>
                  <a:sym typeface="Symbol" panose="05050102010706020507" pitchFamily="18" charset="2"/>
                </a:rPr>
                <a:t>85 91 97</a:t>
              </a:r>
            </a:p>
          </p:txBody>
        </p:sp>
        <p:sp>
          <p:nvSpPr>
            <p:cNvPr id="106534" name="Freeform 67"/>
            <p:cNvSpPr/>
            <p:nvPr/>
          </p:nvSpPr>
          <p:spPr bwMode="auto">
            <a:xfrm>
              <a:off x="2352" y="2208"/>
              <a:ext cx="456" cy="336"/>
            </a:xfrm>
            <a:custGeom>
              <a:avLst/>
              <a:gdLst>
                <a:gd name="T0" fmla="*/ 0 w 456"/>
                <a:gd name="T1" fmla="*/ 0 h 432"/>
                <a:gd name="T2" fmla="*/ 432 w 456"/>
                <a:gd name="T3" fmla="*/ 14 h 432"/>
                <a:gd name="T4" fmla="*/ 144 w 456"/>
                <a:gd name="T5" fmla="*/ 68 h 432"/>
                <a:gd name="T6" fmla="*/ 432 w 456"/>
                <a:gd name="T7" fmla="*/ 123 h 4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56"/>
                <a:gd name="T13" fmla="*/ 0 h 432"/>
                <a:gd name="T14" fmla="*/ 456 w 456"/>
                <a:gd name="T15" fmla="*/ 432 h 4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56" h="432">
                  <a:moveTo>
                    <a:pt x="0" y="0"/>
                  </a:moveTo>
                  <a:cubicBezTo>
                    <a:pt x="204" y="4"/>
                    <a:pt x="408" y="8"/>
                    <a:pt x="432" y="48"/>
                  </a:cubicBezTo>
                  <a:cubicBezTo>
                    <a:pt x="456" y="88"/>
                    <a:pt x="144" y="176"/>
                    <a:pt x="144" y="240"/>
                  </a:cubicBezTo>
                  <a:cubicBezTo>
                    <a:pt x="144" y="304"/>
                    <a:pt x="288" y="368"/>
                    <a:pt x="432" y="432"/>
                  </a:cubicBezTo>
                </a:path>
              </a:pathLst>
            </a:custGeom>
            <a:noFill/>
            <a:ln w="28575">
              <a:solidFill>
                <a:schemeClr val="hlink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6535" name="Text Box 68"/>
            <p:cNvSpPr txBox="1">
              <a:spLocks noChangeArrowheads="1"/>
            </p:cNvSpPr>
            <p:nvPr/>
          </p:nvSpPr>
          <p:spPr bwMode="auto">
            <a:xfrm>
              <a:off x="1968" y="2112"/>
              <a:ext cx="67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/>
                <a:t>root</a:t>
              </a:r>
            </a:p>
          </p:txBody>
        </p:sp>
      </p:grpSp>
      <p:sp>
        <p:nvSpPr>
          <p:cNvPr id="106503" name="AutoShape 69"/>
          <p:cNvSpPr>
            <a:spLocks noChangeArrowheads="1"/>
          </p:cNvSpPr>
          <p:nvPr/>
        </p:nvSpPr>
        <p:spPr bwMode="auto">
          <a:xfrm>
            <a:off x="6934200" y="3505200"/>
            <a:ext cx="1905000" cy="990600"/>
          </a:xfrm>
          <a:prstGeom prst="wedgeEllipseCallout">
            <a:avLst>
              <a:gd name="adj1" fmla="val -147917"/>
              <a:gd name="adj2" fmla="val 31088"/>
            </a:avLst>
          </a:prstGeom>
          <a:solidFill>
            <a:schemeClr val="tx2"/>
          </a:solidFill>
          <a:ln w="9525">
            <a:solidFill>
              <a:schemeClr val="accent1"/>
            </a:solidFill>
            <a:miter lim="800000"/>
          </a:ln>
        </p:spPr>
        <p:txBody>
          <a:bodyPr/>
          <a:lstStyle/>
          <a:p>
            <a:pPr algn="ctr"/>
            <a:endParaRPr lang="zh-CN" altLang="zh-CN" sz="2400"/>
          </a:p>
        </p:txBody>
      </p:sp>
      <p:sp>
        <p:nvSpPr>
          <p:cNvPr id="106504" name="AutoShape 70"/>
          <p:cNvSpPr>
            <a:spLocks noChangeArrowheads="1"/>
          </p:cNvSpPr>
          <p:nvPr/>
        </p:nvSpPr>
        <p:spPr bwMode="auto">
          <a:xfrm>
            <a:off x="7162800" y="4953000"/>
            <a:ext cx="1752600" cy="685800"/>
          </a:xfrm>
          <a:prstGeom prst="wedgeEllipseCallout">
            <a:avLst>
              <a:gd name="adj1" fmla="val -36685"/>
              <a:gd name="adj2" fmla="val 88889"/>
            </a:avLst>
          </a:prstGeom>
          <a:solidFill>
            <a:schemeClr val="tx2"/>
          </a:solidFill>
          <a:ln w="9525">
            <a:solidFill>
              <a:schemeClr val="accent1"/>
            </a:solidFill>
            <a:miter lim="800000"/>
          </a:ln>
        </p:spPr>
        <p:txBody>
          <a:bodyPr/>
          <a:lstStyle/>
          <a:p>
            <a:pPr algn="ctr"/>
            <a:r>
              <a:rPr lang="zh-CN" altLang="en-US" sz="2400" dirty="0"/>
              <a:t>叶节点</a:t>
            </a:r>
          </a:p>
        </p:txBody>
      </p:sp>
      <p:sp>
        <p:nvSpPr>
          <p:cNvPr id="106505" name="AutoShape 71"/>
          <p:cNvSpPr>
            <a:spLocks noChangeArrowheads="1"/>
          </p:cNvSpPr>
          <p:nvPr/>
        </p:nvSpPr>
        <p:spPr bwMode="auto">
          <a:xfrm>
            <a:off x="6934200" y="3505200"/>
            <a:ext cx="1905000" cy="990600"/>
          </a:xfrm>
          <a:prstGeom prst="wedgeEllipseCallout">
            <a:avLst>
              <a:gd name="adj1" fmla="val -78000"/>
              <a:gd name="adj2" fmla="val 93588"/>
            </a:avLst>
          </a:prstGeom>
          <a:solidFill>
            <a:schemeClr val="tx2"/>
          </a:solidFill>
          <a:ln w="9525">
            <a:solidFill>
              <a:schemeClr val="accent1"/>
            </a:solidFill>
            <a:miter lim="800000"/>
          </a:ln>
        </p:spPr>
        <p:txBody>
          <a:bodyPr/>
          <a:lstStyle/>
          <a:p>
            <a:pPr algn="ctr"/>
            <a:r>
              <a:rPr lang="zh-CN" altLang="en-US" sz="2400"/>
              <a:t>分支</a:t>
            </a:r>
          </a:p>
          <a:p>
            <a:pPr algn="ctr"/>
            <a:r>
              <a:rPr lang="zh-CN" altLang="en-US" sz="2400"/>
              <a:t>节点</a:t>
            </a: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78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8243" grpId="0" animBg="1" autoUpdateAnimBg="0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A4DF0D-9321-451A-B02C-027362174DAB}" type="slidenum">
              <a:rPr lang="en-US" altLang="zh-CN"/>
              <a:t>101</a:t>
            </a:fld>
            <a:endParaRPr lang="en-US" altLang="zh-CN"/>
          </a:p>
        </p:txBody>
      </p:sp>
      <p:sp>
        <p:nvSpPr>
          <p:cNvPr id="107523" name="AutoShape 69"/>
          <p:cNvSpPr>
            <a:spLocks noChangeArrowheads="1"/>
          </p:cNvSpPr>
          <p:nvPr/>
        </p:nvSpPr>
        <p:spPr bwMode="auto">
          <a:xfrm>
            <a:off x="7010400" y="3200400"/>
            <a:ext cx="1905000" cy="990600"/>
          </a:xfrm>
          <a:prstGeom prst="wedgeEllipseCallout">
            <a:avLst>
              <a:gd name="adj1" fmla="val -147917"/>
              <a:gd name="adj2" fmla="val 31088"/>
            </a:avLst>
          </a:prstGeom>
          <a:solidFill>
            <a:schemeClr val="tx2"/>
          </a:solidFill>
          <a:ln w="9525">
            <a:solidFill>
              <a:schemeClr val="accent1"/>
            </a:solidFill>
            <a:miter lim="800000"/>
          </a:ln>
        </p:spPr>
        <p:txBody>
          <a:bodyPr/>
          <a:lstStyle/>
          <a:p>
            <a:pPr algn="ctr"/>
            <a:endParaRPr lang="zh-CN" altLang="zh-CN" sz="240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6) B+</a:t>
            </a:r>
            <a:r>
              <a:rPr lang="zh-CN" altLang="en-US" smtClean="0"/>
              <a:t>树</a:t>
            </a:r>
          </a:p>
        </p:txBody>
      </p:sp>
      <p:sp>
        <p:nvSpPr>
          <p:cNvPr id="1075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  <a:spcBef>
                <a:spcPct val="10000"/>
              </a:spcBef>
            </a:pPr>
            <a:r>
              <a:rPr lang="en-US" altLang="zh-CN" sz="2400" smtClean="0">
                <a:solidFill>
                  <a:srgbClr val="FF0000"/>
                </a:solidFill>
              </a:rPr>
              <a:t>(5) </a:t>
            </a:r>
            <a:r>
              <a:rPr lang="zh-CN" altLang="en-US" sz="2400" smtClean="0">
                <a:solidFill>
                  <a:srgbClr val="FF0000"/>
                </a:solidFill>
              </a:rPr>
              <a:t>所有叶结点均在同一层。叶结点按关键字大小顺序链接。</a:t>
            </a:r>
            <a:r>
              <a:rPr lang="zh-CN" altLang="en-US" sz="2400" smtClean="0"/>
              <a:t>可将每个叶结点看成一个基本索引块（直接指向数据文件）。</a:t>
            </a:r>
          </a:p>
          <a:p>
            <a:pPr eaLnBrk="1" hangingPunct="1">
              <a:lnSpc>
                <a:spcPct val="120000"/>
              </a:lnSpc>
              <a:spcBef>
                <a:spcPct val="10000"/>
              </a:spcBef>
            </a:pPr>
            <a:r>
              <a:rPr lang="en-US" altLang="zh-CN" sz="2400" smtClean="0"/>
              <a:t>(6) </a:t>
            </a:r>
            <a:r>
              <a:rPr lang="zh-CN" altLang="en-US" sz="2400" smtClean="0">
                <a:solidFill>
                  <a:srgbClr val="FF0000"/>
                </a:solidFill>
              </a:rPr>
              <a:t>分支结点中仅包含它的各个结点中最大（或最小）关键字的分界值及子结点的指针。</a:t>
            </a:r>
            <a:r>
              <a:rPr lang="zh-CN" altLang="en-US" sz="2400" smtClean="0"/>
              <a:t>所有分支结点可看成是</a:t>
            </a:r>
            <a:r>
              <a:rPr lang="zh-CN" altLang="en-US" sz="2400" smtClean="0">
                <a:solidFill>
                  <a:srgbClr val="0000FF"/>
                </a:solidFill>
              </a:rPr>
              <a:t>索引的索引。</a:t>
            </a:r>
          </a:p>
        </p:txBody>
      </p:sp>
      <p:sp>
        <p:nvSpPr>
          <p:cNvPr id="107526" name="Line 36"/>
          <p:cNvSpPr>
            <a:spLocks noChangeShapeType="1"/>
          </p:cNvSpPr>
          <p:nvPr/>
        </p:nvSpPr>
        <p:spPr bwMode="auto">
          <a:xfrm>
            <a:off x="1981200" y="5842000"/>
            <a:ext cx="4953000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7527" name="Line 37"/>
          <p:cNvSpPr>
            <a:spLocks noChangeShapeType="1"/>
          </p:cNvSpPr>
          <p:nvPr/>
        </p:nvSpPr>
        <p:spPr bwMode="auto">
          <a:xfrm>
            <a:off x="1371600" y="5943600"/>
            <a:ext cx="0" cy="3810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tailEnd type="non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7528" name="Line 38"/>
          <p:cNvSpPr>
            <a:spLocks noChangeShapeType="1"/>
          </p:cNvSpPr>
          <p:nvPr/>
        </p:nvSpPr>
        <p:spPr bwMode="auto">
          <a:xfrm>
            <a:off x="1905000" y="5943600"/>
            <a:ext cx="0" cy="3810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tailEnd type="non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7529" name="Line 39"/>
          <p:cNvSpPr>
            <a:spLocks noChangeShapeType="1"/>
          </p:cNvSpPr>
          <p:nvPr/>
        </p:nvSpPr>
        <p:spPr bwMode="auto">
          <a:xfrm>
            <a:off x="2667000" y="5943600"/>
            <a:ext cx="0" cy="3810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tailEnd type="non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7530" name="Line 40"/>
          <p:cNvSpPr>
            <a:spLocks noChangeShapeType="1"/>
          </p:cNvSpPr>
          <p:nvPr/>
        </p:nvSpPr>
        <p:spPr bwMode="auto">
          <a:xfrm>
            <a:off x="3124200" y="5943600"/>
            <a:ext cx="0" cy="3810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tailEnd type="non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7531" name="Line 41"/>
          <p:cNvSpPr>
            <a:spLocks noChangeShapeType="1"/>
          </p:cNvSpPr>
          <p:nvPr/>
        </p:nvSpPr>
        <p:spPr bwMode="auto">
          <a:xfrm>
            <a:off x="4343400" y="5943600"/>
            <a:ext cx="0" cy="3810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tailEnd type="non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7532" name="Line 42"/>
          <p:cNvSpPr>
            <a:spLocks noChangeShapeType="1"/>
          </p:cNvSpPr>
          <p:nvPr/>
        </p:nvSpPr>
        <p:spPr bwMode="auto">
          <a:xfrm>
            <a:off x="4876800" y="5943600"/>
            <a:ext cx="0" cy="3810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tailEnd type="non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7533" name="Line 43"/>
          <p:cNvSpPr>
            <a:spLocks noChangeShapeType="1"/>
          </p:cNvSpPr>
          <p:nvPr/>
        </p:nvSpPr>
        <p:spPr bwMode="auto">
          <a:xfrm>
            <a:off x="5715000" y="5943600"/>
            <a:ext cx="0" cy="3810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tailEnd type="non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7534" name="Line 44"/>
          <p:cNvSpPr>
            <a:spLocks noChangeShapeType="1"/>
          </p:cNvSpPr>
          <p:nvPr/>
        </p:nvSpPr>
        <p:spPr bwMode="auto">
          <a:xfrm>
            <a:off x="6248400" y="5943600"/>
            <a:ext cx="0" cy="3810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tailEnd type="non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7535" name="Line 45"/>
          <p:cNvSpPr>
            <a:spLocks noChangeShapeType="1"/>
          </p:cNvSpPr>
          <p:nvPr/>
        </p:nvSpPr>
        <p:spPr bwMode="auto">
          <a:xfrm>
            <a:off x="7010400" y="5943600"/>
            <a:ext cx="0" cy="3810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tailEnd type="non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7536" name="Line 46"/>
          <p:cNvSpPr>
            <a:spLocks noChangeShapeType="1"/>
          </p:cNvSpPr>
          <p:nvPr/>
        </p:nvSpPr>
        <p:spPr bwMode="auto">
          <a:xfrm>
            <a:off x="7429500" y="5943600"/>
            <a:ext cx="0" cy="3810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tailEnd type="non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7537" name="Line 47"/>
          <p:cNvSpPr>
            <a:spLocks noChangeShapeType="1"/>
          </p:cNvSpPr>
          <p:nvPr/>
        </p:nvSpPr>
        <p:spPr bwMode="auto">
          <a:xfrm>
            <a:off x="7848600" y="5943600"/>
            <a:ext cx="0" cy="3810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tailEnd type="non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7538" name="Line 48"/>
          <p:cNvSpPr>
            <a:spLocks noChangeShapeType="1"/>
          </p:cNvSpPr>
          <p:nvPr/>
        </p:nvSpPr>
        <p:spPr bwMode="auto">
          <a:xfrm>
            <a:off x="3581400" y="5943600"/>
            <a:ext cx="0" cy="3810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tailEnd type="non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7539" name="Line 49"/>
          <p:cNvSpPr>
            <a:spLocks noChangeShapeType="1"/>
          </p:cNvSpPr>
          <p:nvPr/>
        </p:nvSpPr>
        <p:spPr bwMode="auto">
          <a:xfrm>
            <a:off x="4876800" y="4051300"/>
            <a:ext cx="1066800" cy="838200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7540" name="Line 50"/>
          <p:cNvSpPr>
            <a:spLocks noChangeShapeType="1"/>
          </p:cNvSpPr>
          <p:nvPr/>
        </p:nvSpPr>
        <p:spPr bwMode="auto">
          <a:xfrm flipH="1">
            <a:off x="3200400" y="4127500"/>
            <a:ext cx="990600" cy="762000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7541" name="Oval 51"/>
          <p:cNvSpPr>
            <a:spLocks noChangeArrowheads="1"/>
          </p:cNvSpPr>
          <p:nvPr/>
        </p:nvSpPr>
        <p:spPr bwMode="auto">
          <a:xfrm>
            <a:off x="3962400" y="3746500"/>
            <a:ext cx="1181100" cy="533400"/>
          </a:xfrm>
          <a:prstGeom prst="ellipse">
            <a:avLst/>
          </a:prstGeom>
          <a:solidFill>
            <a:schemeClr val="accent2"/>
          </a:solidFill>
          <a:ln w="19050">
            <a:solidFill>
              <a:srgbClr val="993300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altLang="zh-CN" sz="2400">
                <a:ea typeface="宋体" panose="02010600030101010101" pitchFamily="2" charset="-122"/>
              </a:rPr>
              <a:t>59 97</a:t>
            </a:r>
          </a:p>
        </p:txBody>
      </p:sp>
      <p:sp>
        <p:nvSpPr>
          <p:cNvPr id="107542" name="Line 52"/>
          <p:cNvSpPr>
            <a:spLocks noChangeShapeType="1"/>
          </p:cNvSpPr>
          <p:nvPr/>
        </p:nvSpPr>
        <p:spPr bwMode="auto">
          <a:xfrm flipH="1">
            <a:off x="3200400" y="4889500"/>
            <a:ext cx="0" cy="914400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7543" name="Line 53"/>
          <p:cNvSpPr>
            <a:spLocks noChangeShapeType="1"/>
          </p:cNvSpPr>
          <p:nvPr/>
        </p:nvSpPr>
        <p:spPr bwMode="auto">
          <a:xfrm flipH="1">
            <a:off x="1828800" y="4965700"/>
            <a:ext cx="996950" cy="685800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7544" name="Line 54"/>
          <p:cNvSpPr>
            <a:spLocks noChangeShapeType="1"/>
          </p:cNvSpPr>
          <p:nvPr/>
        </p:nvSpPr>
        <p:spPr bwMode="auto">
          <a:xfrm>
            <a:off x="3505200" y="4889500"/>
            <a:ext cx="990600" cy="838200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7545" name="Line 55"/>
          <p:cNvSpPr>
            <a:spLocks noChangeShapeType="1"/>
          </p:cNvSpPr>
          <p:nvPr/>
        </p:nvSpPr>
        <p:spPr bwMode="auto">
          <a:xfrm>
            <a:off x="6400800" y="4965700"/>
            <a:ext cx="990600" cy="838200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7546" name="Line 56"/>
          <p:cNvSpPr>
            <a:spLocks noChangeShapeType="1"/>
          </p:cNvSpPr>
          <p:nvPr/>
        </p:nvSpPr>
        <p:spPr bwMode="auto">
          <a:xfrm flipH="1">
            <a:off x="5867400" y="4889500"/>
            <a:ext cx="304800" cy="838200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7547" name="Oval 57"/>
          <p:cNvSpPr>
            <a:spLocks noChangeArrowheads="1"/>
          </p:cNvSpPr>
          <p:nvPr/>
        </p:nvSpPr>
        <p:spPr bwMode="auto">
          <a:xfrm>
            <a:off x="2362200" y="4584700"/>
            <a:ext cx="1524000" cy="533400"/>
          </a:xfrm>
          <a:prstGeom prst="ellipse">
            <a:avLst/>
          </a:prstGeom>
          <a:solidFill>
            <a:schemeClr val="accent2"/>
          </a:solidFill>
          <a:ln w="19050">
            <a:solidFill>
              <a:srgbClr val="993300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15 44 59</a:t>
            </a:r>
          </a:p>
        </p:txBody>
      </p:sp>
      <p:sp>
        <p:nvSpPr>
          <p:cNvPr id="107548" name="Oval 58"/>
          <p:cNvSpPr>
            <a:spLocks noChangeArrowheads="1"/>
          </p:cNvSpPr>
          <p:nvPr/>
        </p:nvSpPr>
        <p:spPr bwMode="auto">
          <a:xfrm>
            <a:off x="5562600" y="4584700"/>
            <a:ext cx="1196975" cy="533400"/>
          </a:xfrm>
          <a:prstGeom prst="ellipse">
            <a:avLst/>
          </a:prstGeom>
          <a:solidFill>
            <a:schemeClr val="accent2"/>
          </a:solidFill>
          <a:ln w="19050">
            <a:solidFill>
              <a:srgbClr val="993300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altLang="zh-CN" sz="2400">
                <a:ea typeface="宋体" panose="02010600030101010101" pitchFamily="2" charset="-122"/>
              </a:rPr>
              <a:t>72  97</a:t>
            </a:r>
          </a:p>
        </p:txBody>
      </p:sp>
      <p:sp>
        <p:nvSpPr>
          <p:cNvPr id="107549" name="Oval 59"/>
          <p:cNvSpPr>
            <a:spLocks noChangeArrowheads="1"/>
          </p:cNvSpPr>
          <p:nvPr/>
        </p:nvSpPr>
        <p:spPr bwMode="auto">
          <a:xfrm>
            <a:off x="1033463" y="5575300"/>
            <a:ext cx="1196975" cy="533400"/>
          </a:xfrm>
          <a:prstGeom prst="ellipse">
            <a:avLst/>
          </a:prstGeom>
          <a:solidFill>
            <a:srgbClr val="FFCCFF"/>
          </a:solidFill>
          <a:ln w="19050">
            <a:solidFill>
              <a:srgbClr val="993300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altLang="zh-CN" sz="2400">
                <a:ea typeface="宋体" panose="02010600030101010101" pitchFamily="2" charset="-122"/>
              </a:rPr>
              <a:t>10  15</a:t>
            </a:r>
          </a:p>
        </p:txBody>
      </p:sp>
      <p:sp>
        <p:nvSpPr>
          <p:cNvPr id="107550" name="Oval 60"/>
          <p:cNvSpPr>
            <a:spLocks noChangeArrowheads="1"/>
          </p:cNvSpPr>
          <p:nvPr/>
        </p:nvSpPr>
        <p:spPr bwMode="auto">
          <a:xfrm>
            <a:off x="4032250" y="5575300"/>
            <a:ext cx="1196975" cy="533400"/>
          </a:xfrm>
          <a:prstGeom prst="ellipse">
            <a:avLst/>
          </a:prstGeom>
          <a:solidFill>
            <a:srgbClr val="FFCCFF"/>
          </a:solidFill>
          <a:ln w="19050">
            <a:solidFill>
              <a:srgbClr val="993300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altLang="zh-CN" sz="2400">
                <a:ea typeface="宋体" panose="02010600030101010101" pitchFamily="2" charset="-122"/>
              </a:rPr>
              <a:t>51 59</a:t>
            </a:r>
          </a:p>
        </p:txBody>
      </p:sp>
      <p:sp>
        <p:nvSpPr>
          <p:cNvPr id="107551" name="Oval 61"/>
          <p:cNvSpPr>
            <a:spLocks noChangeArrowheads="1"/>
          </p:cNvSpPr>
          <p:nvPr/>
        </p:nvSpPr>
        <p:spPr bwMode="auto">
          <a:xfrm>
            <a:off x="2386013" y="5575300"/>
            <a:ext cx="1524000" cy="533400"/>
          </a:xfrm>
          <a:prstGeom prst="ellipse">
            <a:avLst/>
          </a:prstGeom>
          <a:solidFill>
            <a:srgbClr val="FFCCFF"/>
          </a:solidFill>
          <a:ln w="19050">
            <a:solidFill>
              <a:srgbClr val="993300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21 37 44</a:t>
            </a:r>
          </a:p>
        </p:txBody>
      </p:sp>
      <p:sp>
        <p:nvSpPr>
          <p:cNvPr id="107552" name="Oval 62"/>
          <p:cNvSpPr>
            <a:spLocks noChangeArrowheads="1"/>
          </p:cNvSpPr>
          <p:nvPr/>
        </p:nvSpPr>
        <p:spPr bwMode="auto">
          <a:xfrm>
            <a:off x="5351463" y="5575300"/>
            <a:ext cx="1196975" cy="533400"/>
          </a:xfrm>
          <a:prstGeom prst="ellipse">
            <a:avLst/>
          </a:prstGeom>
          <a:solidFill>
            <a:srgbClr val="FFCCFF"/>
          </a:solidFill>
          <a:ln w="19050">
            <a:solidFill>
              <a:srgbClr val="993300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altLang="zh-CN" sz="2400">
                <a:ea typeface="宋体" panose="02010600030101010101" pitchFamily="2" charset="-122"/>
              </a:rPr>
              <a:t>68 72</a:t>
            </a:r>
          </a:p>
        </p:txBody>
      </p:sp>
      <p:sp>
        <p:nvSpPr>
          <p:cNvPr id="107553" name="Oval 63"/>
          <p:cNvSpPr>
            <a:spLocks noChangeArrowheads="1"/>
          </p:cNvSpPr>
          <p:nvPr/>
        </p:nvSpPr>
        <p:spPr bwMode="auto">
          <a:xfrm>
            <a:off x="6705600" y="5575300"/>
            <a:ext cx="1524000" cy="533400"/>
          </a:xfrm>
          <a:prstGeom prst="ellipse">
            <a:avLst/>
          </a:prstGeom>
          <a:solidFill>
            <a:srgbClr val="FFCCFF"/>
          </a:solidFill>
          <a:ln w="19050">
            <a:solidFill>
              <a:srgbClr val="993300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85 91 97</a:t>
            </a:r>
          </a:p>
        </p:txBody>
      </p:sp>
      <p:grpSp>
        <p:nvGrpSpPr>
          <p:cNvPr id="107554" name="Group 74"/>
          <p:cNvGrpSpPr/>
          <p:nvPr/>
        </p:nvGrpSpPr>
        <p:grpSpPr bwMode="auto">
          <a:xfrm>
            <a:off x="381000" y="4432300"/>
            <a:ext cx="1066800" cy="1219200"/>
            <a:chOff x="240" y="2792"/>
            <a:chExt cx="672" cy="768"/>
          </a:xfrm>
        </p:grpSpPr>
        <p:sp>
          <p:nvSpPr>
            <p:cNvPr id="107561" name="Freeform 64"/>
            <p:cNvSpPr/>
            <p:nvPr/>
          </p:nvSpPr>
          <p:spPr bwMode="auto">
            <a:xfrm>
              <a:off x="288" y="3128"/>
              <a:ext cx="456" cy="432"/>
            </a:xfrm>
            <a:custGeom>
              <a:avLst/>
              <a:gdLst>
                <a:gd name="T0" fmla="*/ 0 w 456"/>
                <a:gd name="T1" fmla="*/ 0 h 432"/>
                <a:gd name="T2" fmla="*/ 432 w 456"/>
                <a:gd name="T3" fmla="*/ 48 h 432"/>
                <a:gd name="T4" fmla="*/ 144 w 456"/>
                <a:gd name="T5" fmla="*/ 240 h 432"/>
                <a:gd name="T6" fmla="*/ 432 w 456"/>
                <a:gd name="T7" fmla="*/ 432 h 4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56"/>
                <a:gd name="T13" fmla="*/ 0 h 432"/>
                <a:gd name="T14" fmla="*/ 456 w 456"/>
                <a:gd name="T15" fmla="*/ 432 h 4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56" h="432">
                  <a:moveTo>
                    <a:pt x="0" y="0"/>
                  </a:moveTo>
                  <a:cubicBezTo>
                    <a:pt x="204" y="4"/>
                    <a:pt x="408" y="8"/>
                    <a:pt x="432" y="48"/>
                  </a:cubicBezTo>
                  <a:cubicBezTo>
                    <a:pt x="456" y="88"/>
                    <a:pt x="144" y="176"/>
                    <a:pt x="144" y="240"/>
                  </a:cubicBezTo>
                  <a:cubicBezTo>
                    <a:pt x="144" y="304"/>
                    <a:pt x="288" y="368"/>
                    <a:pt x="432" y="432"/>
                  </a:cubicBezTo>
                </a:path>
              </a:pathLst>
            </a:custGeom>
            <a:noFill/>
            <a:ln w="28575">
              <a:solidFill>
                <a:schemeClr val="hlink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7562" name="Text Box 65"/>
            <p:cNvSpPr txBox="1">
              <a:spLocks noChangeArrowheads="1"/>
            </p:cNvSpPr>
            <p:nvPr/>
          </p:nvSpPr>
          <p:spPr bwMode="auto">
            <a:xfrm>
              <a:off x="240" y="2792"/>
              <a:ext cx="67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/>
                <a:t>sqt</a:t>
              </a:r>
            </a:p>
          </p:txBody>
        </p:sp>
      </p:grpSp>
      <p:sp>
        <p:nvSpPr>
          <p:cNvPr id="107555" name="AutoShape 66"/>
          <p:cNvSpPr>
            <a:spLocks noChangeArrowheads="1"/>
          </p:cNvSpPr>
          <p:nvPr/>
        </p:nvSpPr>
        <p:spPr bwMode="auto">
          <a:xfrm>
            <a:off x="7239000" y="4648200"/>
            <a:ext cx="1752600" cy="685800"/>
          </a:xfrm>
          <a:prstGeom prst="wedgeEllipseCallout">
            <a:avLst>
              <a:gd name="adj1" fmla="val -36685"/>
              <a:gd name="adj2" fmla="val 88889"/>
            </a:avLst>
          </a:prstGeom>
          <a:solidFill>
            <a:schemeClr val="tx2"/>
          </a:solidFill>
          <a:ln w="9525">
            <a:solidFill>
              <a:schemeClr val="accent1"/>
            </a:solidFill>
            <a:miter lim="800000"/>
          </a:ln>
        </p:spPr>
        <p:txBody>
          <a:bodyPr/>
          <a:lstStyle/>
          <a:p>
            <a:pPr algn="ctr"/>
            <a:r>
              <a:rPr lang="zh-CN" altLang="en-US" sz="2400"/>
              <a:t>叶节点</a:t>
            </a:r>
          </a:p>
        </p:txBody>
      </p:sp>
      <p:sp>
        <p:nvSpPr>
          <p:cNvPr id="107556" name="AutoShape 68"/>
          <p:cNvSpPr>
            <a:spLocks noChangeArrowheads="1"/>
          </p:cNvSpPr>
          <p:nvPr/>
        </p:nvSpPr>
        <p:spPr bwMode="auto">
          <a:xfrm>
            <a:off x="7010400" y="3200400"/>
            <a:ext cx="1905000" cy="990600"/>
          </a:xfrm>
          <a:prstGeom prst="wedgeEllipseCallout">
            <a:avLst>
              <a:gd name="adj1" fmla="val -78000"/>
              <a:gd name="adj2" fmla="val 93588"/>
            </a:avLst>
          </a:prstGeom>
          <a:solidFill>
            <a:schemeClr val="tx2"/>
          </a:solidFill>
          <a:ln w="9525">
            <a:solidFill>
              <a:schemeClr val="accent1"/>
            </a:solidFill>
            <a:miter lim="800000"/>
          </a:ln>
        </p:spPr>
        <p:txBody>
          <a:bodyPr/>
          <a:lstStyle/>
          <a:p>
            <a:pPr algn="ctr"/>
            <a:r>
              <a:rPr lang="zh-CN" altLang="en-US" sz="2400"/>
              <a:t>分支</a:t>
            </a:r>
          </a:p>
          <a:p>
            <a:pPr algn="ctr"/>
            <a:r>
              <a:rPr lang="zh-CN" altLang="en-US" sz="2400"/>
              <a:t>节点</a:t>
            </a:r>
          </a:p>
        </p:txBody>
      </p:sp>
      <p:sp>
        <p:nvSpPr>
          <p:cNvPr id="465990" name="AutoShape 70"/>
          <p:cNvSpPr>
            <a:spLocks noChangeArrowheads="1"/>
          </p:cNvSpPr>
          <p:nvPr/>
        </p:nvSpPr>
        <p:spPr bwMode="auto">
          <a:xfrm>
            <a:off x="457200" y="0"/>
            <a:ext cx="2590800" cy="990600"/>
          </a:xfrm>
          <a:prstGeom prst="wedgeEllipseCallout">
            <a:avLst>
              <a:gd name="adj1" fmla="val 116023"/>
              <a:gd name="adj2" fmla="val 79725"/>
            </a:avLst>
          </a:prstGeom>
          <a:solidFill>
            <a:schemeClr val="tx2"/>
          </a:solidFill>
          <a:ln w="9525">
            <a:solidFill>
              <a:schemeClr val="accent1"/>
            </a:solidFill>
            <a:miter lim="800000"/>
          </a:ln>
        </p:spPr>
        <p:txBody>
          <a:bodyPr/>
          <a:lstStyle/>
          <a:p>
            <a:pPr algn="ctr"/>
            <a:r>
              <a:rPr lang="zh-CN" altLang="en-US" sz="2400" dirty="0"/>
              <a:t>与</a:t>
            </a:r>
            <a:r>
              <a:rPr lang="en-US" altLang="zh-CN" sz="2400" dirty="0"/>
              <a:t>B-</a:t>
            </a:r>
            <a:r>
              <a:rPr lang="zh-CN" altLang="en-US" sz="2400" dirty="0"/>
              <a:t>树的第二个区别</a:t>
            </a:r>
          </a:p>
        </p:txBody>
      </p:sp>
      <p:sp>
        <p:nvSpPr>
          <p:cNvPr id="465991" name="AutoShape 71"/>
          <p:cNvSpPr>
            <a:spLocks noChangeArrowheads="1"/>
          </p:cNvSpPr>
          <p:nvPr/>
        </p:nvSpPr>
        <p:spPr bwMode="auto">
          <a:xfrm>
            <a:off x="304800" y="3352800"/>
            <a:ext cx="2590800" cy="990600"/>
          </a:xfrm>
          <a:prstGeom prst="wedgeEllipseCallout">
            <a:avLst>
              <a:gd name="adj1" fmla="val 25611"/>
              <a:gd name="adj2" fmla="val -89583"/>
            </a:avLst>
          </a:prstGeom>
          <a:solidFill>
            <a:schemeClr val="tx2"/>
          </a:solidFill>
          <a:ln w="9525">
            <a:solidFill>
              <a:schemeClr val="accent1"/>
            </a:solidFill>
            <a:miter lim="800000"/>
          </a:ln>
        </p:spPr>
        <p:txBody>
          <a:bodyPr/>
          <a:lstStyle/>
          <a:p>
            <a:pPr algn="ctr"/>
            <a:r>
              <a:rPr lang="zh-CN" altLang="en-US" sz="2400" dirty="0"/>
              <a:t>与</a:t>
            </a:r>
            <a:r>
              <a:rPr lang="en-US" altLang="zh-CN" sz="2400" dirty="0"/>
              <a:t>B-</a:t>
            </a:r>
            <a:r>
              <a:rPr lang="zh-CN" altLang="en-US" sz="2400" dirty="0"/>
              <a:t>树的第三个区别</a:t>
            </a:r>
          </a:p>
        </p:txBody>
      </p:sp>
      <p:sp>
        <p:nvSpPr>
          <p:cNvPr id="107559" name="Freeform 72"/>
          <p:cNvSpPr/>
          <p:nvPr/>
        </p:nvSpPr>
        <p:spPr bwMode="auto">
          <a:xfrm>
            <a:off x="3733800" y="3048000"/>
            <a:ext cx="723900" cy="685800"/>
          </a:xfrm>
          <a:custGeom>
            <a:avLst/>
            <a:gdLst>
              <a:gd name="T0" fmla="*/ 0 w 456"/>
              <a:gd name="T1" fmla="*/ 0 h 432"/>
              <a:gd name="T2" fmla="*/ 2147483647 w 456"/>
              <a:gd name="T3" fmla="*/ 2147483647 h 432"/>
              <a:gd name="T4" fmla="*/ 2147483647 w 456"/>
              <a:gd name="T5" fmla="*/ 2147483647 h 432"/>
              <a:gd name="T6" fmla="*/ 2147483647 w 456"/>
              <a:gd name="T7" fmla="*/ 2147483647 h 432"/>
              <a:gd name="T8" fmla="*/ 0 60000 65536"/>
              <a:gd name="T9" fmla="*/ 0 60000 65536"/>
              <a:gd name="T10" fmla="*/ 0 60000 65536"/>
              <a:gd name="T11" fmla="*/ 0 60000 65536"/>
              <a:gd name="T12" fmla="*/ 0 w 456"/>
              <a:gd name="T13" fmla="*/ 0 h 432"/>
              <a:gd name="T14" fmla="*/ 456 w 456"/>
              <a:gd name="T15" fmla="*/ 432 h 43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56" h="432">
                <a:moveTo>
                  <a:pt x="0" y="0"/>
                </a:moveTo>
                <a:cubicBezTo>
                  <a:pt x="204" y="4"/>
                  <a:pt x="408" y="8"/>
                  <a:pt x="432" y="48"/>
                </a:cubicBezTo>
                <a:cubicBezTo>
                  <a:pt x="456" y="88"/>
                  <a:pt x="144" y="176"/>
                  <a:pt x="144" y="240"/>
                </a:cubicBezTo>
                <a:cubicBezTo>
                  <a:pt x="144" y="304"/>
                  <a:pt x="288" y="368"/>
                  <a:pt x="432" y="432"/>
                </a:cubicBezTo>
              </a:path>
            </a:pathLst>
          </a:custGeom>
          <a:noFill/>
          <a:ln w="28575">
            <a:solidFill>
              <a:schemeClr val="hlink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7560" name="Text Box 73"/>
          <p:cNvSpPr txBox="1">
            <a:spLocks noChangeArrowheads="1"/>
          </p:cNvSpPr>
          <p:nvPr/>
        </p:nvSpPr>
        <p:spPr bwMode="auto">
          <a:xfrm>
            <a:off x="3124200" y="3048000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root</a:t>
            </a: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65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65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5990" grpId="0" animBg="1" autoUpdateAnimBg="0"/>
      <p:bldP spid="465991" grpId="0" animBg="1" autoUpdateAnimBg="0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A4955F-62EB-4908-918F-C398D48EECC1}" type="slidenum">
              <a:rPr lang="en-US" altLang="zh-CN"/>
              <a:t>102</a:t>
            </a:fld>
            <a:endParaRPr lang="en-US" altLang="zh-CN"/>
          </a:p>
        </p:txBody>
      </p:sp>
      <p:sp>
        <p:nvSpPr>
          <p:cNvPr id="467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6) B+</a:t>
            </a:r>
            <a:r>
              <a:rPr lang="zh-CN" altLang="en-US" smtClean="0"/>
              <a:t>树</a:t>
            </a:r>
          </a:p>
        </p:txBody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3200" dirty="0" smtClean="0">
                <a:solidFill>
                  <a:srgbClr val="A50021"/>
                </a:solidFill>
              </a:rPr>
              <a:t>B+</a:t>
            </a:r>
            <a:r>
              <a:rPr lang="zh-CN" altLang="en-US" sz="3200" dirty="0" smtClean="0">
                <a:solidFill>
                  <a:srgbClr val="A50021"/>
                </a:solidFill>
              </a:rPr>
              <a:t>树的查找：两种方式</a:t>
            </a:r>
          </a:p>
          <a:p>
            <a:pPr eaLnBrk="1" hangingPunct="1"/>
            <a:r>
              <a:rPr lang="en-US" altLang="zh-CN" dirty="0" smtClean="0"/>
              <a:t>B+</a:t>
            </a:r>
            <a:r>
              <a:rPr lang="zh-CN" altLang="en-US" dirty="0" smtClean="0"/>
              <a:t>树有两个头指针：</a:t>
            </a:r>
          </a:p>
          <a:p>
            <a:pPr lvl="1" eaLnBrk="1" hangingPunct="1"/>
            <a:r>
              <a:rPr lang="zh-CN" altLang="en-US" dirty="0" smtClean="0"/>
              <a:t>一是指向</a:t>
            </a:r>
            <a:r>
              <a:rPr lang="en-US" altLang="zh-CN" dirty="0" smtClean="0"/>
              <a:t>B+</a:t>
            </a:r>
            <a:r>
              <a:rPr lang="zh-CN" altLang="en-US" dirty="0" smtClean="0"/>
              <a:t>树的根结点；</a:t>
            </a:r>
          </a:p>
          <a:p>
            <a:pPr lvl="1" eaLnBrk="1" hangingPunct="1"/>
            <a:r>
              <a:rPr lang="zh-CN" altLang="en-US" dirty="0" smtClean="0"/>
              <a:t>另一是指向关键字码最小的叶结点</a:t>
            </a:r>
            <a:r>
              <a:rPr lang="en-US" altLang="zh-CN" dirty="0" smtClean="0"/>
              <a:t>, </a:t>
            </a:r>
            <a:r>
              <a:rPr lang="zh-CN" altLang="en-US" dirty="0" smtClean="0"/>
              <a:t>所有叶结点链成线形表</a:t>
            </a:r>
            <a:r>
              <a:rPr lang="en-US" altLang="zh-CN" dirty="0" smtClean="0"/>
              <a:t>, </a:t>
            </a:r>
            <a:r>
              <a:rPr lang="zh-CN" altLang="en-US" dirty="0" smtClean="0"/>
              <a:t>则可以直接从最小关键字开始顺序检索。</a:t>
            </a:r>
          </a:p>
          <a:p>
            <a:pPr eaLnBrk="1" hangingPunct="1"/>
            <a:r>
              <a:rPr lang="zh-CN" altLang="en-US" dirty="0" smtClean="0"/>
              <a:t>当从</a:t>
            </a:r>
            <a:r>
              <a:rPr lang="en-US" altLang="zh-CN" dirty="0" smtClean="0"/>
              <a:t>B+</a:t>
            </a:r>
            <a:r>
              <a:rPr lang="zh-CN" altLang="en-US" dirty="0" smtClean="0"/>
              <a:t>树根结点开始随机查找时</a:t>
            </a:r>
            <a:r>
              <a:rPr lang="en-US" altLang="zh-CN" dirty="0" smtClean="0"/>
              <a:t>, </a:t>
            </a:r>
            <a:r>
              <a:rPr lang="zh-CN" altLang="en-US" dirty="0" smtClean="0"/>
              <a:t>检索方法与</a:t>
            </a:r>
            <a:r>
              <a:rPr lang="en-US" altLang="zh-CN" dirty="0" smtClean="0"/>
              <a:t>B-</a:t>
            </a:r>
            <a:r>
              <a:rPr lang="zh-CN" altLang="en-US" dirty="0" smtClean="0"/>
              <a:t>树相似</a:t>
            </a:r>
            <a:r>
              <a:rPr lang="en-US" altLang="zh-CN" dirty="0" smtClean="0"/>
              <a:t>, </a:t>
            </a:r>
            <a:r>
              <a:rPr lang="zh-CN" altLang="en-US" dirty="0" smtClean="0"/>
              <a:t>但若在分支结点中的关键字与检索关键字相等时</a:t>
            </a:r>
            <a:r>
              <a:rPr lang="en-US" altLang="zh-CN" dirty="0" smtClean="0"/>
              <a:t>, </a:t>
            </a:r>
            <a:r>
              <a:rPr lang="zh-CN" altLang="en-US" dirty="0" smtClean="0"/>
              <a:t>检索并不停止</a:t>
            </a:r>
            <a:r>
              <a:rPr lang="en-US" altLang="zh-CN" dirty="0" smtClean="0"/>
              <a:t>, </a:t>
            </a:r>
            <a:r>
              <a:rPr lang="zh-CN" altLang="en-US" dirty="0" smtClean="0"/>
              <a:t>要继续查找到叶结点为止。</a:t>
            </a: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A4A598-CCC7-446F-9392-988A127E6BBD}" type="slidenum">
              <a:rPr lang="en-US" altLang="zh-CN"/>
              <a:t>103</a:t>
            </a:fld>
            <a:endParaRPr lang="en-US" altLang="zh-CN"/>
          </a:p>
        </p:txBody>
      </p:sp>
      <p:sp>
        <p:nvSpPr>
          <p:cNvPr id="480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>
                <a:solidFill>
                  <a:srgbClr val="A50021"/>
                </a:solidFill>
              </a:rPr>
              <a:t>B-</a:t>
            </a:r>
            <a:r>
              <a:rPr lang="zh-CN" altLang="en-US" smtClean="0">
                <a:solidFill>
                  <a:srgbClr val="A50021"/>
                </a:solidFill>
              </a:rPr>
              <a:t>树</a:t>
            </a:r>
            <a:r>
              <a:rPr lang="en-US" altLang="zh-CN" smtClean="0">
                <a:solidFill>
                  <a:srgbClr val="A50021"/>
                </a:solidFill>
              </a:rPr>
              <a:t>B+</a:t>
            </a:r>
            <a:r>
              <a:rPr lang="zh-CN" altLang="en-US" smtClean="0">
                <a:solidFill>
                  <a:srgbClr val="A50021"/>
                </a:solidFill>
              </a:rPr>
              <a:t>树在索引文件中的应用</a:t>
            </a:r>
          </a:p>
        </p:txBody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altLang="zh-CN" smtClean="0"/>
              <a:t>B-</a:t>
            </a:r>
            <a:r>
              <a:rPr lang="zh-CN" altLang="en-US" smtClean="0"/>
              <a:t>树在索引文件中的应用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altLang="zh-CN" sz="2400" smtClean="0"/>
              <a:t>1</a:t>
            </a:r>
            <a:r>
              <a:rPr lang="zh-CN" altLang="en-US" sz="2400" smtClean="0"/>
              <a:t>、</a:t>
            </a:r>
            <a:r>
              <a:rPr lang="en-US" altLang="zh-CN" sz="2400" smtClean="0"/>
              <a:t>B-</a:t>
            </a:r>
            <a:r>
              <a:rPr lang="zh-CN" altLang="en-US" sz="2400" smtClean="0"/>
              <a:t>树存储在外存中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altLang="zh-CN" sz="2400" smtClean="0"/>
              <a:t>2</a:t>
            </a:r>
            <a:r>
              <a:rPr lang="zh-CN" altLang="en-US" sz="2400" smtClean="0"/>
              <a:t>、</a:t>
            </a:r>
            <a:r>
              <a:rPr lang="en-US" altLang="zh-CN" sz="2400" smtClean="0"/>
              <a:t>B-</a:t>
            </a:r>
            <a:r>
              <a:rPr lang="zh-CN" altLang="en-US" sz="2400" smtClean="0"/>
              <a:t>树的每个结点存放在外存的一个页块上（因此</a:t>
            </a:r>
            <a:r>
              <a:rPr lang="en-US" altLang="zh-CN" sz="2400" smtClean="0"/>
              <a:t>B</a:t>
            </a:r>
            <a:r>
              <a:rPr lang="zh-CN" altLang="en-US" sz="2400" smtClean="0"/>
              <a:t>树的阶数一般取得较大）。</a:t>
            </a:r>
          </a:p>
        </p:txBody>
      </p:sp>
      <p:grpSp>
        <p:nvGrpSpPr>
          <p:cNvPr id="109573" name="Group 104"/>
          <p:cNvGrpSpPr/>
          <p:nvPr/>
        </p:nvGrpSpPr>
        <p:grpSpPr bwMode="auto">
          <a:xfrm>
            <a:off x="1524000" y="2819400"/>
            <a:ext cx="5562600" cy="2819400"/>
            <a:chOff x="912" y="1920"/>
            <a:chExt cx="3504" cy="1776"/>
          </a:xfrm>
        </p:grpSpPr>
        <p:sp>
          <p:nvSpPr>
            <p:cNvPr id="109574" name="Oval 69"/>
            <p:cNvSpPr>
              <a:spLocks noChangeArrowheads="1"/>
            </p:cNvSpPr>
            <p:nvPr/>
          </p:nvSpPr>
          <p:spPr bwMode="auto">
            <a:xfrm>
              <a:off x="2064" y="1920"/>
              <a:ext cx="624" cy="336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rgbClr val="993300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ea typeface="宋体" panose="02010600030101010101" pitchFamily="2" charset="-122"/>
                </a:rPr>
                <a:t>45</a:t>
              </a:r>
              <a:endParaRPr lang="en-US" altLang="zh-CN"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109575" name="Line 70"/>
            <p:cNvSpPr>
              <a:spLocks noChangeShapeType="1"/>
            </p:cNvSpPr>
            <p:nvPr/>
          </p:nvSpPr>
          <p:spPr bwMode="auto">
            <a:xfrm>
              <a:off x="2544" y="2112"/>
              <a:ext cx="622" cy="483"/>
            </a:xfrm>
            <a:prstGeom prst="line">
              <a:avLst/>
            </a:prstGeom>
            <a:noFill/>
            <a:ln w="38100">
              <a:solidFill>
                <a:srgbClr val="A5002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9576" name="Line 71"/>
            <p:cNvSpPr>
              <a:spLocks noChangeShapeType="1"/>
            </p:cNvSpPr>
            <p:nvPr/>
          </p:nvSpPr>
          <p:spPr bwMode="auto">
            <a:xfrm flipH="1">
              <a:off x="1776" y="2112"/>
              <a:ext cx="432" cy="539"/>
            </a:xfrm>
            <a:prstGeom prst="line">
              <a:avLst/>
            </a:prstGeom>
            <a:noFill/>
            <a:ln w="38100">
              <a:solidFill>
                <a:srgbClr val="A5002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9577" name="Oval 72"/>
            <p:cNvSpPr>
              <a:spLocks noChangeArrowheads="1"/>
            </p:cNvSpPr>
            <p:nvPr/>
          </p:nvSpPr>
          <p:spPr bwMode="auto">
            <a:xfrm>
              <a:off x="1392" y="2544"/>
              <a:ext cx="624" cy="336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rgbClr val="993300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ea typeface="宋体" panose="02010600030101010101" pitchFamily="2" charset="-122"/>
                </a:rPr>
                <a:t>24</a:t>
              </a:r>
            </a:p>
          </p:txBody>
        </p:sp>
        <p:sp>
          <p:nvSpPr>
            <p:cNvPr id="109578" name="Oval 73"/>
            <p:cNvSpPr>
              <a:spLocks noChangeArrowheads="1"/>
            </p:cNvSpPr>
            <p:nvPr/>
          </p:nvSpPr>
          <p:spPr bwMode="auto">
            <a:xfrm>
              <a:off x="2926" y="2504"/>
              <a:ext cx="866" cy="336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rgbClr val="993300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ea typeface="宋体" panose="02010600030101010101" pitchFamily="2" charset="-122"/>
                </a:rPr>
                <a:t>53 90</a:t>
              </a:r>
            </a:p>
          </p:txBody>
        </p:sp>
        <p:sp>
          <p:nvSpPr>
            <p:cNvPr id="109579" name="Line 74"/>
            <p:cNvSpPr>
              <a:spLocks noChangeShapeType="1"/>
            </p:cNvSpPr>
            <p:nvPr/>
          </p:nvSpPr>
          <p:spPr bwMode="auto">
            <a:xfrm flipH="1">
              <a:off x="1392" y="2736"/>
              <a:ext cx="144" cy="585"/>
            </a:xfrm>
            <a:prstGeom prst="line">
              <a:avLst/>
            </a:prstGeom>
            <a:noFill/>
            <a:ln w="38100">
              <a:solidFill>
                <a:srgbClr val="A5002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9580" name="Oval 75"/>
            <p:cNvSpPr>
              <a:spLocks noChangeArrowheads="1"/>
            </p:cNvSpPr>
            <p:nvPr/>
          </p:nvSpPr>
          <p:spPr bwMode="auto">
            <a:xfrm>
              <a:off x="912" y="3230"/>
              <a:ext cx="742" cy="336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rgbClr val="993300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ea typeface="宋体" panose="02010600030101010101" pitchFamily="2" charset="-122"/>
                  <a:sym typeface="Symbol" panose="05050102010706020507" pitchFamily="18" charset="2"/>
                </a:rPr>
                <a:t>3 12</a:t>
              </a:r>
            </a:p>
          </p:txBody>
        </p:sp>
        <p:sp>
          <p:nvSpPr>
            <p:cNvPr id="109581" name="Line 76"/>
            <p:cNvSpPr>
              <a:spLocks noChangeShapeType="1"/>
            </p:cNvSpPr>
            <p:nvPr/>
          </p:nvSpPr>
          <p:spPr bwMode="auto">
            <a:xfrm flipH="1">
              <a:off x="2592" y="2686"/>
              <a:ext cx="430" cy="578"/>
            </a:xfrm>
            <a:prstGeom prst="line">
              <a:avLst/>
            </a:prstGeom>
            <a:noFill/>
            <a:ln w="38100">
              <a:solidFill>
                <a:srgbClr val="A5002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9582" name="Line 77"/>
            <p:cNvSpPr>
              <a:spLocks noChangeShapeType="1"/>
            </p:cNvSpPr>
            <p:nvPr/>
          </p:nvSpPr>
          <p:spPr bwMode="auto">
            <a:xfrm>
              <a:off x="3648" y="2688"/>
              <a:ext cx="528" cy="720"/>
            </a:xfrm>
            <a:prstGeom prst="line">
              <a:avLst/>
            </a:prstGeom>
            <a:noFill/>
            <a:ln w="38100">
              <a:solidFill>
                <a:srgbClr val="A5002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9583" name="Line 78"/>
            <p:cNvSpPr>
              <a:spLocks noChangeShapeType="1"/>
            </p:cNvSpPr>
            <p:nvPr/>
          </p:nvSpPr>
          <p:spPr bwMode="auto">
            <a:xfrm>
              <a:off x="1872" y="2784"/>
              <a:ext cx="144" cy="528"/>
            </a:xfrm>
            <a:prstGeom prst="line">
              <a:avLst/>
            </a:prstGeom>
            <a:noFill/>
            <a:ln w="38100">
              <a:solidFill>
                <a:srgbClr val="A5002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9584" name="Oval 79"/>
            <p:cNvSpPr>
              <a:spLocks noChangeArrowheads="1"/>
            </p:cNvSpPr>
            <p:nvPr/>
          </p:nvSpPr>
          <p:spPr bwMode="auto">
            <a:xfrm>
              <a:off x="1688" y="3230"/>
              <a:ext cx="598" cy="336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rgbClr val="993300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ea typeface="宋体" panose="02010600030101010101" pitchFamily="2" charset="-122"/>
                  <a:sym typeface="Symbol" panose="05050102010706020507" pitchFamily="18" charset="2"/>
                </a:rPr>
                <a:t>37</a:t>
              </a:r>
            </a:p>
          </p:txBody>
        </p:sp>
        <p:sp>
          <p:nvSpPr>
            <p:cNvPr id="109585" name="Oval 80"/>
            <p:cNvSpPr>
              <a:spLocks noChangeArrowheads="1"/>
            </p:cNvSpPr>
            <p:nvPr/>
          </p:nvSpPr>
          <p:spPr bwMode="auto">
            <a:xfrm>
              <a:off x="2321" y="3230"/>
              <a:ext cx="598" cy="336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rgbClr val="993300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ea typeface="宋体" panose="02010600030101010101" pitchFamily="2" charset="-122"/>
                  <a:sym typeface="Symbol" panose="05050102010706020507" pitchFamily="18" charset="2"/>
                </a:rPr>
                <a:t>50</a:t>
              </a:r>
            </a:p>
          </p:txBody>
        </p:sp>
        <p:sp>
          <p:nvSpPr>
            <p:cNvPr id="109586" name="Oval 81"/>
            <p:cNvSpPr>
              <a:spLocks noChangeArrowheads="1"/>
            </p:cNvSpPr>
            <p:nvPr/>
          </p:nvSpPr>
          <p:spPr bwMode="auto">
            <a:xfrm>
              <a:off x="3818" y="3230"/>
              <a:ext cx="598" cy="336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rgbClr val="993300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ea typeface="宋体" panose="02010600030101010101" pitchFamily="2" charset="-122"/>
                  <a:sym typeface="Symbol" panose="05050102010706020507" pitchFamily="18" charset="2"/>
                </a:rPr>
                <a:t>100</a:t>
              </a:r>
            </a:p>
          </p:txBody>
        </p:sp>
        <p:sp>
          <p:nvSpPr>
            <p:cNvPr id="109587" name="Line 82"/>
            <p:cNvSpPr>
              <a:spLocks noChangeShapeType="1"/>
            </p:cNvSpPr>
            <p:nvPr/>
          </p:nvSpPr>
          <p:spPr bwMode="auto">
            <a:xfrm>
              <a:off x="3358" y="2688"/>
              <a:ext cx="2" cy="672"/>
            </a:xfrm>
            <a:prstGeom prst="line">
              <a:avLst/>
            </a:prstGeom>
            <a:noFill/>
            <a:ln w="38100">
              <a:solidFill>
                <a:srgbClr val="A5002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9588" name="Oval 83"/>
            <p:cNvSpPr>
              <a:spLocks noChangeArrowheads="1"/>
            </p:cNvSpPr>
            <p:nvPr/>
          </p:nvSpPr>
          <p:spPr bwMode="auto">
            <a:xfrm>
              <a:off x="2954" y="3230"/>
              <a:ext cx="829" cy="336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rgbClr val="993300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ea typeface="宋体" panose="02010600030101010101" pitchFamily="2" charset="-122"/>
                </a:rPr>
                <a:t>61 70</a:t>
              </a:r>
            </a:p>
          </p:txBody>
        </p:sp>
        <p:sp>
          <p:nvSpPr>
            <p:cNvPr id="109589" name="Line 86"/>
            <p:cNvSpPr>
              <a:spLocks noChangeShapeType="1"/>
            </p:cNvSpPr>
            <p:nvPr/>
          </p:nvSpPr>
          <p:spPr bwMode="auto">
            <a:xfrm>
              <a:off x="3024" y="3456"/>
              <a:ext cx="0" cy="24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9590" name="Line 87"/>
            <p:cNvSpPr>
              <a:spLocks noChangeShapeType="1"/>
            </p:cNvSpPr>
            <p:nvPr/>
          </p:nvSpPr>
          <p:spPr bwMode="auto">
            <a:xfrm>
              <a:off x="3360" y="3456"/>
              <a:ext cx="0" cy="24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9591" name="Line 88"/>
            <p:cNvSpPr>
              <a:spLocks noChangeShapeType="1"/>
            </p:cNvSpPr>
            <p:nvPr/>
          </p:nvSpPr>
          <p:spPr bwMode="auto">
            <a:xfrm>
              <a:off x="3696" y="3456"/>
              <a:ext cx="0" cy="24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9592" name="Line 89"/>
            <p:cNvSpPr>
              <a:spLocks noChangeShapeType="1"/>
            </p:cNvSpPr>
            <p:nvPr/>
          </p:nvSpPr>
          <p:spPr bwMode="auto">
            <a:xfrm>
              <a:off x="1248" y="3456"/>
              <a:ext cx="0" cy="24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9593" name="Line 90"/>
            <p:cNvSpPr>
              <a:spLocks noChangeShapeType="1"/>
            </p:cNvSpPr>
            <p:nvPr/>
          </p:nvSpPr>
          <p:spPr bwMode="auto">
            <a:xfrm>
              <a:off x="1488" y="3456"/>
              <a:ext cx="0" cy="24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9594" name="Line 91"/>
            <p:cNvSpPr>
              <a:spLocks noChangeShapeType="1"/>
            </p:cNvSpPr>
            <p:nvPr/>
          </p:nvSpPr>
          <p:spPr bwMode="auto">
            <a:xfrm>
              <a:off x="1776" y="3456"/>
              <a:ext cx="0" cy="24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9595" name="Line 92"/>
            <p:cNvSpPr>
              <a:spLocks noChangeShapeType="1"/>
            </p:cNvSpPr>
            <p:nvPr/>
          </p:nvSpPr>
          <p:spPr bwMode="auto">
            <a:xfrm>
              <a:off x="2112" y="3456"/>
              <a:ext cx="0" cy="24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9596" name="Line 93"/>
            <p:cNvSpPr>
              <a:spLocks noChangeShapeType="1"/>
            </p:cNvSpPr>
            <p:nvPr/>
          </p:nvSpPr>
          <p:spPr bwMode="auto">
            <a:xfrm>
              <a:off x="3936" y="3456"/>
              <a:ext cx="0" cy="24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9597" name="Line 94"/>
            <p:cNvSpPr>
              <a:spLocks noChangeShapeType="1"/>
            </p:cNvSpPr>
            <p:nvPr/>
          </p:nvSpPr>
          <p:spPr bwMode="auto">
            <a:xfrm>
              <a:off x="4272" y="3456"/>
              <a:ext cx="0" cy="24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9598" name="Line 95"/>
            <p:cNvSpPr>
              <a:spLocks noChangeShapeType="1"/>
            </p:cNvSpPr>
            <p:nvPr/>
          </p:nvSpPr>
          <p:spPr bwMode="auto">
            <a:xfrm>
              <a:off x="1056" y="3456"/>
              <a:ext cx="0" cy="24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9599" name="Line 96"/>
            <p:cNvSpPr>
              <a:spLocks noChangeShapeType="1"/>
            </p:cNvSpPr>
            <p:nvPr/>
          </p:nvSpPr>
          <p:spPr bwMode="auto">
            <a:xfrm>
              <a:off x="2448" y="3456"/>
              <a:ext cx="0" cy="24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9600" name="Line 97"/>
            <p:cNvSpPr>
              <a:spLocks noChangeShapeType="1"/>
            </p:cNvSpPr>
            <p:nvPr/>
          </p:nvSpPr>
          <p:spPr bwMode="auto">
            <a:xfrm>
              <a:off x="2784" y="3456"/>
              <a:ext cx="0" cy="24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753C90-B0AD-4CCA-BE28-92666ADF6846}" type="slidenum">
              <a:rPr lang="en-US" altLang="zh-CN"/>
              <a:t>104</a:t>
            </a:fld>
            <a:endParaRPr lang="en-US" altLang="zh-CN"/>
          </a:p>
        </p:txBody>
      </p:sp>
      <p:sp>
        <p:nvSpPr>
          <p:cNvPr id="482512" name="Rectangle 20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B-</a:t>
            </a:r>
            <a:r>
              <a:rPr lang="zh-CN" altLang="en-US" smtClean="0"/>
              <a:t>树在索引文件中的应用</a:t>
            </a:r>
          </a:p>
        </p:txBody>
      </p:sp>
      <p:sp>
        <p:nvSpPr>
          <p:cNvPr id="110596" name="Rectangle 20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altLang="zh-CN" sz="2400" dirty="0" smtClean="0"/>
              <a:t>3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B</a:t>
            </a:r>
            <a:r>
              <a:rPr lang="zh-CN" altLang="en-US" sz="2400" dirty="0" smtClean="0"/>
              <a:t>树中任何结点内的一个关键字实际上是一个索引项</a:t>
            </a:r>
            <a:r>
              <a:rPr lang="en-US" altLang="zh-CN" sz="2400" dirty="0" smtClean="0"/>
              <a:t>, </a:t>
            </a:r>
            <a:r>
              <a:rPr lang="zh-CN" altLang="en-US" sz="2400" dirty="0" smtClean="0"/>
              <a:t>由一个关键字 </a:t>
            </a:r>
            <a:r>
              <a:rPr lang="en-US" altLang="zh-CN" sz="2400" dirty="0" smtClean="0"/>
              <a:t>k </a:t>
            </a:r>
            <a:r>
              <a:rPr lang="zh-CN" altLang="en-US" sz="2400" dirty="0" smtClean="0"/>
              <a:t>和一个指针 </a:t>
            </a:r>
            <a:r>
              <a:rPr lang="en-US" altLang="zh-CN" sz="2400" dirty="0" smtClean="0"/>
              <a:t>q </a:t>
            </a:r>
            <a:r>
              <a:rPr lang="zh-CN" altLang="en-US" sz="2400" dirty="0" smtClean="0"/>
              <a:t>组成二元组（</a:t>
            </a:r>
            <a:r>
              <a:rPr lang="en-US" altLang="zh-CN" sz="2400" dirty="0" smtClean="0"/>
              <a:t>k, q</a:t>
            </a:r>
            <a:r>
              <a:rPr lang="zh-CN" altLang="en-US" sz="2400" dirty="0" smtClean="0"/>
              <a:t>）。</a:t>
            </a:r>
            <a:r>
              <a:rPr lang="en-US" altLang="zh-CN" sz="2400" dirty="0" smtClean="0"/>
              <a:t>q</a:t>
            </a:r>
            <a:r>
              <a:rPr lang="zh-CN" altLang="en-US" sz="2400" dirty="0" smtClean="0"/>
              <a:t>是指向主文件页块（或主文件记录）的指针</a:t>
            </a:r>
          </a:p>
          <a:p>
            <a:pPr eaLnBrk="1" hangingPunct="1"/>
            <a:endParaRPr lang="en-US" altLang="zh-CN" dirty="0" smtClean="0"/>
          </a:p>
        </p:txBody>
      </p:sp>
      <p:sp>
        <p:nvSpPr>
          <p:cNvPr id="110597" name="Oval 4"/>
          <p:cNvSpPr>
            <a:spLocks noChangeArrowheads="1"/>
          </p:cNvSpPr>
          <p:nvPr/>
        </p:nvSpPr>
        <p:spPr bwMode="auto">
          <a:xfrm>
            <a:off x="3352800" y="2438400"/>
            <a:ext cx="990600" cy="533400"/>
          </a:xfrm>
          <a:prstGeom prst="ellipse">
            <a:avLst/>
          </a:prstGeom>
          <a:solidFill>
            <a:schemeClr val="accent2"/>
          </a:solidFill>
          <a:ln w="19050">
            <a:solidFill>
              <a:srgbClr val="993300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altLang="zh-CN">
                <a:ea typeface="宋体" panose="02010600030101010101" pitchFamily="2" charset="-122"/>
              </a:rPr>
              <a:t>45</a:t>
            </a:r>
            <a:endParaRPr lang="en-US" altLang="zh-CN"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110598" name="Line 5"/>
          <p:cNvSpPr>
            <a:spLocks noChangeShapeType="1"/>
          </p:cNvSpPr>
          <p:nvPr/>
        </p:nvSpPr>
        <p:spPr bwMode="auto">
          <a:xfrm>
            <a:off x="4114800" y="2743200"/>
            <a:ext cx="987425" cy="766763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10599" name="Line 6"/>
          <p:cNvSpPr>
            <a:spLocks noChangeShapeType="1"/>
          </p:cNvSpPr>
          <p:nvPr/>
        </p:nvSpPr>
        <p:spPr bwMode="auto">
          <a:xfrm flipH="1">
            <a:off x="2895600" y="2743200"/>
            <a:ext cx="685800" cy="855663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10600" name="Oval 7"/>
          <p:cNvSpPr>
            <a:spLocks noChangeArrowheads="1"/>
          </p:cNvSpPr>
          <p:nvPr/>
        </p:nvSpPr>
        <p:spPr bwMode="auto">
          <a:xfrm>
            <a:off x="2286000" y="3429000"/>
            <a:ext cx="990600" cy="533400"/>
          </a:xfrm>
          <a:prstGeom prst="ellipse">
            <a:avLst/>
          </a:prstGeom>
          <a:solidFill>
            <a:schemeClr val="accent2"/>
          </a:solidFill>
          <a:ln w="19050">
            <a:solidFill>
              <a:srgbClr val="993300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altLang="zh-CN">
                <a:ea typeface="宋体" panose="02010600030101010101" pitchFamily="2" charset="-122"/>
              </a:rPr>
              <a:t>24</a:t>
            </a:r>
          </a:p>
        </p:txBody>
      </p:sp>
      <p:sp>
        <p:nvSpPr>
          <p:cNvPr id="110601" name="Oval 8"/>
          <p:cNvSpPr>
            <a:spLocks noChangeArrowheads="1"/>
          </p:cNvSpPr>
          <p:nvPr/>
        </p:nvSpPr>
        <p:spPr bwMode="auto">
          <a:xfrm>
            <a:off x="4721225" y="3365500"/>
            <a:ext cx="1374775" cy="533400"/>
          </a:xfrm>
          <a:prstGeom prst="ellipse">
            <a:avLst/>
          </a:prstGeom>
          <a:solidFill>
            <a:schemeClr val="accent2"/>
          </a:solidFill>
          <a:ln w="19050">
            <a:solidFill>
              <a:srgbClr val="993300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altLang="zh-CN">
                <a:ea typeface="宋体" panose="02010600030101010101" pitchFamily="2" charset="-122"/>
              </a:rPr>
              <a:t>53 90</a:t>
            </a:r>
          </a:p>
        </p:txBody>
      </p:sp>
      <p:sp>
        <p:nvSpPr>
          <p:cNvPr id="110602" name="Line 9"/>
          <p:cNvSpPr>
            <a:spLocks noChangeShapeType="1"/>
          </p:cNvSpPr>
          <p:nvPr/>
        </p:nvSpPr>
        <p:spPr bwMode="auto">
          <a:xfrm flipH="1">
            <a:off x="2057400" y="3733800"/>
            <a:ext cx="457200" cy="914400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10603" name="Oval 10"/>
          <p:cNvSpPr>
            <a:spLocks noChangeArrowheads="1"/>
          </p:cNvSpPr>
          <p:nvPr/>
        </p:nvSpPr>
        <p:spPr bwMode="auto">
          <a:xfrm>
            <a:off x="1524000" y="4518025"/>
            <a:ext cx="1177925" cy="533400"/>
          </a:xfrm>
          <a:prstGeom prst="ellipse">
            <a:avLst/>
          </a:prstGeom>
          <a:solidFill>
            <a:schemeClr val="accent2"/>
          </a:solidFill>
          <a:ln w="19050">
            <a:solidFill>
              <a:srgbClr val="993300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3 12</a:t>
            </a:r>
          </a:p>
        </p:txBody>
      </p:sp>
      <p:sp>
        <p:nvSpPr>
          <p:cNvPr id="110604" name="Line 11"/>
          <p:cNvSpPr>
            <a:spLocks noChangeShapeType="1"/>
          </p:cNvSpPr>
          <p:nvPr/>
        </p:nvSpPr>
        <p:spPr bwMode="auto">
          <a:xfrm flipH="1">
            <a:off x="4191000" y="3654425"/>
            <a:ext cx="682625" cy="917575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10605" name="Line 12"/>
          <p:cNvSpPr>
            <a:spLocks noChangeShapeType="1"/>
          </p:cNvSpPr>
          <p:nvPr/>
        </p:nvSpPr>
        <p:spPr bwMode="auto">
          <a:xfrm>
            <a:off x="5867400" y="3657600"/>
            <a:ext cx="838200" cy="1143000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10606" name="Line 13"/>
          <p:cNvSpPr>
            <a:spLocks noChangeShapeType="1"/>
          </p:cNvSpPr>
          <p:nvPr/>
        </p:nvSpPr>
        <p:spPr bwMode="auto">
          <a:xfrm>
            <a:off x="3048000" y="3810000"/>
            <a:ext cx="228600" cy="838200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10607" name="Oval 14"/>
          <p:cNvSpPr>
            <a:spLocks noChangeArrowheads="1"/>
          </p:cNvSpPr>
          <p:nvPr/>
        </p:nvSpPr>
        <p:spPr bwMode="auto">
          <a:xfrm>
            <a:off x="2755900" y="4518025"/>
            <a:ext cx="949325" cy="533400"/>
          </a:xfrm>
          <a:prstGeom prst="ellipse">
            <a:avLst/>
          </a:prstGeom>
          <a:solidFill>
            <a:schemeClr val="accent2"/>
          </a:solidFill>
          <a:ln w="19050">
            <a:solidFill>
              <a:srgbClr val="993300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37</a:t>
            </a:r>
          </a:p>
        </p:txBody>
      </p:sp>
      <p:sp>
        <p:nvSpPr>
          <p:cNvPr id="110608" name="Oval 15"/>
          <p:cNvSpPr>
            <a:spLocks noChangeArrowheads="1"/>
          </p:cNvSpPr>
          <p:nvPr/>
        </p:nvSpPr>
        <p:spPr bwMode="auto">
          <a:xfrm>
            <a:off x="3760788" y="4518025"/>
            <a:ext cx="949325" cy="533400"/>
          </a:xfrm>
          <a:prstGeom prst="ellipse">
            <a:avLst/>
          </a:prstGeom>
          <a:solidFill>
            <a:schemeClr val="accent2"/>
          </a:solidFill>
          <a:ln w="19050">
            <a:solidFill>
              <a:srgbClr val="993300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50</a:t>
            </a:r>
          </a:p>
        </p:txBody>
      </p:sp>
      <p:sp>
        <p:nvSpPr>
          <p:cNvPr id="110609" name="Oval 16"/>
          <p:cNvSpPr>
            <a:spLocks noChangeArrowheads="1"/>
          </p:cNvSpPr>
          <p:nvPr/>
        </p:nvSpPr>
        <p:spPr bwMode="auto">
          <a:xfrm>
            <a:off x="6137275" y="4518025"/>
            <a:ext cx="949325" cy="533400"/>
          </a:xfrm>
          <a:prstGeom prst="ellipse">
            <a:avLst/>
          </a:prstGeom>
          <a:solidFill>
            <a:schemeClr val="accent2"/>
          </a:solidFill>
          <a:ln w="19050">
            <a:solidFill>
              <a:srgbClr val="993300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100</a:t>
            </a:r>
          </a:p>
        </p:txBody>
      </p:sp>
      <p:sp>
        <p:nvSpPr>
          <p:cNvPr id="110610" name="Line 17"/>
          <p:cNvSpPr>
            <a:spLocks noChangeShapeType="1"/>
          </p:cNvSpPr>
          <p:nvPr/>
        </p:nvSpPr>
        <p:spPr bwMode="auto">
          <a:xfrm>
            <a:off x="5407025" y="3657600"/>
            <a:ext cx="3175" cy="1066800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10611" name="Oval 18"/>
          <p:cNvSpPr>
            <a:spLocks noChangeArrowheads="1"/>
          </p:cNvSpPr>
          <p:nvPr/>
        </p:nvSpPr>
        <p:spPr bwMode="auto">
          <a:xfrm>
            <a:off x="4765675" y="4518025"/>
            <a:ext cx="1316038" cy="533400"/>
          </a:xfrm>
          <a:prstGeom prst="ellipse">
            <a:avLst/>
          </a:prstGeom>
          <a:solidFill>
            <a:schemeClr val="accent2"/>
          </a:solidFill>
          <a:ln w="19050">
            <a:solidFill>
              <a:srgbClr val="993300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altLang="zh-CN">
                <a:ea typeface="宋体" panose="02010600030101010101" pitchFamily="2" charset="-122"/>
              </a:rPr>
              <a:t>61 70</a:t>
            </a:r>
          </a:p>
        </p:txBody>
      </p:sp>
      <p:sp>
        <p:nvSpPr>
          <p:cNvPr id="110612" name="Line 21"/>
          <p:cNvSpPr>
            <a:spLocks noChangeShapeType="1"/>
          </p:cNvSpPr>
          <p:nvPr/>
        </p:nvSpPr>
        <p:spPr bwMode="auto">
          <a:xfrm>
            <a:off x="4876800" y="4876800"/>
            <a:ext cx="0" cy="3810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10613" name="Line 22"/>
          <p:cNvSpPr>
            <a:spLocks noChangeShapeType="1"/>
          </p:cNvSpPr>
          <p:nvPr/>
        </p:nvSpPr>
        <p:spPr bwMode="auto">
          <a:xfrm>
            <a:off x="5410200" y="4876800"/>
            <a:ext cx="0" cy="3810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10614" name="Line 23"/>
          <p:cNvSpPr>
            <a:spLocks noChangeShapeType="1"/>
          </p:cNvSpPr>
          <p:nvPr/>
        </p:nvSpPr>
        <p:spPr bwMode="auto">
          <a:xfrm>
            <a:off x="5943600" y="4876800"/>
            <a:ext cx="0" cy="3810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10615" name="Line 26"/>
          <p:cNvSpPr>
            <a:spLocks noChangeShapeType="1"/>
          </p:cNvSpPr>
          <p:nvPr/>
        </p:nvSpPr>
        <p:spPr bwMode="auto">
          <a:xfrm>
            <a:off x="2895600" y="4876800"/>
            <a:ext cx="0" cy="3810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10616" name="Line 27"/>
          <p:cNvSpPr>
            <a:spLocks noChangeShapeType="1"/>
          </p:cNvSpPr>
          <p:nvPr/>
        </p:nvSpPr>
        <p:spPr bwMode="auto">
          <a:xfrm>
            <a:off x="3429000" y="4876800"/>
            <a:ext cx="0" cy="3810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10617" name="Line 28"/>
          <p:cNvSpPr>
            <a:spLocks noChangeShapeType="1"/>
          </p:cNvSpPr>
          <p:nvPr/>
        </p:nvSpPr>
        <p:spPr bwMode="auto">
          <a:xfrm>
            <a:off x="6324600" y="4876800"/>
            <a:ext cx="0" cy="3810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10618" name="Line 31"/>
          <p:cNvSpPr>
            <a:spLocks noChangeShapeType="1"/>
          </p:cNvSpPr>
          <p:nvPr/>
        </p:nvSpPr>
        <p:spPr bwMode="auto">
          <a:xfrm>
            <a:off x="3962400" y="4800600"/>
            <a:ext cx="0" cy="3810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10619" name="Line 32"/>
          <p:cNvSpPr>
            <a:spLocks noChangeShapeType="1"/>
          </p:cNvSpPr>
          <p:nvPr/>
        </p:nvSpPr>
        <p:spPr bwMode="auto">
          <a:xfrm>
            <a:off x="4495800" y="4800600"/>
            <a:ext cx="0" cy="3810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10620" name="Rectangle 162"/>
          <p:cNvSpPr>
            <a:spLocks noChangeArrowheads="1"/>
          </p:cNvSpPr>
          <p:nvPr/>
        </p:nvSpPr>
        <p:spPr bwMode="auto">
          <a:xfrm>
            <a:off x="8061325" y="5943600"/>
            <a:ext cx="244475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hlink"/>
              </a:buClr>
            </a:pPr>
            <a:endParaRPr kumimoji="0" lang="zh-CN" altLang="zh-CN" sz="2400"/>
          </a:p>
        </p:txBody>
      </p:sp>
      <p:sp>
        <p:nvSpPr>
          <p:cNvPr id="110621" name="Rectangle 160"/>
          <p:cNvSpPr>
            <a:spLocks noChangeArrowheads="1"/>
          </p:cNvSpPr>
          <p:nvPr/>
        </p:nvSpPr>
        <p:spPr bwMode="auto">
          <a:xfrm>
            <a:off x="8305800" y="5943600"/>
            <a:ext cx="244475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hlink"/>
              </a:buClr>
            </a:pPr>
            <a:endParaRPr kumimoji="0" lang="zh-CN" altLang="zh-CN" sz="2400"/>
          </a:p>
        </p:txBody>
      </p:sp>
      <p:sp>
        <p:nvSpPr>
          <p:cNvPr id="110622" name="Rectangle 158"/>
          <p:cNvSpPr>
            <a:spLocks noChangeArrowheads="1"/>
          </p:cNvSpPr>
          <p:nvPr/>
        </p:nvSpPr>
        <p:spPr bwMode="auto">
          <a:xfrm>
            <a:off x="8550275" y="5943600"/>
            <a:ext cx="244475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hlink"/>
              </a:buClr>
            </a:pPr>
            <a:endParaRPr kumimoji="0" lang="zh-CN" altLang="zh-CN" sz="2400"/>
          </a:p>
        </p:txBody>
      </p:sp>
      <p:sp>
        <p:nvSpPr>
          <p:cNvPr id="110623" name="Rectangle 155"/>
          <p:cNvSpPr>
            <a:spLocks noChangeArrowheads="1"/>
          </p:cNvSpPr>
          <p:nvPr/>
        </p:nvSpPr>
        <p:spPr bwMode="auto">
          <a:xfrm>
            <a:off x="7327900" y="5943600"/>
            <a:ext cx="244475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hlink"/>
              </a:buClr>
            </a:pPr>
            <a:endParaRPr kumimoji="0" lang="zh-CN" altLang="zh-CN" sz="2400"/>
          </a:p>
        </p:txBody>
      </p:sp>
      <p:sp>
        <p:nvSpPr>
          <p:cNvPr id="110624" name="Rectangle 153"/>
          <p:cNvSpPr>
            <a:spLocks noChangeArrowheads="1"/>
          </p:cNvSpPr>
          <p:nvPr/>
        </p:nvSpPr>
        <p:spPr bwMode="auto">
          <a:xfrm>
            <a:off x="7572375" y="5943600"/>
            <a:ext cx="244475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hlink"/>
              </a:buClr>
            </a:pPr>
            <a:endParaRPr kumimoji="0" lang="zh-CN" altLang="zh-CN" sz="2400"/>
          </a:p>
        </p:txBody>
      </p:sp>
      <p:sp>
        <p:nvSpPr>
          <p:cNvPr id="110625" name="Rectangle 151"/>
          <p:cNvSpPr>
            <a:spLocks noChangeArrowheads="1"/>
          </p:cNvSpPr>
          <p:nvPr/>
        </p:nvSpPr>
        <p:spPr bwMode="auto">
          <a:xfrm>
            <a:off x="7816850" y="5943600"/>
            <a:ext cx="244475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hlink"/>
              </a:buClr>
            </a:pPr>
            <a:endParaRPr kumimoji="0" lang="zh-CN" altLang="zh-CN" sz="2400"/>
          </a:p>
        </p:txBody>
      </p:sp>
      <p:sp>
        <p:nvSpPr>
          <p:cNvPr id="110626" name="Rectangle 148"/>
          <p:cNvSpPr>
            <a:spLocks noChangeArrowheads="1"/>
          </p:cNvSpPr>
          <p:nvPr/>
        </p:nvSpPr>
        <p:spPr bwMode="auto">
          <a:xfrm>
            <a:off x="6592888" y="5943600"/>
            <a:ext cx="244475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hlink"/>
              </a:buClr>
            </a:pPr>
            <a:endParaRPr kumimoji="0" lang="zh-CN" altLang="zh-CN" sz="2400"/>
          </a:p>
        </p:txBody>
      </p:sp>
      <p:sp>
        <p:nvSpPr>
          <p:cNvPr id="110627" name="Rectangle 146"/>
          <p:cNvSpPr>
            <a:spLocks noChangeArrowheads="1"/>
          </p:cNvSpPr>
          <p:nvPr/>
        </p:nvSpPr>
        <p:spPr bwMode="auto">
          <a:xfrm>
            <a:off x="6837363" y="5943600"/>
            <a:ext cx="246062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hlink"/>
              </a:buClr>
            </a:pPr>
            <a:endParaRPr kumimoji="0" lang="zh-CN" altLang="zh-CN" sz="2400"/>
          </a:p>
        </p:txBody>
      </p:sp>
      <p:sp>
        <p:nvSpPr>
          <p:cNvPr id="110628" name="Rectangle 144"/>
          <p:cNvSpPr>
            <a:spLocks noChangeArrowheads="1"/>
          </p:cNvSpPr>
          <p:nvPr/>
        </p:nvSpPr>
        <p:spPr bwMode="auto">
          <a:xfrm>
            <a:off x="7083425" y="5943600"/>
            <a:ext cx="244475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hlink"/>
              </a:buClr>
            </a:pPr>
            <a:endParaRPr kumimoji="0" lang="zh-CN" altLang="zh-CN" sz="2400"/>
          </a:p>
        </p:txBody>
      </p:sp>
      <p:sp>
        <p:nvSpPr>
          <p:cNvPr id="110629" name="Rectangle 141"/>
          <p:cNvSpPr>
            <a:spLocks noChangeArrowheads="1"/>
          </p:cNvSpPr>
          <p:nvPr/>
        </p:nvSpPr>
        <p:spPr bwMode="auto">
          <a:xfrm>
            <a:off x="228600" y="5943600"/>
            <a:ext cx="244475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hlink"/>
              </a:buClr>
            </a:pPr>
            <a:endParaRPr kumimoji="0" lang="zh-CN" altLang="zh-CN" sz="2400"/>
          </a:p>
        </p:txBody>
      </p:sp>
      <p:sp>
        <p:nvSpPr>
          <p:cNvPr id="110630" name="Rectangle 139"/>
          <p:cNvSpPr>
            <a:spLocks noChangeArrowheads="1"/>
          </p:cNvSpPr>
          <p:nvPr/>
        </p:nvSpPr>
        <p:spPr bwMode="auto">
          <a:xfrm>
            <a:off x="473075" y="5943600"/>
            <a:ext cx="244475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hlink"/>
              </a:buClr>
            </a:pPr>
            <a:endParaRPr kumimoji="0" lang="zh-CN" altLang="zh-CN" sz="2400"/>
          </a:p>
        </p:txBody>
      </p:sp>
      <p:sp>
        <p:nvSpPr>
          <p:cNvPr id="110631" name="Rectangle 137"/>
          <p:cNvSpPr>
            <a:spLocks noChangeArrowheads="1"/>
          </p:cNvSpPr>
          <p:nvPr/>
        </p:nvSpPr>
        <p:spPr bwMode="auto">
          <a:xfrm>
            <a:off x="717550" y="5943600"/>
            <a:ext cx="244475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hlink"/>
              </a:buClr>
            </a:pPr>
            <a:endParaRPr kumimoji="0" lang="zh-CN" altLang="zh-CN" sz="2400"/>
          </a:p>
        </p:txBody>
      </p:sp>
      <p:sp>
        <p:nvSpPr>
          <p:cNvPr id="110632" name="Rectangle 134"/>
          <p:cNvSpPr>
            <a:spLocks noChangeArrowheads="1"/>
          </p:cNvSpPr>
          <p:nvPr/>
        </p:nvSpPr>
        <p:spPr bwMode="auto">
          <a:xfrm>
            <a:off x="5859463" y="5943600"/>
            <a:ext cx="244475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hlink"/>
              </a:buClr>
            </a:pPr>
            <a:endParaRPr kumimoji="0" lang="zh-CN" altLang="zh-CN" sz="2400"/>
          </a:p>
        </p:txBody>
      </p:sp>
      <p:sp>
        <p:nvSpPr>
          <p:cNvPr id="110633" name="Rectangle 132"/>
          <p:cNvSpPr>
            <a:spLocks noChangeArrowheads="1"/>
          </p:cNvSpPr>
          <p:nvPr/>
        </p:nvSpPr>
        <p:spPr bwMode="auto">
          <a:xfrm>
            <a:off x="6103938" y="5943600"/>
            <a:ext cx="244475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hlink"/>
              </a:buClr>
            </a:pPr>
            <a:endParaRPr kumimoji="0" lang="zh-CN" altLang="zh-CN" sz="2400"/>
          </a:p>
        </p:txBody>
      </p:sp>
      <p:sp>
        <p:nvSpPr>
          <p:cNvPr id="110634" name="Rectangle 130"/>
          <p:cNvSpPr>
            <a:spLocks noChangeArrowheads="1"/>
          </p:cNvSpPr>
          <p:nvPr/>
        </p:nvSpPr>
        <p:spPr bwMode="auto">
          <a:xfrm>
            <a:off x="6348413" y="5943600"/>
            <a:ext cx="244475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hlink"/>
              </a:buClr>
            </a:pPr>
            <a:endParaRPr kumimoji="0" lang="zh-CN" altLang="zh-CN" sz="2400"/>
          </a:p>
        </p:txBody>
      </p:sp>
      <p:sp>
        <p:nvSpPr>
          <p:cNvPr id="110635" name="Rectangle 127"/>
          <p:cNvSpPr>
            <a:spLocks noChangeArrowheads="1"/>
          </p:cNvSpPr>
          <p:nvPr/>
        </p:nvSpPr>
        <p:spPr bwMode="auto">
          <a:xfrm>
            <a:off x="5124450" y="5943600"/>
            <a:ext cx="244475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hlink"/>
              </a:buClr>
            </a:pPr>
            <a:endParaRPr kumimoji="0" lang="zh-CN" altLang="zh-CN" sz="2400"/>
          </a:p>
        </p:txBody>
      </p:sp>
      <p:sp>
        <p:nvSpPr>
          <p:cNvPr id="110636" name="Rectangle 125"/>
          <p:cNvSpPr>
            <a:spLocks noChangeArrowheads="1"/>
          </p:cNvSpPr>
          <p:nvPr/>
        </p:nvSpPr>
        <p:spPr bwMode="auto">
          <a:xfrm>
            <a:off x="5368925" y="5943600"/>
            <a:ext cx="244475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hlink"/>
              </a:buClr>
            </a:pPr>
            <a:endParaRPr kumimoji="0" lang="zh-CN" altLang="zh-CN" sz="2400"/>
          </a:p>
        </p:txBody>
      </p:sp>
      <p:sp>
        <p:nvSpPr>
          <p:cNvPr id="110637" name="Rectangle 123"/>
          <p:cNvSpPr>
            <a:spLocks noChangeArrowheads="1"/>
          </p:cNvSpPr>
          <p:nvPr/>
        </p:nvSpPr>
        <p:spPr bwMode="auto">
          <a:xfrm>
            <a:off x="5613400" y="5943600"/>
            <a:ext cx="246063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hlink"/>
              </a:buClr>
            </a:pPr>
            <a:endParaRPr kumimoji="0" lang="zh-CN" altLang="zh-CN" sz="2400"/>
          </a:p>
        </p:txBody>
      </p:sp>
      <p:sp>
        <p:nvSpPr>
          <p:cNvPr id="110638" name="Rectangle 120"/>
          <p:cNvSpPr>
            <a:spLocks noChangeArrowheads="1"/>
          </p:cNvSpPr>
          <p:nvPr/>
        </p:nvSpPr>
        <p:spPr bwMode="auto">
          <a:xfrm>
            <a:off x="4391025" y="5943600"/>
            <a:ext cx="244475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hlink"/>
              </a:buClr>
            </a:pPr>
            <a:endParaRPr kumimoji="0" lang="zh-CN" altLang="zh-CN" sz="2400"/>
          </a:p>
        </p:txBody>
      </p:sp>
      <p:sp>
        <p:nvSpPr>
          <p:cNvPr id="110639" name="Rectangle 118"/>
          <p:cNvSpPr>
            <a:spLocks noChangeArrowheads="1"/>
          </p:cNvSpPr>
          <p:nvPr/>
        </p:nvSpPr>
        <p:spPr bwMode="auto">
          <a:xfrm>
            <a:off x="4635500" y="5943600"/>
            <a:ext cx="244475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hlink"/>
              </a:buClr>
            </a:pPr>
            <a:endParaRPr kumimoji="0" lang="zh-CN" altLang="zh-CN" sz="2400"/>
          </a:p>
        </p:txBody>
      </p:sp>
      <p:sp>
        <p:nvSpPr>
          <p:cNvPr id="110640" name="Rectangle 116"/>
          <p:cNvSpPr>
            <a:spLocks noChangeArrowheads="1"/>
          </p:cNvSpPr>
          <p:nvPr/>
        </p:nvSpPr>
        <p:spPr bwMode="auto">
          <a:xfrm>
            <a:off x="4879975" y="5943600"/>
            <a:ext cx="244475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hlink"/>
              </a:buClr>
            </a:pPr>
            <a:endParaRPr kumimoji="0" lang="zh-CN" altLang="zh-CN" sz="2400"/>
          </a:p>
        </p:txBody>
      </p:sp>
      <p:sp>
        <p:nvSpPr>
          <p:cNvPr id="110641" name="Rectangle 113"/>
          <p:cNvSpPr>
            <a:spLocks noChangeArrowheads="1"/>
          </p:cNvSpPr>
          <p:nvPr/>
        </p:nvSpPr>
        <p:spPr bwMode="auto">
          <a:xfrm>
            <a:off x="3656013" y="5943600"/>
            <a:ext cx="244475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hlink"/>
              </a:buClr>
            </a:pPr>
            <a:endParaRPr kumimoji="0" lang="zh-CN" altLang="zh-CN" sz="2400"/>
          </a:p>
        </p:txBody>
      </p:sp>
      <p:sp>
        <p:nvSpPr>
          <p:cNvPr id="110642" name="Rectangle 111"/>
          <p:cNvSpPr>
            <a:spLocks noChangeArrowheads="1"/>
          </p:cNvSpPr>
          <p:nvPr/>
        </p:nvSpPr>
        <p:spPr bwMode="auto">
          <a:xfrm>
            <a:off x="3900488" y="5943600"/>
            <a:ext cx="244475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hlink"/>
              </a:buClr>
            </a:pPr>
            <a:endParaRPr kumimoji="0" lang="zh-CN" altLang="zh-CN" sz="2400"/>
          </a:p>
        </p:txBody>
      </p:sp>
      <p:sp>
        <p:nvSpPr>
          <p:cNvPr id="110643" name="Rectangle 109"/>
          <p:cNvSpPr>
            <a:spLocks noChangeArrowheads="1"/>
          </p:cNvSpPr>
          <p:nvPr/>
        </p:nvSpPr>
        <p:spPr bwMode="auto">
          <a:xfrm>
            <a:off x="4144963" y="5943600"/>
            <a:ext cx="246062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hlink"/>
              </a:buClr>
            </a:pPr>
            <a:endParaRPr kumimoji="0" lang="zh-CN" altLang="zh-CN" sz="2400"/>
          </a:p>
        </p:txBody>
      </p:sp>
      <p:sp>
        <p:nvSpPr>
          <p:cNvPr id="110644" name="Rectangle 106"/>
          <p:cNvSpPr>
            <a:spLocks noChangeArrowheads="1"/>
          </p:cNvSpPr>
          <p:nvPr/>
        </p:nvSpPr>
        <p:spPr bwMode="auto">
          <a:xfrm>
            <a:off x="2921000" y="5943600"/>
            <a:ext cx="244475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hlink"/>
              </a:buClr>
            </a:pPr>
            <a:endParaRPr kumimoji="0" lang="zh-CN" altLang="zh-CN" sz="2400"/>
          </a:p>
        </p:txBody>
      </p:sp>
      <p:sp>
        <p:nvSpPr>
          <p:cNvPr id="110645" name="Rectangle 104"/>
          <p:cNvSpPr>
            <a:spLocks noChangeArrowheads="1"/>
          </p:cNvSpPr>
          <p:nvPr/>
        </p:nvSpPr>
        <p:spPr bwMode="auto">
          <a:xfrm>
            <a:off x="3165475" y="5943600"/>
            <a:ext cx="244475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hlink"/>
              </a:buClr>
            </a:pPr>
            <a:endParaRPr kumimoji="0" lang="zh-CN" altLang="zh-CN" sz="2400"/>
          </a:p>
        </p:txBody>
      </p:sp>
      <p:sp>
        <p:nvSpPr>
          <p:cNvPr id="110646" name="Rectangle 102"/>
          <p:cNvSpPr>
            <a:spLocks noChangeArrowheads="1"/>
          </p:cNvSpPr>
          <p:nvPr/>
        </p:nvSpPr>
        <p:spPr bwMode="auto">
          <a:xfrm>
            <a:off x="3409950" y="5943600"/>
            <a:ext cx="246063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hlink"/>
              </a:buClr>
            </a:pPr>
            <a:endParaRPr kumimoji="0" lang="zh-CN" altLang="zh-CN" sz="2400"/>
          </a:p>
        </p:txBody>
      </p:sp>
      <p:sp>
        <p:nvSpPr>
          <p:cNvPr id="110647" name="Rectangle 99"/>
          <p:cNvSpPr>
            <a:spLocks noChangeArrowheads="1"/>
          </p:cNvSpPr>
          <p:nvPr/>
        </p:nvSpPr>
        <p:spPr bwMode="auto">
          <a:xfrm>
            <a:off x="2432050" y="5943600"/>
            <a:ext cx="244475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hlink"/>
              </a:buClr>
            </a:pPr>
            <a:endParaRPr kumimoji="0" lang="zh-CN" altLang="zh-CN" sz="2400"/>
          </a:p>
        </p:txBody>
      </p:sp>
      <p:sp>
        <p:nvSpPr>
          <p:cNvPr id="110648" name="Rectangle 96"/>
          <p:cNvSpPr>
            <a:spLocks noChangeArrowheads="1"/>
          </p:cNvSpPr>
          <p:nvPr/>
        </p:nvSpPr>
        <p:spPr bwMode="auto">
          <a:xfrm>
            <a:off x="2676525" y="5943600"/>
            <a:ext cx="244475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hlink"/>
              </a:buClr>
            </a:pPr>
            <a:endParaRPr kumimoji="0" lang="zh-CN" altLang="zh-CN" sz="2400"/>
          </a:p>
        </p:txBody>
      </p:sp>
      <p:sp>
        <p:nvSpPr>
          <p:cNvPr id="110649" name="Rectangle 93"/>
          <p:cNvSpPr>
            <a:spLocks noChangeArrowheads="1"/>
          </p:cNvSpPr>
          <p:nvPr/>
        </p:nvSpPr>
        <p:spPr bwMode="auto">
          <a:xfrm>
            <a:off x="2187575" y="5943600"/>
            <a:ext cx="244475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hlink"/>
              </a:buClr>
            </a:pPr>
            <a:endParaRPr kumimoji="0" lang="zh-CN" altLang="zh-CN" sz="2400"/>
          </a:p>
        </p:txBody>
      </p:sp>
      <p:sp>
        <p:nvSpPr>
          <p:cNvPr id="110650" name="Rectangle 90"/>
          <p:cNvSpPr>
            <a:spLocks noChangeArrowheads="1"/>
          </p:cNvSpPr>
          <p:nvPr/>
        </p:nvSpPr>
        <p:spPr bwMode="auto">
          <a:xfrm>
            <a:off x="1452563" y="5943600"/>
            <a:ext cx="246062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hlink"/>
              </a:buClr>
            </a:pPr>
            <a:endParaRPr kumimoji="0" lang="zh-CN" altLang="zh-CN" sz="2400"/>
          </a:p>
        </p:txBody>
      </p:sp>
      <p:sp>
        <p:nvSpPr>
          <p:cNvPr id="110651" name="Rectangle 80"/>
          <p:cNvSpPr>
            <a:spLocks noChangeArrowheads="1"/>
          </p:cNvSpPr>
          <p:nvPr/>
        </p:nvSpPr>
        <p:spPr bwMode="auto">
          <a:xfrm>
            <a:off x="8794750" y="5943600"/>
            <a:ext cx="244475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hlink"/>
              </a:buClr>
            </a:pPr>
            <a:endParaRPr kumimoji="0" lang="zh-CN" altLang="zh-CN" sz="2400"/>
          </a:p>
        </p:txBody>
      </p:sp>
      <p:sp>
        <p:nvSpPr>
          <p:cNvPr id="110652" name="Rectangle 79"/>
          <p:cNvSpPr>
            <a:spLocks noChangeArrowheads="1"/>
          </p:cNvSpPr>
          <p:nvPr/>
        </p:nvSpPr>
        <p:spPr bwMode="auto">
          <a:xfrm>
            <a:off x="1943100" y="5943600"/>
            <a:ext cx="244475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hlink"/>
              </a:buClr>
            </a:pPr>
            <a:endParaRPr kumimoji="0" lang="zh-CN" altLang="zh-CN" sz="2400"/>
          </a:p>
        </p:txBody>
      </p:sp>
      <p:sp>
        <p:nvSpPr>
          <p:cNvPr id="110653" name="Rectangle 78"/>
          <p:cNvSpPr>
            <a:spLocks noChangeArrowheads="1"/>
          </p:cNvSpPr>
          <p:nvPr/>
        </p:nvSpPr>
        <p:spPr bwMode="auto">
          <a:xfrm>
            <a:off x="1698625" y="5943600"/>
            <a:ext cx="244475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hlink"/>
              </a:buClr>
            </a:pPr>
            <a:endParaRPr kumimoji="0" lang="zh-CN" altLang="zh-CN" sz="2400"/>
          </a:p>
        </p:txBody>
      </p:sp>
      <p:sp>
        <p:nvSpPr>
          <p:cNvPr id="110654" name="Rectangle 77"/>
          <p:cNvSpPr>
            <a:spLocks noChangeArrowheads="1"/>
          </p:cNvSpPr>
          <p:nvPr/>
        </p:nvSpPr>
        <p:spPr bwMode="auto">
          <a:xfrm>
            <a:off x="1206500" y="5943600"/>
            <a:ext cx="246063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hlink"/>
              </a:buClr>
            </a:pPr>
            <a:endParaRPr kumimoji="0" lang="zh-CN" altLang="zh-CN" sz="2400"/>
          </a:p>
        </p:txBody>
      </p:sp>
      <p:sp>
        <p:nvSpPr>
          <p:cNvPr id="110655" name="Rectangle 76"/>
          <p:cNvSpPr>
            <a:spLocks noChangeArrowheads="1"/>
          </p:cNvSpPr>
          <p:nvPr/>
        </p:nvSpPr>
        <p:spPr bwMode="auto">
          <a:xfrm>
            <a:off x="962025" y="5943600"/>
            <a:ext cx="244475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hlink"/>
              </a:buClr>
            </a:pPr>
            <a:endParaRPr kumimoji="0" lang="zh-CN" altLang="zh-CN" sz="2400"/>
          </a:p>
        </p:txBody>
      </p:sp>
      <p:sp>
        <p:nvSpPr>
          <p:cNvPr id="110656" name="Line 81"/>
          <p:cNvSpPr>
            <a:spLocks noChangeShapeType="1"/>
          </p:cNvSpPr>
          <p:nvPr/>
        </p:nvSpPr>
        <p:spPr bwMode="auto">
          <a:xfrm>
            <a:off x="228600" y="5943600"/>
            <a:ext cx="8810625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10657" name="Line 82"/>
          <p:cNvSpPr>
            <a:spLocks noChangeShapeType="1"/>
          </p:cNvSpPr>
          <p:nvPr/>
        </p:nvSpPr>
        <p:spPr bwMode="auto">
          <a:xfrm>
            <a:off x="228600" y="6451600"/>
            <a:ext cx="8810625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10658" name="Line 83"/>
          <p:cNvSpPr>
            <a:spLocks noChangeShapeType="1"/>
          </p:cNvSpPr>
          <p:nvPr/>
        </p:nvSpPr>
        <p:spPr bwMode="auto">
          <a:xfrm>
            <a:off x="228600" y="5943600"/>
            <a:ext cx="0" cy="5080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10659" name="Line 84"/>
          <p:cNvSpPr>
            <a:spLocks noChangeShapeType="1"/>
          </p:cNvSpPr>
          <p:nvPr/>
        </p:nvSpPr>
        <p:spPr bwMode="auto">
          <a:xfrm>
            <a:off x="1206500" y="5943600"/>
            <a:ext cx="0" cy="508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10660" name="Line 85"/>
          <p:cNvSpPr>
            <a:spLocks noChangeShapeType="1"/>
          </p:cNvSpPr>
          <p:nvPr/>
        </p:nvSpPr>
        <p:spPr bwMode="auto">
          <a:xfrm>
            <a:off x="1452563" y="5943600"/>
            <a:ext cx="0" cy="508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10661" name="Line 86"/>
          <p:cNvSpPr>
            <a:spLocks noChangeShapeType="1"/>
          </p:cNvSpPr>
          <p:nvPr/>
        </p:nvSpPr>
        <p:spPr bwMode="auto">
          <a:xfrm>
            <a:off x="1943100" y="5943600"/>
            <a:ext cx="0" cy="508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10662" name="Line 87"/>
          <p:cNvSpPr>
            <a:spLocks noChangeShapeType="1"/>
          </p:cNvSpPr>
          <p:nvPr/>
        </p:nvSpPr>
        <p:spPr bwMode="auto">
          <a:xfrm>
            <a:off x="2187575" y="5943600"/>
            <a:ext cx="0" cy="508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10663" name="Line 88"/>
          <p:cNvSpPr>
            <a:spLocks noChangeShapeType="1"/>
          </p:cNvSpPr>
          <p:nvPr/>
        </p:nvSpPr>
        <p:spPr bwMode="auto">
          <a:xfrm>
            <a:off x="9039225" y="5943600"/>
            <a:ext cx="0" cy="5080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10664" name="Line 91"/>
          <p:cNvSpPr>
            <a:spLocks noChangeShapeType="1"/>
          </p:cNvSpPr>
          <p:nvPr/>
        </p:nvSpPr>
        <p:spPr bwMode="auto">
          <a:xfrm>
            <a:off x="1698625" y="5943600"/>
            <a:ext cx="0" cy="508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10665" name="Line 94"/>
          <p:cNvSpPr>
            <a:spLocks noChangeShapeType="1"/>
          </p:cNvSpPr>
          <p:nvPr/>
        </p:nvSpPr>
        <p:spPr bwMode="auto">
          <a:xfrm>
            <a:off x="2432050" y="5943600"/>
            <a:ext cx="0" cy="508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10666" name="Line 97"/>
          <p:cNvSpPr>
            <a:spLocks noChangeShapeType="1"/>
          </p:cNvSpPr>
          <p:nvPr/>
        </p:nvSpPr>
        <p:spPr bwMode="auto">
          <a:xfrm>
            <a:off x="2921000" y="5943600"/>
            <a:ext cx="0" cy="508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10667" name="Line 100"/>
          <p:cNvSpPr>
            <a:spLocks noChangeShapeType="1"/>
          </p:cNvSpPr>
          <p:nvPr/>
        </p:nvSpPr>
        <p:spPr bwMode="auto">
          <a:xfrm>
            <a:off x="2676525" y="5943600"/>
            <a:ext cx="0" cy="508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10668" name="Line 103"/>
          <p:cNvSpPr>
            <a:spLocks noChangeShapeType="1"/>
          </p:cNvSpPr>
          <p:nvPr/>
        </p:nvSpPr>
        <p:spPr bwMode="auto">
          <a:xfrm>
            <a:off x="3656013" y="5943600"/>
            <a:ext cx="0" cy="508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10669" name="Line 105"/>
          <p:cNvSpPr>
            <a:spLocks noChangeShapeType="1"/>
          </p:cNvSpPr>
          <p:nvPr/>
        </p:nvSpPr>
        <p:spPr bwMode="auto">
          <a:xfrm>
            <a:off x="3409950" y="5943600"/>
            <a:ext cx="0" cy="508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10670" name="Line 107"/>
          <p:cNvSpPr>
            <a:spLocks noChangeShapeType="1"/>
          </p:cNvSpPr>
          <p:nvPr/>
        </p:nvSpPr>
        <p:spPr bwMode="auto">
          <a:xfrm>
            <a:off x="3165475" y="5943600"/>
            <a:ext cx="0" cy="508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10671" name="Line 110"/>
          <p:cNvSpPr>
            <a:spLocks noChangeShapeType="1"/>
          </p:cNvSpPr>
          <p:nvPr/>
        </p:nvSpPr>
        <p:spPr bwMode="auto">
          <a:xfrm>
            <a:off x="4391025" y="5943600"/>
            <a:ext cx="0" cy="508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10672" name="Line 112"/>
          <p:cNvSpPr>
            <a:spLocks noChangeShapeType="1"/>
          </p:cNvSpPr>
          <p:nvPr/>
        </p:nvSpPr>
        <p:spPr bwMode="auto">
          <a:xfrm>
            <a:off x="4144963" y="5943600"/>
            <a:ext cx="0" cy="508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10673" name="Line 114"/>
          <p:cNvSpPr>
            <a:spLocks noChangeShapeType="1"/>
          </p:cNvSpPr>
          <p:nvPr/>
        </p:nvSpPr>
        <p:spPr bwMode="auto">
          <a:xfrm>
            <a:off x="3900488" y="5943600"/>
            <a:ext cx="0" cy="508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10674" name="Line 117"/>
          <p:cNvSpPr>
            <a:spLocks noChangeShapeType="1"/>
          </p:cNvSpPr>
          <p:nvPr/>
        </p:nvSpPr>
        <p:spPr bwMode="auto">
          <a:xfrm>
            <a:off x="5124450" y="5943600"/>
            <a:ext cx="0" cy="508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10675" name="Line 119"/>
          <p:cNvSpPr>
            <a:spLocks noChangeShapeType="1"/>
          </p:cNvSpPr>
          <p:nvPr/>
        </p:nvSpPr>
        <p:spPr bwMode="auto">
          <a:xfrm>
            <a:off x="4879975" y="5943600"/>
            <a:ext cx="0" cy="508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10676" name="Line 121"/>
          <p:cNvSpPr>
            <a:spLocks noChangeShapeType="1"/>
          </p:cNvSpPr>
          <p:nvPr/>
        </p:nvSpPr>
        <p:spPr bwMode="auto">
          <a:xfrm>
            <a:off x="4635500" y="5943600"/>
            <a:ext cx="0" cy="508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10677" name="Line 124"/>
          <p:cNvSpPr>
            <a:spLocks noChangeShapeType="1"/>
          </p:cNvSpPr>
          <p:nvPr/>
        </p:nvSpPr>
        <p:spPr bwMode="auto">
          <a:xfrm>
            <a:off x="5859463" y="5943600"/>
            <a:ext cx="0" cy="508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10678" name="Line 126"/>
          <p:cNvSpPr>
            <a:spLocks noChangeShapeType="1"/>
          </p:cNvSpPr>
          <p:nvPr/>
        </p:nvSpPr>
        <p:spPr bwMode="auto">
          <a:xfrm>
            <a:off x="5613400" y="5943600"/>
            <a:ext cx="0" cy="508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10679" name="Line 128"/>
          <p:cNvSpPr>
            <a:spLocks noChangeShapeType="1"/>
          </p:cNvSpPr>
          <p:nvPr/>
        </p:nvSpPr>
        <p:spPr bwMode="auto">
          <a:xfrm>
            <a:off x="5368925" y="5943600"/>
            <a:ext cx="0" cy="508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10680" name="Line 131"/>
          <p:cNvSpPr>
            <a:spLocks noChangeShapeType="1"/>
          </p:cNvSpPr>
          <p:nvPr/>
        </p:nvSpPr>
        <p:spPr bwMode="auto">
          <a:xfrm>
            <a:off x="6592888" y="5943600"/>
            <a:ext cx="0" cy="508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10681" name="Line 133"/>
          <p:cNvSpPr>
            <a:spLocks noChangeShapeType="1"/>
          </p:cNvSpPr>
          <p:nvPr/>
        </p:nvSpPr>
        <p:spPr bwMode="auto">
          <a:xfrm>
            <a:off x="6348413" y="5943600"/>
            <a:ext cx="0" cy="508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10682" name="Line 135"/>
          <p:cNvSpPr>
            <a:spLocks noChangeShapeType="1"/>
          </p:cNvSpPr>
          <p:nvPr/>
        </p:nvSpPr>
        <p:spPr bwMode="auto">
          <a:xfrm>
            <a:off x="6103938" y="5943600"/>
            <a:ext cx="0" cy="508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10683" name="Line 138"/>
          <p:cNvSpPr>
            <a:spLocks noChangeShapeType="1"/>
          </p:cNvSpPr>
          <p:nvPr/>
        </p:nvSpPr>
        <p:spPr bwMode="auto">
          <a:xfrm>
            <a:off x="962025" y="5943600"/>
            <a:ext cx="0" cy="508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10684" name="Line 140"/>
          <p:cNvSpPr>
            <a:spLocks noChangeShapeType="1"/>
          </p:cNvSpPr>
          <p:nvPr/>
        </p:nvSpPr>
        <p:spPr bwMode="auto">
          <a:xfrm>
            <a:off x="717550" y="5943600"/>
            <a:ext cx="0" cy="508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10685" name="Line 142"/>
          <p:cNvSpPr>
            <a:spLocks noChangeShapeType="1"/>
          </p:cNvSpPr>
          <p:nvPr/>
        </p:nvSpPr>
        <p:spPr bwMode="auto">
          <a:xfrm>
            <a:off x="473075" y="5943600"/>
            <a:ext cx="0" cy="508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10686" name="Line 145"/>
          <p:cNvSpPr>
            <a:spLocks noChangeShapeType="1"/>
          </p:cNvSpPr>
          <p:nvPr/>
        </p:nvSpPr>
        <p:spPr bwMode="auto">
          <a:xfrm>
            <a:off x="7327900" y="5943600"/>
            <a:ext cx="0" cy="508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10687" name="Line 147"/>
          <p:cNvSpPr>
            <a:spLocks noChangeShapeType="1"/>
          </p:cNvSpPr>
          <p:nvPr/>
        </p:nvSpPr>
        <p:spPr bwMode="auto">
          <a:xfrm>
            <a:off x="7083425" y="5943600"/>
            <a:ext cx="0" cy="508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10688" name="Line 149"/>
          <p:cNvSpPr>
            <a:spLocks noChangeShapeType="1"/>
          </p:cNvSpPr>
          <p:nvPr/>
        </p:nvSpPr>
        <p:spPr bwMode="auto">
          <a:xfrm>
            <a:off x="6837363" y="5943600"/>
            <a:ext cx="0" cy="508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10689" name="Line 152"/>
          <p:cNvSpPr>
            <a:spLocks noChangeShapeType="1"/>
          </p:cNvSpPr>
          <p:nvPr/>
        </p:nvSpPr>
        <p:spPr bwMode="auto">
          <a:xfrm>
            <a:off x="8061325" y="5943600"/>
            <a:ext cx="0" cy="508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10690" name="Line 154"/>
          <p:cNvSpPr>
            <a:spLocks noChangeShapeType="1"/>
          </p:cNvSpPr>
          <p:nvPr/>
        </p:nvSpPr>
        <p:spPr bwMode="auto">
          <a:xfrm>
            <a:off x="7816850" y="5943600"/>
            <a:ext cx="0" cy="508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10691" name="Line 156"/>
          <p:cNvSpPr>
            <a:spLocks noChangeShapeType="1"/>
          </p:cNvSpPr>
          <p:nvPr/>
        </p:nvSpPr>
        <p:spPr bwMode="auto">
          <a:xfrm>
            <a:off x="7572375" y="5943600"/>
            <a:ext cx="0" cy="508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10692" name="Line 159"/>
          <p:cNvSpPr>
            <a:spLocks noChangeShapeType="1"/>
          </p:cNvSpPr>
          <p:nvPr/>
        </p:nvSpPr>
        <p:spPr bwMode="auto">
          <a:xfrm>
            <a:off x="8794750" y="5943600"/>
            <a:ext cx="0" cy="508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10693" name="Line 161"/>
          <p:cNvSpPr>
            <a:spLocks noChangeShapeType="1"/>
          </p:cNvSpPr>
          <p:nvPr/>
        </p:nvSpPr>
        <p:spPr bwMode="auto">
          <a:xfrm>
            <a:off x="8550275" y="5943600"/>
            <a:ext cx="0" cy="508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10694" name="Line 163"/>
          <p:cNvSpPr>
            <a:spLocks noChangeShapeType="1"/>
          </p:cNvSpPr>
          <p:nvPr/>
        </p:nvSpPr>
        <p:spPr bwMode="auto">
          <a:xfrm>
            <a:off x="8305800" y="5943600"/>
            <a:ext cx="0" cy="508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10695" name="Line 166"/>
          <p:cNvSpPr>
            <a:spLocks noChangeShapeType="1"/>
          </p:cNvSpPr>
          <p:nvPr/>
        </p:nvSpPr>
        <p:spPr bwMode="auto">
          <a:xfrm>
            <a:off x="2057400" y="4876800"/>
            <a:ext cx="0" cy="3810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10696" name="Line 167"/>
          <p:cNvSpPr>
            <a:spLocks noChangeShapeType="1"/>
          </p:cNvSpPr>
          <p:nvPr/>
        </p:nvSpPr>
        <p:spPr bwMode="auto">
          <a:xfrm>
            <a:off x="2514600" y="4876800"/>
            <a:ext cx="0" cy="3810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10697" name="Line 168"/>
          <p:cNvSpPr>
            <a:spLocks noChangeShapeType="1"/>
          </p:cNvSpPr>
          <p:nvPr/>
        </p:nvSpPr>
        <p:spPr bwMode="auto">
          <a:xfrm>
            <a:off x="1752600" y="4876800"/>
            <a:ext cx="0" cy="3810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10698" name="Text Box 172"/>
          <p:cNvSpPr txBox="1">
            <a:spLocks noChangeArrowheads="1"/>
          </p:cNvSpPr>
          <p:nvPr/>
        </p:nvSpPr>
        <p:spPr bwMode="auto">
          <a:xfrm>
            <a:off x="685800" y="5562600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3</a:t>
            </a:r>
          </a:p>
        </p:txBody>
      </p:sp>
      <p:sp>
        <p:nvSpPr>
          <p:cNvPr id="110699" name="Text Box 173"/>
          <p:cNvSpPr txBox="1">
            <a:spLocks noChangeArrowheads="1"/>
          </p:cNvSpPr>
          <p:nvPr/>
        </p:nvSpPr>
        <p:spPr bwMode="auto">
          <a:xfrm>
            <a:off x="1333500" y="5562600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12</a:t>
            </a:r>
          </a:p>
        </p:txBody>
      </p:sp>
      <p:sp>
        <p:nvSpPr>
          <p:cNvPr id="110700" name="Text Box 174"/>
          <p:cNvSpPr txBox="1">
            <a:spLocks noChangeArrowheads="1"/>
          </p:cNvSpPr>
          <p:nvPr/>
        </p:nvSpPr>
        <p:spPr bwMode="auto">
          <a:xfrm>
            <a:off x="2743200" y="5562600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37</a:t>
            </a:r>
          </a:p>
        </p:txBody>
      </p:sp>
      <p:sp>
        <p:nvSpPr>
          <p:cNvPr id="110701" name="Text Box 175"/>
          <p:cNvSpPr txBox="1">
            <a:spLocks noChangeArrowheads="1"/>
          </p:cNvSpPr>
          <p:nvPr/>
        </p:nvSpPr>
        <p:spPr bwMode="auto">
          <a:xfrm>
            <a:off x="3530600" y="5562600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45</a:t>
            </a:r>
          </a:p>
        </p:txBody>
      </p:sp>
      <p:sp>
        <p:nvSpPr>
          <p:cNvPr id="110702" name="Text Box 176"/>
          <p:cNvSpPr txBox="1">
            <a:spLocks noChangeArrowheads="1"/>
          </p:cNvSpPr>
          <p:nvPr/>
        </p:nvSpPr>
        <p:spPr bwMode="auto">
          <a:xfrm>
            <a:off x="2057400" y="5562600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24</a:t>
            </a:r>
          </a:p>
        </p:txBody>
      </p:sp>
      <p:sp>
        <p:nvSpPr>
          <p:cNvPr id="110703" name="Text Box 177"/>
          <p:cNvSpPr txBox="1">
            <a:spLocks noChangeArrowheads="1"/>
          </p:cNvSpPr>
          <p:nvPr/>
        </p:nvSpPr>
        <p:spPr bwMode="auto">
          <a:xfrm>
            <a:off x="4572000" y="5562600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50</a:t>
            </a:r>
          </a:p>
        </p:txBody>
      </p:sp>
      <p:sp>
        <p:nvSpPr>
          <p:cNvPr id="110704" name="Text Box 178"/>
          <p:cNvSpPr txBox="1">
            <a:spLocks noChangeArrowheads="1"/>
          </p:cNvSpPr>
          <p:nvPr/>
        </p:nvSpPr>
        <p:spPr bwMode="auto">
          <a:xfrm>
            <a:off x="5257800" y="5562600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53</a:t>
            </a:r>
          </a:p>
        </p:txBody>
      </p:sp>
      <p:sp>
        <p:nvSpPr>
          <p:cNvPr id="110705" name="Text Box 179"/>
          <p:cNvSpPr txBox="1">
            <a:spLocks noChangeArrowheads="1"/>
          </p:cNvSpPr>
          <p:nvPr/>
        </p:nvSpPr>
        <p:spPr bwMode="auto">
          <a:xfrm>
            <a:off x="5994400" y="5562600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61</a:t>
            </a:r>
          </a:p>
        </p:txBody>
      </p:sp>
      <p:sp>
        <p:nvSpPr>
          <p:cNvPr id="110706" name="Text Box 180"/>
          <p:cNvSpPr txBox="1">
            <a:spLocks noChangeArrowheads="1"/>
          </p:cNvSpPr>
          <p:nvPr/>
        </p:nvSpPr>
        <p:spPr bwMode="auto">
          <a:xfrm>
            <a:off x="6477000" y="5562600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70</a:t>
            </a:r>
          </a:p>
        </p:txBody>
      </p:sp>
      <p:sp>
        <p:nvSpPr>
          <p:cNvPr id="110707" name="Text Box 181"/>
          <p:cNvSpPr txBox="1">
            <a:spLocks noChangeArrowheads="1"/>
          </p:cNvSpPr>
          <p:nvPr/>
        </p:nvSpPr>
        <p:spPr bwMode="auto">
          <a:xfrm>
            <a:off x="7467600" y="5562600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90</a:t>
            </a:r>
          </a:p>
        </p:txBody>
      </p:sp>
      <p:sp>
        <p:nvSpPr>
          <p:cNvPr id="110708" name="Text Box 182"/>
          <p:cNvSpPr txBox="1">
            <a:spLocks noChangeArrowheads="1"/>
          </p:cNvSpPr>
          <p:nvPr/>
        </p:nvSpPr>
        <p:spPr bwMode="auto">
          <a:xfrm>
            <a:off x="8305800" y="5562600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100</a:t>
            </a:r>
          </a:p>
        </p:txBody>
      </p:sp>
      <p:sp>
        <p:nvSpPr>
          <p:cNvPr id="110709" name="Text Box 183"/>
          <p:cNvSpPr txBox="1">
            <a:spLocks noChangeArrowheads="1"/>
          </p:cNvSpPr>
          <p:nvPr/>
        </p:nvSpPr>
        <p:spPr bwMode="auto">
          <a:xfrm>
            <a:off x="914400" y="5562600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…</a:t>
            </a:r>
          </a:p>
        </p:txBody>
      </p:sp>
      <p:sp>
        <p:nvSpPr>
          <p:cNvPr id="110710" name="Text Box 184"/>
          <p:cNvSpPr txBox="1">
            <a:spLocks noChangeArrowheads="1"/>
          </p:cNvSpPr>
          <p:nvPr/>
        </p:nvSpPr>
        <p:spPr bwMode="auto">
          <a:xfrm>
            <a:off x="1676400" y="5562600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…</a:t>
            </a:r>
          </a:p>
        </p:txBody>
      </p:sp>
      <p:sp>
        <p:nvSpPr>
          <p:cNvPr id="110711" name="Text Box 185"/>
          <p:cNvSpPr txBox="1">
            <a:spLocks noChangeArrowheads="1"/>
          </p:cNvSpPr>
          <p:nvPr/>
        </p:nvSpPr>
        <p:spPr bwMode="auto">
          <a:xfrm>
            <a:off x="2438400" y="5562600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…</a:t>
            </a:r>
          </a:p>
        </p:txBody>
      </p:sp>
      <p:sp>
        <p:nvSpPr>
          <p:cNvPr id="110712" name="Text Box 186"/>
          <p:cNvSpPr txBox="1">
            <a:spLocks noChangeArrowheads="1"/>
          </p:cNvSpPr>
          <p:nvPr/>
        </p:nvSpPr>
        <p:spPr bwMode="auto">
          <a:xfrm>
            <a:off x="3124200" y="5562600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…</a:t>
            </a:r>
          </a:p>
        </p:txBody>
      </p:sp>
      <p:sp>
        <p:nvSpPr>
          <p:cNvPr id="110713" name="Text Box 187"/>
          <p:cNvSpPr txBox="1">
            <a:spLocks noChangeArrowheads="1"/>
          </p:cNvSpPr>
          <p:nvPr/>
        </p:nvSpPr>
        <p:spPr bwMode="auto">
          <a:xfrm>
            <a:off x="4038600" y="5562600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…</a:t>
            </a:r>
          </a:p>
        </p:txBody>
      </p:sp>
      <p:sp>
        <p:nvSpPr>
          <p:cNvPr id="110714" name="Text Box 188"/>
          <p:cNvSpPr txBox="1">
            <a:spLocks noChangeArrowheads="1"/>
          </p:cNvSpPr>
          <p:nvPr/>
        </p:nvSpPr>
        <p:spPr bwMode="auto">
          <a:xfrm>
            <a:off x="4876800" y="5562600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…</a:t>
            </a:r>
          </a:p>
        </p:txBody>
      </p:sp>
      <p:sp>
        <p:nvSpPr>
          <p:cNvPr id="110715" name="Text Box 189"/>
          <p:cNvSpPr txBox="1">
            <a:spLocks noChangeArrowheads="1"/>
          </p:cNvSpPr>
          <p:nvPr/>
        </p:nvSpPr>
        <p:spPr bwMode="auto">
          <a:xfrm>
            <a:off x="5638800" y="5562600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…</a:t>
            </a:r>
          </a:p>
        </p:txBody>
      </p:sp>
      <p:sp>
        <p:nvSpPr>
          <p:cNvPr id="110716" name="Text Box 190"/>
          <p:cNvSpPr txBox="1">
            <a:spLocks noChangeArrowheads="1"/>
          </p:cNvSpPr>
          <p:nvPr/>
        </p:nvSpPr>
        <p:spPr bwMode="auto">
          <a:xfrm>
            <a:off x="6248400" y="5562600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…</a:t>
            </a:r>
          </a:p>
        </p:txBody>
      </p:sp>
      <p:sp>
        <p:nvSpPr>
          <p:cNvPr id="110717" name="Text Box 191"/>
          <p:cNvSpPr txBox="1">
            <a:spLocks noChangeArrowheads="1"/>
          </p:cNvSpPr>
          <p:nvPr/>
        </p:nvSpPr>
        <p:spPr bwMode="auto">
          <a:xfrm>
            <a:off x="6934200" y="5562600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…</a:t>
            </a:r>
          </a:p>
        </p:txBody>
      </p:sp>
      <p:sp>
        <p:nvSpPr>
          <p:cNvPr id="110718" name="Text Box 192"/>
          <p:cNvSpPr txBox="1">
            <a:spLocks noChangeArrowheads="1"/>
          </p:cNvSpPr>
          <p:nvPr/>
        </p:nvSpPr>
        <p:spPr bwMode="auto">
          <a:xfrm>
            <a:off x="7772400" y="5562600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…</a:t>
            </a:r>
          </a:p>
        </p:txBody>
      </p:sp>
      <p:sp>
        <p:nvSpPr>
          <p:cNvPr id="110719" name="Text Box 193"/>
          <p:cNvSpPr txBox="1">
            <a:spLocks noChangeArrowheads="1"/>
          </p:cNvSpPr>
          <p:nvPr/>
        </p:nvSpPr>
        <p:spPr bwMode="auto">
          <a:xfrm>
            <a:off x="8763000" y="5562600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…</a:t>
            </a:r>
          </a:p>
        </p:txBody>
      </p:sp>
      <p:sp>
        <p:nvSpPr>
          <p:cNvPr id="110720" name="Text Box 194"/>
          <p:cNvSpPr txBox="1">
            <a:spLocks noChangeArrowheads="1"/>
          </p:cNvSpPr>
          <p:nvPr/>
        </p:nvSpPr>
        <p:spPr bwMode="auto">
          <a:xfrm>
            <a:off x="304800" y="5562600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…</a:t>
            </a:r>
          </a:p>
        </p:txBody>
      </p:sp>
      <p:sp>
        <p:nvSpPr>
          <p:cNvPr id="110721" name="Freeform 196"/>
          <p:cNvSpPr/>
          <p:nvPr/>
        </p:nvSpPr>
        <p:spPr bwMode="auto">
          <a:xfrm>
            <a:off x="838200" y="4800600"/>
            <a:ext cx="914400" cy="838200"/>
          </a:xfrm>
          <a:custGeom>
            <a:avLst/>
            <a:gdLst>
              <a:gd name="T0" fmla="*/ 2147483647 w 576"/>
              <a:gd name="T1" fmla="*/ 0 h 528"/>
              <a:gd name="T2" fmla="*/ 2147483647 w 576"/>
              <a:gd name="T3" fmla="*/ 2147483647 h 528"/>
              <a:gd name="T4" fmla="*/ 0 w 576"/>
              <a:gd name="T5" fmla="*/ 2147483647 h 528"/>
              <a:gd name="T6" fmla="*/ 0 60000 65536"/>
              <a:gd name="T7" fmla="*/ 0 60000 65536"/>
              <a:gd name="T8" fmla="*/ 0 60000 65536"/>
              <a:gd name="T9" fmla="*/ 0 w 576"/>
              <a:gd name="T10" fmla="*/ 0 h 528"/>
              <a:gd name="T11" fmla="*/ 576 w 576"/>
              <a:gd name="T12" fmla="*/ 528 h 52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76" h="528">
                <a:moveTo>
                  <a:pt x="576" y="0"/>
                </a:moveTo>
                <a:cubicBezTo>
                  <a:pt x="432" y="28"/>
                  <a:pt x="288" y="56"/>
                  <a:pt x="192" y="144"/>
                </a:cubicBezTo>
                <a:cubicBezTo>
                  <a:pt x="96" y="232"/>
                  <a:pt x="48" y="380"/>
                  <a:pt x="0" y="528"/>
                </a:cubicBezTo>
              </a:path>
            </a:pathLst>
          </a:custGeom>
          <a:noFill/>
          <a:ln w="28575">
            <a:solidFill>
              <a:srgbClr val="FF0000"/>
            </a:solidFill>
            <a:prstDash val="sysDot"/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10722" name="Freeform 197"/>
          <p:cNvSpPr/>
          <p:nvPr/>
        </p:nvSpPr>
        <p:spPr bwMode="auto">
          <a:xfrm>
            <a:off x="1582738" y="4845050"/>
            <a:ext cx="698500" cy="847725"/>
          </a:xfrm>
          <a:custGeom>
            <a:avLst/>
            <a:gdLst>
              <a:gd name="T0" fmla="*/ 2147483647 w 440"/>
              <a:gd name="T1" fmla="*/ 0 h 534"/>
              <a:gd name="T2" fmla="*/ 2147483647 w 440"/>
              <a:gd name="T3" fmla="*/ 2147483647 h 534"/>
              <a:gd name="T4" fmla="*/ 0 w 440"/>
              <a:gd name="T5" fmla="*/ 2147483647 h 534"/>
              <a:gd name="T6" fmla="*/ 0 60000 65536"/>
              <a:gd name="T7" fmla="*/ 0 60000 65536"/>
              <a:gd name="T8" fmla="*/ 0 60000 65536"/>
              <a:gd name="T9" fmla="*/ 0 w 440"/>
              <a:gd name="T10" fmla="*/ 0 h 534"/>
              <a:gd name="T11" fmla="*/ 440 w 440"/>
              <a:gd name="T12" fmla="*/ 534 h 53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40" h="534">
                <a:moveTo>
                  <a:pt x="440" y="0"/>
                </a:moveTo>
                <a:cubicBezTo>
                  <a:pt x="394" y="48"/>
                  <a:pt x="234" y="199"/>
                  <a:pt x="161" y="288"/>
                </a:cubicBezTo>
                <a:cubicBezTo>
                  <a:pt x="88" y="377"/>
                  <a:pt x="34" y="483"/>
                  <a:pt x="0" y="534"/>
                </a:cubicBezTo>
              </a:path>
            </a:pathLst>
          </a:custGeom>
          <a:noFill/>
          <a:ln w="28575">
            <a:solidFill>
              <a:srgbClr val="FF0000"/>
            </a:solidFill>
            <a:prstDash val="sysDot"/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10723" name="Freeform 198"/>
          <p:cNvSpPr/>
          <p:nvPr/>
        </p:nvSpPr>
        <p:spPr bwMode="auto">
          <a:xfrm>
            <a:off x="2335213" y="3729038"/>
            <a:ext cx="511175" cy="1936750"/>
          </a:xfrm>
          <a:custGeom>
            <a:avLst/>
            <a:gdLst>
              <a:gd name="T0" fmla="*/ 2147483647 w 322"/>
              <a:gd name="T1" fmla="*/ 0 h 1220"/>
              <a:gd name="T2" fmla="*/ 2147483647 w 322"/>
              <a:gd name="T3" fmla="*/ 2147483647 h 1220"/>
              <a:gd name="T4" fmla="*/ 0 w 322"/>
              <a:gd name="T5" fmla="*/ 2147483647 h 1220"/>
              <a:gd name="T6" fmla="*/ 0 60000 65536"/>
              <a:gd name="T7" fmla="*/ 0 60000 65536"/>
              <a:gd name="T8" fmla="*/ 0 60000 65536"/>
              <a:gd name="T9" fmla="*/ 0 w 322"/>
              <a:gd name="T10" fmla="*/ 0 h 1220"/>
              <a:gd name="T11" fmla="*/ 322 w 322"/>
              <a:gd name="T12" fmla="*/ 1220 h 122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22" h="1220">
                <a:moveTo>
                  <a:pt x="322" y="0"/>
                </a:moveTo>
                <a:cubicBezTo>
                  <a:pt x="297" y="56"/>
                  <a:pt x="223" y="144"/>
                  <a:pt x="169" y="347"/>
                </a:cubicBezTo>
                <a:cubicBezTo>
                  <a:pt x="115" y="550"/>
                  <a:pt x="35" y="1038"/>
                  <a:pt x="0" y="1220"/>
                </a:cubicBezTo>
              </a:path>
            </a:pathLst>
          </a:custGeom>
          <a:noFill/>
          <a:ln w="28575">
            <a:solidFill>
              <a:srgbClr val="FF0000"/>
            </a:solidFill>
            <a:prstDash val="sysDot"/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10724" name="Freeform 199"/>
          <p:cNvSpPr/>
          <p:nvPr/>
        </p:nvSpPr>
        <p:spPr bwMode="auto">
          <a:xfrm>
            <a:off x="3667125" y="2819400"/>
            <a:ext cx="273050" cy="2859088"/>
          </a:xfrm>
          <a:custGeom>
            <a:avLst/>
            <a:gdLst>
              <a:gd name="T0" fmla="*/ 2147483647 w 172"/>
              <a:gd name="T1" fmla="*/ 0 h 1801"/>
              <a:gd name="T2" fmla="*/ 2147483647 w 172"/>
              <a:gd name="T3" fmla="*/ 2147483647 h 1801"/>
              <a:gd name="T4" fmla="*/ 2147483647 w 172"/>
              <a:gd name="T5" fmla="*/ 2147483647 h 1801"/>
              <a:gd name="T6" fmla="*/ 0 60000 65536"/>
              <a:gd name="T7" fmla="*/ 0 60000 65536"/>
              <a:gd name="T8" fmla="*/ 0 60000 65536"/>
              <a:gd name="T9" fmla="*/ 0 w 172"/>
              <a:gd name="T10" fmla="*/ 0 h 1801"/>
              <a:gd name="T11" fmla="*/ 172 w 172"/>
              <a:gd name="T12" fmla="*/ 1801 h 180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2" h="1801">
                <a:moveTo>
                  <a:pt x="172" y="0"/>
                </a:moveTo>
                <a:cubicBezTo>
                  <a:pt x="147" y="56"/>
                  <a:pt x="38" y="47"/>
                  <a:pt x="19" y="347"/>
                </a:cubicBezTo>
                <a:cubicBezTo>
                  <a:pt x="0" y="647"/>
                  <a:pt x="51" y="1498"/>
                  <a:pt x="59" y="1801"/>
                </a:cubicBezTo>
              </a:path>
            </a:pathLst>
          </a:custGeom>
          <a:noFill/>
          <a:ln w="28575">
            <a:solidFill>
              <a:srgbClr val="FF0000"/>
            </a:solidFill>
            <a:prstDash val="sysDot"/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10725" name="Freeform 200"/>
          <p:cNvSpPr/>
          <p:nvPr/>
        </p:nvSpPr>
        <p:spPr bwMode="auto">
          <a:xfrm>
            <a:off x="2984500" y="4876800"/>
            <a:ext cx="228600" cy="774700"/>
          </a:xfrm>
          <a:custGeom>
            <a:avLst/>
            <a:gdLst>
              <a:gd name="T0" fmla="*/ 2147483647 w 144"/>
              <a:gd name="T1" fmla="*/ 0 h 488"/>
              <a:gd name="T2" fmla="*/ 2147483647 w 144"/>
              <a:gd name="T3" fmla="*/ 2147483647 h 488"/>
              <a:gd name="T4" fmla="*/ 2147483647 w 144"/>
              <a:gd name="T5" fmla="*/ 2147483647 h 488"/>
              <a:gd name="T6" fmla="*/ 0 60000 65536"/>
              <a:gd name="T7" fmla="*/ 0 60000 65536"/>
              <a:gd name="T8" fmla="*/ 0 60000 65536"/>
              <a:gd name="T9" fmla="*/ 0 w 144"/>
              <a:gd name="T10" fmla="*/ 0 h 488"/>
              <a:gd name="T11" fmla="*/ 144 w 144"/>
              <a:gd name="T12" fmla="*/ 488 h 4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" h="488">
                <a:moveTo>
                  <a:pt x="144" y="0"/>
                </a:moveTo>
                <a:cubicBezTo>
                  <a:pt x="124" y="55"/>
                  <a:pt x="46" y="247"/>
                  <a:pt x="23" y="328"/>
                </a:cubicBezTo>
                <a:cubicBezTo>
                  <a:pt x="0" y="409"/>
                  <a:pt x="10" y="455"/>
                  <a:pt x="6" y="488"/>
                </a:cubicBezTo>
              </a:path>
            </a:pathLst>
          </a:custGeom>
          <a:noFill/>
          <a:ln w="28575">
            <a:solidFill>
              <a:srgbClr val="FF0000"/>
            </a:solidFill>
            <a:prstDash val="sysDot"/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10726" name="Freeform 201"/>
          <p:cNvSpPr/>
          <p:nvPr/>
        </p:nvSpPr>
        <p:spPr bwMode="auto">
          <a:xfrm>
            <a:off x="4191000" y="4800600"/>
            <a:ext cx="565150" cy="892175"/>
          </a:xfrm>
          <a:custGeom>
            <a:avLst/>
            <a:gdLst>
              <a:gd name="T0" fmla="*/ 0 w 356"/>
              <a:gd name="T1" fmla="*/ 0 h 562"/>
              <a:gd name="T2" fmla="*/ 2147483647 w 356"/>
              <a:gd name="T3" fmla="*/ 2147483647 h 562"/>
              <a:gd name="T4" fmla="*/ 2147483647 w 356"/>
              <a:gd name="T5" fmla="*/ 2147483647 h 562"/>
              <a:gd name="T6" fmla="*/ 0 60000 65536"/>
              <a:gd name="T7" fmla="*/ 0 60000 65536"/>
              <a:gd name="T8" fmla="*/ 0 60000 65536"/>
              <a:gd name="T9" fmla="*/ 0 w 356"/>
              <a:gd name="T10" fmla="*/ 0 h 562"/>
              <a:gd name="T11" fmla="*/ 356 w 356"/>
              <a:gd name="T12" fmla="*/ 562 h 56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56" h="562">
                <a:moveTo>
                  <a:pt x="0" y="0"/>
                </a:moveTo>
                <a:cubicBezTo>
                  <a:pt x="14" y="51"/>
                  <a:pt x="26" y="214"/>
                  <a:pt x="85" y="308"/>
                </a:cubicBezTo>
                <a:cubicBezTo>
                  <a:pt x="144" y="402"/>
                  <a:pt x="300" y="509"/>
                  <a:pt x="356" y="562"/>
                </a:cubicBezTo>
              </a:path>
            </a:pathLst>
          </a:custGeom>
          <a:noFill/>
          <a:ln w="28575">
            <a:solidFill>
              <a:srgbClr val="FF0000"/>
            </a:solidFill>
            <a:prstDash val="sysDot"/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10727" name="Freeform 202"/>
          <p:cNvSpPr/>
          <p:nvPr/>
        </p:nvSpPr>
        <p:spPr bwMode="auto">
          <a:xfrm>
            <a:off x="5181600" y="4876800"/>
            <a:ext cx="985838" cy="788988"/>
          </a:xfrm>
          <a:custGeom>
            <a:avLst/>
            <a:gdLst>
              <a:gd name="T0" fmla="*/ 0 w 621"/>
              <a:gd name="T1" fmla="*/ 0 h 497"/>
              <a:gd name="T2" fmla="*/ 2147483647 w 621"/>
              <a:gd name="T3" fmla="*/ 2147483647 h 497"/>
              <a:gd name="T4" fmla="*/ 2147483647 w 621"/>
              <a:gd name="T5" fmla="*/ 2147483647 h 497"/>
              <a:gd name="T6" fmla="*/ 0 60000 65536"/>
              <a:gd name="T7" fmla="*/ 0 60000 65536"/>
              <a:gd name="T8" fmla="*/ 0 60000 65536"/>
              <a:gd name="T9" fmla="*/ 0 w 621"/>
              <a:gd name="T10" fmla="*/ 0 h 497"/>
              <a:gd name="T11" fmla="*/ 621 w 621"/>
              <a:gd name="T12" fmla="*/ 497 h 49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21" h="497">
                <a:moveTo>
                  <a:pt x="0" y="0"/>
                </a:moveTo>
                <a:cubicBezTo>
                  <a:pt x="53" y="52"/>
                  <a:pt x="213" y="228"/>
                  <a:pt x="316" y="311"/>
                </a:cubicBezTo>
                <a:cubicBezTo>
                  <a:pt x="419" y="394"/>
                  <a:pt x="557" y="458"/>
                  <a:pt x="621" y="497"/>
                </a:cubicBezTo>
              </a:path>
            </a:pathLst>
          </a:custGeom>
          <a:noFill/>
          <a:ln w="28575">
            <a:solidFill>
              <a:srgbClr val="FF0000"/>
            </a:solidFill>
            <a:prstDash val="sysDot"/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10728" name="Freeform 203"/>
          <p:cNvSpPr/>
          <p:nvPr/>
        </p:nvSpPr>
        <p:spPr bwMode="auto">
          <a:xfrm>
            <a:off x="4867275" y="3733800"/>
            <a:ext cx="533400" cy="1917700"/>
          </a:xfrm>
          <a:custGeom>
            <a:avLst/>
            <a:gdLst>
              <a:gd name="T0" fmla="*/ 2147483647 w 336"/>
              <a:gd name="T1" fmla="*/ 0 h 1208"/>
              <a:gd name="T2" fmla="*/ 2147483647 w 336"/>
              <a:gd name="T3" fmla="*/ 2147483647 h 1208"/>
              <a:gd name="T4" fmla="*/ 2147483647 w 336"/>
              <a:gd name="T5" fmla="*/ 2147483647 h 1208"/>
              <a:gd name="T6" fmla="*/ 0 60000 65536"/>
              <a:gd name="T7" fmla="*/ 0 60000 65536"/>
              <a:gd name="T8" fmla="*/ 0 60000 65536"/>
              <a:gd name="T9" fmla="*/ 0 w 336"/>
              <a:gd name="T10" fmla="*/ 0 h 1208"/>
              <a:gd name="T11" fmla="*/ 336 w 336"/>
              <a:gd name="T12" fmla="*/ 1208 h 120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36" h="1208">
                <a:moveTo>
                  <a:pt x="198" y="0"/>
                </a:moveTo>
                <a:cubicBezTo>
                  <a:pt x="169" y="64"/>
                  <a:pt x="0" y="186"/>
                  <a:pt x="23" y="387"/>
                </a:cubicBezTo>
                <a:cubicBezTo>
                  <a:pt x="46" y="588"/>
                  <a:pt x="271" y="1037"/>
                  <a:pt x="336" y="1208"/>
                </a:cubicBezTo>
              </a:path>
            </a:pathLst>
          </a:custGeom>
          <a:noFill/>
          <a:ln w="28575">
            <a:solidFill>
              <a:srgbClr val="FF0000"/>
            </a:solidFill>
            <a:prstDash val="sysDot"/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10729" name="Freeform 204"/>
          <p:cNvSpPr/>
          <p:nvPr/>
        </p:nvSpPr>
        <p:spPr bwMode="auto">
          <a:xfrm>
            <a:off x="5715000" y="4876800"/>
            <a:ext cx="985838" cy="788988"/>
          </a:xfrm>
          <a:custGeom>
            <a:avLst/>
            <a:gdLst>
              <a:gd name="T0" fmla="*/ 0 w 621"/>
              <a:gd name="T1" fmla="*/ 0 h 497"/>
              <a:gd name="T2" fmla="*/ 2147483647 w 621"/>
              <a:gd name="T3" fmla="*/ 2147483647 h 497"/>
              <a:gd name="T4" fmla="*/ 2147483647 w 621"/>
              <a:gd name="T5" fmla="*/ 2147483647 h 497"/>
              <a:gd name="T6" fmla="*/ 0 60000 65536"/>
              <a:gd name="T7" fmla="*/ 0 60000 65536"/>
              <a:gd name="T8" fmla="*/ 0 60000 65536"/>
              <a:gd name="T9" fmla="*/ 0 w 621"/>
              <a:gd name="T10" fmla="*/ 0 h 497"/>
              <a:gd name="T11" fmla="*/ 621 w 621"/>
              <a:gd name="T12" fmla="*/ 497 h 49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21" h="497">
                <a:moveTo>
                  <a:pt x="0" y="0"/>
                </a:moveTo>
                <a:cubicBezTo>
                  <a:pt x="72" y="33"/>
                  <a:pt x="326" y="117"/>
                  <a:pt x="429" y="200"/>
                </a:cubicBezTo>
                <a:cubicBezTo>
                  <a:pt x="532" y="283"/>
                  <a:pt x="581" y="435"/>
                  <a:pt x="621" y="497"/>
                </a:cubicBezTo>
              </a:path>
            </a:pathLst>
          </a:custGeom>
          <a:noFill/>
          <a:ln w="28575">
            <a:solidFill>
              <a:srgbClr val="FF0000"/>
            </a:solidFill>
            <a:prstDash val="sysDot"/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10730" name="Freeform 205"/>
          <p:cNvSpPr/>
          <p:nvPr/>
        </p:nvSpPr>
        <p:spPr bwMode="auto">
          <a:xfrm>
            <a:off x="5715000" y="3733800"/>
            <a:ext cx="1958975" cy="1985963"/>
          </a:xfrm>
          <a:custGeom>
            <a:avLst/>
            <a:gdLst>
              <a:gd name="T0" fmla="*/ 0 w 1234"/>
              <a:gd name="T1" fmla="*/ 0 h 1251"/>
              <a:gd name="T2" fmla="*/ 2147483647 w 1234"/>
              <a:gd name="T3" fmla="*/ 2147483647 h 1251"/>
              <a:gd name="T4" fmla="*/ 2147483647 w 1234"/>
              <a:gd name="T5" fmla="*/ 2147483647 h 1251"/>
              <a:gd name="T6" fmla="*/ 0 60000 65536"/>
              <a:gd name="T7" fmla="*/ 0 60000 65536"/>
              <a:gd name="T8" fmla="*/ 0 60000 65536"/>
              <a:gd name="T9" fmla="*/ 0 w 1234"/>
              <a:gd name="T10" fmla="*/ 0 h 1251"/>
              <a:gd name="T11" fmla="*/ 1234 w 1234"/>
              <a:gd name="T12" fmla="*/ 1251 h 125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34" h="1251">
                <a:moveTo>
                  <a:pt x="0" y="0"/>
                </a:moveTo>
                <a:cubicBezTo>
                  <a:pt x="62" y="120"/>
                  <a:pt x="164" y="508"/>
                  <a:pt x="370" y="717"/>
                </a:cubicBezTo>
                <a:cubicBezTo>
                  <a:pt x="576" y="926"/>
                  <a:pt x="1054" y="1140"/>
                  <a:pt x="1234" y="1251"/>
                </a:cubicBezTo>
              </a:path>
            </a:pathLst>
          </a:custGeom>
          <a:noFill/>
          <a:ln w="28575">
            <a:solidFill>
              <a:srgbClr val="FF0000"/>
            </a:solidFill>
            <a:prstDash val="sysDot"/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10731" name="Freeform 206"/>
          <p:cNvSpPr/>
          <p:nvPr/>
        </p:nvSpPr>
        <p:spPr bwMode="auto">
          <a:xfrm>
            <a:off x="6858000" y="4800600"/>
            <a:ext cx="1770063" cy="904875"/>
          </a:xfrm>
          <a:custGeom>
            <a:avLst/>
            <a:gdLst>
              <a:gd name="T0" fmla="*/ 0 w 1115"/>
              <a:gd name="T1" fmla="*/ 0 h 570"/>
              <a:gd name="T2" fmla="*/ 2147483647 w 1115"/>
              <a:gd name="T3" fmla="*/ 2147483647 h 570"/>
              <a:gd name="T4" fmla="*/ 2147483647 w 1115"/>
              <a:gd name="T5" fmla="*/ 2147483647 h 570"/>
              <a:gd name="T6" fmla="*/ 0 60000 65536"/>
              <a:gd name="T7" fmla="*/ 0 60000 65536"/>
              <a:gd name="T8" fmla="*/ 0 60000 65536"/>
              <a:gd name="T9" fmla="*/ 0 w 1115"/>
              <a:gd name="T10" fmla="*/ 0 h 570"/>
              <a:gd name="T11" fmla="*/ 1115 w 1115"/>
              <a:gd name="T12" fmla="*/ 570 h 57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15" h="570">
                <a:moveTo>
                  <a:pt x="0" y="0"/>
                </a:moveTo>
                <a:cubicBezTo>
                  <a:pt x="115" y="30"/>
                  <a:pt x="506" y="86"/>
                  <a:pt x="692" y="181"/>
                </a:cubicBezTo>
                <a:cubicBezTo>
                  <a:pt x="878" y="276"/>
                  <a:pt x="1027" y="489"/>
                  <a:pt x="1115" y="570"/>
                </a:cubicBezTo>
              </a:path>
            </a:pathLst>
          </a:custGeom>
          <a:noFill/>
          <a:ln w="28575">
            <a:solidFill>
              <a:srgbClr val="FF0000"/>
            </a:solidFill>
            <a:prstDash val="sysDot"/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10732" name="Text Box 210"/>
          <p:cNvSpPr txBox="1">
            <a:spLocks noChangeArrowheads="1"/>
          </p:cNvSpPr>
          <p:nvPr/>
        </p:nvSpPr>
        <p:spPr bwMode="auto">
          <a:xfrm>
            <a:off x="6324600" y="2514600"/>
            <a:ext cx="25908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/>
              <a:t>检索文件</a:t>
            </a:r>
            <a:r>
              <a:rPr lang="zh-CN" altLang="en-US" dirty="0" smtClean="0"/>
              <a:t>块</a:t>
            </a:r>
            <a:r>
              <a:rPr lang="en-US" altLang="zh-CN" dirty="0" smtClean="0"/>
              <a:t>45, </a:t>
            </a:r>
            <a:r>
              <a:rPr lang="zh-CN" altLang="en-US" dirty="0"/>
              <a:t>需</a:t>
            </a:r>
            <a:r>
              <a:rPr lang="zh-CN" altLang="en-US" dirty="0" smtClean="0"/>
              <a:t>读取</a:t>
            </a:r>
            <a:r>
              <a:rPr lang="en-US" altLang="zh-CN" dirty="0" smtClean="0"/>
              <a:t>1</a:t>
            </a:r>
            <a:r>
              <a:rPr lang="zh-CN" altLang="en-US" dirty="0" smtClean="0"/>
              <a:t>次</a:t>
            </a:r>
            <a:r>
              <a:rPr lang="zh-CN" altLang="en-US" dirty="0"/>
              <a:t>外存</a:t>
            </a:r>
          </a:p>
        </p:txBody>
      </p:sp>
      <p:sp>
        <p:nvSpPr>
          <p:cNvPr id="141" name="Text Box 210"/>
          <p:cNvSpPr txBox="1">
            <a:spLocks noChangeArrowheads="1"/>
          </p:cNvSpPr>
          <p:nvPr/>
        </p:nvSpPr>
        <p:spPr bwMode="auto">
          <a:xfrm>
            <a:off x="6332647" y="3460750"/>
            <a:ext cx="2590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 smtClean="0"/>
              <a:t>37</a:t>
            </a:r>
            <a:r>
              <a:rPr lang="en-US" altLang="zh-CN" dirty="0" smtClean="0">
                <a:sym typeface="Wingdings" panose="05000000000000000000" pitchFamily="2" charset="2"/>
              </a:rPr>
              <a:t>3</a:t>
            </a:r>
            <a:r>
              <a:rPr lang="zh-CN" altLang="en-US" dirty="0" smtClean="0">
                <a:sym typeface="Wingdings" panose="05000000000000000000" pitchFamily="2" charset="2"/>
              </a:rPr>
              <a:t>次</a:t>
            </a:r>
            <a:endParaRPr lang="zh-CN" altLang="en-US" dirty="0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0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732" grpId="0"/>
      <p:bldP spid="141" grpId="0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108000" rIns="91440" bIns="108000" anchor="ctr"/>
          <a:lstStyle/>
          <a:p>
            <a:pPr eaLnBrk="1" hangingPunct="1"/>
            <a:r>
              <a:rPr lang="en-US" altLang="zh-CN" sz="3200" b="1">
                <a:solidFill>
                  <a:schemeClr val="tx1"/>
                </a:solidFill>
              </a:rPr>
              <a:t>B+</a:t>
            </a:r>
            <a:r>
              <a:rPr lang="zh-CN" altLang="en-US" sz="3200" dirty="0">
                <a:solidFill>
                  <a:schemeClr val="tx1"/>
                </a:solidFill>
              </a:rPr>
              <a:t>树</a:t>
            </a:r>
            <a:endParaRPr lang="zh-CN" altLang="en-US" b="1" dirty="0"/>
          </a:p>
        </p:txBody>
      </p:sp>
      <p:sp>
        <p:nvSpPr>
          <p:cNvPr id="80899" name="Rectangle 3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762000"/>
          </a:xfrm>
        </p:spPr>
        <p:txBody>
          <a:bodyPr vert="horz" wrap="square" lIns="91440" tIns="45720" rIns="91440" bIns="45720" anchor="t"/>
          <a:lstStyle/>
          <a:p>
            <a:pPr eaLnBrk="1" hangingPunct="1"/>
            <a:r>
              <a:rPr lang="en-US" altLang="zh-CN" sz="3200" b="1">
                <a:latin typeface="宋体" panose="02010600030101010101" pitchFamily="2" charset="-122"/>
              </a:rPr>
              <a:t>B</a:t>
            </a:r>
            <a:r>
              <a:rPr lang="zh-CN" altLang="en-US" sz="3200" b="1" dirty="0">
                <a:latin typeface="宋体" panose="02010600030101010101" pitchFamily="2" charset="-122"/>
              </a:rPr>
              <a:t>树的一种变形</a:t>
            </a:r>
          </a:p>
        </p:txBody>
      </p:sp>
      <p:sp>
        <p:nvSpPr>
          <p:cNvPr id="80900" name="Rectangle 4"/>
          <p:cNvSpPr/>
          <p:nvPr/>
        </p:nvSpPr>
        <p:spPr>
          <a:xfrm>
            <a:off x="152400" y="1524000"/>
            <a:ext cx="8839200" cy="2590800"/>
          </a:xfrm>
          <a:prstGeom prst="rect">
            <a:avLst/>
          </a:prstGeom>
          <a:solidFill>
            <a:srgbClr val="F8F8F8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pPr marL="342900" indent="-342900" algn="l">
              <a:lnSpc>
                <a:spcPct val="120000"/>
              </a:lnSpc>
              <a:spcBef>
                <a:spcPct val="20000"/>
              </a:spcBef>
            </a:pPr>
            <a:r>
              <a:rPr lang="en-US" altLang="zh-CN" sz="3200" b="0">
                <a:solidFill>
                  <a:srgbClr val="A50021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 sz="3200" b="0" dirty="0">
                <a:solidFill>
                  <a:srgbClr val="A50021"/>
                </a:solidFill>
                <a:latin typeface="楷体_GB2312" pitchFamily="49" charset="-122"/>
                <a:ea typeface="楷体_GB2312" pitchFamily="49" charset="-122"/>
              </a:rPr>
              <a:t>每个叶子结点中含有</a:t>
            </a:r>
            <a:r>
              <a:rPr lang="zh-CN" altLang="en-US" sz="3200" b="0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en-US" altLang="zh-CN" sz="3200" b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sz="3200" b="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个关键字和  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en-US" altLang="zh-CN" sz="3200" b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sz="3200" b="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个指向记录的指针</a:t>
            </a:r>
            <a:r>
              <a:rPr lang="zh-CN" altLang="en-US" sz="3200" b="0" dirty="0">
                <a:solidFill>
                  <a:srgbClr val="A50021"/>
                </a:solidFill>
                <a:latin typeface="楷体_GB2312" pitchFamily="49" charset="-122"/>
                <a:ea typeface="楷体_GB2312" pitchFamily="49" charset="-122"/>
              </a:rPr>
              <a:t>；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</a:pPr>
            <a:r>
              <a:rPr lang="zh-CN" altLang="en-US" sz="3200" b="0" dirty="0">
                <a:solidFill>
                  <a:srgbClr val="A50021"/>
                </a:solidFill>
                <a:latin typeface="楷体_GB2312" pitchFamily="49" charset="-122"/>
                <a:ea typeface="楷体_GB2312" pitchFamily="49" charset="-122"/>
              </a:rPr>
              <a:t>   所有</a:t>
            </a:r>
            <a:r>
              <a:rPr lang="zh-CN" altLang="en-US" sz="3200" dirty="0">
                <a:solidFill>
                  <a:srgbClr val="A50021"/>
                </a:solidFill>
                <a:latin typeface="楷体_GB2312" pitchFamily="49" charset="-122"/>
                <a:ea typeface="楷体_GB2312" pitchFamily="49" charset="-122"/>
              </a:rPr>
              <a:t>叶子</a:t>
            </a:r>
            <a:r>
              <a:rPr lang="zh-CN" altLang="en-US" sz="3200" b="0" dirty="0">
                <a:solidFill>
                  <a:srgbClr val="A50021"/>
                </a:solidFill>
                <a:latin typeface="楷体_GB2312" pitchFamily="49" charset="-122"/>
                <a:ea typeface="楷体_GB2312" pitchFamily="49" charset="-122"/>
              </a:rPr>
              <a:t>结点彼此相</a:t>
            </a:r>
            <a:r>
              <a:rPr lang="zh-CN" altLang="en-US" sz="3200" dirty="0">
                <a:solidFill>
                  <a:srgbClr val="A50021"/>
                </a:solidFill>
                <a:latin typeface="楷体_GB2312" pitchFamily="49" charset="-122"/>
                <a:ea typeface="楷体_GB2312" pitchFamily="49" charset="-122"/>
              </a:rPr>
              <a:t>链接</a:t>
            </a:r>
            <a:r>
              <a:rPr lang="zh-CN" altLang="en-US" sz="3200" b="0" dirty="0">
                <a:solidFill>
                  <a:srgbClr val="A50021"/>
                </a:solidFill>
                <a:latin typeface="楷体_GB2312" pitchFamily="49" charset="-122"/>
                <a:ea typeface="楷体_GB2312" pitchFamily="49" charset="-122"/>
              </a:rPr>
              <a:t>构成一个</a:t>
            </a:r>
            <a:r>
              <a:rPr lang="zh-CN" altLang="en-US" sz="3200" b="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有序链表</a:t>
            </a:r>
            <a:r>
              <a:rPr lang="zh-CN" altLang="en-US" sz="3200" b="0" dirty="0">
                <a:solidFill>
                  <a:srgbClr val="A50021"/>
                </a:solidFill>
                <a:latin typeface="楷体_GB2312" pitchFamily="49" charset="-122"/>
                <a:ea typeface="楷体_GB2312" pitchFamily="49" charset="-122"/>
              </a:rPr>
              <a:t>，其</a:t>
            </a:r>
            <a:r>
              <a:rPr lang="zh-CN" altLang="en-US" sz="3200" b="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头指针指向含最小关键字的结点；</a:t>
            </a:r>
          </a:p>
        </p:txBody>
      </p:sp>
      <p:grpSp>
        <p:nvGrpSpPr>
          <p:cNvPr id="80901" name="Group 5"/>
          <p:cNvGrpSpPr/>
          <p:nvPr/>
        </p:nvGrpSpPr>
        <p:grpSpPr>
          <a:xfrm>
            <a:off x="228600" y="4351338"/>
            <a:ext cx="8702675" cy="2354262"/>
            <a:chOff x="144" y="2741"/>
            <a:chExt cx="5482" cy="1483"/>
          </a:xfrm>
        </p:grpSpPr>
        <p:grpSp>
          <p:nvGrpSpPr>
            <p:cNvPr id="80902" name="Group 6"/>
            <p:cNvGrpSpPr/>
            <p:nvPr/>
          </p:nvGrpSpPr>
          <p:grpSpPr>
            <a:xfrm>
              <a:off x="2325" y="2741"/>
              <a:ext cx="1129" cy="370"/>
              <a:chOff x="1174" y="2566"/>
              <a:chExt cx="1200" cy="362"/>
            </a:xfrm>
          </p:grpSpPr>
          <p:grpSp>
            <p:nvGrpSpPr>
              <p:cNvPr id="80941" name="Group 7"/>
              <p:cNvGrpSpPr/>
              <p:nvPr/>
            </p:nvGrpSpPr>
            <p:grpSpPr>
              <a:xfrm>
                <a:off x="1200" y="2592"/>
                <a:ext cx="1056" cy="336"/>
                <a:chOff x="1200" y="2592"/>
                <a:chExt cx="1248" cy="338"/>
              </a:xfrm>
            </p:grpSpPr>
            <p:sp>
              <p:nvSpPr>
                <p:cNvPr id="80943" name="Rectangle 8"/>
                <p:cNvSpPr/>
                <p:nvPr/>
              </p:nvSpPr>
              <p:spPr>
                <a:xfrm>
                  <a:off x="1200" y="2592"/>
                  <a:ext cx="1248" cy="336"/>
                </a:xfrm>
                <a:prstGeom prst="rect">
                  <a:avLst/>
                </a:prstGeom>
                <a:noFill/>
                <a:ln w="3175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endParaRPr lang="zh-CN" altLang="en-US" sz="32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80944" name="Line 9"/>
                <p:cNvSpPr/>
                <p:nvPr/>
              </p:nvSpPr>
              <p:spPr>
                <a:xfrm flipH="1">
                  <a:off x="1584" y="2592"/>
                  <a:ext cx="0" cy="338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80945" name="Line 10"/>
                <p:cNvSpPr/>
                <p:nvPr/>
              </p:nvSpPr>
              <p:spPr>
                <a:xfrm flipH="1">
                  <a:off x="2016" y="2592"/>
                  <a:ext cx="0" cy="338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80942" name="Text Box 11"/>
              <p:cNvSpPr txBox="1"/>
              <p:nvPr/>
            </p:nvSpPr>
            <p:spPr>
              <a:xfrm>
                <a:off x="1174" y="2566"/>
                <a:ext cx="1200" cy="35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CN" sz="3200">
                    <a:latin typeface="宋体" panose="02010600030101010101" pitchFamily="2" charset="-122"/>
                  </a:rPr>
                  <a:t>59</a:t>
                </a:r>
                <a:r>
                  <a:rPr lang="en-US" altLang="zh-CN" sz="1600">
                    <a:latin typeface="宋体" panose="02010600030101010101" pitchFamily="2" charset="-122"/>
                  </a:rPr>
                  <a:t> </a:t>
                </a:r>
                <a:r>
                  <a:rPr lang="en-US" altLang="zh-CN" sz="3200">
                    <a:latin typeface="宋体" panose="02010600030101010101" pitchFamily="2" charset="-122"/>
                  </a:rPr>
                  <a:t>97</a:t>
                </a:r>
              </a:p>
            </p:txBody>
          </p:sp>
        </p:grpSp>
        <p:grpSp>
          <p:nvGrpSpPr>
            <p:cNvPr id="80903" name="Group 12"/>
            <p:cNvGrpSpPr/>
            <p:nvPr/>
          </p:nvGrpSpPr>
          <p:grpSpPr>
            <a:xfrm>
              <a:off x="144" y="3858"/>
              <a:ext cx="961" cy="366"/>
              <a:chOff x="624" y="3648"/>
              <a:chExt cx="1968" cy="483"/>
            </a:xfrm>
          </p:grpSpPr>
          <p:sp>
            <p:nvSpPr>
              <p:cNvPr id="80939" name="Text Box 13"/>
              <p:cNvSpPr txBox="1"/>
              <p:nvPr/>
            </p:nvSpPr>
            <p:spPr>
              <a:xfrm>
                <a:off x="624" y="3696"/>
                <a:ext cx="1921" cy="406"/>
              </a:xfrm>
              <a:prstGeom prst="rect">
                <a:avLst/>
              </a:prstGeom>
              <a:noFill/>
              <a:ln w="317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/>
              <a:p>
                <a:endParaRPr lang="zh-CN" altLang="zh-CN" sz="2400" b="0" dirty="0">
                  <a:latin typeface="Verdana" panose="020B0604030504040204" pitchFamily="34" charset="0"/>
                </a:endParaRPr>
              </a:p>
            </p:txBody>
          </p:sp>
          <p:sp>
            <p:nvSpPr>
              <p:cNvPr id="80940" name="Text Box 14"/>
              <p:cNvSpPr txBox="1"/>
              <p:nvPr/>
            </p:nvSpPr>
            <p:spPr>
              <a:xfrm>
                <a:off x="624" y="3648"/>
                <a:ext cx="1968" cy="48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CN" sz="3200" b="0">
                    <a:latin typeface="Times New Roman" panose="02020603050405020304" pitchFamily="18" charset="0"/>
                  </a:rPr>
                  <a:t>10 15 </a:t>
                </a:r>
              </a:p>
            </p:txBody>
          </p:sp>
        </p:grpSp>
        <p:grpSp>
          <p:nvGrpSpPr>
            <p:cNvPr id="80904" name="Group 15"/>
            <p:cNvGrpSpPr/>
            <p:nvPr/>
          </p:nvGrpSpPr>
          <p:grpSpPr>
            <a:xfrm>
              <a:off x="1200" y="3858"/>
              <a:ext cx="1056" cy="365"/>
              <a:chOff x="624" y="3648"/>
              <a:chExt cx="1968" cy="482"/>
            </a:xfrm>
          </p:grpSpPr>
          <p:sp>
            <p:nvSpPr>
              <p:cNvPr id="80937" name="Text Box 16"/>
              <p:cNvSpPr txBox="1"/>
              <p:nvPr/>
            </p:nvSpPr>
            <p:spPr>
              <a:xfrm>
                <a:off x="624" y="3696"/>
                <a:ext cx="1920" cy="406"/>
              </a:xfrm>
              <a:prstGeom prst="rect">
                <a:avLst/>
              </a:prstGeom>
              <a:noFill/>
              <a:ln w="317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/>
              <a:p>
                <a:endParaRPr lang="zh-CN" altLang="zh-CN" sz="2400" b="0" dirty="0">
                  <a:latin typeface="Verdana" panose="020B0604030504040204" pitchFamily="34" charset="0"/>
                </a:endParaRPr>
              </a:p>
            </p:txBody>
          </p:sp>
          <p:sp>
            <p:nvSpPr>
              <p:cNvPr id="80938" name="Text Box 17"/>
              <p:cNvSpPr txBox="1"/>
              <p:nvPr/>
            </p:nvSpPr>
            <p:spPr>
              <a:xfrm>
                <a:off x="624" y="3648"/>
                <a:ext cx="1968" cy="48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CN" sz="3200" b="0">
                    <a:latin typeface="Times New Roman" panose="02020603050405020304" pitchFamily="18" charset="0"/>
                  </a:rPr>
                  <a:t>21 37 44 </a:t>
                </a:r>
              </a:p>
            </p:txBody>
          </p:sp>
        </p:grpSp>
        <p:grpSp>
          <p:nvGrpSpPr>
            <p:cNvPr id="80905" name="Group 18"/>
            <p:cNvGrpSpPr/>
            <p:nvPr/>
          </p:nvGrpSpPr>
          <p:grpSpPr>
            <a:xfrm>
              <a:off x="3452" y="3858"/>
              <a:ext cx="878" cy="365"/>
              <a:chOff x="624" y="3648"/>
              <a:chExt cx="1968" cy="444"/>
            </a:xfrm>
          </p:grpSpPr>
          <p:sp>
            <p:nvSpPr>
              <p:cNvPr id="80935" name="Text Box 19"/>
              <p:cNvSpPr txBox="1"/>
              <p:nvPr/>
            </p:nvSpPr>
            <p:spPr>
              <a:xfrm>
                <a:off x="624" y="3695"/>
                <a:ext cx="1918" cy="375"/>
              </a:xfrm>
              <a:prstGeom prst="rect">
                <a:avLst/>
              </a:prstGeom>
              <a:noFill/>
              <a:ln w="317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/>
              <a:p>
                <a:endParaRPr lang="zh-CN" altLang="zh-CN" sz="2400" b="0" dirty="0">
                  <a:latin typeface="Verdana" panose="020B0604030504040204" pitchFamily="34" charset="0"/>
                </a:endParaRPr>
              </a:p>
            </p:txBody>
          </p:sp>
          <p:sp>
            <p:nvSpPr>
              <p:cNvPr id="80936" name="Text Box 20"/>
              <p:cNvSpPr txBox="1"/>
              <p:nvPr/>
            </p:nvSpPr>
            <p:spPr>
              <a:xfrm>
                <a:off x="624" y="3648"/>
                <a:ext cx="1968" cy="44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CN" sz="3200" b="0">
                    <a:latin typeface="Times New Roman" panose="02020603050405020304" pitchFamily="18" charset="0"/>
                  </a:rPr>
                  <a:t>63 72 </a:t>
                </a:r>
              </a:p>
            </p:txBody>
          </p:sp>
        </p:grpSp>
        <p:grpSp>
          <p:nvGrpSpPr>
            <p:cNvPr id="80906" name="Group 21"/>
            <p:cNvGrpSpPr/>
            <p:nvPr/>
          </p:nvGrpSpPr>
          <p:grpSpPr>
            <a:xfrm>
              <a:off x="2352" y="3858"/>
              <a:ext cx="962" cy="366"/>
              <a:chOff x="624" y="3648"/>
              <a:chExt cx="1968" cy="390"/>
            </a:xfrm>
          </p:grpSpPr>
          <p:sp>
            <p:nvSpPr>
              <p:cNvPr id="80933" name="Text Box 22"/>
              <p:cNvSpPr txBox="1"/>
              <p:nvPr/>
            </p:nvSpPr>
            <p:spPr>
              <a:xfrm>
                <a:off x="624" y="3696"/>
                <a:ext cx="1921" cy="328"/>
              </a:xfrm>
              <a:prstGeom prst="rect">
                <a:avLst/>
              </a:prstGeom>
              <a:noFill/>
              <a:ln w="317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/>
              <a:p>
                <a:endParaRPr lang="zh-CN" altLang="zh-CN" sz="2400" b="0" dirty="0">
                  <a:latin typeface="Verdana" panose="020B0604030504040204" pitchFamily="34" charset="0"/>
                </a:endParaRPr>
              </a:p>
            </p:txBody>
          </p:sp>
          <p:sp>
            <p:nvSpPr>
              <p:cNvPr id="80934" name="Text Box 23"/>
              <p:cNvSpPr txBox="1"/>
              <p:nvPr/>
            </p:nvSpPr>
            <p:spPr>
              <a:xfrm>
                <a:off x="624" y="3648"/>
                <a:ext cx="1968" cy="39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CN" sz="3200" b="0">
                    <a:latin typeface="Times New Roman" panose="02020603050405020304" pitchFamily="18" charset="0"/>
                  </a:rPr>
                  <a:t>51 59</a:t>
                </a:r>
              </a:p>
            </p:txBody>
          </p:sp>
        </p:grpSp>
        <p:grpSp>
          <p:nvGrpSpPr>
            <p:cNvPr id="80907" name="Group 24"/>
            <p:cNvGrpSpPr/>
            <p:nvPr/>
          </p:nvGrpSpPr>
          <p:grpSpPr>
            <a:xfrm>
              <a:off x="1028" y="3253"/>
              <a:ext cx="1129" cy="370"/>
              <a:chOff x="1174" y="2566"/>
              <a:chExt cx="1200" cy="362"/>
            </a:xfrm>
          </p:grpSpPr>
          <p:grpSp>
            <p:nvGrpSpPr>
              <p:cNvPr id="80928" name="Group 25"/>
              <p:cNvGrpSpPr/>
              <p:nvPr/>
            </p:nvGrpSpPr>
            <p:grpSpPr>
              <a:xfrm>
                <a:off x="1200" y="2592"/>
                <a:ext cx="1056" cy="336"/>
                <a:chOff x="1200" y="2592"/>
                <a:chExt cx="1248" cy="338"/>
              </a:xfrm>
            </p:grpSpPr>
            <p:sp>
              <p:nvSpPr>
                <p:cNvPr id="80930" name="Rectangle 26"/>
                <p:cNvSpPr/>
                <p:nvPr/>
              </p:nvSpPr>
              <p:spPr>
                <a:xfrm>
                  <a:off x="1200" y="2592"/>
                  <a:ext cx="1248" cy="336"/>
                </a:xfrm>
                <a:prstGeom prst="rect">
                  <a:avLst/>
                </a:prstGeom>
                <a:noFill/>
                <a:ln w="3175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endParaRPr lang="zh-CN" altLang="en-US" sz="32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80931" name="Line 27"/>
                <p:cNvSpPr/>
                <p:nvPr/>
              </p:nvSpPr>
              <p:spPr>
                <a:xfrm flipH="1">
                  <a:off x="1584" y="2592"/>
                  <a:ext cx="0" cy="338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80932" name="Line 28"/>
                <p:cNvSpPr/>
                <p:nvPr/>
              </p:nvSpPr>
              <p:spPr>
                <a:xfrm flipH="1">
                  <a:off x="2016" y="2592"/>
                  <a:ext cx="0" cy="338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80929" name="Text Box 29"/>
              <p:cNvSpPr txBox="1"/>
              <p:nvPr/>
            </p:nvSpPr>
            <p:spPr>
              <a:xfrm>
                <a:off x="1174" y="2566"/>
                <a:ext cx="1200" cy="35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CN" sz="3200">
                    <a:latin typeface="宋体" panose="02010600030101010101" pitchFamily="2" charset="-122"/>
                  </a:rPr>
                  <a:t>15</a:t>
                </a:r>
                <a:r>
                  <a:rPr lang="en-US" altLang="zh-CN" sz="1600">
                    <a:latin typeface="宋体" panose="02010600030101010101" pitchFamily="2" charset="-122"/>
                  </a:rPr>
                  <a:t> </a:t>
                </a:r>
                <a:r>
                  <a:rPr lang="en-US" altLang="zh-CN" sz="3200">
                    <a:latin typeface="宋体" panose="02010600030101010101" pitchFamily="2" charset="-122"/>
                  </a:rPr>
                  <a:t>44</a:t>
                </a:r>
                <a:r>
                  <a:rPr lang="en-US" altLang="zh-CN" sz="1600">
                    <a:latin typeface="宋体" panose="02010600030101010101" pitchFamily="2" charset="-122"/>
                  </a:rPr>
                  <a:t> </a:t>
                </a:r>
                <a:r>
                  <a:rPr lang="en-US" altLang="zh-CN" sz="3200">
                    <a:latin typeface="宋体" panose="02010600030101010101" pitchFamily="2" charset="-122"/>
                  </a:rPr>
                  <a:t>59</a:t>
                </a:r>
              </a:p>
            </p:txBody>
          </p:sp>
        </p:grpSp>
        <p:grpSp>
          <p:nvGrpSpPr>
            <p:cNvPr id="80908" name="Group 30"/>
            <p:cNvGrpSpPr/>
            <p:nvPr/>
          </p:nvGrpSpPr>
          <p:grpSpPr>
            <a:xfrm>
              <a:off x="3478" y="3253"/>
              <a:ext cx="1128" cy="370"/>
              <a:chOff x="1174" y="2566"/>
              <a:chExt cx="1200" cy="362"/>
            </a:xfrm>
          </p:grpSpPr>
          <p:grpSp>
            <p:nvGrpSpPr>
              <p:cNvPr id="80923" name="Group 31"/>
              <p:cNvGrpSpPr/>
              <p:nvPr/>
            </p:nvGrpSpPr>
            <p:grpSpPr>
              <a:xfrm>
                <a:off x="1200" y="2592"/>
                <a:ext cx="1056" cy="336"/>
                <a:chOff x="1200" y="2592"/>
                <a:chExt cx="1248" cy="338"/>
              </a:xfrm>
            </p:grpSpPr>
            <p:sp>
              <p:nvSpPr>
                <p:cNvPr id="80925" name="Rectangle 32"/>
                <p:cNvSpPr/>
                <p:nvPr/>
              </p:nvSpPr>
              <p:spPr>
                <a:xfrm>
                  <a:off x="1200" y="2592"/>
                  <a:ext cx="1248" cy="336"/>
                </a:xfrm>
                <a:prstGeom prst="rect">
                  <a:avLst/>
                </a:prstGeom>
                <a:noFill/>
                <a:ln w="3175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endParaRPr lang="zh-CN" altLang="en-US" sz="32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80926" name="Line 33"/>
                <p:cNvSpPr/>
                <p:nvPr/>
              </p:nvSpPr>
              <p:spPr>
                <a:xfrm flipH="1">
                  <a:off x="1584" y="2592"/>
                  <a:ext cx="0" cy="338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80927" name="Line 34"/>
                <p:cNvSpPr/>
                <p:nvPr/>
              </p:nvSpPr>
              <p:spPr>
                <a:xfrm flipH="1">
                  <a:off x="2016" y="2592"/>
                  <a:ext cx="0" cy="338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80924" name="Text Box 35"/>
              <p:cNvSpPr txBox="1"/>
              <p:nvPr/>
            </p:nvSpPr>
            <p:spPr>
              <a:xfrm>
                <a:off x="1174" y="2566"/>
                <a:ext cx="1200" cy="35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CN" sz="3200">
                    <a:latin typeface="宋体" panose="02010600030101010101" pitchFamily="2" charset="-122"/>
                  </a:rPr>
                  <a:t>72</a:t>
                </a:r>
                <a:r>
                  <a:rPr lang="en-US" altLang="zh-CN" sz="1600">
                    <a:latin typeface="宋体" panose="02010600030101010101" pitchFamily="2" charset="-122"/>
                  </a:rPr>
                  <a:t> </a:t>
                </a:r>
                <a:r>
                  <a:rPr lang="en-US" altLang="zh-CN" sz="3200">
                    <a:latin typeface="宋体" panose="02010600030101010101" pitchFamily="2" charset="-122"/>
                  </a:rPr>
                  <a:t>97</a:t>
                </a:r>
              </a:p>
            </p:txBody>
          </p:sp>
        </p:grpSp>
        <p:grpSp>
          <p:nvGrpSpPr>
            <p:cNvPr id="80909" name="Group 36"/>
            <p:cNvGrpSpPr/>
            <p:nvPr/>
          </p:nvGrpSpPr>
          <p:grpSpPr>
            <a:xfrm>
              <a:off x="4497" y="3858"/>
              <a:ext cx="1129" cy="365"/>
              <a:chOff x="624" y="3648"/>
              <a:chExt cx="1968" cy="409"/>
            </a:xfrm>
          </p:grpSpPr>
          <p:sp>
            <p:nvSpPr>
              <p:cNvPr id="80921" name="Text Box 37"/>
              <p:cNvSpPr txBox="1"/>
              <p:nvPr/>
            </p:nvSpPr>
            <p:spPr>
              <a:xfrm>
                <a:off x="624" y="3696"/>
                <a:ext cx="1920" cy="345"/>
              </a:xfrm>
              <a:prstGeom prst="rect">
                <a:avLst/>
              </a:prstGeom>
              <a:noFill/>
              <a:ln w="317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/>
              <a:p>
                <a:endParaRPr lang="zh-CN" altLang="zh-CN" sz="2400" b="0" dirty="0">
                  <a:latin typeface="Verdana" panose="020B0604030504040204" pitchFamily="34" charset="0"/>
                </a:endParaRPr>
              </a:p>
            </p:txBody>
          </p:sp>
          <p:sp>
            <p:nvSpPr>
              <p:cNvPr id="80922" name="Text Box 38"/>
              <p:cNvSpPr txBox="1"/>
              <p:nvPr/>
            </p:nvSpPr>
            <p:spPr>
              <a:xfrm>
                <a:off x="624" y="3648"/>
                <a:ext cx="1968" cy="40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CN" sz="3200" b="0">
                    <a:latin typeface="Times New Roman" panose="02020603050405020304" pitchFamily="18" charset="0"/>
                  </a:rPr>
                  <a:t>85 91 97 </a:t>
                </a:r>
              </a:p>
            </p:txBody>
          </p:sp>
        </p:grpSp>
        <p:sp>
          <p:nvSpPr>
            <p:cNvPr id="80910" name="Line 39"/>
            <p:cNvSpPr/>
            <p:nvPr/>
          </p:nvSpPr>
          <p:spPr>
            <a:xfrm flipH="1">
              <a:off x="652" y="3579"/>
              <a:ext cx="418" cy="32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0911" name="Line 40"/>
            <p:cNvSpPr/>
            <p:nvPr/>
          </p:nvSpPr>
          <p:spPr>
            <a:xfrm flipH="1">
              <a:off x="1948" y="3104"/>
              <a:ext cx="594" cy="19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0912" name="Line 41"/>
            <p:cNvSpPr/>
            <p:nvPr/>
          </p:nvSpPr>
          <p:spPr>
            <a:xfrm>
              <a:off x="1530" y="3626"/>
              <a:ext cx="6" cy="26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0913" name="Line 42"/>
            <p:cNvSpPr/>
            <p:nvPr/>
          </p:nvSpPr>
          <p:spPr>
            <a:xfrm flipH="1" flipV="1">
              <a:off x="2031" y="3626"/>
              <a:ext cx="465" cy="26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0914" name="Line 43"/>
            <p:cNvSpPr/>
            <p:nvPr/>
          </p:nvSpPr>
          <p:spPr>
            <a:xfrm flipH="1" flipV="1">
              <a:off x="2928" y="3120"/>
              <a:ext cx="574" cy="17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0915" name="Line 44"/>
            <p:cNvSpPr/>
            <p:nvPr/>
          </p:nvSpPr>
          <p:spPr>
            <a:xfrm flipH="1" flipV="1">
              <a:off x="4080" y="3600"/>
              <a:ext cx="459" cy="305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0916" name="Line 45"/>
            <p:cNvSpPr/>
            <p:nvPr/>
          </p:nvSpPr>
          <p:spPr>
            <a:xfrm flipV="1">
              <a:off x="3536" y="3600"/>
              <a:ext cx="160" cy="305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0917" name="Line 46"/>
            <p:cNvSpPr/>
            <p:nvPr/>
          </p:nvSpPr>
          <p:spPr>
            <a:xfrm>
              <a:off x="1008" y="4032"/>
              <a:ext cx="192" cy="0"/>
            </a:xfrm>
            <a:prstGeom prst="line">
              <a:avLst/>
            </a:prstGeom>
            <a:ln w="28575" cap="rnd" cmpd="sng">
              <a:solidFill>
                <a:srgbClr val="FF33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0918" name="Line 47"/>
            <p:cNvSpPr/>
            <p:nvPr/>
          </p:nvSpPr>
          <p:spPr>
            <a:xfrm>
              <a:off x="2160" y="4032"/>
              <a:ext cx="192" cy="0"/>
            </a:xfrm>
            <a:prstGeom prst="line">
              <a:avLst/>
            </a:prstGeom>
            <a:ln w="28575" cap="rnd" cmpd="sng">
              <a:solidFill>
                <a:srgbClr val="FF33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0919" name="Line 48"/>
            <p:cNvSpPr/>
            <p:nvPr/>
          </p:nvSpPr>
          <p:spPr>
            <a:xfrm>
              <a:off x="3264" y="4032"/>
              <a:ext cx="192" cy="0"/>
            </a:xfrm>
            <a:prstGeom prst="line">
              <a:avLst/>
            </a:prstGeom>
            <a:ln w="28575" cap="rnd" cmpd="sng">
              <a:solidFill>
                <a:srgbClr val="FF33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0920" name="Line 49"/>
            <p:cNvSpPr/>
            <p:nvPr/>
          </p:nvSpPr>
          <p:spPr>
            <a:xfrm>
              <a:off x="4272" y="4032"/>
              <a:ext cx="192" cy="0"/>
            </a:xfrm>
            <a:prstGeom prst="line">
              <a:avLst/>
            </a:prstGeom>
            <a:ln w="28575" cap="rnd" cmpd="sng">
              <a:solidFill>
                <a:srgbClr val="FF3300"/>
              </a:solidFill>
              <a:prstDash val="solid"/>
              <a:headEnd type="none" w="med" len="med"/>
              <a:tailEnd type="triangle" w="med" len="med"/>
            </a:ln>
          </p:spPr>
        </p:sp>
      </p:grp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/>
          </p:cNvSpPr>
          <p:nvPr>
            <p:ph idx="1"/>
          </p:nvPr>
        </p:nvSpPr>
        <p:spPr>
          <a:xfrm>
            <a:off x="228600" y="304800"/>
            <a:ext cx="8686800" cy="2895600"/>
          </a:xfrm>
          <a:solidFill>
            <a:srgbClr val="F8F8F8">
              <a:alpha val="100000"/>
            </a:srgbClr>
          </a:solidFill>
          <a:ln>
            <a:solidFill>
              <a:schemeClr val="tx1">
                <a:alpha val="100000"/>
              </a:schemeClr>
            </a:solidFill>
            <a:miter/>
          </a:ln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120000"/>
              </a:lnSpc>
              <a:buClrTx/>
              <a:buNone/>
            </a:pPr>
            <a:r>
              <a:rPr lang="en-US" altLang="zh-CN" sz="3200">
                <a:solidFill>
                  <a:srgbClr val="A50021"/>
                </a:solidFill>
                <a:ea typeface="楷体_GB2312" pitchFamily="49" charset="-122"/>
              </a:rPr>
              <a:t>       </a:t>
            </a:r>
            <a:r>
              <a:rPr lang="zh-CN" altLang="en-US" sz="3200" dirty="0">
                <a:solidFill>
                  <a:srgbClr val="A50021"/>
                </a:solidFill>
                <a:ea typeface="楷体_GB2312" pitchFamily="49" charset="-122"/>
              </a:rPr>
              <a:t>每个非叶结点中的关键字 </a:t>
            </a:r>
            <a:r>
              <a:rPr lang="en-US" altLang="zh-CN" sz="3200" b="1" i="1" err="1">
                <a:solidFill>
                  <a:srgbClr val="0000FF"/>
                </a:solidFill>
                <a:ea typeface="楷体_GB2312" pitchFamily="49" charset="-122"/>
              </a:rPr>
              <a:t>K</a:t>
            </a:r>
            <a:r>
              <a:rPr lang="en-US" altLang="zh-CN" sz="3200" b="1" i="1" baseline="-25000" err="1">
                <a:solidFill>
                  <a:srgbClr val="0000FF"/>
                </a:solidFill>
                <a:ea typeface="楷体_GB2312" pitchFamily="49" charset="-122"/>
              </a:rPr>
              <a:t>i</a:t>
            </a:r>
            <a:r>
              <a:rPr lang="en-US" altLang="zh-CN" sz="3200" b="1" i="1" baseline="-25000">
                <a:solidFill>
                  <a:srgbClr val="0000FF"/>
                </a:solidFill>
                <a:ea typeface="楷体_GB2312" pitchFamily="49" charset="-122"/>
              </a:rPr>
              <a:t> </a:t>
            </a:r>
            <a:r>
              <a:rPr lang="zh-CN" altLang="en-US" sz="3200" dirty="0">
                <a:solidFill>
                  <a:srgbClr val="0000FF"/>
                </a:solidFill>
                <a:ea typeface="楷体_GB2312" pitchFamily="49" charset="-122"/>
              </a:rPr>
              <a:t>为</a:t>
            </a:r>
            <a:r>
              <a:rPr lang="zh-CN" altLang="en-US" sz="3200" dirty="0">
                <a:solidFill>
                  <a:srgbClr val="A50021"/>
                </a:solidFill>
                <a:ea typeface="楷体_GB2312" pitchFamily="49" charset="-122"/>
              </a:rPr>
              <a:t>其相应指针 </a:t>
            </a:r>
            <a:r>
              <a:rPr lang="en-US" altLang="zh-CN" sz="3200" b="1" i="1">
                <a:solidFill>
                  <a:srgbClr val="0000FF"/>
                </a:solidFill>
                <a:ea typeface="楷体_GB2312" pitchFamily="49" charset="-122"/>
              </a:rPr>
              <a:t>A</a:t>
            </a:r>
            <a:r>
              <a:rPr lang="en-US" altLang="zh-CN" sz="3200" b="1" i="1" baseline="-25000">
                <a:solidFill>
                  <a:srgbClr val="0000FF"/>
                </a:solidFill>
                <a:ea typeface="楷体_GB2312" pitchFamily="49" charset="-122"/>
              </a:rPr>
              <a:t>i </a:t>
            </a:r>
            <a:r>
              <a:rPr lang="zh-CN" altLang="en-US" sz="32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所指子树中关键字的最大值</a:t>
            </a:r>
            <a:r>
              <a:rPr lang="zh-CN" altLang="en-US" sz="3200" dirty="0">
                <a:solidFill>
                  <a:srgbClr val="A50021"/>
                </a:solidFill>
                <a:latin typeface="楷体_GB2312" pitchFamily="49" charset="-122"/>
                <a:ea typeface="楷体_GB2312" pitchFamily="49" charset="-122"/>
              </a:rPr>
              <a:t>；</a:t>
            </a:r>
          </a:p>
          <a:p>
            <a:pPr eaLnBrk="1" hangingPunct="1">
              <a:lnSpc>
                <a:spcPct val="120000"/>
              </a:lnSpc>
              <a:buClrTx/>
              <a:buNone/>
            </a:pPr>
            <a:r>
              <a:rPr lang="zh-CN" altLang="en-US" sz="3200" dirty="0">
                <a:solidFill>
                  <a:srgbClr val="A50021"/>
                </a:solidFill>
                <a:latin typeface="楷体_GB2312" pitchFamily="49" charset="-122"/>
                <a:ea typeface="楷体_GB2312" pitchFamily="49" charset="-122"/>
              </a:rPr>
              <a:t>    每个结点中关键字的个数均介于 </a:t>
            </a:r>
            <a:r>
              <a:rPr lang="zh-CN" altLang="en-US" sz="3200" dirty="0">
                <a:solidFill>
                  <a:srgbClr val="0000FF"/>
                </a:solidFill>
                <a:ea typeface="楷体_GB2312" pitchFamily="49" charset="-122"/>
                <a:sym typeface="Symbol" panose="05050102010706020507" pitchFamily="18" charset="2"/>
              </a:rPr>
              <a:t></a:t>
            </a:r>
            <a:r>
              <a:rPr lang="en-US" altLang="zh-CN" sz="3200" b="1" i="1">
                <a:solidFill>
                  <a:srgbClr val="0000FF"/>
                </a:solidFill>
                <a:ea typeface="楷体_GB2312" pitchFamily="49" charset="-122"/>
              </a:rPr>
              <a:t>m/2</a:t>
            </a:r>
            <a:r>
              <a:rPr lang="en-US" altLang="zh-CN" sz="3200">
                <a:solidFill>
                  <a:srgbClr val="0000FF"/>
                </a:solidFill>
                <a:ea typeface="楷体_GB2312" pitchFamily="49" charset="-122"/>
                <a:sym typeface="Symbol" panose="05050102010706020507" pitchFamily="18" charset="2"/>
              </a:rPr>
              <a:t></a:t>
            </a:r>
            <a:r>
              <a:rPr lang="zh-CN" altLang="en-US" sz="3200" dirty="0">
                <a:solidFill>
                  <a:srgbClr val="0000FF"/>
                </a:solidFill>
                <a:ea typeface="楷体_GB2312" pitchFamily="49" charset="-122"/>
              </a:rPr>
              <a:t>和 </a:t>
            </a:r>
            <a:r>
              <a:rPr lang="en-US" altLang="zh-CN" sz="3200" b="1" i="1">
                <a:solidFill>
                  <a:srgbClr val="0000FF"/>
                </a:solidFill>
                <a:ea typeface="楷体_GB2312" pitchFamily="49" charset="-122"/>
              </a:rPr>
              <a:t>m </a:t>
            </a:r>
            <a:r>
              <a:rPr lang="zh-CN" altLang="en-US" sz="3200" dirty="0">
                <a:solidFill>
                  <a:srgbClr val="A50021"/>
                </a:solidFill>
                <a:ea typeface="楷体_GB2312" pitchFamily="49" charset="-122"/>
              </a:rPr>
              <a:t>之间；</a:t>
            </a:r>
            <a:endParaRPr lang="zh-CN" altLang="en-US" sz="3200" dirty="0">
              <a:solidFill>
                <a:srgbClr val="FF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81923" name="Group 3"/>
          <p:cNvGrpSpPr/>
          <p:nvPr/>
        </p:nvGrpSpPr>
        <p:grpSpPr>
          <a:xfrm>
            <a:off x="228600" y="3810000"/>
            <a:ext cx="8702675" cy="2354263"/>
            <a:chOff x="144" y="2741"/>
            <a:chExt cx="5482" cy="1483"/>
          </a:xfrm>
        </p:grpSpPr>
        <p:grpSp>
          <p:nvGrpSpPr>
            <p:cNvPr id="81924" name="Group 4"/>
            <p:cNvGrpSpPr/>
            <p:nvPr/>
          </p:nvGrpSpPr>
          <p:grpSpPr>
            <a:xfrm>
              <a:off x="2325" y="2741"/>
              <a:ext cx="1129" cy="370"/>
              <a:chOff x="1174" y="2566"/>
              <a:chExt cx="1200" cy="362"/>
            </a:xfrm>
          </p:grpSpPr>
          <p:grpSp>
            <p:nvGrpSpPr>
              <p:cNvPr id="81963" name="Group 5"/>
              <p:cNvGrpSpPr/>
              <p:nvPr/>
            </p:nvGrpSpPr>
            <p:grpSpPr>
              <a:xfrm>
                <a:off x="1200" y="2592"/>
                <a:ext cx="1056" cy="336"/>
                <a:chOff x="1200" y="2592"/>
                <a:chExt cx="1248" cy="338"/>
              </a:xfrm>
            </p:grpSpPr>
            <p:sp>
              <p:nvSpPr>
                <p:cNvPr id="81965" name="Rectangle 6"/>
                <p:cNvSpPr/>
                <p:nvPr/>
              </p:nvSpPr>
              <p:spPr>
                <a:xfrm>
                  <a:off x="1200" y="2592"/>
                  <a:ext cx="1248" cy="336"/>
                </a:xfrm>
                <a:prstGeom prst="rect">
                  <a:avLst/>
                </a:prstGeom>
                <a:noFill/>
                <a:ln w="3175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endParaRPr lang="zh-CN" altLang="en-US" sz="32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81966" name="Line 7"/>
                <p:cNvSpPr/>
                <p:nvPr/>
              </p:nvSpPr>
              <p:spPr>
                <a:xfrm flipH="1">
                  <a:off x="1584" y="2592"/>
                  <a:ext cx="0" cy="338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81967" name="Line 8"/>
                <p:cNvSpPr/>
                <p:nvPr/>
              </p:nvSpPr>
              <p:spPr>
                <a:xfrm flipH="1">
                  <a:off x="2016" y="2592"/>
                  <a:ext cx="0" cy="338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81964" name="Text Box 9"/>
              <p:cNvSpPr txBox="1"/>
              <p:nvPr/>
            </p:nvSpPr>
            <p:spPr>
              <a:xfrm>
                <a:off x="1174" y="2566"/>
                <a:ext cx="1200" cy="35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CN" sz="3200">
                    <a:latin typeface="宋体" panose="02010600030101010101" pitchFamily="2" charset="-122"/>
                  </a:rPr>
                  <a:t>59</a:t>
                </a:r>
                <a:r>
                  <a:rPr lang="en-US" altLang="zh-CN" sz="1600">
                    <a:latin typeface="宋体" panose="02010600030101010101" pitchFamily="2" charset="-122"/>
                  </a:rPr>
                  <a:t> </a:t>
                </a:r>
                <a:r>
                  <a:rPr lang="en-US" altLang="zh-CN" sz="3200">
                    <a:latin typeface="宋体" panose="02010600030101010101" pitchFamily="2" charset="-122"/>
                  </a:rPr>
                  <a:t>97</a:t>
                </a:r>
              </a:p>
            </p:txBody>
          </p:sp>
        </p:grpSp>
        <p:grpSp>
          <p:nvGrpSpPr>
            <p:cNvPr id="81925" name="Group 10"/>
            <p:cNvGrpSpPr/>
            <p:nvPr/>
          </p:nvGrpSpPr>
          <p:grpSpPr>
            <a:xfrm>
              <a:off x="144" y="3858"/>
              <a:ext cx="961" cy="366"/>
              <a:chOff x="624" y="3648"/>
              <a:chExt cx="1968" cy="483"/>
            </a:xfrm>
          </p:grpSpPr>
          <p:sp>
            <p:nvSpPr>
              <p:cNvPr id="81961" name="Text Box 11"/>
              <p:cNvSpPr txBox="1"/>
              <p:nvPr/>
            </p:nvSpPr>
            <p:spPr>
              <a:xfrm>
                <a:off x="624" y="3696"/>
                <a:ext cx="1921" cy="406"/>
              </a:xfrm>
              <a:prstGeom prst="rect">
                <a:avLst/>
              </a:prstGeom>
              <a:noFill/>
              <a:ln w="317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/>
              <a:p>
                <a:endParaRPr lang="zh-CN" altLang="zh-CN" sz="2400" b="0" dirty="0">
                  <a:latin typeface="Verdana" panose="020B0604030504040204" pitchFamily="34" charset="0"/>
                </a:endParaRPr>
              </a:p>
            </p:txBody>
          </p:sp>
          <p:sp>
            <p:nvSpPr>
              <p:cNvPr id="81962" name="Text Box 12"/>
              <p:cNvSpPr txBox="1"/>
              <p:nvPr/>
            </p:nvSpPr>
            <p:spPr>
              <a:xfrm>
                <a:off x="624" y="3648"/>
                <a:ext cx="1968" cy="48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CN" sz="3200" b="0">
                    <a:latin typeface="Times New Roman" panose="02020603050405020304" pitchFamily="18" charset="0"/>
                  </a:rPr>
                  <a:t>10 15 </a:t>
                </a:r>
              </a:p>
            </p:txBody>
          </p:sp>
        </p:grpSp>
        <p:grpSp>
          <p:nvGrpSpPr>
            <p:cNvPr id="81926" name="Group 13"/>
            <p:cNvGrpSpPr/>
            <p:nvPr/>
          </p:nvGrpSpPr>
          <p:grpSpPr>
            <a:xfrm>
              <a:off x="1200" y="3858"/>
              <a:ext cx="1056" cy="365"/>
              <a:chOff x="624" y="3648"/>
              <a:chExt cx="1968" cy="482"/>
            </a:xfrm>
          </p:grpSpPr>
          <p:sp>
            <p:nvSpPr>
              <p:cNvPr id="81959" name="Text Box 14"/>
              <p:cNvSpPr txBox="1"/>
              <p:nvPr/>
            </p:nvSpPr>
            <p:spPr>
              <a:xfrm>
                <a:off x="624" y="3696"/>
                <a:ext cx="1920" cy="406"/>
              </a:xfrm>
              <a:prstGeom prst="rect">
                <a:avLst/>
              </a:prstGeom>
              <a:noFill/>
              <a:ln w="317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/>
              <a:p>
                <a:endParaRPr lang="zh-CN" altLang="zh-CN" sz="2400" b="0" dirty="0">
                  <a:latin typeface="Verdana" panose="020B0604030504040204" pitchFamily="34" charset="0"/>
                </a:endParaRPr>
              </a:p>
            </p:txBody>
          </p:sp>
          <p:sp>
            <p:nvSpPr>
              <p:cNvPr id="81960" name="Text Box 15"/>
              <p:cNvSpPr txBox="1"/>
              <p:nvPr/>
            </p:nvSpPr>
            <p:spPr>
              <a:xfrm>
                <a:off x="624" y="3648"/>
                <a:ext cx="1968" cy="48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CN" sz="3200" b="0">
                    <a:latin typeface="Times New Roman" panose="02020603050405020304" pitchFamily="18" charset="0"/>
                  </a:rPr>
                  <a:t>21 37 44 </a:t>
                </a:r>
              </a:p>
            </p:txBody>
          </p:sp>
        </p:grpSp>
        <p:grpSp>
          <p:nvGrpSpPr>
            <p:cNvPr id="81927" name="Group 16"/>
            <p:cNvGrpSpPr/>
            <p:nvPr/>
          </p:nvGrpSpPr>
          <p:grpSpPr>
            <a:xfrm>
              <a:off x="3452" y="3858"/>
              <a:ext cx="878" cy="365"/>
              <a:chOff x="624" y="3648"/>
              <a:chExt cx="1968" cy="444"/>
            </a:xfrm>
          </p:grpSpPr>
          <p:sp>
            <p:nvSpPr>
              <p:cNvPr id="81957" name="Text Box 17"/>
              <p:cNvSpPr txBox="1"/>
              <p:nvPr/>
            </p:nvSpPr>
            <p:spPr>
              <a:xfrm>
                <a:off x="624" y="3695"/>
                <a:ext cx="1918" cy="375"/>
              </a:xfrm>
              <a:prstGeom prst="rect">
                <a:avLst/>
              </a:prstGeom>
              <a:noFill/>
              <a:ln w="317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/>
              <a:p>
                <a:endParaRPr lang="zh-CN" altLang="zh-CN" sz="2400" b="0" dirty="0">
                  <a:latin typeface="Verdana" panose="020B0604030504040204" pitchFamily="34" charset="0"/>
                </a:endParaRPr>
              </a:p>
            </p:txBody>
          </p:sp>
          <p:sp>
            <p:nvSpPr>
              <p:cNvPr id="81958" name="Text Box 18"/>
              <p:cNvSpPr txBox="1"/>
              <p:nvPr/>
            </p:nvSpPr>
            <p:spPr>
              <a:xfrm>
                <a:off x="624" y="3648"/>
                <a:ext cx="1968" cy="44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CN" sz="3200" b="0">
                    <a:latin typeface="Times New Roman" panose="02020603050405020304" pitchFamily="18" charset="0"/>
                  </a:rPr>
                  <a:t>63 72 </a:t>
                </a:r>
              </a:p>
            </p:txBody>
          </p:sp>
        </p:grpSp>
        <p:grpSp>
          <p:nvGrpSpPr>
            <p:cNvPr id="81928" name="Group 19"/>
            <p:cNvGrpSpPr/>
            <p:nvPr/>
          </p:nvGrpSpPr>
          <p:grpSpPr>
            <a:xfrm>
              <a:off x="2352" y="3858"/>
              <a:ext cx="962" cy="366"/>
              <a:chOff x="624" y="3648"/>
              <a:chExt cx="1968" cy="390"/>
            </a:xfrm>
          </p:grpSpPr>
          <p:sp>
            <p:nvSpPr>
              <p:cNvPr id="81955" name="Text Box 20"/>
              <p:cNvSpPr txBox="1"/>
              <p:nvPr/>
            </p:nvSpPr>
            <p:spPr>
              <a:xfrm>
                <a:off x="624" y="3696"/>
                <a:ext cx="1921" cy="328"/>
              </a:xfrm>
              <a:prstGeom prst="rect">
                <a:avLst/>
              </a:prstGeom>
              <a:noFill/>
              <a:ln w="317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/>
              <a:p>
                <a:endParaRPr lang="zh-CN" altLang="zh-CN" sz="2400" b="0" dirty="0">
                  <a:latin typeface="Verdana" panose="020B0604030504040204" pitchFamily="34" charset="0"/>
                </a:endParaRPr>
              </a:p>
            </p:txBody>
          </p:sp>
          <p:sp>
            <p:nvSpPr>
              <p:cNvPr id="81956" name="Text Box 21"/>
              <p:cNvSpPr txBox="1"/>
              <p:nvPr/>
            </p:nvSpPr>
            <p:spPr>
              <a:xfrm>
                <a:off x="624" y="3648"/>
                <a:ext cx="1968" cy="39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CN" sz="3200" b="0">
                    <a:latin typeface="Times New Roman" panose="02020603050405020304" pitchFamily="18" charset="0"/>
                  </a:rPr>
                  <a:t>51 59</a:t>
                </a:r>
              </a:p>
            </p:txBody>
          </p:sp>
        </p:grpSp>
        <p:grpSp>
          <p:nvGrpSpPr>
            <p:cNvPr id="81929" name="Group 22"/>
            <p:cNvGrpSpPr/>
            <p:nvPr/>
          </p:nvGrpSpPr>
          <p:grpSpPr>
            <a:xfrm>
              <a:off x="1028" y="3253"/>
              <a:ext cx="1129" cy="370"/>
              <a:chOff x="1174" y="2566"/>
              <a:chExt cx="1200" cy="362"/>
            </a:xfrm>
          </p:grpSpPr>
          <p:grpSp>
            <p:nvGrpSpPr>
              <p:cNvPr id="81950" name="Group 23"/>
              <p:cNvGrpSpPr/>
              <p:nvPr/>
            </p:nvGrpSpPr>
            <p:grpSpPr>
              <a:xfrm>
                <a:off x="1200" y="2592"/>
                <a:ext cx="1056" cy="336"/>
                <a:chOff x="1200" y="2592"/>
                <a:chExt cx="1248" cy="338"/>
              </a:xfrm>
            </p:grpSpPr>
            <p:sp>
              <p:nvSpPr>
                <p:cNvPr id="81952" name="Rectangle 24"/>
                <p:cNvSpPr/>
                <p:nvPr/>
              </p:nvSpPr>
              <p:spPr>
                <a:xfrm>
                  <a:off x="1200" y="2592"/>
                  <a:ext cx="1248" cy="336"/>
                </a:xfrm>
                <a:prstGeom prst="rect">
                  <a:avLst/>
                </a:prstGeom>
                <a:noFill/>
                <a:ln w="3175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endParaRPr lang="zh-CN" altLang="en-US" sz="32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81953" name="Line 25"/>
                <p:cNvSpPr/>
                <p:nvPr/>
              </p:nvSpPr>
              <p:spPr>
                <a:xfrm flipH="1">
                  <a:off x="1584" y="2592"/>
                  <a:ext cx="0" cy="338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81954" name="Line 26"/>
                <p:cNvSpPr/>
                <p:nvPr/>
              </p:nvSpPr>
              <p:spPr>
                <a:xfrm flipH="1">
                  <a:off x="2016" y="2592"/>
                  <a:ext cx="0" cy="338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81951" name="Text Box 27"/>
              <p:cNvSpPr txBox="1"/>
              <p:nvPr/>
            </p:nvSpPr>
            <p:spPr>
              <a:xfrm>
                <a:off x="1174" y="2566"/>
                <a:ext cx="1200" cy="35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CN" sz="3200">
                    <a:latin typeface="宋体" panose="02010600030101010101" pitchFamily="2" charset="-122"/>
                  </a:rPr>
                  <a:t>15</a:t>
                </a:r>
                <a:r>
                  <a:rPr lang="en-US" altLang="zh-CN" sz="1600">
                    <a:latin typeface="宋体" panose="02010600030101010101" pitchFamily="2" charset="-122"/>
                  </a:rPr>
                  <a:t> </a:t>
                </a:r>
                <a:r>
                  <a:rPr lang="en-US" altLang="zh-CN" sz="3200">
                    <a:latin typeface="宋体" panose="02010600030101010101" pitchFamily="2" charset="-122"/>
                  </a:rPr>
                  <a:t>44</a:t>
                </a:r>
                <a:r>
                  <a:rPr lang="en-US" altLang="zh-CN" sz="1600">
                    <a:latin typeface="宋体" panose="02010600030101010101" pitchFamily="2" charset="-122"/>
                  </a:rPr>
                  <a:t> </a:t>
                </a:r>
                <a:r>
                  <a:rPr lang="en-US" altLang="zh-CN" sz="3200">
                    <a:latin typeface="宋体" panose="02010600030101010101" pitchFamily="2" charset="-122"/>
                  </a:rPr>
                  <a:t>59</a:t>
                </a:r>
              </a:p>
            </p:txBody>
          </p:sp>
        </p:grpSp>
        <p:grpSp>
          <p:nvGrpSpPr>
            <p:cNvPr id="81930" name="Group 28"/>
            <p:cNvGrpSpPr/>
            <p:nvPr/>
          </p:nvGrpSpPr>
          <p:grpSpPr>
            <a:xfrm>
              <a:off x="3478" y="3253"/>
              <a:ext cx="1128" cy="370"/>
              <a:chOff x="1174" y="2566"/>
              <a:chExt cx="1200" cy="362"/>
            </a:xfrm>
          </p:grpSpPr>
          <p:grpSp>
            <p:nvGrpSpPr>
              <p:cNvPr id="81945" name="Group 29"/>
              <p:cNvGrpSpPr/>
              <p:nvPr/>
            </p:nvGrpSpPr>
            <p:grpSpPr>
              <a:xfrm>
                <a:off x="1200" y="2592"/>
                <a:ext cx="1056" cy="336"/>
                <a:chOff x="1200" y="2592"/>
                <a:chExt cx="1248" cy="338"/>
              </a:xfrm>
            </p:grpSpPr>
            <p:sp>
              <p:nvSpPr>
                <p:cNvPr id="81947" name="Rectangle 30"/>
                <p:cNvSpPr/>
                <p:nvPr/>
              </p:nvSpPr>
              <p:spPr>
                <a:xfrm>
                  <a:off x="1200" y="2592"/>
                  <a:ext cx="1248" cy="336"/>
                </a:xfrm>
                <a:prstGeom prst="rect">
                  <a:avLst/>
                </a:prstGeom>
                <a:noFill/>
                <a:ln w="3175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endParaRPr lang="zh-CN" altLang="en-US" sz="32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81948" name="Line 31"/>
                <p:cNvSpPr/>
                <p:nvPr/>
              </p:nvSpPr>
              <p:spPr>
                <a:xfrm flipH="1">
                  <a:off x="1584" y="2592"/>
                  <a:ext cx="0" cy="338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81949" name="Line 32"/>
                <p:cNvSpPr/>
                <p:nvPr/>
              </p:nvSpPr>
              <p:spPr>
                <a:xfrm flipH="1">
                  <a:off x="2016" y="2592"/>
                  <a:ext cx="0" cy="338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81946" name="Text Box 33"/>
              <p:cNvSpPr txBox="1"/>
              <p:nvPr/>
            </p:nvSpPr>
            <p:spPr>
              <a:xfrm>
                <a:off x="1174" y="2566"/>
                <a:ext cx="1200" cy="35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CN" sz="3200">
                    <a:latin typeface="宋体" panose="02010600030101010101" pitchFamily="2" charset="-122"/>
                  </a:rPr>
                  <a:t>72</a:t>
                </a:r>
                <a:r>
                  <a:rPr lang="en-US" altLang="zh-CN" sz="1600">
                    <a:latin typeface="宋体" panose="02010600030101010101" pitchFamily="2" charset="-122"/>
                  </a:rPr>
                  <a:t> </a:t>
                </a:r>
                <a:r>
                  <a:rPr lang="en-US" altLang="zh-CN" sz="3200">
                    <a:latin typeface="宋体" panose="02010600030101010101" pitchFamily="2" charset="-122"/>
                  </a:rPr>
                  <a:t>97</a:t>
                </a:r>
              </a:p>
            </p:txBody>
          </p:sp>
        </p:grpSp>
        <p:grpSp>
          <p:nvGrpSpPr>
            <p:cNvPr id="81931" name="Group 34"/>
            <p:cNvGrpSpPr/>
            <p:nvPr/>
          </p:nvGrpSpPr>
          <p:grpSpPr>
            <a:xfrm>
              <a:off x="4497" y="3858"/>
              <a:ext cx="1129" cy="365"/>
              <a:chOff x="624" y="3648"/>
              <a:chExt cx="1968" cy="409"/>
            </a:xfrm>
          </p:grpSpPr>
          <p:sp>
            <p:nvSpPr>
              <p:cNvPr id="81943" name="Text Box 35"/>
              <p:cNvSpPr txBox="1"/>
              <p:nvPr/>
            </p:nvSpPr>
            <p:spPr>
              <a:xfrm>
                <a:off x="624" y="3696"/>
                <a:ext cx="1920" cy="345"/>
              </a:xfrm>
              <a:prstGeom prst="rect">
                <a:avLst/>
              </a:prstGeom>
              <a:noFill/>
              <a:ln w="317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/>
              <a:p>
                <a:endParaRPr lang="zh-CN" altLang="zh-CN" sz="2400" b="0" dirty="0">
                  <a:latin typeface="Verdana" panose="020B0604030504040204" pitchFamily="34" charset="0"/>
                </a:endParaRPr>
              </a:p>
            </p:txBody>
          </p:sp>
          <p:sp>
            <p:nvSpPr>
              <p:cNvPr id="81944" name="Text Box 36"/>
              <p:cNvSpPr txBox="1"/>
              <p:nvPr/>
            </p:nvSpPr>
            <p:spPr>
              <a:xfrm>
                <a:off x="624" y="3648"/>
                <a:ext cx="1968" cy="40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CN" sz="3200" b="0">
                    <a:latin typeface="Times New Roman" panose="02020603050405020304" pitchFamily="18" charset="0"/>
                  </a:rPr>
                  <a:t>85 91 97 </a:t>
                </a:r>
              </a:p>
            </p:txBody>
          </p:sp>
        </p:grpSp>
        <p:sp>
          <p:nvSpPr>
            <p:cNvPr id="81932" name="Line 37"/>
            <p:cNvSpPr/>
            <p:nvPr/>
          </p:nvSpPr>
          <p:spPr>
            <a:xfrm flipH="1">
              <a:off x="652" y="3579"/>
              <a:ext cx="418" cy="32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1933" name="Line 38"/>
            <p:cNvSpPr/>
            <p:nvPr/>
          </p:nvSpPr>
          <p:spPr>
            <a:xfrm flipH="1">
              <a:off x="1948" y="3104"/>
              <a:ext cx="594" cy="19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1934" name="Line 39"/>
            <p:cNvSpPr/>
            <p:nvPr/>
          </p:nvSpPr>
          <p:spPr>
            <a:xfrm>
              <a:off x="1530" y="3626"/>
              <a:ext cx="6" cy="26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1935" name="Line 40"/>
            <p:cNvSpPr/>
            <p:nvPr/>
          </p:nvSpPr>
          <p:spPr>
            <a:xfrm flipH="1" flipV="1">
              <a:off x="2031" y="3626"/>
              <a:ext cx="465" cy="26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1936" name="Line 41"/>
            <p:cNvSpPr/>
            <p:nvPr/>
          </p:nvSpPr>
          <p:spPr>
            <a:xfrm flipH="1" flipV="1">
              <a:off x="2928" y="3120"/>
              <a:ext cx="574" cy="17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1937" name="Line 42"/>
            <p:cNvSpPr/>
            <p:nvPr/>
          </p:nvSpPr>
          <p:spPr>
            <a:xfrm flipH="1" flipV="1">
              <a:off x="4080" y="3600"/>
              <a:ext cx="459" cy="305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1938" name="Line 43"/>
            <p:cNvSpPr/>
            <p:nvPr/>
          </p:nvSpPr>
          <p:spPr>
            <a:xfrm flipV="1">
              <a:off x="3536" y="3600"/>
              <a:ext cx="160" cy="305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1939" name="Line 44"/>
            <p:cNvSpPr/>
            <p:nvPr/>
          </p:nvSpPr>
          <p:spPr>
            <a:xfrm>
              <a:off x="1008" y="4032"/>
              <a:ext cx="192" cy="0"/>
            </a:xfrm>
            <a:prstGeom prst="line">
              <a:avLst/>
            </a:prstGeom>
            <a:ln w="28575" cap="rnd" cmpd="sng">
              <a:solidFill>
                <a:srgbClr val="FF33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1940" name="Line 45"/>
            <p:cNvSpPr/>
            <p:nvPr/>
          </p:nvSpPr>
          <p:spPr>
            <a:xfrm>
              <a:off x="2160" y="4032"/>
              <a:ext cx="192" cy="0"/>
            </a:xfrm>
            <a:prstGeom prst="line">
              <a:avLst/>
            </a:prstGeom>
            <a:ln w="28575" cap="rnd" cmpd="sng">
              <a:solidFill>
                <a:srgbClr val="FF33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1941" name="Line 46"/>
            <p:cNvSpPr/>
            <p:nvPr/>
          </p:nvSpPr>
          <p:spPr>
            <a:xfrm>
              <a:off x="3264" y="4032"/>
              <a:ext cx="192" cy="0"/>
            </a:xfrm>
            <a:prstGeom prst="line">
              <a:avLst/>
            </a:prstGeom>
            <a:ln w="28575" cap="rnd" cmpd="sng">
              <a:solidFill>
                <a:srgbClr val="FF33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1942" name="Line 47"/>
            <p:cNvSpPr/>
            <p:nvPr/>
          </p:nvSpPr>
          <p:spPr>
            <a:xfrm>
              <a:off x="4272" y="4032"/>
              <a:ext cx="192" cy="0"/>
            </a:xfrm>
            <a:prstGeom prst="line">
              <a:avLst/>
            </a:prstGeom>
            <a:ln w="28575" cap="rnd" cmpd="sng">
              <a:solidFill>
                <a:srgbClr val="FF3300"/>
              </a:solidFill>
              <a:prstDash val="solid"/>
              <a:headEnd type="none" w="med" len="med"/>
              <a:tailEnd type="triangle" w="med" len="med"/>
            </a:ln>
          </p:spPr>
        </p:sp>
      </p:grp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946" name="Group 2"/>
          <p:cNvGrpSpPr/>
          <p:nvPr/>
        </p:nvGrpSpPr>
        <p:grpSpPr>
          <a:xfrm>
            <a:off x="228600" y="715963"/>
            <a:ext cx="8234363" cy="2455862"/>
            <a:chOff x="144" y="451"/>
            <a:chExt cx="5187" cy="1547"/>
          </a:xfrm>
        </p:grpSpPr>
        <p:sp>
          <p:nvSpPr>
            <p:cNvPr id="82992" name="Rectangle 3"/>
            <p:cNvSpPr/>
            <p:nvPr/>
          </p:nvSpPr>
          <p:spPr>
            <a:xfrm>
              <a:off x="2349" y="507"/>
              <a:ext cx="867" cy="341"/>
            </a:xfrm>
            <a:prstGeom prst="rect">
              <a:avLst/>
            </a:prstGeom>
            <a:noFill/>
            <a:ln w="317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3200" dirty="0">
                <a:latin typeface="Times New Roman" panose="02020603050405020304" pitchFamily="18" charset="0"/>
              </a:endParaRPr>
            </a:p>
          </p:txBody>
        </p:sp>
        <p:sp>
          <p:nvSpPr>
            <p:cNvPr id="82993" name="Text Box 4"/>
            <p:cNvSpPr txBox="1"/>
            <p:nvPr/>
          </p:nvSpPr>
          <p:spPr>
            <a:xfrm>
              <a:off x="2352" y="451"/>
              <a:ext cx="912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l"/>
              <a:r>
                <a:rPr lang="en-US" altLang="zh-CN" sz="1000">
                  <a:latin typeface="宋体" panose="02010600030101010101" pitchFamily="2" charset="-122"/>
                </a:rPr>
                <a:t>      </a:t>
              </a:r>
              <a:r>
                <a:rPr lang="en-US" altLang="zh-CN" sz="3200">
                  <a:latin typeface="宋体" panose="02010600030101010101" pitchFamily="2" charset="-122"/>
                </a:rPr>
                <a:t>59</a:t>
              </a:r>
              <a:r>
                <a:rPr lang="en-US" altLang="zh-CN" sz="1600">
                  <a:latin typeface="宋体" panose="02010600030101010101" pitchFamily="2" charset="-122"/>
                </a:rPr>
                <a:t>  </a:t>
              </a:r>
              <a:r>
                <a:rPr lang="en-US" altLang="zh-CN" sz="800">
                  <a:latin typeface="宋体" panose="02010600030101010101" pitchFamily="2" charset="-122"/>
                </a:rPr>
                <a:t> </a:t>
              </a:r>
              <a:endParaRPr lang="en-US" altLang="zh-CN" sz="3200">
                <a:latin typeface="宋体" panose="02010600030101010101" pitchFamily="2" charset="-122"/>
              </a:endParaRPr>
            </a:p>
          </p:txBody>
        </p:sp>
        <p:sp>
          <p:nvSpPr>
            <p:cNvPr id="82994" name="Text Box 5"/>
            <p:cNvSpPr txBox="1"/>
            <p:nvPr/>
          </p:nvSpPr>
          <p:spPr>
            <a:xfrm>
              <a:off x="144" y="1632"/>
              <a:ext cx="961" cy="36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en-US" altLang="zh-CN" sz="3200" b="0">
                  <a:latin typeface="Times New Roman" panose="02020603050405020304" pitchFamily="18" charset="0"/>
                </a:rPr>
                <a:t>10  </a:t>
              </a:r>
            </a:p>
          </p:txBody>
        </p:sp>
        <p:sp>
          <p:nvSpPr>
            <p:cNvPr id="82995" name="Text Box 6"/>
            <p:cNvSpPr txBox="1"/>
            <p:nvPr/>
          </p:nvSpPr>
          <p:spPr>
            <a:xfrm>
              <a:off x="1104" y="1632"/>
              <a:ext cx="926" cy="36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en-US" altLang="zh-CN" sz="3200" b="0">
                  <a:latin typeface="Times New Roman" panose="02020603050405020304" pitchFamily="18" charset="0"/>
                </a:rPr>
                <a:t> 21 37  </a:t>
              </a:r>
            </a:p>
          </p:txBody>
        </p:sp>
        <p:sp>
          <p:nvSpPr>
            <p:cNvPr id="82996" name="Text Box 7"/>
            <p:cNvSpPr txBox="1"/>
            <p:nvPr/>
          </p:nvSpPr>
          <p:spPr>
            <a:xfrm>
              <a:off x="3120" y="1632"/>
              <a:ext cx="878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en-US" altLang="zh-CN" sz="3200" b="0">
                  <a:latin typeface="Times New Roman" panose="02020603050405020304" pitchFamily="18" charset="0"/>
                </a:rPr>
                <a:t>63 72 </a:t>
              </a:r>
            </a:p>
          </p:txBody>
        </p:sp>
        <p:sp>
          <p:nvSpPr>
            <p:cNvPr id="82997" name="Text Box 8"/>
            <p:cNvSpPr txBox="1"/>
            <p:nvPr/>
          </p:nvSpPr>
          <p:spPr>
            <a:xfrm>
              <a:off x="2112" y="1632"/>
              <a:ext cx="816" cy="36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en-US" altLang="zh-CN" sz="3200" b="0">
                  <a:latin typeface="Times New Roman" panose="02020603050405020304" pitchFamily="18" charset="0"/>
                </a:rPr>
                <a:t>51 </a:t>
              </a:r>
            </a:p>
          </p:txBody>
        </p:sp>
        <p:sp>
          <p:nvSpPr>
            <p:cNvPr id="82998" name="Text Box 9"/>
            <p:cNvSpPr txBox="1"/>
            <p:nvPr/>
          </p:nvSpPr>
          <p:spPr>
            <a:xfrm>
              <a:off x="1028" y="992"/>
              <a:ext cx="1129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l"/>
              <a:r>
                <a:rPr lang="en-US" altLang="zh-CN" sz="3200">
                  <a:latin typeface="宋体" panose="02010600030101010101" pitchFamily="2" charset="-122"/>
                </a:rPr>
                <a:t> 15</a:t>
              </a:r>
              <a:r>
                <a:rPr lang="en-US" altLang="zh-CN" sz="1600">
                  <a:latin typeface="宋体" panose="02010600030101010101" pitchFamily="2" charset="-122"/>
                </a:rPr>
                <a:t>  </a:t>
              </a:r>
              <a:r>
                <a:rPr lang="en-US" altLang="zh-CN" sz="3200">
                  <a:latin typeface="宋体" panose="02010600030101010101" pitchFamily="2" charset="-122"/>
                </a:rPr>
                <a:t>44</a:t>
              </a:r>
            </a:p>
          </p:txBody>
        </p:sp>
        <p:sp>
          <p:nvSpPr>
            <p:cNvPr id="82999" name="Text Box 10"/>
            <p:cNvSpPr txBox="1"/>
            <p:nvPr/>
          </p:nvSpPr>
          <p:spPr>
            <a:xfrm>
              <a:off x="3549" y="960"/>
              <a:ext cx="768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en-US" altLang="zh-CN" sz="3200">
                  <a:latin typeface="宋体" panose="02010600030101010101" pitchFamily="2" charset="-122"/>
                </a:rPr>
                <a:t>85</a:t>
              </a:r>
            </a:p>
          </p:txBody>
        </p:sp>
        <p:sp>
          <p:nvSpPr>
            <p:cNvPr id="83000" name="Text Box 11"/>
            <p:cNvSpPr txBox="1"/>
            <p:nvPr/>
          </p:nvSpPr>
          <p:spPr>
            <a:xfrm>
              <a:off x="4416" y="1632"/>
              <a:ext cx="864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en-US" altLang="zh-CN" sz="3200" b="0">
                  <a:latin typeface="Times New Roman" panose="02020603050405020304" pitchFamily="18" charset="0"/>
                </a:rPr>
                <a:t> 91 97 </a:t>
              </a:r>
            </a:p>
          </p:txBody>
        </p:sp>
        <p:sp>
          <p:nvSpPr>
            <p:cNvPr id="83001" name="Line 12"/>
            <p:cNvSpPr/>
            <p:nvPr/>
          </p:nvSpPr>
          <p:spPr>
            <a:xfrm flipH="1">
              <a:off x="720" y="1344"/>
              <a:ext cx="418" cy="32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3002" name="Line 13"/>
            <p:cNvSpPr/>
            <p:nvPr/>
          </p:nvSpPr>
          <p:spPr>
            <a:xfrm flipH="1">
              <a:off x="1948" y="843"/>
              <a:ext cx="594" cy="19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3003" name="Line 14"/>
            <p:cNvSpPr/>
            <p:nvPr/>
          </p:nvSpPr>
          <p:spPr>
            <a:xfrm>
              <a:off x="1530" y="1365"/>
              <a:ext cx="6" cy="267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3004" name="Line 15"/>
            <p:cNvSpPr/>
            <p:nvPr/>
          </p:nvSpPr>
          <p:spPr>
            <a:xfrm flipH="1" flipV="1">
              <a:off x="1968" y="1344"/>
              <a:ext cx="432" cy="2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3005" name="Line 16"/>
            <p:cNvSpPr/>
            <p:nvPr/>
          </p:nvSpPr>
          <p:spPr>
            <a:xfrm flipH="1" flipV="1">
              <a:off x="2976" y="816"/>
              <a:ext cx="526" cy="219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3006" name="Line 17"/>
            <p:cNvSpPr/>
            <p:nvPr/>
          </p:nvSpPr>
          <p:spPr>
            <a:xfrm flipH="1" flipV="1">
              <a:off x="4176" y="1344"/>
              <a:ext cx="363" cy="30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3007" name="Line 18"/>
            <p:cNvSpPr/>
            <p:nvPr/>
          </p:nvSpPr>
          <p:spPr>
            <a:xfrm flipV="1">
              <a:off x="3536" y="1344"/>
              <a:ext cx="256" cy="30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3008" name="Rectangle 19"/>
            <p:cNvSpPr/>
            <p:nvPr/>
          </p:nvSpPr>
          <p:spPr>
            <a:xfrm>
              <a:off x="1104" y="1008"/>
              <a:ext cx="867" cy="341"/>
            </a:xfrm>
            <a:prstGeom prst="rect">
              <a:avLst/>
            </a:prstGeom>
            <a:noFill/>
            <a:ln w="317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3200" dirty="0">
                <a:latin typeface="Times New Roman" panose="02020603050405020304" pitchFamily="18" charset="0"/>
              </a:endParaRPr>
            </a:p>
          </p:txBody>
        </p:sp>
        <p:sp>
          <p:nvSpPr>
            <p:cNvPr id="83009" name="Rectangle 20"/>
            <p:cNvSpPr/>
            <p:nvPr/>
          </p:nvSpPr>
          <p:spPr>
            <a:xfrm>
              <a:off x="3501" y="1003"/>
              <a:ext cx="867" cy="341"/>
            </a:xfrm>
            <a:prstGeom prst="rect">
              <a:avLst/>
            </a:prstGeom>
            <a:noFill/>
            <a:ln w="317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3200" dirty="0">
                <a:latin typeface="Times New Roman" panose="02020603050405020304" pitchFamily="18" charset="0"/>
              </a:endParaRPr>
            </a:p>
          </p:txBody>
        </p:sp>
        <p:sp>
          <p:nvSpPr>
            <p:cNvPr id="83010" name="Rectangle 21"/>
            <p:cNvSpPr/>
            <p:nvPr/>
          </p:nvSpPr>
          <p:spPr>
            <a:xfrm>
              <a:off x="192" y="1627"/>
              <a:ext cx="867" cy="341"/>
            </a:xfrm>
            <a:prstGeom prst="rect">
              <a:avLst/>
            </a:prstGeom>
            <a:noFill/>
            <a:ln w="317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3200" dirty="0">
                <a:latin typeface="Times New Roman" panose="02020603050405020304" pitchFamily="18" charset="0"/>
              </a:endParaRPr>
            </a:p>
          </p:txBody>
        </p:sp>
        <p:sp>
          <p:nvSpPr>
            <p:cNvPr id="83011" name="Rectangle 22"/>
            <p:cNvSpPr/>
            <p:nvPr/>
          </p:nvSpPr>
          <p:spPr>
            <a:xfrm>
              <a:off x="3117" y="1632"/>
              <a:ext cx="867" cy="341"/>
            </a:xfrm>
            <a:prstGeom prst="rect">
              <a:avLst/>
            </a:prstGeom>
            <a:noFill/>
            <a:ln w="317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3200" dirty="0">
                <a:latin typeface="Times New Roman" panose="02020603050405020304" pitchFamily="18" charset="0"/>
              </a:endParaRPr>
            </a:p>
          </p:txBody>
        </p:sp>
        <p:sp>
          <p:nvSpPr>
            <p:cNvPr id="83012" name="Rectangle 23"/>
            <p:cNvSpPr/>
            <p:nvPr/>
          </p:nvSpPr>
          <p:spPr>
            <a:xfrm>
              <a:off x="1149" y="1632"/>
              <a:ext cx="867" cy="341"/>
            </a:xfrm>
            <a:prstGeom prst="rect">
              <a:avLst/>
            </a:prstGeom>
            <a:noFill/>
            <a:ln w="317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3200" dirty="0">
                <a:latin typeface="Times New Roman" panose="02020603050405020304" pitchFamily="18" charset="0"/>
              </a:endParaRPr>
            </a:p>
          </p:txBody>
        </p:sp>
        <p:sp>
          <p:nvSpPr>
            <p:cNvPr id="83013" name="Rectangle 24"/>
            <p:cNvSpPr/>
            <p:nvPr/>
          </p:nvSpPr>
          <p:spPr>
            <a:xfrm>
              <a:off x="4464" y="1632"/>
              <a:ext cx="867" cy="341"/>
            </a:xfrm>
            <a:prstGeom prst="rect">
              <a:avLst/>
            </a:prstGeom>
            <a:noFill/>
            <a:ln w="317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3200" dirty="0">
                <a:latin typeface="Times New Roman" panose="02020603050405020304" pitchFamily="18" charset="0"/>
              </a:endParaRPr>
            </a:p>
          </p:txBody>
        </p:sp>
        <p:sp>
          <p:nvSpPr>
            <p:cNvPr id="83014" name="Rectangle 25"/>
            <p:cNvSpPr/>
            <p:nvPr/>
          </p:nvSpPr>
          <p:spPr>
            <a:xfrm>
              <a:off x="2112" y="1632"/>
              <a:ext cx="867" cy="341"/>
            </a:xfrm>
            <a:prstGeom prst="rect">
              <a:avLst/>
            </a:prstGeom>
            <a:noFill/>
            <a:ln w="317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3200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82947" name="Group 26"/>
          <p:cNvGrpSpPr/>
          <p:nvPr/>
        </p:nvGrpSpPr>
        <p:grpSpPr>
          <a:xfrm>
            <a:off x="228600" y="3810000"/>
            <a:ext cx="8702675" cy="2354263"/>
            <a:chOff x="144" y="2741"/>
            <a:chExt cx="5482" cy="1483"/>
          </a:xfrm>
        </p:grpSpPr>
        <p:grpSp>
          <p:nvGrpSpPr>
            <p:cNvPr id="82948" name="Group 27"/>
            <p:cNvGrpSpPr/>
            <p:nvPr/>
          </p:nvGrpSpPr>
          <p:grpSpPr>
            <a:xfrm>
              <a:off x="2325" y="2741"/>
              <a:ext cx="1129" cy="370"/>
              <a:chOff x="1174" y="2566"/>
              <a:chExt cx="1200" cy="362"/>
            </a:xfrm>
          </p:grpSpPr>
          <p:grpSp>
            <p:nvGrpSpPr>
              <p:cNvPr id="82987" name="Group 28"/>
              <p:cNvGrpSpPr/>
              <p:nvPr/>
            </p:nvGrpSpPr>
            <p:grpSpPr>
              <a:xfrm>
                <a:off x="1200" y="2592"/>
                <a:ext cx="1056" cy="336"/>
                <a:chOff x="1200" y="2592"/>
                <a:chExt cx="1248" cy="338"/>
              </a:xfrm>
            </p:grpSpPr>
            <p:sp>
              <p:nvSpPr>
                <p:cNvPr id="82989" name="Rectangle 29"/>
                <p:cNvSpPr/>
                <p:nvPr/>
              </p:nvSpPr>
              <p:spPr>
                <a:xfrm>
                  <a:off x="1200" y="2592"/>
                  <a:ext cx="1248" cy="336"/>
                </a:xfrm>
                <a:prstGeom prst="rect">
                  <a:avLst/>
                </a:prstGeom>
                <a:noFill/>
                <a:ln w="3175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endParaRPr lang="zh-CN" altLang="en-US" sz="32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82990" name="Line 30"/>
                <p:cNvSpPr/>
                <p:nvPr/>
              </p:nvSpPr>
              <p:spPr>
                <a:xfrm flipH="1">
                  <a:off x="1584" y="2592"/>
                  <a:ext cx="0" cy="338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82991" name="Line 31"/>
                <p:cNvSpPr/>
                <p:nvPr/>
              </p:nvSpPr>
              <p:spPr>
                <a:xfrm flipH="1">
                  <a:off x="2016" y="2592"/>
                  <a:ext cx="0" cy="338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82988" name="Text Box 32"/>
              <p:cNvSpPr txBox="1"/>
              <p:nvPr/>
            </p:nvSpPr>
            <p:spPr>
              <a:xfrm>
                <a:off x="1174" y="2566"/>
                <a:ext cx="1200" cy="35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CN" sz="3200">
                    <a:latin typeface="宋体" panose="02010600030101010101" pitchFamily="2" charset="-122"/>
                  </a:rPr>
                  <a:t>59</a:t>
                </a:r>
                <a:r>
                  <a:rPr lang="en-US" altLang="zh-CN" sz="1600">
                    <a:latin typeface="宋体" panose="02010600030101010101" pitchFamily="2" charset="-122"/>
                  </a:rPr>
                  <a:t> </a:t>
                </a:r>
                <a:r>
                  <a:rPr lang="en-US" altLang="zh-CN" sz="3200">
                    <a:latin typeface="宋体" panose="02010600030101010101" pitchFamily="2" charset="-122"/>
                  </a:rPr>
                  <a:t>97</a:t>
                </a:r>
              </a:p>
            </p:txBody>
          </p:sp>
        </p:grpSp>
        <p:grpSp>
          <p:nvGrpSpPr>
            <p:cNvPr id="82949" name="Group 33"/>
            <p:cNvGrpSpPr/>
            <p:nvPr/>
          </p:nvGrpSpPr>
          <p:grpSpPr>
            <a:xfrm>
              <a:off x="144" y="3858"/>
              <a:ext cx="961" cy="366"/>
              <a:chOff x="624" y="3648"/>
              <a:chExt cx="1968" cy="483"/>
            </a:xfrm>
          </p:grpSpPr>
          <p:sp>
            <p:nvSpPr>
              <p:cNvPr id="82985" name="Text Box 34"/>
              <p:cNvSpPr txBox="1"/>
              <p:nvPr/>
            </p:nvSpPr>
            <p:spPr>
              <a:xfrm>
                <a:off x="624" y="3696"/>
                <a:ext cx="1921" cy="406"/>
              </a:xfrm>
              <a:prstGeom prst="rect">
                <a:avLst/>
              </a:prstGeom>
              <a:noFill/>
              <a:ln w="317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/>
              <a:p>
                <a:endParaRPr lang="zh-CN" altLang="zh-CN" sz="2400" b="0" dirty="0">
                  <a:latin typeface="Verdana" panose="020B0604030504040204" pitchFamily="34" charset="0"/>
                </a:endParaRPr>
              </a:p>
            </p:txBody>
          </p:sp>
          <p:sp>
            <p:nvSpPr>
              <p:cNvPr id="82986" name="Text Box 35"/>
              <p:cNvSpPr txBox="1"/>
              <p:nvPr/>
            </p:nvSpPr>
            <p:spPr>
              <a:xfrm>
                <a:off x="624" y="3648"/>
                <a:ext cx="1968" cy="48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CN" sz="3200" b="0">
                    <a:latin typeface="Times New Roman" panose="02020603050405020304" pitchFamily="18" charset="0"/>
                  </a:rPr>
                  <a:t>10 15 </a:t>
                </a:r>
              </a:p>
            </p:txBody>
          </p:sp>
        </p:grpSp>
        <p:grpSp>
          <p:nvGrpSpPr>
            <p:cNvPr id="82950" name="Group 36"/>
            <p:cNvGrpSpPr/>
            <p:nvPr/>
          </p:nvGrpSpPr>
          <p:grpSpPr>
            <a:xfrm>
              <a:off x="1200" y="3858"/>
              <a:ext cx="1056" cy="365"/>
              <a:chOff x="624" y="3648"/>
              <a:chExt cx="1968" cy="482"/>
            </a:xfrm>
          </p:grpSpPr>
          <p:sp>
            <p:nvSpPr>
              <p:cNvPr id="82983" name="Text Box 37"/>
              <p:cNvSpPr txBox="1"/>
              <p:nvPr/>
            </p:nvSpPr>
            <p:spPr>
              <a:xfrm>
                <a:off x="624" y="3696"/>
                <a:ext cx="1920" cy="406"/>
              </a:xfrm>
              <a:prstGeom prst="rect">
                <a:avLst/>
              </a:prstGeom>
              <a:noFill/>
              <a:ln w="317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/>
              <a:p>
                <a:endParaRPr lang="zh-CN" altLang="zh-CN" sz="2400" b="0" dirty="0">
                  <a:latin typeface="Verdana" panose="020B0604030504040204" pitchFamily="34" charset="0"/>
                </a:endParaRPr>
              </a:p>
            </p:txBody>
          </p:sp>
          <p:sp>
            <p:nvSpPr>
              <p:cNvPr id="82984" name="Text Box 38"/>
              <p:cNvSpPr txBox="1"/>
              <p:nvPr/>
            </p:nvSpPr>
            <p:spPr>
              <a:xfrm>
                <a:off x="624" y="3648"/>
                <a:ext cx="1968" cy="48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CN" sz="3200" b="0">
                    <a:latin typeface="Times New Roman" panose="02020603050405020304" pitchFamily="18" charset="0"/>
                  </a:rPr>
                  <a:t>21 37 44 </a:t>
                </a:r>
              </a:p>
            </p:txBody>
          </p:sp>
        </p:grpSp>
        <p:grpSp>
          <p:nvGrpSpPr>
            <p:cNvPr id="82951" name="Group 39"/>
            <p:cNvGrpSpPr/>
            <p:nvPr/>
          </p:nvGrpSpPr>
          <p:grpSpPr>
            <a:xfrm>
              <a:off x="3452" y="3858"/>
              <a:ext cx="878" cy="365"/>
              <a:chOff x="624" y="3648"/>
              <a:chExt cx="1968" cy="444"/>
            </a:xfrm>
          </p:grpSpPr>
          <p:sp>
            <p:nvSpPr>
              <p:cNvPr id="82981" name="Text Box 40"/>
              <p:cNvSpPr txBox="1"/>
              <p:nvPr/>
            </p:nvSpPr>
            <p:spPr>
              <a:xfrm>
                <a:off x="624" y="3695"/>
                <a:ext cx="1918" cy="375"/>
              </a:xfrm>
              <a:prstGeom prst="rect">
                <a:avLst/>
              </a:prstGeom>
              <a:noFill/>
              <a:ln w="317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/>
              <a:p>
                <a:endParaRPr lang="zh-CN" altLang="zh-CN" sz="2400" b="0" dirty="0">
                  <a:latin typeface="Verdana" panose="020B0604030504040204" pitchFamily="34" charset="0"/>
                </a:endParaRPr>
              </a:p>
            </p:txBody>
          </p:sp>
          <p:sp>
            <p:nvSpPr>
              <p:cNvPr id="82982" name="Text Box 41"/>
              <p:cNvSpPr txBox="1"/>
              <p:nvPr/>
            </p:nvSpPr>
            <p:spPr>
              <a:xfrm>
                <a:off x="624" y="3648"/>
                <a:ext cx="1968" cy="44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CN" sz="3200" b="0">
                    <a:latin typeface="Times New Roman" panose="02020603050405020304" pitchFamily="18" charset="0"/>
                  </a:rPr>
                  <a:t>63 72 </a:t>
                </a:r>
              </a:p>
            </p:txBody>
          </p:sp>
        </p:grpSp>
        <p:grpSp>
          <p:nvGrpSpPr>
            <p:cNvPr id="82952" name="Group 42"/>
            <p:cNvGrpSpPr/>
            <p:nvPr/>
          </p:nvGrpSpPr>
          <p:grpSpPr>
            <a:xfrm>
              <a:off x="2352" y="3858"/>
              <a:ext cx="962" cy="366"/>
              <a:chOff x="624" y="3648"/>
              <a:chExt cx="1968" cy="390"/>
            </a:xfrm>
          </p:grpSpPr>
          <p:sp>
            <p:nvSpPr>
              <p:cNvPr id="82979" name="Text Box 43"/>
              <p:cNvSpPr txBox="1"/>
              <p:nvPr/>
            </p:nvSpPr>
            <p:spPr>
              <a:xfrm>
                <a:off x="624" y="3696"/>
                <a:ext cx="1921" cy="328"/>
              </a:xfrm>
              <a:prstGeom prst="rect">
                <a:avLst/>
              </a:prstGeom>
              <a:noFill/>
              <a:ln w="317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/>
              <a:p>
                <a:endParaRPr lang="zh-CN" altLang="zh-CN" sz="2400" b="0" dirty="0">
                  <a:latin typeface="Verdana" panose="020B0604030504040204" pitchFamily="34" charset="0"/>
                </a:endParaRPr>
              </a:p>
            </p:txBody>
          </p:sp>
          <p:sp>
            <p:nvSpPr>
              <p:cNvPr id="82980" name="Text Box 44"/>
              <p:cNvSpPr txBox="1"/>
              <p:nvPr/>
            </p:nvSpPr>
            <p:spPr>
              <a:xfrm>
                <a:off x="624" y="3648"/>
                <a:ext cx="1968" cy="39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CN" sz="3200" b="0">
                    <a:latin typeface="Times New Roman" panose="02020603050405020304" pitchFamily="18" charset="0"/>
                  </a:rPr>
                  <a:t>51 59</a:t>
                </a:r>
              </a:p>
            </p:txBody>
          </p:sp>
        </p:grpSp>
        <p:grpSp>
          <p:nvGrpSpPr>
            <p:cNvPr id="82953" name="Group 45"/>
            <p:cNvGrpSpPr/>
            <p:nvPr/>
          </p:nvGrpSpPr>
          <p:grpSpPr>
            <a:xfrm>
              <a:off x="1028" y="3253"/>
              <a:ext cx="1129" cy="370"/>
              <a:chOff x="1174" y="2566"/>
              <a:chExt cx="1200" cy="362"/>
            </a:xfrm>
          </p:grpSpPr>
          <p:grpSp>
            <p:nvGrpSpPr>
              <p:cNvPr id="82974" name="Group 46"/>
              <p:cNvGrpSpPr/>
              <p:nvPr/>
            </p:nvGrpSpPr>
            <p:grpSpPr>
              <a:xfrm>
                <a:off x="1200" y="2592"/>
                <a:ext cx="1056" cy="336"/>
                <a:chOff x="1200" y="2592"/>
                <a:chExt cx="1248" cy="338"/>
              </a:xfrm>
            </p:grpSpPr>
            <p:sp>
              <p:nvSpPr>
                <p:cNvPr id="82976" name="Rectangle 47"/>
                <p:cNvSpPr/>
                <p:nvPr/>
              </p:nvSpPr>
              <p:spPr>
                <a:xfrm>
                  <a:off x="1200" y="2592"/>
                  <a:ext cx="1248" cy="336"/>
                </a:xfrm>
                <a:prstGeom prst="rect">
                  <a:avLst/>
                </a:prstGeom>
                <a:noFill/>
                <a:ln w="3175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endParaRPr lang="zh-CN" altLang="en-US" sz="32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82977" name="Line 48"/>
                <p:cNvSpPr/>
                <p:nvPr/>
              </p:nvSpPr>
              <p:spPr>
                <a:xfrm flipH="1">
                  <a:off x="1584" y="2592"/>
                  <a:ext cx="0" cy="338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82978" name="Line 49"/>
                <p:cNvSpPr/>
                <p:nvPr/>
              </p:nvSpPr>
              <p:spPr>
                <a:xfrm flipH="1">
                  <a:off x="2016" y="2592"/>
                  <a:ext cx="0" cy="338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82975" name="Text Box 50"/>
              <p:cNvSpPr txBox="1"/>
              <p:nvPr/>
            </p:nvSpPr>
            <p:spPr>
              <a:xfrm>
                <a:off x="1174" y="2566"/>
                <a:ext cx="1200" cy="35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CN" sz="3200">
                    <a:latin typeface="宋体" panose="02010600030101010101" pitchFamily="2" charset="-122"/>
                  </a:rPr>
                  <a:t>15</a:t>
                </a:r>
                <a:r>
                  <a:rPr lang="en-US" altLang="zh-CN" sz="1600">
                    <a:latin typeface="宋体" panose="02010600030101010101" pitchFamily="2" charset="-122"/>
                  </a:rPr>
                  <a:t> </a:t>
                </a:r>
                <a:r>
                  <a:rPr lang="en-US" altLang="zh-CN" sz="3200">
                    <a:latin typeface="宋体" panose="02010600030101010101" pitchFamily="2" charset="-122"/>
                  </a:rPr>
                  <a:t>44</a:t>
                </a:r>
                <a:r>
                  <a:rPr lang="en-US" altLang="zh-CN" sz="1600">
                    <a:latin typeface="宋体" panose="02010600030101010101" pitchFamily="2" charset="-122"/>
                  </a:rPr>
                  <a:t> </a:t>
                </a:r>
                <a:r>
                  <a:rPr lang="en-US" altLang="zh-CN" sz="3200">
                    <a:latin typeface="宋体" panose="02010600030101010101" pitchFamily="2" charset="-122"/>
                  </a:rPr>
                  <a:t>59</a:t>
                </a:r>
              </a:p>
            </p:txBody>
          </p:sp>
        </p:grpSp>
        <p:grpSp>
          <p:nvGrpSpPr>
            <p:cNvPr id="82954" name="Group 51"/>
            <p:cNvGrpSpPr/>
            <p:nvPr/>
          </p:nvGrpSpPr>
          <p:grpSpPr>
            <a:xfrm>
              <a:off x="3478" y="3253"/>
              <a:ext cx="1128" cy="370"/>
              <a:chOff x="1174" y="2566"/>
              <a:chExt cx="1200" cy="362"/>
            </a:xfrm>
          </p:grpSpPr>
          <p:grpSp>
            <p:nvGrpSpPr>
              <p:cNvPr id="82969" name="Group 52"/>
              <p:cNvGrpSpPr/>
              <p:nvPr/>
            </p:nvGrpSpPr>
            <p:grpSpPr>
              <a:xfrm>
                <a:off x="1200" y="2592"/>
                <a:ext cx="1056" cy="336"/>
                <a:chOff x="1200" y="2592"/>
                <a:chExt cx="1248" cy="338"/>
              </a:xfrm>
            </p:grpSpPr>
            <p:sp>
              <p:nvSpPr>
                <p:cNvPr id="82971" name="Rectangle 53"/>
                <p:cNvSpPr/>
                <p:nvPr/>
              </p:nvSpPr>
              <p:spPr>
                <a:xfrm>
                  <a:off x="1200" y="2592"/>
                  <a:ext cx="1248" cy="336"/>
                </a:xfrm>
                <a:prstGeom prst="rect">
                  <a:avLst/>
                </a:prstGeom>
                <a:noFill/>
                <a:ln w="3175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endParaRPr lang="zh-CN" altLang="en-US" sz="32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82972" name="Line 54"/>
                <p:cNvSpPr/>
                <p:nvPr/>
              </p:nvSpPr>
              <p:spPr>
                <a:xfrm flipH="1">
                  <a:off x="1584" y="2592"/>
                  <a:ext cx="0" cy="338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82973" name="Line 55"/>
                <p:cNvSpPr/>
                <p:nvPr/>
              </p:nvSpPr>
              <p:spPr>
                <a:xfrm flipH="1">
                  <a:off x="2016" y="2592"/>
                  <a:ext cx="0" cy="338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82970" name="Text Box 56"/>
              <p:cNvSpPr txBox="1"/>
              <p:nvPr/>
            </p:nvSpPr>
            <p:spPr>
              <a:xfrm>
                <a:off x="1174" y="2566"/>
                <a:ext cx="1200" cy="35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CN" sz="3200">
                    <a:latin typeface="宋体" panose="02010600030101010101" pitchFamily="2" charset="-122"/>
                  </a:rPr>
                  <a:t>72</a:t>
                </a:r>
                <a:r>
                  <a:rPr lang="en-US" altLang="zh-CN" sz="1600">
                    <a:latin typeface="宋体" panose="02010600030101010101" pitchFamily="2" charset="-122"/>
                  </a:rPr>
                  <a:t> </a:t>
                </a:r>
                <a:r>
                  <a:rPr lang="en-US" altLang="zh-CN" sz="3200">
                    <a:latin typeface="宋体" panose="02010600030101010101" pitchFamily="2" charset="-122"/>
                  </a:rPr>
                  <a:t>97</a:t>
                </a:r>
              </a:p>
            </p:txBody>
          </p:sp>
        </p:grpSp>
        <p:grpSp>
          <p:nvGrpSpPr>
            <p:cNvPr id="82955" name="Group 57"/>
            <p:cNvGrpSpPr/>
            <p:nvPr/>
          </p:nvGrpSpPr>
          <p:grpSpPr>
            <a:xfrm>
              <a:off x="4497" y="3858"/>
              <a:ext cx="1129" cy="365"/>
              <a:chOff x="624" y="3648"/>
              <a:chExt cx="1968" cy="409"/>
            </a:xfrm>
          </p:grpSpPr>
          <p:sp>
            <p:nvSpPr>
              <p:cNvPr id="82967" name="Text Box 58"/>
              <p:cNvSpPr txBox="1"/>
              <p:nvPr/>
            </p:nvSpPr>
            <p:spPr>
              <a:xfrm>
                <a:off x="624" y="3696"/>
                <a:ext cx="1920" cy="345"/>
              </a:xfrm>
              <a:prstGeom prst="rect">
                <a:avLst/>
              </a:prstGeom>
              <a:noFill/>
              <a:ln w="317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/>
              <a:p>
                <a:endParaRPr lang="zh-CN" altLang="zh-CN" sz="2400" b="0" dirty="0">
                  <a:latin typeface="Verdana" panose="020B0604030504040204" pitchFamily="34" charset="0"/>
                </a:endParaRPr>
              </a:p>
            </p:txBody>
          </p:sp>
          <p:sp>
            <p:nvSpPr>
              <p:cNvPr id="82968" name="Text Box 59"/>
              <p:cNvSpPr txBox="1"/>
              <p:nvPr/>
            </p:nvSpPr>
            <p:spPr>
              <a:xfrm>
                <a:off x="624" y="3648"/>
                <a:ext cx="1968" cy="40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CN" sz="3200" b="0">
                    <a:latin typeface="Times New Roman" panose="02020603050405020304" pitchFamily="18" charset="0"/>
                  </a:rPr>
                  <a:t>85 91 97 </a:t>
                </a:r>
              </a:p>
            </p:txBody>
          </p:sp>
        </p:grpSp>
        <p:sp>
          <p:nvSpPr>
            <p:cNvPr id="82956" name="Line 60"/>
            <p:cNvSpPr/>
            <p:nvPr/>
          </p:nvSpPr>
          <p:spPr>
            <a:xfrm flipH="1">
              <a:off x="652" y="3579"/>
              <a:ext cx="418" cy="32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2957" name="Line 61"/>
            <p:cNvSpPr/>
            <p:nvPr/>
          </p:nvSpPr>
          <p:spPr>
            <a:xfrm flipH="1">
              <a:off x="1948" y="3104"/>
              <a:ext cx="594" cy="19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2958" name="Line 62"/>
            <p:cNvSpPr/>
            <p:nvPr/>
          </p:nvSpPr>
          <p:spPr>
            <a:xfrm>
              <a:off x="1530" y="3626"/>
              <a:ext cx="6" cy="26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2959" name="Line 63"/>
            <p:cNvSpPr/>
            <p:nvPr/>
          </p:nvSpPr>
          <p:spPr>
            <a:xfrm flipH="1" flipV="1">
              <a:off x="2031" y="3626"/>
              <a:ext cx="465" cy="26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2960" name="Line 64"/>
            <p:cNvSpPr/>
            <p:nvPr/>
          </p:nvSpPr>
          <p:spPr>
            <a:xfrm flipH="1" flipV="1">
              <a:off x="2928" y="3120"/>
              <a:ext cx="574" cy="17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2961" name="Line 65"/>
            <p:cNvSpPr/>
            <p:nvPr/>
          </p:nvSpPr>
          <p:spPr>
            <a:xfrm flipH="1" flipV="1">
              <a:off x="4080" y="3600"/>
              <a:ext cx="459" cy="305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2962" name="Line 66"/>
            <p:cNvSpPr/>
            <p:nvPr/>
          </p:nvSpPr>
          <p:spPr>
            <a:xfrm flipV="1">
              <a:off x="3536" y="3600"/>
              <a:ext cx="160" cy="305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2963" name="Line 67"/>
            <p:cNvSpPr/>
            <p:nvPr/>
          </p:nvSpPr>
          <p:spPr>
            <a:xfrm>
              <a:off x="1008" y="4032"/>
              <a:ext cx="192" cy="0"/>
            </a:xfrm>
            <a:prstGeom prst="line">
              <a:avLst/>
            </a:prstGeom>
            <a:ln w="28575" cap="rnd" cmpd="sng">
              <a:solidFill>
                <a:srgbClr val="FF33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2964" name="Line 68"/>
            <p:cNvSpPr/>
            <p:nvPr/>
          </p:nvSpPr>
          <p:spPr>
            <a:xfrm>
              <a:off x="2160" y="4032"/>
              <a:ext cx="192" cy="0"/>
            </a:xfrm>
            <a:prstGeom prst="line">
              <a:avLst/>
            </a:prstGeom>
            <a:ln w="28575" cap="rnd" cmpd="sng">
              <a:solidFill>
                <a:srgbClr val="FF33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2965" name="Line 69"/>
            <p:cNvSpPr/>
            <p:nvPr/>
          </p:nvSpPr>
          <p:spPr>
            <a:xfrm>
              <a:off x="3264" y="4032"/>
              <a:ext cx="192" cy="0"/>
            </a:xfrm>
            <a:prstGeom prst="line">
              <a:avLst/>
            </a:prstGeom>
            <a:ln w="28575" cap="rnd" cmpd="sng">
              <a:solidFill>
                <a:srgbClr val="FF33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2966" name="Line 70"/>
            <p:cNvSpPr/>
            <p:nvPr/>
          </p:nvSpPr>
          <p:spPr>
            <a:xfrm>
              <a:off x="4272" y="4032"/>
              <a:ext cx="192" cy="0"/>
            </a:xfrm>
            <a:prstGeom prst="line">
              <a:avLst/>
            </a:prstGeom>
            <a:ln w="28575" cap="rnd" cmpd="sng">
              <a:solidFill>
                <a:srgbClr val="FF3300"/>
              </a:solidFill>
              <a:prstDash val="solid"/>
              <a:headEnd type="none" w="med" len="med"/>
              <a:tailEnd type="triangle" w="med" len="med"/>
            </a:ln>
          </p:spPr>
        </p:sp>
      </p:grpSp>
      <p:sp>
        <p:nvSpPr>
          <p:cNvPr id="83017" name="文本框 83016"/>
          <p:cNvSpPr txBox="1"/>
          <p:nvPr/>
        </p:nvSpPr>
        <p:spPr>
          <a:xfrm>
            <a:off x="611188" y="333375"/>
            <a:ext cx="165735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Clr>
                <a:schemeClr val="bg1"/>
              </a:buClr>
            </a:pPr>
            <a:r>
              <a:rPr lang="en-US" altLang="zh-CN" sz="3200">
                <a:latin typeface="Times New Roman" panose="02020603050405020304" pitchFamily="18" charset="0"/>
              </a:rPr>
              <a:t>B</a:t>
            </a:r>
            <a:r>
              <a:rPr lang="zh-CN" altLang="en-US" sz="3200" dirty="0">
                <a:latin typeface="Times New Roman" panose="02020603050405020304" pitchFamily="18" charset="0"/>
              </a:rPr>
              <a:t>树</a:t>
            </a:r>
          </a:p>
        </p:txBody>
      </p:sp>
      <p:sp>
        <p:nvSpPr>
          <p:cNvPr id="83018" name="文本框 83017"/>
          <p:cNvSpPr txBox="1"/>
          <p:nvPr/>
        </p:nvSpPr>
        <p:spPr>
          <a:xfrm>
            <a:off x="684213" y="3500438"/>
            <a:ext cx="1657350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Clr>
                <a:schemeClr val="bg1"/>
              </a:buClr>
            </a:pPr>
            <a:r>
              <a:rPr lang="en-US" altLang="zh-CN" sz="3200">
                <a:latin typeface="Times New Roman" panose="02020603050405020304" pitchFamily="18" charset="0"/>
              </a:rPr>
              <a:t>B+</a:t>
            </a:r>
            <a:r>
              <a:rPr lang="zh-CN" altLang="en-US" sz="3200" dirty="0">
                <a:latin typeface="Times New Roman" panose="02020603050405020304" pitchFamily="18" charset="0"/>
              </a:rPr>
              <a:t>树</a:t>
            </a:r>
          </a:p>
        </p:txBody>
      </p:sp>
      <p:sp>
        <p:nvSpPr>
          <p:cNvPr id="83019" name="文本框 83018"/>
          <p:cNvSpPr txBox="1"/>
          <p:nvPr/>
        </p:nvSpPr>
        <p:spPr>
          <a:xfrm>
            <a:off x="6659563" y="3716338"/>
            <a:ext cx="1944687" cy="588962"/>
          </a:xfrm>
          <a:prstGeom prst="rect">
            <a:avLst/>
          </a:prstGeom>
          <a:noFill/>
          <a:ln w="9525" cap="rnd" cmpd="sng">
            <a:solidFill>
              <a:srgbClr val="FF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Clr>
                <a:schemeClr val="bg1"/>
              </a:buClr>
            </a:pPr>
            <a:r>
              <a:rPr lang="zh-CN" altLang="en-US" sz="3200" dirty="0">
                <a:latin typeface="Times New Roman" panose="02020603050405020304" pitchFamily="18" charset="0"/>
              </a:rPr>
              <a:t>查找</a:t>
            </a:r>
            <a:r>
              <a:rPr lang="en-US" altLang="zh-CN" sz="3200">
                <a:latin typeface="Times New Roman" panose="02020603050405020304" pitchFamily="18" charset="0"/>
              </a:rPr>
              <a:t>44</a:t>
            </a: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4C713E-7DD1-4F2B-B40E-582C27240F48}" type="slidenum">
              <a:rPr lang="en-US" altLang="zh-CN"/>
              <a:t>108</a:t>
            </a:fld>
            <a:endParaRPr lang="en-US" altLang="zh-CN"/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81000"/>
            <a:ext cx="8642350" cy="5184775"/>
          </a:xfrm>
        </p:spPr>
        <p:txBody>
          <a:bodyPr/>
          <a:lstStyle/>
          <a:p>
            <a:pPr eaLnBrk="1" hangingPunct="1"/>
            <a:r>
              <a:rPr lang="en-US" altLang="zh-CN" smtClean="0">
                <a:solidFill>
                  <a:srgbClr val="A50021"/>
                </a:solidFill>
              </a:rPr>
              <a:t>B+</a:t>
            </a:r>
            <a:r>
              <a:rPr lang="zh-CN" altLang="en-US" smtClean="0">
                <a:solidFill>
                  <a:srgbClr val="A50021"/>
                </a:solidFill>
              </a:rPr>
              <a:t>树在索引文件中的应用</a:t>
            </a:r>
          </a:p>
          <a:p>
            <a:pPr eaLnBrk="1" hangingPunct="1"/>
            <a:r>
              <a:rPr lang="en-US" altLang="zh-CN" smtClean="0"/>
              <a:t>1</a:t>
            </a:r>
            <a:r>
              <a:rPr lang="zh-CN" altLang="en-US" smtClean="0"/>
              <a:t>、</a:t>
            </a:r>
            <a:r>
              <a:rPr lang="en-US" altLang="zh-CN" smtClean="0"/>
              <a:t>B+</a:t>
            </a:r>
            <a:r>
              <a:rPr lang="zh-CN" altLang="en-US" smtClean="0"/>
              <a:t>树的每个结点存放在外存的一个页块上（因此</a:t>
            </a:r>
            <a:r>
              <a:rPr lang="en-US" altLang="zh-CN" smtClean="0"/>
              <a:t>B+</a:t>
            </a:r>
            <a:r>
              <a:rPr lang="zh-CN" altLang="en-US" smtClean="0"/>
              <a:t>树的阶数一般都比</a:t>
            </a:r>
            <a:r>
              <a:rPr lang="en-US" altLang="zh-CN" smtClean="0"/>
              <a:t>B</a:t>
            </a:r>
            <a:r>
              <a:rPr lang="zh-CN" altLang="en-US" smtClean="0"/>
              <a:t>树大）。</a:t>
            </a:r>
          </a:p>
          <a:p>
            <a:pPr eaLnBrk="1" hangingPunct="1"/>
            <a:r>
              <a:rPr lang="en-US" altLang="zh-CN" smtClean="0"/>
              <a:t>2</a:t>
            </a:r>
            <a:r>
              <a:rPr lang="zh-CN" altLang="en-US" smtClean="0"/>
              <a:t>、</a:t>
            </a:r>
            <a:r>
              <a:rPr lang="en-US" altLang="zh-CN" smtClean="0"/>
              <a:t>B+</a:t>
            </a:r>
            <a:r>
              <a:rPr lang="zh-CN" altLang="en-US" smtClean="0"/>
              <a:t>树的树叶层是主文件的稀疏索引</a:t>
            </a:r>
            <a:r>
              <a:rPr lang="en-US" altLang="zh-CN" smtClean="0"/>
              <a:t>, </a:t>
            </a:r>
            <a:r>
              <a:rPr lang="zh-CN" altLang="en-US" smtClean="0"/>
              <a:t>整个</a:t>
            </a:r>
            <a:r>
              <a:rPr lang="en-US" altLang="zh-CN" smtClean="0"/>
              <a:t>B+</a:t>
            </a:r>
            <a:r>
              <a:rPr lang="zh-CN" altLang="en-US" smtClean="0"/>
              <a:t>树构成多级索引。索引项就是</a:t>
            </a:r>
            <a:r>
              <a:rPr lang="en-US" altLang="zh-CN" smtClean="0"/>
              <a:t>B+</a:t>
            </a:r>
            <a:r>
              <a:rPr lang="zh-CN" altLang="en-US" smtClean="0"/>
              <a:t>树中的一个关键字和它对应的指针所构成的二元组。</a:t>
            </a:r>
          </a:p>
        </p:txBody>
      </p:sp>
      <p:grpSp>
        <p:nvGrpSpPr>
          <p:cNvPr id="111620" name="Group 281"/>
          <p:cNvGrpSpPr/>
          <p:nvPr/>
        </p:nvGrpSpPr>
        <p:grpSpPr bwMode="auto">
          <a:xfrm>
            <a:off x="228600" y="3124200"/>
            <a:ext cx="8810625" cy="3429000"/>
            <a:chOff x="144" y="1968"/>
            <a:chExt cx="5550" cy="2160"/>
          </a:xfrm>
        </p:grpSpPr>
        <p:grpSp>
          <p:nvGrpSpPr>
            <p:cNvPr id="111621" name="Group 168"/>
            <p:cNvGrpSpPr/>
            <p:nvPr/>
          </p:nvGrpSpPr>
          <p:grpSpPr bwMode="auto">
            <a:xfrm>
              <a:off x="384" y="1968"/>
              <a:ext cx="4944" cy="1624"/>
              <a:chOff x="240" y="2112"/>
              <a:chExt cx="4944" cy="1624"/>
            </a:xfrm>
          </p:grpSpPr>
          <p:sp>
            <p:nvSpPr>
              <p:cNvPr id="111734" name="Line 40"/>
              <p:cNvSpPr>
                <a:spLocks noChangeShapeType="1"/>
              </p:cNvSpPr>
              <p:nvPr/>
            </p:nvSpPr>
            <p:spPr bwMode="auto">
              <a:xfrm>
                <a:off x="1248" y="3432"/>
                <a:ext cx="3120" cy="0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1735" name="Line 41"/>
              <p:cNvSpPr>
                <a:spLocks noChangeShapeType="1"/>
              </p:cNvSpPr>
              <p:nvPr/>
            </p:nvSpPr>
            <p:spPr bwMode="auto">
              <a:xfrm>
                <a:off x="864" y="3496"/>
                <a:ext cx="0" cy="240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1736" name="Line 42"/>
              <p:cNvSpPr>
                <a:spLocks noChangeShapeType="1"/>
              </p:cNvSpPr>
              <p:nvPr/>
            </p:nvSpPr>
            <p:spPr bwMode="auto">
              <a:xfrm>
                <a:off x="1200" y="3496"/>
                <a:ext cx="0" cy="240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1737" name="Line 43"/>
              <p:cNvSpPr>
                <a:spLocks noChangeShapeType="1"/>
              </p:cNvSpPr>
              <p:nvPr/>
            </p:nvSpPr>
            <p:spPr bwMode="auto">
              <a:xfrm>
                <a:off x="1680" y="3496"/>
                <a:ext cx="0" cy="240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1738" name="Line 44"/>
              <p:cNvSpPr>
                <a:spLocks noChangeShapeType="1"/>
              </p:cNvSpPr>
              <p:nvPr/>
            </p:nvSpPr>
            <p:spPr bwMode="auto">
              <a:xfrm>
                <a:off x="1968" y="3496"/>
                <a:ext cx="0" cy="240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1739" name="Line 45"/>
              <p:cNvSpPr>
                <a:spLocks noChangeShapeType="1"/>
              </p:cNvSpPr>
              <p:nvPr/>
            </p:nvSpPr>
            <p:spPr bwMode="auto">
              <a:xfrm>
                <a:off x="2736" y="3496"/>
                <a:ext cx="0" cy="240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1740" name="Line 46"/>
              <p:cNvSpPr>
                <a:spLocks noChangeShapeType="1"/>
              </p:cNvSpPr>
              <p:nvPr/>
            </p:nvSpPr>
            <p:spPr bwMode="auto">
              <a:xfrm>
                <a:off x="3072" y="3496"/>
                <a:ext cx="0" cy="240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1741" name="Line 47"/>
              <p:cNvSpPr>
                <a:spLocks noChangeShapeType="1"/>
              </p:cNvSpPr>
              <p:nvPr/>
            </p:nvSpPr>
            <p:spPr bwMode="auto">
              <a:xfrm>
                <a:off x="3600" y="3496"/>
                <a:ext cx="0" cy="240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1742" name="Line 48"/>
              <p:cNvSpPr>
                <a:spLocks noChangeShapeType="1"/>
              </p:cNvSpPr>
              <p:nvPr/>
            </p:nvSpPr>
            <p:spPr bwMode="auto">
              <a:xfrm>
                <a:off x="3936" y="3496"/>
                <a:ext cx="0" cy="240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1743" name="Line 49"/>
              <p:cNvSpPr>
                <a:spLocks noChangeShapeType="1"/>
              </p:cNvSpPr>
              <p:nvPr/>
            </p:nvSpPr>
            <p:spPr bwMode="auto">
              <a:xfrm>
                <a:off x="4416" y="3496"/>
                <a:ext cx="0" cy="240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1744" name="Line 50"/>
              <p:cNvSpPr>
                <a:spLocks noChangeShapeType="1"/>
              </p:cNvSpPr>
              <p:nvPr/>
            </p:nvSpPr>
            <p:spPr bwMode="auto">
              <a:xfrm>
                <a:off x="4680" y="3496"/>
                <a:ext cx="0" cy="240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1745" name="Line 51"/>
              <p:cNvSpPr>
                <a:spLocks noChangeShapeType="1"/>
              </p:cNvSpPr>
              <p:nvPr/>
            </p:nvSpPr>
            <p:spPr bwMode="auto">
              <a:xfrm>
                <a:off x="4944" y="3496"/>
                <a:ext cx="0" cy="240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1746" name="Line 52"/>
              <p:cNvSpPr>
                <a:spLocks noChangeShapeType="1"/>
              </p:cNvSpPr>
              <p:nvPr/>
            </p:nvSpPr>
            <p:spPr bwMode="auto">
              <a:xfrm>
                <a:off x="2256" y="3496"/>
                <a:ext cx="0" cy="240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1747" name="Line 53"/>
              <p:cNvSpPr>
                <a:spLocks noChangeShapeType="1"/>
              </p:cNvSpPr>
              <p:nvPr/>
            </p:nvSpPr>
            <p:spPr bwMode="auto">
              <a:xfrm>
                <a:off x="3072" y="2304"/>
                <a:ext cx="672" cy="528"/>
              </a:xfrm>
              <a:prstGeom prst="line">
                <a:avLst/>
              </a:prstGeom>
              <a:noFill/>
              <a:ln w="38100">
                <a:solidFill>
                  <a:srgbClr val="A5002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1748" name="Line 54"/>
              <p:cNvSpPr>
                <a:spLocks noChangeShapeType="1"/>
              </p:cNvSpPr>
              <p:nvPr/>
            </p:nvSpPr>
            <p:spPr bwMode="auto">
              <a:xfrm flipH="1">
                <a:off x="2016" y="2352"/>
                <a:ext cx="624" cy="480"/>
              </a:xfrm>
              <a:prstGeom prst="line">
                <a:avLst/>
              </a:prstGeom>
              <a:noFill/>
              <a:ln w="38100">
                <a:solidFill>
                  <a:srgbClr val="A5002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1749" name="Oval 55"/>
              <p:cNvSpPr>
                <a:spLocks noChangeArrowheads="1"/>
              </p:cNvSpPr>
              <p:nvPr/>
            </p:nvSpPr>
            <p:spPr bwMode="auto">
              <a:xfrm>
                <a:off x="2496" y="2112"/>
                <a:ext cx="744" cy="336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rgbClr val="993300"/>
                </a:solidFill>
                <a:rou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400">
                    <a:ea typeface="宋体" panose="02010600030101010101" pitchFamily="2" charset="-122"/>
                  </a:rPr>
                  <a:t>59 97</a:t>
                </a:r>
              </a:p>
            </p:txBody>
          </p:sp>
          <p:sp>
            <p:nvSpPr>
              <p:cNvPr id="111750" name="Line 56"/>
              <p:cNvSpPr>
                <a:spLocks noChangeShapeType="1"/>
              </p:cNvSpPr>
              <p:nvPr/>
            </p:nvSpPr>
            <p:spPr bwMode="auto">
              <a:xfrm flipH="1">
                <a:off x="2016" y="2832"/>
                <a:ext cx="0" cy="576"/>
              </a:xfrm>
              <a:prstGeom prst="line">
                <a:avLst/>
              </a:prstGeom>
              <a:noFill/>
              <a:ln w="38100">
                <a:solidFill>
                  <a:srgbClr val="A5002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1751" name="Line 57"/>
              <p:cNvSpPr>
                <a:spLocks noChangeShapeType="1"/>
              </p:cNvSpPr>
              <p:nvPr/>
            </p:nvSpPr>
            <p:spPr bwMode="auto">
              <a:xfrm flipH="1">
                <a:off x="1152" y="2880"/>
                <a:ext cx="628" cy="432"/>
              </a:xfrm>
              <a:prstGeom prst="line">
                <a:avLst/>
              </a:prstGeom>
              <a:noFill/>
              <a:ln w="38100">
                <a:solidFill>
                  <a:srgbClr val="A5002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1752" name="Line 58"/>
              <p:cNvSpPr>
                <a:spLocks noChangeShapeType="1"/>
              </p:cNvSpPr>
              <p:nvPr/>
            </p:nvSpPr>
            <p:spPr bwMode="auto">
              <a:xfrm>
                <a:off x="2208" y="2832"/>
                <a:ext cx="624" cy="528"/>
              </a:xfrm>
              <a:prstGeom prst="line">
                <a:avLst/>
              </a:prstGeom>
              <a:noFill/>
              <a:ln w="38100">
                <a:solidFill>
                  <a:srgbClr val="A5002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1753" name="Line 59"/>
              <p:cNvSpPr>
                <a:spLocks noChangeShapeType="1"/>
              </p:cNvSpPr>
              <p:nvPr/>
            </p:nvSpPr>
            <p:spPr bwMode="auto">
              <a:xfrm>
                <a:off x="4032" y="2880"/>
                <a:ext cx="624" cy="528"/>
              </a:xfrm>
              <a:prstGeom prst="line">
                <a:avLst/>
              </a:prstGeom>
              <a:noFill/>
              <a:ln w="38100">
                <a:solidFill>
                  <a:srgbClr val="A5002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1754" name="Line 60"/>
              <p:cNvSpPr>
                <a:spLocks noChangeShapeType="1"/>
              </p:cNvSpPr>
              <p:nvPr/>
            </p:nvSpPr>
            <p:spPr bwMode="auto">
              <a:xfrm flipH="1">
                <a:off x="3696" y="2832"/>
                <a:ext cx="192" cy="528"/>
              </a:xfrm>
              <a:prstGeom prst="line">
                <a:avLst/>
              </a:prstGeom>
              <a:noFill/>
              <a:ln w="38100">
                <a:solidFill>
                  <a:srgbClr val="A5002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1755" name="Oval 61"/>
              <p:cNvSpPr>
                <a:spLocks noChangeArrowheads="1"/>
              </p:cNvSpPr>
              <p:nvPr/>
            </p:nvSpPr>
            <p:spPr bwMode="auto">
              <a:xfrm>
                <a:off x="1488" y="2640"/>
                <a:ext cx="960" cy="336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rgbClr val="993300"/>
                </a:solidFill>
                <a:rou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400">
                    <a:ea typeface="宋体" panose="02010600030101010101" pitchFamily="2" charset="-122"/>
                    <a:sym typeface="Symbol" panose="05050102010706020507" pitchFamily="18" charset="2"/>
                  </a:rPr>
                  <a:t>15 44 59</a:t>
                </a:r>
              </a:p>
            </p:txBody>
          </p:sp>
          <p:sp>
            <p:nvSpPr>
              <p:cNvPr id="111756" name="Oval 62"/>
              <p:cNvSpPr>
                <a:spLocks noChangeArrowheads="1"/>
              </p:cNvSpPr>
              <p:nvPr/>
            </p:nvSpPr>
            <p:spPr bwMode="auto">
              <a:xfrm>
                <a:off x="3504" y="2640"/>
                <a:ext cx="754" cy="336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rgbClr val="993300"/>
                </a:solidFill>
                <a:rou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400">
                    <a:ea typeface="宋体" panose="02010600030101010101" pitchFamily="2" charset="-122"/>
                  </a:rPr>
                  <a:t>72  97</a:t>
                </a:r>
              </a:p>
            </p:txBody>
          </p:sp>
          <p:sp>
            <p:nvSpPr>
              <p:cNvPr id="111757" name="Oval 63"/>
              <p:cNvSpPr>
                <a:spLocks noChangeArrowheads="1"/>
              </p:cNvSpPr>
              <p:nvPr/>
            </p:nvSpPr>
            <p:spPr bwMode="auto">
              <a:xfrm>
                <a:off x="651" y="3264"/>
                <a:ext cx="754" cy="336"/>
              </a:xfrm>
              <a:prstGeom prst="ellipse">
                <a:avLst/>
              </a:prstGeom>
              <a:solidFill>
                <a:srgbClr val="FFCCFF"/>
              </a:solidFill>
              <a:ln w="19050">
                <a:solidFill>
                  <a:srgbClr val="993300"/>
                </a:solidFill>
                <a:rou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400">
                    <a:ea typeface="宋体" panose="02010600030101010101" pitchFamily="2" charset="-122"/>
                  </a:rPr>
                  <a:t>10  15</a:t>
                </a:r>
              </a:p>
            </p:txBody>
          </p:sp>
          <p:sp>
            <p:nvSpPr>
              <p:cNvPr id="111758" name="Oval 64"/>
              <p:cNvSpPr>
                <a:spLocks noChangeArrowheads="1"/>
              </p:cNvSpPr>
              <p:nvPr/>
            </p:nvSpPr>
            <p:spPr bwMode="auto">
              <a:xfrm>
                <a:off x="2540" y="3264"/>
                <a:ext cx="754" cy="336"/>
              </a:xfrm>
              <a:prstGeom prst="ellipse">
                <a:avLst/>
              </a:prstGeom>
              <a:solidFill>
                <a:srgbClr val="FFCCFF"/>
              </a:solidFill>
              <a:ln w="19050">
                <a:solidFill>
                  <a:srgbClr val="993300"/>
                </a:solidFill>
                <a:rou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400">
                    <a:ea typeface="宋体" panose="02010600030101010101" pitchFamily="2" charset="-122"/>
                  </a:rPr>
                  <a:t>51 59</a:t>
                </a:r>
              </a:p>
            </p:txBody>
          </p:sp>
          <p:sp>
            <p:nvSpPr>
              <p:cNvPr id="111759" name="Oval 65"/>
              <p:cNvSpPr>
                <a:spLocks noChangeArrowheads="1"/>
              </p:cNvSpPr>
              <p:nvPr/>
            </p:nvSpPr>
            <p:spPr bwMode="auto">
              <a:xfrm>
                <a:off x="1503" y="3264"/>
                <a:ext cx="960" cy="336"/>
              </a:xfrm>
              <a:prstGeom prst="ellipse">
                <a:avLst/>
              </a:prstGeom>
              <a:solidFill>
                <a:srgbClr val="FFCCFF"/>
              </a:solidFill>
              <a:ln w="19050">
                <a:solidFill>
                  <a:srgbClr val="993300"/>
                </a:solidFill>
                <a:rou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400">
                    <a:ea typeface="宋体" panose="02010600030101010101" pitchFamily="2" charset="-122"/>
                    <a:sym typeface="Symbol" panose="05050102010706020507" pitchFamily="18" charset="2"/>
                  </a:rPr>
                  <a:t>21 37 44</a:t>
                </a:r>
              </a:p>
            </p:txBody>
          </p:sp>
          <p:sp>
            <p:nvSpPr>
              <p:cNvPr id="111760" name="Oval 66"/>
              <p:cNvSpPr>
                <a:spLocks noChangeArrowheads="1"/>
              </p:cNvSpPr>
              <p:nvPr/>
            </p:nvSpPr>
            <p:spPr bwMode="auto">
              <a:xfrm>
                <a:off x="3371" y="3264"/>
                <a:ext cx="754" cy="336"/>
              </a:xfrm>
              <a:prstGeom prst="ellipse">
                <a:avLst/>
              </a:prstGeom>
              <a:solidFill>
                <a:srgbClr val="FFCCFF"/>
              </a:solidFill>
              <a:ln w="19050">
                <a:solidFill>
                  <a:srgbClr val="993300"/>
                </a:solidFill>
                <a:rou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400">
                    <a:ea typeface="宋体" panose="02010600030101010101" pitchFamily="2" charset="-122"/>
                  </a:rPr>
                  <a:t>68 72</a:t>
                </a:r>
              </a:p>
            </p:txBody>
          </p:sp>
          <p:sp>
            <p:nvSpPr>
              <p:cNvPr id="111761" name="Oval 67"/>
              <p:cNvSpPr>
                <a:spLocks noChangeArrowheads="1"/>
              </p:cNvSpPr>
              <p:nvPr/>
            </p:nvSpPr>
            <p:spPr bwMode="auto">
              <a:xfrm>
                <a:off x="4224" y="3264"/>
                <a:ext cx="960" cy="336"/>
              </a:xfrm>
              <a:prstGeom prst="ellipse">
                <a:avLst/>
              </a:prstGeom>
              <a:solidFill>
                <a:srgbClr val="FFCCFF"/>
              </a:solidFill>
              <a:ln w="19050">
                <a:solidFill>
                  <a:srgbClr val="993300"/>
                </a:solidFill>
                <a:rou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400">
                    <a:ea typeface="宋体" panose="02010600030101010101" pitchFamily="2" charset="-122"/>
                    <a:sym typeface="Symbol" panose="05050102010706020507" pitchFamily="18" charset="2"/>
                  </a:rPr>
                  <a:t>85 91 97</a:t>
                </a:r>
              </a:p>
            </p:txBody>
          </p:sp>
          <p:grpSp>
            <p:nvGrpSpPr>
              <p:cNvPr id="111762" name="Group 68"/>
              <p:cNvGrpSpPr/>
              <p:nvPr/>
            </p:nvGrpSpPr>
            <p:grpSpPr bwMode="auto">
              <a:xfrm>
                <a:off x="240" y="2544"/>
                <a:ext cx="672" cy="768"/>
                <a:chOff x="240" y="2792"/>
                <a:chExt cx="672" cy="768"/>
              </a:xfrm>
            </p:grpSpPr>
            <p:sp>
              <p:nvSpPr>
                <p:cNvPr id="111763" name="Freeform 69"/>
                <p:cNvSpPr/>
                <p:nvPr/>
              </p:nvSpPr>
              <p:spPr bwMode="auto">
                <a:xfrm>
                  <a:off x="288" y="3128"/>
                  <a:ext cx="456" cy="432"/>
                </a:xfrm>
                <a:custGeom>
                  <a:avLst/>
                  <a:gdLst>
                    <a:gd name="T0" fmla="*/ 0 w 456"/>
                    <a:gd name="T1" fmla="*/ 0 h 432"/>
                    <a:gd name="T2" fmla="*/ 432 w 456"/>
                    <a:gd name="T3" fmla="*/ 48 h 432"/>
                    <a:gd name="T4" fmla="*/ 144 w 456"/>
                    <a:gd name="T5" fmla="*/ 240 h 432"/>
                    <a:gd name="T6" fmla="*/ 432 w 456"/>
                    <a:gd name="T7" fmla="*/ 432 h 43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56"/>
                    <a:gd name="T13" fmla="*/ 0 h 432"/>
                    <a:gd name="T14" fmla="*/ 456 w 456"/>
                    <a:gd name="T15" fmla="*/ 432 h 43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56" h="432">
                      <a:moveTo>
                        <a:pt x="0" y="0"/>
                      </a:moveTo>
                      <a:cubicBezTo>
                        <a:pt x="204" y="4"/>
                        <a:pt x="408" y="8"/>
                        <a:pt x="432" y="48"/>
                      </a:cubicBezTo>
                      <a:cubicBezTo>
                        <a:pt x="456" y="88"/>
                        <a:pt x="144" y="176"/>
                        <a:pt x="144" y="240"/>
                      </a:cubicBezTo>
                      <a:cubicBezTo>
                        <a:pt x="144" y="304"/>
                        <a:pt x="288" y="368"/>
                        <a:pt x="432" y="432"/>
                      </a:cubicBezTo>
                    </a:path>
                  </a:pathLst>
                </a:custGeom>
                <a:noFill/>
                <a:ln w="28575">
                  <a:solidFill>
                    <a:schemeClr val="hlink"/>
                  </a:solidFill>
                  <a:rou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1764" name="Text Box 70"/>
                <p:cNvSpPr txBox="1">
                  <a:spLocks noChangeArrowheads="1"/>
                </p:cNvSpPr>
                <p:nvPr/>
              </p:nvSpPr>
              <p:spPr bwMode="auto">
                <a:xfrm>
                  <a:off x="240" y="2792"/>
                  <a:ext cx="672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 eaLnBrk="0" hangingPunct="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 eaLnBrk="0" hangingPunct="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 eaLnBrk="0" hangingPunct="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 eaLnBrk="0" hangingPunct="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/>
                    <a:t>sqt</a:t>
                  </a:r>
                </a:p>
              </p:txBody>
            </p:sp>
          </p:grpSp>
        </p:grpSp>
        <p:grpSp>
          <p:nvGrpSpPr>
            <p:cNvPr id="111622" name="Group 268"/>
            <p:cNvGrpSpPr/>
            <p:nvPr/>
          </p:nvGrpSpPr>
          <p:grpSpPr bwMode="auto">
            <a:xfrm>
              <a:off x="144" y="3552"/>
              <a:ext cx="5550" cy="576"/>
              <a:chOff x="144" y="3552"/>
              <a:chExt cx="5550" cy="576"/>
            </a:xfrm>
          </p:grpSpPr>
          <p:sp>
            <p:nvSpPr>
              <p:cNvPr id="111635" name="Rectangle 169"/>
              <p:cNvSpPr>
                <a:spLocks noChangeArrowheads="1"/>
              </p:cNvSpPr>
              <p:nvPr/>
            </p:nvSpPr>
            <p:spPr bwMode="auto">
              <a:xfrm>
                <a:off x="5078" y="3808"/>
                <a:ext cx="154" cy="3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hlink"/>
                  </a:buClr>
                </a:pPr>
                <a:endParaRPr kumimoji="0" lang="zh-CN" altLang="zh-CN" sz="2400"/>
              </a:p>
            </p:txBody>
          </p:sp>
          <p:sp>
            <p:nvSpPr>
              <p:cNvPr id="111636" name="Rectangle 170"/>
              <p:cNvSpPr>
                <a:spLocks noChangeArrowheads="1"/>
              </p:cNvSpPr>
              <p:nvPr/>
            </p:nvSpPr>
            <p:spPr bwMode="auto">
              <a:xfrm>
                <a:off x="5232" y="3808"/>
                <a:ext cx="154" cy="3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hlink"/>
                  </a:buClr>
                </a:pPr>
                <a:endParaRPr kumimoji="0" lang="zh-CN" altLang="zh-CN" sz="2400"/>
              </a:p>
            </p:txBody>
          </p:sp>
          <p:sp>
            <p:nvSpPr>
              <p:cNvPr id="111637" name="Rectangle 171"/>
              <p:cNvSpPr>
                <a:spLocks noChangeArrowheads="1"/>
              </p:cNvSpPr>
              <p:nvPr/>
            </p:nvSpPr>
            <p:spPr bwMode="auto">
              <a:xfrm>
                <a:off x="5386" y="3808"/>
                <a:ext cx="154" cy="3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hlink"/>
                  </a:buClr>
                </a:pPr>
                <a:endParaRPr kumimoji="0" lang="zh-CN" altLang="zh-CN" sz="2400"/>
              </a:p>
            </p:txBody>
          </p:sp>
          <p:sp>
            <p:nvSpPr>
              <p:cNvPr id="111638" name="Rectangle 172"/>
              <p:cNvSpPr>
                <a:spLocks noChangeArrowheads="1"/>
              </p:cNvSpPr>
              <p:nvPr/>
            </p:nvSpPr>
            <p:spPr bwMode="auto">
              <a:xfrm>
                <a:off x="4616" y="3808"/>
                <a:ext cx="154" cy="3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hlink"/>
                  </a:buClr>
                </a:pPr>
                <a:endParaRPr kumimoji="0" lang="zh-CN" altLang="zh-CN" sz="2400"/>
              </a:p>
            </p:txBody>
          </p:sp>
          <p:sp>
            <p:nvSpPr>
              <p:cNvPr id="111639" name="Rectangle 173"/>
              <p:cNvSpPr>
                <a:spLocks noChangeArrowheads="1"/>
              </p:cNvSpPr>
              <p:nvPr/>
            </p:nvSpPr>
            <p:spPr bwMode="auto">
              <a:xfrm>
                <a:off x="4770" y="3808"/>
                <a:ext cx="154" cy="3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hlink"/>
                  </a:buClr>
                </a:pPr>
                <a:endParaRPr kumimoji="0" lang="zh-CN" altLang="zh-CN" sz="2400"/>
              </a:p>
            </p:txBody>
          </p:sp>
          <p:sp>
            <p:nvSpPr>
              <p:cNvPr id="111640" name="Rectangle 174"/>
              <p:cNvSpPr>
                <a:spLocks noChangeArrowheads="1"/>
              </p:cNvSpPr>
              <p:nvPr/>
            </p:nvSpPr>
            <p:spPr bwMode="auto">
              <a:xfrm>
                <a:off x="4924" y="3808"/>
                <a:ext cx="154" cy="3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hlink"/>
                  </a:buClr>
                </a:pPr>
                <a:endParaRPr kumimoji="0" lang="zh-CN" altLang="zh-CN" sz="2400"/>
              </a:p>
            </p:txBody>
          </p:sp>
          <p:sp>
            <p:nvSpPr>
              <p:cNvPr id="111641" name="Rectangle 175"/>
              <p:cNvSpPr>
                <a:spLocks noChangeArrowheads="1"/>
              </p:cNvSpPr>
              <p:nvPr/>
            </p:nvSpPr>
            <p:spPr bwMode="auto">
              <a:xfrm>
                <a:off x="4153" y="3808"/>
                <a:ext cx="154" cy="3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hlink"/>
                  </a:buClr>
                </a:pPr>
                <a:endParaRPr kumimoji="0" lang="zh-CN" altLang="zh-CN" sz="2400"/>
              </a:p>
            </p:txBody>
          </p:sp>
          <p:sp>
            <p:nvSpPr>
              <p:cNvPr id="111642" name="Rectangle 176"/>
              <p:cNvSpPr>
                <a:spLocks noChangeArrowheads="1"/>
              </p:cNvSpPr>
              <p:nvPr/>
            </p:nvSpPr>
            <p:spPr bwMode="auto">
              <a:xfrm>
                <a:off x="4307" y="3808"/>
                <a:ext cx="155" cy="3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hlink"/>
                  </a:buClr>
                </a:pPr>
                <a:endParaRPr kumimoji="0" lang="zh-CN" altLang="zh-CN" sz="2400"/>
              </a:p>
            </p:txBody>
          </p:sp>
          <p:sp>
            <p:nvSpPr>
              <p:cNvPr id="111643" name="Rectangle 177"/>
              <p:cNvSpPr>
                <a:spLocks noChangeArrowheads="1"/>
              </p:cNvSpPr>
              <p:nvPr/>
            </p:nvSpPr>
            <p:spPr bwMode="auto">
              <a:xfrm>
                <a:off x="4462" y="3808"/>
                <a:ext cx="154" cy="3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hlink"/>
                  </a:buClr>
                </a:pPr>
                <a:endParaRPr kumimoji="0" lang="zh-CN" altLang="zh-CN" sz="2400"/>
              </a:p>
            </p:txBody>
          </p:sp>
          <p:sp>
            <p:nvSpPr>
              <p:cNvPr id="111644" name="Rectangle 178"/>
              <p:cNvSpPr>
                <a:spLocks noChangeArrowheads="1"/>
              </p:cNvSpPr>
              <p:nvPr/>
            </p:nvSpPr>
            <p:spPr bwMode="auto">
              <a:xfrm>
                <a:off x="144" y="3808"/>
                <a:ext cx="154" cy="3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hlink"/>
                  </a:buClr>
                </a:pPr>
                <a:endParaRPr kumimoji="0" lang="zh-CN" altLang="zh-CN" sz="2400"/>
              </a:p>
            </p:txBody>
          </p:sp>
          <p:sp>
            <p:nvSpPr>
              <p:cNvPr id="111645" name="Rectangle 179"/>
              <p:cNvSpPr>
                <a:spLocks noChangeArrowheads="1"/>
              </p:cNvSpPr>
              <p:nvPr/>
            </p:nvSpPr>
            <p:spPr bwMode="auto">
              <a:xfrm>
                <a:off x="298" y="3808"/>
                <a:ext cx="154" cy="3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hlink"/>
                  </a:buClr>
                </a:pPr>
                <a:endParaRPr kumimoji="0" lang="zh-CN" altLang="zh-CN" sz="2400"/>
              </a:p>
            </p:txBody>
          </p:sp>
          <p:sp>
            <p:nvSpPr>
              <p:cNvPr id="111646" name="Rectangle 180"/>
              <p:cNvSpPr>
                <a:spLocks noChangeArrowheads="1"/>
              </p:cNvSpPr>
              <p:nvPr/>
            </p:nvSpPr>
            <p:spPr bwMode="auto">
              <a:xfrm>
                <a:off x="452" y="3808"/>
                <a:ext cx="154" cy="3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hlink"/>
                  </a:buClr>
                </a:pPr>
                <a:endParaRPr kumimoji="0" lang="zh-CN" altLang="zh-CN" sz="2400"/>
              </a:p>
            </p:txBody>
          </p:sp>
          <p:sp>
            <p:nvSpPr>
              <p:cNvPr id="111647" name="Rectangle 181"/>
              <p:cNvSpPr>
                <a:spLocks noChangeArrowheads="1"/>
              </p:cNvSpPr>
              <p:nvPr/>
            </p:nvSpPr>
            <p:spPr bwMode="auto">
              <a:xfrm>
                <a:off x="3691" y="3808"/>
                <a:ext cx="154" cy="3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hlink"/>
                  </a:buClr>
                </a:pPr>
                <a:endParaRPr kumimoji="0" lang="zh-CN" altLang="zh-CN" sz="2400"/>
              </a:p>
            </p:txBody>
          </p:sp>
          <p:sp>
            <p:nvSpPr>
              <p:cNvPr id="111648" name="Rectangle 182"/>
              <p:cNvSpPr>
                <a:spLocks noChangeArrowheads="1"/>
              </p:cNvSpPr>
              <p:nvPr/>
            </p:nvSpPr>
            <p:spPr bwMode="auto">
              <a:xfrm>
                <a:off x="3845" y="3808"/>
                <a:ext cx="154" cy="3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hlink"/>
                  </a:buClr>
                </a:pPr>
                <a:endParaRPr kumimoji="0" lang="zh-CN" altLang="zh-CN" sz="2400"/>
              </a:p>
            </p:txBody>
          </p:sp>
          <p:sp>
            <p:nvSpPr>
              <p:cNvPr id="111649" name="Rectangle 183"/>
              <p:cNvSpPr>
                <a:spLocks noChangeArrowheads="1"/>
              </p:cNvSpPr>
              <p:nvPr/>
            </p:nvSpPr>
            <p:spPr bwMode="auto">
              <a:xfrm>
                <a:off x="3999" y="3808"/>
                <a:ext cx="154" cy="3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hlink"/>
                  </a:buClr>
                </a:pPr>
                <a:endParaRPr kumimoji="0" lang="zh-CN" altLang="zh-CN" sz="2400"/>
              </a:p>
            </p:txBody>
          </p:sp>
          <p:sp>
            <p:nvSpPr>
              <p:cNvPr id="111650" name="Rectangle 184"/>
              <p:cNvSpPr>
                <a:spLocks noChangeArrowheads="1"/>
              </p:cNvSpPr>
              <p:nvPr/>
            </p:nvSpPr>
            <p:spPr bwMode="auto">
              <a:xfrm>
                <a:off x="3228" y="3808"/>
                <a:ext cx="154" cy="3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hlink"/>
                  </a:buClr>
                </a:pPr>
                <a:endParaRPr kumimoji="0" lang="zh-CN" altLang="zh-CN" sz="2400"/>
              </a:p>
            </p:txBody>
          </p:sp>
          <p:sp>
            <p:nvSpPr>
              <p:cNvPr id="111651" name="Rectangle 185"/>
              <p:cNvSpPr>
                <a:spLocks noChangeArrowheads="1"/>
              </p:cNvSpPr>
              <p:nvPr/>
            </p:nvSpPr>
            <p:spPr bwMode="auto">
              <a:xfrm>
                <a:off x="3382" y="3808"/>
                <a:ext cx="154" cy="3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hlink"/>
                  </a:buClr>
                </a:pPr>
                <a:endParaRPr kumimoji="0" lang="zh-CN" altLang="zh-CN" sz="2400"/>
              </a:p>
            </p:txBody>
          </p:sp>
          <p:sp>
            <p:nvSpPr>
              <p:cNvPr id="111652" name="Rectangle 186"/>
              <p:cNvSpPr>
                <a:spLocks noChangeArrowheads="1"/>
              </p:cNvSpPr>
              <p:nvPr/>
            </p:nvSpPr>
            <p:spPr bwMode="auto">
              <a:xfrm>
                <a:off x="3536" y="3808"/>
                <a:ext cx="155" cy="3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hlink"/>
                  </a:buClr>
                </a:pPr>
                <a:endParaRPr kumimoji="0" lang="zh-CN" altLang="zh-CN" sz="2400"/>
              </a:p>
            </p:txBody>
          </p:sp>
          <p:sp>
            <p:nvSpPr>
              <p:cNvPr id="111653" name="Rectangle 187"/>
              <p:cNvSpPr>
                <a:spLocks noChangeArrowheads="1"/>
              </p:cNvSpPr>
              <p:nvPr/>
            </p:nvSpPr>
            <p:spPr bwMode="auto">
              <a:xfrm>
                <a:off x="2766" y="3808"/>
                <a:ext cx="154" cy="3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hlink"/>
                  </a:buClr>
                </a:pPr>
                <a:endParaRPr kumimoji="0" lang="zh-CN" altLang="zh-CN" sz="2400"/>
              </a:p>
            </p:txBody>
          </p:sp>
          <p:sp>
            <p:nvSpPr>
              <p:cNvPr id="111654" name="Rectangle 188"/>
              <p:cNvSpPr>
                <a:spLocks noChangeArrowheads="1"/>
              </p:cNvSpPr>
              <p:nvPr/>
            </p:nvSpPr>
            <p:spPr bwMode="auto">
              <a:xfrm>
                <a:off x="2920" y="3808"/>
                <a:ext cx="154" cy="3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hlink"/>
                  </a:buClr>
                </a:pPr>
                <a:endParaRPr kumimoji="0" lang="zh-CN" altLang="zh-CN" sz="2400"/>
              </a:p>
            </p:txBody>
          </p:sp>
          <p:sp>
            <p:nvSpPr>
              <p:cNvPr id="111655" name="Rectangle 189"/>
              <p:cNvSpPr>
                <a:spLocks noChangeArrowheads="1"/>
              </p:cNvSpPr>
              <p:nvPr/>
            </p:nvSpPr>
            <p:spPr bwMode="auto">
              <a:xfrm>
                <a:off x="3074" y="3808"/>
                <a:ext cx="154" cy="3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hlink"/>
                  </a:buClr>
                </a:pPr>
                <a:endParaRPr kumimoji="0" lang="zh-CN" altLang="zh-CN" sz="2400"/>
              </a:p>
            </p:txBody>
          </p:sp>
          <p:sp>
            <p:nvSpPr>
              <p:cNvPr id="111656" name="Rectangle 190"/>
              <p:cNvSpPr>
                <a:spLocks noChangeArrowheads="1"/>
              </p:cNvSpPr>
              <p:nvPr/>
            </p:nvSpPr>
            <p:spPr bwMode="auto">
              <a:xfrm>
                <a:off x="2303" y="3808"/>
                <a:ext cx="154" cy="3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hlink"/>
                  </a:buClr>
                </a:pPr>
                <a:endParaRPr kumimoji="0" lang="zh-CN" altLang="zh-CN" sz="2400"/>
              </a:p>
            </p:txBody>
          </p:sp>
          <p:sp>
            <p:nvSpPr>
              <p:cNvPr id="111657" name="Rectangle 191"/>
              <p:cNvSpPr>
                <a:spLocks noChangeArrowheads="1"/>
              </p:cNvSpPr>
              <p:nvPr/>
            </p:nvSpPr>
            <p:spPr bwMode="auto">
              <a:xfrm>
                <a:off x="2457" y="3808"/>
                <a:ext cx="154" cy="3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hlink"/>
                  </a:buClr>
                </a:pPr>
                <a:endParaRPr kumimoji="0" lang="zh-CN" altLang="zh-CN" sz="2400"/>
              </a:p>
            </p:txBody>
          </p:sp>
          <p:sp>
            <p:nvSpPr>
              <p:cNvPr id="111658" name="Rectangle 192"/>
              <p:cNvSpPr>
                <a:spLocks noChangeArrowheads="1"/>
              </p:cNvSpPr>
              <p:nvPr/>
            </p:nvSpPr>
            <p:spPr bwMode="auto">
              <a:xfrm>
                <a:off x="2611" y="3808"/>
                <a:ext cx="155" cy="3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hlink"/>
                  </a:buClr>
                </a:pPr>
                <a:endParaRPr kumimoji="0" lang="zh-CN" altLang="zh-CN" sz="2400"/>
              </a:p>
            </p:txBody>
          </p:sp>
          <p:sp>
            <p:nvSpPr>
              <p:cNvPr id="111659" name="Rectangle 193"/>
              <p:cNvSpPr>
                <a:spLocks noChangeArrowheads="1"/>
              </p:cNvSpPr>
              <p:nvPr/>
            </p:nvSpPr>
            <p:spPr bwMode="auto">
              <a:xfrm>
                <a:off x="1840" y="3808"/>
                <a:ext cx="154" cy="3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hlink"/>
                  </a:buClr>
                </a:pPr>
                <a:endParaRPr kumimoji="0" lang="zh-CN" altLang="zh-CN" sz="2400"/>
              </a:p>
            </p:txBody>
          </p:sp>
          <p:sp>
            <p:nvSpPr>
              <p:cNvPr id="111660" name="Rectangle 194"/>
              <p:cNvSpPr>
                <a:spLocks noChangeArrowheads="1"/>
              </p:cNvSpPr>
              <p:nvPr/>
            </p:nvSpPr>
            <p:spPr bwMode="auto">
              <a:xfrm>
                <a:off x="1994" y="3808"/>
                <a:ext cx="154" cy="3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hlink"/>
                  </a:buClr>
                </a:pPr>
                <a:endParaRPr kumimoji="0" lang="zh-CN" altLang="zh-CN" sz="2400"/>
              </a:p>
            </p:txBody>
          </p:sp>
          <p:sp>
            <p:nvSpPr>
              <p:cNvPr id="111661" name="Rectangle 195"/>
              <p:cNvSpPr>
                <a:spLocks noChangeArrowheads="1"/>
              </p:cNvSpPr>
              <p:nvPr/>
            </p:nvSpPr>
            <p:spPr bwMode="auto">
              <a:xfrm>
                <a:off x="2148" y="3808"/>
                <a:ext cx="155" cy="3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hlink"/>
                  </a:buClr>
                </a:pPr>
                <a:endParaRPr kumimoji="0" lang="zh-CN" altLang="zh-CN" sz="2400"/>
              </a:p>
            </p:txBody>
          </p:sp>
          <p:sp>
            <p:nvSpPr>
              <p:cNvPr id="111662" name="Rectangle 196"/>
              <p:cNvSpPr>
                <a:spLocks noChangeArrowheads="1"/>
              </p:cNvSpPr>
              <p:nvPr/>
            </p:nvSpPr>
            <p:spPr bwMode="auto">
              <a:xfrm>
                <a:off x="1532" y="3808"/>
                <a:ext cx="154" cy="3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hlink"/>
                  </a:buClr>
                </a:pPr>
                <a:endParaRPr kumimoji="0" lang="zh-CN" altLang="zh-CN" sz="2400"/>
              </a:p>
            </p:txBody>
          </p:sp>
          <p:sp>
            <p:nvSpPr>
              <p:cNvPr id="111663" name="Rectangle 197"/>
              <p:cNvSpPr>
                <a:spLocks noChangeArrowheads="1"/>
              </p:cNvSpPr>
              <p:nvPr/>
            </p:nvSpPr>
            <p:spPr bwMode="auto">
              <a:xfrm>
                <a:off x="1686" y="3808"/>
                <a:ext cx="154" cy="3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hlink"/>
                  </a:buClr>
                </a:pPr>
                <a:endParaRPr kumimoji="0" lang="zh-CN" altLang="zh-CN" sz="2400"/>
              </a:p>
            </p:txBody>
          </p:sp>
          <p:sp>
            <p:nvSpPr>
              <p:cNvPr id="111664" name="Rectangle 198"/>
              <p:cNvSpPr>
                <a:spLocks noChangeArrowheads="1"/>
              </p:cNvSpPr>
              <p:nvPr/>
            </p:nvSpPr>
            <p:spPr bwMode="auto">
              <a:xfrm>
                <a:off x="1378" y="3808"/>
                <a:ext cx="154" cy="3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hlink"/>
                  </a:buClr>
                </a:pPr>
                <a:endParaRPr kumimoji="0" lang="zh-CN" altLang="zh-CN" sz="2400"/>
              </a:p>
            </p:txBody>
          </p:sp>
          <p:sp>
            <p:nvSpPr>
              <p:cNvPr id="111665" name="Rectangle 199"/>
              <p:cNvSpPr>
                <a:spLocks noChangeArrowheads="1"/>
              </p:cNvSpPr>
              <p:nvPr/>
            </p:nvSpPr>
            <p:spPr bwMode="auto">
              <a:xfrm>
                <a:off x="915" y="3808"/>
                <a:ext cx="155" cy="3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hlink"/>
                  </a:buClr>
                </a:pPr>
                <a:endParaRPr kumimoji="0" lang="zh-CN" altLang="zh-CN" sz="2400"/>
              </a:p>
            </p:txBody>
          </p:sp>
          <p:sp>
            <p:nvSpPr>
              <p:cNvPr id="111666" name="Rectangle 200"/>
              <p:cNvSpPr>
                <a:spLocks noChangeArrowheads="1"/>
              </p:cNvSpPr>
              <p:nvPr/>
            </p:nvSpPr>
            <p:spPr bwMode="auto">
              <a:xfrm>
                <a:off x="5540" y="3808"/>
                <a:ext cx="154" cy="3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hlink"/>
                  </a:buClr>
                </a:pPr>
                <a:endParaRPr kumimoji="0" lang="zh-CN" altLang="zh-CN" sz="2400"/>
              </a:p>
            </p:txBody>
          </p:sp>
          <p:sp>
            <p:nvSpPr>
              <p:cNvPr id="111667" name="Rectangle 201"/>
              <p:cNvSpPr>
                <a:spLocks noChangeArrowheads="1"/>
              </p:cNvSpPr>
              <p:nvPr/>
            </p:nvSpPr>
            <p:spPr bwMode="auto">
              <a:xfrm>
                <a:off x="1224" y="3808"/>
                <a:ext cx="154" cy="3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hlink"/>
                  </a:buClr>
                </a:pPr>
                <a:endParaRPr kumimoji="0" lang="zh-CN" altLang="zh-CN" sz="2400"/>
              </a:p>
            </p:txBody>
          </p:sp>
          <p:sp>
            <p:nvSpPr>
              <p:cNvPr id="111668" name="Rectangle 202"/>
              <p:cNvSpPr>
                <a:spLocks noChangeArrowheads="1"/>
              </p:cNvSpPr>
              <p:nvPr/>
            </p:nvSpPr>
            <p:spPr bwMode="auto">
              <a:xfrm>
                <a:off x="1070" y="3808"/>
                <a:ext cx="154" cy="3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hlink"/>
                  </a:buClr>
                </a:pPr>
                <a:endParaRPr kumimoji="0" lang="zh-CN" altLang="zh-CN" sz="2400"/>
              </a:p>
            </p:txBody>
          </p:sp>
          <p:sp>
            <p:nvSpPr>
              <p:cNvPr id="111669" name="Rectangle 203"/>
              <p:cNvSpPr>
                <a:spLocks noChangeArrowheads="1"/>
              </p:cNvSpPr>
              <p:nvPr/>
            </p:nvSpPr>
            <p:spPr bwMode="auto">
              <a:xfrm>
                <a:off x="760" y="3808"/>
                <a:ext cx="155" cy="3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hlink"/>
                  </a:buClr>
                </a:pPr>
                <a:endParaRPr kumimoji="0" lang="zh-CN" altLang="zh-CN" sz="2400"/>
              </a:p>
            </p:txBody>
          </p:sp>
          <p:sp>
            <p:nvSpPr>
              <p:cNvPr id="111670" name="Rectangle 204"/>
              <p:cNvSpPr>
                <a:spLocks noChangeArrowheads="1"/>
              </p:cNvSpPr>
              <p:nvPr/>
            </p:nvSpPr>
            <p:spPr bwMode="auto">
              <a:xfrm>
                <a:off x="606" y="3808"/>
                <a:ext cx="154" cy="3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hlink"/>
                  </a:buClr>
                </a:pPr>
                <a:endParaRPr kumimoji="0" lang="zh-CN" altLang="zh-CN" sz="2400"/>
              </a:p>
            </p:txBody>
          </p:sp>
          <p:sp>
            <p:nvSpPr>
              <p:cNvPr id="111671" name="Line 205"/>
              <p:cNvSpPr>
                <a:spLocks noChangeShapeType="1"/>
              </p:cNvSpPr>
              <p:nvPr/>
            </p:nvSpPr>
            <p:spPr bwMode="auto">
              <a:xfrm>
                <a:off x="144" y="3808"/>
                <a:ext cx="5550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1672" name="Line 206"/>
              <p:cNvSpPr>
                <a:spLocks noChangeShapeType="1"/>
              </p:cNvSpPr>
              <p:nvPr/>
            </p:nvSpPr>
            <p:spPr bwMode="auto">
              <a:xfrm>
                <a:off x="144" y="4128"/>
                <a:ext cx="5550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1673" name="Line 207"/>
              <p:cNvSpPr>
                <a:spLocks noChangeShapeType="1"/>
              </p:cNvSpPr>
              <p:nvPr/>
            </p:nvSpPr>
            <p:spPr bwMode="auto">
              <a:xfrm>
                <a:off x="144" y="3808"/>
                <a:ext cx="0" cy="32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1674" name="Line 208"/>
              <p:cNvSpPr>
                <a:spLocks noChangeShapeType="1"/>
              </p:cNvSpPr>
              <p:nvPr/>
            </p:nvSpPr>
            <p:spPr bwMode="auto">
              <a:xfrm>
                <a:off x="760" y="3808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1675" name="Line 209"/>
              <p:cNvSpPr>
                <a:spLocks noChangeShapeType="1"/>
              </p:cNvSpPr>
              <p:nvPr/>
            </p:nvSpPr>
            <p:spPr bwMode="auto">
              <a:xfrm>
                <a:off x="915" y="3808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1676" name="Line 210"/>
              <p:cNvSpPr>
                <a:spLocks noChangeShapeType="1"/>
              </p:cNvSpPr>
              <p:nvPr/>
            </p:nvSpPr>
            <p:spPr bwMode="auto">
              <a:xfrm>
                <a:off x="1224" y="3808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1677" name="Line 211"/>
              <p:cNvSpPr>
                <a:spLocks noChangeShapeType="1"/>
              </p:cNvSpPr>
              <p:nvPr/>
            </p:nvSpPr>
            <p:spPr bwMode="auto">
              <a:xfrm>
                <a:off x="1378" y="3808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1678" name="Line 212"/>
              <p:cNvSpPr>
                <a:spLocks noChangeShapeType="1"/>
              </p:cNvSpPr>
              <p:nvPr/>
            </p:nvSpPr>
            <p:spPr bwMode="auto">
              <a:xfrm>
                <a:off x="5694" y="3808"/>
                <a:ext cx="0" cy="32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1679" name="Line 213"/>
              <p:cNvSpPr>
                <a:spLocks noChangeShapeType="1"/>
              </p:cNvSpPr>
              <p:nvPr/>
            </p:nvSpPr>
            <p:spPr bwMode="auto">
              <a:xfrm>
                <a:off x="1070" y="3808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1680" name="Line 214"/>
              <p:cNvSpPr>
                <a:spLocks noChangeShapeType="1"/>
              </p:cNvSpPr>
              <p:nvPr/>
            </p:nvSpPr>
            <p:spPr bwMode="auto">
              <a:xfrm>
                <a:off x="1532" y="3808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1681" name="Line 215"/>
              <p:cNvSpPr>
                <a:spLocks noChangeShapeType="1"/>
              </p:cNvSpPr>
              <p:nvPr/>
            </p:nvSpPr>
            <p:spPr bwMode="auto">
              <a:xfrm>
                <a:off x="1840" y="3808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1682" name="Line 216"/>
              <p:cNvSpPr>
                <a:spLocks noChangeShapeType="1"/>
              </p:cNvSpPr>
              <p:nvPr/>
            </p:nvSpPr>
            <p:spPr bwMode="auto">
              <a:xfrm>
                <a:off x="1686" y="3808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1683" name="Line 217"/>
              <p:cNvSpPr>
                <a:spLocks noChangeShapeType="1"/>
              </p:cNvSpPr>
              <p:nvPr/>
            </p:nvSpPr>
            <p:spPr bwMode="auto">
              <a:xfrm>
                <a:off x="2303" y="3808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1684" name="Line 218"/>
              <p:cNvSpPr>
                <a:spLocks noChangeShapeType="1"/>
              </p:cNvSpPr>
              <p:nvPr/>
            </p:nvSpPr>
            <p:spPr bwMode="auto">
              <a:xfrm>
                <a:off x="2148" y="3808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1685" name="Line 219"/>
              <p:cNvSpPr>
                <a:spLocks noChangeShapeType="1"/>
              </p:cNvSpPr>
              <p:nvPr/>
            </p:nvSpPr>
            <p:spPr bwMode="auto">
              <a:xfrm>
                <a:off x="1994" y="3808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1686" name="Line 220"/>
              <p:cNvSpPr>
                <a:spLocks noChangeShapeType="1"/>
              </p:cNvSpPr>
              <p:nvPr/>
            </p:nvSpPr>
            <p:spPr bwMode="auto">
              <a:xfrm>
                <a:off x="2766" y="3808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1687" name="Line 221"/>
              <p:cNvSpPr>
                <a:spLocks noChangeShapeType="1"/>
              </p:cNvSpPr>
              <p:nvPr/>
            </p:nvSpPr>
            <p:spPr bwMode="auto">
              <a:xfrm>
                <a:off x="2611" y="3808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1688" name="Line 222"/>
              <p:cNvSpPr>
                <a:spLocks noChangeShapeType="1"/>
              </p:cNvSpPr>
              <p:nvPr/>
            </p:nvSpPr>
            <p:spPr bwMode="auto">
              <a:xfrm>
                <a:off x="2457" y="3808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1689" name="Line 223"/>
              <p:cNvSpPr>
                <a:spLocks noChangeShapeType="1"/>
              </p:cNvSpPr>
              <p:nvPr/>
            </p:nvSpPr>
            <p:spPr bwMode="auto">
              <a:xfrm>
                <a:off x="3228" y="3808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1690" name="Line 224"/>
              <p:cNvSpPr>
                <a:spLocks noChangeShapeType="1"/>
              </p:cNvSpPr>
              <p:nvPr/>
            </p:nvSpPr>
            <p:spPr bwMode="auto">
              <a:xfrm>
                <a:off x="3074" y="3808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1691" name="Line 225"/>
              <p:cNvSpPr>
                <a:spLocks noChangeShapeType="1"/>
              </p:cNvSpPr>
              <p:nvPr/>
            </p:nvSpPr>
            <p:spPr bwMode="auto">
              <a:xfrm>
                <a:off x="2920" y="3808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1692" name="Line 226"/>
              <p:cNvSpPr>
                <a:spLocks noChangeShapeType="1"/>
              </p:cNvSpPr>
              <p:nvPr/>
            </p:nvSpPr>
            <p:spPr bwMode="auto">
              <a:xfrm>
                <a:off x="3691" y="3808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1693" name="Line 227"/>
              <p:cNvSpPr>
                <a:spLocks noChangeShapeType="1"/>
              </p:cNvSpPr>
              <p:nvPr/>
            </p:nvSpPr>
            <p:spPr bwMode="auto">
              <a:xfrm>
                <a:off x="3536" y="3808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1694" name="Line 228"/>
              <p:cNvSpPr>
                <a:spLocks noChangeShapeType="1"/>
              </p:cNvSpPr>
              <p:nvPr/>
            </p:nvSpPr>
            <p:spPr bwMode="auto">
              <a:xfrm>
                <a:off x="3382" y="3808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1695" name="Line 229"/>
              <p:cNvSpPr>
                <a:spLocks noChangeShapeType="1"/>
              </p:cNvSpPr>
              <p:nvPr/>
            </p:nvSpPr>
            <p:spPr bwMode="auto">
              <a:xfrm>
                <a:off x="4153" y="3808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1696" name="Line 230"/>
              <p:cNvSpPr>
                <a:spLocks noChangeShapeType="1"/>
              </p:cNvSpPr>
              <p:nvPr/>
            </p:nvSpPr>
            <p:spPr bwMode="auto">
              <a:xfrm>
                <a:off x="3999" y="3808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1697" name="Line 231"/>
              <p:cNvSpPr>
                <a:spLocks noChangeShapeType="1"/>
              </p:cNvSpPr>
              <p:nvPr/>
            </p:nvSpPr>
            <p:spPr bwMode="auto">
              <a:xfrm>
                <a:off x="3845" y="3808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1698" name="Line 232"/>
              <p:cNvSpPr>
                <a:spLocks noChangeShapeType="1"/>
              </p:cNvSpPr>
              <p:nvPr/>
            </p:nvSpPr>
            <p:spPr bwMode="auto">
              <a:xfrm>
                <a:off x="606" y="3808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1699" name="Line 233"/>
              <p:cNvSpPr>
                <a:spLocks noChangeShapeType="1"/>
              </p:cNvSpPr>
              <p:nvPr/>
            </p:nvSpPr>
            <p:spPr bwMode="auto">
              <a:xfrm>
                <a:off x="452" y="3808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1700" name="Line 234"/>
              <p:cNvSpPr>
                <a:spLocks noChangeShapeType="1"/>
              </p:cNvSpPr>
              <p:nvPr/>
            </p:nvSpPr>
            <p:spPr bwMode="auto">
              <a:xfrm>
                <a:off x="298" y="3808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1701" name="Line 235"/>
              <p:cNvSpPr>
                <a:spLocks noChangeShapeType="1"/>
              </p:cNvSpPr>
              <p:nvPr/>
            </p:nvSpPr>
            <p:spPr bwMode="auto">
              <a:xfrm>
                <a:off x="4616" y="3808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1702" name="Line 236"/>
              <p:cNvSpPr>
                <a:spLocks noChangeShapeType="1"/>
              </p:cNvSpPr>
              <p:nvPr/>
            </p:nvSpPr>
            <p:spPr bwMode="auto">
              <a:xfrm>
                <a:off x="4462" y="3808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1703" name="Line 237"/>
              <p:cNvSpPr>
                <a:spLocks noChangeShapeType="1"/>
              </p:cNvSpPr>
              <p:nvPr/>
            </p:nvSpPr>
            <p:spPr bwMode="auto">
              <a:xfrm>
                <a:off x="4307" y="3808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1704" name="Line 238"/>
              <p:cNvSpPr>
                <a:spLocks noChangeShapeType="1"/>
              </p:cNvSpPr>
              <p:nvPr/>
            </p:nvSpPr>
            <p:spPr bwMode="auto">
              <a:xfrm>
                <a:off x="5078" y="3808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1705" name="Line 239"/>
              <p:cNvSpPr>
                <a:spLocks noChangeShapeType="1"/>
              </p:cNvSpPr>
              <p:nvPr/>
            </p:nvSpPr>
            <p:spPr bwMode="auto">
              <a:xfrm>
                <a:off x="4924" y="3808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1706" name="Line 240"/>
              <p:cNvSpPr>
                <a:spLocks noChangeShapeType="1"/>
              </p:cNvSpPr>
              <p:nvPr/>
            </p:nvSpPr>
            <p:spPr bwMode="auto">
              <a:xfrm>
                <a:off x="4770" y="3808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1707" name="Line 241"/>
              <p:cNvSpPr>
                <a:spLocks noChangeShapeType="1"/>
              </p:cNvSpPr>
              <p:nvPr/>
            </p:nvSpPr>
            <p:spPr bwMode="auto">
              <a:xfrm>
                <a:off x="5540" y="3808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1708" name="Line 242"/>
              <p:cNvSpPr>
                <a:spLocks noChangeShapeType="1"/>
              </p:cNvSpPr>
              <p:nvPr/>
            </p:nvSpPr>
            <p:spPr bwMode="auto">
              <a:xfrm>
                <a:off x="5386" y="3808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1709" name="Line 243"/>
              <p:cNvSpPr>
                <a:spLocks noChangeShapeType="1"/>
              </p:cNvSpPr>
              <p:nvPr/>
            </p:nvSpPr>
            <p:spPr bwMode="auto">
              <a:xfrm>
                <a:off x="5232" y="3808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1710" name="Text Box 244"/>
              <p:cNvSpPr txBox="1">
                <a:spLocks noChangeArrowheads="1"/>
              </p:cNvSpPr>
              <p:nvPr/>
            </p:nvSpPr>
            <p:spPr bwMode="auto">
              <a:xfrm>
                <a:off x="432" y="3568"/>
                <a:ext cx="28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/>
                  <a:t>10</a:t>
                </a:r>
              </a:p>
            </p:txBody>
          </p:sp>
          <p:sp>
            <p:nvSpPr>
              <p:cNvPr id="111711" name="Text Box 245"/>
              <p:cNvSpPr txBox="1">
                <a:spLocks noChangeArrowheads="1"/>
              </p:cNvSpPr>
              <p:nvPr/>
            </p:nvSpPr>
            <p:spPr bwMode="auto">
              <a:xfrm>
                <a:off x="840" y="3568"/>
                <a:ext cx="28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/>
                  <a:t>15</a:t>
                </a:r>
              </a:p>
            </p:txBody>
          </p:sp>
          <p:sp>
            <p:nvSpPr>
              <p:cNvPr id="111712" name="Text Box 246"/>
              <p:cNvSpPr txBox="1">
                <a:spLocks noChangeArrowheads="1"/>
              </p:cNvSpPr>
              <p:nvPr/>
            </p:nvSpPr>
            <p:spPr bwMode="auto">
              <a:xfrm>
                <a:off x="1728" y="3568"/>
                <a:ext cx="28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/>
                  <a:t>37</a:t>
                </a:r>
              </a:p>
            </p:txBody>
          </p:sp>
          <p:sp>
            <p:nvSpPr>
              <p:cNvPr id="111713" name="Text Box 247"/>
              <p:cNvSpPr txBox="1">
                <a:spLocks noChangeArrowheads="1"/>
              </p:cNvSpPr>
              <p:nvPr/>
            </p:nvSpPr>
            <p:spPr bwMode="auto">
              <a:xfrm>
                <a:off x="2224" y="3568"/>
                <a:ext cx="28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/>
                  <a:t>44</a:t>
                </a:r>
              </a:p>
            </p:txBody>
          </p:sp>
          <p:sp>
            <p:nvSpPr>
              <p:cNvPr id="111714" name="Text Box 248"/>
              <p:cNvSpPr txBox="1">
                <a:spLocks noChangeArrowheads="1"/>
              </p:cNvSpPr>
              <p:nvPr/>
            </p:nvSpPr>
            <p:spPr bwMode="auto">
              <a:xfrm>
                <a:off x="1296" y="3568"/>
                <a:ext cx="28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/>
                  <a:t>21</a:t>
                </a:r>
              </a:p>
            </p:txBody>
          </p:sp>
          <p:sp>
            <p:nvSpPr>
              <p:cNvPr id="111715" name="Text Box 249"/>
              <p:cNvSpPr txBox="1">
                <a:spLocks noChangeArrowheads="1"/>
              </p:cNvSpPr>
              <p:nvPr/>
            </p:nvSpPr>
            <p:spPr bwMode="auto">
              <a:xfrm>
                <a:off x="2880" y="3568"/>
                <a:ext cx="28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/>
                  <a:t>51</a:t>
                </a:r>
              </a:p>
            </p:txBody>
          </p:sp>
          <p:sp>
            <p:nvSpPr>
              <p:cNvPr id="111716" name="Text Box 250"/>
              <p:cNvSpPr txBox="1">
                <a:spLocks noChangeArrowheads="1"/>
              </p:cNvSpPr>
              <p:nvPr/>
            </p:nvSpPr>
            <p:spPr bwMode="auto">
              <a:xfrm>
                <a:off x="3312" y="3568"/>
                <a:ext cx="28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/>
                  <a:t>59</a:t>
                </a:r>
              </a:p>
            </p:txBody>
          </p:sp>
          <p:sp>
            <p:nvSpPr>
              <p:cNvPr id="111717" name="Text Box 251"/>
              <p:cNvSpPr txBox="1">
                <a:spLocks noChangeArrowheads="1"/>
              </p:cNvSpPr>
              <p:nvPr/>
            </p:nvSpPr>
            <p:spPr bwMode="auto">
              <a:xfrm>
                <a:off x="3776" y="3568"/>
                <a:ext cx="28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/>
                  <a:t>68</a:t>
                </a:r>
              </a:p>
            </p:txBody>
          </p:sp>
          <p:sp>
            <p:nvSpPr>
              <p:cNvPr id="111718" name="Text Box 252"/>
              <p:cNvSpPr txBox="1">
                <a:spLocks noChangeArrowheads="1"/>
              </p:cNvSpPr>
              <p:nvPr/>
            </p:nvSpPr>
            <p:spPr bwMode="auto">
              <a:xfrm>
                <a:off x="4080" y="3568"/>
                <a:ext cx="28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/>
                  <a:t>72</a:t>
                </a:r>
              </a:p>
            </p:txBody>
          </p:sp>
          <p:sp>
            <p:nvSpPr>
              <p:cNvPr id="111719" name="Text Box 253"/>
              <p:cNvSpPr txBox="1">
                <a:spLocks noChangeArrowheads="1"/>
              </p:cNvSpPr>
              <p:nvPr/>
            </p:nvSpPr>
            <p:spPr bwMode="auto">
              <a:xfrm>
                <a:off x="4848" y="3568"/>
                <a:ext cx="28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/>
                  <a:t>91</a:t>
                </a:r>
              </a:p>
            </p:txBody>
          </p:sp>
          <p:sp>
            <p:nvSpPr>
              <p:cNvPr id="111720" name="Text Box 254"/>
              <p:cNvSpPr txBox="1">
                <a:spLocks noChangeArrowheads="1"/>
              </p:cNvSpPr>
              <p:nvPr/>
            </p:nvSpPr>
            <p:spPr bwMode="auto">
              <a:xfrm>
                <a:off x="5232" y="3568"/>
                <a:ext cx="38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/>
                  <a:t>97</a:t>
                </a:r>
              </a:p>
            </p:txBody>
          </p:sp>
          <p:sp>
            <p:nvSpPr>
              <p:cNvPr id="111721" name="Text Box 255"/>
              <p:cNvSpPr txBox="1">
                <a:spLocks noChangeArrowheads="1"/>
              </p:cNvSpPr>
              <p:nvPr/>
            </p:nvSpPr>
            <p:spPr bwMode="auto">
              <a:xfrm>
                <a:off x="576" y="3568"/>
                <a:ext cx="28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/>
                  <a:t>…</a:t>
                </a:r>
              </a:p>
            </p:txBody>
          </p:sp>
          <p:sp>
            <p:nvSpPr>
              <p:cNvPr id="111722" name="Text Box 256"/>
              <p:cNvSpPr txBox="1">
                <a:spLocks noChangeArrowheads="1"/>
              </p:cNvSpPr>
              <p:nvPr/>
            </p:nvSpPr>
            <p:spPr bwMode="auto">
              <a:xfrm>
                <a:off x="1056" y="3568"/>
                <a:ext cx="28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/>
                  <a:t>…</a:t>
                </a:r>
              </a:p>
            </p:txBody>
          </p:sp>
          <p:sp>
            <p:nvSpPr>
              <p:cNvPr id="111723" name="Text Box 257"/>
              <p:cNvSpPr txBox="1">
                <a:spLocks noChangeArrowheads="1"/>
              </p:cNvSpPr>
              <p:nvPr/>
            </p:nvSpPr>
            <p:spPr bwMode="auto">
              <a:xfrm>
                <a:off x="1536" y="3568"/>
                <a:ext cx="28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/>
                  <a:t>…</a:t>
                </a:r>
              </a:p>
            </p:txBody>
          </p:sp>
          <p:sp>
            <p:nvSpPr>
              <p:cNvPr id="111724" name="Text Box 258"/>
              <p:cNvSpPr txBox="1">
                <a:spLocks noChangeArrowheads="1"/>
              </p:cNvSpPr>
              <p:nvPr/>
            </p:nvSpPr>
            <p:spPr bwMode="auto">
              <a:xfrm>
                <a:off x="1968" y="3568"/>
                <a:ext cx="28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/>
                  <a:t>…</a:t>
                </a:r>
              </a:p>
            </p:txBody>
          </p:sp>
          <p:sp>
            <p:nvSpPr>
              <p:cNvPr id="111725" name="Text Box 259"/>
              <p:cNvSpPr txBox="1">
                <a:spLocks noChangeArrowheads="1"/>
              </p:cNvSpPr>
              <p:nvPr/>
            </p:nvSpPr>
            <p:spPr bwMode="auto">
              <a:xfrm>
                <a:off x="2544" y="3568"/>
                <a:ext cx="28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/>
                  <a:t>…</a:t>
                </a:r>
              </a:p>
            </p:txBody>
          </p:sp>
          <p:sp>
            <p:nvSpPr>
              <p:cNvPr id="111726" name="Text Box 260"/>
              <p:cNvSpPr txBox="1">
                <a:spLocks noChangeArrowheads="1"/>
              </p:cNvSpPr>
              <p:nvPr/>
            </p:nvSpPr>
            <p:spPr bwMode="auto">
              <a:xfrm>
                <a:off x="3072" y="3568"/>
                <a:ext cx="28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/>
                  <a:t>…</a:t>
                </a:r>
              </a:p>
            </p:txBody>
          </p:sp>
          <p:sp>
            <p:nvSpPr>
              <p:cNvPr id="111727" name="Text Box 261"/>
              <p:cNvSpPr txBox="1">
                <a:spLocks noChangeArrowheads="1"/>
              </p:cNvSpPr>
              <p:nvPr/>
            </p:nvSpPr>
            <p:spPr bwMode="auto">
              <a:xfrm>
                <a:off x="3552" y="3568"/>
                <a:ext cx="28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/>
                  <a:t>…</a:t>
                </a:r>
              </a:p>
            </p:txBody>
          </p:sp>
          <p:sp>
            <p:nvSpPr>
              <p:cNvPr id="111728" name="Text Box 262"/>
              <p:cNvSpPr txBox="1">
                <a:spLocks noChangeArrowheads="1"/>
              </p:cNvSpPr>
              <p:nvPr/>
            </p:nvSpPr>
            <p:spPr bwMode="auto">
              <a:xfrm>
                <a:off x="3984" y="3552"/>
                <a:ext cx="28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/>
                  <a:t>…</a:t>
                </a:r>
              </a:p>
            </p:txBody>
          </p:sp>
          <p:sp>
            <p:nvSpPr>
              <p:cNvPr id="111729" name="Text Box 263"/>
              <p:cNvSpPr txBox="1">
                <a:spLocks noChangeArrowheads="1"/>
              </p:cNvSpPr>
              <p:nvPr/>
            </p:nvSpPr>
            <p:spPr bwMode="auto">
              <a:xfrm>
                <a:off x="4368" y="3568"/>
                <a:ext cx="28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/>
                  <a:t>…</a:t>
                </a:r>
              </a:p>
            </p:txBody>
          </p:sp>
          <p:sp>
            <p:nvSpPr>
              <p:cNvPr id="111730" name="Text Box 264"/>
              <p:cNvSpPr txBox="1">
                <a:spLocks noChangeArrowheads="1"/>
              </p:cNvSpPr>
              <p:nvPr/>
            </p:nvSpPr>
            <p:spPr bwMode="auto">
              <a:xfrm>
                <a:off x="5040" y="3568"/>
                <a:ext cx="28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/>
                  <a:t>…</a:t>
                </a:r>
              </a:p>
            </p:txBody>
          </p:sp>
          <p:sp>
            <p:nvSpPr>
              <p:cNvPr id="111731" name="Text Box 265"/>
              <p:cNvSpPr txBox="1">
                <a:spLocks noChangeArrowheads="1"/>
              </p:cNvSpPr>
              <p:nvPr/>
            </p:nvSpPr>
            <p:spPr bwMode="auto">
              <a:xfrm>
                <a:off x="192" y="3568"/>
                <a:ext cx="28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/>
                  <a:t>…</a:t>
                </a:r>
              </a:p>
            </p:txBody>
          </p:sp>
          <p:sp>
            <p:nvSpPr>
              <p:cNvPr id="111732" name="Text Box 266"/>
              <p:cNvSpPr txBox="1">
                <a:spLocks noChangeArrowheads="1"/>
              </p:cNvSpPr>
              <p:nvPr/>
            </p:nvSpPr>
            <p:spPr bwMode="auto">
              <a:xfrm>
                <a:off x="4464" y="3568"/>
                <a:ext cx="28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/>
                  <a:t>85</a:t>
                </a:r>
              </a:p>
            </p:txBody>
          </p:sp>
          <p:sp>
            <p:nvSpPr>
              <p:cNvPr id="111733" name="Text Box 267"/>
              <p:cNvSpPr txBox="1">
                <a:spLocks noChangeArrowheads="1"/>
              </p:cNvSpPr>
              <p:nvPr/>
            </p:nvSpPr>
            <p:spPr bwMode="auto">
              <a:xfrm>
                <a:off x="4704" y="3568"/>
                <a:ext cx="28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/>
                  <a:t>…</a:t>
                </a:r>
              </a:p>
            </p:txBody>
          </p:sp>
        </p:grpSp>
        <p:sp>
          <p:nvSpPr>
            <p:cNvPr id="111623" name="Freeform 269"/>
            <p:cNvSpPr/>
            <p:nvPr/>
          </p:nvSpPr>
          <p:spPr bwMode="auto">
            <a:xfrm>
              <a:off x="576" y="3295"/>
              <a:ext cx="381" cy="353"/>
            </a:xfrm>
            <a:custGeom>
              <a:avLst/>
              <a:gdLst>
                <a:gd name="T0" fmla="*/ 381 w 381"/>
                <a:gd name="T1" fmla="*/ 0 h 353"/>
                <a:gd name="T2" fmla="*/ 110 w 381"/>
                <a:gd name="T3" fmla="*/ 153 h 353"/>
                <a:gd name="T4" fmla="*/ 0 w 381"/>
                <a:gd name="T5" fmla="*/ 353 h 353"/>
                <a:gd name="T6" fmla="*/ 0 60000 65536"/>
                <a:gd name="T7" fmla="*/ 0 60000 65536"/>
                <a:gd name="T8" fmla="*/ 0 60000 65536"/>
                <a:gd name="T9" fmla="*/ 0 w 381"/>
                <a:gd name="T10" fmla="*/ 0 h 353"/>
                <a:gd name="T11" fmla="*/ 381 w 381"/>
                <a:gd name="T12" fmla="*/ 353 h 35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1" h="353">
                  <a:moveTo>
                    <a:pt x="381" y="0"/>
                  </a:moveTo>
                  <a:cubicBezTo>
                    <a:pt x="337" y="24"/>
                    <a:pt x="173" y="94"/>
                    <a:pt x="110" y="153"/>
                  </a:cubicBezTo>
                  <a:cubicBezTo>
                    <a:pt x="47" y="212"/>
                    <a:pt x="23" y="311"/>
                    <a:pt x="0" y="353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prstDash val="sysDot"/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1624" name="Freeform 270"/>
            <p:cNvSpPr/>
            <p:nvPr/>
          </p:nvSpPr>
          <p:spPr bwMode="auto">
            <a:xfrm>
              <a:off x="960" y="3312"/>
              <a:ext cx="381" cy="353"/>
            </a:xfrm>
            <a:custGeom>
              <a:avLst/>
              <a:gdLst>
                <a:gd name="T0" fmla="*/ 381 w 381"/>
                <a:gd name="T1" fmla="*/ 0 h 353"/>
                <a:gd name="T2" fmla="*/ 209 w 381"/>
                <a:gd name="T3" fmla="*/ 229 h 353"/>
                <a:gd name="T4" fmla="*/ 0 w 381"/>
                <a:gd name="T5" fmla="*/ 353 h 353"/>
                <a:gd name="T6" fmla="*/ 0 60000 65536"/>
                <a:gd name="T7" fmla="*/ 0 60000 65536"/>
                <a:gd name="T8" fmla="*/ 0 60000 65536"/>
                <a:gd name="T9" fmla="*/ 0 w 381"/>
                <a:gd name="T10" fmla="*/ 0 h 353"/>
                <a:gd name="T11" fmla="*/ 381 w 381"/>
                <a:gd name="T12" fmla="*/ 353 h 35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1" h="353">
                  <a:moveTo>
                    <a:pt x="381" y="0"/>
                  </a:moveTo>
                  <a:cubicBezTo>
                    <a:pt x="352" y="38"/>
                    <a:pt x="272" y="170"/>
                    <a:pt x="209" y="229"/>
                  </a:cubicBezTo>
                  <a:cubicBezTo>
                    <a:pt x="146" y="288"/>
                    <a:pt x="44" y="327"/>
                    <a:pt x="0" y="353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prstDash val="sysDot"/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1625" name="Freeform 271"/>
            <p:cNvSpPr/>
            <p:nvPr/>
          </p:nvSpPr>
          <p:spPr bwMode="auto">
            <a:xfrm>
              <a:off x="1906" y="3312"/>
              <a:ext cx="251" cy="330"/>
            </a:xfrm>
            <a:custGeom>
              <a:avLst/>
              <a:gdLst>
                <a:gd name="T0" fmla="*/ 251 w 251"/>
                <a:gd name="T1" fmla="*/ 0 h 330"/>
                <a:gd name="T2" fmla="*/ 152 w 251"/>
                <a:gd name="T3" fmla="*/ 212 h 330"/>
                <a:gd name="T4" fmla="*/ 0 w 251"/>
                <a:gd name="T5" fmla="*/ 330 h 330"/>
                <a:gd name="T6" fmla="*/ 0 60000 65536"/>
                <a:gd name="T7" fmla="*/ 0 60000 65536"/>
                <a:gd name="T8" fmla="*/ 0 60000 65536"/>
                <a:gd name="T9" fmla="*/ 0 w 251"/>
                <a:gd name="T10" fmla="*/ 0 h 330"/>
                <a:gd name="T11" fmla="*/ 251 w 251"/>
                <a:gd name="T12" fmla="*/ 330 h 33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1" h="330">
                  <a:moveTo>
                    <a:pt x="251" y="0"/>
                  </a:moveTo>
                  <a:cubicBezTo>
                    <a:pt x="235" y="35"/>
                    <a:pt x="194" y="157"/>
                    <a:pt x="152" y="212"/>
                  </a:cubicBezTo>
                  <a:cubicBezTo>
                    <a:pt x="110" y="267"/>
                    <a:pt x="32" y="306"/>
                    <a:pt x="0" y="330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prstDash val="sysDot"/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1626" name="Freeform 272"/>
            <p:cNvSpPr/>
            <p:nvPr/>
          </p:nvSpPr>
          <p:spPr bwMode="auto">
            <a:xfrm>
              <a:off x="1488" y="3312"/>
              <a:ext cx="381" cy="353"/>
            </a:xfrm>
            <a:custGeom>
              <a:avLst/>
              <a:gdLst>
                <a:gd name="T0" fmla="*/ 381 w 381"/>
                <a:gd name="T1" fmla="*/ 0 h 353"/>
                <a:gd name="T2" fmla="*/ 110 w 381"/>
                <a:gd name="T3" fmla="*/ 153 h 353"/>
                <a:gd name="T4" fmla="*/ 0 w 381"/>
                <a:gd name="T5" fmla="*/ 353 h 353"/>
                <a:gd name="T6" fmla="*/ 0 60000 65536"/>
                <a:gd name="T7" fmla="*/ 0 60000 65536"/>
                <a:gd name="T8" fmla="*/ 0 60000 65536"/>
                <a:gd name="T9" fmla="*/ 0 w 381"/>
                <a:gd name="T10" fmla="*/ 0 h 353"/>
                <a:gd name="T11" fmla="*/ 381 w 381"/>
                <a:gd name="T12" fmla="*/ 353 h 35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1" h="353">
                  <a:moveTo>
                    <a:pt x="381" y="0"/>
                  </a:moveTo>
                  <a:cubicBezTo>
                    <a:pt x="337" y="24"/>
                    <a:pt x="173" y="94"/>
                    <a:pt x="110" y="153"/>
                  </a:cubicBezTo>
                  <a:cubicBezTo>
                    <a:pt x="47" y="212"/>
                    <a:pt x="23" y="311"/>
                    <a:pt x="0" y="353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prstDash val="sysDot"/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1627" name="Freeform 273"/>
            <p:cNvSpPr/>
            <p:nvPr/>
          </p:nvSpPr>
          <p:spPr bwMode="auto">
            <a:xfrm>
              <a:off x="2270" y="3312"/>
              <a:ext cx="127" cy="356"/>
            </a:xfrm>
            <a:custGeom>
              <a:avLst/>
              <a:gdLst>
                <a:gd name="T0" fmla="*/ 127 w 127"/>
                <a:gd name="T1" fmla="*/ 0 h 356"/>
                <a:gd name="T2" fmla="*/ 17 w 127"/>
                <a:gd name="T3" fmla="*/ 169 h 356"/>
                <a:gd name="T4" fmla="*/ 26 w 127"/>
                <a:gd name="T5" fmla="*/ 356 h 356"/>
                <a:gd name="T6" fmla="*/ 0 60000 65536"/>
                <a:gd name="T7" fmla="*/ 0 60000 65536"/>
                <a:gd name="T8" fmla="*/ 0 60000 65536"/>
                <a:gd name="T9" fmla="*/ 0 w 127"/>
                <a:gd name="T10" fmla="*/ 0 h 356"/>
                <a:gd name="T11" fmla="*/ 127 w 127"/>
                <a:gd name="T12" fmla="*/ 356 h 3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7" h="356">
                  <a:moveTo>
                    <a:pt x="127" y="0"/>
                  </a:moveTo>
                  <a:cubicBezTo>
                    <a:pt x="109" y="28"/>
                    <a:pt x="34" y="110"/>
                    <a:pt x="17" y="169"/>
                  </a:cubicBezTo>
                  <a:cubicBezTo>
                    <a:pt x="0" y="228"/>
                    <a:pt x="24" y="317"/>
                    <a:pt x="26" y="356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prstDash val="sysDot"/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1628" name="Freeform 274"/>
            <p:cNvSpPr/>
            <p:nvPr/>
          </p:nvSpPr>
          <p:spPr bwMode="auto">
            <a:xfrm>
              <a:off x="2886" y="3360"/>
              <a:ext cx="138" cy="299"/>
            </a:xfrm>
            <a:custGeom>
              <a:avLst/>
              <a:gdLst>
                <a:gd name="T0" fmla="*/ 25 w 138"/>
                <a:gd name="T1" fmla="*/ 0 h 299"/>
                <a:gd name="T2" fmla="*/ 19 w 138"/>
                <a:gd name="T3" fmla="*/ 189 h 299"/>
                <a:gd name="T4" fmla="*/ 138 w 138"/>
                <a:gd name="T5" fmla="*/ 299 h 299"/>
                <a:gd name="T6" fmla="*/ 0 60000 65536"/>
                <a:gd name="T7" fmla="*/ 0 60000 65536"/>
                <a:gd name="T8" fmla="*/ 0 60000 65536"/>
                <a:gd name="T9" fmla="*/ 0 w 138"/>
                <a:gd name="T10" fmla="*/ 0 h 299"/>
                <a:gd name="T11" fmla="*/ 138 w 138"/>
                <a:gd name="T12" fmla="*/ 299 h 2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8" h="299">
                  <a:moveTo>
                    <a:pt x="25" y="0"/>
                  </a:moveTo>
                  <a:cubicBezTo>
                    <a:pt x="24" y="31"/>
                    <a:pt x="0" y="139"/>
                    <a:pt x="19" y="189"/>
                  </a:cubicBezTo>
                  <a:cubicBezTo>
                    <a:pt x="38" y="239"/>
                    <a:pt x="113" y="276"/>
                    <a:pt x="138" y="299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prstDash val="sysDot"/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1629" name="Freeform 275"/>
            <p:cNvSpPr/>
            <p:nvPr/>
          </p:nvSpPr>
          <p:spPr bwMode="auto">
            <a:xfrm>
              <a:off x="3183" y="3360"/>
              <a:ext cx="248" cy="291"/>
            </a:xfrm>
            <a:custGeom>
              <a:avLst/>
              <a:gdLst>
                <a:gd name="T0" fmla="*/ 0 w 248"/>
                <a:gd name="T1" fmla="*/ 0 h 291"/>
                <a:gd name="T2" fmla="*/ 197 w 248"/>
                <a:gd name="T3" fmla="*/ 147 h 291"/>
                <a:gd name="T4" fmla="*/ 248 w 248"/>
                <a:gd name="T5" fmla="*/ 291 h 291"/>
                <a:gd name="T6" fmla="*/ 0 60000 65536"/>
                <a:gd name="T7" fmla="*/ 0 60000 65536"/>
                <a:gd name="T8" fmla="*/ 0 60000 65536"/>
                <a:gd name="T9" fmla="*/ 0 w 248"/>
                <a:gd name="T10" fmla="*/ 0 h 291"/>
                <a:gd name="T11" fmla="*/ 248 w 248"/>
                <a:gd name="T12" fmla="*/ 291 h 29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8" h="291">
                  <a:moveTo>
                    <a:pt x="0" y="0"/>
                  </a:moveTo>
                  <a:cubicBezTo>
                    <a:pt x="33" y="24"/>
                    <a:pt x="156" y="98"/>
                    <a:pt x="197" y="147"/>
                  </a:cubicBezTo>
                  <a:cubicBezTo>
                    <a:pt x="238" y="196"/>
                    <a:pt x="238" y="261"/>
                    <a:pt x="248" y="291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prstDash val="sysDot"/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1630" name="Freeform 276"/>
            <p:cNvSpPr/>
            <p:nvPr/>
          </p:nvSpPr>
          <p:spPr bwMode="auto">
            <a:xfrm>
              <a:off x="3776" y="3360"/>
              <a:ext cx="146" cy="316"/>
            </a:xfrm>
            <a:custGeom>
              <a:avLst/>
              <a:gdLst>
                <a:gd name="T0" fmla="*/ 31 w 146"/>
                <a:gd name="T1" fmla="*/ 0 h 316"/>
                <a:gd name="T2" fmla="*/ 19 w 146"/>
                <a:gd name="T3" fmla="*/ 172 h 316"/>
                <a:gd name="T4" fmla="*/ 146 w 146"/>
                <a:gd name="T5" fmla="*/ 316 h 316"/>
                <a:gd name="T6" fmla="*/ 0 60000 65536"/>
                <a:gd name="T7" fmla="*/ 0 60000 65536"/>
                <a:gd name="T8" fmla="*/ 0 60000 65536"/>
                <a:gd name="T9" fmla="*/ 0 w 146"/>
                <a:gd name="T10" fmla="*/ 0 h 316"/>
                <a:gd name="T11" fmla="*/ 146 w 146"/>
                <a:gd name="T12" fmla="*/ 316 h 31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6" h="316">
                  <a:moveTo>
                    <a:pt x="31" y="0"/>
                  </a:moveTo>
                  <a:cubicBezTo>
                    <a:pt x="29" y="29"/>
                    <a:pt x="0" y="119"/>
                    <a:pt x="19" y="172"/>
                  </a:cubicBezTo>
                  <a:cubicBezTo>
                    <a:pt x="38" y="225"/>
                    <a:pt x="120" y="286"/>
                    <a:pt x="146" y="316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prstDash val="sysDot"/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1631" name="Freeform 277"/>
            <p:cNvSpPr/>
            <p:nvPr/>
          </p:nvSpPr>
          <p:spPr bwMode="auto">
            <a:xfrm>
              <a:off x="3999" y="3360"/>
              <a:ext cx="241" cy="316"/>
            </a:xfrm>
            <a:custGeom>
              <a:avLst/>
              <a:gdLst>
                <a:gd name="T0" fmla="*/ 0 w 241"/>
                <a:gd name="T1" fmla="*/ 0 h 316"/>
                <a:gd name="T2" fmla="*/ 202 w 241"/>
                <a:gd name="T3" fmla="*/ 172 h 316"/>
                <a:gd name="T4" fmla="*/ 236 w 241"/>
                <a:gd name="T5" fmla="*/ 316 h 316"/>
                <a:gd name="T6" fmla="*/ 0 60000 65536"/>
                <a:gd name="T7" fmla="*/ 0 60000 65536"/>
                <a:gd name="T8" fmla="*/ 0 60000 65536"/>
                <a:gd name="T9" fmla="*/ 0 w 241"/>
                <a:gd name="T10" fmla="*/ 0 h 316"/>
                <a:gd name="T11" fmla="*/ 241 w 241"/>
                <a:gd name="T12" fmla="*/ 316 h 31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1" h="316">
                  <a:moveTo>
                    <a:pt x="0" y="0"/>
                  </a:moveTo>
                  <a:cubicBezTo>
                    <a:pt x="34" y="29"/>
                    <a:pt x="163" y="119"/>
                    <a:pt x="202" y="172"/>
                  </a:cubicBezTo>
                  <a:cubicBezTo>
                    <a:pt x="241" y="225"/>
                    <a:pt x="229" y="286"/>
                    <a:pt x="236" y="316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prstDash val="sysDot"/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1632" name="Freeform 278"/>
            <p:cNvSpPr/>
            <p:nvPr/>
          </p:nvSpPr>
          <p:spPr bwMode="auto">
            <a:xfrm>
              <a:off x="4566" y="3312"/>
              <a:ext cx="60" cy="347"/>
            </a:xfrm>
            <a:custGeom>
              <a:avLst/>
              <a:gdLst>
                <a:gd name="T0" fmla="*/ 57 w 60"/>
                <a:gd name="T1" fmla="*/ 0 h 347"/>
                <a:gd name="T2" fmla="*/ 51 w 60"/>
                <a:gd name="T3" fmla="*/ 189 h 347"/>
                <a:gd name="T4" fmla="*/ 0 w 60"/>
                <a:gd name="T5" fmla="*/ 347 h 347"/>
                <a:gd name="T6" fmla="*/ 0 60000 65536"/>
                <a:gd name="T7" fmla="*/ 0 60000 65536"/>
                <a:gd name="T8" fmla="*/ 0 60000 65536"/>
                <a:gd name="T9" fmla="*/ 0 w 60"/>
                <a:gd name="T10" fmla="*/ 0 h 347"/>
                <a:gd name="T11" fmla="*/ 60 w 60"/>
                <a:gd name="T12" fmla="*/ 347 h 3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0" h="347">
                  <a:moveTo>
                    <a:pt x="57" y="0"/>
                  </a:moveTo>
                  <a:cubicBezTo>
                    <a:pt x="56" y="31"/>
                    <a:pt x="60" y="131"/>
                    <a:pt x="51" y="189"/>
                  </a:cubicBezTo>
                  <a:cubicBezTo>
                    <a:pt x="42" y="247"/>
                    <a:pt x="11" y="314"/>
                    <a:pt x="0" y="347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prstDash val="sysDot"/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1633" name="Freeform 279"/>
            <p:cNvSpPr/>
            <p:nvPr/>
          </p:nvSpPr>
          <p:spPr bwMode="auto">
            <a:xfrm>
              <a:off x="4837" y="3312"/>
              <a:ext cx="144" cy="347"/>
            </a:xfrm>
            <a:custGeom>
              <a:avLst/>
              <a:gdLst>
                <a:gd name="T0" fmla="*/ 26 w 144"/>
                <a:gd name="T1" fmla="*/ 0 h 347"/>
                <a:gd name="T2" fmla="*/ 20 w 144"/>
                <a:gd name="T3" fmla="*/ 189 h 347"/>
                <a:gd name="T4" fmla="*/ 144 w 144"/>
                <a:gd name="T5" fmla="*/ 347 h 347"/>
                <a:gd name="T6" fmla="*/ 0 60000 65536"/>
                <a:gd name="T7" fmla="*/ 0 60000 65536"/>
                <a:gd name="T8" fmla="*/ 0 60000 65536"/>
                <a:gd name="T9" fmla="*/ 0 w 144"/>
                <a:gd name="T10" fmla="*/ 0 h 347"/>
                <a:gd name="T11" fmla="*/ 144 w 144"/>
                <a:gd name="T12" fmla="*/ 347 h 3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" h="347">
                  <a:moveTo>
                    <a:pt x="26" y="0"/>
                  </a:moveTo>
                  <a:cubicBezTo>
                    <a:pt x="25" y="31"/>
                    <a:pt x="0" y="131"/>
                    <a:pt x="20" y="189"/>
                  </a:cubicBezTo>
                  <a:cubicBezTo>
                    <a:pt x="40" y="247"/>
                    <a:pt x="118" y="314"/>
                    <a:pt x="144" y="347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prstDash val="sysDot"/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1634" name="Freeform 280"/>
            <p:cNvSpPr/>
            <p:nvPr/>
          </p:nvSpPr>
          <p:spPr bwMode="auto">
            <a:xfrm>
              <a:off x="5103" y="3312"/>
              <a:ext cx="259" cy="356"/>
            </a:xfrm>
            <a:custGeom>
              <a:avLst/>
              <a:gdLst>
                <a:gd name="T0" fmla="*/ 0 w 259"/>
                <a:gd name="T1" fmla="*/ 0 h 356"/>
                <a:gd name="T2" fmla="*/ 217 w 259"/>
                <a:gd name="T3" fmla="*/ 195 h 356"/>
                <a:gd name="T4" fmla="*/ 250 w 259"/>
                <a:gd name="T5" fmla="*/ 356 h 356"/>
                <a:gd name="T6" fmla="*/ 0 60000 65536"/>
                <a:gd name="T7" fmla="*/ 0 60000 65536"/>
                <a:gd name="T8" fmla="*/ 0 60000 65536"/>
                <a:gd name="T9" fmla="*/ 0 w 259"/>
                <a:gd name="T10" fmla="*/ 0 h 356"/>
                <a:gd name="T11" fmla="*/ 259 w 259"/>
                <a:gd name="T12" fmla="*/ 356 h 3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9" h="356">
                  <a:moveTo>
                    <a:pt x="0" y="0"/>
                  </a:moveTo>
                  <a:cubicBezTo>
                    <a:pt x="36" y="32"/>
                    <a:pt x="175" y="136"/>
                    <a:pt x="217" y="195"/>
                  </a:cubicBezTo>
                  <a:cubicBezTo>
                    <a:pt x="259" y="254"/>
                    <a:pt x="243" y="323"/>
                    <a:pt x="250" y="356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prstDash val="sysDot"/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0106AE-F3A9-43A2-BABA-1205B03112D5}" type="slidenum">
              <a:rPr lang="en-US" altLang="zh-CN"/>
              <a:t>109</a:t>
            </a:fld>
            <a:endParaRPr lang="en-US" altLang="zh-CN"/>
          </a:p>
        </p:txBody>
      </p:sp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zh-CN" smtClean="0"/>
          </a:p>
        </p:txBody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B+</a:t>
            </a:r>
            <a:r>
              <a:rPr lang="zh-CN" altLang="en-US" smtClean="0"/>
              <a:t>树比</a:t>
            </a:r>
            <a:r>
              <a:rPr lang="en-US" altLang="zh-CN" smtClean="0"/>
              <a:t>B~</a:t>
            </a:r>
            <a:r>
              <a:rPr lang="zh-CN" altLang="en-US" smtClean="0"/>
              <a:t>树更适合实际应用中操作系统的文件索引</a:t>
            </a:r>
          </a:p>
          <a:p>
            <a:pPr eaLnBrk="1" hangingPunct="1"/>
            <a:r>
              <a:rPr lang="en-US" altLang="zh-CN" smtClean="0">
                <a:solidFill>
                  <a:srgbClr val="FF0000"/>
                </a:solidFill>
              </a:rPr>
              <a:t>1</a:t>
            </a:r>
            <a:r>
              <a:rPr lang="zh-CN" altLang="en-US" smtClean="0">
                <a:solidFill>
                  <a:srgbClr val="FF0000"/>
                </a:solidFill>
              </a:rPr>
              <a:t>、</a:t>
            </a:r>
            <a:r>
              <a:rPr lang="en-US" altLang="zh-CN" smtClean="0">
                <a:solidFill>
                  <a:srgbClr val="FF0000"/>
                </a:solidFill>
              </a:rPr>
              <a:t>B+</a:t>
            </a:r>
            <a:r>
              <a:rPr lang="zh-CN" altLang="en-US" smtClean="0">
                <a:solidFill>
                  <a:srgbClr val="FF0000"/>
                </a:solidFill>
              </a:rPr>
              <a:t>树的磁盘读写代价更低</a:t>
            </a:r>
            <a:r>
              <a:rPr lang="zh-CN" altLang="en-US" smtClean="0"/>
              <a:t> </a:t>
            </a:r>
          </a:p>
          <a:p>
            <a:pPr lvl="1" eaLnBrk="1" hangingPunct="1"/>
            <a:r>
              <a:rPr lang="en-US" altLang="zh-CN" smtClean="0"/>
              <a:t>B+</a:t>
            </a:r>
            <a:r>
              <a:rPr lang="zh-CN" altLang="en-US" smtClean="0"/>
              <a:t>树节点小</a:t>
            </a:r>
            <a:r>
              <a:rPr lang="en-US" altLang="zh-CN" smtClean="0"/>
              <a:t>, </a:t>
            </a:r>
            <a:r>
              <a:rPr lang="zh-CN" altLang="en-US" smtClean="0"/>
              <a:t>一个节点可容纳更多的关键字</a:t>
            </a:r>
          </a:p>
          <a:p>
            <a:pPr lvl="1" eaLnBrk="1" hangingPunct="1"/>
            <a:r>
              <a:rPr lang="zh-CN" altLang="en-US" smtClean="0"/>
              <a:t>因此</a:t>
            </a:r>
            <a:r>
              <a:rPr lang="en-US" altLang="zh-CN" smtClean="0"/>
              <a:t>, </a:t>
            </a:r>
            <a:r>
              <a:rPr lang="zh-CN" altLang="en-US" smtClean="0"/>
              <a:t>访问外存的次数少；</a:t>
            </a:r>
          </a:p>
          <a:p>
            <a:pPr eaLnBrk="1" hangingPunct="1"/>
            <a:r>
              <a:rPr lang="en-US" altLang="zh-CN" smtClean="0">
                <a:solidFill>
                  <a:srgbClr val="FF0000"/>
                </a:solidFill>
              </a:rPr>
              <a:t>2</a:t>
            </a:r>
            <a:r>
              <a:rPr lang="zh-CN" altLang="en-US" smtClean="0">
                <a:solidFill>
                  <a:srgbClr val="FF0000"/>
                </a:solidFill>
              </a:rPr>
              <a:t>、</a:t>
            </a:r>
            <a:r>
              <a:rPr lang="en-US" altLang="zh-CN" smtClean="0">
                <a:solidFill>
                  <a:srgbClr val="FF0000"/>
                </a:solidFill>
              </a:rPr>
              <a:t>B+</a:t>
            </a:r>
            <a:r>
              <a:rPr lang="zh-CN" altLang="en-US" smtClean="0">
                <a:solidFill>
                  <a:srgbClr val="FF0000"/>
                </a:solidFill>
              </a:rPr>
              <a:t>树的查询效率更加稳定。</a:t>
            </a:r>
            <a:r>
              <a:rPr lang="zh-CN" altLang="en-US" smtClean="0"/>
              <a:t> </a:t>
            </a:r>
          </a:p>
          <a:p>
            <a:pPr lvl="1" eaLnBrk="1" hangingPunct="1"/>
            <a:r>
              <a:rPr lang="en-US" altLang="zh-CN" smtClean="0"/>
              <a:t>B+</a:t>
            </a:r>
            <a:r>
              <a:rPr lang="zh-CN" altLang="en-US" smtClean="0"/>
              <a:t>树任何关键字的查找必须走一条从根结点到叶子结点的路；</a:t>
            </a: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32EB51-0869-483F-B05C-8DD9151282CD}" type="slidenum">
              <a:rPr lang="en-US" altLang="zh-CN"/>
              <a:t>11</a:t>
            </a:fld>
            <a:endParaRPr lang="en-US" altLang="zh-CN"/>
          </a:p>
        </p:txBody>
      </p:sp>
      <p:sp>
        <p:nvSpPr>
          <p:cNvPr id="2682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zh-CN" smtClean="0"/>
          </a:p>
        </p:txBody>
      </p:sp>
      <p:sp>
        <p:nvSpPr>
          <p:cNvPr id="28676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基本操作</a:t>
            </a:r>
          </a:p>
          <a:p>
            <a:pPr eaLnBrk="1" hangingPunct="1"/>
            <a:r>
              <a:rPr lang="en-US" altLang="zh-CN" smtClean="0"/>
              <a:t>Create(&amp;ST,  n);</a:t>
            </a:r>
          </a:p>
          <a:p>
            <a:pPr lvl="1" eaLnBrk="1" hangingPunct="1"/>
            <a:r>
              <a:rPr lang="zh-CN" altLang="en-US" smtClean="0">
                <a:solidFill>
                  <a:srgbClr val="A50021"/>
                </a:solidFill>
              </a:rPr>
              <a:t>操作结果</a:t>
            </a:r>
            <a:r>
              <a:rPr lang="zh-CN" altLang="en-US" smtClean="0"/>
              <a:t>：构造含</a:t>
            </a:r>
            <a:r>
              <a:rPr lang="en-US" altLang="zh-CN" smtClean="0"/>
              <a:t>n</a:t>
            </a:r>
            <a:r>
              <a:rPr lang="zh-CN" altLang="en-US" smtClean="0"/>
              <a:t>个数据元素的静态查找表</a:t>
            </a:r>
            <a:r>
              <a:rPr lang="en-US" altLang="zh-CN" smtClean="0"/>
              <a:t>ST</a:t>
            </a:r>
          </a:p>
          <a:p>
            <a:pPr eaLnBrk="1" hangingPunct="1"/>
            <a:r>
              <a:rPr lang="en-US" altLang="zh-CN" smtClean="0"/>
              <a:t>Destroy(&amp;ST);</a:t>
            </a:r>
          </a:p>
          <a:p>
            <a:pPr lvl="1" eaLnBrk="1" hangingPunct="1"/>
            <a:r>
              <a:rPr lang="zh-CN" altLang="en-US" smtClean="0">
                <a:solidFill>
                  <a:srgbClr val="A50021"/>
                </a:solidFill>
              </a:rPr>
              <a:t>初始条件</a:t>
            </a:r>
            <a:r>
              <a:rPr lang="zh-CN" altLang="en-US" smtClean="0"/>
              <a:t>：静态查找表</a:t>
            </a:r>
            <a:r>
              <a:rPr lang="en-US" altLang="zh-CN" smtClean="0"/>
              <a:t>ST</a:t>
            </a:r>
            <a:r>
              <a:rPr lang="zh-CN" altLang="en-US" smtClean="0"/>
              <a:t>存在</a:t>
            </a:r>
          </a:p>
          <a:p>
            <a:pPr lvl="1" eaLnBrk="1" hangingPunct="1"/>
            <a:r>
              <a:rPr lang="zh-CN" altLang="en-US" smtClean="0">
                <a:solidFill>
                  <a:srgbClr val="A50021"/>
                </a:solidFill>
              </a:rPr>
              <a:t>操作结果</a:t>
            </a:r>
            <a:r>
              <a:rPr lang="zh-CN" altLang="en-US" smtClean="0"/>
              <a:t>：销毁表</a:t>
            </a:r>
            <a:r>
              <a:rPr lang="en-US" altLang="zh-CN" smtClean="0"/>
              <a:t>ST</a:t>
            </a: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E06B75-A348-4839-BCC3-D51EC1A98DC2}" type="slidenum">
              <a:rPr lang="en-US" altLang="zh-CN"/>
              <a:t>110</a:t>
            </a:fld>
            <a:endParaRPr lang="en-US" altLang="zh-CN"/>
          </a:p>
        </p:txBody>
      </p:sp>
      <p:sp>
        <p:nvSpPr>
          <p:cNvPr id="385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9.3    </a:t>
            </a:r>
            <a:r>
              <a:rPr lang="zh-CN" altLang="en-US" smtClean="0"/>
              <a:t>哈希表</a:t>
            </a:r>
          </a:p>
        </p:txBody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>
              <a:lnSpc>
                <a:spcPct val="90000"/>
              </a:lnSpc>
            </a:pPr>
            <a:r>
              <a:rPr lang="zh-CN" altLang="en-US" smtClean="0"/>
              <a:t>前两节讨论的查找表的各种结构之</a:t>
            </a:r>
            <a:r>
              <a:rPr lang="zh-CN" altLang="en-US" smtClean="0">
                <a:solidFill>
                  <a:srgbClr val="A50021"/>
                </a:solidFill>
              </a:rPr>
              <a:t>共同特点</a:t>
            </a:r>
            <a:r>
              <a:rPr lang="zh-CN" altLang="en-US" smtClean="0"/>
              <a:t>：</a:t>
            </a:r>
          </a:p>
          <a:p>
            <a:pPr marL="990600" lvl="1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zh-CN" altLang="en-US" smtClean="0"/>
              <a:t>记录在表中的</a:t>
            </a:r>
            <a:r>
              <a:rPr lang="zh-CN" altLang="en-US" smtClean="0">
                <a:solidFill>
                  <a:srgbClr val="A50021"/>
                </a:solidFill>
              </a:rPr>
              <a:t>位置和它的关键字</a:t>
            </a:r>
            <a:r>
              <a:rPr lang="zh-CN" altLang="en-US" smtClean="0"/>
              <a:t>之间</a:t>
            </a:r>
            <a:r>
              <a:rPr lang="zh-CN" altLang="en-US" smtClean="0">
                <a:solidFill>
                  <a:srgbClr val="A50021"/>
                </a:solidFill>
              </a:rPr>
              <a:t>不存在确定关系</a:t>
            </a:r>
            <a:r>
              <a:rPr lang="zh-CN" altLang="en-US" smtClean="0"/>
              <a:t>；</a:t>
            </a:r>
          </a:p>
          <a:p>
            <a:pPr marL="990600" lvl="1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zh-CN" altLang="en-US" smtClean="0"/>
              <a:t>查找过程为</a:t>
            </a:r>
            <a:r>
              <a:rPr lang="zh-CN" altLang="en-US" smtClean="0">
                <a:solidFill>
                  <a:srgbClr val="A50021"/>
                </a:solidFill>
              </a:rPr>
              <a:t>给定值</a:t>
            </a:r>
            <a:r>
              <a:rPr lang="zh-CN" altLang="en-US" u="sng" smtClean="0">
                <a:solidFill>
                  <a:srgbClr val="A50021"/>
                </a:solidFill>
              </a:rPr>
              <a:t>依次</a:t>
            </a:r>
            <a:r>
              <a:rPr lang="zh-CN" altLang="en-US" smtClean="0">
                <a:solidFill>
                  <a:srgbClr val="A50021"/>
                </a:solidFill>
              </a:rPr>
              <a:t>和各个关键字</a:t>
            </a:r>
            <a:r>
              <a:rPr lang="zh-CN" altLang="en-US" smtClean="0"/>
              <a:t>比较；</a:t>
            </a:r>
          </a:p>
          <a:p>
            <a:pPr marL="990600" lvl="1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zh-CN" altLang="en-US" smtClean="0"/>
              <a:t> </a:t>
            </a:r>
            <a:r>
              <a:rPr lang="zh-CN" altLang="en-US" smtClean="0">
                <a:solidFill>
                  <a:srgbClr val="A50021"/>
                </a:solidFill>
              </a:rPr>
              <a:t>查找的效率</a:t>
            </a:r>
            <a:r>
              <a:rPr lang="zh-CN" altLang="en-US" smtClean="0"/>
              <a:t>取决于和给定值进行</a:t>
            </a:r>
            <a:r>
              <a:rPr lang="zh-CN" altLang="en-US" smtClean="0">
                <a:solidFill>
                  <a:srgbClr val="A50021"/>
                </a:solidFill>
              </a:rPr>
              <a:t>比较的关键字个数</a:t>
            </a:r>
            <a:r>
              <a:rPr lang="zh-CN" altLang="en-US" smtClean="0"/>
              <a:t>。</a:t>
            </a:r>
          </a:p>
          <a:p>
            <a:pPr marL="533400" indent="-533400" eaLnBrk="1" hangingPunct="1">
              <a:lnSpc>
                <a:spcPct val="90000"/>
              </a:lnSpc>
            </a:pPr>
            <a:r>
              <a:rPr lang="zh-CN" altLang="en-US" smtClean="0"/>
              <a:t>对于频繁使用的查找表</a:t>
            </a:r>
            <a:r>
              <a:rPr lang="en-US" altLang="zh-CN" smtClean="0"/>
              <a:t>, </a:t>
            </a:r>
            <a:r>
              <a:rPr lang="zh-CN" altLang="en-US" smtClean="0"/>
              <a:t>希望</a:t>
            </a:r>
            <a:r>
              <a:rPr lang="en-US" altLang="zh-CN" smtClean="0"/>
              <a:t>ASL = 0</a:t>
            </a:r>
            <a:r>
              <a:rPr lang="zh-CN" altLang="en-US" smtClean="0"/>
              <a:t>。</a:t>
            </a:r>
          </a:p>
          <a:p>
            <a:pPr marL="533400" indent="-533400" eaLnBrk="1" hangingPunct="1">
              <a:lnSpc>
                <a:spcPct val="90000"/>
              </a:lnSpc>
            </a:pPr>
            <a:r>
              <a:rPr lang="zh-CN" altLang="en-US" smtClean="0"/>
              <a:t>方法：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zh-CN" altLang="en-US" smtClean="0"/>
              <a:t>预先知道所查关键字在表中的位置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zh-CN" altLang="en-US" smtClean="0"/>
              <a:t>即</a:t>
            </a:r>
            <a:r>
              <a:rPr lang="en-US" altLang="zh-CN" smtClean="0"/>
              <a:t>, </a:t>
            </a:r>
            <a:r>
              <a:rPr lang="zh-CN" altLang="en-US" smtClean="0"/>
              <a:t>要求记录的位置和其关键字之间存在确定的关系</a:t>
            </a: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72D17F-C110-4A4C-B961-92103EB5E5A6}" type="slidenum">
              <a:rPr lang="en-US" altLang="zh-CN"/>
              <a:t>111</a:t>
            </a:fld>
            <a:endParaRPr lang="en-US" altLang="zh-CN"/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例如：</a:t>
            </a:r>
          </a:p>
          <a:p>
            <a:pPr lvl="1" eaLnBrk="1" hangingPunct="1"/>
            <a:r>
              <a:rPr lang="zh-CN" altLang="en-US" smtClean="0"/>
              <a:t>为每年招收的 </a:t>
            </a:r>
            <a:r>
              <a:rPr lang="en-US" altLang="zh-CN" smtClean="0"/>
              <a:t>1000 </a:t>
            </a:r>
            <a:r>
              <a:rPr lang="zh-CN" altLang="en-US" smtClean="0"/>
              <a:t>名新生建立一张查找表</a:t>
            </a:r>
          </a:p>
          <a:p>
            <a:pPr lvl="1" eaLnBrk="1" hangingPunct="1"/>
            <a:r>
              <a:rPr lang="zh-CN" altLang="en-US" smtClean="0"/>
              <a:t>其关键字为学号</a:t>
            </a:r>
          </a:p>
          <a:p>
            <a:pPr lvl="1" eaLnBrk="1" hangingPunct="1"/>
            <a:r>
              <a:rPr lang="zh-CN" altLang="en-US" smtClean="0"/>
              <a:t>其值的范围为 </a:t>
            </a:r>
            <a:r>
              <a:rPr lang="en-US" altLang="zh-CN" smtClean="0"/>
              <a:t>xx000 ~ xx999 (</a:t>
            </a:r>
            <a:r>
              <a:rPr lang="zh-CN" altLang="en-US" smtClean="0"/>
              <a:t>前两位为年份</a:t>
            </a:r>
            <a:r>
              <a:rPr lang="en-US" altLang="zh-CN" smtClean="0"/>
              <a:t>)</a:t>
            </a:r>
            <a:r>
              <a:rPr lang="zh-CN" altLang="en-US" smtClean="0"/>
              <a:t>。</a:t>
            </a:r>
          </a:p>
          <a:p>
            <a:pPr eaLnBrk="1" hangingPunct="1"/>
            <a:r>
              <a:rPr lang="zh-CN" altLang="en-US" smtClean="0"/>
              <a:t>若以下标为</a:t>
            </a:r>
            <a:r>
              <a:rPr lang="en-US" altLang="zh-CN" smtClean="0"/>
              <a:t>000 ~ 999 </a:t>
            </a:r>
            <a:r>
              <a:rPr lang="zh-CN" altLang="en-US" smtClean="0"/>
              <a:t>的</a:t>
            </a:r>
            <a:r>
              <a:rPr lang="zh-CN" altLang="en-US" smtClean="0">
                <a:solidFill>
                  <a:srgbClr val="A50021"/>
                </a:solidFill>
              </a:rPr>
              <a:t>顺序表表示</a:t>
            </a:r>
            <a:r>
              <a:rPr lang="zh-CN" altLang="en-US" smtClean="0"/>
              <a:t>。</a:t>
            </a:r>
          </a:p>
          <a:p>
            <a:pPr eaLnBrk="1" hangingPunct="1"/>
            <a:r>
              <a:rPr lang="zh-CN" altLang="en-US" smtClean="0">
                <a:solidFill>
                  <a:srgbClr val="A50021"/>
                </a:solidFill>
              </a:rPr>
              <a:t>查找过程</a:t>
            </a:r>
            <a:r>
              <a:rPr lang="zh-CN" altLang="en-US" smtClean="0"/>
              <a:t>：取给定值（学号）的</a:t>
            </a:r>
            <a:r>
              <a:rPr lang="zh-CN" altLang="en-US" smtClean="0">
                <a:solidFill>
                  <a:srgbClr val="A50021"/>
                </a:solidFill>
              </a:rPr>
              <a:t>后三位</a:t>
            </a:r>
            <a:r>
              <a:rPr lang="en-US" altLang="zh-CN" smtClean="0"/>
              <a:t>, </a:t>
            </a:r>
            <a:r>
              <a:rPr lang="zh-CN" altLang="en-US" smtClean="0"/>
              <a:t>不需要经过比较便可直接从顺序表中找到待查关键字。</a:t>
            </a:r>
          </a:p>
          <a:p>
            <a:pPr eaLnBrk="1" hangingPunct="1"/>
            <a:endParaRPr lang="en-US" altLang="zh-CN" smtClean="0"/>
          </a:p>
        </p:txBody>
      </p:sp>
      <p:sp>
        <p:nvSpPr>
          <p:cNvPr id="3860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zh-CN" smtClean="0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484B06-2C27-44AF-A1FF-4053A45A7D8B}" type="slidenum">
              <a:rPr lang="en-US" altLang="zh-CN"/>
              <a:t>112</a:t>
            </a:fld>
            <a:endParaRPr lang="en-US" altLang="zh-CN"/>
          </a:p>
        </p:txBody>
      </p:sp>
      <p:sp>
        <p:nvSpPr>
          <p:cNvPr id="387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9.3.1 </a:t>
            </a:r>
            <a:r>
              <a:rPr lang="zh-CN" altLang="en-US" smtClean="0"/>
              <a:t>什么是哈希函数</a:t>
            </a:r>
          </a:p>
        </p:txBody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如果关键字与记录在表中的存储位置之间建立一个函数关系： </a:t>
            </a:r>
            <a:r>
              <a:rPr lang="en-US" altLang="zh-CN" i="1" smtClean="0"/>
              <a:t>f</a:t>
            </a:r>
            <a:r>
              <a:rPr lang="en-US" altLang="zh-CN" smtClean="0"/>
              <a:t>(key)</a:t>
            </a:r>
          </a:p>
          <a:p>
            <a:pPr eaLnBrk="1" hangingPunct="1"/>
            <a:r>
              <a:rPr lang="en-US" altLang="zh-CN" i="1" smtClean="0"/>
              <a:t>f</a:t>
            </a:r>
            <a:r>
              <a:rPr lang="en-US" altLang="zh-CN" smtClean="0"/>
              <a:t>(key)</a:t>
            </a:r>
            <a:r>
              <a:rPr lang="zh-CN" altLang="en-US" smtClean="0"/>
              <a:t>是关键字为 </a:t>
            </a:r>
            <a:r>
              <a:rPr lang="en-US" altLang="zh-CN" smtClean="0"/>
              <a:t>key </a:t>
            </a:r>
            <a:r>
              <a:rPr lang="zh-CN" altLang="en-US" smtClean="0"/>
              <a:t>的记录在表中的位置</a:t>
            </a:r>
          </a:p>
          <a:p>
            <a:pPr eaLnBrk="1" hangingPunct="1"/>
            <a:r>
              <a:rPr lang="zh-CN" altLang="en-US" smtClean="0"/>
              <a:t>通常称函数</a:t>
            </a:r>
            <a:r>
              <a:rPr lang="en-US" altLang="zh-CN" i="1" smtClean="0"/>
              <a:t>f</a:t>
            </a:r>
            <a:r>
              <a:rPr lang="en-US" altLang="zh-CN" smtClean="0"/>
              <a:t>(key) </a:t>
            </a:r>
            <a:r>
              <a:rPr lang="zh-CN" altLang="en-US" smtClean="0"/>
              <a:t>为</a:t>
            </a:r>
            <a:r>
              <a:rPr lang="zh-CN" altLang="en-US" smtClean="0">
                <a:solidFill>
                  <a:srgbClr val="A50021"/>
                </a:solidFill>
              </a:rPr>
              <a:t>哈希函数</a:t>
            </a:r>
            <a:r>
              <a:rPr lang="zh-CN" altLang="en-US" smtClean="0"/>
              <a:t>。</a:t>
            </a:r>
          </a:p>
          <a:p>
            <a:pPr eaLnBrk="1" hangingPunct="1"/>
            <a:endParaRPr lang="en-US" altLang="zh-CN" smtClean="0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B4346B-0174-4A0B-8180-9C2CD867CE3C}" type="slidenum">
              <a:rPr lang="en-US" altLang="zh-CN"/>
              <a:t>113</a:t>
            </a:fld>
            <a:endParaRPr lang="en-US" altLang="zh-CN"/>
          </a:p>
        </p:txBody>
      </p:sp>
      <p:sp>
        <p:nvSpPr>
          <p:cNvPr id="388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zh-CN" smtClean="0"/>
          </a:p>
        </p:txBody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例如：对于如下 </a:t>
            </a:r>
            <a:r>
              <a:rPr lang="en-US" altLang="zh-CN" smtClean="0"/>
              <a:t>9 </a:t>
            </a:r>
            <a:r>
              <a:rPr lang="zh-CN" altLang="en-US" smtClean="0"/>
              <a:t>个关键字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mtClean="0">
                <a:solidFill>
                  <a:srgbClr val="A50021"/>
                </a:solidFill>
              </a:rPr>
              <a:t>{</a:t>
            </a:r>
            <a:r>
              <a:rPr kumimoji="1" lang="en-US" altLang="zh-CN" smtClean="0">
                <a:solidFill>
                  <a:srgbClr val="FF00FF"/>
                </a:solidFill>
              </a:rPr>
              <a:t>Z</a:t>
            </a:r>
            <a:r>
              <a:rPr kumimoji="1" lang="en-US" altLang="zh-CN" smtClean="0">
                <a:solidFill>
                  <a:srgbClr val="A50021"/>
                </a:solidFill>
              </a:rPr>
              <a:t>hao,  </a:t>
            </a:r>
            <a:r>
              <a:rPr kumimoji="1" lang="en-US" altLang="zh-CN" smtClean="0">
                <a:solidFill>
                  <a:srgbClr val="FF00FF"/>
                </a:solidFill>
              </a:rPr>
              <a:t>Q</a:t>
            </a:r>
            <a:r>
              <a:rPr kumimoji="1" lang="en-US" altLang="zh-CN" smtClean="0">
                <a:solidFill>
                  <a:srgbClr val="A50021"/>
                </a:solidFill>
              </a:rPr>
              <a:t>ian, </a:t>
            </a:r>
            <a:r>
              <a:rPr kumimoji="1" lang="en-US" altLang="zh-CN" smtClean="0">
                <a:solidFill>
                  <a:srgbClr val="FF00FF"/>
                </a:solidFill>
              </a:rPr>
              <a:t> S</a:t>
            </a:r>
            <a:r>
              <a:rPr kumimoji="1" lang="en-US" altLang="zh-CN" smtClean="0">
                <a:solidFill>
                  <a:srgbClr val="A50021"/>
                </a:solidFill>
              </a:rPr>
              <a:t>un,  </a:t>
            </a:r>
            <a:r>
              <a:rPr kumimoji="1" lang="en-US" altLang="zh-CN" smtClean="0">
                <a:solidFill>
                  <a:srgbClr val="FF00FF"/>
                </a:solidFill>
              </a:rPr>
              <a:t>L</a:t>
            </a:r>
            <a:r>
              <a:rPr kumimoji="1" lang="en-US" altLang="zh-CN" smtClean="0">
                <a:solidFill>
                  <a:srgbClr val="A50021"/>
                </a:solidFill>
              </a:rPr>
              <a:t>i,  </a:t>
            </a:r>
            <a:r>
              <a:rPr kumimoji="1" lang="en-US" altLang="zh-CN" smtClean="0">
                <a:solidFill>
                  <a:srgbClr val="FF00FF"/>
                </a:solidFill>
              </a:rPr>
              <a:t>W</a:t>
            </a:r>
            <a:r>
              <a:rPr kumimoji="1" lang="en-US" altLang="zh-CN" smtClean="0">
                <a:solidFill>
                  <a:srgbClr val="A50021"/>
                </a:solidFill>
              </a:rPr>
              <a:t>u,  </a:t>
            </a:r>
            <a:r>
              <a:rPr kumimoji="1" lang="en-US" altLang="zh-CN" smtClean="0">
                <a:solidFill>
                  <a:srgbClr val="FF00FF"/>
                </a:solidFill>
              </a:rPr>
              <a:t>C</a:t>
            </a:r>
            <a:r>
              <a:rPr kumimoji="1" lang="en-US" altLang="zh-CN" smtClean="0">
                <a:solidFill>
                  <a:srgbClr val="A50021"/>
                </a:solidFill>
              </a:rPr>
              <a:t>hen,  </a:t>
            </a:r>
            <a:r>
              <a:rPr kumimoji="1" lang="en-US" altLang="zh-CN" smtClean="0">
                <a:solidFill>
                  <a:srgbClr val="FF00FF"/>
                </a:solidFill>
              </a:rPr>
              <a:t>H</a:t>
            </a:r>
            <a:r>
              <a:rPr kumimoji="1" lang="en-US" altLang="zh-CN" smtClean="0">
                <a:solidFill>
                  <a:srgbClr val="A50021"/>
                </a:solidFill>
              </a:rPr>
              <a:t>an,  </a:t>
            </a:r>
            <a:r>
              <a:rPr kumimoji="1" lang="en-US" altLang="zh-CN" smtClean="0">
                <a:solidFill>
                  <a:srgbClr val="FF00FF"/>
                </a:solidFill>
              </a:rPr>
              <a:t>Y</a:t>
            </a:r>
            <a:r>
              <a:rPr kumimoji="1" lang="en-US" altLang="zh-CN" smtClean="0">
                <a:solidFill>
                  <a:srgbClr val="A50021"/>
                </a:solidFill>
              </a:rPr>
              <a:t>e,  </a:t>
            </a:r>
            <a:r>
              <a:rPr kumimoji="1" lang="en-US" altLang="zh-CN" smtClean="0">
                <a:solidFill>
                  <a:srgbClr val="FF00FF"/>
                </a:solidFill>
              </a:rPr>
              <a:t>D</a:t>
            </a:r>
            <a:r>
              <a:rPr kumimoji="1" lang="en-US" altLang="zh-CN" smtClean="0">
                <a:solidFill>
                  <a:srgbClr val="A50021"/>
                </a:solidFill>
              </a:rPr>
              <a:t>ai}</a:t>
            </a:r>
            <a:r>
              <a:rPr kumimoji="1" lang="en-US" altLang="zh-CN" b="0" smtClean="0"/>
              <a:t> </a:t>
            </a:r>
          </a:p>
          <a:p>
            <a:pPr eaLnBrk="1" hangingPunct="1"/>
            <a:r>
              <a:rPr lang="zh-CN" altLang="en-US" smtClean="0"/>
              <a:t>设 </a:t>
            </a:r>
            <a:r>
              <a:rPr lang="en-US" altLang="zh-CN" i="1" smtClean="0"/>
              <a:t>f</a:t>
            </a:r>
            <a:r>
              <a:rPr lang="en-US" altLang="zh-CN" smtClean="0"/>
              <a:t>(key) =[Ord(</a:t>
            </a:r>
            <a:r>
              <a:rPr lang="zh-CN" altLang="en-US" smtClean="0"/>
              <a:t>第一个字母</a:t>
            </a:r>
            <a:r>
              <a:rPr lang="en-US" altLang="zh-CN" smtClean="0"/>
              <a:t>) - Ord('A')+1]/2</a:t>
            </a:r>
          </a:p>
        </p:txBody>
      </p:sp>
      <p:graphicFrame>
        <p:nvGraphicFramePr>
          <p:cNvPr id="388148" name="Group 52"/>
          <p:cNvGraphicFramePr>
            <a:graphicFrameLocks noGrp="1"/>
          </p:cNvGraphicFramePr>
          <p:nvPr/>
        </p:nvGraphicFramePr>
        <p:xfrm>
          <a:off x="179388" y="3644900"/>
          <a:ext cx="8820150" cy="504825"/>
        </p:xfrm>
        <a:graphic>
          <a:graphicData uri="http://schemas.openxmlformats.org/drawingml/2006/table">
            <a:tbl>
              <a:tblPr/>
              <a:tblGrid>
                <a:gridCol w="6302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1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1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2706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0" marR="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Chen</a:t>
                      </a:r>
                    </a:p>
                  </a:txBody>
                  <a:tcPr marL="0" marR="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Dai</a:t>
                      </a:r>
                    </a:p>
                  </a:txBody>
                  <a:tcPr marL="0" marR="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0" marR="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Han</a:t>
                      </a:r>
                    </a:p>
                  </a:txBody>
                  <a:tcPr marL="0" marR="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0" marR="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Li</a:t>
                      </a:r>
                    </a:p>
                  </a:txBody>
                  <a:tcPr marL="0" marR="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0" marR="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Qian</a:t>
                      </a:r>
                    </a:p>
                  </a:txBody>
                  <a:tcPr marL="0" marR="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Sun</a:t>
                      </a:r>
                    </a:p>
                  </a:txBody>
                  <a:tcPr marL="0" marR="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0" marR="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Wu</a:t>
                      </a:r>
                    </a:p>
                  </a:txBody>
                  <a:tcPr marL="0" marR="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Ye</a:t>
                      </a:r>
                    </a:p>
                  </a:txBody>
                  <a:tcPr marL="0" marR="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Zhao</a:t>
                      </a:r>
                    </a:p>
                  </a:txBody>
                  <a:tcPr marL="0" marR="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88149" name="Text Box 53"/>
          <p:cNvSpPr txBox="1">
            <a:spLocks noChangeArrowheads="1"/>
          </p:cNvSpPr>
          <p:nvPr/>
        </p:nvSpPr>
        <p:spPr bwMode="auto">
          <a:xfrm>
            <a:off x="179388" y="3213100"/>
            <a:ext cx="89646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  0     1     2     3     4    5     6      7     8     9   10    11    12   13</a:t>
            </a:r>
          </a:p>
        </p:txBody>
      </p:sp>
      <p:sp>
        <p:nvSpPr>
          <p:cNvPr id="388150" name="Rectangle 54"/>
          <p:cNvSpPr>
            <a:spLocks noChangeArrowheads="1"/>
          </p:cNvSpPr>
          <p:nvPr/>
        </p:nvSpPr>
        <p:spPr bwMode="auto">
          <a:xfrm>
            <a:off x="900113" y="4724400"/>
            <a:ext cx="33162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A50021"/>
                </a:solidFill>
              </a:rPr>
              <a:t>添加关键字 </a:t>
            </a:r>
            <a:r>
              <a:rPr lang="en-US" altLang="zh-CN">
                <a:solidFill>
                  <a:srgbClr val="FF0000"/>
                </a:solidFill>
              </a:rPr>
              <a:t>Z</a:t>
            </a:r>
            <a:r>
              <a:rPr lang="en-US" altLang="zh-CN">
                <a:solidFill>
                  <a:srgbClr val="A50021"/>
                </a:solidFill>
              </a:rPr>
              <a:t>hou </a:t>
            </a:r>
            <a:r>
              <a:rPr lang="zh-CN" altLang="en-US">
                <a:solidFill>
                  <a:srgbClr val="A50021"/>
                </a:solidFill>
              </a:rPr>
              <a:t>？</a:t>
            </a:r>
          </a:p>
        </p:txBody>
      </p:sp>
      <p:sp>
        <p:nvSpPr>
          <p:cNvPr id="388151" name="Rectangle 55"/>
          <p:cNvSpPr>
            <a:spLocks noChangeArrowheads="1"/>
          </p:cNvSpPr>
          <p:nvPr/>
        </p:nvSpPr>
        <p:spPr bwMode="auto">
          <a:xfrm>
            <a:off x="900113" y="5300663"/>
            <a:ext cx="33988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A50021"/>
                </a:solidFill>
              </a:rPr>
              <a:t>找另一个哈希函数？</a:t>
            </a: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88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88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88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88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88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88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8149" grpId="0" autoUpdateAnimBg="0"/>
      <p:bldP spid="388150" grpId="0" autoUpdateAnimBg="0"/>
      <p:bldP spid="388151" grpId="0" autoUpdateAnimBg="0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CF28AC-175A-4269-983E-ACD071DA7A9F}" type="slidenum">
              <a:rPr lang="en-US" altLang="zh-CN"/>
              <a:t>114</a:t>
            </a:fld>
            <a:endParaRPr lang="en-US" altLang="zh-CN"/>
          </a:p>
        </p:txBody>
      </p:sp>
      <p:sp>
        <p:nvSpPr>
          <p:cNvPr id="389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什么是哈希函数</a:t>
            </a:r>
          </a:p>
        </p:txBody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1)  </a:t>
            </a:r>
            <a:r>
              <a:rPr lang="zh-CN" altLang="en-US" smtClean="0">
                <a:solidFill>
                  <a:srgbClr val="A50021"/>
                </a:solidFill>
              </a:rPr>
              <a:t>哈希函数是一个映象</a:t>
            </a:r>
            <a:r>
              <a:rPr lang="en-US" altLang="zh-CN" smtClean="0"/>
              <a:t>, </a:t>
            </a:r>
            <a:r>
              <a:rPr lang="zh-CN" altLang="en-US" smtClean="0"/>
              <a:t>即：</a:t>
            </a:r>
          </a:p>
          <a:p>
            <a:pPr lvl="1" eaLnBrk="1" hangingPunct="1"/>
            <a:r>
              <a:rPr lang="zh-CN" altLang="en-US" smtClean="0"/>
              <a:t>将关键字的集合映射到某个地址集合上；</a:t>
            </a:r>
          </a:p>
          <a:p>
            <a:pPr eaLnBrk="1" hangingPunct="1"/>
            <a:r>
              <a:rPr lang="en-US" altLang="zh-CN" smtClean="0"/>
              <a:t>2) </a:t>
            </a:r>
            <a:r>
              <a:rPr lang="zh-CN" altLang="en-US" smtClean="0"/>
              <a:t>哈希函数是一个压缩映象</a:t>
            </a:r>
            <a:r>
              <a:rPr lang="en-US" altLang="zh-CN" smtClean="0"/>
              <a:t>, </a:t>
            </a:r>
            <a:r>
              <a:rPr lang="zh-CN" altLang="en-US" smtClean="0"/>
              <a:t>因此一般情况下</a:t>
            </a:r>
            <a:r>
              <a:rPr lang="en-US" altLang="zh-CN" smtClean="0"/>
              <a:t>, </a:t>
            </a:r>
            <a:r>
              <a:rPr lang="zh-CN" altLang="en-US" smtClean="0"/>
              <a:t>很</a:t>
            </a:r>
            <a:r>
              <a:rPr lang="zh-CN" altLang="en-US" smtClean="0">
                <a:solidFill>
                  <a:srgbClr val="A50021"/>
                </a:solidFill>
              </a:rPr>
              <a:t>容易产生“冲突”现象</a:t>
            </a:r>
            <a:r>
              <a:rPr lang="en-US" altLang="zh-CN" smtClean="0"/>
              <a:t>, </a:t>
            </a:r>
            <a:r>
              <a:rPr lang="zh-CN" altLang="en-US" smtClean="0"/>
              <a:t>即：</a:t>
            </a:r>
          </a:p>
          <a:p>
            <a:pPr lvl="1" eaLnBrk="1" hangingPunct="1"/>
            <a:r>
              <a:rPr lang="en-US" altLang="zh-CN" smtClean="0"/>
              <a:t>key1&lt; &gt; key2, </a:t>
            </a:r>
            <a:r>
              <a:rPr lang="zh-CN" altLang="en-US" smtClean="0"/>
              <a:t>而  </a:t>
            </a:r>
            <a:r>
              <a:rPr lang="en-US" altLang="zh-CN" i="1" smtClean="0"/>
              <a:t>f</a:t>
            </a:r>
            <a:r>
              <a:rPr lang="en-US" altLang="zh-CN" smtClean="0"/>
              <a:t>(key1) = </a:t>
            </a:r>
            <a:r>
              <a:rPr lang="en-US" altLang="zh-CN" i="1" smtClean="0"/>
              <a:t>f</a:t>
            </a:r>
            <a:r>
              <a:rPr lang="en-US" altLang="zh-CN" smtClean="0"/>
              <a:t>(key2)</a:t>
            </a:r>
            <a:r>
              <a:rPr lang="zh-CN" altLang="en-US" smtClean="0"/>
              <a:t>。</a:t>
            </a:r>
          </a:p>
          <a:p>
            <a:pPr eaLnBrk="1" hangingPunct="1"/>
            <a:r>
              <a:rPr lang="zh-CN" altLang="en-US" smtClean="0"/>
              <a:t> </a:t>
            </a:r>
            <a:r>
              <a:rPr lang="en-US" altLang="zh-CN" smtClean="0"/>
              <a:t>3) </a:t>
            </a:r>
            <a:r>
              <a:rPr lang="zh-CN" altLang="en-US" smtClean="0"/>
              <a:t>需要找到一种“</a:t>
            </a:r>
            <a:r>
              <a:rPr lang="zh-CN" altLang="en-US" smtClean="0">
                <a:solidFill>
                  <a:srgbClr val="A50021"/>
                </a:solidFill>
              </a:rPr>
              <a:t>处理冲突</a:t>
            </a:r>
            <a:r>
              <a:rPr lang="zh-CN" altLang="en-US" smtClean="0"/>
              <a:t>” 的方法</a:t>
            </a: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5B24BF-AB51-4DA9-BFB9-965A6FBE0085}" type="slidenum">
              <a:rPr lang="en-US" altLang="zh-CN"/>
              <a:t>115</a:t>
            </a:fld>
            <a:endParaRPr lang="en-US" altLang="zh-CN"/>
          </a:p>
        </p:txBody>
      </p:sp>
      <p:sp>
        <p:nvSpPr>
          <p:cNvPr id="390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什么是哈希表</a:t>
            </a:r>
          </a:p>
        </p:txBody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solidFill>
                  <a:srgbClr val="A50021"/>
                </a:solidFill>
              </a:rPr>
              <a:t>哈希表：</a:t>
            </a:r>
            <a:r>
              <a:rPr lang="zh-CN" altLang="en-US" smtClean="0"/>
              <a:t>根据设定的哈希函数 </a:t>
            </a:r>
            <a:r>
              <a:rPr lang="en-US" altLang="zh-CN" smtClean="0"/>
              <a:t>H(key) </a:t>
            </a:r>
            <a:r>
              <a:rPr lang="zh-CN" altLang="en-US" smtClean="0"/>
              <a:t>和所选中的处理冲突的方法</a:t>
            </a:r>
            <a:r>
              <a:rPr lang="en-US" altLang="zh-CN" smtClean="0"/>
              <a:t>, </a:t>
            </a:r>
            <a:r>
              <a:rPr lang="zh-CN" altLang="en-US" smtClean="0"/>
              <a:t>将一组关键字映象到一个有限的、地址连续的地址集 </a:t>
            </a:r>
            <a:r>
              <a:rPr lang="en-US" altLang="zh-CN" smtClean="0"/>
              <a:t>(</a:t>
            </a:r>
            <a:r>
              <a:rPr lang="zh-CN" altLang="en-US" smtClean="0"/>
              <a:t>区间</a:t>
            </a:r>
            <a:r>
              <a:rPr lang="en-US" altLang="zh-CN" smtClean="0"/>
              <a:t>) </a:t>
            </a:r>
            <a:r>
              <a:rPr lang="zh-CN" altLang="en-US" smtClean="0"/>
              <a:t>上</a:t>
            </a:r>
            <a:r>
              <a:rPr lang="en-US" altLang="zh-CN" smtClean="0"/>
              <a:t>, </a:t>
            </a:r>
            <a:r>
              <a:rPr lang="zh-CN" altLang="en-US" smtClean="0"/>
              <a:t>并以关键字在地址集中的“象”作为相应记录在表中的存储位置</a:t>
            </a:r>
            <a:r>
              <a:rPr lang="en-US" altLang="zh-CN" smtClean="0"/>
              <a:t>, </a:t>
            </a:r>
            <a:r>
              <a:rPr lang="zh-CN" altLang="en-US" smtClean="0"/>
              <a:t>如此构造所得的查找表称之为“</a:t>
            </a:r>
            <a:r>
              <a:rPr lang="zh-CN" altLang="en-US" smtClean="0">
                <a:solidFill>
                  <a:srgbClr val="A50021"/>
                </a:solidFill>
              </a:rPr>
              <a:t>哈希表</a:t>
            </a:r>
            <a:r>
              <a:rPr lang="zh-CN" altLang="en-US" smtClean="0"/>
              <a:t>”。</a:t>
            </a:r>
          </a:p>
          <a:p>
            <a:pPr eaLnBrk="1" hangingPunct="1"/>
            <a:r>
              <a:rPr lang="zh-CN" altLang="en-US" smtClean="0"/>
              <a:t>问题：</a:t>
            </a:r>
          </a:p>
          <a:p>
            <a:pPr lvl="1" eaLnBrk="1" hangingPunct="1"/>
            <a:r>
              <a:rPr lang="zh-CN" altLang="en-US" smtClean="0"/>
              <a:t>构造哈希函数</a:t>
            </a:r>
          </a:p>
          <a:p>
            <a:pPr lvl="1" eaLnBrk="1" hangingPunct="1"/>
            <a:r>
              <a:rPr lang="zh-CN" altLang="en-US" smtClean="0"/>
              <a:t>解决冲突方法</a:t>
            </a:r>
          </a:p>
          <a:p>
            <a:pPr eaLnBrk="1" hangingPunct="1"/>
            <a:endParaRPr lang="en-US" altLang="zh-CN" smtClean="0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4206D4-BA9C-4D2A-98A3-0172598BADEF}" type="slidenum">
              <a:rPr lang="en-US" altLang="zh-CN"/>
              <a:t>116</a:t>
            </a:fld>
            <a:endParaRPr lang="en-US" altLang="zh-CN"/>
          </a:p>
        </p:txBody>
      </p:sp>
      <p:sp>
        <p:nvSpPr>
          <p:cNvPr id="1259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1" lang="en-US" altLang="zh-CN" smtClean="0">
                <a:solidFill>
                  <a:srgbClr val="A50021"/>
                </a:solidFill>
                <a:effectLst/>
              </a:rPr>
              <a:t>9.3.2 </a:t>
            </a:r>
            <a:r>
              <a:rPr kumimoji="1" lang="zh-CN" altLang="en-US" smtClean="0">
                <a:solidFill>
                  <a:srgbClr val="A50021"/>
                </a:solidFill>
                <a:effectLst/>
              </a:rPr>
              <a:t>构造哈希函数的方法</a:t>
            </a:r>
          </a:p>
        </p:txBody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 </a:t>
            </a:r>
            <a:r>
              <a:rPr lang="zh-CN" altLang="en-US" smtClean="0"/>
              <a:t>对数字的关键字可有下列构造方法：</a:t>
            </a:r>
          </a:p>
          <a:p>
            <a:pPr lvl="1" eaLnBrk="1" hangingPunct="1"/>
            <a:r>
              <a:rPr lang="en-US" altLang="zh-CN" smtClean="0"/>
              <a:t>1. </a:t>
            </a:r>
            <a:r>
              <a:rPr lang="zh-CN" altLang="en-US" smtClean="0"/>
              <a:t>直接定址法</a:t>
            </a:r>
          </a:p>
          <a:p>
            <a:pPr lvl="1" eaLnBrk="1" hangingPunct="1"/>
            <a:r>
              <a:rPr lang="en-US" altLang="zh-CN" smtClean="0"/>
              <a:t>2. </a:t>
            </a:r>
            <a:r>
              <a:rPr lang="zh-CN" altLang="en-US" smtClean="0"/>
              <a:t>数字分析法</a:t>
            </a:r>
          </a:p>
          <a:p>
            <a:pPr lvl="1" eaLnBrk="1" hangingPunct="1"/>
            <a:r>
              <a:rPr lang="en-US" altLang="zh-CN" smtClean="0"/>
              <a:t>3. </a:t>
            </a:r>
            <a:r>
              <a:rPr lang="zh-CN" altLang="en-US" smtClean="0"/>
              <a:t>平方取中法</a:t>
            </a:r>
          </a:p>
          <a:p>
            <a:pPr lvl="1" eaLnBrk="1" hangingPunct="1"/>
            <a:r>
              <a:rPr lang="en-US" altLang="zh-CN" smtClean="0"/>
              <a:t>4. </a:t>
            </a:r>
            <a:r>
              <a:rPr lang="zh-CN" altLang="en-US" smtClean="0"/>
              <a:t>折叠法</a:t>
            </a:r>
          </a:p>
          <a:p>
            <a:pPr lvl="1" eaLnBrk="1" hangingPunct="1"/>
            <a:r>
              <a:rPr lang="en-US" altLang="zh-CN" smtClean="0"/>
              <a:t>5. </a:t>
            </a:r>
            <a:r>
              <a:rPr lang="zh-CN" altLang="en-US" smtClean="0"/>
              <a:t>除留余数法</a:t>
            </a:r>
          </a:p>
          <a:p>
            <a:pPr lvl="1" eaLnBrk="1" hangingPunct="1"/>
            <a:r>
              <a:rPr lang="en-US" altLang="zh-CN" smtClean="0"/>
              <a:t>6. </a:t>
            </a:r>
            <a:r>
              <a:rPr lang="zh-CN" altLang="en-US" smtClean="0"/>
              <a:t>随机数法</a:t>
            </a:r>
          </a:p>
          <a:p>
            <a:pPr eaLnBrk="1" hangingPunct="1"/>
            <a:endParaRPr lang="zh-CN" altLang="en-US" smtClean="0"/>
          </a:p>
          <a:p>
            <a:pPr eaLnBrk="1" hangingPunct="1"/>
            <a:r>
              <a:rPr lang="zh-CN" altLang="en-US" smtClean="0"/>
              <a:t>若是非数字关键字</a:t>
            </a:r>
            <a:r>
              <a:rPr lang="en-US" altLang="zh-CN" smtClean="0"/>
              <a:t>, </a:t>
            </a:r>
            <a:r>
              <a:rPr lang="zh-CN" altLang="en-US" smtClean="0"/>
              <a:t>则需先对其进行数字化处理</a:t>
            </a:r>
          </a:p>
        </p:txBody>
      </p:sp>
      <p:sp>
        <p:nvSpPr>
          <p:cNvPr id="391173" name="Rectangle 5"/>
          <p:cNvSpPr>
            <a:spLocks noChangeArrowheads="1"/>
          </p:cNvSpPr>
          <p:nvPr/>
        </p:nvSpPr>
        <p:spPr bwMode="auto">
          <a:xfrm>
            <a:off x="3733800" y="1700213"/>
            <a:ext cx="5218113" cy="1809750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6600CC"/>
            </a:solidFill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/>
              <a:t>H(key)</a:t>
            </a:r>
            <a:r>
              <a:rPr lang="zh-CN" altLang="en-US"/>
              <a:t>为关键字的线性函数</a:t>
            </a:r>
          </a:p>
          <a:p>
            <a:r>
              <a:rPr lang="en-US" altLang="zh-CN"/>
              <a:t>H(key) = a×key + b</a:t>
            </a:r>
          </a:p>
          <a:p>
            <a:r>
              <a:rPr lang="zh-CN" altLang="en-US">
                <a:solidFill>
                  <a:srgbClr val="A50021"/>
                </a:solidFill>
              </a:rPr>
              <a:t>仅适合于：</a:t>
            </a:r>
          </a:p>
          <a:p>
            <a:r>
              <a:rPr lang="zh-CN" altLang="en-US">
                <a:solidFill>
                  <a:srgbClr val="A50021"/>
                </a:solidFill>
              </a:rPr>
              <a:t>地址集合大小 </a:t>
            </a:r>
            <a:r>
              <a:rPr lang="en-US" altLang="zh-CN">
                <a:solidFill>
                  <a:srgbClr val="A50021"/>
                </a:solidFill>
              </a:rPr>
              <a:t>= </a:t>
            </a:r>
            <a:r>
              <a:rPr lang="zh-CN" altLang="en-US">
                <a:solidFill>
                  <a:srgbClr val="A50021"/>
                </a:solidFill>
              </a:rPr>
              <a:t>关键字集合大小</a:t>
            </a:r>
          </a:p>
        </p:txBody>
      </p:sp>
      <p:sp>
        <p:nvSpPr>
          <p:cNvPr id="391174" name="AutoShape 6"/>
          <p:cNvSpPr>
            <a:spLocks noChangeArrowheads="1"/>
          </p:cNvSpPr>
          <p:nvPr/>
        </p:nvSpPr>
        <p:spPr bwMode="auto">
          <a:xfrm>
            <a:off x="3230563" y="1916113"/>
            <a:ext cx="503237" cy="217487"/>
          </a:xfrm>
          <a:prstGeom prst="rightArrow">
            <a:avLst>
              <a:gd name="adj1" fmla="val 50000"/>
              <a:gd name="adj2" fmla="val 57847"/>
            </a:avLst>
          </a:prstGeom>
          <a:solidFill>
            <a:srgbClr val="FFCCFF"/>
          </a:solidFill>
          <a:ln w="9525" algn="ctr">
            <a:solidFill>
              <a:schemeClr val="hlink"/>
            </a:solidFill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91176" name="AutoShape 8"/>
          <p:cNvSpPr>
            <a:spLocks noChangeArrowheads="1"/>
          </p:cNvSpPr>
          <p:nvPr/>
        </p:nvSpPr>
        <p:spPr bwMode="auto">
          <a:xfrm>
            <a:off x="3230563" y="3933825"/>
            <a:ext cx="503237" cy="217488"/>
          </a:xfrm>
          <a:prstGeom prst="rightArrow">
            <a:avLst>
              <a:gd name="adj1" fmla="val 50000"/>
              <a:gd name="adj2" fmla="val 57847"/>
            </a:avLst>
          </a:prstGeom>
          <a:solidFill>
            <a:srgbClr val="FFCCFF"/>
          </a:solidFill>
          <a:ln w="9525" algn="ctr">
            <a:solidFill>
              <a:schemeClr val="hlink"/>
            </a:solidFill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91178" name="Rectangle 10"/>
          <p:cNvSpPr>
            <a:spLocks noChangeArrowheads="1"/>
          </p:cNvSpPr>
          <p:nvPr/>
        </p:nvSpPr>
        <p:spPr bwMode="auto">
          <a:xfrm>
            <a:off x="3842196" y="2111375"/>
            <a:ext cx="5194300" cy="528638"/>
          </a:xfrm>
          <a:prstGeom prst="rect">
            <a:avLst/>
          </a:prstGeom>
          <a:solidFill>
            <a:schemeClr val="accent2"/>
          </a:solidFill>
          <a:ln w="9525" algn="ctr">
            <a:solidFill>
              <a:srgbClr val="6600CC"/>
            </a:solidFill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dirty="0"/>
              <a:t>取关键字的若干位组成哈希地址</a:t>
            </a:r>
          </a:p>
        </p:txBody>
      </p:sp>
      <p:sp>
        <p:nvSpPr>
          <p:cNvPr id="391179" name="AutoShape 11"/>
          <p:cNvSpPr>
            <a:spLocks noChangeArrowheads="1"/>
          </p:cNvSpPr>
          <p:nvPr/>
        </p:nvSpPr>
        <p:spPr bwMode="auto">
          <a:xfrm>
            <a:off x="3230563" y="2349500"/>
            <a:ext cx="503237" cy="217488"/>
          </a:xfrm>
          <a:prstGeom prst="rightArrow">
            <a:avLst>
              <a:gd name="adj1" fmla="val 50000"/>
              <a:gd name="adj2" fmla="val 57847"/>
            </a:avLst>
          </a:prstGeom>
          <a:solidFill>
            <a:srgbClr val="FFCCFF"/>
          </a:solidFill>
          <a:ln w="9525" algn="ctr">
            <a:solidFill>
              <a:schemeClr val="hlink"/>
            </a:solidFill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91180" name="Rectangle 12"/>
          <p:cNvSpPr>
            <a:spLocks noChangeArrowheads="1"/>
          </p:cNvSpPr>
          <p:nvPr/>
        </p:nvSpPr>
        <p:spPr bwMode="auto">
          <a:xfrm>
            <a:off x="3733800" y="2667000"/>
            <a:ext cx="5410200" cy="955675"/>
          </a:xfrm>
          <a:prstGeom prst="rect">
            <a:avLst/>
          </a:prstGeom>
          <a:solidFill>
            <a:schemeClr val="accent2"/>
          </a:solidFill>
          <a:ln w="9525" algn="ctr">
            <a:solidFill>
              <a:srgbClr val="6600CC"/>
            </a:solidFill>
            <a:miter lim="800000"/>
          </a:ln>
        </p:spPr>
        <p:txBody>
          <a:bodyPr>
            <a:spAutoFit/>
          </a:bodyPr>
          <a:lstStyle/>
          <a:p>
            <a:r>
              <a:rPr lang="zh-CN" altLang="en-US" dirty="0"/>
              <a:t>取关键字平方后的中间几位为哈希地址</a:t>
            </a:r>
          </a:p>
        </p:txBody>
      </p:sp>
      <p:sp>
        <p:nvSpPr>
          <p:cNvPr id="391181" name="AutoShape 13"/>
          <p:cNvSpPr>
            <a:spLocks noChangeArrowheads="1"/>
          </p:cNvSpPr>
          <p:nvPr/>
        </p:nvSpPr>
        <p:spPr bwMode="auto">
          <a:xfrm>
            <a:off x="3230563" y="2905125"/>
            <a:ext cx="503237" cy="217488"/>
          </a:xfrm>
          <a:prstGeom prst="rightArrow">
            <a:avLst>
              <a:gd name="adj1" fmla="val 50000"/>
              <a:gd name="adj2" fmla="val 57847"/>
            </a:avLst>
          </a:prstGeom>
          <a:solidFill>
            <a:srgbClr val="FFCCFF"/>
          </a:solidFill>
          <a:ln w="9525" algn="ctr">
            <a:solidFill>
              <a:schemeClr val="hlink"/>
            </a:solidFill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91182" name="Rectangle 14"/>
          <p:cNvSpPr>
            <a:spLocks noChangeArrowheads="1"/>
          </p:cNvSpPr>
          <p:nvPr/>
        </p:nvSpPr>
        <p:spPr bwMode="auto">
          <a:xfrm>
            <a:off x="3733800" y="3200400"/>
            <a:ext cx="5410200" cy="1382713"/>
          </a:xfrm>
          <a:prstGeom prst="rect">
            <a:avLst/>
          </a:prstGeom>
          <a:solidFill>
            <a:schemeClr val="accent2"/>
          </a:solidFill>
          <a:ln w="9525" algn="ctr">
            <a:solidFill>
              <a:srgbClr val="6600CC"/>
            </a:solidFill>
            <a:miter lim="800000"/>
          </a:ln>
        </p:spPr>
        <p:txBody>
          <a:bodyPr>
            <a:spAutoFit/>
          </a:bodyPr>
          <a:lstStyle/>
          <a:p>
            <a:r>
              <a:rPr lang="zh-CN" altLang="en-US"/>
              <a:t>将关键字分割成位数相同的几部分</a:t>
            </a:r>
            <a:r>
              <a:rPr lang="en-US" altLang="zh-CN"/>
              <a:t>, </a:t>
            </a:r>
            <a:r>
              <a:rPr lang="zh-CN" altLang="en-US"/>
              <a:t>然后取这几部分的叠加和作为哈希地址。 </a:t>
            </a:r>
          </a:p>
        </p:txBody>
      </p:sp>
      <p:sp>
        <p:nvSpPr>
          <p:cNvPr id="391183" name="AutoShape 15"/>
          <p:cNvSpPr>
            <a:spLocks noChangeArrowheads="1"/>
          </p:cNvSpPr>
          <p:nvPr/>
        </p:nvSpPr>
        <p:spPr bwMode="auto">
          <a:xfrm>
            <a:off x="3230563" y="3438525"/>
            <a:ext cx="503237" cy="217488"/>
          </a:xfrm>
          <a:prstGeom prst="rightArrow">
            <a:avLst>
              <a:gd name="adj1" fmla="val 50000"/>
              <a:gd name="adj2" fmla="val 57847"/>
            </a:avLst>
          </a:prstGeom>
          <a:solidFill>
            <a:srgbClr val="FFCCFF"/>
          </a:solidFill>
          <a:ln w="9525" algn="ctr">
            <a:solidFill>
              <a:schemeClr val="hlink"/>
            </a:solidFill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91175" name="Rectangle 7"/>
          <p:cNvSpPr>
            <a:spLocks noChangeArrowheads="1"/>
          </p:cNvSpPr>
          <p:nvPr/>
        </p:nvSpPr>
        <p:spPr bwMode="auto">
          <a:xfrm>
            <a:off x="3733800" y="3789363"/>
            <a:ext cx="3400425" cy="955675"/>
          </a:xfrm>
          <a:prstGeom prst="rect">
            <a:avLst/>
          </a:prstGeom>
          <a:solidFill>
            <a:schemeClr val="tx2"/>
          </a:solidFill>
          <a:ln w="9525" algn="ctr">
            <a:solidFill>
              <a:srgbClr val="6600CC"/>
            </a:solidFill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/>
              <a:t>H(key) = key MOD p</a:t>
            </a:r>
          </a:p>
          <a:p>
            <a:r>
              <a:rPr lang="en-US" altLang="zh-CN"/>
              <a:t>p≤m (</a:t>
            </a:r>
            <a:r>
              <a:rPr lang="zh-CN" altLang="en-US"/>
              <a:t>表长</a:t>
            </a:r>
            <a:r>
              <a:rPr lang="en-US" altLang="zh-CN"/>
              <a:t>)</a:t>
            </a: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1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9117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91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91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91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91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91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9117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91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91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8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9118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91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91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8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9118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91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91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91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1173" grpId="0" build="p" animBg="1" autoUpdateAnimBg="0" advAuto="0"/>
      <p:bldP spid="391174" grpId="0" animBg="1"/>
      <p:bldP spid="391176" grpId="0" animBg="1"/>
      <p:bldP spid="391178" grpId="0" build="p" animBg="1" autoUpdateAnimBg="0" advAuto="0"/>
      <p:bldP spid="391179" grpId="0" animBg="1"/>
      <p:bldP spid="391180" grpId="0" build="p" animBg="1" autoUpdateAnimBg="0" advAuto="0"/>
      <p:bldP spid="391181" grpId="0" animBg="1"/>
      <p:bldP spid="391182" grpId="0" build="p" animBg="1" autoUpdateAnimBg="0" advAuto="0"/>
      <p:bldP spid="391183" grpId="0" animBg="1"/>
      <p:bldP spid="391175" grpId="0" animBg="1" autoUpdateAnimBg="0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9B64FA-AC75-44BF-BA76-15390CBA8FA0}" type="slidenum">
              <a:rPr lang="en-US" altLang="zh-CN"/>
              <a:t>117</a:t>
            </a:fld>
            <a:endParaRPr lang="en-US" altLang="zh-CN"/>
          </a:p>
        </p:txBody>
      </p:sp>
      <p:sp>
        <p:nvSpPr>
          <p:cNvPr id="392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9.3.3 </a:t>
            </a:r>
            <a:r>
              <a:rPr lang="zh-CN" altLang="en-US" smtClean="0"/>
              <a:t>处理冲突的方法 </a:t>
            </a:r>
          </a:p>
        </p:txBody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196975"/>
            <a:ext cx="8642350" cy="5432425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 “</a:t>
            </a:r>
            <a:r>
              <a:rPr lang="zh-CN" altLang="en-US" dirty="0" smtClean="0"/>
              <a:t>处理冲突” 的实际含义是：</a:t>
            </a:r>
          </a:p>
          <a:p>
            <a:pPr lvl="1" eaLnBrk="1" hangingPunct="1"/>
            <a:r>
              <a:rPr lang="zh-CN" altLang="en-US" dirty="0" smtClean="0"/>
              <a:t>为产生冲突的地址寻找下一个哈希地址。</a:t>
            </a:r>
          </a:p>
          <a:p>
            <a:pPr eaLnBrk="1" hangingPunct="1"/>
            <a:endParaRPr lang="zh-CN" altLang="en-US" dirty="0" smtClean="0"/>
          </a:p>
          <a:p>
            <a:pPr eaLnBrk="1" hangingPunct="1"/>
            <a:r>
              <a:rPr lang="zh-CN" altLang="en-US" dirty="0" smtClean="0">
                <a:solidFill>
                  <a:srgbClr val="A50021"/>
                </a:solidFill>
              </a:rPr>
              <a:t>例如</a:t>
            </a:r>
            <a:r>
              <a:rPr lang="en-US" altLang="zh-CN" dirty="0" smtClean="0">
                <a:solidFill>
                  <a:srgbClr val="A50021"/>
                </a:solidFill>
              </a:rPr>
              <a:t>:  </a:t>
            </a:r>
            <a:r>
              <a:rPr lang="zh-CN" altLang="en-US" dirty="0" smtClean="0">
                <a:solidFill>
                  <a:srgbClr val="A50021"/>
                </a:solidFill>
              </a:rPr>
              <a:t>关键字集合 </a:t>
            </a:r>
          </a:p>
          <a:p>
            <a:pPr eaLnBrk="1" hangingPunct="1"/>
            <a:r>
              <a:rPr lang="zh-CN" altLang="en-US" dirty="0" smtClean="0">
                <a:solidFill>
                  <a:srgbClr val="A50021"/>
                </a:solidFill>
              </a:rPr>
              <a:t>        </a:t>
            </a:r>
            <a:r>
              <a:rPr lang="en-US" altLang="zh-CN" dirty="0" smtClean="0">
                <a:solidFill>
                  <a:srgbClr val="A50021"/>
                </a:solidFill>
              </a:rPr>
              <a:t>{ 19,  </a:t>
            </a:r>
            <a:r>
              <a:rPr lang="en-US" altLang="zh-CN" dirty="0" smtClean="0">
                <a:solidFill>
                  <a:srgbClr val="6600CC"/>
                </a:solidFill>
              </a:rPr>
              <a:t>01,  23</a:t>
            </a:r>
            <a:r>
              <a:rPr lang="en-US" altLang="zh-CN" dirty="0" smtClean="0">
                <a:solidFill>
                  <a:srgbClr val="A50021"/>
                </a:solidFill>
              </a:rPr>
              <a:t>,  </a:t>
            </a:r>
            <a:r>
              <a:rPr lang="en-US" altLang="zh-CN" dirty="0" smtClean="0">
                <a:solidFill>
                  <a:srgbClr val="6600CC"/>
                </a:solidFill>
              </a:rPr>
              <a:t>14</a:t>
            </a:r>
            <a:r>
              <a:rPr lang="en-US" altLang="zh-CN" dirty="0" smtClean="0">
                <a:solidFill>
                  <a:srgbClr val="A50021"/>
                </a:solidFill>
              </a:rPr>
              <a:t>,  </a:t>
            </a:r>
            <a:r>
              <a:rPr lang="en-US" altLang="zh-CN" dirty="0" smtClean="0">
                <a:solidFill>
                  <a:srgbClr val="6600CC"/>
                </a:solidFill>
              </a:rPr>
              <a:t>55</a:t>
            </a:r>
            <a:r>
              <a:rPr lang="en-US" altLang="zh-CN" dirty="0" smtClean="0">
                <a:solidFill>
                  <a:srgbClr val="A50021"/>
                </a:solidFill>
              </a:rPr>
              <a:t>,  68,  </a:t>
            </a:r>
            <a:r>
              <a:rPr lang="en-US" altLang="zh-CN" dirty="0" smtClean="0">
                <a:solidFill>
                  <a:srgbClr val="6600CC"/>
                </a:solidFill>
              </a:rPr>
              <a:t>11</a:t>
            </a:r>
            <a:r>
              <a:rPr lang="en-US" altLang="zh-CN" dirty="0" smtClean="0">
                <a:solidFill>
                  <a:srgbClr val="A50021"/>
                </a:solidFill>
              </a:rPr>
              <a:t>,  82,  </a:t>
            </a:r>
            <a:r>
              <a:rPr lang="en-US" altLang="zh-CN" dirty="0" smtClean="0">
                <a:solidFill>
                  <a:srgbClr val="6600CC"/>
                </a:solidFill>
              </a:rPr>
              <a:t>36</a:t>
            </a:r>
            <a:r>
              <a:rPr lang="en-US" altLang="zh-CN" dirty="0" smtClean="0">
                <a:solidFill>
                  <a:srgbClr val="A50021"/>
                </a:solidFill>
              </a:rPr>
              <a:t> }</a:t>
            </a:r>
          </a:p>
          <a:p>
            <a:pPr eaLnBrk="1" hangingPunct="1"/>
            <a:r>
              <a:rPr lang="zh-CN" altLang="en-US" dirty="0" smtClean="0">
                <a:solidFill>
                  <a:srgbClr val="A50021"/>
                </a:solidFill>
              </a:rPr>
              <a:t>设定哈希函数 </a:t>
            </a:r>
            <a:r>
              <a:rPr lang="en-US" altLang="zh-CN" dirty="0" smtClean="0">
                <a:solidFill>
                  <a:srgbClr val="A50021"/>
                </a:solidFill>
              </a:rPr>
              <a:t>H(key) = key MOD 11 ( </a:t>
            </a:r>
            <a:r>
              <a:rPr lang="zh-CN" altLang="en-US" dirty="0" smtClean="0">
                <a:solidFill>
                  <a:srgbClr val="A50021"/>
                </a:solidFill>
              </a:rPr>
              <a:t>表长</a:t>
            </a:r>
            <a:r>
              <a:rPr lang="en-US" altLang="zh-CN" dirty="0" smtClean="0">
                <a:solidFill>
                  <a:srgbClr val="A50021"/>
                </a:solidFill>
              </a:rPr>
              <a:t>=11 )</a:t>
            </a:r>
          </a:p>
          <a:p>
            <a:pPr eaLnBrk="1" hangingPunct="1"/>
            <a:r>
              <a:rPr lang="en-US" altLang="zh-CN" dirty="0" smtClean="0">
                <a:solidFill>
                  <a:srgbClr val="A50021"/>
                </a:solidFill>
              </a:rPr>
              <a:t>        {  8,     </a:t>
            </a:r>
            <a:r>
              <a:rPr lang="en-US" altLang="zh-CN" dirty="0" smtClean="0">
                <a:solidFill>
                  <a:srgbClr val="6600CC"/>
                </a:solidFill>
              </a:rPr>
              <a:t>1</a:t>
            </a:r>
            <a:r>
              <a:rPr lang="en-US" altLang="zh-CN" dirty="0">
                <a:solidFill>
                  <a:srgbClr val="6600CC"/>
                </a:solidFill>
              </a:rPr>
              <a:t>, </a:t>
            </a:r>
            <a:r>
              <a:rPr lang="en-US" altLang="zh-CN" dirty="0" smtClean="0">
                <a:solidFill>
                  <a:srgbClr val="6600CC"/>
                </a:solidFill>
              </a:rPr>
              <a:t>  1</a:t>
            </a:r>
            <a:r>
              <a:rPr lang="en-US" altLang="zh-CN" dirty="0" smtClean="0">
                <a:solidFill>
                  <a:srgbClr val="A50021"/>
                </a:solidFill>
              </a:rPr>
              <a:t>,      </a:t>
            </a:r>
            <a:r>
              <a:rPr lang="en-US" altLang="zh-CN" dirty="0" smtClean="0">
                <a:solidFill>
                  <a:srgbClr val="6600CC"/>
                </a:solidFill>
              </a:rPr>
              <a:t>3</a:t>
            </a:r>
            <a:r>
              <a:rPr lang="en-US" altLang="zh-CN" dirty="0" smtClean="0">
                <a:solidFill>
                  <a:srgbClr val="A50021"/>
                </a:solidFill>
              </a:rPr>
              <a:t>,  0,      2,  0,      5,  3 </a:t>
            </a:r>
            <a:r>
              <a:rPr lang="en-US" altLang="zh-CN" dirty="0">
                <a:solidFill>
                  <a:srgbClr val="A50021"/>
                </a:solidFill>
              </a:rPr>
              <a:t>}</a:t>
            </a:r>
            <a:endParaRPr lang="en-US" altLang="zh-CN" dirty="0" smtClean="0">
              <a:solidFill>
                <a:srgbClr val="A50021"/>
              </a:solidFill>
            </a:endParaRPr>
          </a:p>
          <a:p>
            <a:pPr eaLnBrk="1" hangingPunct="1"/>
            <a:r>
              <a:rPr lang="zh-CN" altLang="en-US" dirty="0" smtClean="0"/>
              <a:t>冲突： </a:t>
            </a:r>
          </a:p>
          <a:p>
            <a:pPr lvl="1" eaLnBrk="1" hangingPunct="1"/>
            <a:r>
              <a:rPr lang="en-US" altLang="zh-CN" dirty="0" smtClean="0"/>
              <a:t>01</a:t>
            </a:r>
            <a:r>
              <a:rPr lang="zh-CN" altLang="en-US" dirty="0" smtClean="0"/>
              <a:t>－</a:t>
            </a:r>
            <a:r>
              <a:rPr lang="en-US" altLang="zh-CN" dirty="0" smtClean="0"/>
              <a:t>23, </a:t>
            </a:r>
            <a:endParaRPr lang="zh-CN" altLang="en-US" dirty="0" smtClean="0"/>
          </a:p>
          <a:p>
            <a:pPr lvl="1" eaLnBrk="1" hangingPunct="1"/>
            <a:r>
              <a:rPr lang="en-US" altLang="zh-CN" dirty="0" smtClean="0"/>
              <a:t>55</a:t>
            </a:r>
            <a:r>
              <a:rPr lang="zh-CN" altLang="en-US" dirty="0" smtClean="0"/>
              <a:t>－</a:t>
            </a:r>
            <a:r>
              <a:rPr lang="en-US" altLang="zh-CN" dirty="0" smtClean="0"/>
              <a:t>11, </a:t>
            </a:r>
            <a:endParaRPr lang="zh-CN" altLang="en-US" dirty="0" smtClean="0"/>
          </a:p>
          <a:p>
            <a:pPr lvl="1" eaLnBrk="1" hangingPunct="1"/>
            <a:r>
              <a:rPr lang="en-US" altLang="zh-CN" dirty="0" smtClean="0"/>
              <a:t>36</a:t>
            </a:r>
            <a:r>
              <a:rPr lang="zh-CN" altLang="en-US" dirty="0" smtClean="0"/>
              <a:t>－</a:t>
            </a:r>
            <a:r>
              <a:rPr lang="en-US" altLang="zh-CN" dirty="0" smtClean="0"/>
              <a:t>14</a:t>
            </a: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7612C9-A5BE-48A6-B246-73FB058F61B8}" type="slidenum">
              <a:rPr lang="en-US" altLang="zh-CN"/>
              <a:t>118</a:t>
            </a:fld>
            <a:endParaRPr lang="en-US" altLang="zh-CN"/>
          </a:p>
        </p:txBody>
      </p:sp>
      <p:sp>
        <p:nvSpPr>
          <p:cNvPr id="393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1) </a:t>
            </a:r>
            <a:r>
              <a:rPr lang="zh-CN" altLang="en-US" smtClean="0"/>
              <a:t>开放定址法</a:t>
            </a:r>
          </a:p>
        </p:txBody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kumimoji="1" lang="zh-CN" altLang="en-US" smtClean="0"/>
              <a:t>为产生冲突的地址 </a:t>
            </a:r>
            <a:r>
              <a:rPr kumimoji="1" lang="en-US" altLang="zh-CN" smtClean="0"/>
              <a:t>H(key) </a:t>
            </a:r>
            <a:r>
              <a:rPr kumimoji="1" lang="zh-CN" altLang="en-US" smtClean="0"/>
              <a:t>求得一个地址序列：</a:t>
            </a:r>
          </a:p>
          <a:p>
            <a:pPr lvl="1" eaLnBrk="1" hangingPunct="1"/>
            <a:r>
              <a:rPr kumimoji="1" lang="en-US" altLang="zh-CN" smtClean="0"/>
              <a:t>H</a:t>
            </a:r>
            <a:r>
              <a:rPr kumimoji="1" lang="en-US" altLang="zh-CN" baseline="-25000" smtClean="0"/>
              <a:t>0</a:t>
            </a:r>
            <a:r>
              <a:rPr kumimoji="1" lang="en-US" altLang="zh-CN" smtClean="0"/>
              <a:t>,  H</a:t>
            </a:r>
            <a:r>
              <a:rPr kumimoji="1" lang="en-US" altLang="zh-CN" baseline="-25000" smtClean="0"/>
              <a:t>1</a:t>
            </a:r>
            <a:r>
              <a:rPr kumimoji="1" lang="en-US" altLang="zh-CN" smtClean="0"/>
              <a:t>,  H</a:t>
            </a:r>
            <a:r>
              <a:rPr kumimoji="1" lang="en-US" altLang="zh-CN" baseline="-25000" smtClean="0"/>
              <a:t>2</a:t>
            </a:r>
            <a:r>
              <a:rPr kumimoji="1" lang="en-US" altLang="zh-CN" smtClean="0"/>
              <a:t>,  …,  H</a:t>
            </a:r>
            <a:r>
              <a:rPr kumimoji="1" lang="en-US" altLang="zh-CN" baseline="-25000" smtClean="0"/>
              <a:t>s</a:t>
            </a:r>
            <a:r>
              <a:rPr kumimoji="1" lang="en-US" altLang="zh-CN" smtClean="0"/>
              <a:t>     </a:t>
            </a:r>
            <a:r>
              <a:rPr kumimoji="1" lang="en-US" altLang="zh-CN" i="1" smtClean="0"/>
              <a:t>1≤ s≤m-1</a:t>
            </a:r>
          </a:p>
          <a:p>
            <a:pPr lvl="1" eaLnBrk="1" hangingPunct="1"/>
            <a:r>
              <a:rPr kumimoji="1" lang="zh-CN" altLang="en-US" smtClean="0"/>
              <a:t>其中：</a:t>
            </a:r>
            <a:r>
              <a:rPr kumimoji="1" lang="en-US" altLang="zh-CN" smtClean="0"/>
              <a:t>H</a:t>
            </a:r>
            <a:r>
              <a:rPr kumimoji="1" lang="en-US" altLang="zh-CN" baseline="-25000" smtClean="0"/>
              <a:t>0</a:t>
            </a:r>
            <a:r>
              <a:rPr kumimoji="1" lang="en-US" altLang="zh-CN" smtClean="0"/>
              <a:t> = H(key)</a:t>
            </a:r>
          </a:p>
          <a:p>
            <a:pPr lvl="1" eaLnBrk="1" hangingPunct="1"/>
            <a:r>
              <a:rPr kumimoji="1" lang="en-US" altLang="zh-CN" smtClean="0"/>
              <a:t> Hi = ( H(key) + </a:t>
            </a:r>
            <a:r>
              <a:rPr kumimoji="1" lang="en-US" altLang="zh-CN" i="1" smtClean="0"/>
              <a:t>d</a:t>
            </a:r>
            <a:r>
              <a:rPr kumimoji="1" lang="en-US" altLang="zh-CN" i="1" baseline="-25000" smtClean="0"/>
              <a:t>i</a:t>
            </a:r>
            <a:r>
              <a:rPr kumimoji="1" lang="en-US" altLang="zh-CN" i="1" smtClean="0"/>
              <a:t> </a:t>
            </a:r>
            <a:r>
              <a:rPr kumimoji="1" lang="en-US" altLang="zh-CN" smtClean="0"/>
              <a:t>) MOD m       </a:t>
            </a:r>
            <a:r>
              <a:rPr kumimoji="1" lang="en-US" altLang="zh-CN" i="1" smtClean="0"/>
              <a:t>i=1,  2,  …,  s</a:t>
            </a:r>
          </a:p>
          <a:p>
            <a:pPr lvl="1" eaLnBrk="1" hangingPunct="1"/>
            <a:r>
              <a:rPr kumimoji="1" lang="en-US" altLang="zh-CN" i="1" smtClean="0"/>
              <a:t>d</a:t>
            </a:r>
            <a:r>
              <a:rPr kumimoji="1" lang="en-US" altLang="zh-CN" i="1" baseline="-25000" smtClean="0"/>
              <a:t>i</a:t>
            </a:r>
            <a:r>
              <a:rPr kumimoji="1" lang="zh-CN" altLang="en-US" smtClean="0"/>
              <a:t>称为增量</a:t>
            </a:r>
          </a:p>
          <a:p>
            <a:pPr eaLnBrk="1" hangingPunct="1"/>
            <a:r>
              <a:rPr kumimoji="1" lang="zh-CN" altLang="en-US" smtClean="0"/>
              <a:t>对增量 </a:t>
            </a:r>
            <a:r>
              <a:rPr kumimoji="1" lang="en-US" altLang="zh-CN" i="1" smtClean="0"/>
              <a:t>di </a:t>
            </a:r>
            <a:r>
              <a:rPr kumimoji="1" lang="en-US" altLang="zh-CN" smtClean="0"/>
              <a:t> </a:t>
            </a:r>
            <a:r>
              <a:rPr kumimoji="1" lang="zh-CN" altLang="en-US" smtClean="0"/>
              <a:t>有三种取法：</a:t>
            </a: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3B4BF6-72E0-4DC3-B671-CA38925250A7}" type="slidenum">
              <a:rPr lang="en-US" altLang="zh-CN"/>
              <a:t>119</a:t>
            </a:fld>
            <a:endParaRPr lang="en-US" altLang="zh-CN"/>
          </a:p>
        </p:txBody>
      </p:sp>
      <p:sp>
        <p:nvSpPr>
          <p:cNvPr id="394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1) </a:t>
            </a:r>
            <a:r>
              <a:rPr lang="zh-CN" altLang="en-US" smtClean="0"/>
              <a:t>开放定址法</a:t>
            </a:r>
          </a:p>
        </p:txBody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642350" cy="4953000"/>
          </a:xfrm>
        </p:spPr>
        <p:txBody>
          <a:bodyPr/>
          <a:lstStyle/>
          <a:p>
            <a:pPr eaLnBrk="1" hangingPunct="1"/>
            <a:r>
              <a:rPr lang="en-US" altLang="zh-CN" smtClean="0"/>
              <a:t>1)</a:t>
            </a:r>
            <a:r>
              <a:rPr lang="zh-CN" altLang="en-US" smtClean="0"/>
              <a:t>线性探测再散列</a:t>
            </a:r>
          </a:p>
          <a:p>
            <a:pPr lvl="1" algn="just" eaLnBrk="1" hangingPunct="1">
              <a:lnSpc>
                <a:spcPct val="130000"/>
              </a:lnSpc>
            </a:pPr>
            <a:r>
              <a:rPr lang="en-US" altLang="zh-CN" i="1" smtClean="0">
                <a:solidFill>
                  <a:srgbClr val="FF0000"/>
                </a:solidFill>
              </a:rPr>
              <a:t>d</a:t>
            </a:r>
            <a:r>
              <a:rPr lang="en-US" altLang="zh-CN" i="1" baseline="-25000" smtClean="0">
                <a:solidFill>
                  <a:srgbClr val="FF0000"/>
                </a:solidFill>
              </a:rPr>
              <a:t>i</a:t>
            </a:r>
            <a:r>
              <a:rPr lang="en-US" altLang="zh-CN" i="1" smtClean="0">
                <a:solidFill>
                  <a:srgbClr val="FF0000"/>
                </a:solidFill>
              </a:rPr>
              <a:t> = c </a:t>
            </a:r>
            <a:r>
              <a:rPr lang="en-US" altLang="zh-CN" smtClean="0">
                <a:solidFill>
                  <a:srgbClr val="FF0000"/>
                </a:solidFill>
                <a:sym typeface="Symbol" panose="05050102010706020507" pitchFamily="18" charset="2"/>
              </a:rPr>
              <a:t> </a:t>
            </a:r>
            <a:r>
              <a:rPr lang="en-US" altLang="zh-CN" i="1" smtClean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en-US" altLang="zh-CN" i="1" smtClean="0">
                <a:solidFill>
                  <a:srgbClr val="FF0000"/>
                </a:solidFill>
              </a:rPr>
              <a:t>i</a:t>
            </a:r>
            <a:r>
              <a:rPr lang="en-US" altLang="zh-CN" smtClean="0">
                <a:solidFill>
                  <a:srgbClr val="A50021"/>
                </a:solidFill>
              </a:rPr>
              <a:t>   </a:t>
            </a:r>
          </a:p>
          <a:p>
            <a:pPr lvl="1" algn="just" eaLnBrk="1" hangingPunct="1"/>
            <a:r>
              <a:rPr lang="zh-CN" altLang="en-US" smtClean="0">
                <a:solidFill>
                  <a:srgbClr val="A50021"/>
                </a:solidFill>
              </a:rPr>
              <a:t>最简单的情况  </a:t>
            </a:r>
            <a:r>
              <a:rPr lang="en-US" altLang="zh-CN" i="1" smtClean="0">
                <a:solidFill>
                  <a:srgbClr val="A50021"/>
                </a:solidFill>
              </a:rPr>
              <a:t>c</a:t>
            </a:r>
            <a:r>
              <a:rPr lang="en-US" altLang="zh-CN" smtClean="0">
                <a:solidFill>
                  <a:srgbClr val="A50021"/>
                </a:solidFill>
              </a:rPr>
              <a:t>=1, di</a:t>
            </a:r>
            <a:r>
              <a:rPr lang="zh-CN" altLang="en-US" smtClean="0">
                <a:solidFill>
                  <a:srgbClr val="A50021"/>
                </a:solidFill>
              </a:rPr>
              <a:t>＝</a:t>
            </a:r>
            <a:r>
              <a:rPr lang="en-US" altLang="zh-CN" smtClean="0">
                <a:solidFill>
                  <a:srgbClr val="A50021"/>
                </a:solidFill>
              </a:rPr>
              <a:t>1, 2, 3, 4, ……</a:t>
            </a:r>
          </a:p>
          <a:p>
            <a:pPr algn="just" eaLnBrk="1" hangingPunct="1">
              <a:lnSpc>
                <a:spcPct val="130000"/>
              </a:lnSpc>
            </a:pPr>
            <a:r>
              <a:rPr lang="en-US" altLang="zh-CN" smtClean="0">
                <a:solidFill>
                  <a:srgbClr val="A50021"/>
                </a:solidFill>
              </a:rPr>
              <a:t>2) </a:t>
            </a:r>
            <a:r>
              <a:rPr lang="zh-CN" altLang="en-US" smtClean="0">
                <a:solidFill>
                  <a:srgbClr val="A50021"/>
                </a:solidFill>
              </a:rPr>
              <a:t>平方探测再散列</a:t>
            </a:r>
          </a:p>
          <a:p>
            <a:pPr lvl="1" algn="just" eaLnBrk="1" hangingPunct="1">
              <a:lnSpc>
                <a:spcPct val="130000"/>
              </a:lnSpc>
            </a:pPr>
            <a:r>
              <a:rPr lang="en-US" altLang="zh-CN" i="1" smtClean="0">
                <a:solidFill>
                  <a:srgbClr val="FF0000"/>
                </a:solidFill>
              </a:rPr>
              <a:t>d</a:t>
            </a:r>
            <a:r>
              <a:rPr lang="en-US" altLang="zh-CN" i="1" baseline="-25000" smtClean="0">
                <a:solidFill>
                  <a:srgbClr val="FF0000"/>
                </a:solidFill>
              </a:rPr>
              <a:t>i</a:t>
            </a:r>
            <a:r>
              <a:rPr lang="en-US" altLang="zh-CN" i="1" smtClean="0">
                <a:solidFill>
                  <a:srgbClr val="FF0000"/>
                </a:solidFill>
              </a:rPr>
              <a:t> = </a:t>
            </a:r>
            <a:r>
              <a:rPr lang="en-US" altLang="zh-CN" smtClean="0">
                <a:solidFill>
                  <a:srgbClr val="FF0000"/>
                </a:solidFill>
              </a:rPr>
              <a:t>1</a:t>
            </a:r>
            <a:r>
              <a:rPr lang="en-US" altLang="zh-CN" baseline="30000" smtClean="0">
                <a:solidFill>
                  <a:srgbClr val="FF0000"/>
                </a:solidFill>
              </a:rPr>
              <a:t>2</a:t>
            </a:r>
            <a:r>
              <a:rPr lang="en-US" altLang="zh-CN" smtClean="0">
                <a:solidFill>
                  <a:srgbClr val="FF0000"/>
                </a:solidFill>
              </a:rPr>
              <a:t>,  -1</a:t>
            </a:r>
            <a:r>
              <a:rPr lang="en-US" altLang="zh-CN" baseline="30000" smtClean="0">
                <a:solidFill>
                  <a:srgbClr val="FF0000"/>
                </a:solidFill>
              </a:rPr>
              <a:t>2</a:t>
            </a:r>
            <a:r>
              <a:rPr lang="en-US" altLang="zh-CN" smtClean="0">
                <a:solidFill>
                  <a:srgbClr val="FF0000"/>
                </a:solidFill>
              </a:rPr>
              <a:t>,  2</a:t>
            </a:r>
            <a:r>
              <a:rPr lang="en-US" altLang="zh-CN" baseline="30000" smtClean="0">
                <a:solidFill>
                  <a:srgbClr val="FF0000"/>
                </a:solidFill>
              </a:rPr>
              <a:t>2</a:t>
            </a:r>
            <a:r>
              <a:rPr lang="en-US" altLang="zh-CN" smtClean="0">
                <a:solidFill>
                  <a:srgbClr val="FF0000"/>
                </a:solidFill>
              </a:rPr>
              <a:t>,  -2</a:t>
            </a:r>
            <a:r>
              <a:rPr lang="en-US" altLang="zh-CN" baseline="30000" smtClean="0">
                <a:solidFill>
                  <a:srgbClr val="FF0000"/>
                </a:solidFill>
              </a:rPr>
              <a:t>2</a:t>
            </a:r>
            <a:r>
              <a:rPr lang="en-US" altLang="zh-CN" smtClean="0">
                <a:solidFill>
                  <a:srgbClr val="FF0000"/>
                </a:solidFill>
              </a:rPr>
              <a:t>,  3</a:t>
            </a:r>
            <a:r>
              <a:rPr lang="en-US" altLang="zh-CN" baseline="30000" smtClean="0">
                <a:solidFill>
                  <a:srgbClr val="FF0000"/>
                </a:solidFill>
              </a:rPr>
              <a:t>2</a:t>
            </a:r>
            <a:r>
              <a:rPr lang="en-US" altLang="zh-CN" smtClean="0">
                <a:solidFill>
                  <a:srgbClr val="FF0000"/>
                </a:solidFill>
              </a:rPr>
              <a:t>, -3</a:t>
            </a:r>
            <a:r>
              <a:rPr lang="en-US" altLang="zh-CN" baseline="30000" smtClean="0">
                <a:solidFill>
                  <a:srgbClr val="FF0000"/>
                </a:solidFill>
              </a:rPr>
              <a:t>2</a:t>
            </a:r>
            <a:r>
              <a:rPr lang="en-US" altLang="zh-CN" smtClean="0">
                <a:solidFill>
                  <a:srgbClr val="FF0000"/>
                </a:solidFill>
              </a:rPr>
              <a:t>, …, </a:t>
            </a:r>
            <a:r>
              <a:rPr lang="en-US" altLang="zh-CN" u="sng" smtClean="0">
                <a:solidFill>
                  <a:srgbClr val="FF0000"/>
                </a:solidFill>
              </a:rPr>
              <a:t>+</a:t>
            </a:r>
            <a:r>
              <a:rPr lang="en-US" altLang="zh-CN" smtClean="0">
                <a:solidFill>
                  <a:srgbClr val="FF0000"/>
                </a:solidFill>
              </a:rPr>
              <a:t>k</a:t>
            </a:r>
            <a:r>
              <a:rPr lang="en-US" altLang="zh-CN" baseline="30000" smtClean="0">
                <a:solidFill>
                  <a:srgbClr val="FF0000"/>
                </a:solidFill>
              </a:rPr>
              <a:t>2</a:t>
            </a:r>
            <a:r>
              <a:rPr lang="en-US" altLang="zh-CN" smtClean="0">
                <a:solidFill>
                  <a:srgbClr val="FF0000"/>
                </a:solidFill>
                <a:latin typeface="楷体_GB2312" pitchFamily="49" charset="-122"/>
              </a:rPr>
              <a:t>, </a:t>
            </a:r>
          </a:p>
          <a:p>
            <a:pPr algn="just" eaLnBrk="1" hangingPunct="1">
              <a:lnSpc>
                <a:spcPct val="130000"/>
              </a:lnSpc>
            </a:pPr>
            <a:r>
              <a:rPr lang="en-US" altLang="zh-CN" smtClean="0">
                <a:solidFill>
                  <a:srgbClr val="A50021"/>
                </a:solidFill>
              </a:rPr>
              <a:t>3) </a:t>
            </a:r>
            <a:r>
              <a:rPr lang="zh-CN" altLang="en-US" smtClean="0">
                <a:solidFill>
                  <a:srgbClr val="A50021"/>
                </a:solidFill>
              </a:rPr>
              <a:t>随机探测再散列</a:t>
            </a:r>
          </a:p>
          <a:p>
            <a:pPr lvl="1" algn="just" eaLnBrk="1" hangingPunct="1">
              <a:lnSpc>
                <a:spcPct val="130000"/>
              </a:lnSpc>
            </a:pPr>
            <a:r>
              <a:rPr lang="en-US" altLang="zh-CN" i="1" smtClean="0">
                <a:solidFill>
                  <a:srgbClr val="FF0000"/>
                </a:solidFill>
              </a:rPr>
              <a:t>d</a:t>
            </a:r>
            <a:r>
              <a:rPr lang="en-US" altLang="zh-CN" i="1" baseline="-25000" smtClean="0">
                <a:solidFill>
                  <a:srgbClr val="FF0000"/>
                </a:solidFill>
              </a:rPr>
              <a:t>i</a:t>
            </a:r>
            <a:r>
              <a:rPr lang="en-US" altLang="zh-CN" i="1" smtClean="0">
                <a:solidFill>
                  <a:srgbClr val="FF0000"/>
                </a:solidFill>
              </a:rPr>
              <a:t> </a:t>
            </a:r>
            <a:r>
              <a:rPr lang="zh-CN" altLang="en-US" smtClean="0">
                <a:solidFill>
                  <a:srgbClr val="FF0000"/>
                </a:solidFill>
              </a:rPr>
              <a:t>是一组伪随机数列</a:t>
            </a:r>
            <a:r>
              <a:rPr lang="zh-CN" altLang="en-US" smtClean="0">
                <a:solidFill>
                  <a:srgbClr val="A50021"/>
                </a:solidFill>
              </a:rPr>
              <a:t>   或者</a:t>
            </a:r>
          </a:p>
          <a:p>
            <a:pPr lvl="1" algn="just" eaLnBrk="1" hangingPunct="1">
              <a:lnSpc>
                <a:spcPct val="130000"/>
              </a:lnSpc>
            </a:pPr>
            <a:r>
              <a:rPr lang="en-US" altLang="zh-CN" i="1" smtClean="0">
                <a:solidFill>
                  <a:srgbClr val="FF0000"/>
                </a:solidFill>
              </a:rPr>
              <a:t>d</a:t>
            </a:r>
            <a:r>
              <a:rPr lang="en-US" altLang="zh-CN" i="1" baseline="-25000" smtClean="0">
                <a:solidFill>
                  <a:srgbClr val="FF0000"/>
                </a:solidFill>
              </a:rPr>
              <a:t>i</a:t>
            </a:r>
            <a:r>
              <a:rPr lang="en-US" altLang="zh-CN" i="1" smtClean="0">
                <a:solidFill>
                  <a:srgbClr val="FF0000"/>
                </a:solidFill>
              </a:rPr>
              <a:t>=i</a:t>
            </a:r>
            <a:r>
              <a:rPr lang="en-US" altLang="zh-CN" smtClean="0">
                <a:solidFill>
                  <a:srgbClr val="FF0000"/>
                </a:solidFill>
                <a:sym typeface="Symbol" panose="05050102010706020507" pitchFamily="18" charset="2"/>
              </a:rPr>
              <a:t>×</a:t>
            </a:r>
            <a:r>
              <a:rPr lang="en-US" altLang="zh-CN" i="1" smtClean="0">
                <a:solidFill>
                  <a:srgbClr val="FF0000"/>
                </a:solidFill>
                <a:sym typeface="Symbol" panose="05050102010706020507" pitchFamily="18" charset="2"/>
              </a:rPr>
              <a:t>H</a:t>
            </a:r>
            <a:r>
              <a:rPr lang="en-US" altLang="zh-CN" baseline="-25000" smtClean="0">
                <a:solidFill>
                  <a:srgbClr val="FF0000"/>
                </a:solidFill>
                <a:sym typeface="Symbol" panose="05050102010706020507" pitchFamily="18" charset="2"/>
              </a:rPr>
              <a:t>2</a:t>
            </a:r>
            <a:r>
              <a:rPr lang="en-US" altLang="zh-CN" smtClean="0">
                <a:solidFill>
                  <a:srgbClr val="FF0000"/>
                </a:solidFill>
                <a:sym typeface="Symbol" panose="05050102010706020507" pitchFamily="18" charset="2"/>
              </a:rPr>
              <a:t>(</a:t>
            </a:r>
            <a:r>
              <a:rPr lang="en-US" altLang="zh-CN" i="1" smtClean="0">
                <a:solidFill>
                  <a:srgbClr val="FF0000"/>
                </a:solidFill>
                <a:sym typeface="Symbol" panose="05050102010706020507" pitchFamily="18" charset="2"/>
              </a:rPr>
              <a:t>key</a:t>
            </a:r>
            <a:r>
              <a:rPr lang="en-US" altLang="zh-CN" smtClean="0">
                <a:solidFill>
                  <a:srgbClr val="FF0000"/>
                </a:solidFill>
                <a:sym typeface="Symbol" panose="05050102010706020507" pitchFamily="18" charset="2"/>
              </a:rPr>
              <a:t>)</a:t>
            </a:r>
            <a:r>
              <a:rPr lang="en-US" altLang="zh-CN" i="1" smtClean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en-US" altLang="zh-CN" smtClean="0">
                <a:solidFill>
                  <a:srgbClr val="A50021"/>
                </a:solidFill>
                <a:sym typeface="Symbol" panose="05050102010706020507" pitchFamily="18" charset="2"/>
              </a:rPr>
              <a:t>(</a:t>
            </a:r>
            <a:r>
              <a:rPr lang="zh-CN" altLang="en-US" smtClean="0">
                <a:solidFill>
                  <a:srgbClr val="A50021"/>
                </a:solidFill>
                <a:sym typeface="Symbol" panose="05050102010706020507" pitchFamily="18" charset="2"/>
              </a:rPr>
              <a:t>又称双散列函数探测</a:t>
            </a:r>
            <a:r>
              <a:rPr lang="en-US" altLang="zh-CN" smtClean="0">
                <a:solidFill>
                  <a:srgbClr val="A50021"/>
                </a:solidFill>
                <a:sym typeface="Symbol" panose="05050102010706020507" pitchFamily="18" charset="2"/>
              </a:rPr>
              <a:t>)</a:t>
            </a:r>
          </a:p>
        </p:txBody>
      </p:sp>
      <p:sp>
        <p:nvSpPr>
          <p:cNvPr id="129029" name="Rectangle 4"/>
          <p:cNvSpPr>
            <a:spLocks noChangeArrowheads="1"/>
          </p:cNvSpPr>
          <p:nvPr/>
        </p:nvSpPr>
        <p:spPr bwMode="auto">
          <a:xfrm>
            <a:off x="381000" y="762000"/>
            <a:ext cx="6781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hlink"/>
              </a:buClr>
              <a:buFontTx/>
              <a:buChar char="•"/>
            </a:pPr>
            <a:r>
              <a:rPr lang="zh-CN" altLang="en-US"/>
              <a:t>对增量 </a:t>
            </a:r>
            <a:r>
              <a:rPr lang="en-US" altLang="zh-CN" i="1"/>
              <a:t>di </a:t>
            </a:r>
            <a:r>
              <a:rPr lang="en-US" altLang="zh-CN"/>
              <a:t> </a:t>
            </a:r>
            <a:r>
              <a:rPr lang="zh-CN" altLang="en-US"/>
              <a:t>有三种取法：</a:t>
            </a: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AB6BDE-9318-4620-86BC-42AB5D8FFBA9}" type="slidenum">
              <a:rPr lang="en-US" altLang="zh-CN"/>
              <a:t>12</a:t>
            </a:fld>
            <a:endParaRPr lang="en-US" altLang="zh-CN"/>
          </a:p>
        </p:txBody>
      </p:sp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zh-CN" smtClean="0"/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mtClean="0">
                <a:solidFill>
                  <a:srgbClr val="FF0000"/>
                </a:solidFill>
              </a:rPr>
              <a:t>Search(ST,  key);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mtClean="0">
                <a:solidFill>
                  <a:srgbClr val="A50021"/>
                </a:solidFill>
              </a:rPr>
              <a:t>初始条件</a:t>
            </a:r>
            <a:r>
              <a:rPr lang="zh-CN" altLang="en-US" smtClean="0"/>
              <a:t>：静态查找表</a:t>
            </a:r>
            <a:r>
              <a:rPr lang="en-US" altLang="zh-CN" smtClean="0"/>
              <a:t>ST</a:t>
            </a:r>
            <a:r>
              <a:rPr lang="zh-CN" altLang="en-US" smtClean="0"/>
              <a:t>存在</a:t>
            </a:r>
            <a:r>
              <a:rPr lang="en-US" altLang="zh-CN" smtClean="0"/>
              <a:t>, key </a:t>
            </a:r>
            <a:r>
              <a:rPr lang="zh-CN" altLang="en-US" smtClean="0"/>
              <a:t>为和查找表中元素的关键字类型相同的给定值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mtClean="0">
                <a:solidFill>
                  <a:srgbClr val="A50021"/>
                </a:solidFill>
              </a:rPr>
              <a:t>操作结果</a:t>
            </a:r>
            <a:r>
              <a:rPr lang="zh-CN" altLang="en-US" smtClean="0"/>
              <a:t>：若 </a:t>
            </a:r>
            <a:r>
              <a:rPr lang="en-US" altLang="zh-CN" smtClean="0"/>
              <a:t>ST </a:t>
            </a:r>
            <a:r>
              <a:rPr lang="zh-CN" altLang="en-US" smtClean="0"/>
              <a:t>中存在其关键字等于</a:t>
            </a:r>
            <a:r>
              <a:rPr lang="en-US" altLang="zh-CN" smtClean="0"/>
              <a:t>key </a:t>
            </a:r>
            <a:r>
              <a:rPr lang="zh-CN" altLang="en-US" smtClean="0"/>
              <a:t>的数据元素</a:t>
            </a:r>
            <a:r>
              <a:rPr lang="en-US" altLang="zh-CN" smtClean="0"/>
              <a:t>, </a:t>
            </a:r>
            <a:r>
              <a:rPr lang="zh-CN" altLang="en-US" smtClean="0"/>
              <a:t>则返回该元素的值或在表中的位置</a:t>
            </a:r>
            <a:r>
              <a:rPr lang="en-US" altLang="zh-CN" smtClean="0"/>
              <a:t>, </a:t>
            </a:r>
            <a:r>
              <a:rPr lang="zh-CN" altLang="en-US" smtClean="0"/>
              <a:t>否则为“空”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mtClean="0"/>
              <a:t>Traverse(ST,  Visit());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mtClean="0">
                <a:solidFill>
                  <a:srgbClr val="A50021"/>
                </a:solidFill>
              </a:rPr>
              <a:t>初始条件</a:t>
            </a:r>
            <a:r>
              <a:rPr lang="zh-CN" altLang="en-US" smtClean="0"/>
              <a:t>：静态查找表</a:t>
            </a:r>
            <a:r>
              <a:rPr lang="en-US" altLang="zh-CN" smtClean="0"/>
              <a:t>ST</a:t>
            </a:r>
            <a:r>
              <a:rPr lang="zh-CN" altLang="en-US" smtClean="0"/>
              <a:t>存在</a:t>
            </a:r>
            <a:r>
              <a:rPr lang="en-US" altLang="zh-CN" smtClean="0"/>
              <a:t>, Visit</a:t>
            </a:r>
            <a:r>
              <a:rPr lang="zh-CN" altLang="en-US" smtClean="0"/>
              <a:t>是对元素操作的应用函数；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mtClean="0">
                <a:solidFill>
                  <a:srgbClr val="A50021"/>
                </a:solidFill>
              </a:rPr>
              <a:t>操作结果</a:t>
            </a:r>
            <a:r>
              <a:rPr lang="zh-CN" altLang="en-US" smtClean="0"/>
              <a:t>：按某种次序对</a:t>
            </a:r>
            <a:r>
              <a:rPr lang="en-US" altLang="zh-CN" smtClean="0"/>
              <a:t>ST</a:t>
            </a:r>
            <a:r>
              <a:rPr lang="zh-CN" altLang="en-US" smtClean="0"/>
              <a:t>的每个元素调用函数</a:t>
            </a:r>
            <a:r>
              <a:rPr lang="en-US" altLang="zh-CN" smtClean="0"/>
              <a:t>Visit()</a:t>
            </a:r>
            <a:r>
              <a:rPr lang="zh-CN" altLang="en-US" smtClean="0"/>
              <a:t>一次且仅一次</a:t>
            </a:r>
            <a:r>
              <a:rPr lang="en-US" altLang="zh-CN" smtClean="0"/>
              <a:t>, </a:t>
            </a:r>
            <a:r>
              <a:rPr lang="zh-CN" altLang="en-US" smtClean="0"/>
              <a:t>一旦</a:t>
            </a:r>
            <a:r>
              <a:rPr lang="en-US" altLang="zh-CN" smtClean="0"/>
              <a:t>Visit()</a:t>
            </a:r>
            <a:r>
              <a:rPr lang="zh-CN" altLang="en-US" smtClean="0"/>
              <a:t>失败</a:t>
            </a:r>
            <a:r>
              <a:rPr lang="en-US" altLang="zh-CN" smtClean="0"/>
              <a:t>, </a:t>
            </a:r>
            <a:r>
              <a:rPr lang="zh-CN" altLang="en-US" smtClean="0"/>
              <a:t>则操作失败</a:t>
            </a: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0465C2-CBA1-4E2F-A7B7-80FAAD6A83D6}" type="slidenum">
              <a:rPr lang="en-US" altLang="zh-CN"/>
              <a:t>120</a:t>
            </a:fld>
            <a:endParaRPr lang="en-US" altLang="zh-CN"/>
          </a:p>
        </p:txBody>
      </p:sp>
      <p:graphicFrame>
        <p:nvGraphicFramePr>
          <p:cNvPr id="395269" name="Group 5"/>
          <p:cNvGraphicFramePr>
            <a:graphicFrameLocks noGrp="1"/>
          </p:cNvGraphicFramePr>
          <p:nvPr/>
        </p:nvGraphicFramePr>
        <p:xfrm>
          <a:off x="684213" y="3536950"/>
          <a:ext cx="6929437" cy="504825"/>
        </p:xfrm>
        <a:graphic>
          <a:graphicData uri="http://schemas.openxmlformats.org/drawingml/2006/table">
            <a:tbl>
              <a:tblPr/>
              <a:tblGrid>
                <a:gridCol w="6302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1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1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2706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0" marR="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0" marR="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0" marR="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0" marR="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0" marR="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0" marR="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0" marR="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0" marR="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0" marR="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0" marR="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0" marR="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95295" name="Text Box 31"/>
          <p:cNvSpPr txBox="1">
            <a:spLocks noChangeArrowheads="1"/>
          </p:cNvSpPr>
          <p:nvPr/>
        </p:nvSpPr>
        <p:spPr bwMode="auto">
          <a:xfrm>
            <a:off x="684213" y="3032125"/>
            <a:ext cx="69135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  0     1     2     3     4    5     6      7     8     9    10</a:t>
            </a:r>
          </a:p>
        </p:txBody>
      </p:sp>
      <p:sp>
        <p:nvSpPr>
          <p:cNvPr id="395324" name="Rectangle 60"/>
          <p:cNvSpPr>
            <a:spLocks noChangeArrowheads="1"/>
          </p:cNvSpPr>
          <p:nvPr/>
        </p:nvSpPr>
        <p:spPr bwMode="auto">
          <a:xfrm>
            <a:off x="611188" y="2544763"/>
            <a:ext cx="7391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0" lang="en-US" altLang="zh-CN">
                <a:solidFill>
                  <a:srgbClr val="A50021"/>
                </a:solidFill>
              </a:rPr>
              <a:t>1</a:t>
            </a:r>
            <a:r>
              <a:rPr kumimoji="0" lang="zh-CN" altLang="en-US">
                <a:solidFill>
                  <a:srgbClr val="A50021"/>
                </a:solidFill>
              </a:rPr>
              <a:t>）若采用线性探测再散列处理冲突</a:t>
            </a:r>
            <a:r>
              <a:rPr kumimoji="0" lang="en-US" altLang="zh-CN">
                <a:solidFill>
                  <a:srgbClr val="A50021"/>
                </a:solidFill>
              </a:rPr>
              <a:t>: </a:t>
            </a:r>
            <a:r>
              <a:rPr kumimoji="0" lang="en-US" altLang="zh-CN" i="1">
                <a:solidFill>
                  <a:srgbClr val="FF0000"/>
                </a:solidFill>
              </a:rPr>
              <a:t>di = c </a:t>
            </a:r>
            <a:r>
              <a:rPr kumimoji="0" lang="en-US" altLang="zh-CN" i="1">
                <a:solidFill>
                  <a:srgbClr val="FF0000"/>
                </a:solidFill>
                <a:sym typeface="Symbol" panose="05050102010706020507" pitchFamily="18" charset="2"/>
              </a:rPr>
              <a:t>  </a:t>
            </a:r>
            <a:r>
              <a:rPr kumimoji="0" lang="en-US" altLang="zh-CN" i="1">
                <a:solidFill>
                  <a:srgbClr val="FF0000"/>
                </a:solidFill>
              </a:rPr>
              <a:t>i</a:t>
            </a:r>
            <a:r>
              <a:rPr kumimoji="0" lang="en-US" altLang="zh-CN"/>
              <a:t> </a:t>
            </a:r>
          </a:p>
        </p:txBody>
      </p:sp>
      <p:sp>
        <p:nvSpPr>
          <p:cNvPr id="395325" name="Text Box 61"/>
          <p:cNvSpPr txBox="1">
            <a:spLocks noChangeArrowheads="1"/>
          </p:cNvSpPr>
          <p:nvPr/>
        </p:nvSpPr>
        <p:spPr bwMode="auto">
          <a:xfrm>
            <a:off x="5724525" y="3540125"/>
            <a:ext cx="5905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3200">
                <a:solidFill>
                  <a:srgbClr val="A50021"/>
                </a:solidFill>
                <a:ea typeface="宋体" panose="02010600030101010101" pitchFamily="2" charset="-122"/>
              </a:rPr>
              <a:t>19</a:t>
            </a:r>
            <a:endParaRPr lang="en-US" altLang="zh-CN" sz="3600" b="0">
              <a:ea typeface="宋体" panose="02010600030101010101" pitchFamily="2" charset="-122"/>
            </a:endParaRPr>
          </a:p>
        </p:txBody>
      </p:sp>
      <p:sp>
        <p:nvSpPr>
          <p:cNvPr id="395326" name="Text Box 62"/>
          <p:cNvSpPr txBox="1">
            <a:spLocks noChangeArrowheads="1"/>
          </p:cNvSpPr>
          <p:nvPr/>
        </p:nvSpPr>
        <p:spPr bwMode="auto">
          <a:xfrm>
            <a:off x="1323975" y="3540125"/>
            <a:ext cx="5905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3200">
                <a:solidFill>
                  <a:srgbClr val="A50021"/>
                </a:solidFill>
                <a:ea typeface="宋体" panose="02010600030101010101" pitchFamily="2" charset="-122"/>
              </a:rPr>
              <a:t>01</a:t>
            </a:r>
            <a:endParaRPr lang="en-US" altLang="zh-CN" sz="3600" b="0">
              <a:ea typeface="宋体" panose="02010600030101010101" pitchFamily="2" charset="-122"/>
            </a:endParaRPr>
          </a:p>
        </p:txBody>
      </p:sp>
      <p:sp>
        <p:nvSpPr>
          <p:cNvPr id="395327" name="Text Box 63"/>
          <p:cNvSpPr txBox="1">
            <a:spLocks noChangeArrowheads="1"/>
          </p:cNvSpPr>
          <p:nvPr/>
        </p:nvSpPr>
        <p:spPr bwMode="auto">
          <a:xfrm>
            <a:off x="1979613" y="3540125"/>
            <a:ext cx="5905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3200">
                <a:solidFill>
                  <a:srgbClr val="3333FF"/>
                </a:solidFill>
                <a:ea typeface="宋体" panose="02010600030101010101" pitchFamily="2" charset="-122"/>
              </a:rPr>
              <a:t>23</a:t>
            </a:r>
            <a:endParaRPr lang="en-US" altLang="zh-CN" sz="3600" b="0">
              <a:ea typeface="宋体" panose="02010600030101010101" pitchFamily="2" charset="-122"/>
            </a:endParaRPr>
          </a:p>
        </p:txBody>
      </p:sp>
      <p:sp>
        <p:nvSpPr>
          <p:cNvPr id="395328" name="Text Box 64"/>
          <p:cNvSpPr txBox="1">
            <a:spLocks noChangeArrowheads="1"/>
          </p:cNvSpPr>
          <p:nvPr/>
        </p:nvSpPr>
        <p:spPr bwMode="auto">
          <a:xfrm>
            <a:off x="2555875" y="3540125"/>
            <a:ext cx="5905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3200">
                <a:solidFill>
                  <a:srgbClr val="A50021"/>
                </a:solidFill>
                <a:ea typeface="宋体" panose="02010600030101010101" pitchFamily="2" charset="-122"/>
              </a:rPr>
              <a:t>14</a:t>
            </a:r>
            <a:endParaRPr lang="en-US" altLang="zh-CN" sz="3600" b="0">
              <a:ea typeface="宋体" panose="02010600030101010101" pitchFamily="2" charset="-122"/>
            </a:endParaRPr>
          </a:p>
        </p:txBody>
      </p:sp>
      <p:sp>
        <p:nvSpPr>
          <p:cNvPr id="395329" name="Text Box 65"/>
          <p:cNvSpPr txBox="1">
            <a:spLocks noChangeArrowheads="1"/>
          </p:cNvSpPr>
          <p:nvPr/>
        </p:nvSpPr>
        <p:spPr bwMode="auto">
          <a:xfrm>
            <a:off x="657225" y="3540125"/>
            <a:ext cx="5905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3200">
                <a:solidFill>
                  <a:srgbClr val="A50021"/>
                </a:solidFill>
                <a:ea typeface="宋体" panose="02010600030101010101" pitchFamily="2" charset="-122"/>
              </a:rPr>
              <a:t>55</a:t>
            </a:r>
            <a:endParaRPr lang="en-US" altLang="zh-CN" sz="3600" b="0">
              <a:ea typeface="宋体" panose="02010600030101010101" pitchFamily="2" charset="-122"/>
            </a:endParaRPr>
          </a:p>
        </p:txBody>
      </p:sp>
      <p:sp>
        <p:nvSpPr>
          <p:cNvPr id="395330" name="Text Box 66"/>
          <p:cNvSpPr txBox="1">
            <a:spLocks noChangeArrowheads="1"/>
          </p:cNvSpPr>
          <p:nvPr/>
        </p:nvSpPr>
        <p:spPr bwMode="auto">
          <a:xfrm>
            <a:off x="3203575" y="3540125"/>
            <a:ext cx="5905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3200">
                <a:solidFill>
                  <a:srgbClr val="FF00FF"/>
                </a:solidFill>
                <a:ea typeface="宋体" panose="02010600030101010101" pitchFamily="2" charset="-122"/>
              </a:rPr>
              <a:t>68</a:t>
            </a:r>
            <a:endParaRPr lang="en-US" altLang="zh-CN" sz="3600" b="0">
              <a:ea typeface="宋体" panose="02010600030101010101" pitchFamily="2" charset="-122"/>
            </a:endParaRPr>
          </a:p>
        </p:txBody>
      </p:sp>
      <p:sp>
        <p:nvSpPr>
          <p:cNvPr id="395331" name="Text Box 67"/>
          <p:cNvSpPr txBox="1">
            <a:spLocks noChangeArrowheads="1"/>
          </p:cNvSpPr>
          <p:nvPr/>
        </p:nvSpPr>
        <p:spPr bwMode="auto">
          <a:xfrm>
            <a:off x="3836988" y="3540125"/>
            <a:ext cx="5905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3200">
                <a:solidFill>
                  <a:srgbClr val="006600"/>
                </a:solidFill>
                <a:ea typeface="宋体" panose="02010600030101010101" pitchFamily="2" charset="-122"/>
              </a:rPr>
              <a:t>11</a:t>
            </a:r>
            <a:endParaRPr lang="en-US" altLang="zh-CN" sz="3600" b="0">
              <a:ea typeface="宋体" panose="02010600030101010101" pitchFamily="2" charset="-122"/>
            </a:endParaRPr>
          </a:p>
        </p:txBody>
      </p:sp>
      <p:sp>
        <p:nvSpPr>
          <p:cNvPr id="395332" name="Text Box 68"/>
          <p:cNvSpPr txBox="1">
            <a:spLocks noChangeArrowheads="1"/>
          </p:cNvSpPr>
          <p:nvPr/>
        </p:nvSpPr>
        <p:spPr bwMode="auto">
          <a:xfrm>
            <a:off x="4427538" y="3540125"/>
            <a:ext cx="5905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3200">
                <a:solidFill>
                  <a:srgbClr val="3333FF"/>
                </a:solidFill>
                <a:ea typeface="宋体" panose="02010600030101010101" pitchFamily="2" charset="-122"/>
              </a:rPr>
              <a:t>82</a:t>
            </a:r>
            <a:endParaRPr lang="en-US" altLang="zh-CN" sz="3600" b="0">
              <a:ea typeface="宋体" panose="02010600030101010101" pitchFamily="2" charset="-122"/>
            </a:endParaRPr>
          </a:p>
        </p:txBody>
      </p:sp>
      <p:sp>
        <p:nvSpPr>
          <p:cNvPr id="395333" name="Text Box 69"/>
          <p:cNvSpPr txBox="1">
            <a:spLocks noChangeArrowheads="1"/>
          </p:cNvSpPr>
          <p:nvPr/>
        </p:nvSpPr>
        <p:spPr bwMode="auto">
          <a:xfrm>
            <a:off x="5076825" y="3540125"/>
            <a:ext cx="5905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3200">
                <a:solidFill>
                  <a:srgbClr val="FF0000"/>
                </a:solidFill>
                <a:ea typeface="宋体" panose="02010600030101010101" pitchFamily="2" charset="-122"/>
              </a:rPr>
              <a:t>36</a:t>
            </a:r>
            <a:endParaRPr lang="en-US" altLang="zh-CN" sz="3600" b="0">
              <a:ea typeface="宋体" panose="02010600030101010101" pitchFamily="2" charset="-122"/>
            </a:endParaRPr>
          </a:p>
        </p:txBody>
      </p:sp>
      <p:sp>
        <p:nvSpPr>
          <p:cNvPr id="130088" name="Rectangle 79"/>
          <p:cNvSpPr>
            <a:spLocks noChangeArrowheads="1"/>
          </p:cNvSpPr>
          <p:nvPr/>
        </p:nvSpPr>
        <p:spPr bwMode="auto">
          <a:xfrm>
            <a:off x="539750" y="332656"/>
            <a:ext cx="7689850" cy="2074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FontTx/>
              <a:buChar char="•"/>
            </a:pPr>
            <a:r>
              <a:rPr kumimoji="0" lang="en-US" altLang="zh-CN" dirty="0">
                <a:solidFill>
                  <a:srgbClr val="A50021"/>
                </a:solidFill>
              </a:rPr>
              <a:t>{ 19,  </a:t>
            </a:r>
            <a:r>
              <a:rPr kumimoji="0" lang="en-US" altLang="zh-CN" dirty="0">
                <a:solidFill>
                  <a:srgbClr val="6600CC"/>
                </a:solidFill>
              </a:rPr>
              <a:t>01,  23</a:t>
            </a:r>
            <a:r>
              <a:rPr kumimoji="0" lang="en-US" altLang="zh-CN" dirty="0">
                <a:solidFill>
                  <a:srgbClr val="A50021"/>
                </a:solidFill>
              </a:rPr>
              <a:t>,  </a:t>
            </a:r>
            <a:r>
              <a:rPr kumimoji="0" lang="en-US" altLang="zh-CN" dirty="0">
                <a:solidFill>
                  <a:srgbClr val="6600CC"/>
                </a:solidFill>
              </a:rPr>
              <a:t>14</a:t>
            </a:r>
            <a:r>
              <a:rPr kumimoji="0" lang="en-US" altLang="zh-CN" dirty="0">
                <a:solidFill>
                  <a:srgbClr val="A50021"/>
                </a:solidFill>
              </a:rPr>
              <a:t>,  </a:t>
            </a:r>
            <a:r>
              <a:rPr kumimoji="0" lang="en-US" altLang="zh-CN" dirty="0">
                <a:solidFill>
                  <a:srgbClr val="6600CC"/>
                </a:solidFill>
              </a:rPr>
              <a:t>55</a:t>
            </a:r>
            <a:r>
              <a:rPr kumimoji="0" lang="en-US" altLang="zh-CN" dirty="0">
                <a:solidFill>
                  <a:srgbClr val="A50021"/>
                </a:solidFill>
              </a:rPr>
              <a:t>,  68,  </a:t>
            </a:r>
            <a:r>
              <a:rPr kumimoji="0" lang="en-US" altLang="zh-CN" dirty="0">
                <a:solidFill>
                  <a:srgbClr val="6600CC"/>
                </a:solidFill>
              </a:rPr>
              <a:t>11</a:t>
            </a:r>
            <a:r>
              <a:rPr kumimoji="0" lang="en-US" altLang="zh-CN" dirty="0">
                <a:solidFill>
                  <a:srgbClr val="A50021"/>
                </a:solidFill>
              </a:rPr>
              <a:t>,  82,  </a:t>
            </a:r>
            <a:r>
              <a:rPr kumimoji="0" lang="en-US" altLang="zh-CN" dirty="0">
                <a:solidFill>
                  <a:srgbClr val="6600CC"/>
                </a:solidFill>
              </a:rPr>
              <a:t>36</a:t>
            </a:r>
            <a:r>
              <a:rPr kumimoji="0" lang="en-US" altLang="zh-CN" dirty="0">
                <a:solidFill>
                  <a:srgbClr val="A50021"/>
                </a:solidFill>
              </a:rPr>
              <a:t> </a:t>
            </a:r>
            <a:r>
              <a:rPr kumimoji="0" lang="en-US" altLang="zh-CN" dirty="0" smtClean="0">
                <a:solidFill>
                  <a:srgbClr val="A50021"/>
                </a:solidFill>
              </a:rPr>
              <a:t>}</a:t>
            </a:r>
          </a:p>
          <a:p>
            <a:pPr>
              <a:spcBef>
                <a:spcPct val="20000"/>
              </a:spcBef>
              <a:buFontTx/>
              <a:buChar char="•"/>
            </a:pPr>
            <a:r>
              <a:rPr kumimoji="0" lang="zh-CN" altLang="en-US" dirty="0" smtClean="0">
                <a:solidFill>
                  <a:srgbClr val="A50021"/>
                </a:solidFill>
              </a:rPr>
              <a:t>设定</a:t>
            </a:r>
            <a:r>
              <a:rPr kumimoji="0" lang="en-US" altLang="zh-CN" dirty="0">
                <a:solidFill>
                  <a:srgbClr val="A50021"/>
                </a:solidFill>
              </a:rPr>
              <a:t>H(key) = </a:t>
            </a:r>
            <a:r>
              <a:rPr kumimoji="0" lang="zh-CN" altLang="en-US" dirty="0">
                <a:solidFill>
                  <a:srgbClr val="A50021"/>
                </a:solidFill>
              </a:rPr>
              <a:t>（</a:t>
            </a:r>
            <a:r>
              <a:rPr kumimoji="0" lang="en-US" altLang="zh-CN" dirty="0">
                <a:solidFill>
                  <a:srgbClr val="A50021"/>
                </a:solidFill>
              </a:rPr>
              <a:t>key </a:t>
            </a:r>
            <a:r>
              <a:rPr lang="en-US" altLang="zh-CN" dirty="0">
                <a:solidFill>
                  <a:srgbClr val="0000FF"/>
                </a:solidFill>
              </a:rPr>
              <a:t>+ </a:t>
            </a:r>
            <a:r>
              <a:rPr lang="en-US" altLang="zh-CN" i="1" dirty="0">
                <a:solidFill>
                  <a:srgbClr val="0000FF"/>
                </a:solidFill>
              </a:rPr>
              <a:t>d</a:t>
            </a:r>
            <a:r>
              <a:rPr lang="en-US" altLang="zh-CN" i="1" baseline="-25000" dirty="0">
                <a:solidFill>
                  <a:srgbClr val="0000FF"/>
                </a:solidFill>
              </a:rPr>
              <a:t>i</a:t>
            </a:r>
            <a:r>
              <a:rPr lang="en-US" altLang="zh-CN" i="1" dirty="0"/>
              <a:t> </a:t>
            </a:r>
            <a:r>
              <a:rPr lang="zh-CN" altLang="en-US" dirty="0">
                <a:solidFill>
                  <a:srgbClr val="A50021"/>
                </a:solidFill>
              </a:rPr>
              <a:t>）</a:t>
            </a:r>
            <a:r>
              <a:rPr kumimoji="0" lang="en-US" altLang="zh-CN" dirty="0">
                <a:solidFill>
                  <a:srgbClr val="A50021"/>
                </a:solidFill>
              </a:rPr>
              <a:t>MOD 11 ( </a:t>
            </a:r>
            <a:r>
              <a:rPr kumimoji="0" lang="zh-CN" altLang="en-US" dirty="0">
                <a:solidFill>
                  <a:srgbClr val="A50021"/>
                </a:solidFill>
              </a:rPr>
              <a:t>表长</a:t>
            </a:r>
            <a:r>
              <a:rPr kumimoji="0" lang="en-US" altLang="zh-CN" dirty="0">
                <a:solidFill>
                  <a:srgbClr val="A50021"/>
                </a:solidFill>
              </a:rPr>
              <a:t>=11 )</a:t>
            </a:r>
          </a:p>
          <a:p>
            <a:pPr>
              <a:spcBef>
                <a:spcPct val="20000"/>
              </a:spcBef>
              <a:buFontTx/>
              <a:buChar char="•"/>
            </a:pPr>
            <a:r>
              <a:rPr lang="en-US" altLang="zh-CN" dirty="0" smtClean="0">
                <a:solidFill>
                  <a:srgbClr val="A50021"/>
                </a:solidFill>
              </a:rPr>
              <a:t>{  8,     </a:t>
            </a:r>
            <a:r>
              <a:rPr lang="en-US" altLang="zh-CN" dirty="0" smtClean="0">
                <a:solidFill>
                  <a:srgbClr val="6600CC"/>
                </a:solidFill>
              </a:rPr>
              <a:t>1,   1</a:t>
            </a:r>
            <a:r>
              <a:rPr lang="en-US" altLang="zh-CN" dirty="0" smtClean="0">
                <a:solidFill>
                  <a:srgbClr val="A50021"/>
                </a:solidFill>
              </a:rPr>
              <a:t>,      </a:t>
            </a:r>
            <a:r>
              <a:rPr lang="en-US" altLang="zh-CN" dirty="0" smtClean="0">
                <a:solidFill>
                  <a:srgbClr val="6600CC"/>
                </a:solidFill>
              </a:rPr>
              <a:t>3</a:t>
            </a:r>
            <a:r>
              <a:rPr lang="en-US" altLang="zh-CN" dirty="0" smtClean="0">
                <a:solidFill>
                  <a:srgbClr val="A50021"/>
                </a:solidFill>
              </a:rPr>
              <a:t>,  0,      2,  0,      5,  3 }</a:t>
            </a:r>
          </a:p>
          <a:p>
            <a:pPr>
              <a:spcBef>
                <a:spcPct val="20000"/>
              </a:spcBef>
              <a:buFontTx/>
              <a:buChar char="•"/>
            </a:pPr>
            <a:r>
              <a:rPr kumimoji="0" lang="zh-CN" altLang="en-US" dirty="0" smtClean="0"/>
              <a:t>冲突</a:t>
            </a:r>
            <a:r>
              <a:rPr kumimoji="0" lang="zh-CN" altLang="en-US" dirty="0"/>
              <a:t>：</a:t>
            </a:r>
            <a:r>
              <a:rPr kumimoji="0" lang="en-US" altLang="zh-CN" dirty="0"/>
              <a:t>01</a:t>
            </a:r>
            <a:r>
              <a:rPr kumimoji="0" lang="zh-CN" altLang="en-US" dirty="0"/>
              <a:t>－</a:t>
            </a:r>
            <a:r>
              <a:rPr kumimoji="0" lang="en-US" altLang="zh-CN" dirty="0"/>
              <a:t>23, 55</a:t>
            </a:r>
            <a:r>
              <a:rPr kumimoji="0" lang="zh-CN" altLang="en-US" dirty="0"/>
              <a:t>－</a:t>
            </a:r>
            <a:r>
              <a:rPr kumimoji="0" lang="en-US" altLang="zh-CN" dirty="0"/>
              <a:t>11, 14</a:t>
            </a:r>
            <a:r>
              <a:rPr kumimoji="0" lang="zh-CN" altLang="en-US" dirty="0"/>
              <a:t>－</a:t>
            </a:r>
            <a:r>
              <a:rPr kumimoji="0" lang="en-US" altLang="zh-CN" dirty="0"/>
              <a:t>36</a:t>
            </a:r>
          </a:p>
        </p:txBody>
      </p:sp>
      <p:sp>
        <p:nvSpPr>
          <p:cNvPr id="395344" name="Text Box 80"/>
          <p:cNvSpPr txBox="1">
            <a:spLocks noChangeArrowheads="1"/>
          </p:cNvSpPr>
          <p:nvPr/>
        </p:nvSpPr>
        <p:spPr bwMode="auto">
          <a:xfrm>
            <a:off x="827088" y="4114800"/>
            <a:ext cx="5289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rgbClr val="A50021"/>
                </a:solidFill>
                <a:ea typeface="宋体" panose="02010600030101010101" pitchFamily="2" charset="-122"/>
              </a:rPr>
              <a:t>1      1      2      1      3       6      2      5      1</a:t>
            </a:r>
            <a:endParaRPr lang="en-US" altLang="zh-CN" sz="240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5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95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95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95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95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95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95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395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95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395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395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395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95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5295" grpId="0" autoUpdateAnimBg="0"/>
      <p:bldP spid="395324" grpId="0" autoUpdateAnimBg="0"/>
      <p:bldP spid="395325" grpId="0" autoUpdateAnimBg="0"/>
      <p:bldP spid="395326" grpId="0" autoUpdateAnimBg="0"/>
      <p:bldP spid="395327" grpId="0" autoUpdateAnimBg="0"/>
      <p:bldP spid="395328" grpId="0" autoUpdateAnimBg="0"/>
      <p:bldP spid="395329" grpId="0" autoUpdateAnimBg="0"/>
      <p:bldP spid="395330" grpId="0" autoUpdateAnimBg="0"/>
      <p:bldP spid="395331" grpId="0" autoUpdateAnimBg="0"/>
      <p:bldP spid="395332" grpId="0" autoUpdateAnimBg="0"/>
      <p:bldP spid="395333" grpId="0" autoUpdateAnimBg="0"/>
      <p:bldP spid="395344" grpId="0" autoUpdateAnimBg="0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FE31DD-15D1-4DB2-B587-0EABB02FE47A}" type="slidenum">
              <a:rPr lang="en-US" altLang="zh-CN"/>
              <a:t>121</a:t>
            </a:fld>
            <a:endParaRPr lang="en-US" altLang="zh-CN"/>
          </a:p>
        </p:txBody>
      </p:sp>
      <p:graphicFrame>
        <p:nvGraphicFramePr>
          <p:cNvPr id="494597" name="Group 5"/>
          <p:cNvGraphicFramePr>
            <a:graphicFrameLocks noGrp="1"/>
          </p:cNvGraphicFramePr>
          <p:nvPr/>
        </p:nvGraphicFramePr>
        <p:xfrm>
          <a:off x="606425" y="4322763"/>
          <a:ext cx="6929438" cy="504825"/>
        </p:xfrm>
        <a:graphic>
          <a:graphicData uri="http://schemas.openxmlformats.org/drawingml/2006/table">
            <a:tbl>
              <a:tblPr/>
              <a:tblGrid>
                <a:gridCol w="630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1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1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2706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0" marR="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0" marR="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0" marR="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0" marR="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0" marR="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0" marR="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0" marR="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0" marR="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0" marR="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0" marR="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0" marR="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4623" name="Text Box 31"/>
          <p:cNvSpPr txBox="1">
            <a:spLocks noChangeArrowheads="1"/>
          </p:cNvSpPr>
          <p:nvPr/>
        </p:nvSpPr>
        <p:spPr bwMode="auto">
          <a:xfrm>
            <a:off x="606425" y="3817938"/>
            <a:ext cx="69135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  0     1     2     3     4    5     6      7     8     9    10</a:t>
            </a:r>
          </a:p>
        </p:txBody>
      </p:sp>
      <p:sp>
        <p:nvSpPr>
          <p:cNvPr id="494624" name="Rectangle 32"/>
          <p:cNvSpPr>
            <a:spLocks noChangeArrowheads="1"/>
          </p:cNvSpPr>
          <p:nvPr/>
        </p:nvSpPr>
        <p:spPr bwMode="auto">
          <a:xfrm>
            <a:off x="533400" y="2667000"/>
            <a:ext cx="7999413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A50021"/>
                </a:solidFill>
              </a:rPr>
              <a:t>2</a:t>
            </a:r>
            <a:r>
              <a:rPr lang="zh-CN" altLang="en-US">
                <a:solidFill>
                  <a:srgbClr val="A50021"/>
                </a:solidFill>
              </a:rPr>
              <a:t>）若采用平方探测再散列处理冲突： </a:t>
            </a:r>
            <a:r>
              <a:rPr kumimoji="0" lang="en-US" altLang="zh-CN" i="1">
                <a:solidFill>
                  <a:srgbClr val="FF0000"/>
                </a:solidFill>
              </a:rPr>
              <a:t>d</a:t>
            </a:r>
            <a:r>
              <a:rPr kumimoji="0" lang="en-US" altLang="zh-CN" i="1" baseline="-25000">
                <a:solidFill>
                  <a:srgbClr val="FF0000"/>
                </a:solidFill>
              </a:rPr>
              <a:t>i</a:t>
            </a:r>
            <a:r>
              <a:rPr kumimoji="0" lang="en-US" altLang="zh-CN" i="1">
                <a:solidFill>
                  <a:srgbClr val="FF0000"/>
                </a:solidFill>
              </a:rPr>
              <a:t> = </a:t>
            </a:r>
            <a:r>
              <a:rPr kumimoji="0" lang="en-US" altLang="zh-CN">
                <a:solidFill>
                  <a:srgbClr val="FF0000"/>
                </a:solidFill>
              </a:rPr>
              <a:t>1</a:t>
            </a:r>
            <a:r>
              <a:rPr kumimoji="0" lang="en-US" altLang="zh-CN" baseline="30000">
                <a:solidFill>
                  <a:srgbClr val="FF0000"/>
                </a:solidFill>
              </a:rPr>
              <a:t>2</a:t>
            </a:r>
            <a:r>
              <a:rPr kumimoji="0" lang="en-US" altLang="zh-CN">
                <a:solidFill>
                  <a:srgbClr val="FF0000"/>
                </a:solidFill>
              </a:rPr>
              <a:t>,  -1</a:t>
            </a:r>
            <a:r>
              <a:rPr kumimoji="0" lang="en-US" altLang="zh-CN" baseline="30000">
                <a:solidFill>
                  <a:srgbClr val="FF0000"/>
                </a:solidFill>
              </a:rPr>
              <a:t>2</a:t>
            </a:r>
            <a:r>
              <a:rPr kumimoji="0" lang="en-US" altLang="zh-CN">
                <a:solidFill>
                  <a:srgbClr val="FF0000"/>
                </a:solidFill>
              </a:rPr>
              <a:t>,  2</a:t>
            </a:r>
            <a:r>
              <a:rPr kumimoji="0" lang="en-US" altLang="zh-CN" baseline="30000">
                <a:solidFill>
                  <a:srgbClr val="FF0000"/>
                </a:solidFill>
              </a:rPr>
              <a:t>2</a:t>
            </a:r>
            <a:r>
              <a:rPr kumimoji="0" lang="en-US" altLang="zh-CN">
                <a:solidFill>
                  <a:srgbClr val="FF0000"/>
                </a:solidFill>
              </a:rPr>
              <a:t>,  -2</a:t>
            </a:r>
            <a:r>
              <a:rPr kumimoji="0" lang="en-US" altLang="zh-CN" baseline="30000">
                <a:solidFill>
                  <a:srgbClr val="FF0000"/>
                </a:solidFill>
              </a:rPr>
              <a:t>2</a:t>
            </a:r>
            <a:r>
              <a:rPr kumimoji="0" lang="en-US" altLang="zh-CN">
                <a:solidFill>
                  <a:srgbClr val="FF0000"/>
                </a:solidFill>
              </a:rPr>
              <a:t>,  3</a:t>
            </a:r>
            <a:r>
              <a:rPr kumimoji="0" lang="en-US" altLang="zh-CN" baseline="30000">
                <a:solidFill>
                  <a:srgbClr val="FF0000"/>
                </a:solidFill>
              </a:rPr>
              <a:t>2</a:t>
            </a:r>
            <a:r>
              <a:rPr kumimoji="0" lang="en-US" altLang="zh-CN">
                <a:solidFill>
                  <a:srgbClr val="FF0000"/>
                </a:solidFill>
              </a:rPr>
              <a:t>, -3</a:t>
            </a:r>
            <a:r>
              <a:rPr kumimoji="0" lang="en-US" altLang="zh-CN" baseline="30000">
                <a:solidFill>
                  <a:srgbClr val="FF0000"/>
                </a:solidFill>
              </a:rPr>
              <a:t>2</a:t>
            </a:r>
            <a:r>
              <a:rPr kumimoji="0" lang="en-US" altLang="zh-CN">
                <a:solidFill>
                  <a:srgbClr val="FF0000"/>
                </a:solidFill>
              </a:rPr>
              <a:t>, …, </a:t>
            </a:r>
            <a:r>
              <a:rPr kumimoji="0" lang="en-US" altLang="zh-CN" u="sng">
                <a:solidFill>
                  <a:srgbClr val="FF0000"/>
                </a:solidFill>
              </a:rPr>
              <a:t>+</a:t>
            </a:r>
            <a:r>
              <a:rPr kumimoji="0" lang="en-US" altLang="zh-CN">
                <a:solidFill>
                  <a:srgbClr val="FF0000"/>
                </a:solidFill>
              </a:rPr>
              <a:t>k</a:t>
            </a:r>
            <a:r>
              <a:rPr kumimoji="0" lang="en-US" altLang="zh-CN" baseline="30000">
                <a:solidFill>
                  <a:srgbClr val="FF0000"/>
                </a:solidFill>
              </a:rPr>
              <a:t>2</a:t>
            </a:r>
            <a:r>
              <a:rPr kumimoji="0" lang="en-US" altLang="zh-CN">
                <a:solidFill>
                  <a:srgbClr val="FF0000"/>
                </a:solidFill>
                <a:latin typeface="楷体_GB2312" pitchFamily="49" charset="-122"/>
              </a:rPr>
              <a:t>, </a:t>
            </a:r>
          </a:p>
        </p:txBody>
      </p:sp>
      <p:sp>
        <p:nvSpPr>
          <p:cNvPr id="494625" name="Text Box 33"/>
          <p:cNvSpPr txBox="1">
            <a:spLocks noChangeArrowheads="1"/>
          </p:cNvSpPr>
          <p:nvPr/>
        </p:nvSpPr>
        <p:spPr bwMode="auto">
          <a:xfrm>
            <a:off x="5632450" y="4251325"/>
            <a:ext cx="5905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3200">
                <a:solidFill>
                  <a:srgbClr val="A50021"/>
                </a:solidFill>
                <a:ea typeface="宋体" panose="02010600030101010101" pitchFamily="2" charset="-122"/>
              </a:rPr>
              <a:t>19</a:t>
            </a:r>
            <a:endParaRPr lang="en-US" altLang="zh-CN" sz="3600" b="0">
              <a:ea typeface="宋体" panose="02010600030101010101" pitchFamily="2" charset="-122"/>
            </a:endParaRPr>
          </a:p>
        </p:txBody>
      </p:sp>
      <p:sp>
        <p:nvSpPr>
          <p:cNvPr id="494626" name="Text Box 34"/>
          <p:cNvSpPr txBox="1">
            <a:spLocks noChangeArrowheads="1"/>
          </p:cNvSpPr>
          <p:nvPr/>
        </p:nvSpPr>
        <p:spPr bwMode="auto">
          <a:xfrm>
            <a:off x="1276350" y="4251325"/>
            <a:ext cx="5905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3200">
                <a:solidFill>
                  <a:srgbClr val="A50021"/>
                </a:solidFill>
                <a:ea typeface="宋体" panose="02010600030101010101" pitchFamily="2" charset="-122"/>
              </a:rPr>
              <a:t>01</a:t>
            </a:r>
            <a:endParaRPr lang="en-US" altLang="zh-CN" sz="3600" b="0">
              <a:ea typeface="宋体" panose="02010600030101010101" pitchFamily="2" charset="-122"/>
            </a:endParaRPr>
          </a:p>
        </p:txBody>
      </p:sp>
      <p:sp>
        <p:nvSpPr>
          <p:cNvPr id="494627" name="Text Box 35"/>
          <p:cNvSpPr txBox="1">
            <a:spLocks noChangeArrowheads="1"/>
          </p:cNvSpPr>
          <p:nvPr/>
        </p:nvSpPr>
        <p:spPr bwMode="auto">
          <a:xfrm>
            <a:off x="1898650" y="4251325"/>
            <a:ext cx="5905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3200">
                <a:solidFill>
                  <a:srgbClr val="3333FF"/>
                </a:solidFill>
                <a:ea typeface="宋体" panose="02010600030101010101" pitchFamily="2" charset="-122"/>
              </a:rPr>
              <a:t>23</a:t>
            </a:r>
            <a:endParaRPr lang="en-US" altLang="zh-CN" sz="3600" b="0">
              <a:ea typeface="宋体" panose="02010600030101010101" pitchFamily="2" charset="-122"/>
            </a:endParaRPr>
          </a:p>
        </p:txBody>
      </p:sp>
      <p:sp>
        <p:nvSpPr>
          <p:cNvPr id="494628" name="Text Box 36"/>
          <p:cNvSpPr txBox="1">
            <a:spLocks noChangeArrowheads="1"/>
          </p:cNvSpPr>
          <p:nvPr/>
        </p:nvSpPr>
        <p:spPr bwMode="auto">
          <a:xfrm>
            <a:off x="2520950" y="4251325"/>
            <a:ext cx="5905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3200">
                <a:solidFill>
                  <a:srgbClr val="A50021"/>
                </a:solidFill>
                <a:ea typeface="宋体" panose="02010600030101010101" pitchFamily="2" charset="-122"/>
              </a:rPr>
              <a:t>14</a:t>
            </a:r>
            <a:endParaRPr lang="en-US" altLang="zh-CN" sz="3600" b="0">
              <a:ea typeface="宋体" panose="02010600030101010101" pitchFamily="2" charset="-122"/>
            </a:endParaRPr>
          </a:p>
        </p:txBody>
      </p:sp>
      <p:sp>
        <p:nvSpPr>
          <p:cNvPr id="494629" name="Text Box 37"/>
          <p:cNvSpPr txBox="1">
            <a:spLocks noChangeArrowheads="1"/>
          </p:cNvSpPr>
          <p:nvPr/>
        </p:nvSpPr>
        <p:spPr bwMode="auto">
          <a:xfrm>
            <a:off x="4387850" y="4251325"/>
            <a:ext cx="5905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3200">
                <a:solidFill>
                  <a:srgbClr val="FF00FF"/>
                </a:solidFill>
                <a:ea typeface="宋体" panose="02010600030101010101" pitchFamily="2" charset="-122"/>
              </a:rPr>
              <a:t>68</a:t>
            </a:r>
            <a:endParaRPr lang="en-US" altLang="zh-CN" sz="3600" b="0">
              <a:ea typeface="宋体" panose="02010600030101010101" pitchFamily="2" charset="-122"/>
            </a:endParaRPr>
          </a:p>
        </p:txBody>
      </p:sp>
      <p:sp>
        <p:nvSpPr>
          <p:cNvPr id="494630" name="Text Box 38"/>
          <p:cNvSpPr txBox="1">
            <a:spLocks noChangeArrowheads="1"/>
          </p:cNvSpPr>
          <p:nvPr/>
        </p:nvSpPr>
        <p:spPr bwMode="auto">
          <a:xfrm>
            <a:off x="655638" y="4251325"/>
            <a:ext cx="5905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3200">
                <a:solidFill>
                  <a:srgbClr val="A50021"/>
                </a:solidFill>
                <a:ea typeface="宋体" panose="02010600030101010101" pitchFamily="2" charset="-122"/>
              </a:rPr>
              <a:t>55</a:t>
            </a:r>
            <a:endParaRPr lang="en-US" altLang="zh-CN" sz="3600" b="0">
              <a:ea typeface="宋体" panose="02010600030101010101" pitchFamily="2" charset="-122"/>
            </a:endParaRPr>
          </a:p>
        </p:txBody>
      </p:sp>
      <p:sp>
        <p:nvSpPr>
          <p:cNvPr id="494631" name="Text Box 39"/>
          <p:cNvSpPr txBox="1">
            <a:spLocks noChangeArrowheads="1"/>
          </p:cNvSpPr>
          <p:nvPr/>
        </p:nvSpPr>
        <p:spPr bwMode="auto">
          <a:xfrm>
            <a:off x="3143250" y="4251325"/>
            <a:ext cx="5905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3200">
                <a:solidFill>
                  <a:srgbClr val="006600"/>
                </a:solidFill>
                <a:ea typeface="宋体" panose="02010600030101010101" pitchFamily="2" charset="-122"/>
              </a:rPr>
              <a:t>11</a:t>
            </a:r>
            <a:endParaRPr lang="en-US" altLang="zh-CN" sz="3600" b="0">
              <a:ea typeface="宋体" panose="02010600030101010101" pitchFamily="2" charset="-122"/>
            </a:endParaRPr>
          </a:p>
        </p:txBody>
      </p:sp>
      <p:sp>
        <p:nvSpPr>
          <p:cNvPr id="494632" name="Text Box 40"/>
          <p:cNvSpPr txBox="1">
            <a:spLocks noChangeArrowheads="1"/>
          </p:cNvSpPr>
          <p:nvPr/>
        </p:nvSpPr>
        <p:spPr bwMode="auto">
          <a:xfrm>
            <a:off x="3765550" y="4251325"/>
            <a:ext cx="5905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3200">
                <a:solidFill>
                  <a:srgbClr val="A50021"/>
                </a:solidFill>
                <a:ea typeface="宋体" panose="02010600030101010101" pitchFamily="2" charset="-122"/>
              </a:rPr>
              <a:t>82</a:t>
            </a:r>
            <a:endParaRPr lang="en-US" altLang="zh-CN" sz="3600" b="0">
              <a:ea typeface="宋体" panose="02010600030101010101" pitchFamily="2" charset="-122"/>
            </a:endParaRPr>
          </a:p>
        </p:txBody>
      </p:sp>
      <p:sp>
        <p:nvSpPr>
          <p:cNvPr id="494633" name="Text Box 41"/>
          <p:cNvSpPr txBox="1">
            <a:spLocks noChangeArrowheads="1"/>
          </p:cNvSpPr>
          <p:nvPr/>
        </p:nvSpPr>
        <p:spPr bwMode="auto">
          <a:xfrm>
            <a:off x="5029200" y="4297363"/>
            <a:ext cx="5905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3200">
                <a:solidFill>
                  <a:srgbClr val="FF0000"/>
                </a:solidFill>
                <a:ea typeface="宋体" panose="02010600030101010101" pitchFamily="2" charset="-122"/>
              </a:rPr>
              <a:t>36</a:t>
            </a:r>
            <a:endParaRPr lang="en-US" altLang="zh-CN" sz="3600" b="0">
              <a:ea typeface="宋体" panose="02010600030101010101" pitchFamily="2" charset="-122"/>
            </a:endParaRPr>
          </a:p>
        </p:txBody>
      </p:sp>
      <p:sp>
        <p:nvSpPr>
          <p:cNvPr id="131112" name="Rectangle 42"/>
          <p:cNvSpPr>
            <a:spLocks noChangeArrowheads="1"/>
          </p:cNvSpPr>
          <p:nvPr/>
        </p:nvSpPr>
        <p:spPr bwMode="auto">
          <a:xfrm>
            <a:off x="539750" y="476250"/>
            <a:ext cx="7689850" cy="154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FontTx/>
              <a:buChar char="•"/>
            </a:pPr>
            <a:r>
              <a:rPr kumimoji="0" lang="en-US" altLang="zh-CN">
                <a:solidFill>
                  <a:srgbClr val="A50021"/>
                </a:solidFill>
              </a:rPr>
              <a:t>{ 19,  </a:t>
            </a:r>
            <a:r>
              <a:rPr kumimoji="0" lang="en-US" altLang="zh-CN">
                <a:solidFill>
                  <a:srgbClr val="6600CC"/>
                </a:solidFill>
              </a:rPr>
              <a:t>01,  23</a:t>
            </a:r>
            <a:r>
              <a:rPr kumimoji="0" lang="en-US" altLang="zh-CN">
                <a:solidFill>
                  <a:srgbClr val="A50021"/>
                </a:solidFill>
              </a:rPr>
              <a:t>,  </a:t>
            </a:r>
            <a:r>
              <a:rPr kumimoji="0" lang="en-US" altLang="zh-CN">
                <a:solidFill>
                  <a:srgbClr val="6600CC"/>
                </a:solidFill>
              </a:rPr>
              <a:t>14</a:t>
            </a:r>
            <a:r>
              <a:rPr kumimoji="0" lang="en-US" altLang="zh-CN">
                <a:solidFill>
                  <a:srgbClr val="A50021"/>
                </a:solidFill>
              </a:rPr>
              <a:t>,  </a:t>
            </a:r>
            <a:r>
              <a:rPr kumimoji="0" lang="en-US" altLang="zh-CN">
                <a:solidFill>
                  <a:srgbClr val="6600CC"/>
                </a:solidFill>
              </a:rPr>
              <a:t>55</a:t>
            </a:r>
            <a:r>
              <a:rPr kumimoji="0" lang="en-US" altLang="zh-CN">
                <a:solidFill>
                  <a:srgbClr val="A50021"/>
                </a:solidFill>
              </a:rPr>
              <a:t>,  68,  </a:t>
            </a:r>
            <a:r>
              <a:rPr kumimoji="0" lang="en-US" altLang="zh-CN">
                <a:solidFill>
                  <a:srgbClr val="6600CC"/>
                </a:solidFill>
              </a:rPr>
              <a:t>11</a:t>
            </a:r>
            <a:r>
              <a:rPr kumimoji="0" lang="en-US" altLang="zh-CN">
                <a:solidFill>
                  <a:srgbClr val="A50021"/>
                </a:solidFill>
              </a:rPr>
              <a:t>,  82,  </a:t>
            </a:r>
            <a:r>
              <a:rPr kumimoji="0" lang="en-US" altLang="zh-CN">
                <a:solidFill>
                  <a:srgbClr val="6600CC"/>
                </a:solidFill>
              </a:rPr>
              <a:t>36</a:t>
            </a:r>
            <a:r>
              <a:rPr kumimoji="0" lang="en-US" altLang="zh-CN">
                <a:solidFill>
                  <a:srgbClr val="A50021"/>
                </a:solidFill>
              </a:rPr>
              <a:t> }</a:t>
            </a:r>
          </a:p>
          <a:p>
            <a:pPr>
              <a:spcBef>
                <a:spcPct val="20000"/>
              </a:spcBef>
              <a:buFontTx/>
              <a:buChar char="•"/>
            </a:pPr>
            <a:r>
              <a:rPr kumimoji="0" lang="zh-CN" altLang="en-US">
                <a:solidFill>
                  <a:srgbClr val="A50021"/>
                </a:solidFill>
              </a:rPr>
              <a:t>设定</a:t>
            </a:r>
            <a:r>
              <a:rPr kumimoji="0" lang="en-US" altLang="zh-CN">
                <a:solidFill>
                  <a:srgbClr val="A50021"/>
                </a:solidFill>
              </a:rPr>
              <a:t>H(key) = </a:t>
            </a:r>
            <a:r>
              <a:rPr kumimoji="0" lang="zh-CN" altLang="en-US">
                <a:solidFill>
                  <a:srgbClr val="A50021"/>
                </a:solidFill>
              </a:rPr>
              <a:t>（</a:t>
            </a:r>
            <a:r>
              <a:rPr kumimoji="0" lang="en-US" altLang="zh-CN">
                <a:solidFill>
                  <a:srgbClr val="A50021"/>
                </a:solidFill>
              </a:rPr>
              <a:t>key </a:t>
            </a:r>
            <a:r>
              <a:rPr lang="en-US" altLang="zh-CN">
                <a:solidFill>
                  <a:srgbClr val="0000FF"/>
                </a:solidFill>
              </a:rPr>
              <a:t>+ </a:t>
            </a:r>
            <a:r>
              <a:rPr lang="en-US" altLang="zh-CN" i="1">
                <a:solidFill>
                  <a:srgbClr val="0000FF"/>
                </a:solidFill>
              </a:rPr>
              <a:t>d</a:t>
            </a:r>
            <a:r>
              <a:rPr lang="en-US" altLang="zh-CN" i="1" baseline="-25000">
                <a:solidFill>
                  <a:srgbClr val="0000FF"/>
                </a:solidFill>
              </a:rPr>
              <a:t>i</a:t>
            </a:r>
            <a:r>
              <a:rPr lang="en-US" altLang="zh-CN" i="1"/>
              <a:t> </a:t>
            </a:r>
            <a:r>
              <a:rPr lang="zh-CN" altLang="en-US">
                <a:solidFill>
                  <a:srgbClr val="A50021"/>
                </a:solidFill>
              </a:rPr>
              <a:t>）</a:t>
            </a:r>
            <a:r>
              <a:rPr kumimoji="0" lang="en-US" altLang="zh-CN">
                <a:solidFill>
                  <a:srgbClr val="A50021"/>
                </a:solidFill>
              </a:rPr>
              <a:t>MOD 11 ( </a:t>
            </a:r>
            <a:r>
              <a:rPr kumimoji="0" lang="zh-CN" altLang="en-US">
                <a:solidFill>
                  <a:srgbClr val="A50021"/>
                </a:solidFill>
              </a:rPr>
              <a:t>表长</a:t>
            </a:r>
            <a:r>
              <a:rPr kumimoji="0" lang="en-US" altLang="zh-CN">
                <a:solidFill>
                  <a:srgbClr val="A50021"/>
                </a:solidFill>
              </a:rPr>
              <a:t>=11 )</a:t>
            </a:r>
          </a:p>
          <a:p>
            <a:pPr>
              <a:spcBef>
                <a:spcPct val="20000"/>
              </a:spcBef>
              <a:buFontTx/>
              <a:buChar char="•"/>
            </a:pPr>
            <a:r>
              <a:rPr kumimoji="0" lang="zh-CN" altLang="en-US"/>
              <a:t>冲突：</a:t>
            </a:r>
            <a:r>
              <a:rPr kumimoji="0" lang="en-US" altLang="zh-CN"/>
              <a:t>01</a:t>
            </a:r>
            <a:r>
              <a:rPr kumimoji="0" lang="zh-CN" altLang="en-US"/>
              <a:t>－</a:t>
            </a:r>
            <a:r>
              <a:rPr kumimoji="0" lang="en-US" altLang="zh-CN"/>
              <a:t>23, 55</a:t>
            </a:r>
            <a:r>
              <a:rPr kumimoji="0" lang="zh-CN" altLang="en-US"/>
              <a:t>－</a:t>
            </a:r>
            <a:r>
              <a:rPr kumimoji="0" lang="en-US" altLang="zh-CN"/>
              <a:t>11, 14</a:t>
            </a:r>
            <a:r>
              <a:rPr kumimoji="0" lang="zh-CN" altLang="en-US"/>
              <a:t>－</a:t>
            </a:r>
            <a:r>
              <a:rPr kumimoji="0" lang="en-US" altLang="zh-CN"/>
              <a:t>36</a:t>
            </a: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4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94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94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94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94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94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494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494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494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494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494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494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4623" grpId="0" autoUpdateAnimBg="0"/>
      <p:bldP spid="494624" grpId="0" autoUpdateAnimBg="0"/>
      <p:bldP spid="494625" grpId="0" autoUpdateAnimBg="0"/>
      <p:bldP spid="494626" grpId="0" autoUpdateAnimBg="0"/>
      <p:bldP spid="494627" grpId="0" autoUpdateAnimBg="0"/>
      <p:bldP spid="494628" grpId="0" autoUpdateAnimBg="0"/>
      <p:bldP spid="494629" grpId="0" autoUpdateAnimBg="0"/>
      <p:bldP spid="494630" grpId="0" autoUpdateAnimBg="0"/>
      <p:bldP spid="494631" grpId="0" autoUpdateAnimBg="0"/>
      <p:bldP spid="494632" grpId="0" autoUpdateAnimBg="0"/>
      <p:bldP spid="494633" grpId="0" autoUpdateAnimBg="0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075E7F-BAB2-4600-BB96-EDF2CFCC6E0D}" type="slidenum">
              <a:rPr lang="en-US" altLang="zh-CN"/>
              <a:t>122</a:t>
            </a:fld>
            <a:endParaRPr lang="en-US" altLang="zh-CN"/>
          </a:p>
        </p:txBody>
      </p:sp>
      <p:sp>
        <p:nvSpPr>
          <p:cNvPr id="396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2</a:t>
            </a:r>
            <a:r>
              <a:rPr lang="zh-CN" altLang="en-US" smtClean="0"/>
              <a:t>） 链地址法</a:t>
            </a:r>
          </a:p>
        </p:txBody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42350" cy="5184775"/>
          </a:xfrm>
        </p:spPr>
        <p:txBody>
          <a:bodyPr/>
          <a:lstStyle/>
          <a:p>
            <a:pPr eaLnBrk="1" hangingPunct="1"/>
            <a:r>
              <a:rPr lang="zh-CN" altLang="en-US" smtClean="0"/>
              <a:t>将所有哈希地址相同的记录都链接在同一链表中。       </a:t>
            </a:r>
          </a:p>
          <a:p>
            <a:pPr eaLnBrk="1" hangingPunct="1"/>
            <a:endParaRPr lang="en-US" altLang="zh-CN" smtClean="0"/>
          </a:p>
        </p:txBody>
      </p:sp>
      <p:grpSp>
        <p:nvGrpSpPr>
          <p:cNvPr id="2" name="Group 69"/>
          <p:cNvGrpSpPr/>
          <p:nvPr/>
        </p:nvGrpSpPr>
        <p:grpSpPr bwMode="auto">
          <a:xfrm>
            <a:off x="1085850" y="2667000"/>
            <a:ext cx="1600200" cy="457200"/>
            <a:chOff x="684" y="1680"/>
            <a:chExt cx="1008" cy="288"/>
          </a:xfrm>
        </p:grpSpPr>
        <p:grpSp>
          <p:nvGrpSpPr>
            <p:cNvPr id="132164" name="Group 55"/>
            <p:cNvGrpSpPr/>
            <p:nvPr/>
          </p:nvGrpSpPr>
          <p:grpSpPr bwMode="auto">
            <a:xfrm>
              <a:off x="1164" y="1680"/>
              <a:ext cx="528" cy="288"/>
              <a:chOff x="1164" y="1680"/>
              <a:chExt cx="528" cy="288"/>
            </a:xfrm>
          </p:grpSpPr>
          <p:sp>
            <p:nvSpPr>
              <p:cNvPr id="132166" name="Rectangle 14"/>
              <p:cNvSpPr>
                <a:spLocks noChangeArrowheads="1"/>
              </p:cNvSpPr>
              <p:nvPr/>
            </p:nvSpPr>
            <p:spPr bwMode="auto">
              <a:xfrm>
                <a:off x="1164" y="1680"/>
                <a:ext cx="528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r>
                  <a:rPr lang="en-US" altLang="zh-CN" sz="2400">
                    <a:ea typeface="宋体" panose="02010600030101010101" pitchFamily="2" charset="-122"/>
                  </a:rPr>
                  <a:t>01</a:t>
                </a:r>
              </a:p>
            </p:txBody>
          </p:sp>
          <p:sp>
            <p:nvSpPr>
              <p:cNvPr id="132167" name="Line 15"/>
              <p:cNvSpPr>
                <a:spLocks noChangeShapeType="1"/>
              </p:cNvSpPr>
              <p:nvPr/>
            </p:nvSpPr>
            <p:spPr bwMode="auto">
              <a:xfrm>
                <a:off x="1500" y="1680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32165" name="Line 31"/>
            <p:cNvSpPr>
              <a:spLocks noChangeShapeType="1"/>
            </p:cNvSpPr>
            <p:nvPr/>
          </p:nvSpPr>
          <p:spPr bwMode="auto">
            <a:xfrm>
              <a:off x="684" y="1824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63"/>
          <p:cNvGrpSpPr/>
          <p:nvPr/>
        </p:nvGrpSpPr>
        <p:grpSpPr bwMode="auto">
          <a:xfrm>
            <a:off x="1085850" y="5257800"/>
            <a:ext cx="1600200" cy="457200"/>
            <a:chOff x="684" y="3312"/>
            <a:chExt cx="1008" cy="288"/>
          </a:xfrm>
        </p:grpSpPr>
        <p:grpSp>
          <p:nvGrpSpPr>
            <p:cNvPr id="132160" name="Group 52"/>
            <p:cNvGrpSpPr/>
            <p:nvPr/>
          </p:nvGrpSpPr>
          <p:grpSpPr bwMode="auto">
            <a:xfrm>
              <a:off x="1164" y="3312"/>
              <a:ext cx="528" cy="288"/>
              <a:chOff x="1164" y="3312"/>
              <a:chExt cx="528" cy="288"/>
            </a:xfrm>
          </p:grpSpPr>
          <p:sp>
            <p:nvSpPr>
              <p:cNvPr id="132162" name="Rectangle 22"/>
              <p:cNvSpPr>
                <a:spLocks noChangeArrowheads="1"/>
              </p:cNvSpPr>
              <p:nvPr/>
            </p:nvSpPr>
            <p:spPr bwMode="auto">
              <a:xfrm>
                <a:off x="1164" y="3312"/>
                <a:ext cx="528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r>
                  <a:rPr lang="en-US" altLang="zh-CN" sz="2400">
                    <a:ea typeface="宋体" panose="02010600030101010101" pitchFamily="2" charset="-122"/>
                  </a:rPr>
                  <a:t>19</a:t>
                </a:r>
              </a:p>
            </p:txBody>
          </p:sp>
          <p:sp>
            <p:nvSpPr>
              <p:cNvPr id="132163" name="Line 23"/>
              <p:cNvSpPr>
                <a:spLocks noChangeShapeType="1"/>
              </p:cNvSpPr>
              <p:nvPr/>
            </p:nvSpPr>
            <p:spPr bwMode="auto">
              <a:xfrm>
                <a:off x="1500" y="3312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32161" name="Line 34"/>
            <p:cNvSpPr>
              <a:spLocks noChangeShapeType="1"/>
            </p:cNvSpPr>
            <p:nvPr/>
          </p:nvSpPr>
          <p:spPr bwMode="auto">
            <a:xfrm>
              <a:off x="684" y="3456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" name="Group 64"/>
          <p:cNvGrpSpPr/>
          <p:nvPr/>
        </p:nvGrpSpPr>
        <p:grpSpPr bwMode="auto">
          <a:xfrm>
            <a:off x="2533650" y="5257800"/>
            <a:ext cx="1676400" cy="498475"/>
            <a:chOff x="1596" y="3312"/>
            <a:chExt cx="1056" cy="314"/>
          </a:xfrm>
        </p:grpSpPr>
        <p:sp>
          <p:nvSpPr>
            <p:cNvPr id="132155" name="Line 37"/>
            <p:cNvSpPr>
              <a:spLocks noChangeShapeType="1"/>
            </p:cNvSpPr>
            <p:nvPr/>
          </p:nvSpPr>
          <p:spPr bwMode="auto">
            <a:xfrm>
              <a:off x="1596" y="3456"/>
              <a:ext cx="5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32156" name="Group 53"/>
            <p:cNvGrpSpPr/>
            <p:nvPr/>
          </p:nvGrpSpPr>
          <p:grpSpPr bwMode="auto">
            <a:xfrm>
              <a:off x="2124" y="3312"/>
              <a:ext cx="528" cy="314"/>
              <a:chOff x="2124" y="3312"/>
              <a:chExt cx="528" cy="314"/>
            </a:xfrm>
          </p:grpSpPr>
          <p:sp>
            <p:nvSpPr>
              <p:cNvPr id="132157" name="Rectangle 24"/>
              <p:cNvSpPr>
                <a:spLocks noChangeArrowheads="1"/>
              </p:cNvSpPr>
              <p:nvPr/>
            </p:nvSpPr>
            <p:spPr bwMode="auto">
              <a:xfrm>
                <a:off x="2124" y="3312"/>
                <a:ext cx="528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2158" name="Line 25"/>
              <p:cNvSpPr>
                <a:spLocks noChangeShapeType="1"/>
              </p:cNvSpPr>
              <p:nvPr/>
            </p:nvSpPr>
            <p:spPr bwMode="auto">
              <a:xfrm>
                <a:off x="2460" y="3312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2159" name="Text Box 41"/>
              <p:cNvSpPr txBox="1">
                <a:spLocks noChangeArrowheads="1"/>
              </p:cNvSpPr>
              <p:nvPr/>
            </p:nvSpPr>
            <p:spPr bwMode="auto">
              <a:xfrm>
                <a:off x="2152" y="3338"/>
                <a:ext cx="3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sz="2400">
                    <a:ea typeface="宋体" panose="02010600030101010101" pitchFamily="2" charset="-122"/>
                  </a:rPr>
                  <a:t>68</a:t>
                </a:r>
              </a:p>
            </p:txBody>
          </p:sp>
        </p:grpSp>
      </p:grpSp>
      <p:grpSp>
        <p:nvGrpSpPr>
          <p:cNvPr id="8" name="Group 62"/>
          <p:cNvGrpSpPr/>
          <p:nvPr/>
        </p:nvGrpSpPr>
        <p:grpSpPr bwMode="auto">
          <a:xfrm>
            <a:off x="1085850" y="1905000"/>
            <a:ext cx="1676400" cy="533400"/>
            <a:chOff x="684" y="1200"/>
            <a:chExt cx="1056" cy="336"/>
          </a:xfrm>
        </p:grpSpPr>
        <p:sp>
          <p:nvSpPr>
            <p:cNvPr id="132150" name="Line 30"/>
            <p:cNvSpPr>
              <a:spLocks noChangeShapeType="1"/>
            </p:cNvSpPr>
            <p:nvPr/>
          </p:nvSpPr>
          <p:spPr bwMode="auto">
            <a:xfrm>
              <a:off x="684" y="1440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32151" name="Group 54"/>
            <p:cNvGrpSpPr/>
            <p:nvPr/>
          </p:nvGrpSpPr>
          <p:grpSpPr bwMode="auto">
            <a:xfrm>
              <a:off x="1164" y="1200"/>
              <a:ext cx="576" cy="336"/>
              <a:chOff x="1164" y="1200"/>
              <a:chExt cx="576" cy="336"/>
            </a:xfrm>
          </p:grpSpPr>
          <p:sp>
            <p:nvSpPr>
              <p:cNvPr id="132152" name="Rectangle 12"/>
              <p:cNvSpPr>
                <a:spLocks noChangeArrowheads="1"/>
              </p:cNvSpPr>
              <p:nvPr/>
            </p:nvSpPr>
            <p:spPr bwMode="auto">
              <a:xfrm>
                <a:off x="1164" y="1248"/>
                <a:ext cx="528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r>
                  <a:rPr lang="en-US" altLang="zh-CN" sz="2400">
                    <a:ea typeface="宋体" panose="02010600030101010101" pitchFamily="2" charset="-122"/>
                  </a:rPr>
                  <a:t>14</a:t>
                </a:r>
              </a:p>
            </p:txBody>
          </p:sp>
          <p:sp>
            <p:nvSpPr>
              <p:cNvPr id="132153" name="Line 13"/>
              <p:cNvSpPr>
                <a:spLocks noChangeShapeType="1"/>
              </p:cNvSpPr>
              <p:nvPr/>
            </p:nvSpPr>
            <p:spPr bwMode="auto">
              <a:xfrm>
                <a:off x="1500" y="1248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2154" name="Text Box 43"/>
              <p:cNvSpPr txBox="1">
                <a:spLocks noChangeArrowheads="1"/>
              </p:cNvSpPr>
              <p:nvPr/>
            </p:nvSpPr>
            <p:spPr bwMode="auto">
              <a:xfrm>
                <a:off x="1489" y="1200"/>
                <a:ext cx="251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ea typeface="宋体" panose="02010600030101010101" pitchFamily="2" charset="-122"/>
                    <a:sym typeface="Symbol" panose="05050102010706020507" pitchFamily="18" charset="2"/>
                  </a:rPr>
                  <a:t></a:t>
                </a:r>
                <a:endParaRPr lang="en-US" altLang="zh-CN" sz="2400"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10" name="Group 70"/>
          <p:cNvGrpSpPr/>
          <p:nvPr/>
        </p:nvGrpSpPr>
        <p:grpSpPr bwMode="auto">
          <a:xfrm>
            <a:off x="2533650" y="2605088"/>
            <a:ext cx="1752600" cy="519112"/>
            <a:chOff x="1596" y="1641"/>
            <a:chExt cx="1104" cy="327"/>
          </a:xfrm>
        </p:grpSpPr>
        <p:sp>
          <p:nvSpPr>
            <p:cNvPr id="132145" name="Line 36"/>
            <p:cNvSpPr>
              <a:spLocks noChangeShapeType="1"/>
            </p:cNvSpPr>
            <p:nvPr/>
          </p:nvSpPr>
          <p:spPr bwMode="auto">
            <a:xfrm>
              <a:off x="1596" y="1824"/>
              <a:ext cx="5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32146" name="Group 56"/>
            <p:cNvGrpSpPr/>
            <p:nvPr/>
          </p:nvGrpSpPr>
          <p:grpSpPr bwMode="auto">
            <a:xfrm>
              <a:off x="2124" y="1641"/>
              <a:ext cx="576" cy="327"/>
              <a:chOff x="2124" y="1641"/>
              <a:chExt cx="576" cy="327"/>
            </a:xfrm>
          </p:grpSpPr>
          <p:sp>
            <p:nvSpPr>
              <p:cNvPr id="132147" name="Rectangle 16"/>
              <p:cNvSpPr>
                <a:spLocks noChangeArrowheads="1"/>
              </p:cNvSpPr>
              <p:nvPr/>
            </p:nvSpPr>
            <p:spPr bwMode="auto">
              <a:xfrm>
                <a:off x="2124" y="1680"/>
                <a:ext cx="528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r>
                  <a:rPr lang="en-US" altLang="zh-CN" sz="2400">
                    <a:ea typeface="宋体" panose="02010600030101010101" pitchFamily="2" charset="-122"/>
                  </a:rPr>
                  <a:t>36</a:t>
                </a:r>
              </a:p>
            </p:txBody>
          </p:sp>
          <p:sp>
            <p:nvSpPr>
              <p:cNvPr id="132148" name="Line 17"/>
              <p:cNvSpPr>
                <a:spLocks noChangeShapeType="1"/>
              </p:cNvSpPr>
              <p:nvPr/>
            </p:nvSpPr>
            <p:spPr bwMode="auto">
              <a:xfrm>
                <a:off x="2460" y="1680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2149" name="Text Box 44"/>
              <p:cNvSpPr txBox="1">
                <a:spLocks noChangeArrowheads="1"/>
              </p:cNvSpPr>
              <p:nvPr/>
            </p:nvSpPr>
            <p:spPr bwMode="auto">
              <a:xfrm>
                <a:off x="2449" y="1641"/>
                <a:ext cx="251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ea typeface="宋体" panose="02010600030101010101" pitchFamily="2" charset="-122"/>
                    <a:sym typeface="Symbol" panose="05050102010706020507" pitchFamily="18" charset="2"/>
                  </a:rPr>
                  <a:t></a:t>
                </a:r>
                <a:endParaRPr lang="en-US" altLang="zh-CN" sz="2400"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12" name="Group 68"/>
          <p:cNvGrpSpPr/>
          <p:nvPr/>
        </p:nvGrpSpPr>
        <p:grpSpPr bwMode="auto">
          <a:xfrm>
            <a:off x="1085850" y="3214688"/>
            <a:ext cx="1676400" cy="560387"/>
            <a:chOff x="684" y="2025"/>
            <a:chExt cx="1056" cy="353"/>
          </a:xfrm>
        </p:grpSpPr>
        <p:sp>
          <p:nvSpPr>
            <p:cNvPr id="132139" name="Line 32"/>
            <p:cNvSpPr>
              <a:spLocks noChangeShapeType="1"/>
            </p:cNvSpPr>
            <p:nvPr/>
          </p:nvSpPr>
          <p:spPr bwMode="auto">
            <a:xfrm>
              <a:off x="684" y="2208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32140" name="Group 57"/>
            <p:cNvGrpSpPr/>
            <p:nvPr/>
          </p:nvGrpSpPr>
          <p:grpSpPr bwMode="auto">
            <a:xfrm>
              <a:off x="1164" y="2025"/>
              <a:ext cx="576" cy="353"/>
              <a:chOff x="1164" y="2025"/>
              <a:chExt cx="576" cy="353"/>
            </a:xfrm>
          </p:grpSpPr>
          <p:sp>
            <p:nvSpPr>
              <p:cNvPr id="132141" name="Rectangle 18"/>
              <p:cNvSpPr>
                <a:spLocks noChangeArrowheads="1"/>
              </p:cNvSpPr>
              <p:nvPr/>
            </p:nvSpPr>
            <p:spPr bwMode="auto">
              <a:xfrm>
                <a:off x="1164" y="2064"/>
                <a:ext cx="528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2142" name="Line 19"/>
              <p:cNvSpPr>
                <a:spLocks noChangeShapeType="1"/>
              </p:cNvSpPr>
              <p:nvPr/>
            </p:nvSpPr>
            <p:spPr bwMode="auto">
              <a:xfrm>
                <a:off x="1500" y="206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2143" name="Text Box 39"/>
              <p:cNvSpPr txBox="1">
                <a:spLocks noChangeArrowheads="1"/>
              </p:cNvSpPr>
              <p:nvPr/>
            </p:nvSpPr>
            <p:spPr bwMode="auto">
              <a:xfrm>
                <a:off x="1192" y="2090"/>
                <a:ext cx="3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sz="2400">
                    <a:ea typeface="宋体" panose="02010600030101010101" pitchFamily="2" charset="-122"/>
                  </a:rPr>
                  <a:t>23</a:t>
                </a:r>
              </a:p>
            </p:txBody>
          </p:sp>
          <p:sp>
            <p:nvSpPr>
              <p:cNvPr id="132144" name="Text Box 45"/>
              <p:cNvSpPr txBox="1">
                <a:spLocks noChangeArrowheads="1"/>
              </p:cNvSpPr>
              <p:nvPr/>
            </p:nvSpPr>
            <p:spPr bwMode="auto">
              <a:xfrm>
                <a:off x="1489" y="2025"/>
                <a:ext cx="251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ea typeface="宋体" panose="02010600030101010101" pitchFamily="2" charset="-122"/>
                    <a:sym typeface="Symbol" panose="05050102010706020507" pitchFamily="18" charset="2"/>
                  </a:rPr>
                  <a:t></a:t>
                </a:r>
                <a:endParaRPr lang="en-US" altLang="zh-CN" sz="2400"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14" name="Group 67"/>
          <p:cNvGrpSpPr/>
          <p:nvPr/>
        </p:nvGrpSpPr>
        <p:grpSpPr bwMode="auto">
          <a:xfrm>
            <a:off x="1085850" y="4433888"/>
            <a:ext cx="1676400" cy="519112"/>
            <a:chOff x="684" y="2793"/>
            <a:chExt cx="1056" cy="327"/>
          </a:xfrm>
        </p:grpSpPr>
        <p:sp>
          <p:nvSpPr>
            <p:cNvPr id="132133" name="Line 33"/>
            <p:cNvSpPr>
              <a:spLocks noChangeShapeType="1"/>
            </p:cNvSpPr>
            <p:nvPr/>
          </p:nvSpPr>
          <p:spPr bwMode="auto">
            <a:xfrm>
              <a:off x="684" y="2976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32134" name="Group 58"/>
            <p:cNvGrpSpPr/>
            <p:nvPr/>
          </p:nvGrpSpPr>
          <p:grpSpPr bwMode="auto">
            <a:xfrm>
              <a:off x="1164" y="2793"/>
              <a:ext cx="576" cy="327"/>
              <a:chOff x="1164" y="2793"/>
              <a:chExt cx="576" cy="327"/>
            </a:xfrm>
          </p:grpSpPr>
          <p:sp>
            <p:nvSpPr>
              <p:cNvPr id="132135" name="Rectangle 20"/>
              <p:cNvSpPr>
                <a:spLocks noChangeArrowheads="1"/>
              </p:cNvSpPr>
              <p:nvPr/>
            </p:nvSpPr>
            <p:spPr bwMode="auto">
              <a:xfrm>
                <a:off x="1164" y="2832"/>
                <a:ext cx="528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2136" name="Line 21"/>
              <p:cNvSpPr>
                <a:spLocks noChangeShapeType="1"/>
              </p:cNvSpPr>
              <p:nvPr/>
            </p:nvSpPr>
            <p:spPr bwMode="auto">
              <a:xfrm>
                <a:off x="1500" y="2832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2137" name="Text Box 40"/>
              <p:cNvSpPr txBox="1">
                <a:spLocks noChangeArrowheads="1"/>
              </p:cNvSpPr>
              <p:nvPr/>
            </p:nvSpPr>
            <p:spPr bwMode="auto">
              <a:xfrm>
                <a:off x="1192" y="2832"/>
                <a:ext cx="3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sz="2400">
                    <a:ea typeface="宋体" panose="02010600030101010101" pitchFamily="2" charset="-122"/>
                  </a:rPr>
                  <a:t>11</a:t>
                </a:r>
              </a:p>
            </p:txBody>
          </p:sp>
          <p:sp>
            <p:nvSpPr>
              <p:cNvPr id="132138" name="Text Box 46"/>
              <p:cNvSpPr txBox="1">
                <a:spLocks noChangeArrowheads="1"/>
              </p:cNvSpPr>
              <p:nvPr/>
            </p:nvSpPr>
            <p:spPr bwMode="auto">
              <a:xfrm>
                <a:off x="1489" y="2793"/>
                <a:ext cx="251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ea typeface="宋体" panose="02010600030101010101" pitchFamily="2" charset="-122"/>
                    <a:sym typeface="Symbol" panose="05050102010706020507" pitchFamily="18" charset="2"/>
                  </a:rPr>
                  <a:t></a:t>
                </a:r>
                <a:endParaRPr lang="en-US" altLang="zh-CN" sz="2400"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16" name="Group 65"/>
          <p:cNvGrpSpPr/>
          <p:nvPr/>
        </p:nvGrpSpPr>
        <p:grpSpPr bwMode="auto">
          <a:xfrm>
            <a:off x="4057650" y="5181600"/>
            <a:ext cx="1752600" cy="533400"/>
            <a:chOff x="2556" y="3264"/>
            <a:chExt cx="1104" cy="336"/>
          </a:xfrm>
        </p:grpSpPr>
        <p:grpSp>
          <p:nvGrpSpPr>
            <p:cNvPr id="132128" name="Group 59"/>
            <p:cNvGrpSpPr/>
            <p:nvPr/>
          </p:nvGrpSpPr>
          <p:grpSpPr bwMode="auto">
            <a:xfrm>
              <a:off x="3084" y="3312"/>
              <a:ext cx="528" cy="288"/>
              <a:chOff x="3084" y="3312"/>
              <a:chExt cx="528" cy="288"/>
            </a:xfrm>
          </p:grpSpPr>
          <p:sp>
            <p:nvSpPr>
              <p:cNvPr id="132131" name="Rectangle 26"/>
              <p:cNvSpPr>
                <a:spLocks noChangeArrowheads="1"/>
              </p:cNvSpPr>
              <p:nvPr/>
            </p:nvSpPr>
            <p:spPr bwMode="auto">
              <a:xfrm>
                <a:off x="3084" y="3312"/>
                <a:ext cx="528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r>
                  <a:rPr lang="en-US" altLang="zh-CN" sz="2400">
                    <a:ea typeface="宋体" panose="02010600030101010101" pitchFamily="2" charset="-122"/>
                  </a:rPr>
                  <a:t>82</a:t>
                </a:r>
              </a:p>
            </p:txBody>
          </p:sp>
          <p:sp>
            <p:nvSpPr>
              <p:cNvPr id="132132" name="Line 27"/>
              <p:cNvSpPr>
                <a:spLocks noChangeShapeType="1"/>
              </p:cNvSpPr>
              <p:nvPr/>
            </p:nvSpPr>
            <p:spPr bwMode="auto">
              <a:xfrm>
                <a:off x="3420" y="3312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32129" name="Line 38"/>
            <p:cNvSpPr>
              <a:spLocks noChangeShapeType="1"/>
            </p:cNvSpPr>
            <p:nvPr/>
          </p:nvSpPr>
          <p:spPr bwMode="auto">
            <a:xfrm>
              <a:off x="2556" y="3456"/>
              <a:ext cx="5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130" name="Text Box 47"/>
            <p:cNvSpPr txBox="1">
              <a:spLocks noChangeArrowheads="1"/>
            </p:cNvSpPr>
            <p:nvPr/>
          </p:nvSpPr>
          <p:spPr bwMode="auto">
            <a:xfrm>
              <a:off x="3409" y="3264"/>
              <a:ext cx="25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>
                  <a:ea typeface="宋体" panose="02010600030101010101" pitchFamily="2" charset="-122"/>
                  <a:sym typeface="Symbol" panose="05050102010706020507" pitchFamily="18" charset="2"/>
                </a:rPr>
                <a:t></a:t>
              </a:r>
              <a:endParaRPr lang="en-US" altLang="zh-CN" sz="2400">
                <a:ea typeface="宋体" panose="02010600030101010101" pitchFamily="2" charset="-122"/>
              </a:endParaRPr>
            </a:p>
          </p:txBody>
        </p:sp>
      </p:grpSp>
      <p:grpSp>
        <p:nvGrpSpPr>
          <p:cNvPr id="18" name="Group 66"/>
          <p:cNvGrpSpPr/>
          <p:nvPr/>
        </p:nvGrpSpPr>
        <p:grpSpPr bwMode="auto">
          <a:xfrm>
            <a:off x="1085850" y="5881688"/>
            <a:ext cx="1617663" cy="519112"/>
            <a:chOff x="684" y="3705"/>
            <a:chExt cx="1019" cy="327"/>
          </a:xfrm>
        </p:grpSpPr>
        <p:sp>
          <p:nvSpPr>
            <p:cNvPr id="132122" name="Line 35"/>
            <p:cNvSpPr>
              <a:spLocks noChangeShapeType="1"/>
            </p:cNvSpPr>
            <p:nvPr/>
          </p:nvSpPr>
          <p:spPr bwMode="auto">
            <a:xfrm>
              <a:off x="684" y="3840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32123" name="Group 60"/>
            <p:cNvGrpSpPr/>
            <p:nvPr/>
          </p:nvGrpSpPr>
          <p:grpSpPr bwMode="auto">
            <a:xfrm>
              <a:off x="1164" y="3705"/>
              <a:ext cx="539" cy="327"/>
              <a:chOff x="1164" y="3705"/>
              <a:chExt cx="539" cy="327"/>
            </a:xfrm>
          </p:grpSpPr>
          <p:sp>
            <p:nvSpPr>
              <p:cNvPr id="132124" name="Rectangle 28"/>
              <p:cNvSpPr>
                <a:spLocks noChangeArrowheads="1"/>
              </p:cNvSpPr>
              <p:nvPr/>
            </p:nvSpPr>
            <p:spPr bwMode="auto">
              <a:xfrm>
                <a:off x="1164" y="3744"/>
                <a:ext cx="528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2125" name="Line 29"/>
              <p:cNvSpPr>
                <a:spLocks noChangeShapeType="1"/>
              </p:cNvSpPr>
              <p:nvPr/>
            </p:nvSpPr>
            <p:spPr bwMode="auto">
              <a:xfrm>
                <a:off x="1500" y="374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2126" name="Text Box 42"/>
              <p:cNvSpPr txBox="1">
                <a:spLocks noChangeArrowheads="1"/>
              </p:cNvSpPr>
              <p:nvPr/>
            </p:nvSpPr>
            <p:spPr bwMode="auto">
              <a:xfrm>
                <a:off x="1192" y="3744"/>
                <a:ext cx="3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sz="2400">
                    <a:ea typeface="宋体" panose="02010600030101010101" pitchFamily="2" charset="-122"/>
                  </a:rPr>
                  <a:t>55</a:t>
                </a:r>
              </a:p>
            </p:txBody>
          </p:sp>
          <p:sp>
            <p:nvSpPr>
              <p:cNvPr id="132127" name="Text Box 48"/>
              <p:cNvSpPr txBox="1">
                <a:spLocks noChangeArrowheads="1"/>
              </p:cNvSpPr>
              <p:nvPr/>
            </p:nvSpPr>
            <p:spPr bwMode="auto">
              <a:xfrm>
                <a:off x="1452" y="3705"/>
                <a:ext cx="251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ea typeface="宋体" panose="02010600030101010101" pitchFamily="2" charset="-122"/>
                    <a:sym typeface="Symbol" panose="05050102010706020507" pitchFamily="18" charset="2"/>
                  </a:rPr>
                  <a:t></a:t>
                </a:r>
                <a:endParaRPr lang="en-US" altLang="zh-CN" sz="2400"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20" name="Group 61"/>
          <p:cNvGrpSpPr/>
          <p:nvPr/>
        </p:nvGrpSpPr>
        <p:grpSpPr bwMode="auto">
          <a:xfrm>
            <a:off x="323850" y="1905000"/>
            <a:ext cx="914400" cy="4572000"/>
            <a:chOff x="204" y="1200"/>
            <a:chExt cx="576" cy="2880"/>
          </a:xfrm>
        </p:grpSpPr>
        <p:sp>
          <p:nvSpPr>
            <p:cNvPr id="132113" name="Rectangle 4"/>
            <p:cNvSpPr>
              <a:spLocks noChangeArrowheads="1"/>
            </p:cNvSpPr>
            <p:nvPr/>
          </p:nvSpPr>
          <p:spPr bwMode="auto">
            <a:xfrm>
              <a:off x="492" y="1200"/>
              <a:ext cx="288" cy="288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114" name="Line 5"/>
            <p:cNvSpPr>
              <a:spLocks noChangeShapeType="1"/>
            </p:cNvSpPr>
            <p:nvPr/>
          </p:nvSpPr>
          <p:spPr bwMode="auto">
            <a:xfrm>
              <a:off x="492" y="1632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115" name="Line 6"/>
            <p:cNvSpPr>
              <a:spLocks noChangeShapeType="1"/>
            </p:cNvSpPr>
            <p:nvPr/>
          </p:nvSpPr>
          <p:spPr bwMode="auto">
            <a:xfrm>
              <a:off x="492" y="2016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116" name="Line 7"/>
            <p:cNvSpPr>
              <a:spLocks noChangeShapeType="1"/>
            </p:cNvSpPr>
            <p:nvPr/>
          </p:nvSpPr>
          <p:spPr bwMode="auto">
            <a:xfrm>
              <a:off x="492" y="2400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117" name="Line 8"/>
            <p:cNvSpPr>
              <a:spLocks noChangeShapeType="1"/>
            </p:cNvSpPr>
            <p:nvPr/>
          </p:nvSpPr>
          <p:spPr bwMode="auto">
            <a:xfrm>
              <a:off x="492" y="2784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118" name="Line 9"/>
            <p:cNvSpPr>
              <a:spLocks noChangeShapeType="1"/>
            </p:cNvSpPr>
            <p:nvPr/>
          </p:nvSpPr>
          <p:spPr bwMode="auto">
            <a:xfrm>
              <a:off x="492" y="3216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119" name="Line 10"/>
            <p:cNvSpPr>
              <a:spLocks noChangeShapeType="1"/>
            </p:cNvSpPr>
            <p:nvPr/>
          </p:nvSpPr>
          <p:spPr bwMode="auto">
            <a:xfrm>
              <a:off x="492" y="3648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120" name="Text Box 11"/>
            <p:cNvSpPr txBox="1">
              <a:spLocks noChangeArrowheads="1"/>
            </p:cNvSpPr>
            <p:nvPr/>
          </p:nvSpPr>
          <p:spPr bwMode="auto">
            <a:xfrm>
              <a:off x="204" y="1233"/>
              <a:ext cx="336" cy="27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6600CC"/>
                  </a:solidFill>
                  <a:ea typeface="宋体" panose="02010600030101010101" pitchFamily="2" charset="-122"/>
                </a:rPr>
                <a:t>0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6600CC"/>
                  </a:solidFill>
                  <a:ea typeface="宋体" panose="02010600030101010101" pitchFamily="2" charset="-122"/>
                </a:rPr>
                <a:t>1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6600CC"/>
                  </a:solidFill>
                  <a:ea typeface="宋体" panose="02010600030101010101" pitchFamily="2" charset="-122"/>
                </a:rPr>
                <a:t>2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6600CC"/>
                  </a:solidFill>
                  <a:ea typeface="宋体" panose="02010600030101010101" pitchFamily="2" charset="-122"/>
                </a:rPr>
                <a:t>3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6600CC"/>
                  </a:solidFill>
                  <a:ea typeface="宋体" panose="02010600030101010101" pitchFamily="2" charset="-122"/>
                </a:rPr>
                <a:t>4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6600CC"/>
                  </a:solidFill>
                  <a:ea typeface="宋体" panose="02010600030101010101" pitchFamily="2" charset="-122"/>
                </a:rPr>
                <a:t>5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6600CC"/>
                  </a:solidFill>
                  <a:ea typeface="宋体" panose="02010600030101010101" pitchFamily="2" charset="-122"/>
                </a:rPr>
                <a:t>6</a:t>
              </a:r>
              <a:endParaRPr lang="en-US" altLang="zh-CN">
                <a:ea typeface="宋体" panose="02010600030101010101" pitchFamily="2" charset="-122"/>
              </a:endParaRPr>
            </a:p>
          </p:txBody>
        </p:sp>
        <p:sp>
          <p:nvSpPr>
            <p:cNvPr id="132121" name="Text Box 49"/>
            <p:cNvSpPr txBox="1">
              <a:spLocks noChangeArrowheads="1"/>
            </p:cNvSpPr>
            <p:nvPr/>
          </p:nvSpPr>
          <p:spPr bwMode="auto">
            <a:xfrm>
              <a:off x="529" y="2409"/>
              <a:ext cx="25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>
                  <a:ea typeface="宋体" panose="02010600030101010101" pitchFamily="2" charset="-122"/>
                  <a:sym typeface="Symbol" panose="05050102010706020507" pitchFamily="18" charset="2"/>
                </a:rPr>
                <a:t></a:t>
              </a:r>
              <a:endParaRPr lang="en-US" altLang="zh-CN" sz="2400">
                <a:ea typeface="宋体" panose="02010600030101010101" pitchFamily="2" charset="-122"/>
              </a:endParaRPr>
            </a:p>
          </p:txBody>
        </p:sp>
      </p:grpSp>
      <p:sp>
        <p:nvSpPr>
          <p:cNvPr id="396338" name="Rectangle 50"/>
          <p:cNvSpPr>
            <a:spLocks noChangeArrowheads="1"/>
          </p:cNvSpPr>
          <p:nvPr/>
        </p:nvSpPr>
        <p:spPr bwMode="auto">
          <a:xfrm>
            <a:off x="4356100" y="1916113"/>
            <a:ext cx="4608513" cy="137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0" lang="en-US" altLang="zh-CN" dirty="0">
                <a:solidFill>
                  <a:srgbClr val="A50021"/>
                </a:solidFill>
              </a:rPr>
              <a:t>{ 19,  </a:t>
            </a:r>
            <a:r>
              <a:rPr kumimoji="0" lang="en-US" altLang="zh-CN" dirty="0">
                <a:solidFill>
                  <a:srgbClr val="6600CC"/>
                </a:solidFill>
              </a:rPr>
              <a:t>01,  23</a:t>
            </a:r>
            <a:r>
              <a:rPr kumimoji="0" lang="en-US" altLang="zh-CN" dirty="0">
                <a:solidFill>
                  <a:srgbClr val="A50021"/>
                </a:solidFill>
              </a:rPr>
              <a:t>,  </a:t>
            </a:r>
            <a:r>
              <a:rPr kumimoji="0" lang="en-US" altLang="zh-CN" dirty="0">
                <a:solidFill>
                  <a:srgbClr val="6600CC"/>
                </a:solidFill>
              </a:rPr>
              <a:t>14</a:t>
            </a:r>
            <a:r>
              <a:rPr kumimoji="0" lang="en-US" altLang="zh-CN" dirty="0">
                <a:solidFill>
                  <a:srgbClr val="A50021"/>
                </a:solidFill>
              </a:rPr>
              <a:t>,  </a:t>
            </a:r>
            <a:r>
              <a:rPr kumimoji="0" lang="en-US" altLang="zh-CN" dirty="0">
                <a:solidFill>
                  <a:srgbClr val="6600CC"/>
                </a:solidFill>
              </a:rPr>
              <a:t>55</a:t>
            </a:r>
            <a:r>
              <a:rPr kumimoji="0" lang="en-US" altLang="zh-CN" dirty="0">
                <a:solidFill>
                  <a:srgbClr val="A50021"/>
                </a:solidFill>
              </a:rPr>
              <a:t>,  68,  </a:t>
            </a:r>
            <a:r>
              <a:rPr kumimoji="0" lang="en-US" altLang="zh-CN" dirty="0">
                <a:solidFill>
                  <a:srgbClr val="6600CC"/>
                </a:solidFill>
              </a:rPr>
              <a:t>11</a:t>
            </a:r>
            <a:r>
              <a:rPr kumimoji="0" lang="en-US" altLang="zh-CN" dirty="0">
                <a:solidFill>
                  <a:srgbClr val="A50021"/>
                </a:solidFill>
              </a:rPr>
              <a:t>,  82,  </a:t>
            </a:r>
            <a:r>
              <a:rPr kumimoji="0" lang="en-US" altLang="zh-CN" dirty="0">
                <a:solidFill>
                  <a:srgbClr val="6600CC"/>
                </a:solidFill>
              </a:rPr>
              <a:t>36</a:t>
            </a:r>
            <a:r>
              <a:rPr kumimoji="0" lang="en-US" altLang="zh-CN" dirty="0">
                <a:solidFill>
                  <a:srgbClr val="A50021"/>
                </a:solidFill>
              </a:rPr>
              <a:t> }</a:t>
            </a:r>
            <a:endParaRPr lang="en-US" altLang="zh-CN" b="0" dirty="0">
              <a:solidFill>
                <a:srgbClr val="006600"/>
              </a:solidFill>
            </a:endParaRPr>
          </a:p>
          <a:p>
            <a:r>
              <a:rPr lang="en-US" altLang="zh-CN" dirty="0">
                <a:solidFill>
                  <a:srgbClr val="006600"/>
                </a:solidFill>
              </a:rPr>
              <a:t>H(key)=key MOD 7</a:t>
            </a:r>
          </a:p>
        </p:txBody>
      </p:sp>
      <p:sp>
        <p:nvSpPr>
          <p:cNvPr id="396339" name="Text Box 51"/>
          <p:cNvSpPr txBox="1">
            <a:spLocks noChangeArrowheads="1"/>
          </p:cNvSpPr>
          <p:nvPr/>
        </p:nvSpPr>
        <p:spPr bwMode="auto">
          <a:xfrm>
            <a:off x="4343400" y="3900488"/>
            <a:ext cx="44354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A50021"/>
                </a:solidFill>
                <a:ea typeface="宋体" panose="02010600030101010101" pitchFamily="2" charset="-122"/>
              </a:rPr>
              <a:t>ASL=(6×1+2×2+3)/9=13/9</a:t>
            </a: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6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6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3" dur="500"/>
                                        <p:tgtEl>
                                          <p:spTgt spid="396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utoUpdateAnimBg="0"/>
      <p:bldP spid="6" grpId="0" animBg="1" autoUpdateAnimBg="0"/>
      <p:bldP spid="10" grpId="0" animBg="1" autoUpdateAnimBg="0"/>
      <p:bldP spid="12" grpId="0" animBg="1" autoUpdateAnimBg="0"/>
      <p:bldP spid="18" grpId="0" animBg="1" autoUpdateAnimBg="0"/>
      <p:bldP spid="396338" grpId="0" autoUpdateAnimBg="0"/>
      <p:bldP spid="396339" grpId="0" autoUpdateAnimBg="0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）公共溢出区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假设哈希函数的值域为</a:t>
            </a:r>
            <a:r>
              <a:rPr lang="en-US" altLang="zh-CN" dirty="0" smtClean="0"/>
              <a:t>[ 0, m-1]</a:t>
            </a:r>
            <a:r>
              <a:rPr lang="zh-CN" altLang="en-US" dirty="0" smtClean="0"/>
              <a:t>，则设向量</a:t>
            </a:r>
            <a:r>
              <a:rPr lang="en-US" altLang="zh-CN" dirty="0" err="1" smtClean="0"/>
              <a:t>HashTable</a:t>
            </a:r>
            <a:r>
              <a:rPr lang="en-US" altLang="zh-CN" dirty="0"/>
              <a:t> [ </a:t>
            </a:r>
            <a:r>
              <a:rPr lang="en-US" altLang="zh-CN" dirty="0" smtClean="0"/>
              <a:t>0…m-1] </a:t>
            </a:r>
            <a:r>
              <a:rPr lang="zh-CN" altLang="en-US" dirty="0" smtClean="0"/>
              <a:t>为基本表；</a:t>
            </a:r>
            <a:endParaRPr lang="en-US" altLang="zh-CN" dirty="0" smtClean="0"/>
          </a:p>
          <a:p>
            <a:r>
              <a:rPr lang="zh-CN" altLang="en-US" dirty="0" smtClean="0"/>
              <a:t>另设立向量</a:t>
            </a:r>
            <a:r>
              <a:rPr lang="en-US" altLang="zh-CN" dirty="0" err="1" smtClean="0"/>
              <a:t>OverTable</a:t>
            </a:r>
            <a:r>
              <a:rPr lang="en-US" altLang="zh-CN" dirty="0" smtClean="0"/>
              <a:t>[0…v]</a:t>
            </a:r>
            <a:r>
              <a:rPr lang="zh-CN" altLang="en-US" dirty="0" smtClean="0"/>
              <a:t>为溢出表。</a:t>
            </a:r>
            <a:endParaRPr lang="en-US" altLang="zh-CN" dirty="0" smtClean="0"/>
          </a:p>
          <a:p>
            <a:r>
              <a:rPr lang="zh-CN" altLang="en-US" dirty="0" smtClean="0"/>
              <a:t>一旦发生溢出，都填入溢出表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5A8F5F-97C1-4ECB-8AFF-ADAC99A19FCA}" type="slidenum">
              <a:rPr lang="en-US" altLang="zh-CN" smtClean="0"/>
              <a:t>123</a:t>
            </a:fld>
            <a:endParaRPr lang="en-US" altLang="zh-CN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）再哈希法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产生冲突了，就再用</a:t>
            </a:r>
            <a:r>
              <a:rPr lang="zh-CN" altLang="en-US" dirty="0">
                <a:solidFill>
                  <a:srgbClr val="FF0000"/>
                </a:solidFill>
              </a:rPr>
              <a:t>另一个哈希函数</a:t>
            </a:r>
            <a:r>
              <a:rPr lang="zh-CN" altLang="en-US" dirty="0"/>
              <a:t>计算，直到不产生冲突。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5A8F5F-97C1-4ECB-8AFF-ADAC99A19FCA}" type="slidenum">
              <a:rPr lang="en-US" altLang="zh-CN" smtClean="0"/>
              <a:t>124</a:t>
            </a:fld>
            <a:endParaRPr lang="en-US" altLang="zh-CN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33B559-20A7-4456-8A7D-7418BB8B4195}" type="slidenum">
              <a:rPr lang="en-US" altLang="zh-CN"/>
              <a:t>125</a:t>
            </a:fld>
            <a:endParaRPr lang="en-US" altLang="zh-CN"/>
          </a:p>
        </p:txBody>
      </p:sp>
      <p:sp>
        <p:nvSpPr>
          <p:cNvPr id="398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9.3.4  </a:t>
            </a:r>
            <a:r>
              <a:rPr lang="zh-CN" altLang="en-US" smtClean="0"/>
              <a:t>哈希表的查找</a:t>
            </a:r>
          </a:p>
        </p:txBody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 </a:t>
            </a:r>
            <a:r>
              <a:rPr lang="zh-CN" altLang="en-US" smtClean="0"/>
              <a:t>查找过程和造表过程一致。假设采用开放定址处理冲突</a:t>
            </a:r>
            <a:r>
              <a:rPr lang="en-US" altLang="zh-CN" smtClean="0"/>
              <a:t>, </a:t>
            </a:r>
            <a:r>
              <a:rPr lang="zh-CN" altLang="en-US" smtClean="0"/>
              <a:t>则查找过程为：       </a:t>
            </a:r>
          </a:p>
          <a:p>
            <a:pPr eaLnBrk="1" hangingPunct="1"/>
            <a:r>
              <a:rPr lang="zh-CN" altLang="en-US" smtClean="0"/>
              <a:t> 对于给定值 </a:t>
            </a:r>
            <a:r>
              <a:rPr lang="en-US" altLang="zh-CN" smtClean="0"/>
              <a:t>K, </a:t>
            </a:r>
            <a:r>
              <a:rPr lang="zh-CN" altLang="en-US" smtClean="0"/>
              <a:t> 计算哈希地址 </a:t>
            </a:r>
            <a:r>
              <a:rPr lang="en-US" altLang="zh-CN" smtClean="0"/>
              <a:t>i = H(K)</a:t>
            </a:r>
          </a:p>
          <a:p>
            <a:pPr eaLnBrk="1" hangingPunct="1"/>
            <a:r>
              <a:rPr lang="zh-CN" altLang="en-US" smtClean="0"/>
              <a:t>若 </a:t>
            </a:r>
            <a:r>
              <a:rPr lang="en-US" altLang="zh-CN" smtClean="0"/>
              <a:t>r[i] = NULL  </a:t>
            </a:r>
            <a:r>
              <a:rPr lang="zh-CN" altLang="en-US" smtClean="0"/>
              <a:t>则查找不成功</a:t>
            </a:r>
          </a:p>
          <a:p>
            <a:pPr eaLnBrk="1" hangingPunct="1"/>
            <a:r>
              <a:rPr lang="zh-CN" altLang="en-US" smtClean="0"/>
              <a:t>若 </a:t>
            </a:r>
            <a:r>
              <a:rPr lang="en-US" altLang="zh-CN" smtClean="0"/>
              <a:t>r[i].key = K  </a:t>
            </a:r>
            <a:r>
              <a:rPr lang="zh-CN" altLang="en-US" smtClean="0"/>
              <a:t>则查找成功</a:t>
            </a:r>
          </a:p>
          <a:p>
            <a:pPr eaLnBrk="1" hangingPunct="1"/>
            <a:r>
              <a:rPr lang="zh-CN" altLang="en-US" smtClean="0"/>
              <a:t>否则 “求下一地址 </a:t>
            </a:r>
            <a:r>
              <a:rPr lang="en-US" altLang="zh-CN" smtClean="0"/>
              <a:t>Hi” , </a:t>
            </a:r>
            <a:r>
              <a:rPr lang="zh-CN" altLang="en-US" smtClean="0"/>
              <a:t>直至</a:t>
            </a:r>
          </a:p>
          <a:p>
            <a:pPr eaLnBrk="1" hangingPunct="1"/>
            <a:r>
              <a:rPr lang="zh-CN" altLang="en-US" smtClean="0"/>
              <a:t>         </a:t>
            </a:r>
            <a:r>
              <a:rPr lang="en-US" altLang="zh-CN" smtClean="0"/>
              <a:t>r[Hi] = NULL  (</a:t>
            </a:r>
            <a:r>
              <a:rPr lang="zh-CN" altLang="en-US" smtClean="0"/>
              <a:t>查找不成功</a:t>
            </a:r>
            <a:r>
              <a:rPr lang="en-US" altLang="zh-CN" smtClean="0"/>
              <a:t>)</a:t>
            </a:r>
          </a:p>
          <a:p>
            <a:pPr eaLnBrk="1" hangingPunct="1"/>
            <a:r>
              <a:rPr lang="en-US" altLang="zh-CN" smtClean="0"/>
              <a:t> </a:t>
            </a:r>
            <a:r>
              <a:rPr lang="zh-CN" altLang="en-US" smtClean="0"/>
              <a:t>或    </a:t>
            </a:r>
            <a:r>
              <a:rPr lang="en-US" altLang="zh-CN" smtClean="0"/>
              <a:t>r[Hi].key = K  (</a:t>
            </a:r>
            <a:r>
              <a:rPr lang="zh-CN" altLang="en-US" smtClean="0"/>
              <a:t>查找成功</a:t>
            </a:r>
            <a:r>
              <a:rPr lang="en-US" altLang="zh-CN" smtClean="0"/>
              <a:t>) </a:t>
            </a:r>
            <a:r>
              <a:rPr lang="zh-CN" altLang="en-US" smtClean="0"/>
              <a:t>为止。</a:t>
            </a: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A64C46-F6E5-4933-963B-D1191E2D8DCB}" type="slidenum">
              <a:rPr lang="en-US" altLang="zh-CN"/>
              <a:t>126</a:t>
            </a:fld>
            <a:endParaRPr lang="en-US" altLang="zh-CN"/>
          </a:p>
        </p:txBody>
      </p:sp>
      <p:sp>
        <p:nvSpPr>
          <p:cNvPr id="3973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本章学习要点</a:t>
            </a:r>
          </a:p>
        </p:txBody>
      </p:sp>
      <p:sp>
        <p:nvSpPr>
          <p:cNvPr id="134148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 1. </a:t>
            </a:r>
            <a:r>
              <a:rPr lang="zh-CN" altLang="en-US" smtClean="0"/>
              <a:t>顺序表和有序表的查找方法及其平均查找长度的计算方法。</a:t>
            </a:r>
          </a:p>
          <a:p>
            <a:pPr eaLnBrk="1" hangingPunct="1"/>
            <a:r>
              <a:rPr lang="zh-CN" altLang="en-US" smtClean="0"/>
              <a:t> </a:t>
            </a:r>
            <a:r>
              <a:rPr lang="en-US" altLang="zh-CN" smtClean="0">
                <a:solidFill>
                  <a:srgbClr val="A50021"/>
                </a:solidFill>
              </a:rPr>
              <a:t>2. </a:t>
            </a:r>
            <a:r>
              <a:rPr lang="zh-CN" altLang="en-US" smtClean="0">
                <a:solidFill>
                  <a:srgbClr val="A50021"/>
                </a:solidFill>
              </a:rPr>
              <a:t>熟练掌握二叉排序树的构造和查找方法。</a:t>
            </a:r>
          </a:p>
          <a:p>
            <a:pPr eaLnBrk="1" hangingPunct="1"/>
            <a:r>
              <a:rPr lang="zh-CN" altLang="en-US" smtClean="0"/>
              <a:t> </a:t>
            </a:r>
            <a:r>
              <a:rPr lang="en-US" altLang="zh-CN" smtClean="0"/>
              <a:t>3. </a:t>
            </a:r>
            <a:r>
              <a:rPr lang="zh-CN" altLang="en-US" smtClean="0"/>
              <a:t>理解</a:t>
            </a:r>
            <a:r>
              <a:rPr lang="en-US" altLang="zh-CN" smtClean="0"/>
              <a:t>B- </a:t>
            </a:r>
            <a:r>
              <a:rPr lang="zh-CN" altLang="en-US" smtClean="0"/>
              <a:t>树的特点以及它们的建树和查找的过程。</a:t>
            </a:r>
          </a:p>
          <a:p>
            <a:pPr eaLnBrk="1" hangingPunct="1"/>
            <a:r>
              <a:rPr lang="zh-CN" altLang="en-US" smtClean="0"/>
              <a:t> </a:t>
            </a:r>
            <a:r>
              <a:rPr lang="en-US" altLang="zh-CN" smtClean="0"/>
              <a:t>4. </a:t>
            </a:r>
            <a:r>
              <a:rPr lang="zh-CN" altLang="en-US" smtClean="0"/>
              <a:t>熟练掌握哈希表的构造方法</a:t>
            </a:r>
            <a:r>
              <a:rPr lang="en-US" altLang="zh-CN" smtClean="0"/>
              <a:t>, </a:t>
            </a:r>
            <a:r>
              <a:rPr lang="zh-CN" altLang="en-US" smtClean="0"/>
              <a:t>深刻理解哈希表与其它结构的表的实质性的差别。</a:t>
            </a: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B11A95-F450-454B-88AF-6F0FE3C5BC52}" type="slidenum">
              <a:rPr lang="en-US" altLang="zh-CN"/>
              <a:t>13</a:t>
            </a:fld>
            <a:endParaRPr lang="en-US" altLang="zh-CN"/>
          </a:p>
        </p:txBody>
      </p:sp>
      <p:sp>
        <p:nvSpPr>
          <p:cNvPr id="270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9.1.1</a:t>
            </a:r>
            <a:r>
              <a:rPr kumimoji="1" lang="zh-CN" altLang="en-US" smtClean="0"/>
              <a:t>静态查找表</a:t>
            </a:r>
            <a:endParaRPr kumimoji="1" lang="zh-CN" altLang="en-US" smtClean="0">
              <a:solidFill>
                <a:srgbClr val="990033"/>
              </a:solidFill>
            </a:endParaRP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kumimoji="1" lang="zh-CN" altLang="en-US" smtClean="0"/>
              <a:t>静态查找表的</a:t>
            </a:r>
            <a:r>
              <a:rPr kumimoji="1" lang="zh-CN" altLang="en-US" smtClean="0">
                <a:solidFill>
                  <a:srgbClr val="990033"/>
                </a:solidFill>
              </a:rPr>
              <a:t>顺序存储结构</a:t>
            </a:r>
          </a:p>
        </p:txBody>
      </p:sp>
      <p:sp>
        <p:nvSpPr>
          <p:cNvPr id="30725" name="Text Box 4"/>
          <p:cNvSpPr txBox="1">
            <a:spLocks noChangeArrowheads="1"/>
          </p:cNvSpPr>
          <p:nvPr/>
        </p:nvSpPr>
        <p:spPr bwMode="auto">
          <a:xfrm>
            <a:off x="755650" y="1916113"/>
            <a:ext cx="7200900" cy="2236787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dirty="0" err="1"/>
              <a:t>typedef</a:t>
            </a:r>
            <a:r>
              <a:rPr lang="en-US" altLang="zh-CN" dirty="0"/>
              <a:t>  </a:t>
            </a:r>
            <a:r>
              <a:rPr lang="en-US" altLang="zh-CN" dirty="0" err="1"/>
              <a:t>struct</a:t>
            </a:r>
            <a:r>
              <a:rPr lang="en-US" altLang="zh-CN" dirty="0"/>
              <a:t> {</a:t>
            </a:r>
          </a:p>
          <a:p>
            <a:pPr eaLnBrk="1" hangingPunct="1"/>
            <a:r>
              <a:rPr lang="en-US" altLang="zh-CN" dirty="0"/>
              <a:t>	</a:t>
            </a:r>
            <a:r>
              <a:rPr lang="en-US" altLang="zh-CN" dirty="0" err="1">
                <a:solidFill>
                  <a:srgbClr val="A50021"/>
                </a:solidFill>
              </a:rPr>
              <a:t>ElemType</a:t>
            </a:r>
            <a:r>
              <a:rPr lang="en-US" altLang="zh-CN" dirty="0">
                <a:solidFill>
                  <a:srgbClr val="A50021"/>
                </a:solidFill>
              </a:rPr>
              <a:t> *</a:t>
            </a:r>
            <a:r>
              <a:rPr lang="en-US" altLang="zh-CN" dirty="0" err="1">
                <a:solidFill>
                  <a:srgbClr val="A50021"/>
                </a:solidFill>
              </a:rPr>
              <a:t>elem</a:t>
            </a:r>
            <a:r>
              <a:rPr lang="en-US" altLang="zh-CN" dirty="0">
                <a:solidFill>
                  <a:srgbClr val="A50021"/>
                </a:solidFill>
              </a:rPr>
              <a:t>;</a:t>
            </a:r>
            <a:r>
              <a:rPr lang="en-US" altLang="zh-CN" dirty="0"/>
              <a:t> // </a:t>
            </a:r>
            <a:r>
              <a:rPr lang="zh-CN" altLang="en-US" dirty="0"/>
              <a:t>数据元素存储空间</a:t>
            </a:r>
            <a:r>
              <a:rPr lang="zh-CN" altLang="en-US" dirty="0">
                <a:solidFill>
                  <a:srgbClr val="A50021"/>
                </a:solidFill>
              </a:rPr>
              <a:t>基址</a:t>
            </a:r>
            <a:r>
              <a:rPr lang="en-US" altLang="zh-CN" dirty="0"/>
              <a:t>, </a:t>
            </a:r>
            <a:r>
              <a:rPr lang="zh-CN" altLang="en-US" dirty="0"/>
              <a:t>建表时按实际长度分配</a:t>
            </a:r>
            <a:r>
              <a:rPr lang="en-US" altLang="zh-CN" dirty="0"/>
              <a:t>, </a:t>
            </a:r>
            <a:r>
              <a:rPr lang="en-US" altLang="zh-CN" u="sng" dirty="0">
                <a:solidFill>
                  <a:srgbClr val="FF0000"/>
                </a:solidFill>
              </a:rPr>
              <a:t>0</a:t>
            </a:r>
            <a:r>
              <a:rPr lang="zh-CN" altLang="en-US" u="sng" dirty="0">
                <a:solidFill>
                  <a:srgbClr val="FF0000"/>
                </a:solidFill>
              </a:rPr>
              <a:t>号单元留空</a:t>
            </a:r>
          </a:p>
          <a:p>
            <a:pPr eaLnBrk="1" hangingPunct="1"/>
            <a:r>
              <a:rPr lang="zh-CN" altLang="en-US" dirty="0"/>
              <a:t>	</a:t>
            </a:r>
            <a:r>
              <a:rPr lang="en-US" altLang="zh-CN" dirty="0" err="1">
                <a:solidFill>
                  <a:srgbClr val="A50021"/>
                </a:solidFill>
              </a:rPr>
              <a:t>int</a:t>
            </a:r>
            <a:r>
              <a:rPr lang="en-US" altLang="zh-CN" dirty="0">
                <a:solidFill>
                  <a:srgbClr val="A50021"/>
                </a:solidFill>
              </a:rPr>
              <a:t>       length</a:t>
            </a:r>
            <a:r>
              <a:rPr lang="en-US" altLang="zh-CN" dirty="0"/>
              <a:t>;    // </a:t>
            </a:r>
            <a:r>
              <a:rPr lang="zh-CN" altLang="en-US" dirty="0"/>
              <a:t>表的长度</a:t>
            </a:r>
          </a:p>
          <a:p>
            <a:pPr eaLnBrk="1" hangingPunct="1"/>
            <a:r>
              <a:rPr lang="en-US" altLang="zh-CN" dirty="0"/>
              <a:t>} </a:t>
            </a:r>
            <a:r>
              <a:rPr lang="en-US" altLang="zh-CN" dirty="0" err="1"/>
              <a:t>SSTable</a:t>
            </a:r>
            <a:r>
              <a:rPr lang="en-US" altLang="zh-CN" dirty="0"/>
              <a:t>;</a:t>
            </a:r>
          </a:p>
        </p:txBody>
      </p:sp>
      <p:sp>
        <p:nvSpPr>
          <p:cNvPr id="30726" name="Text Box 5"/>
          <p:cNvSpPr txBox="1">
            <a:spLocks noChangeArrowheads="1"/>
          </p:cNvSpPr>
          <p:nvPr/>
        </p:nvSpPr>
        <p:spPr bwMode="auto">
          <a:xfrm>
            <a:off x="755650" y="4292600"/>
            <a:ext cx="7200900" cy="180975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/>
              <a:t>typedef struct {</a:t>
            </a:r>
          </a:p>
          <a:p>
            <a:pPr eaLnBrk="1" hangingPunct="1"/>
            <a:r>
              <a:rPr lang="en-US" altLang="zh-CN"/>
              <a:t>    </a:t>
            </a:r>
            <a:r>
              <a:rPr lang="en-US" altLang="zh-CN">
                <a:solidFill>
                  <a:srgbClr val="A50021"/>
                </a:solidFill>
              </a:rPr>
              <a:t>keyType key;    // </a:t>
            </a:r>
            <a:r>
              <a:rPr lang="zh-CN" altLang="en-US">
                <a:solidFill>
                  <a:srgbClr val="A50021"/>
                </a:solidFill>
              </a:rPr>
              <a:t>关键字域</a:t>
            </a:r>
          </a:p>
          <a:p>
            <a:pPr eaLnBrk="1" hangingPunct="1"/>
            <a:r>
              <a:rPr lang="zh-CN" altLang="en-US"/>
              <a:t>       </a:t>
            </a:r>
            <a:r>
              <a:rPr lang="en-US" altLang="zh-CN"/>
              <a:t>… …             // </a:t>
            </a:r>
            <a:r>
              <a:rPr lang="zh-CN" altLang="en-US"/>
              <a:t>其它属性域</a:t>
            </a:r>
          </a:p>
          <a:p>
            <a:pPr eaLnBrk="1" hangingPunct="1"/>
            <a:r>
              <a:rPr lang="en-US" altLang="zh-CN"/>
              <a:t>} </a:t>
            </a:r>
            <a:r>
              <a:rPr lang="en-US" altLang="zh-CN">
                <a:solidFill>
                  <a:srgbClr val="A50021"/>
                </a:solidFill>
              </a:rPr>
              <a:t>ElemType</a:t>
            </a:r>
            <a:r>
              <a:rPr lang="en-US" altLang="zh-CN"/>
              <a:t> ; </a:t>
            </a:r>
            <a:r>
              <a:rPr lang="en-US" altLang="zh-CN">
                <a:solidFill>
                  <a:srgbClr val="A50021"/>
                </a:solidFill>
              </a:rPr>
              <a:t>TElemType</a:t>
            </a: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45D34-F8FB-4C51-8412-763428E0AAF8}" type="slidenum">
              <a:rPr lang="en-US" altLang="zh-CN"/>
              <a:t>14</a:t>
            </a:fld>
            <a:endParaRPr lang="en-US" altLang="zh-CN"/>
          </a:p>
        </p:txBody>
      </p:sp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9.1.1 </a:t>
            </a:r>
            <a:r>
              <a:rPr lang="zh-CN" altLang="en-US" smtClean="0"/>
              <a:t>顺序查找表</a:t>
            </a:r>
          </a:p>
        </p:txBody>
      </p:sp>
      <p:sp>
        <p:nvSpPr>
          <p:cNvPr id="205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 </a:t>
            </a:r>
            <a:r>
              <a:rPr lang="zh-CN" altLang="en-US" smtClean="0"/>
              <a:t>以顺序表或线性链表表示静态查找表</a:t>
            </a:r>
          </a:p>
          <a:p>
            <a:pPr eaLnBrk="1" hangingPunct="1"/>
            <a:r>
              <a:rPr lang="zh-CN" altLang="en-US" smtClean="0"/>
              <a:t>顺序表的查找过程：</a:t>
            </a:r>
            <a:r>
              <a:rPr kumimoji="1" lang="zh-CN" altLang="en-US" smtClean="0"/>
              <a:t>从前向后查找</a:t>
            </a:r>
          </a:p>
        </p:txBody>
      </p:sp>
      <p:graphicFrame>
        <p:nvGraphicFramePr>
          <p:cNvPr id="271364" name="Object 4"/>
          <p:cNvGraphicFramePr>
            <a:graphicFrameLocks noChangeAspect="1"/>
          </p:cNvGraphicFramePr>
          <p:nvPr/>
        </p:nvGraphicFramePr>
        <p:xfrm>
          <a:off x="665163" y="3068638"/>
          <a:ext cx="8188325" cy="172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5" name="文档" r:id="rId3" imgW="8187055" imgH="1728470" progId="Word.Document.8">
                  <p:embed/>
                </p:oleObj>
              </mc:Choice>
              <mc:Fallback>
                <p:oleObj name="文档" r:id="rId3" imgW="8187055" imgH="172847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163" y="3068638"/>
                        <a:ext cx="8188325" cy="1725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1365" name="Text Box 5"/>
          <p:cNvSpPr txBox="1">
            <a:spLocks noChangeArrowheads="1"/>
          </p:cNvSpPr>
          <p:nvPr/>
        </p:nvSpPr>
        <p:spPr bwMode="auto">
          <a:xfrm>
            <a:off x="0" y="2520950"/>
            <a:ext cx="1377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b="0">
                <a:ea typeface="宋体" panose="02010600030101010101" pitchFamily="2" charset="-122"/>
              </a:rPr>
              <a:t>ST.elem</a:t>
            </a:r>
            <a:endParaRPr lang="en-US" altLang="zh-CN" sz="2400" b="0">
              <a:ea typeface="宋体" panose="02010600030101010101" pitchFamily="2" charset="-122"/>
            </a:endParaRPr>
          </a:p>
        </p:txBody>
      </p:sp>
      <p:sp>
        <p:nvSpPr>
          <p:cNvPr id="271368" name="Text Box 8"/>
          <p:cNvSpPr txBox="1">
            <a:spLocks noChangeArrowheads="1"/>
          </p:cNvSpPr>
          <p:nvPr/>
        </p:nvSpPr>
        <p:spPr bwMode="auto">
          <a:xfrm>
            <a:off x="504825" y="4960938"/>
            <a:ext cx="4803775" cy="1169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zh-CN" altLang="en-US" dirty="0"/>
              <a:t>假设给定值 </a:t>
            </a:r>
            <a:r>
              <a:rPr lang="en-US" altLang="zh-CN" dirty="0"/>
              <a:t>e=64, 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en-US" dirty="0"/>
              <a:t>要求 </a:t>
            </a:r>
            <a:r>
              <a:rPr lang="en-US" altLang="zh-CN" dirty="0" err="1"/>
              <a:t>ST.elem</a:t>
            </a:r>
            <a:r>
              <a:rPr lang="en-US" altLang="zh-CN" dirty="0"/>
              <a:t>[k] = e,  </a:t>
            </a:r>
            <a:r>
              <a:rPr lang="zh-CN" altLang="en-US" dirty="0"/>
              <a:t>问</a:t>
            </a:r>
            <a:r>
              <a:rPr lang="en-US" altLang="zh-CN" dirty="0"/>
              <a:t>: k = ?</a:t>
            </a:r>
          </a:p>
        </p:txBody>
      </p:sp>
      <p:grpSp>
        <p:nvGrpSpPr>
          <p:cNvPr id="2" name="Group 12"/>
          <p:cNvGrpSpPr/>
          <p:nvPr/>
        </p:nvGrpSpPr>
        <p:grpSpPr bwMode="auto">
          <a:xfrm>
            <a:off x="1547813" y="2276475"/>
            <a:ext cx="382587" cy="792163"/>
            <a:chOff x="975" y="1434"/>
            <a:chExt cx="241" cy="499"/>
          </a:xfrm>
        </p:grpSpPr>
        <p:sp>
          <p:nvSpPr>
            <p:cNvPr id="2060" name="Line 6"/>
            <p:cNvSpPr>
              <a:spLocks noChangeShapeType="1"/>
            </p:cNvSpPr>
            <p:nvPr/>
          </p:nvSpPr>
          <p:spPr bwMode="auto">
            <a:xfrm flipH="1">
              <a:off x="975" y="1525"/>
              <a:ext cx="0" cy="408"/>
            </a:xfrm>
            <a:prstGeom prst="line">
              <a:avLst/>
            </a:prstGeom>
            <a:noFill/>
            <a:ln w="12700">
              <a:solidFill>
                <a:srgbClr val="990000"/>
              </a:solidFill>
              <a:rou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1" name="Rectangle 9"/>
            <p:cNvSpPr>
              <a:spLocks noChangeArrowheads="1"/>
            </p:cNvSpPr>
            <p:nvPr/>
          </p:nvSpPr>
          <p:spPr bwMode="auto">
            <a:xfrm>
              <a:off x="975" y="1434"/>
              <a:ext cx="2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FF00FF"/>
                  </a:solidFill>
                </a:rPr>
                <a:t>k</a:t>
              </a:r>
            </a:p>
          </p:txBody>
        </p:sp>
      </p:grpSp>
      <p:grpSp>
        <p:nvGrpSpPr>
          <p:cNvPr id="3" name="Group 13"/>
          <p:cNvGrpSpPr/>
          <p:nvPr/>
        </p:nvGrpSpPr>
        <p:grpSpPr bwMode="auto">
          <a:xfrm>
            <a:off x="5364163" y="2189163"/>
            <a:ext cx="434975" cy="879475"/>
            <a:chOff x="3379" y="1379"/>
            <a:chExt cx="274" cy="554"/>
          </a:xfrm>
        </p:grpSpPr>
        <p:sp>
          <p:nvSpPr>
            <p:cNvPr id="2058" name="Rectangle 10"/>
            <p:cNvSpPr>
              <a:spLocks noChangeArrowheads="1"/>
            </p:cNvSpPr>
            <p:nvPr/>
          </p:nvSpPr>
          <p:spPr bwMode="auto">
            <a:xfrm>
              <a:off x="3412" y="1379"/>
              <a:ext cx="2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FF00FF"/>
                  </a:solidFill>
                </a:rPr>
                <a:t>k</a:t>
              </a:r>
            </a:p>
          </p:txBody>
        </p:sp>
        <p:sp>
          <p:nvSpPr>
            <p:cNvPr id="2059" name="Line 11"/>
            <p:cNvSpPr>
              <a:spLocks noChangeShapeType="1"/>
            </p:cNvSpPr>
            <p:nvPr/>
          </p:nvSpPr>
          <p:spPr bwMode="auto">
            <a:xfrm flipH="1">
              <a:off x="3379" y="1525"/>
              <a:ext cx="0" cy="408"/>
            </a:xfrm>
            <a:prstGeom prst="line">
              <a:avLst/>
            </a:prstGeom>
            <a:noFill/>
            <a:ln w="12700">
              <a:solidFill>
                <a:srgbClr val="990000"/>
              </a:solidFill>
              <a:rou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6372200" y="5085184"/>
            <a:ext cx="1268296" cy="576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en-US" altLang="zh-CN" dirty="0" smtClean="0"/>
              <a:t>e=60</a:t>
            </a:r>
            <a:r>
              <a:rPr lang="zh-CN" altLang="en-US" dirty="0" smtClean="0"/>
              <a:t>？</a:t>
            </a:r>
            <a:endParaRPr lang="en-US" altLang="zh-CN" dirty="0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71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1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1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713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713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1365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58354C-AF38-4CAA-9014-DD7DEDE00AAD}" type="slidenum">
              <a:rPr lang="en-US" altLang="zh-CN"/>
              <a:t>15</a:t>
            </a:fld>
            <a:endParaRPr lang="en-US" altLang="zh-CN"/>
          </a:p>
        </p:txBody>
      </p:sp>
      <p:sp>
        <p:nvSpPr>
          <p:cNvPr id="272389" name="Text Box 5"/>
          <p:cNvSpPr txBox="1">
            <a:spLocks noChangeArrowheads="1"/>
          </p:cNvSpPr>
          <p:nvPr/>
        </p:nvSpPr>
        <p:spPr bwMode="auto">
          <a:xfrm>
            <a:off x="611188" y="1052513"/>
            <a:ext cx="7993062" cy="5693866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dirty="0" err="1"/>
              <a:t>int</a:t>
            </a:r>
            <a:r>
              <a:rPr lang="en-US" altLang="zh-CN" dirty="0"/>
              <a:t> location( </a:t>
            </a:r>
            <a:r>
              <a:rPr lang="en-US" altLang="zh-CN" dirty="0" err="1"/>
              <a:t>SqList</a:t>
            </a:r>
            <a:r>
              <a:rPr lang="en-US" altLang="zh-CN" dirty="0"/>
              <a:t> L,  </a:t>
            </a:r>
            <a:r>
              <a:rPr lang="en-US" altLang="zh-CN" dirty="0" err="1"/>
              <a:t>ElemType</a:t>
            </a:r>
            <a:r>
              <a:rPr lang="en-US" altLang="zh-CN" dirty="0"/>
              <a:t>&amp; e, 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dirty="0"/>
              <a:t>      Status (*compare)(</a:t>
            </a:r>
            <a:r>
              <a:rPr lang="en-US" altLang="zh-CN" dirty="0" err="1"/>
              <a:t>ElemType</a:t>
            </a:r>
            <a:r>
              <a:rPr lang="en-US" altLang="zh-CN" dirty="0"/>
              <a:t>,  </a:t>
            </a:r>
            <a:r>
              <a:rPr lang="en-US" altLang="zh-CN" dirty="0" err="1"/>
              <a:t>ElemType</a:t>
            </a:r>
            <a:r>
              <a:rPr lang="en-US" altLang="zh-CN" dirty="0"/>
              <a:t>)){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dirty="0">
                <a:solidFill>
                  <a:srgbClr val="A50021"/>
                </a:solidFill>
              </a:rPr>
              <a:t>// </a:t>
            </a:r>
            <a:r>
              <a:rPr lang="zh-CN" altLang="en-US" dirty="0">
                <a:solidFill>
                  <a:srgbClr val="A50021"/>
                </a:solidFill>
              </a:rPr>
              <a:t>从前向后查找。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dirty="0">
                <a:solidFill>
                  <a:srgbClr val="A50021"/>
                </a:solidFill>
              </a:rPr>
              <a:t>//</a:t>
            </a:r>
            <a:r>
              <a:rPr lang="zh-CN" altLang="en-US" dirty="0">
                <a:solidFill>
                  <a:srgbClr val="A50021"/>
                </a:solidFill>
              </a:rPr>
              <a:t>返回其位置</a:t>
            </a:r>
            <a:r>
              <a:rPr lang="en-US" altLang="zh-CN" dirty="0">
                <a:solidFill>
                  <a:srgbClr val="A50021"/>
                </a:solidFill>
              </a:rPr>
              <a:t>, </a:t>
            </a:r>
            <a:r>
              <a:rPr lang="zh-CN" altLang="en-US" dirty="0">
                <a:solidFill>
                  <a:srgbClr val="A50021"/>
                </a:solidFill>
              </a:rPr>
              <a:t>若没有则返回</a:t>
            </a:r>
            <a:r>
              <a:rPr lang="en-US" altLang="zh-CN" dirty="0" smtClean="0">
                <a:solidFill>
                  <a:srgbClr val="A50021"/>
                </a:solidFill>
              </a:rPr>
              <a:t>0</a:t>
            </a:r>
          </a:p>
          <a:p>
            <a:pPr eaLnBrk="1" hangingPunct="1">
              <a:spcBef>
                <a:spcPct val="20000"/>
              </a:spcBef>
            </a:pPr>
            <a:endParaRPr lang="en-US" altLang="zh-CN" dirty="0">
              <a:solidFill>
                <a:srgbClr val="A50021"/>
              </a:solidFill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zh-CN" dirty="0"/>
              <a:t>	</a:t>
            </a:r>
          </a:p>
          <a:p>
            <a:pPr eaLnBrk="1" hangingPunct="1">
              <a:spcBef>
                <a:spcPct val="20000"/>
              </a:spcBef>
            </a:pPr>
            <a:endParaRPr lang="en-US" altLang="zh-CN" dirty="0"/>
          </a:p>
          <a:p>
            <a:pPr eaLnBrk="1" hangingPunct="1">
              <a:spcBef>
                <a:spcPct val="20000"/>
              </a:spcBef>
            </a:pPr>
            <a:endParaRPr lang="en-US" altLang="zh-CN" dirty="0"/>
          </a:p>
          <a:p>
            <a:pPr eaLnBrk="1" hangingPunct="1">
              <a:spcBef>
                <a:spcPct val="20000"/>
              </a:spcBef>
            </a:pPr>
            <a:endParaRPr lang="en-US" altLang="zh-CN" dirty="0"/>
          </a:p>
          <a:p>
            <a:pPr eaLnBrk="1" hangingPunct="1">
              <a:spcBef>
                <a:spcPct val="20000"/>
              </a:spcBef>
            </a:pPr>
            <a:endParaRPr lang="en-US" altLang="zh-CN" dirty="0"/>
          </a:p>
          <a:p>
            <a:pPr eaLnBrk="1" hangingPunct="1">
              <a:spcBef>
                <a:spcPct val="20000"/>
              </a:spcBef>
            </a:pPr>
            <a:r>
              <a:rPr lang="en-US" altLang="zh-CN" dirty="0"/>
              <a:t>} //location</a:t>
            </a:r>
          </a:p>
        </p:txBody>
      </p:sp>
      <p:sp>
        <p:nvSpPr>
          <p:cNvPr id="272393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zh-CN" smtClean="0"/>
          </a:p>
        </p:txBody>
      </p:sp>
      <p:sp>
        <p:nvSpPr>
          <p:cNvPr id="272395" name="Rectangle 11"/>
          <p:cNvSpPr>
            <a:spLocks noChangeArrowheads="1"/>
          </p:cNvSpPr>
          <p:nvPr/>
        </p:nvSpPr>
        <p:spPr bwMode="auto">
          <a:xfrm>
            <a:off x="900113" y="3141663"/>
            <a:ext cx="7489825" cy="3108543"/>
          </a:xfrm>
          <a:prstGeom prst="rect">
            <a:avLst/>
          </a:prstGeom>
          <a:noFill/>
          <a:ln w="9525" algn="ctr">
            <a:solidFill>
              <a:schemeClr val="hlink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dirty="0"/>
              <a:t>k = 1; p = </a:t>
            </a:r>
            <a:r>
              <a:rPr lang="en-US" altLang="zh-CN" dirty="0" err="1"/>
              <a:t>L.elem</a:t>
            </a:r>
            <a:r>
              <a:rPr lang="en-US" altLang="zh-CN" dirty="0"/>
              <a:t>;</a:t>
            </a:r>
          </a:p>
          <a:p>
            <a:pPr>
              <a:spcBef>
                <a:spcPct val="20000"/>
              </a:spcBef>
            </a:pPr>
            <a:r>
              <a:rPr lang="en-US" altLang="zh-CN" dirty="0"/>
              <a:t>while ( </a:t>
            </a:r>
            <a:r>
              <a:rPr lang="en-US" altLang="zh-CN" u="sng" dirty="0">
                <a:solidFill>
                  <a:srgbClr val="006600"/>
                </a:solidFill>
              </a:rPr>
              <a:t>k&lt;=</a:t>
            </a:r>
            <a:r>
              <a:rPr lang="en-US" altLang="zh-CN" u="sng" dirty="0" err="1">
                <a:solidFill>
                  <a:srgbClr val="006600"/>
                </a:solidFill>
              </a:rPr>
              <a:t>L.length</a:t>
            </a:r>
            <a:r>
              <a:rPr lang="en-US" altLang="zh-CN" u="sng" dirty="0"/>
              <a:t> &amp;&amp;</a:t>
            </a:r>
            <a:r>
              <a:rPr lang="en-US" altLang="zh-CN" u="sng" dirty="0">
                <a:solidFill>
                  <a:srgbClr val="A50021"/>
                </a:solidFill>
              </a:rPr>
              <a:t>!(*compare)(*</a:t>
            </a:r>
            <a:r>
              <a:rPr lang="en-US" altLang="zh-CN" u="sng" dirty="0" smtClean="0">
                <a:solidFill>
                  <a:srgbClr val="A50021"/>
                </a:solidFill>
              </a:rPr>
              <a:t>p, </a:t>
            </a:r>
            <a:r>
              <a:rPr lang="en-US" altLang="zh-CN" u="sng" dirty="0">
                <a:solidFill>
                  <a:srgbClr val="A50021"/>
                </a:solidFill>
              </a:rPr>
              <a:t>e))  </a:t>
            </a:r>
            <a:r>
              <a:rPr lang="en-US" altLang="zh-CN" dirty="0" smtClean="0"/>
              <a:t>){</a:t>
            </a:r>
          </a:p>
          <a:p>
            <a:pPr>
              <a:spcBef>
                <a:spcPct val="20000"/>
              </a:spcBef>
            </a:pPr>
            <a:r>
              <a:rPr lang="en-US" altLang="zh-CN" dirty="0"/>
              <a:t>	</a:t>
            </a:r>
            <a:r>
              <a:rPr lang="en-US" altLang="zh-CN" dirty="0" smtClean="0"/>
              <a:t>k</a:t>
            </a:r>
            <a:r>
              <a:rPr lang="en-US" altLang="zh-CN" dirty="0"/>
              <a:t>++; p</a:t>
            </a:r>
            <a:r>
              <a:rPr lang="en-US" altLang="zh-CN" dirty="0" smtClean="0"/>
              <a:t>++;</a:t>
            </a:r>
          </a:p>
          <a:p>
            <a:pPr>
              <a:spcBef>
                <a:spcPct val="20000"/>
              </a:spcBef>
            </a:pPr>
            <a:r>
              <a:rPr lang="en-US" altLang="zh-CN" dirty="0" smtClean="0"/>
              <a:t>}</a:t>
            </a:r>
            <a:endParaRPr lang="en-US" altLang="zh-CN" dirty="0"/>
          </a:p>
          <a:p>
            <a:pPr>
              <a:spcBef>
                <a:spcPct val="20000"/>
              </a:spcBef>
            </a:pPr>
            <a:r>
              <a:rPr lang="en-US" altLang="zh-CN" dirty="0"/>
              <a:t>if ( k&lt;= </a:t>
            </a:r>
            <a:r>
              <a:rPr lang="en-US" altLang="zh-CN" dirty="0" err="1"/>
              <a:t>L.length</a:t>
            </a:r>
            <a:r>
              <a:rPr lang="en-US" altLang="zh-CN" dirty="0"/>
              <a:t>)  return k; </a:t>
            </a:r>
          </a:p>
          <a:p>
            <a:pPr>
              <a:spcBef>
                <a:spcPct val="20000"/>
              </a:spcBef>
            </a:pPr>
            <a:r>
              <a:rPr lang="en-US" altLang="zh-CN" dirty="0"/>
              <a:t>else  return 0;</a:t>
            </a: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6000750" y="4643438"/>
            <a:ext cx="1871663" cy="628650"/>
          </a:xfrm>
          <a:prstGeom prst="wedgeRectCallout">
            <a:avLst>
              <a:gd name="adj1" fmla="val -81681"/>
              <a:gd name="adj2" fmla="val -137444"/>
            </a:avLst>
          </a:prstGeom>
          <a:solidFill>
            <a:schemeClr val="accent2"/>
          </a:solidFill>
          <a:ln w="9525" algn="ctr">
            <a:solidFill>
              <a:schemeClr val="hlink"/>
            </a:solidFill>
            <a:miter lim="800000"/>
          </a:ln>
        </p:spPr>
        <p:txBody>
          <a:bodyPr/>
          <a:lstStyle/>
          <a:p>
            <a:pPr algn="ctr"/>
            <a:r>
              <a:rPr lang="zh-CN" altLang="en-US"/>
              <a:t>两次比较</a:t>
            </a: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72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7239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72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72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72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72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72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72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2389" grpId="0" animBg="1" autoUpdateAnimBg="0"/>
      <p:bldP spid="272395" grpId="0" build="p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40F8D2-B09D-4BED-AE5C-99DF0C57DDFE}" type="slidenum">
              <a:rPr lang="en-US" altLang="zh-CN"/>
              <a:t>16</a:t>
            </a:fld>
            <a:endParaRPr lang="en-US" altLang="zh-CN"/>
          </a:p>
        </p:txBody>
      </p:sp>
      <p:sp>
        <p:nvSpPr>
          <p:cNvPr id="276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zh-CN" smtClean="0"/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顺序表的查找过程：</a:t>
            </a:r>
            <a:r>
              <a:rPr kumimoji="1" lang="zh-CN" altLang="en-US" smtClean="0"/>
              <a:t>从后向前查找</a:t>
            </a:r>
          </a:p>
          <a:p>
            <a:pPr lvl="1" eaLnBrk="1" hangingPunct="1"/>
            <a:r>
              <a:rPr kumimoji="1" lang="zh-CN" altLang="en-US" smtClean="0"/>
              <a:t>将待查找的关键字放入</a:t>
            </a:r>
            <a:r>
              <a:rPr kumimoji="1" lang="en-US" altLang="zh-CN" smtClean="0"/>
              <a:t>0</a:t>
            </a:r>
            <a:r>
              <a:rPr kumimoji="1" lang="zh-CN" altLang="en-US" smtClean="0"/>
              <a:t>号单元</a:t>
            </a:r>
          </a:p>
        </p:txBody>
      </p:sp>
      <p:graphicFrame>
        <p:nvGraphicFramePr>
          <p:cNvPr id="276484" name="Object 4"/>
          <p:cNvGraphicFramePr>
            <a:graphicFrameLocks noChangeAspect="1"/>
          </p:cNvGraphicFramePr>
          <p:nvPr/>
        </p:nvGraphicFramePr>
        <p:xfrm>
          <a:off x="735013" y="3200400"/>
          <a:ext cx="8188325" cy="172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2" name="文档" r:id="rId3" imgW="8187055" imgH="1728470" progId="Word.Document.8">
                  <p:embed/>
                </p:oleObj>
              </mc:Choice>
              <mc:Fallback>
                <p:oleObj name="文档" r:id="rId3" imgW="8187055" imgH="172847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013" y="3200400"/>
                        <a:ext cx="8188325" cy="172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485" name="Text Box 5"/>
          <p:cNvSpPr txBox="1">
            <a:spLocks noChangeArrowheads="1"/>
          </p:cNvSpPr>
          <p:nvPr/>
        </p:nvSpPr>
        <p:spPr bwMode="auto">
          <a:xfrm>
            <a:off x="69850" y="2662238"/>
            <a:ext cx="1377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b="0">
                <a:ea typeface="宋体" panose="02010600030101010101" pitchFamily="2" charset="-122"/>
              </a:rPr>
              <a:t>ST.elem</a:t>
            </a:r>
            <a:endParaRPr lang="en-US" altLang="zh-CN" sz="2400" b="0">
              <a:ea typeface="宋体" panose="02010600030101010101" pitchFamily="2" charset="-122"/>
            </a:endParaRPr>
          </a:p>
        </p:txBody>
      </p:sp>
      <p:sp>
        <p:nvSpPr>
          <p:cNvPr id="276486" name="Line 6"/>
          <p:cNvSpPr>
            <a:spLocks noChangeShapeType="1"/>
          </p:cNvSpPr>
          <p:nvPr/>
        </p:nvSpPr>
        <p:spPr bwMode="auto">
          <a:xfrm>
            <a:off x="7924800" y="2205038"/>
            <a:ext cx="0" cy="990600"/>
          </a:xfrm>
          <a:prstGeom prst="line">
            <a:avLst/>
          </a:prstGeom>
          <a:noFill/>
          <a:ln w="12700">
            <a:solidFill>
              <a:srgbClr val="990000"/>
            </a:solidFill>
            <a:rou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487" name="Line 7"/>
          <p:cNvSpPr>
            <a:spLocks noChangeShapeType="1"/>
          </p:cNvSpPr>
          <p:nvPr/>
        </p:nvSpPr>
        <p:spPr bwMode="auto">
          <a:xfrm>
            <a:off x="5410200" y="2205038"/>
            <a:ext cx="0" cy="990600"/>
          </a:xfrm>
          <a:prstGeom prst="line">
            <a:avLst/>
          </a:prstGeom>
          <a:noFill/>
          <a:ln w="12700">
            <a:solidFill>
              <a:srgbClr val="990000"/>
            </a:solidFill>
            <a:rou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488" name="Text Box 8"/>
          <p:cNvSpPr txBox="1">
            <a:spLocks noChangeArrowheads="1"/>
          </p:cNvSpPr>
          <p:nvPr/>
        </p:nvSpPr>
        <p:spPr bwMode="auto">
          <a:xfrm>
            <a:off x="5418138" y="2387600"/>
            <a:ext cx="10985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990000"/>
                </a:solidFill>
                <a:ea typeface="宋体" panose="02010600030101010101" pitchFamily="2" charset="-122"/>
              </a:rPr>
              <a:t>i=7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276495" name="Text Box 15"/>
          <p:cNvSpPr txBox="1">
            <a:spLocks noChangeArrowheads="1"/>
          </p:cNvSpPr>
          <p:nvPr/>
        </p:nvSpPr>
        <p:spPr bwMode="auto">
          <a:xfrm>
            <a:off x="8008938" y="2281238"/>
            <a:ext cx="9556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i="1">
                <a:solidFill>
                  <a:srgbClr val="990000"/>
                </a:solidFill>
                <a:ea typeface="宋体" panose="02010600030101010101" pitchFamily="2" charset="-122"/>
              </a:rPr>
              <a:t>i</a:t>
            </a:r>
            <a:r>
              <a:rPr lang="en-US" altLang="zh-CN">
                <a:solidFill>
                  <a:srgbClr val="990000"/>
                </a:solidFill>
                <a:ea typeface="宋体" panose="02010600030101010101" pitchFamily="2" charset="-122"/>
              </a:rPr>
              <a:t>=11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276496" name="Text Box 16"/>
          <p:cNvSpPr txBox="1">
            <a:spLocks noChangeArrowheads="1"/>
          </p:cNvSpPr>
          <p:nvPr/>
        </p:nvSpPr>
        <p:spPr bwMode="auto">
          <a:xfrm>
            <a:off x="1187450" y="4505325"/>
            <a:ext cx="14065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3200" b="0">
                <a:solidFill>
                  <a:srgbClr val="CC0000"/>
                </a:solidFill>
                <a:ea typeface="宋体" panose="02010600030101010101" pitchFamily="2" charset="-122"/>
              </a:rPr>
              <a:t>key=64</a:t>
            </a:r>
            <a:endParaRPr lang="en-US" altLang="zh-CN" sz="2400" b="0">
              <a:ea typeface="宋体" panose="02010600030101010101" pitchFamily="2" charset="-122"/>
            </a:endParaRPr>
          </a:p>
        </p:txBody>
      </p:sp>
      <p:sp>
        <p:nvSpPr>
          <p:cNvPr id="276497" name="Text Box 17"/>
          <p:cNvSpPr txBox="1">
            <a:spLocks noChangeArrowheads="1"/>
          </p:cNvSpPr>
          <p:nvPr/>
        </p:nvSpPr>
        <p:spPr bwMode="auto">
          <a:xfrm>
            <a:off x="1187450" y="5226050"/>
            <a:ext cx="14065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3200" b="0">
                <a:solidFill>
                  <a:srgbClr val="CC0000"/>
                </a:solidFill>
                <a:ea typeface="宋体" panose="02010600030101010101" pitchFamily="2" charset="-122"/>
              </a:rPr>
              <a:t>key=60</a:t>
            </a:r>
            <a:endParaRPr lang="en-US" altLang="zh-CN" sz="2400" b="0">
              <a:ea typeface="宋体" panose="02010600030101010101" pitchFamily="2" charset="-122"/>
            </a:endParaRPr>
          </a:p>
        </p:txBody>
      </p:sp>
      <p:sp>
        <p:nvSpPr>
          <p:cNvPr id="276499" name="Text Box 19"/>
          <p:cNvSpPr txBox="1">
            <a:spLocks noChangeArrowheads="1"/>
          </p:cNvSpPr>
          <p:nvPr/>
        </p:nvSpPr>
        <p:spPr bwMode="auto">
          <a:xfrm>
            <a:off x="730250" y="3119438"/>
            <a:ext cx="641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3600" b="0">
                <a:solidFill>
                  <a:srgbClr val="CC0000"/>
                </a:solidFill>
                <a:ea typeface="宋体" panose="02010600030101010101" pitchFamily="2" charset="-122"/>
              </a:rPr>
              <a:t>64</a:t>
            </a:r>
            <a:endParaRPr lang="en-US" altLang="zh-CN" sz="2400" b="0">
              <a:ea typeface="宋体" panose="02010600030101010101" pitchFamily="2" charset="-122"/>
            </a:endParaRPr>
          </a:p>
        </p:txBody>
      </p:sp>
      <p:sp>
        <p:nvSpPr>
          <p:cNvPr id="276500" name="Line 20"/>
          <p:cNvSpPr>
            <a:spLocks noChangeShapeType="1"/>
          </p:cNvSpPr>
          <p:nvPr/>
        </p:nvSpPr>
        <p:spPr bwMode="auto">
          <a:xfrm>
            <a:off x="1035050" y="2166938"/>
            <a:ext cx="0" cy="990600"/>
          </a:xfrm>
          <a:prstGeom prst="line">
            <a:avLst/>
          </a:prstGeom>
          <a:noFill/>
          <a:ln w="12700">
            <a:solidFill>
              <a:srgbClr val="990000"/>
            </a:solidFill>
            <a:rou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501" name="Text Box 21"/>
          <p:cNvSpPr txBox="1">
            <a:spLocks noChangeArrowheads="1"/>
          </p:cNvSpPr>
          <p:nvPr/>
        </p:nvSpPr>
        <p:spPr bwMode="auto">
          <a:xfrm>
            <a:off x="1042988" y="2349500"/>
            <a:ext cx="10985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990000"/>
                </a:solidFill>
                <a:ea typeface="宋体" panose="02010600030101010101" pitchFamily="2" charset="-122"/>
              </a:rPr>
              <a:t>i=0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276502" name="Text Box 22"/>
          <p:cNvSpPr txBox="1">
            <a:spLocks noChangeArrowheads="1"/>
          </p:cNvSpPr>
          <p:nvPr/>
        </p:nvSpPr>
        <p:spPr bwMode="auto">
          <a:xfrm>
            <a:off x="792163" y="3213100"/>
            <a:ext cx="539750" cy="5191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CC0000"/>
                </a:solidFill>
                <a:ea typeface="宋体" panose="02010600030101010101" pitchFamily="2" charset="-122"/>
              </a:rPr>
              <a:t>60</a:t>
            </a: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76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64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64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6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6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64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64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6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64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764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6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8" dur="500"/>
                                        <p:tgtEl>
                                          <p:spTgt spid="276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764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764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76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76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8" dur="500"/>
                                        <p:tgtEl>
                                          <p:spTgt spid="276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765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765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85" grpId="0" autoUpdateAnimBg="0"/>
      <p:bldP spid="276486" grpId="0" animBg="1"/>
      <p:bldP spid="276487" grpId="0" animBg="1"/>
      <p:bldP spid="276488" grpId="0" autoUpdateAnimBg="0"/>
      <p:bldP spid="276495" grpId="0" autoUpdateAnimBg="0"/>
      <p:bldP spid="276496" grpId="0" autoUpdateAnimBg="0"/>
      <p:bldP spid="276497" grpId="0" autoUpdateAnimBg="0"/>
      <p:bldP spid="276499" grpId="0" autoUpdateAnimBg="0"/>
      <p:bldP spid="276500" grpId="0" animBg="1"/>
      <p:bldP spid="276501" grpId="0" autoUpdateAnimBg="0"/>
      <p:bldP spid="276502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223A19-0D35-4D92-A3AB-BDD60A4700DE}" type="slidenum">
              <a:rPr lang="en-US" altLang="zh-CN"/>
              <a:t>17</a:t>
            </a:fld>
            <a:endParaRPr lang="en-US" altLang="zh-CN"/>
          </a:p>
        </p:txBody>
      </p:sp>
      <p:sp>
        <p:nvSpPr>
          <p:cNvPr id="27750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zh-CN" smtClean="0"/>
          </a:p>
        </p:txBody>
      </p:sp>
      <p:sp>
        <p:nvSpPr>
          <p:cNvPr id="277509" name="Text Box 5"/>
          <p:cNvSpPr txBox="1">
            <a:spLocks noChangeArrowheads="1"/>
          </p:cNvSpPr>
          <p:nvPr/>
        </p:nvSpPr>
        <p:spPr bwMode="auto">
          <a:xfrm>
            <a:off x="611188" y="1628775"/>
            <a:ext cx="7920037" cy="4117975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Search_Seq</a:t>
            </a:r>
            <a:r>
              <a:rPr lang="en-US" altLang="zh-CN" dirty="0"/>
              <a:t>(</a:t>
            </a:r>
            <a:r>
              <a:rPr lang="en-US" altLang="zh-CN" dirty="0" err="1"/>
              <a:t>SSTable</a:t>
            </a:r>
            <a:r>
              <a:rPr lang="en-US" altLang="zh-CN" dirty="0"/>
              <a:t> ST,  </a:t>
            </a:r>
            <a:r>
              <a:rPr lang="en-US" altLang="zh-CN" dirty="0" err="1"/>
              <a:t>KeyType</a:t>
            </a:r>
            <a:r>
              <a:rPr lang="en-US" altLang="zh-CN" dirty="0"/>
              <a:t> key) {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dirty="0">
                <a:solidFill>
                  <a:srgbClr val="A50021"/>
                </a:solidFill>
              </a:rPr>
              <a:t>// </a:t>
            </a:r>
            <a:r>
              <a:rPr lang="zh-CN" altLang="en-US" dirty="0">
                <a:solidFill>
                  <a:srgbClr val="A50021"/>
                </a:solidFill>
              </a:rPr>
              <a:t>从后往前找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dirty="0"/>
              <a:t>//</a:t>
            </a:r>
            <a:r>
              <a:rPr lang="zh-CN" altLang="en-US" dirty="0"/>
              <a:t>返回其位置</a:t>
            </a:r>
            <a:r>
              <a:rPr lang="en-US" altLang="zh-CN" dirty="0"/>
              <a:t>, </a:t>
            </a:r>
            <a:r>
              <a:rPr lang="zh-CN" altLang="en-US" dirty="0"/>
              <a:t>若没有则返回</a:t>
            </a:r>
            <a:r>
              <a:rPr lang="en-US" altLang="zh-CN" dirty="0"/>
              <a:t>0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dirty="0">
                <a:solidFill>
                  <a:srgbClr val="A50021"/>
                </a:solidFill>
              </a:rPr>
              <a:t>	</a:t>
            </a:r>
          </a:p>
          <a:p>
            <a:pPr eaLnBrk="1" hangingPunct="1">
              <a:spcBef>
                <a:spcPct val="20000"/>
              </a:spcBef>
            </a:pPr>
            <a:endParaRPr lang="en-US" altLang="zh-CN" dirty="0">
              <a:solidFill>
                <a:srgbClr val="A50021"/>
              </a:solidFill>
            </a:endParaRPr>
          </a:p>
          <a:p>
            <a:pPr eaLnBrk="1" hangingPunct="1">
              <a:spcBef>
                <a:spcPct val="20000"/>
              </a:spcBef>
            </a:pPr>
            <a:endParaRPr lang="en-US" altLang="zh-CN" dirty="0">
              <a:solidFill>
                <a:srgbClr val="A50021"/>
              </a:solidFill>
            </a:endParaRPr>
          </a:p>
          <a:p>
            <a:pPr eaLnBrk="1" hangingPunct="1">
              <a:spcBef>
                <a:spcPct val="20000"/>
              </a:spcBef>
            </a:pPr>
            <a:endParaRPr lang="en-US" altLang="zh-CN" dirty="0"/>
          </a:p>
          <a:p>
            <a:pPr eaLnBrk="1" hangingPunct="1">
              <a:spcBef>
                <a:spcPct val="20000"/>
              </a:spcBef>
            </a:pPr>
            <a:r>
              <a:rPr lang="en-US" altLang="zh-CN" dirty="0"/>
              <a:t>} // </a:t>
            </a:r>
            <a:r>
              <a:rPr lang="en-US" altLang="zh-CN" dirty="0" err="1"/>
              <a:t>Search_Seq</a:t>
            </a:r>
            <a:endParaRPr lang="en-US" altLang="zh-CN" dirty="0"/>
          </a:p>
        </p:txBody>
      </p:sp>
      <p:sp>
        <p:nvSpPr>
          <p:cNvPr id="277511" name="Rectangle 7"/>
          <p:cNvSpPr>
            <a:spLocks noChangeArrowheads="1"/>
          </p:cNvSpPr>
          <p:nvPr/>
        </p:nvSpPr>
        <p:spPr bwMode="auto">
          <a:xfrm>
            <a:off x="1116086" y="3212976"/>
            <a:ext cx="7272338" cy="2074414"/>
          </a:xfrm>
          <a:prstGeom prst="rect">
            <a:avLst/>
          </a:prstGeom>
          <a:noFill/>
          <a:ln w="9525" algn="ctr">
            <a:solidFill>
              <a:schemeClr val="hlink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dirty="0" err="1">
                <a:solidFill>
                  <a:srgbClr val="A50021"/>
                </a:solidFill>
              </a:rPr>
              <a:t>ST.elem</a:t>
            </a:r>
            <a:r>
              <a:rPr lang="en-US" altLang="zh-CN" dirty="0">
                <a:solidFill>
                  <a:srgbClr val="A50021"/>
                </a:solidFill>
              </a:rPr>
              <a:t>[0].key = key;      // </a:t>
            </a:r>
            <a:r>
              <a:rPr lang="en-US" altLang="zh-CN" dirty="0" smtClean="0">
                <a:solidFill>
                  <a:srgbClr val="A50021"/>
                </a:solidFill>
              </a:rPr>
              <a:t>“</a:t>
            </a:r>
            <a:r>
              <a:rPr lang="zh-CN" altLang="en-US" dirty="0" smtClean="0">
                <a:solidFill>
                  <a:srgbClr val="A50021"/>
                </a:solidFill>
              </a:rPr>
              <a:t>哨兵”</a:t>
            </a:r>
            <a:endParaRPr lang="en-US" altLang="zh-CN" dirty="0" smtClean="0">
              <a:solidFill>
                <a:srgbClr val="A50021"/>
              </a:solidFill>
            </a:endParaRPr>
          </a:p>
          <a:p>
            <a:pPr>
              <a:spcBef>
                <a:spcPct val="20000"/>
              </a:spcBef>
            </a:pPr>
            <a:r>
              <a:rPr lang="en-US" altLang="zh-CN" dirty="0" smtClean="0"/>
              <a:t>i=</a:t>
            </a:r>
            <a:r>
              <a:rPr lang="en-US" altLang="zh-CN" dirty="0" err="1" smtClean="0"/>
              <a:t>ST.length</a:t>
            </a:r>
            <a:r>
              <a:rPr lang="en-US" altLang="zh-CN" dirty="0" smtClean="0"/>
              <a:t>;</a:t>
            </a:r>
            <a:endParaRPr lang="zh-CN" altLang="en-US" dirty="0">
              <a:solidFill>
                <a:srgbClr val="A50021"/>
              </a:solidFill>
            </a:endParaRPr>
          </a:p>
          <a:p>
            <a:pPr>
              <a:spcBef>
                <a:spcPct val="20000"/>
              </a:spcBef>
            </a:pPr>
            <a:r>
              <a:rPr lang="en-US" altLang="zh-CN" dirty="0" smtClean="0"/>
              <a:t>while (</a:t>
            </a:r>
            <a:r>
              <a:rPr lang="en-US" altLang="zh-CN" u="sng" dirty="0" err="1" smtClean="0">
                <a:solidFill>
                  <a:srgbClr val="CC0000"/>
                </a:solidFill>
              </a:rPr>
              <a:t>ST.elem</a:t>
            </a:r>
            <a:r>
              <a:rPr lang="en-US" altLang="zh-CN" u="sng" dirty="0" smtClean="0">
                <a:solidFill>
                  <a:srgbClr val="CC0000"/>
                </a:solidFill>
              </a:rPr>
              <a:t>[i</a:t>
            </a:r>
            <a:r>
              <a:rPr lang="en-US" altLang="zh-CN" u="sng" dirty="0">
                <a:solidFill>
                  <a:srgbClr val="CC0000"/>
                </a:solidFill>
              </a:rPr>
              <a:t>].key!=</a:t>
            </a:r>
            <a:r>
              <a:rPr lang="en-US" altLang="zh-CN" u="sng" dirty="0" smtClean="0">
                <a:solidFill>
                  <a:srgbClr val="CC0000"/>
                </a:solidFill>
              </a:rPr>
              <a:t>key</a:t>
            </a:r>
            <a:r>
              <a:rPr lang="en-US" altLang="zh-CN" dirty="0"/>
              <a:t>) --i;  </a:t>
            </a:r>
          </a:p>
          <a:p>
            <a:pPr>
              <a:spcBef>
                <a:spcPct val="20000"/>
              </a:spcBef>
            </a:pPr>
            <a:r>
              <a:rPr lang="en-US" altLang="zh-CN" dirty="0"/>
              <a:t>return i;            // </a:t>
            </a:r>
            <a:r>
              <a:rPr lang="zh-CN" altLang="en-US" dirty="0"/>
              <a:t>找不到时</a:t>
            </a:r>
            <a:r>
              <a:rPr lang="en-US" altLang="zh-CN" dirty="0"/>
              <a:t>, i</a:t>
            </a:r>
            <a:r>
              <a:rPr lang="zh-CN" altLang="en-US" dirty="0"/>
              <a:t>为</a:t>
            </a:r>
            <a:r>
              <a:rPr lang="en-US" altLang="zh-CN" dirty="0"/>
              <a:t>0</a:t>
            </a:r>
          </a:p>
        </p:txBody>
      </p:sp>
      <p:sp>
        <p:nvSpPr>
          <p:cNvPr id="277512" name="AutoShape 8"/>
          <p:cNvSpPr>
            <a:spLocks noChangeArrowheads="1"/>
          </p:cNvSpPr>
          <p:nvPr/>
        </p:nvSpPr>
        <p:spPr bwMode="auto">
          <a:xfrm>
            <a:off x="6516216" y="3242121"/>
            <a:ext cx="1871663" cy="1008062"/>
          </a:xfrm>
          <a:prstGeom prst="wedgeRectCallout">
            <a:avLst>
              <a:gd name="adj1" fmla="val -131569"/>
              <a:gd name="adj2" fmla="val 68871"/>
            </a:avLst>
          </a:prstGeom>
          <a:solidFill>
            <a:schemeClr val="accent2"/>
          </a:solidFill>
          <a:ln w="9525" algn="ctr">
            <a:solidFill>
              <a:schemeClr val="hlink"/>
            </a:solidFill>
            <a:miter lim="800000"/>
          </a:ln>
        </p:spPr>
        <p:txBody>
          <a:bodyPr/>
          <a:lstStyle/>
          <a:p>
            <a:pPr algn="ctr"/>
            <a:r>
              <a:rPr lang="zh-CN" altLang="en-US" dirty="0"/>
              <a:t>一</a:t>
            </a:r>
            <a:r>
              <a:rPr lang="zh-CN" altLang="en-US" dirty="0" smtClean="0"/>
              <a:t>次</a:t>
            </a:r>
            <a:r>
              <a:rPr lang="en-US" altLang="zh-CN" dirty="0" smtClean="0"/>
              <a:t>,</a:t>
            </a:r>
            <a:r>
              <a:rPr lang="zh-CN" altLang="en-US" dirty="0" smtClean="0"/>
              <a:t>比较</a:t>
            </a:r>
            <a:r>
              <a:rPr lang="zh-CN" altLang="en-US" dirty="0"/>
              <a:t>次数减半</a:t>
            </a: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77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77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77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509" grpId="0" animBg="1" autoUpdateAnimBg="0"/>
      <p:bldP spid="277511" grpId="0" animBg="1"/>
      <p:bldP spid="2775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0A3912-784C-474E-AB3D-70C66F2447DA}" type="slidenum">
              <a:rPr lang="en-US" altLang="zh-CN"/>
              <a:t>18</a:t>
            </a:fld>
            <a:endParaRPr lang="en-US" altLang="zh-CN"/>
          </a:p>
        </p:txBody>
      </p:sp>
      <p:sp>
        <p:nvSpPr>
          <p:cNvPr id="279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顺序查找的时间性能分析</a:t>
            </a:r>
          </a:p>
        </p:txBody>
      </p:sp>
      <p:sp>
        <p:nvSpPr>
          <p:cNvPr id="410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kumimoji="1" lang="zh-CN" altLang="en-US" dirty="0" smtClean="0">
                <a:solidFill>
                  <a:srgbClr val="CC6600"/>
                </a:solidFill>
              </a:rPr>
              <a:t>定义：</a:t>
            </a:r>
            <a:r>
              <a:rPr kumimoji="1" lang="zh-CN" altLang="en-US" dirty="0" smtClean="0"/>
              <a:t> 查找算法的</a:t>
            </a:r>
            <a:r>
              <a:rPr kumimoji="1" lang="zh-CN" altLang="en-US" dirty="0" smtClean="0">
                <a:solidFill>
                  <a:srgbClr val="0000FF"/>
                </a:solidFill>
              </a:rPr>
              <a:t>平均查找长度</a:t>
            </a:r>
            <a:r>
              <a:rPr kumimoji="1" lang="en-US" altLang="zh-CN" dirty="0" smtClean="0"/>
              <a:t>(</a:t>
            </a:r>
            <a:r>
              <a:rPr kumimoji="1" lang="en-US" altLang="zh-CN" dirty="0" smtClean="0">
                <a:solidFill>
                  <a:srgbClr val="0000FF"/>
                </a:solidFill>
              </a:rPr>
              <a:t>A</a:t>
            </a:r>
            <a:r>
              <a:rPr kumimoji="1" lang="en-US" altLang="zh-CN" dirty="0" smtClean="0"/>
              <a:t>verage </a:t>
            </a:r>
            <a:r>
              <a:rPr kumimoji="1" lang="en-US" altLang="zh-CN" dirty="0" smtClean="0">
                <a:solidFill>
                  <a:srgbClr val="0000FF"/>
                </a:solidFill>
              </a:rPr>
              <a:t>S</a:t>
            </a:r>
            <a:r>
              <a:rPr kumimoji="1" lang="en-US" altLang="zh-CN" dirty="0" smtClean="0"/>
              <a:t>earch </a:t>
            </a:r>
            <a:r>
              <a:rPr kumimoji="1" lang="en-US" altLang="zh-CN" dirty="0" smtClean="0">
                <a:solidFill>
                  <a:srgbClr val="0000FF"/>
                </a:solidFill>
              </a:rPr>
              <a:t>L</a:t>
            </a:r>
            <a:r>
              <a:rPr kumimoji="1" lang="en-US" altLang="zh-CN" dirty="0" smtClean="0"/>
              <a:t>ength)</a:t>
            </a:r>
            <a:r>
              <a:rPr kumimoji="1" lang="zh-CN" altLang="en-US" dirty="0" smtClean="0"/>
              <a:t>：为确定记录在查找表中的位置</a:t>
            </a:r>
            <a:r>
              <a:rPr kumimoji="1" lang="en-US" altLang="zh-CN" dirty="0" smtClean="0"/>
              <a:t>, </a:t>
            </a:r>
            <a:r>
              <a:rPr kumimoji="1" lang="zh-CN" altLang="en-US" dirty="0" smtClean="0"/>
              <a:t>需和给定值</a:t>
            </a:r>
            <a:r>
              <a:rPr kumimoji="1" lang="zh-CN" altLang="en-US" dirty="0" smtClean="0">
                <a:solidFill>
                  <a:srgbClr val="0000FF"/>
                </a:solidFill>
              </a:rPr>
              <a:t>进行比较的关键字个数的期望值</a:t>
            </a:r>
          </a:p>
        </p:txBody>
      </p:sp>
      <p:graphicFrame>
        <p:nvGraphicFramePr>
          <p:cNvPr id="4098" name="Object 4"/>
          <p:cNvGraphicFramePr>
            <a:graphicFrameLocks noChangeAspect="1"/>
          </p:cNvGraphicFramePr>
          <p:nvPr/>
        </p:nvGraphicFramePr>
        <p:xfrm>
          <a:off x="1259632" y="2708920"/>
          <a:ext cx="2630487" cy="127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7" name="公式" r:id="rId3" imgW="888365" imgH="431800" progId="Equation.3">
                  <p:embed/>
                </p:oleObj>
              </mc:Choice>
              <mc:Fallback>
                <p:oleObj name="公式" r:id="rId3" imgW="888365" imgH="431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2708920"/>
                        <a:ext cx="2630487" cy="12715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99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5"/>
          <p:cNvGraphicFramePr>
            <a:graphicFrameLocks noChangeAspect="1"/>
          </p:cNvGraphicFramePr>
          <p:nvPr/>
        </p:nvGraphicFramePr>
        <p:xfrm>
          <a:off x="4427984" y="2708920"/>
          <a:ext cx="1536700" cy="1214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8" name="公式" r:id="rId5" imgW="546100" imgH="431800" progId="Equation.3">
                  <p:embed/>
                </p:oleObj>
              </mc:Choice>
              <mc:Fallback>
                <p:oleObj name="公式" r:id="rId5" imgW="546100" imgH="431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984" y="2708920"/>
                        <a:ext cx="1536700" cy="121443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3333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72008" y="4005064"/>
            <a:ext cx="9036496" cy="25053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ct val="20000"/>
              </a:spcBef>
              <a:buClr>
                <a:srgbClr val="6600CC"/>
              </a:buClr>
              <a:buFontTx/>
              <a:buChar char="•"/>
            </a:pPr>
            <a:r>
              <a:rPr lang="zh-CN" altLang="en-US" kern="0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其中</a:t>
            </a:r>
            <a:r>
              <a:rPr lang="en-US" altLang="zh-CN" kern="0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: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altLang="zh-CN" i="1" kern="0" dirty="0">
                <a:solidFill>
                  <a:srgbClr val="000066"/>
                </a:solidFill>
                <a:latin typeface="Times New Roman" panose="02020603050405020304"/>
                <a:ea typeface="楷体_GB2312"/>
              </a:rPr>
              <a:t>n </a:t>
            </a:r>
            <a:r>
              <a:rPr lang="zh-CN" altLang="en-US" kern="0" dirty="0">
                <a:solidFill>
                  <a:srgbClr val="000066"/>
                </a:solidFill>
                <a:latin typeface="Times New Roman" panose="02020603050405020304"/>
                <a:ea typeface="楷体_GB2312"/>
              </a:rPr>
              <a:t>为表长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altLang="zh-CN" i="1" kern="0" dirty="0">
                <a:solidFill>
                  <a:srgbClr val="000066"/>
                </a:solidFill>
                <a:latin typeface="Times New Roman" panose="02020603050405020304"/>
                <a:ea typeface="楷体_GB2312"/>
              </a:rPr>
              <a:t>Pi</a:t>
            </a:r>
            <a:r>
              <a:rPr lang="en-US" altLang="zh-CN" kern="0" dirty="0">
                <a:solidFill>
                  <a:srgbClr val="000066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zh-CN" altLang="en-US" kern="0" dirty="0">
                <a:solidFill>
                  <a:srgbClr val="000066"/>
                </a:solidFill>
                <a:latin typeface="Times New Roman" panose="02020603050405020304"/>
                <a:ea typeface="楷体_GB2312"/>
              </a:rPr>
              <a:t>为查找表中第</a:t>
            </a:r>
            <a:r>
              <a:rPr lang="en-US" altLang="zh-CN" kern="0" dirty="0">
                <a:solidFill>
                  <a:srgbClr val="000066"/>
                </a:solidFill>
                <a:latin typeface="Times New Roman" panose="02020603050405020304"/>
                <a:ea typeface="楷体_GB2312"/>
              </a:rPr>
              <a:t>i</a:t>
            </a:r>
            <a:r>
              <a:rPr lang="zh-CN" altLang="en-US" kern="0" dirty="0">
                <a:solidFill>
                  <a:srgbClr val="000066"/>
                </a:solidFill>
                <a:latin typeface="Times New Roman" panose="02020603050405020304"/>
                <a:ea typeface="楷体_GB2312"/>
              </a:rPr>
              <a:t>个记录的概率</a:t>
            </a:r>
            <a:r>
              <a:rPr lang="en-US" altLang="zh-CN" kern="0" dirty="0">
                <a:solidFill>
                  <a:srgbClr val="000066"/>
                </a:solidFill>
                <a:latin typeface="Times New Roman" panose="02020603050405020304"/>
                <a:ea typeface="楷体_GB2312"/>
              </a:rPr>
              <a:t>, </a:t>
            </a:r>
            <a:endParaRPr lang="zh-CN" altLang="en-US" kern="0" dirty="0">
              <a:solidFill>
                <a:srgbClr val="000066"/>
              </a:solidFill>
              <a:latin typeface="Times New Roman" panose="02020603050405020304"/>
              <a:ea typeface="楷体_GB2312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altLang="zh-CN" i="1" kern="0" dirty="0" err="1">
                <a:solidFill>
                  <a:srgbClr val="000066"/>
                </a:solidFill>
                <a:latin typeface="Times New Roman" panose="02020603050405020304"/>
                <a:ea typeface="楷体_GB2312"/>
              </a:rPr>
              <a:t>Ci</a:t>
            </a:r>
            <a:r>
              <a:rPr lang="zh-CN" altLang="en-US" kern="0" dirty="0">
                <a:solidFill>
                  <a:srgbClr val="000066"/>
                </a:solidFill>
                <a:latin typeface="Times New Roman" panose="02020603050405020304"/>
                <a:ea typeface="楷体_GB2312"/>
              </a:rPr>
              <a:t>为找到该记录时</a:t>
            </a:r>
            <a:r>
              <a:rPr lang="en-US" altLang="zh-CN" kern="0" dirty="0">
                <a:solidFill>
                  <a:srgbClr val="000066"/>
                </a:solidFill>
                <a:latin typeface="Times New Roman" panose="02020603050405020304"/>
                <a:ea typeface="楷体_GB2312"/>
              </a:rPr>
              <a:t>, </a:t>
            </a:r>
            <a:r>
              <a:rPr lang="zh-CN" altLang="en-US" kern="0" dirty="0">
                <a:solidFill>
                  <a:srgbClr val="000066"/>
                </a:solidFill>
                <a:latin typeface="Times New Roman" panose="02020603050405020304"/>
                <a:ea typeface="楷体_GB2312"/>
              </a:rPr>
              <a:t>曾</a:t>
            </a:r>
            <a:r>
              <a:rPr lang="zh-CN" altLang="en-US" kern="0" dirty="0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和给定值比较过的关键字的个数。</a:t>
            </a: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2C2789-FEDD-4581-B764-F9D2204ADC6B}" type="slidenum">
              <a:rPr lang="en-US" altLang="zh-CN"/>
              <a:t>19</a:t>
            </a:fld>
            <a:endParaRPr lang="en-US" altLang="zh-CN"/>
          </a:p>
        </p:txBody>
      </p:sp>
      <p:sp>
        <p:nvSpPr>
          <p:cNvPr id="280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顺序查找的时间性能分析</a:t>
            </a:r>
          </a:p>
        </p:txBody>
      </p:sp>
      <p:sp>
        <p:nvSpPr>
          <p:cNvPr id="51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kumimoji="1" lang="en-US" altLang="zh-CN" dirty="0" smtClean="0"/>
          </a:p>
          <a:p>
            <a:pPr eaLnBrk="1" hangingPunct="1"/>
            <a:r>
              <a:rPr kumimoji="1" lang="zh-CN" altLang="en-US" dirty="0" smtClean="0"/>
              <a:t>在</a:t>
            </a:r>
            <a:r>
              <a:rPr kumimoji="1" lang="zh-CN" altLang="en-US" dirty="0" smtClean="0">
                <a:solidFill>
                  <a:srgbClr val="0000FF"/>
                </a:solidFill>
              </a:rPr>
              <a:t>等概率</a:t>
            </a:r>
            <a:r>
              <a:rPr kumimoji="1" lang="zh-CN" altLang="en-US" dirty="0" smtClean="0"/>
              <a:t>查找的情况下</a:t>
            </a:r>
            <a:r>
              <a:rPr kumimoji="1" lang="en-US" altLang="zh-CN" dirty="0" smtClean="0"/>
              <a:t>, </a:t>
            </a:r>
            <a:r>
              <a:rPr kumimoji="1" lang="zh-CN" altLang="en-US" dirty="0" smtClean="0">
                <a:solidFill>
                  <a:srgbClr val="0000FF"/>
                </a:solidFill>
              </a:rPr>
              <a:t>顺序表查找的平均查找长度</a:t>
            </a:r>
            <a:r>
              <a:rPr kumimoji="1" lang="zh-CN" altLang="en-US" dirty="0" smtClean="0"/>
              <a:t>为：</a:t>
            </a:r>
            <a:r>
              <a:rPr kumimoji="1" lang="en-US" altLang="zh-CN" dirty="0" smtClean="0"/>
              <a:t>1/n</a:t>
            </a:r>
            <a:endParaRPr kumimoji="1" lang="zh-CN" altLang="en-US" dirty="0" smtClean="0"/>
          </a:p>
          <a:p>
            <a:pPr eaLnBrk="1" hangingPunct="1"/>
            <a:r>
              <a:rPr kumimoji="1" lang="zh-CN" altLang="en-US" dirty="0" smtClean="0"/>
              <a:t>对</a:t>
            </a:r>
            <a:r>
              <a:rPr kumimoji="1" lang="zh-CN" altLang="en-US" dirty="0" smtClean="0">
                <a:solidFill>
                  <a:srgbClr val="660033"/>
                </a:solidFill>
              </a:rPr>
              <a:t>顺序表</a:t>
            </a:r>
            <a:r>
              <a:rPr kumimoji="1" lang="zh-CN" altLang="en-US" dirty="0" smtClean="0"/>
              <a:t>而言</a:t>
            </a:r>
            <a:r>
              <a:rPr kumimoji="1" lang="en-US" altLang="zh-CN" dirty="0" smtClean="0"/>
              <a:t>, </a:t>
            </a:r>
            <a:r>
              <a:rPr kumimoji="1" lang="en-US" altLang="zh-CN" i="1" dirty="0" err="1" smtClean="0">
                <a:solidFill>
                  <a:srgbClr val="660033"/>
                </a:solidFill>
              </a:rPr>
              <a:t>Ci</a:t>
            </a:r>
            <a:r>
              <a:rPr kumimoji="1" lang="en-US" altLang="zh-CN" i="1" dirty="0" smtClean="0">
                <a:solidFill>
                  <a:srgbClr val="660033"/>
                </a:solidFill>
              </a:rPr>
              <a:t> =  </a:t>
            </a:r>
            <a:r>
              <a:rPr kumimoji="1" lang="en-US" altLang="zh-CN" i="1" dirty="0" smtClean="0">
                <a:solidFill>
                  <a:srgbClr val="FF0000"/>
                </a:solidFill>
              </a:rPr>
              <a:t>n-i+</a:t>
            </a:r>
            <a:r>
              <a:rPr kumimoji="1" lang="en-US" altLang="zh-CN" dirty="0" smtClean="0">
                <a:solidFill>
                  <a:srgbClr val="FF0000"/>
                </a:solidFill>
              </a:rPr>
              <a:t>1</a:t>
            </a:r>
          </a:p>
        </p:txBody>
      </p:sp>
      <p:graphicFrame>
        <p:nvGraphicFramePr>
          <p:cNvPr id="280580" name="Object 4"/>
          <p:cNvGraphicFramePr>
            <a:graphicFrameLocks noChangeAspect="1"/>
          </p:cNvGraphicFramePr>
          <p:nvPr/>
        </p:nvGraphicFramePr>
        <p:xfrm>
          <a:off x="1476375" y="3429000"/>
          <a:ext cx="1150938" cy="1077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" name="公式" r:id="rId3" imgW="419100" imgH="393700" progId="Equation.3">
                  <p:embed/>
                </p:oleObj>
              </mc:Choice>
              <mc:Fallback>
                <p:oleObj name="公式" r:id="rId3" imgW="419100" imgH="3937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3429000"/>
                        <a:ext cx="1150938" cy="1077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0581" name="Object 5"/>
          <p:cNvGraphicFramePr>
            <a:graphicFrameLocks noChangeAspect="1"/>
          </p:cNvGraphicFramePr>
          <p:nvPr/>
        </p:nvGraphicFramePr>
        <p:xfrm>
          <a:off x="1331913" y="4437063"/>
          <a:ext cx="5715000" cy="130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" name="公式" r:id="rId5" imgW="1879600" imgH="431800" progId="Equation.3">
                  <p:embed/>
                </p:oleObj>
              </mc:Choice>
              <mc:Fallback>
                <p:oleObj name="公式" r:id="rId5" imgW="1879600" imgH="431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4437063"/>
                        <a:ext cx="5715000" cy="1308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" name="Object 6"/>
          <p:cNvGraphicFramePr>
            <a:graphicFrameLocks noChangeAspect="1"/>
          </p:cNvGraphicFramePr>
          <p:nvPr/>
        </p:nvGraphicFramePr>
        <p:xfrm>
          <a:off x="6588224" y="2348880"/>
          <a:ext cx="2305050" cy="111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5" name="公式" r:id="rId7" imgW="888365" imgH="431800" progId="Equation.3">
                  <p:embed/>
                </p:oleObj>
              </mc:Choice>
              <mc:Fallback>
                <p:oleObj name="公式" r:id="rId7" imgW="888365" imgH="431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224" y="2348880"/>
                        <a:ext cx="2305050" cy="11144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0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0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7DAB25-221D-411C-BC66-3E80913D99E0}" type="slidenum">
              <a:rPr lang="en-US" altLang="zh-CN"/>
              <a:t>2</a:t>
            </a:fld>
            <a:endParaRPr lang="en-US" altLang="zh-CN"/>
          </a:p>
        </p:txBody>
      </p:sp>
      <p:sp>
        <p:nvSpPr>
          <p:cNvPr id="260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什么是查找表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solidFill>
                  <a:srgbClr val="A50021"/>
                </a:solidFill>
              </a:rPr>
              <a:t>查找表</a:t>
            </a:r>
            <a:r>
              <a:rPr lang="zh-CN" altLang="en-US" smtClean="0"/>
              <a:t>是由同一类型的数据元素</a:t>
            </a:r>
            <a:r>
              <a:rPr lang="en-US" altLang="zh-CN" smtClean="0"/>
              <a:t>(</a:t>
            </a:r>
            <a:r>
              <a:rPr lang="zh-CN" altLang="en-US" smtClean="0"/>
              <a:t>或记录</a:t>
            </a:r>
            <a:r>
              <a:rPr lang="en-US" altLang="zh-CN" smtClean="0"/>
              <a:t>)</a:t>
            </a:r>
            <a:r>
              <a:rPr lang="zh-CN" altLang="en-US" smtClean="0"/>
              <a:t>构成的</a:t>
            </a:r>
            <a:r>
              <a:rPr lang="zh-CN" altLang="en-US" smtClean="0">
                <a:solidFill>
                  <a:srgbClr val="A50021"/>
                </a:solidFill>
              </a:rPr>
              <a:t>集合</a:t>
            </a:r>
          </a:p>
          <a:p>
            <a:pPr eaLnBrk="1" hangingPunct="1"/>
            <a:endParaRPr lang="zh-CN" altLang="en-US" smtClean="0"/>
          </a:p>
          <a:p>
            <a:pPr eaLnBrk="1" hangingPunct="1"/>
            <a:r>
              <a:rPr lang="zh-CN" altLang="en-US" smtClean="0"/>
              <a:t>对查找表经常进行的</a:t>
            </a:r>
            <a:r>
              <a:rPr lang="zh-CN" altLang="en-US" smtClean="0">
                <a:solidFill>
                  <a:srgbClr val="A50021"/>
                </a:solidFill>
              </a:rPr>
              <a:t>操作</a:t>
            </a:r>
            <a:r>
              <a:rPr lang="en-US" altLang="zh-CN" smtClean="0"/>
              <a:t>:</a:t>
            </a:r>
          </a:p>
          <a:p>
            <a:pPr lvl="1" algn="just" eaLnBrk="1" hangingPunct="1">
              <a:lnSpc>
                <a:spcPct val="125000"/>
              </a:lnSpc>
            </a:pPr>
            <a:r>
              <a:rPr lang="en-US" altLang="zh-CN" smtClean="0"/>
              <a:t>1</a:t>
            </a:r>
            <a:r>
              <a:rPr lang="zh-CN" altLang="en-US" smtClean="0"/>
              <a:t>）</a:t>
            </a:r>
            <a:r>
              <a:rPr lang="zh-CN" altLang="en-US" smtClean="0">
                <a:solidFill>
                  <a:srgbClr val="0000FF"/>
                </a:solidFill>
              </a:rPr>
              <a:t>查询</a:t>
            </a:r>
            <a:r>
              <a:rPr lang="zh-CN" altLang="en-US" smtClean="0"/>
              <a:t>某个</a:t>
            </a:r>
            <a:r>
              <a:rPr lang="zh-CN" altLang="en-US" smtClean="0">
                <a:solidFill>
                  <a:srgbClr val="FF0000"/>
                </a:solidFill>
              </a:rPr>
              <a:t>“特定的”</a:t>
            </a:r>
            <a:r>
              <a:rPr lang="zh-CN" altLang="en-US" smtClean="0"/>
              <a:t>数据元素是否在查找表中；</a:t>
            </a:r>
          </a:p>
          <a:p>
            <a:pPr lvl="1" algn="just" eaLnBrk="1" hangingPunct="1">
              <a:lnSpc>
                <a:spcPct val="125000"/>
              </a:lnSpc>
            </a:pPr>
            <a:r>
              <a:rPr lang="en-US" altLang="zh-CN" smtClean="0"/>
              <a:t>2</a:t>
            </a:r>
            <a:r>
              <a:rPr lang="zh-CN" altLang="en-US" smtClean="0"/>
              <a:t>）</a:t>
            </a:r>
            <a:r>
              <a:rPr lang="zh-CN" altLang="en-US" smtClean="0">
                <a:solidFill>
                  <a:srgbClr val="0000FF"/>
                </a:solidFill>
              </a:rPr>
              <a:t>检索</a:t>
            </a:r>
            <a:r>
              <a:rPr lang="zh-CN" altLang="en-US" smtClean="0"/>
              <a:t>某个</a:t>
            </a:r>
            <a:r>
              <a:rPr lang="zh-CN" altLang="en-US" smtClean="0">
                <a:solidFill>
                  <a:srgbClr val="FF0000"/>
                </a:solidFill>
              </a:rPr>
              <a:t>“特定的”</a:t>
            </a:r>
            <a:r>
              <a:rPr lang="zh-CN" altLang="en-US" smtClean="0"/>
              <a:t>数据元素的各种属性；</a:t>
            </a:r>
          </a:p>
          <a:p>
            <a:pPr lvl="1" algn="just" eaLnBrk="1" hangingPunct="1">
              <a:lnSpc>
                <a:spcPct val="125000"/>
              </a:lnSpc>
            </a:pPr>
            <a:r>
              <a:rPr lang="en-US" altLang="zh-CN" smtClean="0"/>
              <a:t>3</a:t>
            </a:r>
            <a:r>
              <a:rPr lang="zh-CN" altLang="en-US" smtClean="0"/>
              <a:t>）在查找表中</a:t>
            </a:r>
            <a:r>
              <a:rPr lang="zh-CN" altLang="en-US" smtClean="0">
                <a:solidFill>
                  <a:srgbClr val="0000FF"/>
                </a:solidFill>
              </a:rPr>
              <a:t>插入</a:t>
            </a:r>
            <a:r>
              <a:rPr lang="zh-CN" altLang="en-US" smtClean="0"/>
              <a:t>一个数据元素；</a:t>
            </a:r>
          </a:p>
          <a:p>
            <a:pPr lvl="1" algn="just" eaLnBrk="1" hangingPunct="1">
              <a:lnSpc>
                <a:spcPct val="125000"/>
              </a:lnSpc>
            </a:pPr>
            <a:r>
              <a:rPr lang="en-US" altLang="zh-CN" smtClean="0"/>
              <a:t>4</a:t>
            </a:r>
            <a:r>
              <a:rPr lang="zh-CN" altLang="en-US" smtClean="0"/>
              <a:t>）从查找表中</a:t>
            </a:r>
            <a:r>
              <a:rPr lang="zh-CN" altLang="en-US" smtClean="0">
                <a:solidFill>
                  <a:srgbClr val="0000FF"/>
                </a:solidFill>
              </a:rPr>
              <a:t>删去</a:t>
            </a:r>
            <a:r>
              <a:rPr lang="zh-CN" altLang="en-US" smtClean="0"/>
              <a:t>某个数据元素。</a:t>
            </a: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C66624-E59D-40FD-B976-7C2955CEED83}" type="slidenum">
              <a:rPr lang="en-US" altLang="zh-CN"/>
              <a:t>20</a:t>
            </a:fld>
            <a:endParaRPr lang="en-US" altLang="zh-CN"/>
          </a:p>
        </p:txBody>
      </p:sp>
      <p:sp>
        <p:nvSpPr>
          <p:cNvPr id="281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顺序查找的时间性能分析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kumimoji="1" lang="zh-CN" altLang="en-US" smtClean="0"/>
              <a:t>在</a:t>
            </a:r>
            <a:r>
              <a:rPr kumimoji="1" lang="zh-CN" altLang="en-US" smtClean="0">
                <a:solidFill>
                  <a:srgbClr val="CC0000"/>
                </a:solidFill>
              </a:rPr>
              <a:t>不等概率查找</a:t>
            </a:r>
            <a:r>
              <a:rPr kumimoji="1" lang="zh-CN" altLang="en-US" smtClean="0"/>
              <a:t>的情况下</a:t>
            </a:r>
          </a:p>
          <a:p>
            <a:pPr eaLnBrk="1" hangingPunct="1"/>
            <a:r>
              <a:rPr kumimoji="1" lang="en-US" altLang="zh-CN" i="1" smtClean="0">
                <a:solidFill>
                  <a:srgbClr val="CC0000"/>
                </a:solidFill>
              </a:rPr>
              <a:t>ASL</a:t>
            </a:r>
            <a:r>
              <a:rPr kumimoji="1" lang="en-US" altLang="zh-CN" i="1" baseline="-25000" smtClean="0">
                <a:solidFill>
                  <a:srgbClr val="CC0000"/>
                </a:solidFill>
              </a:rPr>
              <a:t>ss</a:t>
            </a:r>
            <a:r>
              <a:rPr kumimoji="1" lang="en-US" altLang="zh-CN" i="1" smtClean="0"/>
              <a:t> </a:t>
            </a:r>
            <a:r>
              <a:rPr kumimoji="1" lang="zh-CN" altLang="en-US" smtClean="0"/>
              <a:t>在</a:t>
            </a:r>
            <a:r>
              <a:rPr kumimoji="1" lang="en-US" altLang="zh-CN" i="1" smtClean="0">
                <a:solidFill>
                  <a:srgbClr val="660033"/>
                </a:solidFill>
              </a:rPr>
              <a:t>Pn≥Pn-1≥···≥P2≥P1  </a:t>
            </a:r>
            <a:r>
              <a:rPr kumimoji="1" lang="zh-CN" altLang="en-US" smtClean="0"/>
              <a:t>时</a:t>
            </a:r>
            <a:r>
              <a:rPr kumimoji="1" lang="zh-CN" altLang="en-US" smtClean="0">
                <a:solidFill>
                  <a:srgbClr val="CC0000"/>
                </a:solidFill>
              </a:rPr>
              <a:t>取极小值</a:t>
            </a:r>
          </a:p>
          <a:p>
            <a:pPr eaLnBrk="1" hangingPunct="1"/>
            <a:endParaRPr kumimoji="1" lang="zh-CN" altLang="en-US" smtClean="0"/>
          </a:p>
          <a:p>
            <a:pPr eaLnBrk="1" hangingPunct="1"/>
            <a:r>
              <a:rPr kumimoji="1" lang="zh-CN" altLang="en-US" smtClean="0"/>
              <a:t>顺序查找表的查找算法的优缺点：</a:t>
            </a:r>
          </a:p>
          <a:p>
            <a:pPr lvl="1" eaLnBrk="1" hangingPunct="1"/>
            <a:r>
              <a:rPr kumimoji="1" lang="zh-CN" altLang="en-US" smtClean="0"/>
              <a:t>算法简单；</a:t>
            </a:r>
          </a:p>
          <a:p>
            <a:pPr lvl="1" eaLnBrk="1" hangingPunct="1"/>
            <a:r>
              <a:rPr kumimoji="1" lang="zh-CN" altLang="en-US" smtClean="0"/>
              <a:t>平均查找长度较大</a:t>
            </a:r>
            <a:r>
              <a:rPr kumimoji="1" lang="en-US" altLang="zh-CN" smtClean="0"/>
              <a:t>, </a:t>
            </a:r>
            <a:r>
              <a:rPr kumimoji="1" lang="zh-CN" altLang="en-US" smtClean="0"/>
              <a:t>不适用于表长较大的查找表。</a:t>
            </a:r>
          </a:p>
          <a:p>
            <a:pPr eaLnBrk="1" hangingPunct="1"/>
            <a:r>
              <a:rPr kumimoji="1" lang="zh-CN" altLang="en-US" smtClean="0"/>
              <a:t>若查找概率无法事先测定</a:t>
            </a:r>
            <a:r>
              <a:rPr kumimoji="1" lang="en-US" altLang="zh-CN" smtClean="0"/>
              <a:t>, </a:t>
            </a:r>
            <a:r>
              <a:rPr kumimoji="1" lang="zh-CN" altLang="en-US" smtClean="0"/>
              <a:t>则查找过程采取的改进办法是</a:t>
            </a:r>
            <a:r>
              <a:rPr kumimoji="1" lang="en-US" altLang="zh-CN" smtClean="0"/>
              <a:t>, </a:t>
            </a:r>
            <a:r>
              <a:rPr kumimoji="1" lang="zh-CN" altLang="en-US" smtClean="0">
                <a:solidFill>
                  <a:srgbClr val="CC0000"/>
                </a:solidFill>
              </a:rPr>
              <a:t>在每次查找之后</a:t>
            </a:r>
            <a:r>
              <a:rPr kumimoji="1" lang="en-US" altLang="zh-CN" smtClean="0">
                <a:solidFill>
                  <a:srgbClr val="CC0000"/>
                </a:solidFill>
              </a:rPr>
              <a:t>, </a:t>
            </a:r>
            <a:r>
              <a:rPr kumimoji="1" lang="zh-CN" altLang="en-US" smtClean="0">
                <a:solidFill>
                  <a:srgbClr val="CC0000"/>
                </a:solidFill>
              </a:rPr>
              <a:t>将刚刚查找到的记录直接移至表尾的位置上</a:t>
            </a:r>
            <a:r>
              <a:rPr kumimoji="1" lang="zh-CN" altLang="en-US" smtClean="0"/>
              <a:t>。</a:t>
            </a:r>
            <a:endParaRPr lang="zh-CN" altLang="en-US" smtClean="0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C47F00-25BB-4A5C-8DAA-878E1D79B688}" type="slidenum">
              <a:rPr lang="en-US" altLang="zh-CN"/>
              <a:t>21</a:t>
            </a:fld>
            <a:endParaRPr lang="en-US" altLang="zh-CN"/>
          </a:p>
        </p:txBody>
      </p:sp>
      <p:sp>
        <p:nvSpPr>
          <p:cNvPr id="29184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顺序查找的特点</a:t>
            </a:r>
          </a:p>
        </p:txBody>
      </p:sp>
      <p:sp>
        <p:nvSpPr>
          <p:cNvPr id="34820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无排序要求； </a:t>
            </a:r>
          </a:p>
          <a:p>
            <a:pPr eaLnBrk="1" hangingPunct="1"/>
            <a:r>
              <a:rPr lang="zh-CN" altLang="en-US" smtClean="0"/>
              <a:t>存储结构：顺序、链式</a:t>
            </a:r>
            <a:r>
              <a:rPr lang="en-US" altLang="zh-CN" smtClean="0"/>
              <a:t>;</a:t>
            </a:r>
          </a:p>
          <a:p>
            <a:pPr eaLnBrk="1" hangingPunct="1"/>
            <a:r>
              <a:rPr lang="zh-CN" altLang="en-US" smtClean="0"/>
              <a:t>平均查找长度</a:t>
            </a:r>
            <a:r>
              <a:rPr lang="en-US" altLang="zh-CN" smtClean="0"/>
              <a:t>ASL</a:t>
            </a:r>
            <a:r>
              <a:rPr lang="en-US" altLang="zh-CN" baseline="-25000" smtClean="0"/>
              <a:t>SS</a:t>
            </a:r>
            <a:r>
              <a:rPr lang="en-US" altLang="zh-CN" smtClean="0"/>
              <a:t>=</a:t>
            </a:r>
            <a:r>
              <a:rPr lang="zh-CN" altLang="en-US" smtClean="0"/>
              <a:t>（</a:t>
            </a:r>
            <a:r>
              <a:rPr lang="en-US" altLang="zh-CN" smtClean="0"/>
              <a:t>n+1</a:t>
            </a:r>
            <a:r>
              <a:rPr lang="zh-CN" altLang="en-US" smtClean="0"/>
              <a:t>）</a:t>
            </a:r>
            <a:r>
              <a:rPr lang="en-US" altLang="zh-CN" smtClean="0"/>
              <a:t>/2 </a:t>
            </a:r>
            <a:r>
              <a:rPr lang="zh-CN" altLang="en-US" smtClean="0"/>
              <a:t>；</a:t>
            </a:r>
          </a:p>
        </p:txBody>
      </p:sp>
      <p:sp>
        <p:nvSpPr>
          <p:cNvPr id="34821" name="Rectangle 4"/>
          <p:cNvSpPr>
            <a:spLocks noChangeArrowheads="1"/>
          </p:cNvSpPr>
          <p:nvPr/>
        </p:nvSpPr>
        <p:spPr bwMode="auto">
          <a:xfrm>
            <a:off x="1371600" y="4495800"/>
            <a:ext cx="71913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3200">
                <a:ea typeface="宋体" panose="02010600030101010101" pitchFamily="2" charset="-122"/>
              </a:rPr>
              <a:t>L1=(45, 61, 12, 3, 37, 24, 90, 53, 98, 78</a:t>
            </a:r>
            <a:r>
              <a:rPr lang="zh-CN" altLang="en-US" sz="3200">
                <a:ea typeface="宋体" panose="02010600030101010101" pitchFamily="2" charset="-122"/>
              </a:rPr>
              <a:t>）</a:t>
            </a: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0BB39E-C236-4064-A175-3A4F70C69D18}" type="slidenum">
              <a:rPr lang="en-US" altLang="zh-CN"/>
              <a:t>22</a:t>
            </a:fld>
            <a:endParaRPr lang="en-US" altLang="zh-CN"/>
          </a:p>
        </p:txBody>
      </p:sp>
      <p:sp>
        <p:nvSpPr>
          <p:cNvPr id="282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9.1.2 </a:t>
            </a:r>
            <a:r>
              <a:rPr lang="zh-CN" altLang="en-US" smtClean="0"/>
              <a:t>有序查找表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 </a:t>
            </a:r>
            <a:r>
              <a:rPr lang="zh-CN" altLang="en-US" smtClean="0"/>
              <a:t>若以</a:t>
            </a:r>
            <a:r>
              <a:rPr lang="zh-CN" altLang="en-US" smtClean="0">
                <a:solidFill>
                  <a:srgbClr val="A50021"/>
                </a:solidFill>
              </a:rPr>
              <a:t>有序表</a:t>
            </a:r>
            <a:r>
              <a:rPr lang="zh-CN" altLang="en-US" smtClean="0"/>
              <a:t>表示静态查找表</a:t>
            </a:r>
            <a:r>
              <a:rPr lang="en-US" altLang="zh-CN" smtClean="0"/>
              <a:t>, </a:t>
            </a:r>
            <a:r>
              <a:rPr lang="zh-CN" altLang="en-US" smtClean="0"/>
              <a:t>则查找过程可以基于“</a:t>
            </a:r>
            <a:r>
              <a:rPr lang="zh-CN" altLang="en-US" smtClean="0">
                <a:solidFill>
                  <a:srgbClr val="A50021"/>
                </a:solidFill>
              </a:rPr>
              <a:t>折半</a:t>
            </a:r>
            <a:r>
              <a:rPr lang="zh-CN" altLang="en-US" smtClean="0"/>
              <a:t>”进行。</a:t>
            </a:r>
          </a:p>
          <a:p>
            <a:pPr eaLnBrk="1" hangingPunct="1"/>
            <a:r>
              <a:rPr lang="zh-CN" altLang="en-US" smtClean="0"/>
              <a:t>定义：</a:t>
            </a:r>
          </a:p>
          <a:p>
            <a:pPr lvl="1" eaLnBrk="1" hangingPunct="1"/>
            <a:r>
              <a:rPr kumimoji="1" lang="en-US" altLang="zh-CN" smtClean="0">
                <a:solidFill>
                  <a:srgbClr val="006600"/>
                </a:solidFill>
              </a:rPr>
              <a:t>low</a:t>
            </a:r>
            <a:r>
              <a:rPr kumimoji="1" lang="en-US" altLang="zh-CN" smtClean="0">
                <a:solidFill>
                  <a:srgbClr val="800000"/>
                </a:solidFill>
              </a:rPr>
              <a:t> </a:t>
            </a:r>
            <a:r>
              <a:rPr kumimoji="1" lang="zh-CN" altLang="en-US" smtClean="0">
                <a:solidFill>
                  <a:srgbClr val="800000"/>
                </a:solidFill>
              </a:rPr>
              <a:t>指示查找区间的下界</a:t>
            </a:r>
          </a:p>
          <a:p>
            <a:pPr lvl="1" eaLnBrk="1" hangingPunct="1"/>
            <a:r>
              <a:rPr kumimoji="1" lang="en-US" altLang="zh-CN" smtClean="0">
                <a:solidFill>
                  <a:srgbClr val="3333FF"/>
                </a:solidFill>
              </a:rPr>
              <a:t>high </a:t>
            </a:r>
            <a:r>
              <a:rPr kumimoji="1" lang="zh-CN" altLang="en-US" smtClean="0">
                <a:solidFill>
                  <a:srgbClr val="800000"/>
                </a:solidFill>
              </a:rPr>
              <a:t>指示查找区间的上界</a:t>
            </a:r>
          </a:p>
          <a:p>
            <a:pPr lvl="1" eaLnBrk="1" hangingPunct="1"/>
            <a:r>
              <a:rPr kumimoji="1" lang="en-US" altLang="zh-CN" smtClean="0">
                <a:solidFill>
                  <a:srgbClr val="CC0000"/>
                </a:solidFill>
              </a:rPr>
              <a:t>mid</a:t>
            </a:r>
            <a:r>
              <a:rPr kumimoji="1" lang="en-US" altLang="zh-CN" smtClean="0">
                <a:solidFill>
                  <a:srgbClr val="800000"/>
                </a:solidFill>
              </a:rPr>
              <a:t> = (low+high)/2</a:t>
            </a:r>
            <a:endParaRPr lang="en-US" altLang="zh-CN" smtClean="0"/>
          </a:p>
          <a:p>
            <a:pPr eaLnBrk="1" hangingPunct="1"/>
            <a:endParaRPr lang="en-US" altLang="zh-CN" smtClean="0"/>
          </a:p>
        </p:txBody>
      </p:sp>
      <p:grpSp>
        <p:nvGrpSpPr>
          <p:cNvPr id="6150" name="Group 4"/>
          <p:cNvGrpSpPr/>
          <p:nvPr/>
        </p:nvGrpSpPr>
        <p:grpSpPr bwMode="auto">
          <a:xfrm>
            <a:off x="0" y="3913188"/>
            <a:ext cx="9185275" cy="2944812"/>
            <a:chOff x="0" y="510"/>
            <a:chExt cx="5786" cy="1855"/>
          </a:xfrm>
        </p:grpSpPr>
        <p:graphicFrame>
          <p:nvGraphicFramePr>
            <p:cNvPr id="6146" name="Object 5"/>
            <p:cNvGraphicFramePr>
              <a:graphicFrameLocks noChangeAspect="1"/>
            </p:cNvGraphicFramePr>
            <p:nvPr/>
          </p:nvGraphicFramePr>
          <p:xfrm>
            <a:off x="158" y="1117"/>
            <a:ext cx="5292" cy="1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94" name="文档" r:id="rId3" imgW="8417560" imgH="1981200" progId="Word.Document.8">
                    <p:embed/>
                  </p:oleObj>
                </mc:Choice>
                <mc:Fallback>
                  <p:oleObj name="文档" r:id="rId3" imgW="8417560" imgH="1981200" progId="Word.Document.8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" y="1117"/>
                          <a:ext cx="5292" cy="1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58" name="Text Box 6"/>
            <p:cNvSpPr txBox="1">
              <a:spLocks noChangeArrowheads="1"/>
            </p:cNvSpPr>
            <p:nvPr/>
          </p:nvSpPr>
          <p:spPr bwMode="auto">
            <a:xfrm>
              <a:off x="0" y="765"/>
              <a:ext cx="89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>
                  <a:ea typeface="宋体" panose="02010600030101010101" pitchFamily="2" charset="-122"/>
                </a:rPr>
                <a:t>ST.elem</a:t>
              </a:r>
              <a:endParaRPr lang="en-US" altLang="zh-CN" sz="2400" b="0">
                <a:ea typeface="宋体" panose="02010600030101010101" pitchFamily="2" charset="-122"/>
              </a:endParaRPr>
            </a:p>
          </p:txBody>
        </p:sp>
        <p:sp>
          <p:nvSpPr>
            <p:cNvPr id="6159" name="Line 7"/>
            <p:cNvSpPr>
              <a:spLocks noChangeShapeType="1"/>
            </p:cNvSpPr>
            <p:nvPr/>
          </p:nvSpPr>
          <p:spPr bwMode="auto">
            <a:xfrm>
              <a:off x="4752" y="516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60" name="Text Box 8"/>
            <p:cNvSpPr txBox="1">
              <a:spLocks noChangeArrowheads="1"/>
            </p:cNvSpPr>
            <p:nvPr/>
          </p:nvSpPr>
          <p:spPr bwMode="auto">
            <a:xfrm>
              <a:off x="4742" y="510"/>
              <a:ext cx="104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>
                  <a:ea typeface="宋体" panose="02010600030101010101" pitchFamily="2" charset="-122"/>
                </a:rPr>
                <a:t>ST.length</a:t>
              </a:r>
              <a:endParaRPr lang="en-US" altLang="zh-CN" sz="2400" b="0">
                <a:ea typeface="宋体" panose="02010600030101010101" pitchFamily="2" charset="-122"/>
              </a:endParaRPr>
            </a:p>
          </p:txBody>
        </p:sp>
      </p:grpSp>
      <p:grpSp>
        <p:nvGrpSpPr>
          <p:cNvPr id="6151" name="Group 14"/>
          <p:cNvGrpSpPr/>
          <p:nvPr/>
        </p:nvGrpSpPr>
        <p:grpSpPr bwMode="auto">
          <a:xfrm>
            <a:off x="1042988" y="5949950"/>
            <a:ext cx="6553200" cy="647700"/>
            <a:chOff x="657" y="3748"/>
            <a:chExt cx="4128" cy="408"/>
          </a:xfrm>
        </p:grpSpPr>
        <p:sp>
          <p:nvSpPr>
            <p:cNvPr id="6155" name="AutoShape 9"/>
            <p:cNvSpPr>
              <a:spLocks noChangeArrowheads="1"/>
            </p:cNvSpPr>
            <p:nvPr/>
          </p:nvSpPr>
          <p:spPr bwMode="auto">
            <a:xfrm>
              <a:off x="657" y="3748"/>
              <a:ext cx="91" cy="408"/>
            </a:xfrm>
            <a:prstGeom prst="upArrow">
              <a:avLst>
                <a:gd name="adj1" fmla="val 50000"/>
                <a:gd name="adj2" fmla="val 112088"/>
              </a:avLst>
            </a:prstGeom>
            <a:solidFill>
              <a:srgbClr val="00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156" name="AutoShape 10"/>
            <p:cNvSpPr>
              <a:spLocks noChangeArrowheads="1"/>
            </p:cNvSpPr>
            <p:nvPr/>
          </p:nvSpPr>
          <p:spPr bwMode="auto">
            <a:xfrm>
              <a:off x="4694" y="3748"/>
              <a:ext cx="91" cy="408"/>
            </a:xfrm>
            <a:prstGeom prst="upArrow">
              <a:avLst>
                <a:gd name="adj1" fmla="val 50000"/>
                <a:gd name="adj2" fmla="val 112088"/>
              </a:avLst>
            </a:prstGeom>
            <a:solidFill>
              <a:srgbClr val="333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157" name="AutoShape 13"/>
            <p:cNvSpPr>
              <a:spLocks noChangeArrowheads="1"/>
            </p:cNvSpPr>
            <p:nvPr/>
          </p:nvSpPr>
          <p:spPr bwMode="auto">
            <a:xfrm>
              <a:off x="2653" y="3748"/>
              <a:ext cx="91" cy="408"/>
            </a:xfrm>
            <a:prstGeom prst="upArrow">
              <a:avLst>
                <a:gd name="adj1" fmla="val 50000"/>
                <a:gd name="adj2" fmla="val 112088"/>
              </a:avLst>
            </a:prstGeom>
            <a:solidFill>
              <a:srgbClr val="A500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6152" name="Rectangle 15"/>
          <p:cNvSpPr>
            <a:spLocks noChangeArrowheads="1"/>
          </p:cNvSpPr>
          <p:nvPr/>
        </p:nvSpPr>
        <p:spPr bwMode="auto">
          <a:xfrm>
            <a:off x="1187450" y="6092825"/>
            <a:ext cx="7175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6600"/>
                </a:solidFill>
              </a:rPr>
              <a:t>low</a:t>
            </a:r>
          </a:p>
        </p:txBody>
      </p:sp>
      <p:sp>
        <p:nvSpPr>
          <p:cNvPr id="6153" name="Rectangle 16"/>
          <p:cNvSpPr>
            <a:spLocks noChangeArrowheads="1"/>
          </p:cNvSpPr>
          <p:nvPr/>
        </p:nvSpPr>
        <p:spPr bwMode="auto">
          <a:xfrm>
            <a:off x="7596188" y="6021388"/>
            <a:ext cx="8572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3333FF"/>
                </a:solidFill>
              </a:rPr>
              <a:t>high</a:t>
            </a:r>
          </a:p>
        </p:txBody>
      </p:sp>
      <p:sp>
        <p:nvSpPr>
          <p:cNvPr id="6154" name="Rectangle 17"/>
          <p:cNvSpPr>
            <a:spLocks noChangeArrowheads="1"/>
          </p:cNvSpPr>
          <p:nvPr/>
        </p:nvSpPr>
        <p:spPr bwMode="auto">
          <a:xfrm>
            <a:off x="4356100" y="6021388"/>
            <a:ext cx="7778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CC0000"/>
                </a:solidFill>
              </a:rPr>
              <a:t>mid</a:t>
            </a: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A2751F-7C88-42EB-97C8-2D4A8C29559E}" type="slidenum">
              <a:rPr lang="en-US" altLang="zh-CN"/>
              <a:t>23</a:t>
            </a:fld>
            <a:endParaRPr lang="en-US" altLang="zh-CN"/>
          </a:p>
        </p:txBody>
      </p:sp>
      <p:grpSp>
        <p:nvGrpSpPr>
          <p:cNvPr id="7172" name="Group 4"/>
          <p:cNvGrpSpPr/>
          <p:nvPr/>
        </p:nvGrpSpPr>
        <p:grpSpPr bwMode="auto">
          <a:xfrm>
            <a:off x="0" y="620713"/>
            <a:ext cx="9185275" cy="2944812"/>
            <a:chOff x="0" y="510"/>
            <a:chExt cx="5786" cy="1855"/>
          </a:xfrm>
        </p:grpSpPr>
        <p:graphicFrame>
          <p:nvGraphicFramePr>
            <p:cNvPr id="7170" name="Object 5"/>
            <p:cNvGraphicFramePr>
              <a:graphicFrameLocks noChangeAspect="1"/>
            </p:cNvGraphicFramePr>
            <p:nvPr/>
          </p:nvGraphicFramePr>
          <p:xfrm>
            <a:off x="158" y="1117"/>
            <a:ext cx="5292" cy="1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31" name="文档" r:id="rId3" imgW="8417560" imgH="1981200" progId="Word.Document.8">
                    <p:embed/>
                  </p:oleObj>
                </mc:Choice>
                <mc:Fallback>
                  <p:oleObj name="文档" r:id="rId3" imgW="8417560" imgH="1981200" progId="Word.Document.8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" y="1117"/>
                          <a:ext cx="5292" cy="1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95" name="Text Box 6"/>
            <p:cNvSpPr txBox="1">
              <a:spLocks noChangeArrowheads="1"/>
            </p:cNvSpPr>
            <p:nvPr/>
          </p:nvSpPr>
          <p:spPr bwMode="auto">
            <a:xfrm>
              <a:off x="0" y="765"/>
              <a:ext cx="89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>
                  <a:ea typeface="宋体" panose="02010600030101010101" pitchFamily="2" charset="-122"/>
                </a:rPr>
                <a:t>ST.elem</a:t>
              </a:r>
              <a:endParaRPr lang="en-US" altLang="zh-CN" sz="2400" b="0">
                <a:ea typeface="宋体" panose="02010600030101010101" pitchFamily="2" charset="-122"/>
              </a:endParaRPr>
            </a:p>
          </p:txBody>
        </p:sp>
        <p:sp>
          <p:nvSpPr>
            <p:cNvPr id="7196" name="Line 7"/>
            <p:cNvSpPr>
              <a:spLocks noChangeShapeType="1"/>
            </p:cNvSpPr>
            <p:nvPr/>
          </p:nvSpPr>
          <p:spPr bwMode="auto">
            <a:xfrm>
              <a:off x="4752" y="516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97" name="Text Box 8"/>
            <p:cNvSpPr txBox="1">
              <a:spLocks noChangeArrowheads="1"/>
            </p:cNvSpPr>
            <p:nvPr/>
          </p:nvSpPr>
          <p:spPr bwMode="auto">
            <a:xfrm>
              <a:off x="4742" y="510"/>
              <a:ext cx="104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>
                  <a:ea typeface="宋体" panose="02010600030101010101" pitchFamily="2" charset="-122"/>
                </a:rPr>
                <a:t>ST.length</a:t>
              </a:r>
              <a:endParaRPr lang="en-US" altLang="zh-CN" sz="2400" b="0">
                <a:ea typeface="宋体" panose="02010600030101010101" pitchFamily="2" charset="-122"/>
              </a:endParaRPr>
            </a:p>
          </p:txBody>
        </p:sp>
      </p:grpSp>
      <p:sp>
        <p:nvSpPr>
          <p:cNvPr id="7173" name="AutoShape 10"/>
          <p:cNvSpPr>
            <a:spLocks noChangeArrowheads="1"/>
          </p:cNvSpPr>
          <p:nvPr/>
        </p:nvSpPr>
        <p:spPr bwMode="auto">
          <a:xfrm>
            <a:off x="1042988" y="2657475"/>
            <a:ext cx="144462" cy="647700"/>
          </a:xfrm>
          <a:prstGeom prst="upArrow">
            <a:avLst>
              <a:gd name="adj1" fmla="val 50000"/>
              <a:gd name="adj2" fmla="val 112088"/>
            </a:avLst>
          </a:prstGeom>
          <a:solidFill>
            <a:srgbClr val="00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174" name="AutoShape 11"/>
          <p:cNvSpPr>
            <a:spLocks noChangeArrowheads="1"/>
          </p:cNvSpPr>
          <p:nvPr/>
        </p:nvSpPr>
        <p:spPr bwMode="auto">
          <a:xfrm>
            <a:off x="7451725" y="2657475"/>
            <a:ext cx="144463" cy="647700"/>
          </a:xfrm>
          <a:prstGeom prst="upArrow">
            <a:avLst>
              <a:gd name="adj1" fmla="val 50000"/>
              <a:gd name="adj2" fmla="val 112088"/>
            </a:avLst>
          </a:prstGeom>
          <a:solidFill>
            <a:srgbClr val="3333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175" name="AutoShape 12"/>
          <p:cNvSpPr>
            <a:spLocks noChangeArrowheads="1"/>
          </p:cNvSpPr>
          <p:nvPr/>
        </p:nvSpPr>
        <p:spPr bwMode="auto">
          <a:xfrm>
            <a:off x="4211638" y="2657475"/>
            <a:ext cx="144462" cy="647700"/>
          </a:xfrm>
          <a:prstGeom prst="upArrow">
            <a:avLst>
              <a:gd name="adj1" fmla="val 50000"/>
              <a:gd name="adj2" fmla="val 112088"/>
            </a:avLst>
          </a:prstGeom>
          <a:solidFill>
            <a:srgbClr val="A500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176" name="Rectangle 13"/>
          <p:cNvSpPr>
            <a:spLocks noChangeArrowheads="1"/>
          </p:cNvSpPr>
          <p:nvPr/>
        </p:nvSpPr>
        <p:spPr bwMode="auto">
          <a:xfrm>
            <a:off x="217488" y="333375"/>
            <a:ext cx="31511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CC0000"/>
                </a:solidFill>
              </a:rPr>
              <a:t>key=64</a:t>
            </a:r>
            <a:r>
              <a:rPr lang="en-US" altLang="zh-CN">
                <a:solidFill>
                  <a:srgbClr val="660033"/>
                </a:solidFill>
              </a:rPr>
              <a:t> </a:t>
            </a:r>
            <a:r>
              <a:rPr lang="zh-CN" altLang="en-US">
                <a:solidFill>
                  <a:srgbClr val="660033"/>
                </a:solidFill>
              </a:rPr>
              <a:t>的查找过程</a:t>
            </a:r>
          </a:p>
        </p:txBody>
      </p:sp>
      <p:sp>
        <p:nvSpPr>
          <p:cNvPr id="283669" name="Rectangle 21"/>
          <p:cNvSpPr>
            <a:spLocks noChangeArrowheads="1"/>
          </p:cNvSpPr>
          <p:nvPr/>
        </p:nvSpPr>
        <p:spPr bwMode="auto">
          <a:xfrm>
            <a:off x="73025" y="5445125"/>
            <a:ext cx="11874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CC0000"/>
                </a:solidFill>
              </a:rPr>
              <a:t>64= 64</a:t>
            </a:r>
          </a:p>
        </p:txBody>
      </p:sp>
      <p:sp>
        <p:nvSpPr>
          <p:cNvPr id="7178" name="Line 27"/>
          <p:cNvSpPr>
            <a:spLocks noChangeShapeType="1"/>
          </p:cNvSpPr>
          <p:nvPr/>
        </p:nvSpPr>
        <p:spPr bwMode="auto">
          <a:xfrm>
            <a:off x="1081088" y="3284538"/>
            <a:ext cx="6480175" cy="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3" name="Group 34"/>
          <p:cNvGrpSpPr/>
          <p:nvPr/>
        </p:nvGrpSpPr>
        <p:grpSpPr bwMode="auto">
          <a:xfrm>
            <a:off x="73025" y="4508500"/>
            <a:ext cx="5616575" cy="649288"/>
            <a:chOff x="46" y="2840"/>
            <a:chExt cx="3538" cy="409"/>
          </a:xfrm>
        </p:grpSpPr>
        <p:sp>
          <p:nvSpPr>
            <p:cNvPr id="7189" name="AutoShape 16"/>
            <p:cNvSpPr>
              <a:spLocks noChangeArrowheads="1"/>
            </p:cNvSpPr>
            <p:nvPr/>
          </p:nvSpPr>
          <p:spPr bwMode="auto">
            <a:xfrm>
              <a:off x="3493" y="2840"/>
              <a:ext cx="91" cy="408"/>
            </a:xfrm>
            <a:prstGeom prst="upArrow">
              <a:avLst>
                <a:gd name="adj1" fmla="val 50000"/>
                <a:gd name="adj2" fmla="val 112088"/>
              </a:avLst>
            </a:prstGeom>
            <a:solidFill>
              <a:srgbClr val="333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190" name="AutoShape 17"/>
            <p:cNvSpPr>
              <a:spLocks noChangeArrowheads="1"/>
            </p:cNvSpPr>
            <p:nvPr/>
          </p:nvSpPr>
          <p:spPr bwMode="auto">
            <a:xfrm>
              <a:off x="3107" y="2840"/>
              <a:ext cx="91" cy="408"/>
            </a:xfrm>
            <a:prstGeom prst="upArrow">
              <a:avLst>
                <a:gd name="adj1" fmla="val 50000"/>
                <a:gd name="adj2" fmla="val 112088"/>
              </a:avLst>
            </a:prstGeom>
            <a:solidFill>
              <a:srgbClr val="A500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191" name="Rectangle 20"/>
            <p:cNvSpPr>
              <a:spLocks noChangeArrowheads="1"/>
            </p:cNvSpPr>
            <p:nvPr/>
          </p:nvSpPr>
          <p:spPr bwMode="auto">
            <a:xfrm>
              <a:off x="46" y="2881"/>
              <a:ext cx="69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CC0000"/>
                  </a:solidFill>
                </a:rPr>
                <a:t>64&lt;80</a:t>
              </a:r>
            </a:p>
          </p:txBody>
        </p:sp>
        <p:sp>
          <p:nvSpPr>
            <p:cNvPr id="7192" name="Rectangle 23"/>
            <p:cNvSpPr>
              <a:spLocks noChangeArrowheads="1"/>
            </p:cNvSpPr>
            <p:nvPr/>
          </p:nvSpPr>
          <p:spPr bwMode="auto">
            <a:xfrm>
              <a:off x="817" y="2881"/>
              <a:ext cx="215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dirty="0" smtClean="0">
                  <a:solidFill>
                    <a:srgbClr val="CC0000"/>
                  </a:solidFill>
                </a:rPr>
                <a:t>High=mid-1, </a:t>
              </a:r>
              <a:r>
                <a:rPr lang="en-US" altLang="zh-CN" dirty="0">
                  <a:solidFill>
                    <a:srgbClr val="CC0000"/>
                  </a:solidFill>
                </a:rPr>
                <a:t>mid=7</a:t>
              </a:r>
            </a:p>
          </p:txBody>
        </p:sp>
        <p:sp>
          <p:nvSpPr>
            <p:cNvPr id="7193" name="Line 29"/>
            <p:cNvSpPr>
              <a:spLocks noChangeShapeType="1"/>
            </p:cNvSpPr>
            <p:nvPr/>
          </p:nvSpPr>
          <p:spPr bwMode="auto">
            <a:xfrm>
              <a:off x="3130" y="3249"/>
              <a:ext cx="408" cy="0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194" name="AutoShape 32"/>
            <p:cNvSpPr>
              <a:spLocks noChangeArrowheads="1"/>
            </p:cNvSpPr>
            <p:nvPr/>
          </p:nvSpPr>
          <p:spPr bwMode="auto">
            <a:xfrm>
              <a:off x="3061" y="2840"/>
              <a:ext cx="91" cy="408"/>
            </a:xfrm>
            <a:prstGeom prst="upArrow">
              <a:avLst>
                <a:gd name="adj1" fmla="val 50000"/>
                <a:gd name="adj2" fmla="val 112088"/>
              </a:avLst>
            </a:prstGeom>
            <a:solidFill>
              <a:srgbClr val="006600"/>
            </a:solidFill>
            <a:ln w="9525" algn="ctr">
              <a:solidFill>
                <a:srgbClr val="006600"/>
              </a:solidFill>
              <a:miter lim="800000"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4" name="Group 35"/>
          <p:cNvGrpSpPr/>
          <p:nvPr/>
        </p:nvGrpSpPr>
        <p:grpSpPr bwMode="auto">
          <a:xfrm>
            <a:off x="73025" y="3644900"/>
            <a:ext cx="7524750" cy="655638"/>
            <a:chOff x="46" y="2296"/>
            <a:chExt cx="4740" cy="413"/>
          </a:xfrm>
        </p:grpSpPr>
        <p:sp>
          <p:nvSpPr>
            <p:cNvPr id="7183" name="AutoShape 15"/>
            <p:cNvSpPr>
              <a:spLocks noChangeArrowheads="1"/>
            </p:cNvSpPr>
            <p:nvPr/>
          </p:nvSpPr>
          <p:spPr bwMode="auto">
            <a:xfrm>
              <a:off x="3856" y="2301"/>
              <a:ext cx="91" cy="408"/>
            </a:xfrm>
            <a:prstGeom prst="upArrow">
              <a:avLst>
                <a:gd name="adj1" fmla="val 50000"/>
                <a:gd name="adj2" fmla="val 112088"/>
              </a:avLst>
            </a:prstGeom>
            <a:solidFill>
              <a:srgbClr val="A500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184" name="AutoShape 18"/>
            <p:cNvSpPr>
              <a:spLocks noChangeArrowheads="1"/>
            </p:cNvSpPr>
            <p:nvPr/>
          </p:nvSpPr>
          <p:spPr bwMode="auto">
            <a:xfrm>
              <a:off x="3085" y="2301"/>
              <a:ext cx="91" cy="408"/>
            </a:xfrm>
            <a:prstGeom prst="upArrow">
              <a:avLst>
                <a:gd name="adj1" fmla="val 50000"/>
                <a:gd name="adj2" fmla="val 112088"/>
              </a:avLst>
            </a:prstGeom>
            <a:solidFill>
              <a:srgbClr val="00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185" name="Rectangle 19"/>
            <p:cNvSpPr>
              <a:spLocks noChangeArrowheads="1"/>
            </p:cNvSpPr>
            <p:nvPr/>
          </p:nvSpPr>
          <p:spPr bwMode="auto">
            <a:xfrm>
              <a:off x="46" y="2342"/>
              <a:ext cx="69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CC0000"/>
                  </a:solidFill>
                </a:rPr>
                <a:t>64&gt;56</a:t>
              </a:r>
            </a:p>
          </p:txBody>
        </p:sp>
        <p:sp>
          <p:nvSpPr>
            <p:cNvPr id="7186" name="Rectangle 22"/>
            <p:cNvSpPr>
              <a:spLocks noChangeArrowheads="1"/>
            </p:cNvSpPr>
            <p:nvPr/>
          </p:nvSpPr>
          <p:spPr bwMode="auto">
            <a:xfrm>
              <a:off x="817" y="2342"/>
              <a:ext cx="215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rgbClr val="CC0000"/>
                  </a:solidFill>
                </a:rPr>
                <a:t>Low=mid+1 , </a:t>
              </a:r>
              <a:r>
                <a:rPr lang="en-US" altLang="zh-CN" dirty="0" smtClean="0">
                  <a:solidFill>
                    <a:srgbClr val="CC0000"/>
                  </a:solidFill>
                </a:rPr>
                <a:t>mid=9</a:t>
              </a:r>
              <a:endParaRPr lang="en-US" altLang="zh-CN" dirty="0">
                <a:solidFill>
                  <a:srgbClr val="CC0000"/>
                </a:solidFill>
              </a:endParaRPr>
            </a:p>
          </p:txBody>
        </p:sp>
        <p:sp>
          <p:nvSpPr>
            <p:cNvPr id="7187" name="Line 26"/>
            <p:cNvSpPr>
              <a:spLocks noChangeShapeType="1"/>
            </p:cNvSpPr>
            <p:nvPr/>
          </p:nvSpPr>
          <p:spPr bwMode="auto">
            <a:xfrm>
              <a:off x="3130" y="2704"/>
              <a:ext cx="1633" cy="0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188" name="AutoShape 33"/>
            <p:cNvSpPr>
              <a:spLocks noChangeArrowheads="1"/>
            </p:cNvSpPr>
            <p:nvPr/>
          </p:nvSpPr>
          <p:spPr bwMode="auto">
            <a:xfrm>
              <a:off x="4695" y="2296"/>
              <a:ext cx="91" cy="408"/>
            </a:xfrm>
            <a:prstGeom prst="upArrow">
              <a:avLst>
                <a:gd name="adj1" fmla="val 50000"/>
                <a:gd name="adj2" fmla="val 112088"/>
              </a:avLst>
            </a:prstGeom>
            <a:solidFill>
              <a:srgbClr val="333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7181" name="Text Box 36"/>
          <p:cNvSpPr txBox="1">
            <a:spLocks noChangeArrowheads="1"/>
          </p:cNvSpPr>
          <p:nvPr/>
        </p:nvSpPr>
        <p:spPr bwMode="auto">
          <a:xfrm>
            <a:off x="381000" y="6096000"/>
            <a:ext cx="1447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283685" name="Text Box 37"/>
          <p:cNvSpPr txBox="1">
            <a:spLocks noChangeArrowheads="1"/>
          </p:cNvSpPr>
          <p:nvPr/>
        </p:nvSpPr>
        <p:spPr bwMode="auto">
          <a:xfrm>
            <a:off x="5257800" y="5486400"/>
            <a:ext cx="2971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成功！</a:t>
            </a: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83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283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3669" grpId="0" autoUpdateAnimBg="0"/>
      <p:bldP spid="283685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E6368B-947C-493B-8017-D7E4A5768BA7}" type="slidenum">
              <a:rPr lang="en-US" altLang="zh-CN"/>
              <a:t>24</a:t>
            </a:fld>
            <a:endParaRPr lang="en-US" altLang="zh-CN"/>
          </a:p>
        </p:txBody>
      </p:sp>
      <p:grpSp>
        <p:nvGrpSpPr>
          <p:cNvPr id="8196" name="Group 2"/>
          <p:cNvGrpSpPr/>
          <p:nvPr/>
        </p:nvGrpSpPr>
        <p:grpSpPr bwMode="auto">
          <a:xfrm>
            <a:off x="0" y="620713"/>
            <a:ext cx="9185275" cy="2944812"/>
            <a:chOff x="0" y="510"/>
            <a:chExt cx="5786" cy="1855"/>
          </a:xfrm>
        </p:grpSpPr>
        <p:graphicFrame>
          <p:nvGraphicFramePr>
            <p:cNvPr id="8194" name="Object 3"/>
            <p:cNvGraphicFramePr>
              <a:graphicFrameLocks noChangeAspect="1"/>
            </p:cNvGraphicFramePr>
            <p:nvPr/>
          </p:nvGraphicFramePr>
          <p:xfrm>
            <a:off x="158" y="1117"/>
            <a:ext cx="5292" cy="1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66" name="文档" r:id="rId3" imgW="8417560" imgH="1981200" progId="Word.Document.8">
                    <p:embed/>
                  </p:oleObj>
                </mc:Choice>
                <mc:Fallback>
                  <p:oleObj name="文档" r:id="rId3" imgW="8417560" imgH="1981200" progId="Word.Document.8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" y="1117"/>
                          <a:ext cx="5292" cy="1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30" name="Text Box 4"/>
            <p:cNvSpPr txBox="1">
              <a:spLocks noChangeArrowheads="1"/>
            </p:cNvSpPr>
            <p:nvPr/>
          </p:nvSpPr>
          <p:spPr bwMode="auto">
            <a:xfrm>
              <a:off x="0" y="765"/>
              <a:ext cx="89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>
                  <a:ea typeface="宋体" panose="02010600030101010101" pitchFamily="2" charset="-122"/>
                </a:rPr>
                <a:t>ST.elem</a:t>
              </a:r>
              <a:endParaRPr lang="en-US" altLang="zh-CN" sz="2400" b="0">
                <a:ea typeface="宋体" panose="02010600030101010101" pitchFamily="2" charset="-122"/>
              </a:endParaRPr>
            </a:p>
          </p:txBody>
        </p:sp>
        <p:sp>
          <p:nvSpPr>
            <p:cNvPr id="8231" name="Line 5"/>
            <p:cNvSpPr>
              <a:spLocks noChangeShapeType="1"/>
            </p:cNvSpPr>
            <p:nvPr/>
          </p:nvSpPr>
          <p:spPr bwMode="auto">
            <a:xfrm>
              <a:off x="4752" y="516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32" name="Text Box 6"/>
            <p:cNvSpPr txBox="1">
              <a:spLocks noChangeArrowheads="1"/>
            </p:cNvSpPr>
            <p:nvPr/>
          </p:nvSpPr>
          <p:spPr bwMode="auto">
            <a:xfrm>
              <a:off x="4742" y="510"/>
              <a:ext cx="104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>
                  <a:ea typeface="宋体" panose="02010600030101010101" pitchFamily="2" charset="-122"/>
                </a:rPr>
                <a:t>ST.length</a:t>
              </a:r>
              <a:endParaRPr lang="en-US" altLang="zh-CN" sz="2400" b="0">
                <a:ea typeface="宋体" panose="02010600030101010101" pitchFamily="2" charset="-122"/>
              </a:endParaRPr>
            </a:p>
          </p:txBody>
        </p:sp>
      </p:grpSp>
      <p:sp>
        <p:nvSpPr>
          <p:cNvPr id="8197" name="AutoShape 7"/>
          <p:cNvSpPr>
            <a:spLocks noChangeArrowheads="1"/>
          </p:cNvSpPr>
          <p:nvPr/>
        </p:nvSpPr>
        <p:spPr bwMode="auto">
          <a:xfrm>
            <a:off x="1042988" y="2657475"/>
            <a:ext cx="144462" cy="647700"/>
          </a:xfrm>
          <a:prstGeom prst="upArrow">
            <a:avLst>
              <a:gd name="adj1" fmla="val 50000"/>
              <a:gd name="adj2" fmla="val 112088"/>
            </a:avLst>
          </a:prstGeom>
          <a:solidFill>
            <a:srgbClr val="00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198" name="AutoShape 8"/>
          <p:cNvSpPr>
            <a:spLocks noChangeArrowheads="1"/>
          </p:cNvSpPr>
          <p:nvPr/>
        </p:nvSpPr>
        <p:spPr bwMode="auto">
          <a:xfrm>
            <a:off x="7451725" y="2657475"/>
            <a:ext cx="144463" cy="647700"/>
          </a:xfrm>
          <a:prstGeom prst="upArrow">
            <a:avLst>
              <a:gd name="adj1" fmla="val 50000"/>
              <a:gd name="adj2" fmla="val 112088"/>
            </a:avLst>
          </a:prstGeom>
          <a:solidFill>
            <a:srgbClr val="3333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199" name="AutoShape 9"/>
          <p:cNvSpPr>
            <a:spLocks noChangeArrowheads="1"/>
          </p:cNvSpPr>
          <p:nvPr/>
        </p:nvSpPr>
        <p:spPr bwMode="auto">
          <a:xfrm>
            <a:off x="4211638" y="2657475"/>
            <a:ext cx="144462" cy="647700"/>
          </a:xfrm>
          <a:prstGeom prst="upArrow">
            <a:avLst>
              <a:gd name="adj1" fmla="val 50000"/>
              <a:gd name="adj2" fmla="val 112088"/>
            </a:avLst>
          </a:prstGeom>
          <a:solidFill>
            <a:srgbClr val="A500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200" name="Rectangle 10"/>
          <p:cNvSpPr>
            <a:spLocks noChangeArrowheads="1"/>
          </p:cNvSpPr>
          <p:nvPr/>
        </p:nvSpPr>
        <p:spPr bwMode="auto">
          <a:xfrm>
            <a:off x="217488" y="333375"/>
            <a:ext cx="31511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CC0000"/>
                </a:solidFill>
              </a:rPr>
              <a:t>key=60</a:t>
            </a:r>
            <a:r>
              <a:rPr lang="en-US" altLang="zh-CN">
                <a:solidFill>
                  <a:srgbClr val="660033"/>
                </a:solidFill>
              </a:rPr>
              <a:t> </a:t>
            </a:r>
            <a:r>
              <a:rPr lang="zh-CN" altLang="en-US">
                <a:solidFill>
                  <a:srgbClr val="660033"/>
                </a:solidFill>
              </a:rPr>
              <a:t>的查找过程</a:t>
            </a:r>
          </a:p>
        </p:txBody>
      </p:sp>
      <p:sp>
        <p:nvSpPr>
          <p:cNvPr id="8201" name="Line 12"/>
          <p:cNvSpPr>
            <a:spLocks noChangeShapeType="1"/>
          </p:cNvSpPr>
          <p:nvPr/>
        </p:nvSpPr>
        <p:spPr bwMode="auto">
          <a:xfrm>
            <a:off x="1081088" y="3284538"/>
            <a:ext cx="6480175" cy="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3" name="Group 13"/>
          <p:cNvGrpSpPr/>
          <p:nvPr/>
        </p:nvGrpSpPr>
        <p:grpSpPr bwMode="auto">
          <a:xfrm>
            <a:off x="73025" y="4508500"/>
            <a:ext cx="5616575" cy="649288"/>
            <a:chOff x="46" y="2840"/>
            <a:chExt cx="3538" cy="409"/>
          </a:xfrm>
        </p:grpSpPr>
        <p:sp>
          <p:nvSpPr>
            <p:cNvPr id="8224" name="AutoShape 14"/>
            <p:cNvSpPr>
              <a:spLocks noChangeArrowheads="1"/>
            </p:cNvSpPr>
            <p:nvPr/>
          </p:nvSpPr>
          <p:spPr bwMode="auto">
            <a:xfrm>
              <a:off x="3493" y="2840"/>
              <a:ext cx="91" cy="408"/>
            </a:xfrm>
            <a:prstGeom prst="upArrow">
              <a:avLst>
                <a:gd name="adj1" fmla="val 50000"/>
                <a:gd name="adj2" fmla="val 112088"/>
              </a:avLst>
            </a:prstGeom>
            <a:solidFill>
              <a:srgbClr val="333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225" name="AutoShape 15"/>
            <p:cNvSpPr>
              <a:spLocks noChangeArrowheads="1"/>
            </p:cNvSpPr>
            <p:nvPr/>
          </p:nvSpPr>
          <p:spPr bwMode="auto">
            <a:xfrm>
              <a:off x="3107" y="2840"/>
              <a:ext cx="91" cy="408"/>
            </a:xfrm>
            <a:prstGeom prst="upArrow">
              <a:avLst>
                <a:gd name="adj1" fmla="val 50000"/>
                <a:gd name="adj2" fmla="val 112088"/>
              </a:avLst>
            </a:prstGeom>
            <a:solidFill>
              <a:srgbClr val="A500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226" name="Rectangle 16"/>
            <p:cNvSpPr>
              <a:spLocks noChangeArrowheads="1"/>
            </p:cNvSpPr>
            <p:nvPr/>
          </p:nvSpPr>
          <p:spPr bwMode="auto">
            <a:xfrm>
              <a:off x="46" y="2881"/>
              <a:ext cx="69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CC0000"/>
                  </a:solidFill>
                </a:rPr>
                <a:t>60&lt;80</a:t>
              </a:r>
            </a:p>
          </p:txBody>
        </p:sp>
        <p:sp>
          <p:nvSpPr>
            <p:cNvPr id="8227" name="Rectangle 17"/>
            <p:cNvSpPr>
              <a:spLocks noChangeArrowheads="1"/>
            </p:cNvSpPr>
            <p:nvPr/>
          </p:nvSpPr>
          <p:spPr bwMode="auto">
            <a:xfrm>
              <a:off x="817" y="2881"/>
              <a:ext cx="215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rgbClr val="CC0000"/>
                  </a:solidFill>
                </a:rPr>
                <a:t>High=mid-1 , </a:t>
              </a:r>
              <a:r>
                <a:rPr lang="en-US" altLang="zh-CN" dirty="0" smtClean="0">
                  <a:solidFill>
                    <a:srgbClr val="CC0000"/>
                  </a:solidFill>
                </a:rPr>
                <a:t>mid=7</a:t>
              </a:r>
              <a:endParaRPr lang="en-US" altLang="zh-CN" dirty="0">
                <a:solidFill>
                  <a:srgbClr val="CC0000"/>
                </a:solidFill>
              </a:endParaRPr>
            </a:p>
          </p:txBody>
        </p:sp>
        <p:sp>
          <p:nvSpPr>
            <p:cNvPr id="8228" name="Line 18"/>
            <p:cNvSpPr>
              <a:spLocks noChangeShapeType="1"/>
            </p:cNvSpPr>
            <p:nvPr/>
          </p:nvSpPr>
          <p:spPr bwMode="auto">
            <a:xfrm>
              <a:off x="3130" y="3249"/>
              <a:ext cx="408" cy="0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8229" name="AutoShape 19"/>
            <p:cNvSpPr>
              <a:spLocks noChangeArrowheads="1"/>
            </p:cNvSpPr>
            <p:nvPr/>
          </p:nvSpPr>
          <p:spPr bwMode="auto">
            <a:xfrm>
              <a:off x="3061" y="2840"/>
              <a:ext cx="91" cy="408"/>
            </a:xfrm>
            <a:prstGeom prst="upArrow">
              <a:avLst>
                <a:gd name="adj1" fmla="val 50000"/>
                <a:gd name="adj2" fmla="val 112088"/>
              </a:avLst>
            </a:prstGeom>
            <a:solidFill>
              <a:srgbClr val="006600"/>
            </a:solidFill>
            <a:ln w="9525" algn="ctr">
              <a:solidFill>
                <a:srgbClr val="006600"/>
              </a:solidFill>
              <a:miter lim="800000"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4" name="Group 20"/>
          <p:cNvGrpSpPr/>
          <p:nvPr/>
        </p:nvGrpSpPr>
        <p:grpSpPr bwMode="auto">
          <a:xfrm>
            <a:off x="73025" y="3644900"/>
            <a:ext cx="7524750" cy="655638"/>
            <a:chOff x="46" y="2296"/>
            <a:chExt cx="4740" cy="413"/>
          </a:xfrm>
        </p:grpSpPr>
        <p:sp>
          <p:nvSpPr>
            <p:cNvPr id="8218" name="AutoShape 21"/>
            <p:cNvSpPr>
              <a:spLocks noChangeArrowheads="1"/>
            </p:cNvSpPr>
            <p:nvPr/>
          </p:nvSpPr>
          <p:spPr bwMode="auto">
            <a:xfrm>
              <a:off x="3856" y="2301"/>
              <a:ext cx="91" cy="408"/>
            </a:xfrm>
            <a:prstGeom prst="upArrow">
              <a:avLst>
                <a:gd name="adj1" fmla="val 50000"/>
                <a:gd name="adj2" fmla="val 112088"/>
              </a:avLst>
            </a:prstGeom>
            <a:solidFill>
              <a:srgbClr val="A500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219" name="AutoShape 22"/>
            <p:cNvSpPr>
              <a:spLocks noChangeArrowheads="1"/>
            </p:cNvSpPr>
            <p:nvPr/>
          </p:nvSpPr>
          <p:spPr bwMode="auto">
            <a:xfrm>
              <a:off x="3085" y="2301"/>
              <a:ext cx="91" cy="408"/>
            </a:xfrm>
            <a:prstGeom prst="upArrow">
              <a:avLst>
                <a:gd name="adj1" fmla="val 50000"/>
                <a:gd name="adj2" fmla="val 112088"/>
              </a:avLst>
            </a:prstGeom>
            <a:solidFill>
              <a:srgbClr val="00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220" name="Rectangle 23"/>
            <p:cNvSpPr>
              <a:spLocks noChangeArrowheads="1"/>
            </p:cNvSpPr>
            <p:nvPr/>
          </p:nvSpPr>
          <p:spPr bwMode="auto">
            <a:xfrm>
              <a:off x="46" y="2342"/>
              <a:ext cx="69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CC0000"/>
                  </a:solidFill>
                </a:rPr>
                <a:t>60&gt;56</a:t>
              </a:r>
            </a:p>
          </p:txBody>
        </p:sp>
        <p:sp>
          <p:nvSpPr>
            <p:cNvPr id="8221" name="Rectangle 24"/>
            <p:cNvSpPr>
              <a:spLocks noChangeArrowheads="1"/>
            </p:cNvSpPr>
            <p:nvPr/>
          </p:nvSpPr>
          <p:spPr bwMode="auto">
            <a:xfrm>
              <a:off x="817" y="2342"/>
              <a:ext cx="2063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dirty="0" smtClean="0">
                  <a:solidFill>
                    <a:srgbClr val="CC0000"/>
                  </a:solidFill>
                </a:rPr>
                <a:t>Low=mid+1, mid=9</a:t>
              </a:r>
              <a:endParaRPr lang="en-US" altLang="zh-CN" dirty="0">
                <a:solidFill>
                  <a:srgbClr val="CC0000"/>
                </a:solidFill>
              </a:endParaRPr>
            </a:p>
          </p:txBody>
        </p:sp>
        <p:sp>
          <p:nvSpPr>
            <p:cNvPr id="8222" name="Line 25"/>
            <p:cNvSpPr>
              <a:spLocks noChangeShapeType="1"/>
            </p:cNvSpPr>
            <p:nvPr/>
          </p:nvSpPr>
          <p:spPr bwMode="auto">
            <a:xfrm>
              <a:off x="3130" y="2704"/>
              <a:ext cx="1633" cy="0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8223" name="AutoShape 26"/>
            <p:cNvSpPr>
              <a:spLocks noChangeArrowheads="1"/>
            </p:cNvSpPr>
            <p:nvPr/>
          </p:nvSpPr>
          <p:spPr bwMode="auto">
            <a:xfrm>
              <a:off x="4695" y="2296"/>
              <a:ext cx="91" cy="408"/>
            </a:xfrm>
            <a:prstGeom prst="upArrow">
              <a:avLst>
                <a:gd name="adj1" fmla="val 50000"/>
                <a:gd name="adj2" fmla="val 112088"/>
              </a:avLst>
            </a:prstGeom>
            <a:solidFill>
              <a:srgbClr val="333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5" name="Group 34"/>
          <p:cNvGrpSpPr/>
          <p:nvPr/>
        </p:nvGrpSpPr>
        <p:grpSpPr bwMode="auto">
          <a:xfrm>
            <a:off x="98425" y="5257800"/>
            <a:ext cx="5075238" cy="673100"/>
            <a:chOff x="62" y="3312"/>
            <a:chExt cx="3197" cy="424"/>
          </a:xfrm>
        </p:grpSpPr>
        <p:sp>
          <p:nvSpPr>
            <p:cNvPr id="8212" name="AutoShape 28"/>
            <p:cNvSpPr>
              <a:spLocks noChangeArrowheads="1"/>
            </p:cNvSpPr>
            <p:nvPr/>
          </p:nvSpPr>
          <p:spPr bwMode="auto">
            <a:xfrm>
              <a:off x="3168" y="3312"/>
              <a:ext cx="91" cy="408"/>
            </a:xfrm>
            <a:prstGeom prst="upArrow">
              <a:avLst>
                <a:gd name="adj1" fmla="val 50000"/>
                <a:gd name="adj2" fmla="val 112088"/>
              </a:avLst>
            </a:prstGeom>
            <a:solidFill>
              <a:srgbClr val="333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213" name="AutoShape 29"/>
            <p:cNvSpPr>
              <a:spLocks noChangeArrowheads="1"/>
            </p:cNvSpPr>
            <p:nvPr/>
          </p:nvSpPr>
          <p:spPr bwMode="auto">
            <a:xfrm>
              <a:off x="3123" y="3312"/>
              <a:ext cx="91" cy="408"/>
            </a:xfrm>
            <a:prstGeom prst="upArrow">
              <a:avLst>
                <a:gd name="adj1" fmla="val 50000"/>
                <a:gd name="adj2" fmla="val 112088"/>
              </a:avLst>
            </a:prstGeom>
            <a:solidFill>
              <a:srgbClr val="A500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214" name="Rectangle 30"/>
            <p:cNvSpPr>
              <a:spLocks noChangeArrowheads="1"/>
            </p:cNvSpPr>
            <p:nvPr/>
          </p:nvSpPr>
          <p:spPr bwMode="auto">
            <a:xfrm>
              <a:off x="62" y="3353"/>
              <a:ext cx="69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CC0000"/>
                  </a:solidFill>
                </a:rPr>
                <a:t>60&lt;64</a:t>
              </a:r>
            </a:p>
          </p:txBody>
        </p:sp>
        <p:sp>
          <p:nvSpPr>
            <p:cNvPr id="8215" name="Rectangle 31"/>
            <p:cNvSpPr>
              <a:spLocks noChangeArrowheads="1"/>
            </p:cNvSpPr>
            <p:nvPr/>
          </p:nvSpPr>
          <p:spPr bwMode="auto">
            <a:xfrm>
              <a:off x="833" y="3353"/>
              <a:ext cx="213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rgbClr val="CC0000"/>
                  </a:solidFill>
                </a:rPr>
                <a:t>High=mid-1 , mid=7</a:t>
              </a:r>
            </a:p>
          </p:txBody>
        </p:sp>
        <p:sp>
          <p:nvSpPr>
            <p:cNvPr id="8216" name="Line 32"/>
            <p:cNvSpPr>
              <a:spLocks noChangeShapeType="1"/>
            </p:cNvSpPr>
            <p:nvPr/>
          </p:nvSpPr>
          <p:spPr bwMode="auto">
            <a:xfrm>
              <a:off x="3120" y="3736"/>
              <a:ext cx="96" cy="0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8217" name="AutoShape 33"/>
            <p:cNvSpPr>
              <a:spLocks noChangeArrowheads="1"/>
            </p:cNvSpPr>
            <p:nvPr/>
          </p:nvSpPr>
          <p:spPr bwMode="auto">
            <a:xfrm>
              <a:off x="3077" y="3312"/>
              <a:ext cx="91" cy="408"/>
            </a:xfrm>
            <a:prstGeom prst="upArrow">
              <a:avLst>
                <a:gd name="adj1" fmla="val 50000"/>
                <a:gd name="adj2" fmla="val 112088"/>
              </a:avLst>
            </a:prstGeom>
            <a:solidFill>
              <a:srgbClr val="006600"/>
            </a:solidFill>
            <a:ln w="9525" algn="ctr">
              <a:solidFill>
                <a:srgbClr val="006600"/>
              </a:solidFill>
              <a:miter lim="800000"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6" name="Group 42"/>
          <p:cNvGrpSpPr/>
          <p:nvPr/>
        </p:nvGrpSpPr>
        <p:grpSpPr bwMode="auto">
          <a:xfrm>
            <a:off x="88900" y="6019800"/>
            <a:ext cx="5003800" cy="647700"/>
            <a:chOff x="56" y="3792"/>
            <a:chExt cx="3152" cy="408"/>
          </a:xfrm>
        </p:grpSpPr>
        <p:sp>
          <p:nvSpPr>
            <p:cNvPr id="8207" name="AutoShape 36"/>
            <p:cNvSpPr>
              <a:spLocks noChangeArrowheads="1"/>
            </p:cNvSpPr>
            <p:nvPr/>
          </p:nvSpPr>
          <p:spPr bwMode="auto">
            <a:xfrm>
              <a:off x="2736" y="3792"/>
              <a:ext cx="91" cy="408"/>
            </a:xfrm>
            <a:prstGeom prst="upArrow">
              <a:avLst>
                <a:gd name="adj1" fmla="val 50000"/>
                <a:gd name="adj2" fmla="val 112088"/>
              </a:avLst>
            </a:prstGeom>
            <a:solidFill>
              <a:srgbClr val="333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208" name="AutoShape 37"/>
            <p:cNvSpPr>
              <a:spLocks noChangeArrowheads="1"/>
            </p:cNvSpPr>
            <p:nvPr/>
          </p:nvSpPr>
          <p:spPr bwMode="auto">
            <a:xfrm>
              <a:off x="3117" y="3792"/>
              <a:ext cx="91" cy="408"/>
            </a:xfrm>
            <a:prstGeom prst="upArrow">
              <a:avLst>
                <a:gd name="adj1" fmla="val 50000"/>
                <a:gd name="adj2" fmla="val 112088"/>
              </a:avLst>
            </a:prstGeom>
            <a:solidFill>
              <a:srgbClr val="A500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209" name="Rectangle 38"/>
            <p:cNvSpPr>
              <a:spLocks noChangeArrowheads="1"/>
            </p:cNvSpPr>
            <p:nvPr/>
          </p:nvSpPr>
          <p:spPr bwMode="auto">
            <a:xfrm>
              <a:off x="56" y="3833"/>
              <a:ext cx="69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CC0000"/>
                  </a:solidFill>
                </a:rPr>
                <a:t>60&lt;64</a:t>
              </a:r>
            </a:p>
          </p:txBody>
        </p:sp>
        <p:sp>
          <p:nvSpPr>
            <p:cNvPr id="8210" name="Rectangle 39"/>
            <p:cNvSpPr>
              <a:spLocks noChangeArrowheads="1"/>
            </p:cNvSpPr>
            <p:nvPr/>
          </p:nvSpPr>
          <p:spPr bwMode="auto">
            <a:xfrm>
              <a:off x="827" y="3833"/>
              <a:ext cx="127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CC0000"/>
                  </a:solidFill>
                </a:rPr>
                <a:t>High=mid-1</a:t>
              </a:r>
            </a:p>
          </p:txBody>
        </p:sp>
        <p:sp>
          <p:nvSpPr>
            <p:cNvPr id="8211" name="AutoShape 41"/>
            <p:cNvSpPr>
              <a:spLocks noChangeArrowheads="1"/>
            </p:cNvSpPr>
            <p:nvPr/>
          </p:nvSpPr>
          <p:spPr bwMode="auto">
            <a:xfrm>
              <a:off x="3071" y="3792"/>
              <a:ext cx="91" cy="408"/>
            </a:xfrm>
            <a:prstGeom prst="upArrow">
              <a:avLst>
                <a:gd name="adj1" fmla="val 50000"/>
                <a:gd name="adj2" fmla="val 112088"/>
              </a:avLst>
            </a:prstGeom>
            <a:solidFill>
              <a:srgbClr val="006600"/>
            </a:solidFill>
            <a:ln w="9525" algn="ctr">
              <a:solidFill>
                <a:srgbClr val="006600"/>
              </a:solidFill>
              <a:miter lim="800000"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63915" name="Text Box 43"/>
          <p:cNvSpPr txBox="1">
            <a:spLocks noChangeArrowheads="1"/>
          </p:cNvSpPr>
          <p:nvPr/>
        </p:nvSpPr>
        <p:spPr bwMode="auto">
          <a:xfrm>
            <a:off x="5791200" y="6019800"/>
            <a:ext cx="2971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/>
              <a:t>Low&gt;high </a:t>
            </a:r>
            <a:r>
              <a:rPr lang="zh-CN" altLang="en-US" dirty="0"/>
              <a:t>失败！</a:t>
            </a: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463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3915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C9EBFF-E5F7-4ACB-8828-DCF2DA776973}" type="slidenum">
              <a:rPr lang="en-US" altLang="zh-CN"/>
              <a:t>25</a:t>
            </a:fld>
            <a:endParaRPr lang="en-US" altLang="zh-CN"/>
          </a:p>
        </p:txBody>
      </p:sp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501650" y="476250"/>
            <a:ext cx="8642350" cy="5653088"/>
          </a:xfrm>
          <a:prstGeom prst="rect">
            <a:avLst/>
          </a:prstGeom>
          <a:noFill/>
          <a:ln w="9525">
            <a:solidFill>
              <a:srgbClr val="6600CC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800000"/>
                </a:solidFill>
              </a:rPr>
              <a:t>int Search_Bin ( SSTable ST,  KeyType key ) {</a:t>
            </a:r>
          </a:p>
          <a:p>
            <a:pPr eaLnBrk="1" hangingPunct="1"/>
            <a:r>
              <a:rPr lang="en-US" altLang="zh-CN">
                <a:solidFill>
                  <a:srgbClr val="006600"/>
                </a:solidFill>
              </a:rPr>
              <a:t>	low = 1</a:t>
            </a:r>
            <a:r>
              <a:rPr lang="en-US" altLang="zh-CN">
                <a:solidFill>
                  <a:srgbClr val="800000"/>
                </a:solidFill>
              </a:rPr>
              <a:t>;  </a:t>
            </a:r>
            <a:r>
              <a:rPr lang="en-US" altLang="zh-CN">
                <a:solidFill>
                  <a:srgbClr val="3333FF"/>
                </a:solidFill>
              </a:rPr>
              <a:t>high = ST.length</a:t>
            </a:r>
            <a:r>
              <a:rPr lang="en-US" altLang="zh-CN">
                <a:solidFill>
                  <a:srgbClr val="800000"/>
                </a:solidFill>
              </a:rPr>
              <a:t>;     // </a:t>
            </a:r>
            <a:r>
              <a:rPr lang="zh-CN" altLang="en-US">
                <a:solidFill>
                  <a:srgbClr val="800000"/>
                </a:solidFill>
              </a:rPr>
              <a:t>置区间初值</a:t>
            </a:r>
          </a:p>
          <a:p>
            <a:pPr eaLnBrk="1" hangingPunct="1"/>
            <a:r>
              <a:rPr lang="zh-CN" altLang="en-US">
                <a:solidFill>
                  <a:srgbClr val="800000"/>
                </a:solidFill>
              </a:rPr>
              <a:t>	</a:t>
            </a:r>
          </a:p>
          <a:p>
            <a:pPr eaLnBrk="1" hangingPunct="1"/>
            <a:endParaRPr lang="zh-CN" altLang="en-US">
              <a:solidFill>
                <a:srgbClr val="800000"/>
              </a:solidFill>
            </a:endParaRPr>
          </a:p>
          <a:p>
            <a:pPr eaLnBrk="1" hangingPunct="1"/>
            <a:endParaRPr lang="zh-CN" altLang="en-US">
              <a:solidFill>
                <a:srgbClr val="800000"/>
              </a:solidFill>
            </a:endParaRPr>
          </a:p>
          <a:p>
            <a:pPr eaLnBrk="1" hangingPunct="1"/>
            <a:endParaRPr lang="zh-CN" altLang="en-US">
              <a:solidFill>
                <a:srgbClr val="800000"/>
              </a:solidFill>
            </a:endParaRPr>
          </a:p>
          <a:p>
            <a:pPr eaLnBrk="1" hangingPunct="1"/>
            <a:endParaRPr lang="zh-CN" altLang="en-US">
              <a:solidFill>
                <a:srgbClr val="800000"/>
              </a:solidFill>
            </a:endParaRPr>
          </a:p>
          <a:p>
            <a:pPr eaLnBrk="1" hangingPunct="1"/>
            <a:endParaRPr lang="zh-CN" altLang="en-US">
              <a:solidFill>
                <a:srgbClr val="800000"/>
              </a:solidFill>
            </a:endParaRPr>
          </a:p>
          <a:p>
            <a:pPr eaLnBrk="1" hangingPunct="1"/>
            <a:endParaRPr lang="zh-CN" altLang="en-US">
              <a:solidFill>
                <a:srgbClr val="800000"/>
              </a:solidFill>
            </a:endParaRPr>
          </a:p>
          <a:p>
            <a:pPr eaLnBrk="1" hangingPunct="1"/>
            <a:endParaRPr lang="zh-CN" altLang="en-US">
              <a:solidFill>
                <a:srgbClr val="800000"/>
              </a:solidFill>
            </a:endParaRPr>
          </a:p>
          <a:p>
            <a:pPr eaLnBrk="1" hangingPunct="1"/>
            <a:endParaRPr lang="zh-CN" altLang="en-US">
              <a:solidFill>
                <a:srgbClr val="800000"/>
              </a:solidFill>
            </a:endParaRPr>
          </a:p>
          <a:p>
            <a:pPr eaLnBrk="1" hangingPunct="1"/>
            <a:r>
              <a:rPr lang="zh-CN" altLang="en-US">
                <a:solidFill>
                  <a:srgbClr val="800000"/>
                </a:solidFill>
              </a:rPr>
              <a:t>	</a:t>
            </a:r>
            <a:r>
              <a:rPr lang="en-US" altLang="zh-CN">
                <a:solidFill>
                  <a:srgbClr val="800000"/>
                </a:solidFill>
              </a:rPr>
              <a:t>return 0;                 // </a:t>
            </a:r>
            <a:r>
              <a:rPr lang="zh-CN" altLang="en-US">
                <a:solidFill>
                  <a:srgbClr val="800000"/>
                </a:solidFill>
              </a:rPr>
              <a:t>顺序表中不存在待查元素</a:t>
            </a:r>
          </a:p>
          <a:p>
            <a:pPr eaLnBrk="1" hangingPunct="1"/>
            <a:r>
              <a:rPr lang="en-US" altLang="zh-CN">
                <a:solidFill>
                  <a:srgbClr val="800000"/>
                </a:solidFill>
              </a:rPr>
              <a:t>} // Search_Bin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1331913" y="1484313"/>
            <a:ext cx="7561262" cy="3517900"/>
          </a:xfrm>
          <a:prstGeom prst="rect">
            <a:avLst/>
          </a:prstGeom>
          <a:noFill/>
          <a:ln w="9525" algn="ctr">
            <a:solidFill>
              <a:schemeClr val="hlink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800000"/>
                </a:solidFill>
              </a:rPr>
              <a:t>while (low &lt;= high) {</a:t>
            </a:r>
          </a:p>
          <a:p>
            <a:r>
              <a:rPr lang="en-US" altLang="zh-CN" dirty="0">
                <a:solidFill>
                  <a:srgbClr val="800000"/>
                </a:solidFill>
              </a:rPr>
              <a:t>	mid = (low + high) / 2;</a:t>
            </a:r>
          </a:p>
          <a:p>
            <a:r>
              <a:rPr lang="en-US" altLang="zh-CN" dirty="0">
                <a:solidFill>
                  <a:srgbClr val="CC0000"/>
                </a:solidFill>
              </a:rPr>
              <a:t>	if (EQ (key ,  </a:t>
            </a:r>
            <a:r>
              <a:rPr lang="en-US" altLang="zh-CN" dirty="0" err="1">
                <a:solidFill>
                  <a:srgbClr val="CC0000"/>
                </a:solidFill>
              </a:rPr>
              <a:t>ST.elem</a:t>
            </a:r>
            <a:r>
              <a:rPr lang="en-US" altLang="zh-CN" dirty="0">
                <a:solidFill>
                  <a:srgbClr val="CC0000"/>
                </a:solidFill>
              </a:rPr>
              <a:t>[mid].key) )</a:t>
            </a:r>
          </a:p>
          <a:p>
            <a:r>
              <a:rPr lang="en-US" altLang="zh-CN" dirty="0">
                <a:solidFill>
                  <a:srgbClr val="CC0000"/>
                </a:solidFill>
              </a:rPr>
              <a:t>		return  mid;        // </a:t>
            </a:r>
            <a:r>
              <a:rPr lang="zh-CN" altLang="en-US" dirty="0">
                <a:solidFill>
                  <a:srgbClr val="CC0000"/>
                </a:solidFill>
              </a:rPr>
              <a:t>找到待查元素</a:t>
            </a:r>
            <a:endParaRPr lang="zh-CN" altLang="en-US" dirty="0">
              <a:solidFill>
                <a:srgbClr val="800000"/>
              </a:solidFill>
            </a:endParaRPr>
          </a:p>
          <a:p>
            <a:r>
              <a:rPr lang="zh-CN" altLang="en-US" dirty="0">
                <a:solidFill>
                  <a:srgbClr val="800000"/>
                </a:solidFill>
              </a:rPr>
              <a:t>	</a:t>
            </a:r>
            <a:r>
              <a:rPr lang="en-US" altLang="zh-CN" dirty="0">
                <a:solidFill>
                  <a:srgbClr val="800000"/>
                </a:solidFill>
              </a:rPr>
              <a:t>else  if ( LT (key ,  </a:t>
            </a:r>
            <a:r>
              <a:rPr lang="en-US" altLang="zh-CN" dirty="0" err="1">
                <a:solidFill>
                  <a:srgbClr val="800000"/>
                </a:solidFill>
              </a:rPr>
              <a:t>ST.elem</a:t>
            </a:r>
            <a:r>
              <a:rPr lang="en-US" altLang="zh-CN" dirty="0">
                <a:solidFill>
                  <a:srgbClr val="800000"/>
                </a:solidFill>
              </a:rPr>
              <a:t>[mid].key) )</a:t>
            </a:r>
          </a:p>
          <a:p>
            <a:r>
              <a:rPr lang="en-US" altLang="zh-CN" dirty="0">
                <a:solidFill>
                  <a:srgbClr val="3333FF"/>
                </a:solidFill>
              </a:rPr>
              <a:t>		high = mid - 1</a:t>
            </a:r>
            <a:r>
              <a:rPr lang="en-US" altLang="zh-CN" dirty="0">
                <a:solidFill>
                  <a:srgbClr val="800000"/>
                </a:solidFill>
              </a:rPr>
              <a:t>; // </a:t>
            </a:r>
            <a:r>
              <a:rPr lang="zh-CN" altLang="en-US" dirty="0">
                <a:solidFill>
                  <a:srgbClr val="800000"/>
                </a:solidFill>
              </a:rPr>
              <a:t>在前半区间查找</a:t>
            </a:r>
          </a:p>
          <a:p>
            <a:r>
              <a:rPr lang="zh-CN" altLang="en-US" dirty="0">
                <a:solidFill>
                  <a:srgbClr val="800000"/>
                </a:solidFill>
              </a:rPr>
              <a:t>	</a:t>
            </a:r>
            <a:r>
              <a:rPr lang="en-US" altLang="zh-CN" dirty="0">
                <a:solidFill>
                  <a:srgbClr val="800000"/>
                </a:solidFill>
              </a:rPr>
              <a:t>else  </a:t>
            </a:r>
            <a:r>
              <a:rPr lang="en-US" altLang="zh-CN" dirty="0">
                <a:solidFill>
                  <a:srgbClr val="006600"/>
                </a:solidFill>
              </a:rPr>
              <a:t>low = mid + 1</a:t>
            </a:r>
            <a:r>
              <a:rPr lang="en-US" altLang="zh-CN" dirty="0">
                <a:solidFill>
                  <a:srgbClr val="800000"/>
                </a:solidFill>
              </a:rPr>
              <a:t>; // </a:t>
            </a:r>
            <a:r>
              <a:rPr lang="zh-CN" altLang="en-US" dirty="0">
                <a:solidFill>
                  <a:srgbClr val="800000"/>
                </a:solidFill>
              </a:rPr>
              <a:t>在后半区间查找</a:t>
            </a:r>
          </a:p>
          <a:p>
            <a:r>
              <a:rPr lang="en-US" altLang="zh-CN" dirty="0">
                <a:solidFill>
                  <a:srgbClr val="800000"/>
                </a:solidFill>
              </a:rPr>
              <a:t>}</a:t>
            </a: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40962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096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096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0963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0963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0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0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0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0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2" grpId="0" autoUpdateAnimBg="0"/>
      <p:bldP spid="40963" grpId="0" build="p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90EDFC-BC11-43BB-A77E-B2A91B7BB87A}" type="slidenum">
              <a:rPr lang="en-US" altLang="zh-CN"/>
              <a:t>26</a:t>
            </a:fld>
            <a:endParaRPr lang="en-US" altLang="zh-CN"/>
          </a:p>
        </p:txBody>
      </p:sp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228600" y="304800"/>
            <a:ext cx="707072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en-US" altLang="zh-CN" b="0"/>
          </a:p>
          <a:p>
            <a:pPr eaLnBrk="1" hangingPunct="1"/>
            <a:endParaRPr lang="en-US" altLang="zh-CN" b="0"/>
          </a:p>
        </p:txBody>
      </p:sp>
      <p:grpSp>
        <p:nvGrpSpPr>
          <p:cNvPr id="2" name="Group 96"/>
          <p:cNvGrpSpPr/>
          <p:nvPr/>
        </p:nvGrpSpPr>
        <p:grpSpPr bwMode="auto">
          <a:xfrm>
            <a:off x="381000" y="4310063"/>
            <a:ext cx="8667750" cy="1600200"/>
            <a:chOff x="240" y="3024"/>
            <a:chExt cx="5460" cy="1008"/>
          </a:xfrm>
        </p:grpSpPr>
        <p:sp>
          <p:nvSpPr>
            <p:cNvPr id="36946" name="Rectangle 34"/>
            <p:cNvSpPr>
              <a:spLocks noChangeArrowheads="1"/>
            </p:cNvSpPr>
            <p:nvPr/>
          </p:nvSpPr>
          <p:spPr bwMode="auto">
            <a:xfrm>
              <a:off x="240" y="3456"/>
              <a:ext cx="418" cy="288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-∞</a:t>
              </a:r>
              <a:r>
                <a:rPr lang="en-US" altLang="zh-CN"/>
                <a:t>,1</a:t>
              </a:r>
            </a:p>
          </p:txBody>
        </p:sp>
        <p:sp>
          <p:nvSpPr>
            <p:cNvPr id="36947" name="Rectangle 36"/>
            <p:cNvSpPr>
              <a:spLocks noChangeArrowheads="1"/>
            </p:cNvSpPr>
            <p:nvPr/>
          </p:nvSpPr>
          <p:spPr bwMode="auto">
            <a:xfrm>
              <a:off x="731" y="3744"/>
              <a:ext cx="418" cy="288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1,2</a:t>
              </a:r>
            </a:p>
          </p:txBody>
        </p:sp>
        <p:sp>
          <p:nvSpPr>
            <p:cNvPr id="36948" name="Rectangle 37"/>
            <p:cNvSpPr>
              <a:spLocks noChangeArrowheads="1"/>
            </p:cNvSpPr>
            <p:nvPr/>
          </p:nvSpPr>
          <p:spPr bwMode="auto">
            <a:xfrm>
              <a:off x="1177" y="3744"/>
              <a:ext cx="418" cy="288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2,3</a:t>
              </a:r>
            </a:p>
          </p:txBody>
        </p:sp>
        <p:sp>
          <p:nvSpPr>
            <p:cNvPr id="36949" name="Rectangle 38"/>
            <p:cNvSpPr>
              <a:spLocks noChangeArrowheads="1"/>
            </p:cNvSpPr>
            <p:nvPr/>
          </p:nvSpPr>
          <p:spPr bwMode="auto">
            <a:xfrm>
              <a:off x="1489" y="3312"/>
              <a:ext cx="418" cy="288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3,4</a:t>
              </a:r>
            </a:p>
          </p:txBody>
        </p:sp>
        <p:sp>
          <p:nvSpPr>
            <p:cNvPr id="36950" name="Rectangle 39"/>
            <p:cNvSpPr>
              <a:spLocks noChangeArrowheads="1"/>
            </p:cNvSpPr>
            <p:nvPr/>
          </p:nvSpPr>
          <p:spPr bwMode="auto">
            <a:xfrm>
              <a:off x="1935" y="3744"/>
              <a:ext cx="418" cy="288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4,5</a:t>
              </a:r>
            </a:p>
          </p:txBody>
        </p:sp>
        <p:sp>
          <p:nvSpPr>
            <p:cNvPr id="36951" name="Rectangle 40"/>
            <p:cNvSpPr>
              <a:spLocks noChangeArrowheads="1"/>
            </p:cNvSpPr>
            <p:nvPr/>
          </p:nvSpPr>
          <p:spPr bwMode="auto">
            <a:xfrm>
              <a:off x="2381" y="3744"/>
              <a:ext cx="418" cy="288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5,6</a:t>
              </a:r>
            </a:p>
          </p:txBody>
        </p:sp>
        <p:sp>
          <p:nvSpPr>
            <p:cNvPr id="36952" name="Rectangle 41"/>
            <p:cNvSpPr>
              <a:spLocks noChangeArrowheads="1"/>
            </p:cNvSpPr>
            <p:nvPr/>
          </p:nvSpPr>
          <p:spPr bwMode="auto">
            <a:xfrm>
              <a:off x="2782" y="3312"/>
              <a:ext cx="421" cy="288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6,7</a:t>
              </a:r>
            </a:p>
          </p:txBody>
        </p:sp>
        <p:sp>
          <p:nvSpPr>
            <p:cNvPr id="36953" name="Rectangle 42"/>
            <p:cNvSpPr>
              <a:spLocks noChangeArrowheads="1"/>
            </p:cNvSpPr>
            <p:nvPr/>
          </p:nvSpPr>
          <p:spPr bwMode="auto">
            <a:xfrm>
              <a:off x="3273" y="3744"/>
              <a:ext cx="418" cy="288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7,8</a:t>
              </a:r>
            </a:p>
          </p:txBody>
        </p:sp>
        <p:sp>
          <p:nvSpPr>
            <p:cNvPr id="36954" name="Rectangle 43"/>
            <p:cNvSpPr>
              <a:spLocks noChangeArrowheads="1"/>
            </p:cNvSpPr>
            <p:nvPr/>
          </p:nvSpPr>
          <p:spPr bwMode="auto">
            <a:xfrm>
              <a:off x="3719" y="3744"/>
              <a:ext cx="418" cy="288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8,9</a:t>
              </a:r>
            </a:p>
          </p:txBody>
        </p:sp>
        <p:sp>
          <p:nvSpPr>
            <p:cNvPr id="36955" name="Rectangle 44"/>
            <p:cNvSpPr>
              <a:spLocks noChangeArrowheads="1"/>
            </p:cNvSpPr>
            <p:nvPr/>
          </p:nvSpPr>
          <p:spPr bwMode="auto">
            <a:xfrm>
              <a:off x="4165" y="3312"/>
              <a:ext cx="418" cy="288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9,10</a:t>
              </a:r>
            </a:p>
          </p:txBody>
        </p:sp>
        <p:sp>
          <p:nvSpPr>
            <p:cNvPr id="36956" name="Rectangle 45"/>
            <p:cNvSpPr>
              <a:spLocks noChangeArrowheads="1"/>
            </p:cNvSpPr>
            <p:nvPr/>
          </p:nvSpPr>
          <p:spPr bwMode="auto">
            <a:xfrm>
              <a:off x="4500" y="3744"/>
              <a:ext cx="561" cy="288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10,11</a:t>
              </a:r>
            </a:p>
          </p:txBody>
        </p:sp>
        <p:sp>
          <p:nvSpPr>
            <p:cNvPr id="36957" name="Rectangle 46"/>
            <p:cNvSpPr>
              <a:spLocks noChangeArrowheads="1"/>
            </p:cNvSpPr>
            <p:nvPr/>
          </p:nvSpPr>
          <p:spPr bwMode="auto">
            <a:xfrm>
              <a:off x="5090" y="3744"/>
              <a:ext cx="610" cy="288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11,</a:t>
              </a:r>
              <a:r>
                <a:rPr lang="en-US" altLang="zh-CN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 +∞</a:t>
              </a:r>
              <a:endParaRPr lang="en-US" altLang="zh-CN"/>
            </a:p>
          </p:txBody>
        </p:sp>
        <p:sp>
          <p:nvSpPr>
            <p:cNvPr id="36958" name="Line 56"/>
            <p:cNvSpPr>
              <a:spLocks noChangeShapeType="1"/>
            </p:cNvSpPr>
            <p:nvPr/>
          </p:nvSpPr>
          <p:spPr bwMode="auto">
            <a:xfrm flipH="1">
              <a:off x="473" y="3120"/>
              <a:ext cx="89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59" name="Line 59"/>
            <p:cNvSpPr>
              <a:spLocks noChangeShapeType="1"/>
            </p:cNvSpPr>
            <p:nvPr/>
          </p:nvSpPr>
          <p:spPr bwMode="auto">
            <a:xfrm flipH="1">
              <a:off x="820" y="3504"/>
              <a:ext cx="209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60" name="Line 60"/>
            <p:cNvSpPr>
              <a:spLocks noChangeShapeType="1"/>
            </p:cNvSpPr>
            <p:nvPr/>
          </p:nvSpPr>
          <p:spPr bwMode="auto">
            <a:xfrm>
              <a:off x="1321" y="3504"/>
              <a:ext cx="89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61" name="Line 62"/>
            <p:cNvSpPr>
              <a:spLocks noChangeShapeType="1"/>
            </p:cNvSpPr>
            <p:nvPr/>
          </p:nvSpPr>
          <p:spPr bwMode="auto">
            <a:xfrm>
              <a:off x="1722" y="3072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62" name="Line 63"/>
            <p:cNvSpPr>
              <a:spLocks noChangeShapeType="1"/>
            </p:cNvSpPr>
            <p:nvPr/>
          </p:nvSpPr>
          <p:spPr bwMode="auto">
            <a:xfrm>
              <a:off x="2480" y="3456"/>
              <a:ext cx="134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63" name="Line 65"/>
            <p:cNvSpPr>
              <a:spLocks noChangeShapeType="1"/>
            </p:cNvSpPr>
            <p:nvPr/>
          </p:nvSpPr>
          <p:spPr bwMode="auto">
            <a:xfrm flipH="1">
              <a:off x="2168" y="3456"/>
              <a:ext cx="89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64" name="Line 68"/>
            <p:cNvSpPr>
              <a:spLocks noChangeShapeType="1"/>
            </p:cNvSpPr>
            <p:nvPr/>
          </p:nvSpPr>
          <p:spPr bwMode="auto">
            <a:xfrm flipH="1">
              <a:off x="3016" y="3024"/>
              <a:ext cx="178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65" name="Line 70"/>
            <p:cNvSpPr>
              <a:spLocks noChangeShapeType="1"/>
            </p:cNvSpPr>
            <p:nvPr/>
          </p:nvSpPr>
          <p:spPr bwMode="auto">
            <a:xfrm flipH="1">
              <a:off x="3551" y="3504"/>
              <a:ext cx="89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66" name="Line 72"/>
            <p:cNvSpPr>
              <a:spLocks noChangeShapeType="1"/>
            </p:cNvSpPr>
            <p:nvPr/>
          </p:nvSpPr>
          <p:spPr bwMode="auto">
            <a:xfrm>
              <a:off x="3818" y="3504"/>
              <a:ext cx="134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67" name="Line 74"/>
            <p:cNvSpPr>
              <a:spLocks noChangeShapeType="1"/>
            </p:cNvSpPr>
            <p:nvPr/>
          </p:nvSpPr>
          <p:spPr bwMode="auto">
            <a:xfrm flipH="1">
              <a:off x="4398" y="3072"/>
              <a:ext cx="179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68" name="Line 76"/>
            <p:cNvSpPr>
              <a:spLocks noChangeShapeType="1"/>
            </p:cNvSpPr>
            <p:nvPr/>
          </p:nvSpPr>
          <p:spPr bwMode="auto">
            <a:xfrm flipH="1">
              <a:off x="4933" y="3552"/>
              <a:ext cx="9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69" name="Line 77"/>
            <p:cNvSpPr>
              <a:spLocks noChangeShapeType="1"/>
            </p:cNvSpPr>
            <p:nvPr/>
          </p:nvSpPr>
          <p:spPr bwMode="auto">
            <a:xfrm>
              <a:off x="5201" y="3552"/>
              <a:ext cx="89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2016" name="Oval 32"/>
          <p:cNvSpPr>
            <a:spLocks noChangeArrowheads="1"/>
          </p:cNvSpPr>
          <p:nvPr/>
        </p:nvSpPr>
        <p:spPr bwMode="auto">
          <a:xfrm>
            <a:off x="750888" y="3929063"/>
            <a:ext cx="566737" cy="533400"/>
          </a:xfrm>
          <a:prstGeom prst="ellipse">
            <a:avLst/>
          </a:prstGeom>
          <a:noFill/>
          <a:ln w="38100" cap="sq">
            <a:solidFill>
              <a:srgbClr val="FF00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 sz="4000">
                <a:solidFill>
                  <a:srgbClr val="FF00FF"/>
                </a:solidFill>
                <a:ea typeface="宋体" panose="02010600030101010101" pitchFamily="2" charset="-122"/>
              </a:rPr>
              <a:t>1</a:t>
            </a:r>
            <a:endParaRPr lang="en-US" altLang="zh-CN" sz="2400" b="0">
              <a:ea typeface="宋体" panose="02010600030101010101" pitchFamily="2" charset="-122"/>
            </a:endParaRPr>
          </a:p>
        </p:txBody>
      </p:sp>
      <p:sp>
        <p:nvSpPr>
          <p:cNvPr id="42035" name="Oval 51"/>
          <p:cNvSpPr>
            <a:spLocks noChangeArrowheads="1"/>
          </p:cNvSpPr>
          <p:nvPr/>
        </p:nvSpPr>
        <p:spPr bwMode="auto">
          <a:xfrm>
            <a:off x="7194550" y="3929063"/>
            <a:ext cx="566738" cy="533400"/>
          </a:xfrm>
          <a:prstGeom prst="ellipse">
            <a:avLst/>
          </a:prstGeom>
          <a:noFill/>
          <a:ln w="38100" cap="sq">
            <a:solidFill>
              <a:srgbClr val="FF00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 sz="4000">
                <a:solidFill>
                  <a:srgbClr val="FF00FF"/>
                </a:solidFill>
                <a:ea typeface="宋体" panose="02010600030101010101" pitchFamily="2" charset="-122"/>
              </a:rPr>
              <a:t>10</a:t>
            </a:r>
            <a:endParaRPr lang="en-US" altLang="zh-CN" sz="2400" b="0">
              <a:ea typeface="宋体" panose="02010600030101010101" pitchFamily="2" charset="-122"/>
            </a:endParaRPr>
          </a:p>
        </p:txBody>
      </p:sp>
      <p:sp>
        <p:nvSpPr>
          <p:cNvPr id="42037" name="Line 53"/>
          <p:cNvSpPr>
            <a:spLocks noChangeShapeType="1"/>
          </p:cNvSpPr>
          <p:nvPr/>
        </p:nvSpPr>
        <p:spPr bwMode="auto">
          <a:xfrm flipH="1">
            <a:off x="2166938" y="3141663"/>
            <a:ext cx="2260600" cy="406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38" name="Line 54"/>
          <p:cNvSpPr>
            <a:spLocks noChangeShapeType="1"/>
          </p:cNvSpPr>
          <p:nvPr/>
        </p:nvSpPr>
        <p:spPr bwMode="auto">
          <a:xfrm>
            <a:off x="4859338" y="3213100"/>
            <a:ext cx="1555750" cy="1825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39" name="Line 55"/>
          <p:cNvSpPr>
            <a:spLocks noChangeShapeType="1"/>
          </p:cNvSpPr>
          <p:nvPr/>
        </p:nvSpPr>
        <p:spPr bwMode="auto">
          <a:xfrm flipH="1">
            <a:off x="1246188" y="3644900"/>
            <a:ext cx="517525" cy="3603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42" name="Line 58"/>
          <p:cNvSpPr>
            <a:spLocks noChangeShapeType="1"/>
          </p:cNvSpPr>
          <p:nvPr/>
        </p:nvSpPr>
        <p:spPr bwMode="auto">
          <a:xfrm>
            <a:off x="1317625" y="4310063"/>
            <a:ext cx="354013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45" name="Line 61"/>
          <p:cNvSpPr>
            <a:spLocks noChangeShapeType="1"/>
          </p:cNvSpPr>
          <p:nvPr/>
        </p:nvSpPr>
        <p:spPr bwMode="auto">
          <a:xfrm>
            <a:off x="2097088" y="3776663"/>
            <a:ext cx="603250" cy="3000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48" name="Line 64"/>
          <p:cNvSpPr>
            <a:spLocks noChangeShapeType="1"/>
          </p:cNvSpPr>
          <p:nvPr/>
        </p:nvSpPr>
        <p:spPr bwMode="auto">
          <a:xfrm>
            <a:off x="3087688" y="4233863"/>
            <a:ext cx="547687" cy="4905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51" name="Line 67"/>
          <p:cNvSpPr>
            <a:spLocks noChangeShapeType="1"/>
          </p:cNvSpPr>
          <p:nvPr/>
        </p:nvSpPr>
        <p:spPr bwMode="auto">
          <a:xfrm flipH="1">
            <a:off x="5495925" y="3548063"/>
            <a:ext cx="849313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53" name="Line 69"/>
          <p:cNvSpPr>
            <a:spLocks noChangeShapeType="1"/>
          </p:cNvSpPr>
          <p:nvPr/>
        </p:nvSpPr>
        <p:spPr bwMode="auto">
          <a:xfrm>
            <a:off x="5495925" y="4310063"/>
            <a:ext cx="300038" cy="4873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57" name="Line 73"/>
          <p:cNvSpPr>
            <a:spLocks noChangeShapeType="1"/>
          </p:cNvSpPr>
          <p:nvPr/>
        </p:nvSpPr>
        <p:spPr bwMode="auto">
          <a:xfrm>
            <a:off x="6911975" y="3624263"/>
            <a:ext cx="4953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59" name="Line 75"/>
          <p:cNvSpPr>
            <a:spLocks noChangeShapeType="1"/>
          </p:cNvSpPr>
          <p:nvPr/>
        </p:nvSpPr>
        <p:spPr bwMode="auto">
          <a:xfrm>
            <a:off x="7761288" y="4310063"/>
            <a:ext cx="282575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81" name="Text Box 78"/>
          <p:cNvSpPr txBox="1">
            <a:spLocks noChangeArrowheads="1"/>
          </p:cNvSpPr>
          <p:nvPr/>
        </p:nvSpPr>
        <p:spPr bwMode="auto">
          <a:xfrm>
            <a:off x="395288" y="2565400"/>
            <a:ext cx="156051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3600">
                <a:solidFill>
                  <a:srgbClr val="00006C"/>
                </a:solidFill>
              </a:rPr>
              <a:t>判定树</a:t>
            </a:r>
            <a:endParaRPr lang="zh-CN" altLang="en-US" sz="3600"/>
          </a:p>
        </p:txBody>
      </p:sp>
      <p:sp>
        <p:nvSpPr>
          <p:cNvPr id="42082" name="Rectangle 9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分析折半查找的平均查找长度</a:t>
            </a:r>
          </a:p>
        </p:txBody>
      </p:sp>
      <p:graphicFrame>
        <p:nvGraphicFramePr>
          <p:cNvPr id="42169" name="Group 185"/>
          <p:cNvGraphicFramePr>
            <a:graphicFrameLocks noGrp="1"/>
          </p:cNvGraphicFramePr>
          <p:nvPr/>
        </p:nvGraphicFramePr>
        <p:xfrm>
          <a:off x="684213" y="1052513"/>
          <a:ext cx="7854950" cy="1371600"/>
        </p:xfrm>
        <a:graphic>
          <a:graphicData uri="http://schemas.openxmlformats.org/drawingml/2006/table">
            <a:tbl>
              <a:tblPr/>
              <a:tblGrid>
                <a:gridCol w="654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24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56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56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5563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41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C1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Ci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C1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F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F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F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F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F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F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F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F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F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F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F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1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key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C1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4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4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4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4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37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4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56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4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4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4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4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88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4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92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2017" name="Oval 33"/>
          <p:cNvSpPr>
            <a:spLocks noChangeArrowheads="1"/>
          </p:cNvSpPr>
          <p:nvPr/>
        </p:nvSpPr>
        <p:spPr bwMode="auto">
          <a:xfrm>
            <a:off x="2520950" y="3929063"/>
            <a:ext cx="566738" cy="533400"/>
          </a:xfrm>
          <a:prstGeom prst="ellipse">
            <a:avLst/>
          </a:prstGeom>
          <a:solidFill>
            <a:schemeClr val="bg1"/>
          </a:solidFill>
          <a:ln w="38100" cap="sq">
            <a:solidFill>
              <a:srgbClr val="FF00FF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sz="4000">
                <a:solidFill>
                  <a:srgbClr val="FF00FF"/>
                </a:solidFill>
                <a:ea typeface="宋体" panose="02010600030101010101" pitchFamily="2" charset="-122"/>
              </a:rPr>
              <a:t>4</a:t>
            </a:r>
            <a:endParaRPr lang="en-US" altLang="zh-CN" sz="2400" b="0">
              <a:ea typeface="宋体" panose="02010600030101010101" pitchFamily="2" charset="-122"/>
            </a:endParaRPr>
          </a:p>
        </p:txBody>
      </p:sp>
      <p:sp>
        <p:nvSpPr>
          <p:cNvPr id="42033" name="Oval 49"/>
          <p:cNvSpPr>
            <a:spLocks noChangeArrowheads="1"/>
          </p:cNvSpPr>
          <p:nvPr/>
        </p:nvSpPr>
        <p:spPr bwMode="auto">
          <a:xfrm>
            <a:off x="4999038" y="3929063"/>
            <a:ext cx="566737" cy="533400"/>
          </a:xfrm>
          <a:prstGeom prst="ellipse">
            <a:avLst/>
          </a:prstGeom>
          <a:solidFill>
            <a:schemeClr val="bg1"/>
          </a:solidFill>
          <a:ln w="38100" cap="sq">
            <a:solidFill>
              <a:srgbClr val="FF00FF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sz="4000">
                <a:solidFill>
                  <a:srgbClr val="FF00FF"/>
                </a:solidFill>
                <a:ea typeface="宋体" panose="02010600030101010101" pitchFamily="2" charset="-122"/>
              </a:rPr>
              <a:t>7</a:t>
            </a:r>
            <a:endParaRPr lang="en-US" altLang="zh-CN" sz="2400" b="0">
              <a:ea typeface="宋体" panose="02010600030101010101" pitchFamily="2" charset="-122"/>
            </a:endParaRPr>
          </a:p>
        </p:txBody>
      </p:sp>
      <p:sp>
        <p:nvSpPr>
          <p:cNvPr id="42012" name="Oval 28"/>
          <p:cNvSpPr>
            <a:spLocks noChangeArrowheads="1"/>
          </p:cNvSpPr>
          <p:nvPr/>
        </p:nvSpPr>
        <p:spPr bwMode="auto">
          <a:xfrm>
            <a:off x="4362450" y="2862263"/>
            <a:ext cx="566738" cy="533400"/>
          </a:xfrm>
          <a:prstGeom prst="ellipse">
            <a:avLst/>
          </a:prstGeom>
          <a:solidFill>
            <a:schemeClr val="bg1"/>
          </a:solidFill>
          <a:ln w="38100" cap="sq">
            <a:solidFill>
              <a:srgbClr val="0066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sz="4000">
                <a:solidFill>
                  <a:srgbClr val="006600"/>
                </a:solidFill>
                <a:ea typeface="宋体" panose="02010600030101010101" pitchFamily="2" charset="-122"/>
              </a:rPr>
              <a:t>6</a:t>
            </a:r>
            <a:endParaRPr lang="en-US" altLang="zh-CN" sz="2400" b="0">
              <a:ea typeface="宋体" panose="02010600030101010101" pitchFamily="2" charset="-122"/>
            </a:endParaRPr>
          </a:p>
        </p:txBody>
      </p:sp>
      <p:sp>
        <p:nvSpPr>
          <p:cNvPr id="42031" name="Oval 47"/>
          <p:cNvSpPr>
            <a:spLocks noChangeArrowheads="1"/>
          </p:cNvSpPr>
          <p:nvPr/>
        </p:nvSpPr>
        <p:spPr bwMode="auto">
          <a:xfrm>
            <a:off x="1600200" y="4614863"/>
            <a:ext cx="566738" cy="533400"/>
          </a:xfrm>
          <a:prstGeom prst="ellipse">
            <a:avLst/>
          </a:prstGeom>
          <a:solidFill>
            <a:schemeClr val="bg1"/>
          </a:solidFill>
          <a:ln w="38100" cap="sq">
            <a:solidFill>
              <a:srgbClr val="6600CC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sz="4000">
                <a:solidFill>
                  <a:srgbClr val="6600CC"/>
                </a:solidFill>
                <a:ea typeface="宋体" panose="02010600030101010101" pitchFamily="2" charset="-122"/>
              </a:rPr>
              <a:t>2</a:t>
            </a:r>
            <a:endParaRPr lang="en-US" altLang="zh-CN" sz="2400" b="0">
              <a:ea typeface="宋体" panose="02010600030101010101" pitchFamily="2" charset="-122"/>
            </a:endParaRPr>
          </a:p>
        </p:txBody>
      </p:sp>
      <p:sp>
        <p:nvSpPr>
          <p:cNvPr id="42032" name="Oval 48"/>
          <p:cNvSpPr>
            <a:spLocks noChangeArrowheads="1"/>
          </p:cNvSpPr>
          <p:nvPr/>
        </p:nvSpPr>
        <p:spPr bwMode="auto">
          <a:xfrm>
            <a:off x="3513138" y="4614863"/>
            <a:ext cx="565150" cy="533400"/>
          </a:xfrm>
          <a:prstGeom prst="ellipse">
            <a:avLst/>
          </a:prstGeom>
          <a:solidFill>
            <a:schemeClr val="bg1"/>
          </a:solidFill>
          <a:ln w="38100" cap="sq">
            <a:solidFill>
              <a:srgbClr val="6600CC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sz="4000">
                <a:solidFill>
                  <a:srgbClr val="6600CC"/>
                </a:solidFill>
                <a:ea typeface="宋体" panose="02010600030101010101" pitchFamily="2" charset="-122"/>
              </a:rPr>
              <a:t>5</a:t>
            </a:r>
            <a:endParaRPr lang="en-US" altLang="zh-CN" sz="2400" b="0">
              <a:ea typeface="宋体" panose="02010600030101010101" pitchFamily="2" charset="-122"/>
            </a:endParaRPr>
          </a:p>
        </p:txBody>
      </p:sp>
      <p:sp>
        <p:nvSpPr>
          <p:cNvPr id="42034" name="Oval 50"/>
          <p:cNvSpPr>
            <a:spLocks noChangeArrowheads="1"/>
          </p:cNvSpPr>
          <p:nvPr/>
        </p:nvSpPr>
        <p:spPr bwMode="auto">
          <a:xfrm>
            <a:off x="5637213" y="4614863"/>
            <a:ext cx="566737" cy="533400"/>
          </a:xfrm>
          <a:prstGeom prst="ellipse">
            <a:avLst/>
          </a:prstGeom>
          <a:solidFill>
            <a:schemeClr val="bg1"/>
          </a:solidFill>
          <a:ln w="38100" cap="sq">
            <a:solidFill>
              <a:srgbClr val="6600CC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sz="4000">
                <a:solidFill>
                  <a:srgbClr val="6600CC"/>
                </a:solidFill>
                <a:ea typeface="宋体" panose="02010600030101010101" pitchFamily="2" charset="-122"/>
              </a:rPr>
              <a:t>8</a:t>
            </a:r>
            <a:endParaRPr lang="en-US" altLang="zh-CN" sz="2400" b="0">
              <a:ea typeface="宋体" panose="02010600030101010101" pitchFamily="2" charset="-122"/>
            </a:endParaRPr>
          </a:p>
        </p:txBody>
      </p:sp>
      <p:sp>
        <p:nvSpPr>
          <p:cNvPr id="42036" name="Oval 52"/>
          <p:cNvSpPr>
            <a:spLocks noChangeArrowheads="1"/>
          </p:cNvSpPr>
          <p:nvPr/>
        </p:nvSpPr>
        <p:spPr bwMode="auto">
          <a:xfrm>
            <a:off x="7831138" y="4614863"/>
            <a:ext cx="566737" cy="533400"/>
          </a:xfrm>
          <a:prstGeom prst="ellipse">
            <a:avLst/>
          </a:prstGeom>
          <a:solidFill>
            <a:schemeClr val="bg1"/>
          </a:solidFill>
          <a:ln w="38100" cap="sq">
            <a:solidFill>
              <a:srgbClr val="6600CC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sz="4000">
                <a:solidFill>
                  <a:srgbClr val="6600CC"/>
                </a:solidFill>
                <a:ea typeface="宋体" panose="02010600030101010101" pitchFamily="2" charset="-122"/>
              </a:rPr>
              <a:t>11</a:t>
            </a:r>
            <a:endParaRPr lang="en-US" altLang="zh-CN" sz="2400" b="0">
              <a:ea typeface="宋体" panose="02010600030101010101" pitchFamily="2" charset="-122"/>
            </a:endParaRPr>
          </a:p>
        </p:txBody>
      </p:sp>
      <p:sp>
        <p:nvSpPr>
          <p:cNvPr id="42014" name="Oval 30"/>
          <p:cNvSpPr>
            <a:spLocks noChangeArrowheads="1"/>
          </p:cNvSpPr>
          <p:nvPr/>
        </p:nvSpPr>
        <p:spPr bwMode="auto">
          <a:xfrm>
            <a:off x="1600200" y="3319463"/>
            <a:ext cx="566738" cy="533400"/>
          </a:xfrm>
          <a:prstGeom prst="ellipse">
            <a:avLst/>
          </a:prstGeom>
          <a:solidFill>
            <a:schemeClr val="bg1"/>
          </a:solidFill>
          <a:ln w="38100" cap="sq">
            <a:solidFill>
              <a:srgbClr val="3333FF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sz="4000">
                <a:solidFill>
                  <a:srgbClr val="3333FF"/>
                </a:solidFill>
                <a:ea typeface="宋体" panose="02010600030101010101" pitchFamily="2" charset="-122"/>
              </a:rPr>
              <a:t>3</a:t>
            </a:r>
            <a:endParaRPr lang="en-US" altLang="zh-CN" sz="2400" b="0">
              <a:solidFill>
                <a:srgbClr val="3333FF"/>
              </a:solidFill>
              <a:ea typeface="宋体" panose="02010600030101010101" pitchFamily="2" charset="-122"/>
            </a:endParaRPr>
          </a:p>
        </p:txBody>
      </p:sp>
      <p:sp>
        <p:nvSpPr>
          <p:cNvPr id="42015" name="Oval 31"/>
          <p:cNvSpPr>
            <a:spLocks noChangeArrowheads="1"/>
          </p:cNvSpPr>
          <p:nvPr/>
        </p:nvSpPr>
        <p:spPr bwMode="auto">
          <a:xfrm>
            <a:off x="6345238" y="3319463"/>
            <a:ext cx="566737" cy="533400"/>
          </a:xfrm>
          <a:prstGeom prst="ellipse">
            <a:avLst/>
          </a:prstGeom>
          <a:solidFill>
            <a:schemeClr val="bg1"/>
          </a:solidFill>
          <a:ln w="38100" cap="sq">
            <a:solidFill>
              <a:srgbClr val="3333FF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sz="4000">
                <a:solidFill>
                  <a:srgbClr val="3333FF"/>
                </a:solidFill>
                <a:ea typeface="宋体" panose="02010600030101010101" pitchFamily="2" charset="-122"/>
              </a:rPr>
              <a:t>9</a:t>
            </a:r>
            <a:endParaRPr lang="en-US" altLang="zh-CN" sz="2400">
              <a:solidFill>
                <a:srgbClr val="3333FF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2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2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2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42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2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42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2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42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42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4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4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42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42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42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42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42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42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4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42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42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42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6" grpId="0" autoUpdateAnimBg="0"/>
      <p:bldP spid="42016" grpId="0" animBg="1"/>
      <p:bldP spid="42035" grpId="0" animBg="1"/>
      <p:bldP spid="42037" grpId="0" animBg="1"/>
      <p:bldP spid="42038" grpId="0" animBg="1"/>
      <p:bldP spid="42039" grpId="0" animBg="1"/>
      <p:bldP spid="42042" grpId="0" animBg="1"/>
      <p:bldP spid="42045" grpId="0" animBg="1"/>
      <p:bldP spid="42048" grpId="0" animBg="1"/>
      <p:bldP spid="42051" grpId="0" animBg="1"/>
      <p:bldP spid="42053" grpId="0" animBg="1"/>
      <p:bldP spid="42057" grpId="0" animBg="1"/>
      <p:bldP spid="42059" grpId="0" animBg="1"/>
      <p:bldP spid="42017" grpId="0" animBg="1"/>
      <p:bldP spid="42033" grpId="0" animBg="1"/>
      <p:bldP spid="42012" grpId="0" animBg="1"/>
      <p:bldP spid="42031" grpId="0" animBg="1"/>
      <p:bldP spid="42032" grpId="0" animBg="1"/>
      <p:bldP spid="42034" grpId="0" animBg="1"/>
      <p:bldP spid="42036" grpId="0" animBg="1"/>
      <p:bldP spid="42014" grpId="0" animBg="1"/>
      <p:bldP spid="4201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7EB4AC-74F1-4143-96A0-E0BF4DBA454E}" type="slidenum">
              <a:rPr lang="en-US" altLang="zh-CN"/>
              <a:t>27</a:t>
            </a:fld>
            <a:endParaRPr lang="en-US" altLang="zh-CN"/>
          </a:p>
        </p:txBody>
      </p:sp>
      <p:sp>
        <p:nvSpPr>
          <p:cNvPr id="285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分析折半查找的平均查找长度</a:t>
            </a:r>
            <a:endParaRPr lang="zh-CN" altLang="zh-CN" dirty="0" smtClean="0"/>
          </a:p>
        </p:txBody>
      </p:sp>
      <p:sp>
        <p:nvSpPr>
          <p:cNvPr id="922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一般情况下</a:t>
            </a:r>
            <a:r>
              <a:rPr lang="en-US" altLang="zh-CN" dirty="0" smtClean="0"/>
              <a:t>, </a:t>
            </a:r>
            <a:r>
              <a:rPr lang="zh-CN" altLang="en-US" dirty="0" smtClean="0"/>
              <a:t>表长为 </a:t>
            </a:r>
            <a:r>
              <a:rPr lang="en-US" altLang="zh-CN" dirty="0" smtClean="0"/>
              <a:t>n </a:t>
            </a:r>
            <a:r>
              <a:rPr lang="zh-CN" altLang="en-US" dirty="0" smtClean="0"/>
              <a:t>的折半查找的判定树的深度和含有 </a:t>
            </a:r>
            <a:r>
              <a:rPr lang="en-US" altLang="zh-CN" dirty="0" smtClean="0"/>
              <a:t>n </a:t>
            </a:r>
            <a:r>
              <a:rPr lang="zh-CN" altLang="en-US" dirty="0" smtClean="0"/>
              <a:t>个结点的完全二叉树的深度接近。</a:t>
            </a:r>
          </a:p>
        </p:txBody>
      </p:sp>
      <p:graphicFrame>
        <p:nvGraphicFramePr>
          <p:cNvPr id="285700" name="Object 4"/>
          <p:cNvGraphicFramePr>
            <a:graphicFrameLocks noChangeAspect="1"/>
          </p:cNvGraphicFramePr>
          <p:nvPr/>
        </p:nvGraphicFramePr>
        <p:xfrm>
          <a:off x="847725" y="5572125"/>
          <a:ext cx="6878638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7" name="公式" r:id="rId3" imgW="2082800" imgH="228600" progId="Equation.3">
                  <p:embed/>
                </p:oleObj>
              </mc:Choice>
              <mc:Fallback>
                <p:oleObj name="公式" r:id="rId3" imgW="20828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7725" y="5572125"/>
                        <a:ext cx="6878638" cy="7715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99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5701" name="Object 5"/>
          <p:cNvGraphicFramePr>
            <a:graphicFrameLocks noChangeAspect="1"/>
          </p:cNvGraphicFramePr>
          <p:nvPr/>
        </p:nvGraphicFramePr>
        <p:xfrm>
          <a:off x="1785938" y="2286000"/>
          <a:ext cx="6040437" cy="291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8" name="公式" r:id="rId5" imgW="1828800" imgH="863600" progId="Equation.3">
                  <p:embed/>
                </p:oleObj>
              </mc:Choice>
              <mc:Fallback>
                <p:oleObj name="公式" r:id="rId5" imgW="1828800" imgH="863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5938" y="2286000"/>
                        <a:ext cx="6040437" cy="291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85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5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809710-B2A1-424D-9E77-B99B591C9939}" type="slidenum">
              <a:rPr lang="en-US" altLang="zh-CN"/>
              <a:t>28</a:t>
            </a:fld>
            <a:endParaRPr lang="en-US" altLang="zh-CN"/>
          </a:p>
        </p:txBody>
      </p:sp>
      <p:sp>
        <p:nvSpPr>
          <p:cNvPr id="28979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 </a:t>
            </a:r>
            <a:r>
              <a:rPr lang="zh-CN" altLang="en-US" smtClean="0"/>
              <a:t>折半查找的特点</a:t>
            </a:r>
          </a:p>
        </p:txBody>
      </p:sp>
      <p:sp>
        <p:nvSpPr>
          <p:cNvPr id="38916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14350" indent="-514350" eaLnBrk="1" hangingPunct="1">
              <a:buFont typeface="Times New Roman" panose="02020603050405020304" pitchFamily="18" charset="0"/>
              <a:buAutoNum type="arabicPeriod"/>
            </a:pPr>
            <a:r>
              <a:rPr lang="zh-CN" altLang="en-US" dirty="0" smtClean="0"/>
              <a:t>要求元素按关键字有序</a:t>
            </a:r>
          </a:p>
          <a:p>
            <a:pPr marL="514350" indent="-514350" eaLnBrk="1" hangingPunct="1">
              <a:buFont typeface="Times New Roman" panose="02020603050405020304" pitchFamily="18" charset="0"/>
              <a:buAutoNum type="arabicPeriod"/>
            </a:pPr>
            <a:r>
              <a:rPr lang="zh-CN" altLang="en-US" dirty="0" smtClean="0"/>
              <a:t>存储结构：</a:t>
            </a:r>
            <a:r>
              <a:rPr lang="zh-CN" altLang="en-US" dirty="0" smtClean="0">
                <a:solidFill>
                  <a:srgbClr val="FF0000"/>
                </a:solidFill>
              </a:rPr>
              <a:t>顺序</a:t>
            </a:r>
          </a:p>
          <a:p>
            <a:pPr marL="514350" indent="-514350" eaLnBrk="1" hangingPunct="1">
              <a:buFont typeface="Times New Roman" panose="02020603050405020304" pitchFamily="18" charset="0"/>
              <a:buAutoNum type="arabicPeriod"/>
            </a:pPr>
            <a:r>
              <a:rPr lang="zh-CN" altLang="en-US" dirty="0" smtClean="0"/>
              <a:t>平均查找长度 </a:t>
            </a:r>
            <a:r>
              <a:rPr lang="en-US" altLang="zh-CN" dirty="0" err="1" smtClean="0"/>
              <a:t>ASL</a:t>
            </a:r>
            <a:r>
              <a:rPr lang="en-US" altLang="zh-CN" baseline="-25000" dirty="0" err="1" smtClean="0"/>
              <a:t>bs</a:t>
            </a:r>
            <a:r>
              <a:rPr lang="en-US" altLang="zh-CN" dirty="0" smtClean="0"/>
              <a:t>= log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(n+1)-1</a:t>
            </a:r>
          </a:p>
        </p:txBody>
      </p:sp>
      <p:sp>
        <p:nvSpPr>
          <p:cNvPr id="38917" name="Rectangle 4"/>
          <p:cNvSpPr>
            <a:spLocks noChangeArrowheads="1"/>
          </p:cNvSpPr>
          <p:nvPr/>
        </p:nvSpPr>
        <p:spPr bwMode="auto">
          <a:xfrm>
            <a:off x="1219200" y="4724400"/>
            <a:ext cx="6710363" cy="63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0" hangingPunct="0">
              <a:lnSpc>
                <a:spcPct val="110000"/>
              </a:lnSpc>
              <a:spcBef>
                <a:spcPct val="30000"/>
              </a:spcBef>
            </a:pPr>
            <a:r>
              <a:rPr lang="en-US" altLang="zh-CN" sz="3200">
                <a:ea typeface="宋体" panose="02010600030101010101" pitchFamily="2" charset="-122"/>
              </a:rPr>
              <a:t>L=(3, 12, 24, 37, 45, 53, 61, 78, 90, 98)</a:t>
            </a: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7163" name="标题 2737162"/>
          <p:cNvSpPr>
            <a:spLocks noGrp="1"/>
          </p:cNvSpPr>
          <p:nvPr>
            <p:ph type="title"/>
          </p:nvPr>
        </p:nvSpPr>
        <p:spPr>
          <a:xfrm>
            <a:off x="0" y="179388"/>
            <a:ext cx="8243888" cy="646112"/>
          </a:xfrm>
        </p:spPr>
        <p:txBody>
          <a:bodyPr tIns="108000" bIns="108000" anchor="ctr"/>
          <a:lstStyle/>
          <a:p>
            <a:r>
              <a:rPr lang="en-US" altLang="zh-CN" sz="3200" b="1" dirty="0">
                <a:solidFill>
                  <a:schemeClr val="tx1"/>
                </a:solidFill>
              </a:rPr>
              <a:t> 9.1.3 </a:t>
            </a:r>
            <a:r>
              <a:rPr lang="zh-CN" altLang="en-US" sz="3200" b="1" dirty="0">
                <a:solidFill>
                  <a:schemeClr val="tx1"/>
                </a:solidFill>
              </a:rPr>
              <a:t>基于顺序索引表的查找表</a:t>
            </a:r>
            <a:r>
              <a:rPr lang="en-US" altLang="zh-CN" sz="3200" b="1" dirty="0">
                <a:solidFill>
                  <a:schemeClr val="tx1"/>
                </a:solidFill>
              </a:rPr>
              <a:t>-</a:t>
            </a:r>
            <a:r>
              <a:rPr lang="zh-CN" altLang="en-US" sz="3200" b="1" dirty="0">
                <a:solidFill>
                  <a:schemeClr val="tx1"/>
                </a:solidFill>
              </a:rPr>
              <a:t>分块查找</a:t>
            </a:r>
            <a:endParaRPr lang="zh-CN" altLang="en-US" sz="3200" b="1">
              <a:solidFill>
                <a:schemeClr val="tx1"/>
              </a:solidFill>
            </a:endParaRPr>
          </a:p>
        </p:txBody>
      </p:sp>
      <p:sp>
        <p:nvSpPr>
          <p:cNvPr id="2737164" name="文本占位符 2737163"/>
          <p:cNvSpPr>
            <a:spLocks noGrp="1"/>
          </p:cNvSpPr>
          <p:nvPr>
            <p:ph type="body" idx="1"/>
          </p:nvPr>
        </p:nvSpPr>
        <p:spPr>
          <a:xfrm>
            <a:off x="0" y="908050"/>
            <a:ext cx="9144000" cy="33131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3200" b="1" dirty="0"/>
              <a:t>查找表的组织：</a:t>
            </a:r>
          </a:p>
          <a:p>
            <a:pPr lvl="1">
              <a:lnSpc>
                <a:spcPct val="90000"/>
              </a:lnSpc>
            </a:pPr>
            <a:r>
              <a:rPr lang="zh-CN" altLang="en-US" sz="3200" b="1" dirty="0"/>
              <a:t>查找表按块有序</a:t>
            </a:r>
          </a:p>
          <a:p>
            <a:pPr lvl="1">
              <a:lnSpc>
                <a:spcPct val="90000"/>
              </a:lnSpc>
            </a:pPr>
            <a:r>
              <a:rPr lang="zh-CN" altLang="en-US" sz="3200" b="1" dirty="0"/>
              <a:t>分块索引，为查找表建立一个“索引表”</a:t>
            </a:r>
          </a:p>
          <a:p>
            <a:pPr>
              <a:lnSpc>
                <a:spcPct val="90000"/>
              </a:lnSpc>
            </a:pPr>
            <a:r>
              <a:rPr lang="zh-CN" altLang="en-US" sz="3200" b="1" dirty="0"/>
              <a:t>查找方法</a:t>
            </a:r>
          </a:p>
          <a:p>
            <a:pPr lvl="1">
              <a:lnSpc>
                <a:spcPct val="90000"/>
              </a:lnSpc>
            </a:pPr>
            <a:r>
              <a:rPr lang="zh-CN" altLang="en-US" sz="3200" b="1" dirty="0"/>
              <a:t>索引表查找</a:t>
            </a:r>
          </a:p>
          <a:p>
            <a:pPr lvl="1">
              <a:lnSpc>
                <a:spcPct val="90000"/>
              </a:lnSpc>
            </a:pPr>
            <a:r>
              <a:rPr lang="zh-CN" altLang="en-US" sz="3200" b="1" dirty="0"/>
              <a:t>数据块查找</a:t>
            </a:r>
          </a:p>
        </p:txBody>
      </p:sp>
      <p:grpSp>
        <p:nvGrpSpPr>
          <p:cNvPr id="2737188" name="组合 2737187"/>
          <p:cNvGrpSpPr/>
          <p:nvPr/>
        </p:nvGrpSpPr>
        <p:grpSpPr>
          <a:xfrm>
            <a:off x="466725" y="5445125"/>
            <a:ext cx="8174038" cy="795338"/>
            <a:chOff x="158" y="3488"/>
            <a:chExt cx="5149" cy="501"/>
          </a:xfrm>
        </p:grpSpPr>
        <p:sp>
          <p:nvSpPr>
            <p:cNvPr id="2737189" name="文本框 2737188"/>
            <p:cNvSpPr txBox="1"/>
            <p:nvPr/>
          </p:nvSpPr>
          <p:spPr>
            <a:xfrm>
              <a:off x="228" y="3488"/>
              <a:ext cx="501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zh-CN" sz="2400">
                  <a:latin typeface="Times New Roman" panose="02020603050405020304" pitchFamily="18" charset="0"/>
                </a:rPr>
                <a:t>1    2    3    4   5    6    7    8    9  10  11  12  13  14 15  16  17  18</a:t>
              </a:r>
            </a:p>
          </p:txBody>
        </p:sp>
        <p:sp>
          <p:nvSpPr>
            <p:cNvPr id="2737190" name="矩形 2737189"/>
            <p:cNvSpPr/>
            <p:nvPr/>
          </p:nvSpPr>
          <p:spPr>
            <a:xfrm>
              <a:off x="158" y="3722"/>
              <a:ext cx="5149" cy="267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l">
                <a:spcBef>
                  <a:spcPct val="0"/>
                </a:spcBef>
              </a:pPr>
              <a:r>
                <a:rPr lang="en-US" altLang="zh-CN" sz="2400">
                  <a:latin typeface="Times New Roman" panose="02020603050405020304" pitchFamily="18" charset="0"/>
                </a:rPr>
                <a:t>22  12  13   8    9   20  33  42  44 38  24  48  60  58  74 57  86  53</a:t>
              </a:r>
            </a:p>
          </p:txBody>
        </p:sp>
        <p:sp>
          <p:nvSpPr>
            <p:cNvPr id="2737191" name="直接连接符 2737190"/>
            <p:cNvSpPr/>
            <p:nvPr/>
          </p:nvSpPr>
          <p:spPr>
            <a:xfrm>
              <a:off x="469" y="3722"/>
              <a:ext cx="0" cy="26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737192" name="直接连接符 2737191"/>
            <p:cNvSpPr/>
            <p:nvPr/>
          </p:nvSpPr>
          <p:spPr>
            <a:xfrm>
              <a:off x="752" y="3722"/>
              <a:ext cx="0" cy="26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737193" name="直接连接符 2737192"/>
            <p:cNvSpPr/>
            <p:nvPr/>
          </p:nvSpPr>
          <p:spPr>
            <a:xfrm>
              <a:off x="1035" y="3722"/>
              <a:ext cx="0" cy="26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737194" name="直接连接符 2737193"/>
            <p:cNvSpPr/>
            <p:nvPr/>
          </p:nvSpPr>
          <p:spPr>
            <a:xfrm>
              <a:off x="1318" y="3722"/>
              <a:ext cx="0" cy="26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737195" name="直接连接符 2737194"/>
            <p:cNvSpPr/>
            <p:nvPr/>
          </p:nvSpPr>
          <p:spPr>
            <a:xfrm>
              <a:off x="1601" y="3722"/>
              <a:ext cx="0" cy="26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737196" name="直接连接符 2737195"/>
            <p:cNvSpPr/>
            <p:nvPr/>
          </p:nvSpPr>
          <p:spPr>
            <a:xfrm>
              <a:off x="1884" y="3722"/>
              <a:ext cx="0" cy="267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737197" name="直接连接符 2737196"/>
            <p:cNvSpPr/>
            <p:nvPr/>
          </p:nvSpPr>
          <p:spPr>
            <a:xfrm>
              <a:off x="2167" y="3722"/>
              <a:ext cx="0" cy="26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737198" name="直接连接符 2737197"/>
            <p:cNvSpPr/>
            <p:nvPr/>
          </p:nvSpPr>
          <p:spPr>
            <a:xfrm>
              <a:off x="2450" y="3722"/>
              <a:ext cx="0" cy="26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737199" name="直接连接符 2737198"/>
            <p:cNvSpPr/>
            <p:nvPr/>
          </p:nvSpPr>
          <p:spPr>
            <a:xfrm>
              <a:off x="2734" y="3722"/>
              <a:ext cx="0" cy="26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737200" name="直接连接符 2737199"/>
            <p:cNvSpPr/>
            <p:nvPr/>
          </p:nvSpPr>
          <p:spPr>
            <a:xfrm>
              <a:off x="3017" y="3722"/>
              <a:ext cx="0" cy="26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737201" name="直接连接符 2737200"/>
            <p:cNvSpPr/>
            <p:nvPr/>
          </p:nvSpPr>
          <p:spPr>
            <a:xfrm>
              <a:off x="3300" y="3722"/>
              <a:ext cx="0" cy="26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737202" name="直接连接符 2737201"/>
            <p:cNvSpPr/>
            <p:nvPr/>
          </p:nvSpPr>
          <p:spPr>
            <a:xfrm>
              <a:off x="3583" y="3722"/>
              <a:ext cx="0" cy="267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737203" name="直接连接符 2737202"/>
            <p:cNvSpPr/>
            <p:nvPr/>
          </p:nvSpPr>
          <p:spPr>
            <a:xfrm>
              <a:off x="3865" y="3722"/>
              <a:ext cx="0" cy="26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737204" name="直接连接符 2737203"/>
            <p:cNvSpPr/>
            <p:nvPr/>
          </p:nvSpPr>
          <p:spPr>
            <a:xfrm>
              <a:off x="4148" y="3722"/>
              <a:ext cx="0" cy="26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737205" name="直接连接符 2737204"/>
            <p:cNvSpPr/>
            <p:nvPr/>
          </p:nvSpPr>
          <p:spPr>
            <a:xfrm>
              <a:off x="4431" y="3722"/>
              <a:ext cx="0" cy="26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737206" name="直接连接符 2737205"/>
            <p:cNvSpPr/>
            <p:nvPr/>
          </p:nvSpPr>
          <p:spPr>
            <a:xfrm>
              <a:off x="4714" y="3722"/>
              <a:ext cx="0" cy="26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737207" name="直接连接符 2737206"/>
            <p:cNvSpPr/>
            <p:nvPr/>
          </p:nvSpPr>
          <p:spPr>
            <a:xfrm>
              <a:off x="4998" y="3722"/>
              <a:ext cx="0" cy="26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2737208" name="组合 2737207"/>
          <p:cNvGrpSpPr/>
          <p:nvPr/>
        </p:nvGrpSpPr>
        <p:grpSpPr>
          <a:xfrm>
            <a:off x="3262313" y="4381500"/>
            <a:ext cx="2246312" cy="846138"/>
            <a:chOff x="1919" y="2508"/>
            <a:chExt cx="1415" cy="533"/>
          </a:xfrm>
        </p:grpSpPr>
        <p:grpSp>
          <p:nvGrpSpPr>
            <p:cNvPr id="2737209" name="组合 2737208"/>
            <p:cNvGrpSpPr/>
            <p:nvPr/>
          </p:nvGrpSpPr>
          <p:grpSpPr>
            <a:xfrm>
              <a:off x="1919" y="2533"/>
              <a:ext cx="1381" cy="478"/>
              <a:chOff x="1667" y="2944"/>
              <a:chExt cx="1076" cy="478"/>
            </a:xfrm>
          </p:grpSpPr>
          <p:sp>
            <p:nvSpPr>
              <p:cNvPr id="2737210" name="矩形 2737209"/>
              <p:cNvSpPr/>
              <p:nvPr/>
            </p:nvSpPr>
            <p:spPr>
              <a:xfrm>
                <a:off x="1667" y="2944"/>
                <a:ext cx="1076" cy="478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l">
                  <a:spcBef>
                    <a:spcPct val="0"/>
                  </a:spcBef>
                </a:pPr>
                <a:endParaRPr sz="24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737211" name="直接连接符 2737210"/>
              <p:cNvSpPr/>
              <p:nvPr/>
            </p:nvSpPr>
            <p:spPr>
              <a:xfrm>
                <a:off x="1667" y="3189"/>
                <a:ext cx="1056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2737212" name="文本框 2737211"/>
            <p:cNvSpPr txBox="1"/>
            <p:nvPr/>
          </p:nvSpPr>
          <p:spPr>
            <a:xfrm>
              <a:off x="1927" y="2508"/>
              <a:ext cx="140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zh-CN" sz="2400">
                  <a:latin typeface="Times New Roman" panose="02020603050405020304" pitchFamily="18" charset="0"/>
                </a:rPr>
                <a:t> 22      48      86</a:t>
              </a:r>
            </a:p>
          </p:txBody>
        </p:sp>
        <p:sp>
          <p:nvSpPr>
            <p:cNvPr id="2737213" name="直接连接符 2737212"/>
            <p:cNvSpPr/>
            <p:nvPr/>
          </p:nvSpPr>
          <p:spPr>
            <a:xfrm>
              <a:off x="2367" y="2533"/>
              <a:ext cx="0" cy="47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737214" name="直接连接符 2737213"/>
            <p:cNvSpPr/>
            <p:nvPr/>
          </p:nvSpPr>
          <p:spPr>
            <a:xfrm>
              <a:off x="2855" y="2533"/>
              <a:ext cx="0" cy="47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737215" name="文本框 2737214"/>
            <p:cNvSpPr txBox="1"/>
            <p:nvPr/>
          </p:nvSpPr>
          <p:spPr>
            <a:xfrm>
              <a:off x="1927" y="2753"/>
              <a:ext cx="136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zh-CN" sz="2400">
                  <a:latin typeface="Times New Roman" panose="02020603050405020304" pitchFamily="18" charset="0"/>
                </a:rPr>
                <a:t>   1        7      13</a:t>
              </a:r>
            </a:p>
          </p:txBody>
        </p:sp>
      </p:grpSp>
      <p:grpSp>
        <p:nvGrpSpPr>
          <p:cNvPr id="2737216" name="组合 2737215"/>
          <p:cNvGrpSpPr/>
          <p:nvPr/>
        </p:nvGrpSpPr>
        <p:grpSpPr>
          <a:xfrm>
            <a:off x="787400" y="5154613"/>
            <a:ext cx="2705100" cy="644525"/>
            <a:chOff x="360" y="3011"/>
            <a:chExt cx="1722" cy="522"/>
          </a:xfrm>
        </p:grpSpPr>
        <p:sp>
          <p:nvSpPr>
            <p:cNvPr id="2737217" name="直接连接符 2737216"/>
            <p:cNvSpPr/>
            <p:nvPr/>
          </p:nvSpPr>
          <p:spPr>
            <a:xfrm>
              <a:off x="2082" y="3011"/>
              <a:ext cx="0" cy="167"/>
            </a:xfrm>
            <a:prstGeom prst="line">
              <a:avLst/>
            </a:prstGeom>
            <a:ln w="28575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737218" name="直接连接符 2737217"/>
            <p:cNvSpPr/>
            <p:nvPr/>
          </p:nvSpPr>
          <p:spPr>
            <a:xfrm flipH="1">
              <a:off x="374" y="3178"/>
              <a:ext cx="1708" cy="0"/>
            </a:xfrm>
            <a:prstGeom prst="line">
              <a:avLst/>
            </a:prstGeom>
            <a:ln w="28575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737219" name="直接连接符 2737218"/>
            <p:cNvSpPr/>
            <p:nvPr/>
          </p:nvSpPr>
          <p:spPr>
            <a:xfrm>
              <a:off x="360" y="3178"/>
              <a:ext cx="0" cy="355"/>
            </a:xfrm>
            <a:prstGeom prst="line">
              <a:avLst/>
            </a:prstGeom>
            <a:ln w="28575" cap="flat" cmpd="sng">
              <a:solidFill>
                <a:srgbClr val="FF3300"/>
              </a:solidFill>
              <a:prstDash val="solid"/>
              <a:headEnd type="none" w="med" len="med"/>
              <a:tailEnd type="triangle" w="med" len="med"/>
            </a:ln>
          </p:spPr>
        </p:sp>
      </p:grpSp>
      <p:grpSp>
        <p:nvGrpSpPr>
          <p:cNvPr id="2737220" name="组合 2737219"/>
          <p:cNvGrpSpPr/>
          <p:nvPr/>
        </p:nvGrpSpPr>
        <p:grpSpPr>
          <a:xfrm>
            <a:off x="3492500" y="5154613"/>
            <a:ext cx="2717800" cy="722312"/>
            <a:chOff x="2064" y="3011"/>
            <a:chExt cx="1712" cy="578"/>
          </a:xfrm>
        </p:grpSpPr>
        <p:sp>
          <p:nvSpPr>
            <p:cNvPr id="2737221" name="直接连接符 2737220"/>
            <p:cNvSpPr/>
            <p:nvPr/>
          </p:nvSpPr>
          <p:spPr>
            <a:xfrm>
              <a:off x="3112" y="3011"/>
              <a:ext cx="0" cy="222"/>
            </a:xfrm>
            <a:prstGeom prst="line">
              <a:avLst/>
            </a:prstGeom>
            <a:ln w="28575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</p:sp>
        <p:grpSp>
          <p:nvGrpSpPr>
            <p:cNvPr id="2737222" name="组合 2737221"/>
            <p:cNvGrpSpPr/>
            <p:nvPr/>
          </p:nvGrpSpPr>
          <p:grpSpPr>
            <a:xfrm>
              <a:off x="2064" y="3011"/>
              <a:ext cx="520" cy="578"/>
              <a:chOff x="2064" y="3011"/>
              <a:chExt cx="520" cy="578"/>
            </a:xfrm>
          </p:grpSpPr>
          <p:sp>
            <p:nvSpPr>
              <p:cNvPr id="2737223" name="直接连接符 2737222"/>
              <p:cNvSpPr/>
              <p:nvPr/>
            </p:nvSpPr>
            <p:spPr>
              <a:xfrm flipH="1">
                <a:off x="2069" y="3333"/>
                <a:ext cx="515" cy="0"/>
              </a:xfrm>
              <a:prstGeom prst="line">
                <a:avLst/>
              </a:prstGeom>
              <a:ln w="28575" cap="flat" cmpd="sng">
                <a:solidFill>
                  <a:srgbClr val="FF33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737224" name="直接连接符 2737223"/>
              <p:cNvSpPr/>
              <p:nvPr/>
            </p:nvSpPr>
            <p:spPr>
              <a:xfrm>
                <a:off x="2064" y="3333"/>
                <a:ext cx="0" cy="256"/>
              </a:xfrm>
              <a:prstGeom prst="line">
                <a:avLst/>
              </a:prstGeom>
              <a:ln w="28575" cap="flat" cmpd="sng">
                <a:solidFill>
                  <a:srgbClr val="FF3300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2737225" name="直接连接符 2737224"/>
              <p:cNvSpPr/>
              <p:nvPr/>
            </p:nvSpPr>
            <p:spPr>
              <a:xfrm>
                <a:off x="2584" y="3011"/>
                <a:ext cx="0" cy="333"/>
              </a:xfrm>
              <a:prstGeom prst="line">
                <a:avLst/>
              </a:prstGeom>
              <a:ln w="28575" cap="flat" cmpd="sng">
                <a:solidFill>
                  <a:srgbClr val="FF3300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2737226" name="直接连接符 2737225"/>
            <p:cNvSpPr/>
            <p:nvPr/>
          </p:nvSpPr>
          <p:spPr>
            <a:xfrm>
              <a:off x="3112" y="3233"/>
              <a:ext cx="651" cy="0"/>
            </a:xfrm>
            <a:prstGeom prst="line">
              <a:avLst/>
            </a:prstGeom>
            <a:ln w="28575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737227" name="直接连接符 2737226"/>
            <p:cNvSpPr/>
            <p:nvPr/>
          </p:nvSpPr>
          <p:spPr>
            <a:xfrm>
              <a:off x="3776" y="3233"/>
              <a:ext cx="0" cy="334"/>
            </a:xfrm>
            <a:prstGeom prst="line">
              <a:avLst/>
            </a:prstGeom>
            <a:ln w="28575" cap="flat" cmpd="sng">
              <a:solidFill>
                <a:srgbClr val="FF3300"/>
              </a:solidFill>
              <a:prstDash val="solid"/>
              <a:headEnd type="none" w="med" len="med"/>
              <a:tailEnd type="triangle" w="med" len="med"/>
            </a:ln>
          </p:spPr>
        </p:sp>
      </p:grpSp>
      <p:sp>
        <p:nvSpPr>
          <p:cNvPr id="2737228" name="文本框 2737227"/>
          <p:cNvSpPr txBox="1"/>
          <p:nvPr/>
        </p:nvSpPr>
        <p:spPr>
          <a:xfrm>
            <a:off x="1692275" y="4508500"/>
            <a:ext cx="1265238" cy="528638"/>
          </a:xfrm>
          <a:prstGeom prst="rect">
            <a:avLst/>
          </a:prstGeom>
          <a:solidFill>
            <a:srgbClr val="6699FF"/>
          </a:solidFill>
          <a:ln w="9525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>
            <a:spAutoFit/>
          </a:bodyPr>
          <a:lstStyle/>
          <a:p>
            <a:pPr algn="l">
              <a:spcBef>
                <a:spcPct val="0"/>
              </a:spcBef>
            </a:pPr>
            <a:r>
              <a:rPr lang="zh-CN" altLang="en-US" sz="2800" dirty="0">
                <a:latin typeface="Times New Roman" panose="02020603050405020304" pitchFamily="18" charset="0"/>
              </a:rPr>
              <a:t>索引表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2737229" name="椭圆形标注 2737228"/>
          <p:cNvSpPr/>
          <p:nvPr/>
        </p:nvSpPr>
        <p:spPr>
          <a:xfrm>
            <a:off x="6403975" y="4270375"/>
            <a:ext cx="1916113" cy="460375"/>
          </a:xfrm>
          <a:prstGeom prst="wedgeEllipseCallout">
            <a:avLst>
              <a:gd name="adj1" fmla="val -43208"/>
              <a:gd name="adj2" fmla="val 85519"/>
            </a:avLst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zh-CN" altLang="en-US" sz="2800" dirty="0">
                <a:latin typeface="Times New Roman" panose="02020603050405020304" pitchFamily="18" charset="0"/>
              </a:rPr>
              <a:t>查找</a:t>
            </a:r>
            <a:r>
              <a:rPr lang="en-US" altLang="zh-CN" sz="2800">
                <a:latin typeface="Times New Roman" panose="02020603050405020304" pitchFamily="18" charset="0"/>
              </a:rPr>
              <a:t>38</a:t>
            </a:r>
          </a:p>
        </p:txBody>
      </p:sp>
      <p:sp>
        <p:nvSpPr>
          <p:cNvPr id="2737230" name="矩形 2737229"/>
          <p:cNvSpPr/>
          <p:nvPr/>
        </p:nvSpPr>
        <p:spPr>
          <a:xfrm>
            <a:off x="3595688" y="6237288"/>
            <a:ext cx="1408112" cy="5794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3200" dirty="0">
                <a:latin typeface="Times New Roman" panose="02020603050405020304" pitchFamily="18" charset="0"/>
              </a:rPr>
              <a:t>查找表</a:t>
            </a:r>
          </a:p>
        </p:txBody>
      </p:sp>
      <p:sp>
        <p:nvSpPr>
          <p:cNvPr id="2737231" name="直接连接符 2737230"/>
          <p:cNvSpPr/>
          <p:nvPr/>
        </p:nvSpPr>
        <p:spPr>
          <a:xfrm>
            <a:off x="3635375" y="3984625"/>
            <a:ext cx="0" cy="3810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737232" name="直接连接符 2737231"/>
          <p:cNvSpPr/>
          <p:nvPr/>
        </p:nvSpPr>
        <p:spPr>
          <a:xfrm>
            <a:off x="4321175" y="3984625"/>
            <a:ext cx="0" cy="3810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37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37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37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37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96F3A9-2E5F-44A6-AF7A-B2887835094A}" type="slidenum">
              <a:rPr lang="en-US" altLang="zh-CN"/>
              <a:t>3</a:t>
            </a:fld>
            <a:endParaRPr lang="en-US" altLang="zh-CN"/>
          </a:p>
        </p:txBody>
      </p:sp>
      <p:sp>
        <p:nvSpPr>
          <p:cNvPr id="262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什么是查找表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查找表的分类</a:t>
            </a:r>
            <a:r>
              <a:rPr lang="en-US" altLang="zh-CN" smtClean="0"/>
              <a:t>:</a:t>
            </a:r>
          </a:p>
          <a:p>
            <a:pPr eaLnBrk="1" hangingPunct="1"/>
            <a:endParaRPr lang="en-US" altLang="zh-CN" smtClean="0">
              <a:solidFill>
                <a:srgbClr val="A50021"/>
              </a:solidFill>
            </a:endParaRPr>
          </a:p>
          <a:p>
            <a:pPr eaLnBrk="1" hangingPunct="1"/>
            <a:r>
              <a:rPr lang="zh-CN" altLang="en-US" smtClean="0">
                <a:solidFill>
                  <a:srgbClr val="A50021"/>
                </a:solidFill>
              </a:rPr>
              <a:t>静态查找表：</a:t>
            </a:r>
            <a:r>
              <a:rPr lang="zh-CN" altLang="en-US" smtClean="0"/>
              <a:t>仅作</a:t>
            </a:r>
            <a:r>
              <a:rPr lang="zh-CN" altLang="en-US" smtClean="0">
                <a:solidFill>
                  <a:srgbClr val="A50021"/>
                </a:solidFill>
              </a:rPr>
              <a:t>查询和检索</a:t>
            </a:r>
            <a:r>
              <a:rPr lang="zh-CN" altLang="en-US" smtClean="0"/>
              <a:t>操作的查找表。</a:t>
            </a:r>
          </a:p>
          <a:p>
            <a:pPr eaLnBrk="1" hangingPunct="1"/>
            <a:r>
              <a:rPr lang="zh-CN" altLang="en-US" smtClean="0">
                <a:solidFill>
                  <a:srgbClr val="A50021"/>
                </a:solidFill>
              </a:rPr>
              <a:t>动态查找表：可以</a:t>
            </a:r>
            <a:r>
              <a:rPr kumimoji="1" lang="zh-CN" altLang="en-US" smtClean="0"/>
              <a:t>对查找表进行插入删除操作：</a:t>
            </a:r>
          </a:p>
          <a:p>
            <a:pPr lvl="1" eaLnBrk="1" hangingPunct="1"/>
            <a:r>
              <a:rPr kumimoji="1" lang="zh-CN" altLang="en-US" smtClean="0">
                <a:solidFill>
                  <a:schemeClr val="tx1"/>
                </a:solidFill>
              </a:rPr>
              <a:t>将“查询”结果为“</a:t>
            </a:r>
            <a:r>
              <a:rPr kumimoji="1" lang="zh-CN" altLang="en-US" smtClean="0">
                <a:solidFill>
                  <a:srgbClr val="006600"/>
                </a:solidFill>
              </a:rPr>
              <a:t>不在查找表中</a:t>
            </a:r>
            <a:r>
              <a:rPr kumimoji="1" lang="zh-CN" altLang="en-US" smtClean="0">
                <a:solidFill>
                  <a:schemeClr val="tx1"/>
                </a:solidFill>
              </a:rPr>
              <a:t>”的数据元素</a:t>
            </a:r>
            <a:r>
              <a:rPr kumimoji="1" lang="zh-CN" altLang="en-US" smtClean="0">
                <a:solidFill>
                  <a:srgbClr val="006600"/>
                </a:solidFill>
              </a:rPr>
              <a:t>插入到</a:t>
            </a:r>
            <a:r>
              <a:rPr kumimoji="1" lang="zh-CN" altLang="en-US" smtClean="0">
                <a:solidFill>
                  <a:schemeClr val="tx1"/>
                </a:solidFill>
              </a:rPr>
              <a:t>查找表中；</a:t>
            </a:r>
          </a:p>
          <a:p>
            <a:pPr lvl="1" eaLnBrk="1" hangingPunct="1"/>
            <a:r>
              <a:rPr kumimoji="1" lang="zh-CN" altLang="en-US" smtClean="0">
                <a:solidFill>
                  <a:schemeClr val="tx1"/>
                </a:solidFill>
              </a:rPr>
              <a:t>从查找表中</a:t>
            </a:r>
            <a:r>
              <a:rPr kumimoji="1" lang="zh-CN" altLang="en-US" smtClean="0">
                <a:solidFill>
                  <a:srgbClr val="9900CC"/>
                </a:solidFill>
              </a:rPr>
              <a:t>删除</a:t>
            </a:r>
            <a:r>
              <a:rPr kumimoji="1" lang="zh-CN" altLang="en-US" smtClean="0">
                <a:solidFill>
                  <a:schemeClr val="tx1"/>
                </a:solidFill>
              </a:rPr>
              <a:t>其“查询”结果为“</a:t>
            </a:r>
            <a:r>
              <a:rPr kumimoji="1" lang="zh-CN" altLang="en-US" smtClean="0">
                <a:solidFill>
                  <a:srgbClr val="9900CC"/>
                </a:solidFill>
              </a:rPr>
              <a:t>在查找表中</a:t>
            </a:r>
            <a:r>
              <a:rPr kumimoji="1" lang="zh-CN" altLang="en-US" smtClean="0">
                <a:solidFill>
                  <a:schemeClr val="tx1"/>
                </a:solidFill>
              </a:rPr>
              <a:t>”的数据元素。</a:t>
            </a:r>
            <a:endParaRPr lang="zh-CN" altLang="en-US" smtClean="0"/>
          </a:p>
          <a:p>
            <a:pPr eaLnBrk="1" hangingPunct="1"/>
            <a:endParaRPr lang="en-US" altLang="zh-CN" smtClean="0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C0BD1E-64DE-4BDC-8784-466337484FAE}" type="slidenum">
              <a:rPr lang="en-US" altLang="zh-CN"/>
              <a:t>30</a:t>
            </a:fld>
            <a:endParaRPr lang="en-US" altLang="zh-CN"/>
          </a:p>
        </p:txBody>
      </p:sp>
      <p:sp>
        <p:nvSpPr>
          <p:cNvPr id="2877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9.1.3 </a:t>
            </a:r>
            <a:r>
              <a:rPr lang="zh-CN" altLang="en-US" dirty="0" smtClean="0"/>
              <a:t>索引顺序表的查找</a:t>
            </a:r>
          </a:p>
        </p:txBody>
      </p:sp>
      <p:sp>
        <p:nvSpPr>
          <p:cNvPr id="41988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solidFill>
                  <a:srgbClr val="A50021"/>
                </a:solidFill>
              </a:rPr>
              <a:t>查找表的组织</a:t>
            </a:r>
            <a:r>
              <a:rPr lang="zh-CN" altLang="en-US" smtClean="0"/>
              <a:t>：分块索引</a:t>
            </a:r>
            <a:r>
              <a:rPr lang="en-US" altLang="zh-CN" smtClean="0"/>
              <a:t>, </a:t>
            </a:r>
            <a:r>
              <a:rPr lang="zh-CN" altLang="en-US" smtClean="0"/>
              <a:t>除表本身以外</a:t>
            </a:r>
            <a:r>
              <a:rPr lang="en-US" altLang="zh-CN" smtClean="0"/>
              <a:t>, </a:t>
            </a:r>
            <a:r>
              <a:rPr lang="zh-CN" altLang="en-US" smtClean="0"/>
              <a:t>尚需建立一个“</a:t>
            </a:r>
            <a:r>
              <a:rPr lang="zh-CN" altLang="en-US" smtClean="0">
                <a:solidFill>
                  <a:srgbClr val="FF0000"/>
                </a:solidFill>
              </a:rPr>
              <a:t>索引表</a:t>
            </a:r>
            <a:r>
              <a:rPr lang="zh-CN" altLang="en-US" smtClean="0"/>
              <a:t>”。</a:t>
            </a:r>
          </a:p>
        </p:txBody>
      </p:sp>
      <p:sp>
        <p:nvSpPr>
          <p:cNvPr id="41989" name="Rectangle 33"/>
          <p:cNvSpPr>
            <a:spLocks noChangeArrowheads="1"/>
          </p:cNvSpPr>
          <p:nvPr/>
        </p:nvSpPr>
        <p:spPr bwMode="auto">
          <a:xfrm>
            <a:off x="4800600" y="5900738"/>
            <a:ext cx="1979613" cy="528637"/>
          </a:xfrm>
          <a:prstGeom prst="rect">
            <a:avLst/>
          </a:prstGeom>
          <a:noFill/>
          <a:ln w="9525">
            <a:solidFill>
              <a:srgbClr val="0066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最大关键字</a:t>
            </a:r>
          </a:p>
        </p:txBody>
      </p:sp>
      <p:sp>
        <p:nvSpPr>
          <p:cNvPr id="41990" name="Rectangle 34"/>
          <p:cNvSpPr>
            <a:spLocks noChangeArrowheads="1"/>
          </p:cNvSpPr>
          <p:nvPr/>
        </p:nvSpPr>
        <p:spPr bwMode="auto">
          <a:xfrm>
            <a:off x="6781800" y="5900738"/>
            <a:ext cx="1622425" cy="528637"/>
          </a:xfrm>
          <a:prstGeom prst="rect">
            <a:avLst/>
          </a:prstGeom>
          <a:noFill/>
          <a:ln w="9525">
            <a:solidFill>
              <a:srgbClr val="0066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起始地址</a:t>
            </a:r>
          </a:p>
        </p:txBody>
      </p:sp>
      <p:sp>
        <p:nvSpPr>
          <p:cNvPr id="287779" name="Text Box 35"/>
          <p:cNvSpPr txBox="1">
            <a:spLocks noChangeArrowheads="1"/>
          </p:cNvSpPr>
          <p:nvPr/>
        </p:nvSpPr>
        <p:spPr bwMode="auto">
          <a:xfrm>
            <a:off x="6072188" y="1905000"/>
            <a:ext cx="2786062" cy="116998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u="sng" dirty="0">
                <a:solidFill>
                  <a:srgbClr val="FF0000"/>
                </a:solidFill>
                <a:ea typeface="宋体" panose="02010600030101010101" pitchFamily="2" charset="-122"/>
              </a:rPr>
              <a:t>块间有序</a:t>
            </a:r>
          </a:p>
          <a:p>
            <a:pPr algn="ctr">
              <a:spcBef>
                <a:spcPct val="50000"/>
              </a:spcBef>
              <a:defRPr/>
            </a:pPr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</a:rPr>
              <a:t>块内无序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/</a:t>
            </a:r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</a:rPr>
              <a:t>有序</a:t>
            </a:r>
          </a:p>
        </p:txBody>
      </p:sp>
      <p:sp>
        <p:nvSpPr>
          <p:cNvPr id="287780" name="Text Box 36"/>
          <p:cNvSpPr txBox="1">
            <a:spLocks noChangeArrowheads="1"/>
          </p:cNvSpPr>
          <p:nvPr/>
        </p:nvSpPr>
        <p:spPr bwMode="auto">
          <a:xfrm>
            <a:off x="611188" y="3644900"/>
            <a:ext cx="28813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查找：</a:t>
            </a:r>
            <a:r>
              <a:rPr lang="en-US" altLang="zh-CN"/>
              <a:t>3</a:t>
            </a:r>
          </a:p>
        </p:txBody>
      </p:sp>
      <p:sp>
        <p:nvSpPr>
          <p:cNvPr id="287781" name="Rectangle 37"/>
          <p:cNvSpPr>
            <a:spLocks noChangeArrowheads="1"/>
          </p:cNvSpPr>
          <p:nvPr/>
        </p:nvSpPr>
        <p:spPr bwMode="auto">
          <a:xfrm>
            <a:off x="2268538" y="3644900"/>
            <a:ext cx="539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90</a:t>
            </a:r>
          </a:p>
        </p:txBody>
      </p:sp>
      <p:sp>
        <p:nvSpPr>
          <p:cNvPr id="41994" name="Rectangle 39"/>
          <p:cNvSpPr>
            <a:spLocks noChangeArrowheads="1"/>
          </p:cNvSpPr>
          <p:nvPr/>
        </p:nvSpPr>
        <p:spPr bwMode="auto">
          <a:xfrm>
            <a:off x="179388" y="5805488"/>
            <a:ext cx="12557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索引表</a:t>
            </a:r>
          </a:p>
        </p:txBody>
      </p:sp>
      <p:sp>
        <p:nvSpPr>
          <p:cNvPr id="287785" name="Rectangle 41"/>
          <p:cNvSpPr>
            <a:spLocks noChangeArrowheads="1"/>
          </p:cNvSpPr>
          <p:nvPr/>
        </p:nvSpPr>
        <p:spPr bwMode="auto">
          <a:xfrm>
            <a:off x="179388" y="2133600"/>
            <a:ext cx="8208962" cy="154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FontTx/>
              <a:buChar char="•"/>
            </a:pPr>
            <a:r>
              <a:rPr kumimoji="0" lang="zh-CN" altLang="en-US">
                <a:solidFill>
                  <a:srgbClr val="A50021"/>
                </a:solidFill>
              </a:rPr>
              <a:t>查找方法</a:t>
            </a:r>
            <a:r>
              <a:rPr kumimoji="0" lang="zh-CN" altLang="en-US"/>
              <a:t>：</a:t>
            </a: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kumimoji="0" lang="en-US" altLang="zh-CN">
                <a:solidFill>
                  <a:srgbClr val="000066"/>
                </a:solidFill>
              </a:rPr>
              <a:t>1</a:t>
            </a:r>
            <a:r>
              <a:rPr kumimoji="0" lang="zh-CN" altLang="en-US">
                <a:solidFill>
                  <a:srgbClr val="000066"/>
                </a:solidFill>
              </a:rPr>
              <a:t>）由索引确定记录所在区间；</a:t>
            </a: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kumimoji="0" lang="en-US" altLang="zh-CN">
                <a:solidFill>
                  <a:srgbClr val="000066"/>
                </a:solidFill>
              </a:rPr>
              <a:t>2</a:t>
            </a:r>
            <a:r>
              <a:rPr kumimoji="0" lang="zh-CN" altLang="en-US">
                <a:solidFill>
                  <a:srgbClr val="000066"/>
                </a:solidFill>
              </a:rPr>
              <a:t>）在顺序表的某个区间内进行查找。</a:t>
            </a:r>
          </a:p>
        </p:txBody>
      </p:sp>
      <p:graphicFrame>
        <p:nvGraphicFramePr>
          <p:cNvPr id="39" name="表格 38"/>
          <p:cNvGraphicFramePr>
            <a:graphicFrameLocks noGrp="1"/>
          </p:cNvGraphicFramePr>
          <p:nvPr/>
        </p:nvGraphicFramePr>
        <p:xfrm>
          <a:off x="785813" y="4443413"/>
          <a:ext cx="7858126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79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79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79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79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79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79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798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798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8798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8798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8798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8798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80229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0</a:t>
                      </a:r>
                      <a:endParaRPr lang="zh-CN" altLang="en-US" sz="2400" b="1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1439" marR="9143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1</a:t>
                      </a:r>
                      <a:endParaRPr lang="zh-CN" altLang="en-US" sz="2400" b="1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1439" marR="9143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2</a:t>
                      </a:r>
                      <a:endParaRPr lang="zh-CN" altLang="en-US" sz="2400" b="1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1439" marR="9143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3</a:t>
                      </a:r>
                      <a:endParaRPr lang="zh-CN" altLang="en-US" sz="2400" b="1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1439" marR="9143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4</a:t>
                      </a:r>
                      <a:endParaRPr lang="zh-CN" altLang="en-US" sz="2400" b="1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1439" marR="9143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5</a:t>
                      </a:r>
                      <a:endParaRPr lang="zh-CN" altLang="en-US" sz="2400" b="1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1439" marR="9143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6</a:t>
                      </a:r>
                      <a:endParaRPr lang="zh-CN" altLang="en-US" sz="2400" b="1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1439" marR="9143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7</a:t>
                      </a:r>
                      <a:endParaRPr lang="zh-CN" altLang="en-US" sz="2400" b="1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1439" marR="9143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8</a:t>
                      </a:r>
                      <a:endParaRPr lang="zh-CN" altLang="en-US" sz="2400" b="1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1439" marR="9143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9</a:t>
                      </a:r>
                      <a:endParaRPr lang="zh-CN" altLang="en-US" sz="2400" b="1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1439" marR="9143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10</a:t>
                      </a:r>
                      <a:endParaRPr lang="zh-CN" altLang="en-US" sz="2400" b="1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1439" marR="9143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…</a:t>
                      </a:r>
                      <a:endParaRPr lang="zh-CN" altLang="en-US" sz="2400" b="1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1439" marR="9143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m-1</a:t>
                      </a:r>
                      <a:endParaRPr lang="zh-CN" altLang="en-US" sz="2400" b="1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1439" marR="9143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400" b="1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1439" marR="91439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45</a:t>
                      </a:r>
                      <a:endParaRPr lang="zh-CN" altLang="en-US" sz="2400" b="1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1439" marR="91439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rgbClr val="FF0000"/>
                          </a:solidFill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53</a:t>
                      </a:r>
                      <a:endParaRPr lang="zh-CN" altLang="en-US" sz="2400" b="1" dirty="0">
                        <a:solidFill>
                          <a:srgbClr val="FF0000"/>
                        </a:solidFill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1439" marR="91439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12</a:t>
                      </a:r>
                      <a:endParaRPr lang="zh-CN" altLang="en-US" sz="2400" b="1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1439" marR="91439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3</a:t>
                      </a:r>
                      <a:endParaRPr lang="zh-CN" altLang="en-US" sz="2400" b="1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1439" marR="91439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37</a:t>
                      </a:r>
                      <a:endParaRPr lang="zh-CN" altLang="en-US" sz="2400" b="1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1439" marR="91439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54</a:t>
                      </a:r>
                      <a:endParaRPr lang="zh-CN" altLang="en-US" sz="2400" b="1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1439" marR="91439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rgbClr val="FF0000"/>
                          </a:solidFill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98</a:t>
                      </a:r>
                      <a:endParaRPr lang="zh-CN" altLang="en-US" sz="2400" b="1" dirty="0">
                        <a:solidFill>
                          <a:srgbClr val="FF0000"/>
                        </a:solidFill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1439" marR="91439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61</a:t>
                      </a:r>
                      <a:endParaRPr lang="zh-CN" altLang="en-US" sz="2400" b="1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1439" marR="91439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90</a:t>
                      </a:r>
                      <a:endParaRPr lang="zh-CN" altLang="en-US" sz="2400" b="1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1439" marR="91439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78</a:t>
                      </a:r>
                      <a:endParaRPr lang="zh-CN" altLang="en-US" sz="2400" b="1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1439" marR="91439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…</a:t>
                      </a:r>
                      <a:endParaRPr lang="zh-CN" altLang="en-US" sz="2400" b="1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1439" marR="91439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1439" marR="91439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0" name="表格 39"/>
          <p:cNvGraphicFramePr>
            <a:graphicFrameLocks noGrp="1"/>
          </p:cNvGraphicFramePr>
          <p:nvPr/>
        </p:nvGraphicFramePr>
        <p:xfrm>
          <a:off x="1500188" y="5929313"/>
          <a:ext cx="2643188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07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07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07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07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53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1439" marR="91439">
                    <a:solidFill>
                      <a:schemeClr val="accent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1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1439" marR="91439">
                    <a:solidFill>
                      <a:schemeClr val="accent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98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1439" marR="91439">
                    <a:solidFill>
                      <a:schemeClr val="accent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6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1439" marR="91439">
                    <a:solidFill>
                      <a:schemeClr val="accent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42051" name="Group 32"/>
          <p:cNvGrpSpPr/>
          <p:nvPr/>
        </p:nvGrpSpPr>
        <p:grpSpPr bwMode="auto">
          <a:xfrm>
            <a:off x="1643063" y="5386388"/>
            <a:ext cx="2928937" cy="666750"/>
            <a:chOff x="1035" y="3009"/>
            <a:chExt cx="1845" cy="420"/>
          </a:xfrm>
        </p:grpSpPr>
        <p:sp>
          <p:nvSpPr>
            <p:cNvPr id="42052" name="Freeform 28"/>
            <p:cNvSpPr/>
            <p:nvPr/>
          </p:nvSpPr>
          <p:spPr bwMode="auto">
            <a:xfrm>
              <a:off x="1035" y="3016"/>
              <a:ext cx="493" cy="393"/>
            </a:xfrm>
            <a:custGeom>
              <a:avLst/>
              <a:gdLst>
                <a:gd name="T0" fmla="*/ 310 w 554"/>
                <a:gd name="T1" fmla="*/ 250 h 440"/>
                <a:gd name="T2" fmla="*/ 310 w 554"/>
                <a:gd name="T3" fmla="*/ 103 h 440"/>
                <a:gd name="T4" fmla="*/ 3 w 554"/>
                <a:gd name="T5" fmla="*/ 103 h 440"/>
                <a:gd name="T6" fmla="*/ 0 w 554"/>
                <a:gd name="T7" fmla="*/ 0 h 4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54"/>
                <a:gd name="T13" fmla="*/ 0 h 440"/>
                <a:gd name="T14" fmla="*/ 554 w 554"/>
                <a:gd name="T15" fmla="*/ 440 h 4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54" h="440">
                  <a:moveTo>
                    <a:pt x="554" y="440"/>
                  </a:moveTo>
                  <a:lnTo>
                    <a:pt x="554" y="180"/>
                  </a:lnTo>
                  <a:lnTo>
                    <a:pt x="3" y="180"/>
                  </a:lnTo>
                  <a:lnTo>
                    <a:pt x="0" y="0"/>
                  </a:lnTo>
                </a:path>
              </a:pathLst>
            </a:custGeom>
            <a:noFill/>
            <a:ln w="38100" cap="rnd">
              <a:solidFill>
                <a:srgbClr val="FF64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53" name="Freeform 29"/>
            <p:cNvSpPr/>
            <p:nvPr/>
          </p:nvSpPr>
          <p:spPr bwMode="auto">
            <a:xfrm>
              <a:off x="2413" y="3009"/>
              <a:ext cx="467" cy="420"/>
            </a:xfrm>
            <a:custGeom>
              <a:avLst/>
              <a:gdLst>
                <a:gd name="T0" fmla="*/ 0 w 892"/>
                <a:gd name="T1" fmla="*/ 266 h 471"/>
                <a:gd name="T2" fmla="*/ 0 w 892"/>
                <a:gd name="T3" fmla="*/ 106 h 471"/>
                <a:gd name="T4" fmla="*/ 35 w 892"/>
                <a:gd name="T5" fmla="*/ 108 h 471"/>
                <a:gd name="T6" fmla="*/ 35 w 892"/>
                <a:gd name="T7" fmla="*/ 0 h 47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92"/>
                <a:gd name="T13" fmla="*/ 0 h 471"/>
                <a:gd name="T14" fmla="*/ 892 w 892"/>
                <a:gd name="T15" fmla="*/ 471 h 47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92" h="471">
                  <a:moveTo>
                    <a:pt x="0" y="471"/>
                  </a:moveTo>
                  <a:lnTo>
                    <a:pt x="0" y="188"/>
                  </a:lnTo>
                  <a:lnTo>
                    <a:pt x="892" y="192"/>
                  </a:lnTo>
                  <a:lnTo>
                    <a:pt x="892" y="0"/>
                  </a:lnTo>
                </a:path>
              </a:pathLst>
            </a:custGeom>
            <a:noFill/>
            <a:ln w="38100" cap="rnd">
              <a:solidFill>
                <a:srgbClr val="FF64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877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77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77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877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87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87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87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779" grpId="0" animBg="1" autoUpdateAnimBg="0"/>
      <p:bldP spid="287780" grpId="0"/>
      <p:bldP spid="287781" grpId="0"/>
      <p:bldP spid="28778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1300DF-CE4C-49EC-931F-D3D01259B0BD}" type="slidenum">
              <a:rPr lang="en-US" altLang="zh-CN"/>
              <a:t>31</a:t>
            </a:fld>
            <a:endParaRPr lang="en-US" altLang="zh-CN"/>
          </a:p>
        </p:txBody>
      </p:sp>
      <p:sp>
        <p:nvSpPr>
          <p:cNvPr id="292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9.1.3 </a:t>
            </a:r>
            <a:r>
              <a:rPr lang="zh-CN" altLang="en-US" dirty="0" smtClean="0"/>
              <a:t>索引顺序表的查找</a:t>
            </a:r>
            <a:endParaRPr lang="zh-CN" altLang="zh-CN" dirty="0" smtClean="0"/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索引顺序查找的过程也是一个“</a:t>
            </a:r>
            <a:r>
              <a:rPr lang="zh-CN" altLang="en-US" smtClean="0">
                <a:solidFill>
                  <a:srgbClr val="A50021"/>
                </a:solidFill>
              </a:rPr>
              <a:t>缩小区间</a:t>
            </a:r>
            <a:r>
              <a:rPr lang="zh-CN" altLang="en-US" smtClean="0"/>
              <a:t>”的查找过程</a:t>
            </a:r>
          </a:p>
          <a:p>
            <a:pPr eaLnBrk="1" hangingPunct="1"/>
            <a:r>
              <a:rPr kumimoji="1" lang="zh-CN" altLang="en-US" sz="3200" smtClean="0">
                <a:solidFill>
                  <a:srgbClr val="A50021"/>
                </a:solidFill>
              </a:rPr>
              <a:t>索引顺序查找的平均查找长度 </a:t>
            </a:r>
            <a:r>
              <a:rPr kumimoji="1" lang="en-US" altLang="zh-CN" sz="3200" smtClean="0">
                <a:solidFill>
                  <a:srgbClr val="A50021"/>
                </a:solidFill>
              </a:rPr>
              <a:t>=</a:t>
            </a:r>
          </a:p>
          <a:p>
            <a:pPr lvl="1" eaLnBrk="1" hangingPunct="1"/>
            <a:r>
              <a:rPr kumimoji="1" lang="zh-CN" altLang="en-US" sz="3200" smtClean="0">
                <a:solidFill>
                  <a:srgbClr val="3333FF"/>
                </a:solidFill>
              </a:rPr>
              <a:t>查找“索引”的平均查找长度</a:t>
            </a:r>
            <a:r>
              <a:rPr kumimoji="1" lang="zh-CN" altLang="en-US" sz="3200" b="0" smtClean="0"/>
              <a:t>  </a:t>
            </a:r>
            <a:r>
              <a:rPr kumimoji="1" lang="en-US" altLang="zh-CN" sz="3200" smtClean="0">
                <a:solidFill>
                  <a:srgbClr val="006600"/>
                </a:solidFill>
              </a:rPr>
              <a:t>+  </a:t>
            </a:r>
          </a:p>
          <a:p>
            <a:pPr lvl="1" eaLnBrk="1" hangingPunct="1"/>
            <a:r>
              <a:rPr kumimoji="1" lang="zh-CN" altLang="en-US" sz="3200" smtClean="0">
                <a:solidFill>
                  <a:srgbClr val="006600"/>
                </a:solidFill>
              </a:rPr>
              <a:t>查找“顺序表”的平均查找长度</a:t>
            </a: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1CFD4D-5ED6-4784-8F27-98048FA9404C}" type="slidenum">
              <a:rPr lang="en-US" altLang="zh-CN"/>
              <a:t>32</a:t>
            </a:fld>
            <a:endParaRPr lang="en-US" altLang="zh-CN"/>
          </a:p>
        </p:txBody>
      </p:sp>
      <p:sp>
        <p:nvSpPr>
          <p:cNvPr id="40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9.1 </a:t>
            </a:r>
            <a:r>
              <a:rPr lang="zh-CN" altLang="en-US" smtClean="0"/>
              <a:t>静态查找表</a:t>
            </a:r>
          </a:p>
        </p:txBody>
      </p:sp>
      <p:sp>
        <p:nvSpPr>
          <p:cNvPr id="44036" name="Text Box 4"/>
          <p:cNvSpPr txBox="1">
            <a:spLocks noChangeArrowheads="1"/>
          </p:cNvSpPr>
          <p:nvPr/>
        </p:nvSpPr>
        <p:spPr bwMode="auto">
          <a:xfrm>
            <a:off x="846138" y="2943225"/>
            <a:ext cx="644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400">
                <a:latin typeface="楷体_GB2312" pitchFamily="49" charset="-122"/>
              </a:rPr>
              <a:t>ASL</a:t>
            </a:r>
          </a:p>
        </p:txBody>
      </p:sp>
      <p:sp>
        <p:nvSpPr>
          <p:cNvPr id="403461" name="Text Box 5"/>
          <p:cNvSpPr txBox="1">
            <a:spLocks noChangeArrowheads="1"/>
          </p:cNvSpPr>
          <p:nvPr/>
        </p:nvSpPr>
        <p:spPr bwMode="auto">
          <a:xfrm>
            <a:off x="2716213" y="2943225"/>
            <a:ext cx="796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_GB2312" pitchFamily="49" charset="-122"/>
              </a:rPr>
              <a:t>最大</a:t>
            </a:r>
          </a:p>
        </p:txBody>
      </p:sp>
      <p:sp>
        <p:nvSpPr>
          <p:cNvPr id="403462" name="Text Box 6"/>
          <p:cNvSpPr txBox="1">
            <a:spLocks noChangeArrowheads="1"/>
          </p:cNvSpPr>
          <p:nvPr/>
        </p:nvSpPr>
        <p:spPr bwMode="auto">
          <a:xfrm>
            <a:off x="4932363" y="2943225"/>
            <a:ext cx="796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_GB2312" pitchFamily="49" charset="-122"/>
              </a:rPr>
              <a:t>最小</a:t>
            </a:r>
          </a:p>
        </p:txBody>
      </p:sp>
      <p:sp>
        <p:nvSpPr>
          <p:cNvPr id="403463" name="Text Box 7"/>
          <p:cNvSpPr txBox="1">
            <a:spLocks noChangeArrowheads="1"/>
          </p:cNvSpPr>
          <p:nvPr/>
        </p:nvSpPr>
        <p:spPr bwMode="auto">
          <a:xfrm>
            <a:off x="6858000" y="2943225"/>
            <a:ext cx="1409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_GB2312" pitchFamily="49" charset="-122"/>
              </a:rPr>
              <a:t>两者之间</a:t>
            </a:r>
          </a:p>
        </p:txBody>
      </p:sp>
      <p:sp>
        <p:nvSpPr>
          <p:cNvPr id="44040" name="Text Box 8"/>
          <p:cNvSpPr txBox="1">
            <a:spLocks noChangeArrowheads="1"/>
          </p:cNvSpPr>
          <p:nvPr/>
        </p:nvSpPr>
        <p:spPr bwMode="auto">
          <a:xfrm>
            <a:off x="617538" y="3473450"/>
            <a:ext cx="1101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_GB2312" pitchFamily="49" charset="-122"/>
              </a:rPr>
              <a:t>表结构</a:t>
            </a:r>
          </a:p>
        </p:txBody>
      </p:sp>
      <p:sp>
        <p:nvSpPr>
          <p:cNvPr id="403465" name="Text Box 9"/>
          <p:cNvSpPr txBox="1">
            <a:spLocks noChangeArrowheads="1"/>
          </p:cNvSpPr>
          <p:nvPr/>
        </p:nvSpPr>
        <p:spPr bwMode="auto">
          <a:xfrm>
            <a:off x="1949450" y="3473450"/>
            <a:ext cx="23288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_GB2312" pitchFamily="49" charset="-122"/>
              </a:rPr>
              <a:t>有序表、无序表</a:t>
            </a:r>
          </a:p>
        </p:txBody>
      </p:sp>
      <p:sp>
        <p:nvSpPr>
          <p:cNvPr id="403466" name="Text Box 10"/>
          <p:cNvSpPr txBox="1">
            <a:spLocks noChangeArrowheads="1"/>
          </p:cNvSpPr>
          <p:nvPr/>
        </p:nvSpPr>
        <p:spPr bwMode="auto">
          <a:xfrm>
            <a:off x="4754563" y="3473450"/>
            <a:ext cx="11033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_GB2312" pitchFamily="49" charset="-122"/>
              </a:rPr>
              <a:t>有序表</a:t>
            </a:r>
          </a:p>
        </p:txBody>
      </p:sp>
      <p:sp>
        <p:nvSpPr>
          <p:cNvPr id="403467" name="Text Box 11"/>
          <p:cNvSpPr txBox="1">
            <a:spLocks noChangeArrowheads="1"/>
          </p:cNvSpPr>
          <p:nvPr/>
        </p:nvSpPr>
        <p:spPr bwMode="auto">
          <a:xfrm>
            <a:off x="6705600" y="3473450"/>
            <a:ext cx="1716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_GB2312" pitchFamily="49" charset="-122"/>
              </a:rPr>
              <a:t>分块有序表</a:t>
            </a:r>
          </a:p>
        </p:txBody>
      </p:sp>
      <p:sp>
        <p:nvSpPr>
          <p:cNvPr id="44044" name="Text Box 12"/>
          <p:cNvSpPr txBox="1">
            <a:spLocks noChangeArrowheads="1"/>
          </p:cNvSpPr>
          <p:nvPr/>
        </p:nvSpPr>
        <p:spPr bwMode="auto">
          <a:xfrm>
            <a:off x="519113" y="4183063"/>
            <a:ext cx="1409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_GB2312" pitchFamily="49" charset="-122"/>
              </a:rPr>
              <a:t>存储结构</a:t>
            </a:r>
          </a:p>
        </p:txBody>
      </p:sp>
      <p:sp>
        <p:nvSpPr>
          <p:cNvPr id="403469" name="Text Box 13"/>
          <p:cNvSpPr txBox="1">
            <a:spLocks noChangeArrowheads="1"/>
          </p:cNvSpPr>
          <p:nvPr/>
        </p:nvSpPr>
        <p:spPr bwMode="auto">
          <a:xfrm>
            <a:off x="2103438" y="4000500"/>
            <a:ext cx="204094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400" dirty="0">
                <a:latin typeface="楷体_GB2312" pitchFamily="49" charset="-122"/>
              </a:rPr>
              <a:t>顺序存储结构</a:t>
            </a:r>
          </a:p>
          <a:p>
            <a:pPr eaLnBrk="1" hangingPunct="1"/>
            <a:r>
              <a:rPr lang="zh-CN" altLang="en-US" sz="2400" dirty="0">
                <a:latin typeface="楷体_GB2312" pitchFamily="49" charset="-122"/>
              </a:rPr>
              <a:t>或</a:t>
            </a:r>
            <a:r>
              <a:rPr lang="zh-CN" altLang="en-US" sz="2400" dirty="0" smtClean="0">
                <a:latin typeface="楷体_GB2312" pitchFamily="49" charset="-122"/>
              </a:rPr>
              <a:t>线性</a:t>
            </a:r>
            <a:r>
              <a:rPr lang="zh-CN" altLang="en-US" sz="2400" dirty="0">
                <a:latin typeface="楷体_GB2312" pitchFamily="49" charset="-122"/>
              </a:rPr>
              <a:t>链表</a:t>
            </a:r>
          </a:p>
        </p:txBody>
      </p:sp>
      <p:sp>
        <p:nvSpPr>
          <p:cNvPr id="403470" name="Text Box 14"/>
          <p:cNvSpPr txBox="1">
            <a:spLocks noChangeArrowheads="1"/>
          </p:cNvSpPr>
          <p:nvPr/>
        </p:nvSpPr>
        <p:spPr bwMode="auto">
          <a:xfrm>
            <a:off x="4392613" y="4183063"/>
            <a:ext cx="2022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_GB2312" pitchFamily="49" charset="-122"/>
              </a:rPr>
              <a:t>顺序存储结构</a:t>
            </a:r>
          </a:p>
        </p:txBody>
      </p:sp>
      <p:sp>
        <p:nvSpPr>
          <p:cNvPr id="403471" name="Text Box 15"/>
          <p:cNvSpPr txBox="1">
            <a:spLocks noChangeArrowheads="1"/>
          </p:cNvSpPr>
          <p:nvPr/>
        </p:nvSpPr>
        <p:spPr bwMode="auto">
          <a:xfrm>
            <a:off x="6551613" y="4000500"/>
            <a:ext cx="204094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400" dirty="0">
                <a:latin typeface="楷体_GB2312" pitchFamily="49" charset="-122"/>
              </a:rPr>
              <a:t>顺序存储结构</a:t>
            </a:r>
          </a:p>
          <a:p>
            <a:pPr eaLnBrk="1" hangingPunct="1"/>
            <a:r>
              <a:rPr lang="zh-CN" altLang="en-US" sz="2400" dirty="0" smtClean="0">
                <a:latin typeface="楷体_GB2312" pitchFamily="49" charset="-122"/>
              </a:rPr>
              <a:t>或线性</a:t>
            </a:r>
            <a:r>
              <a:rPr lang="zh-CN" altLang="en-US" sz="2400" dirty="0">
                <a:latin typeface="楷体_GB2312" pitchFamily="49" charset="-122"/>
              </a:rPr>
              <a:t>链表</a:t>
            </a:r>
          </a:p>
        </p:txBody>
      </p:sp>
      <p:sp>
        <p:nvSpPr>
          <p:cNvPr id="44048" name="Text Box 16"/>
          <p:cNvSpPr txBox="1">
            <a:spLocks noChangeArrowheads="1"/>
          </p:cNvSpPr>
          <p:nvPr/>
        </p:nvSpPr>
        <p:spPr bwMode="auto">
          <a:xfrm>
            <a:off x="2228850" y="2536825"/>
            <a:ext cx="1409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rgbClr val="FF0000"/>
                </a:solidFill>
                <a:latin typeface="楷体_GB2312" pitchFamily="49" charset="-122"/>
              </a:rPr>
              <a:t>顺序查找</a:t>
            </a:r>
          </a:p>
        </p:txBody>
      </p:sp>
      <p:sp>
        <p:nvSpPr>
          <p:cNvPr id="44049" name="Text Box 17"/>
          <p:cNvSpPr txBox="1">
            <a:spLocks noChangeArrowheads="1"/>
          </p:cNvSpPr>
          <p:nvPr/>
        </p:nvSpPr>
        <p:spPr bwMode="auto">
          <a:xfrm>
            <a:off x="4597400" y="2536825"/>
            <a:ext cx="1409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rgbClr val="FF0000"/>
                </a:solidFill>
                <a:latin typeface="楷体_GB2312" pitchFamily="49" charset="-122"/>
              </a:rPr>
              <a:t>折半查找</a:t>
            </a:r>
          </a:p>
        </p:txBody>
      </p:sp>
      <p:sp>
        <p:nvSpPr>
          <p:cNvPr id="44050" name="Text Box 18"/>
          <p:cNvSpPr txBox="1">
            <a:spLocks noChangeArrowheads="1"/>
          </p:cNvSpPr>
          <p:nvPr/>
        </p:nvSpPr>
        <p:spPr bwMode="auto">
          <a:xfrm>
            <a:off x="6950075" y="2528888"/>
            <a:ext cx="1409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rgbClr val="FF0000"/>
                </a:solidFill>
                <a:latin typeface="楷体_GB2312" pitchFamily="49" charset="-122"/>
              </a:rPr>
              <a:t>分块查找</a:t>
            </a:r>
          </a:p>
        </p:txBody>
      </p:sp>
      <p:sp>
        <p:nvSpPr>
          <p:cNvPr id="44051" name="Line 19"/>
          <p:cNvSpPr>
            <a:spLocks noChangeShapeType="1"/>
          </p:cNvSpPr>
          <p:nvPr/>
        </p:nvSpPr>
        <p:spPr bwMode="auto">
          <a:xfrm>
            <a:off x="452438" y="2968625"/>
            <a:ext cx="8258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52" name="Rectangle 20"/>
          <p:cNvSpPr>
            <a:spLocks noChangeArrowheads="1"/>
          </p:cNvSpPr>
          <p:nvPr/>
        </p:nvSpPr>
        <p:spPr bwMode="auto">
          <a:xfrm>
            <a:off x="431800" y="2544763"/>
            <a:ext cx="8277225" cy="2324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53" name="Line 21"/>
          <p:cNvSpPr>
            <a:spLocks noChangeShapeType="1"/>
          </p:cNvSpPr>
          <p:nvPr/>
        </p:nvSpPr>
        <p:spPr bwMode="auto">
          <a:xfrm>
            <a:off x="1989138" y="2560638"/>
            <a:ext cx="0" cy="2308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54" name="Line 22"/>
          <p:cNvSpPr>
            <a:spLocks noChangeShapeType="1"/>
          </p:cNvSpPr>
          <p:nvPr/>
        </p:nvSpPr>
        <p:spPr bwMode="auto">
          <a:xfrm>
            <a:off x="4357688" y="2544763"/>
            <a:ext cx="0" cy="2324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55" name="Line 23"/>
          <p:cNvSpPr>
            <a:spLocks noChangeShapeType="1"/>
          </p:cNvSpPr>
          <p:nvPr/>
        </p:nvSpPr>
        <p:spPr bwMode="auto">
          <a:xfrm flipH="1">
            <a:off x="6551613" y="2544763"/>
            <a:ext cx="0" cy="2324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56" name="Line 24"/>
          <p:cNvSpPr>
            <a:spLocks noChangeShapeType="1"/>
          </p:cNvSpPr>
          <p:nvPr/>
        </p:nvSpPr>
        <p:spPr bwMode="auto">
          <a:xfrm>
            <a:off x="431800" y="3427413"/>
            <a:ext cx="82788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57" name="Line 25"/>
          <p:cNvSpPr>
            <a:spLocks noChangeShapeType="1"/>
          </p:cNvSpPr>
          <p:nvPr/>
        </p:nvSpPr>
        <p:spPr bwMode="auto">
          <a:xfrm>
            <a:off x="431800" y="3968750"/>
            <a:ext cx="82788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58" name="Rectangle 26"/>
          <p:cNvSpPr>
            <a:spLocks noChangeArrowheads="1"/>
          </p:cNvSpPr>
          <p:nvPr/>
        </p:nvSpPr>
        <p:spPr bwMode="auto">
          <a:xfrm>
            <a:off x="395288" y="1412875"/>
            <a:ext cx="23272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查找方法比较</a:t>
            </a: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3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3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3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03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03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03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03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03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03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3461" grpId="0"/>
      <p:bldP spid="403462" grpId="0"/>
      <p:bldP spid="403463" grpId="0"/>
      <p:bldP spid="403465" grpId="0"/>
      <p:bldP spid="403466" grpId="0"/>
      <p:bldP spid="403467" grpId="0"/>
      <p:bldP spid="403469" grpId="0"/>
      <p:bldP spid="403470" grpId="0"/>
      <p:bldP spid="40347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B7C67-8DB0-4299-8C3A-4CA2EEC70AD4}" type="slidenum">
              <a:rPr lang="en-US" altLang="zh-CN"/>
              <a:t>33</a:t>
            </a:fld>
            <a:endParaRPr lang="en-US" altLang="zh-CN"/>
          </a:p>
        </p:txBody>
      </p:sp>
      <p:sp>
        <p:nvSpPr>
          <p:cNvPr id="293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9.2 </a:t>
            </a:r>
            <a:r>
              <a:rPr lang="zh-CN" altLang="en-US" smtClean="0"/>
              <a:t>动态查找树表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9.2.1 </a:t>
            </a:r>
            <a:r>
              <a:rPr lang="zh-CN" altLang="en-US" smtClean="0"/>
              <a:t>二叉排序树（二叉查找树）</a:t>
            </a:r>
          </a:p>
          <a:p>
            <a:pPr eaLnBrk="1" hangingPunct="1"/>
            <a:r>
              <a:rPr lang="en-US" altLang="zh-CN" smtClean="0"/>
              <a:t>9.2.2 </a:t>
            </a:r>
            <a:r>
              <a:rPr lang="zh-CN" altLang="en-US" smtClean="0"/>
              <a:t>二叉平衡树</a:t>
            </a:r>
          </a:p>
          <a:p>
            <a:pPr eaLnBrk="1" hangingPunct="1"/>
            <a:r>
              <a:rPr lang="en-US" altLang="zh-CN" smtClean="0"/>
              <a:t>9.2.3 B - </a:t>
            </a:r>
            <a:r>
              <a:rPr lang="zh-CN" altLang="en-US" smtClean="0"/>
              <a:t>树 </a:t>
            </a:r>
            <a:r>
              <a:rPr lang="en-US" altLang="zh-CN" smtClean="0"/>
              <a:t>B+</a:t>
            </a:r>
            <a:r>
              <a:rPr lang="zh-CN" altLang="zh-CN" smtClean="0"/>
              <a:t>树</a:t>
            </a:r>
            <a:endParaRPr lang="zh-CN" altLang="en-US" smtClean="0"/>
          </a:p>
          <a:p>
            <a:pPr eaLnBrk="1" hangingPunct="1"/>
            <a:endParaRPr lang="en-US" altLang="zh-CN" smtClean="0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E105FF-68A7-4299-9262-417347A0C620}" type="slidenum">
              <a:rPr lang="en-US" altLang="zh-CN"/>
              <a:t>34</a:t>
            </a:fld>
            <a:endParaRPr lang="en-US" altLang="zh-CN"/>
          </a:p>
        </p:txBody>
      </p:sp>
      <p:sp>
        <p:nvSpPr>
          <p:cNvPr id="2949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9.2.1 </a:t>
            </a:r>
            <a:r>
              <a:rPr lang="zh-CN" altLang="en-US" smtClean="0"/>
              <a:t>二叉排序树</a:t>
            </a:r>
          </a:p>
        </p:txBody>
      </p:sp>
      <p:sp>
        <p:nvSpPr>
          <p:cNvPr id="46084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/>
            <a:r>
              <a:rPr lang="en-US" altLang="zh-CN" smtClean="0"/>
              <a:t>1</a:t>
            </a:r>
            <a:r>
              <a:rPr lang="zh-CN" altLang="en-US" smtClean="0"/>
              <a:t>－定义：</a:t>
            </a:r>
            <a:r>
              <a:rPr lang="zh-CN" altLang="en-US" smtClean="0">
                <a:solidFill>
                  <a:srgbClr val="A50021"/>
                </a:solidFill>
              </a:rPr>
              <a:t>二叉排序树</a:t>
            </a:r>
            <a:r>
              <a:rPr lang="zh-CN" altLang="en-US" smtClean="0"/>
              <a:t>或者是一棵空树；或者是具有如下特性的二叉树</a:t>
            </a:r>
          </a:p>
          <a:p>
            <a:pPr marL="990600" lvl="1" indent="-533400" eaLnBrk="1" hangingPunct="1">
              <a:buFontTx/>
              <a:buAutoNum type="circleNumDbPlain"/>
            </a:pPr>
            <a:r>
              <a:rPr lang="zh-CN" altLang="en-US" smtClean="0"/>
              <a:t>若它的</a:t>
            </a:r>
            <a:r>
              <a:rPr lang="zh-CN" altLang="en-US" smtClean="0">
                <a:solidFill>
                  <a:srgbClr val="A50021"/>
                </a:solidFill>
              </a:rPr>
              <a:t>左子树</a:t>
            </a:r>
            <a:r>
              <a:rPr lang="zh-CN" altLang="en-US" smtClean="0"/>
              <a:t>不空</a:t>
            </a:r>
            <a:r>
              <a:rPr lang="en-US" altLang="zh-CN" smtClean="0"/>
              <a:t>, </a:t>
            </a:r>
            <a:r>
              <a:rPr lang="zh-CN" altLang="en-US" smtClean="0"/>
              <a:t>则左子树上所有结点的值均</a:t>
            </a:r>
            <a:r>
              <a:rPr lang="zh-CN" altLang="en-US" smtClean="0">
                <a:solidFill>
                  <a:srgbClr val="A50021"/>
                </a:solidFill>
              </a:rPr>
              <a:t>小于根结点</a:t>
            </a:r>
            <a:r>
              <a:rPr lang="zh-CN" altLang="en-US" smtClean="0"/>
              <a:t>的值；</a:t>
            </a:r>
          </a:p>
          <a:p>
            <a:pPr marL="990600" lvl="1" indent="-533400" eaLnBrk="1" hangingPunct="1">
              <a:buFontTx/>
              <a:buAutoNum type="circleNumDbPlain"/>
            </a:pPr>
            <a:r>
              <a:rPr lang="zh-CN" altLang="en-US" smtClean="0"/>
              <a:t>若它的</a:t>
            </a:r>
            <a:r>
              <a:rPr lang="zh-CN" altLang="en-US" smtClean="0">
                <a:solidFill>
                  <a:srgbClr val="A50021"/>
                </a:solidFill>
              </a:rPr>
              <a:t>右子树</a:t>
            </a:r>
            <a:r>
              <a:rPr lang="zh-CN" altLang="en-US" smtClean="0"/>
              <a:t>不空</a:t>
            </a:r>
            <a:r>
              <a:rPr lang="en-US" altLang="zh-CN" smtClean="0"/>
              <a:t>, </a:t>
            </a:r>
            <a:r>
              <a:rPr lang="zh-CN" altLang="en-US" smtClean="0"/>
              <a:t>则右子树上所有结点的值均</a:t>
            </a:r>
            <a:r>
              <a:rPr lang="zh-CN" altLang="en-US" smtClean="0">
                <a:solidFill>
                  <a:srgbClr val="A50021"/>
                </a:solidFill>
              </a:rPr>
              <a:t>大于根结点</a:t>
            </a:r>
            <a:r>
              <a:rPr lang="zh-CN" altLang="en-US" smtClean="0"/>
              <a:t>的值；</a:t>
            </a:r>
          </a:p>
          <a:p>
            <a:pPr marL="990600" lvl="1" indent="-533400" eaLnBrk="1" hangingPunct="1">
              <a:buFontTx/>
              <a:buAutoNum type="circleNumDbPlain"/>
            </a:pPr>
            <a:r>
              <a:rPr lang="zh-CN" altLang="en-US" smtClean="0"/>
              <a:t>它的左、右子树也都分别是二叉排序树</a:t>
            </a:r>
          </a:p>
        </p:txBody>
      </p:sp>
      <p:sp>
        <p:nvSpPr>
          <p:cNvPr id="294918" name="Rectangle 6"/>
          <p:cNvSpPr>
            <a:spLocks noChangeArrowheads="1"/>
          </p:cNvSpPr>
          <p:nvPr/>
        </p:nvSpPr>
        <p:spPr bwMode="auto">
          <a:xfrm>
            <a:off x="2514600" y="4876800"/>
            <a:ext cx="3051175" cy="955675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>
                <a:solidFill>
                  <a:srgbClr val="A50021"/>
                </a:solidFill>
              </a:rPr>
              <a:t>左</a:t>
            </a:r>
            <a:r>
              <a:rPr kumimoji="0" lang="zh-CN" altLang="en-US"/>
              <a:t>子树</a:t>
            </a:r>
            <a:r>
              <a:rPr kumimoji="0" lang="zh-CN" altLang="en-US">
                <a:solidFill>
                  <a:srgbClr val="A50021"/>
                </a:solidFill>
              </a:rPr>
              <a:t>小</a:t>
            </a:r>
            <a:r>
              <a:rPr kumimoji="0" lang="zh-CN" altLang="en-US"/>
              <a:t>于根结点</a:t>
            </a:r>
          </a:p>
          <a:p>
            <a:r>
              <a:rPr kumimoji="0" lang="zh-CN" altLang="en-US">
                <a:solidFill>
                  <a:srgbClr val="A50021"/>
                </a:solidFill>
              </a:rPr>
              <a:t>右</a:t>
            </a:r>
            <a:r>
              <a:rPr kumimoji="0" lang="zh-CN" altLang="en-US"/>
              <a:t>子树</a:t>
            </a:r>
            <a:r>
              <a:rPr kumimoji="0" lang="zh-CN" altLang="en-US">
                <a:solidFill>
                  <a:srgbClr val="A50021"/>
                </a:solidFill>
              </a:rPr>
              <a:t>大</a:t>
            </a:r>
            <a:r>
              <a:rPr kumimoji="0" lang="zh-CN" altLang="en-US"/>
              <a:t>于根结点</a:t>
            </a: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949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49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49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949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918" grpId="0" animBg="1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D32B55-3A9B-44F9-8A69-50FE528F5936}" type="slidenum">
              <a:rPr lang="en-US" altLang="zh-CN"/>
              <a:t>35</a:t>
            </a:fld>
            <a:endParaRPr lang="en-US" altLang="zh-CN"/>
          </a:p>
        </p:txBody>
      </p:sp>
      <p:grpSp>
        <p:nvGrpSpPr>
          <p:cNvPr id="2" name="Group 41"/>
          <p:cNvGrpSpPr/>
          <p:nvPr/>
        </p:nvGrpSpPr>
        <p:grpSpPr bwMode="auto">
          <a:xfrm>
            <a:off x="755650" y="981075"/>
            <a:ext cx="7129463" cy="4105275"/>
            <a:chOff x="240" y="240"/>
            <a:chExt cx="4944" cy="2880"/>
          </a:xfrm>
        </p:grpSpPr>
        <p:sp>
          <p:nvSpPr>
            <p:cNvPr id="47114" name="Line 24"/>
            <p:cNvSpPr>
              <a:spLocks noChangeShapeType="1"/>
            </p:cNvSpPr>
            <p:nvPr/>
          </p:nvSpPr>
          <p:spPr bwMode="auto">
            <a:xfrm>
              <a:off x="4416" y="2448"/>
              <a:ext cx="432" cy="288"/>
            </a:xfrm>
            <a:prstGeom prst="line">
              <a:avLst/>
            </a:prstGeom>
            <a:noFill/>
            <a:ln w="38100">
              <a:solidFill>
                <a:srgbClr val="33669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15" name="Oval 2"/>
            <p:cNvSpPr>
              <a:spLocks noChangeArrowheads="1"/>
            </p:cNvSpPr>
            <p:nvPr/>
          </p:nvSpPr>
          <p:spPr bwMode="auto">
            <a:xfrm>
              <a:off x="2640" y="240"/>
              <a:ext cx="480" cy="384"/>
            </a:xfrm>
            <a:prstGeom prst="ellipse">
              <a:avLst/>
            </a:prstGeom>
            <a:noFill/>
            <a:ln w="38100" cap="sq">
              <a:solidFill>
                <a:srgbClr val="0000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rgbClr val="990033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50</a:t>
              </a:r>
              <a:endParaRPr lang="en-US" altLang="zh-CN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47116" name="Oval 3"/>
            <p:cNvSpPr>
              <a:spLocks noChangeArrowheads="1"/>
            </p:cNvSpPr>
            <p:nvPr/>
          </p:nvSpPr>
          <p:spPr bwMode="auto">
            <a:xfrm>
              <a:off x="1632" y="816"/>
              <a:ext cx="480" cy="384"/>
            </a:xfrm>
            <a:prstGeom prst="ellipse">
              <a:avLst/>
            </a:prstGeom>
            <a:noFill/>
            <a:ln w="38100" cap="sq">
              <a:solidFill>
                <a:srgbClr val="0000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rgbClr val="990033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30</a:t>
              </a:r>
              <a:endParaRPr lang="en-US" altLang="zh-CN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47117" name="Oval 4"/>
            <p:cNvSpPr>
              <a:spLocks noChangeArrowheads="1"/>
            </p:cNvSpPr>
            <p:nvPr/>
          </p:nvSpPr>
          <p:spPr bwMode="auto">
            <a:xfrm>
              <a:off x="3744" y="816"/>
              <a:ext cx="480" cy="384"/>
            </a:xfrm>
            <a:prstGeom prst="ellipse">
              <a:avLst/>
            </a:prstGeom>
            <a:noFill/>
            <a:ln w="38100" cap="sq">
              <a:solidFill>
                <a:srgbClr val="0000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rgbClr val="990033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80</a:t>
              </a:r>
              <a:endParaRPr lang="en-US" altLang="zh-CN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47118" name="Oval 5"/>
            <p:cNvSpPr>
              <a:spLocks noChangeArrowheads="1"/>
            </p:cNvSpPr>
            <p:nvPr/>
          </p:nvSpPr>
          <p:spPr bwMode="auto">
            <a:xfrm>
              <a:off x="672" y="1392"/>
              <a:ext cx="480" cy="384"/>
            </a:xfrm>
            <a:prstGeom prst="ellipse">
              <a:avLst/>
            </a:prstGeom>
            <a:noFill/>
            <a:ln w="38100" cap="sq">
              <a:solidFill>
                <a:srgbClr val="0000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rgbClr val="990033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20</a:t>
              </a:r>
              <a:endParaRPr lang="en-US" altLang="zh-CN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47119" name="Oval 6"/>
            <p:cNvSpPr>
              <a:spLocks noChangeArrowheads="1"/>
            </p:cNvSpPr>
            <p:nvPr/>
          </p:nvSpPr>
          <p:spPr bwMode="auto">
            <a:xfrm>
              <a:off x="4704" y="1392"/>
              <a:ext cx="480" cy="384"/>
            </a:xfrm>
            <a:prstGeom prst="ellipse">
              <a:avLst/>
            </a:prstGeom>
            <a:noFill/>
            <a:ln w="38100" cap="sq">
              <a:solidFill>
                <a:srgbClr val="0000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rgbClr val="990033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90</a:t>
              </a:r>
              <a:endParaRPr lang="en-US" altLang="zh-CN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47120" name="Oval 7"/>
            <p:cNvSpPr>
              <a:spLocks noChangeArrowheads="1"/>
            </p:cNvSpPr>
            <p:nvPr/>
          </p:nvSpPr>
          <p:spPr bwMode="auto">
            <a:xfrm>
              <a:off x="240" y="2112"/>
              <a:ext cx="480" cy="384"/>
            </a:xfrm>
            <a:prstGeom prst="ellipse">
              <a:avLst/>
            </a:prstGeom>
            <a:noFill/>
            <a:ln w="38100" cap="sq">
              <a:solidFill>
                <a:srgbClr val="0000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rgbClr val="990033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10</a:t>
              </a:r>
              <a:endParaRPr lang="en-US" altLang="zh-CN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47121" name="Oval 8"/>
            <p:cNvSpPr>
              <a:spLocks noChangeArrowheads="1"/>
            </p:cNvSpPr>
            <p:nvPr/>
          </p:nvSpPr>
          <p:spPr bwMode="auto">
            <a:xfrm>
              <a:off x="4080" y="2112"/>
              <a:ext cx="480" cy="384"/>
            </a:xfrm>
            <a:prstGeom prst="ellipse">
              <a:avLst/>
            </a:prstGeom>
            <a:solidFill>
              <a:schemeClr val="bg1"/>
            </a:solidFill>
            <a:ln w="38100" cap="sq">
              <a:solidFill>
                <a:srgbClr val="0000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rgbClr val="990033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85</a:t>
              </a:r>
              <a:endParaRPr lang="en-US" altLang="zh-CN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47122" name="Oval 9"/>
            <p:cNvSpPr>
              <a:spLocks noChangeArrowheads="1"/>
            </p:cNvSpPr>
            <p:nvPr/>
          </p:nvSpPr>
          <p:spPr bwMode="auto">
            <a:xfrm>
              <a:off x="2640" y="1392"/>
              <a:ext cx="480" cy="384"/>
            </a:xfrm>
            <a:prstGeom prst="ellipse">
              <a:avLst/>
            </a:prstGeom>
            <a:solidFill>
              <a:schemeClr val="bg1"/>
            </a:solidFill>
            <a:ln w="38100" cap="sq">
              <a:solidFill>
                <a:srgbClr val="0000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rgbClr val="990033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40</a:t>
              </a:r>
              <a:endParaRPr lang="en-US" altLang="zh-CN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47123" name="Oval 10"/>
            <p:cNvSpPr>
              <a:spLocks noChangeArrowheads="1"/>
            </p:cNvSpPr>
            <p:nvPr/>
          </p:nvSpPr>
          <p:spPr bwMode="auto">
            <a:xfrm>
              <a:off x="2064" y="2112"/>
              <a:ext cx="480" cy="384"/>
            </a:xfrm>
            <a:prstGeom prst="ellipse">
              <a:avLst/>
            </a:prstGeom>
            <a:noFill/>
            <a:ln w="38100" cap="sq">
              <a:solidFill>
                <a:srgbClr val="0000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rgbClr val="990033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35</a:t>
              </a:r>
              <a:endParaRPr lang="en-US" altLang="zh-CN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47124" name="Oval 11"/>
            <p:cNvSpPr>
              <a:spLocks noChangeArrowheads="1"/>
            </p:cNvSpPr>
            <p:nvPr/>
          </p:nvSpPr>
          <p:spPr bwMode="auto">
            <a:xfrm>
              <a:off x="1152" y="2112"/>
              <a:ext cx="480" cy="384"/>
            </a:xfrm>
            <a:prstGeom prst="ellipse">
              <a:avLst/>
            </a:prstGeom>
            <a:noFill/>
            <a:ln w="38100" cap="sq">
              <a:solidFill>
                <a:srgbClr val="0000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rgbClr val="990033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25</a:t>
              </a:r>
              <a:endParaRPr lang="en-US" altLang="zh-CN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47125" name="Oval 12"/>
            <p:cNvSpPr>
              <a:spLocks noChangeArrowheads="1"/>
            </p:cNvSpPr>
            <p:nvPr/>
          </p:nvSpPr>
          <p:spPr bwMode="auto">
            <a:xfrm>
              <a:off x="768" y="2736"/>
              <a:ext cx="480" cy="384"/>
            </a:xfrm>
            <a:prstGeom prst="ellipse">
              <a:avLst/>
            </a:prstGeom>
            <a:noFill/>
            <a:ln w="38100" cap="sq">
              <a:solidFill>
                <a:srgbClr val="0000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rgbClr val="990033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23</a:t>
              </a:r>
              <a:endParaRPr lang="en-US" altLang="zh-CN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47126" name="Oval 13"/>
            <p:cNvSpPr>
              <a:spLocks noChangeArrowheads="1"/>
            </p:cNvSpPr>
            <p:nvPr/>
          </p:nvSpPr>
          <p:spPr bwMode="auto">
            <a:xfrm>
              <a:off x="4704" y="2736"/>
              <a:ext cx="480" cy="384"/>
            </a:xfrm>
            <a:prstGeom prst="ellipse">
              <a:avLst/>
            </a:prstGeom>
            <a:noFill/>
            <a:ln w="38100" cap="sq">
              <a:solidFill>
                <a:srgbClr val="0000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rgbClr val="990033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88</a:t>
              </a:r>
              <a:endParaRPr lang="en-US" altLang="zh-CN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47127" name="Line 14"/>
            <p:cNvSpPr>
              <a:spLocks noChangeShapeType="1"/>
            </p:cNvSpPr>
            <p:nvPr/>
          </p:nvSpPr>
          <p:spPr bwMode="auto">
            <a:xfrm flipH="1">
              <a:off x="2064" y="528"/>
              <a:ext cx="576" cy="336"/>
            </a:xfrm>
            <a:prstGeom prst="line">
              <a:avLst/>
            </a:prstGeom>
            <a:noFill/>
            <a:ln w="38100">
              <a:solidFill>
                <a:srgbClr val="33669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28" name="Line 15"/>
            <p:cNvSpPr>
              <a:spLocks noChangeShapeType="1"/>
            </p:cNvSpPr>
            <p:nvPr/>
          </p:nvSpPr>
          <p:spPr bwMode="auto">
            <a:xfrm flipH="1">
              <a:off x="1104" y="1104"/>
              <a:ext cx="528" cy="336"/>
            </a:xfrm>
            <a:prstGeom prst="line">
              <a:avLst/>
            </a:prstGeom>
            <a:noFill/>
            <a:ln w="38100">
              <a:solidFill>
                <a:srgbClr val="66669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29" name="Line 16"/>
            <p:cNvSpPr>
              <a:spLocks noChangeShapeType="1"/>
            </p:cNvSpPr>
            <p:nvPr/>
          </p:nvSpPr>
          <p:spPr bwMode="auto">
            <a:xfrm>
              <a:off x="3072" y="528"/>
              <a:ext cx="720" cy="336"/>
            </a:xfrm>
            <a:prstGeom prst="line">
              <a:avLst/>
            </a:prstGeom>
            <a:noFill/>
            <a:ln w="38100">
              <a:solidFill>
                <a:srgbClr val="33669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30" name="Line 17"/>
            <p:cNvSpPr>
              <a:spLocks noChangeShapeType="1"/>
            </p:cNvSpPr>
            <p:nvPr/>
          </p:nvSpPr>
          <p:spPr bwMode="auto">
            <a:xfrm>
              <a:off x="2064" y="1104"/>
              <a:ext cx="624" cy="384"/>
            </a:xfrm>
            <a:prstGeom prst="line">
              <a:avLst/>
            </a:prstGeom>
            <a:noFill/>
            <a:ln w="38100">
              <a:solidFill>
                <a:srgbClr val="33669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31" name="Line 18"/>
            <p:cNvSpPr>
              <a:spLocks noChangeShapeType="1"/>
            </p:cNvSpPr>
            <p:nvPr/>
          </p:nvSpPr>
          <p:spPr bwMode="auto">
            <a:xfrm flipH="1">
              <a:off x="480" y="1776"/>
              <a:ext cx="288" cy="336"/>
            </a:xfrm>
            <a:prstGeom prst="line">
              <a:avLst/>
            </a:prstGeom>
            <a:noFill/>
            <a:ln w="38100">
              <a:solidFill>
                <a:srgbClr val="33669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32" name="Line 19"/>
            <p:cNvSpPr>
              <a:spLocks noChangeShapeType="1"/>
            </p:cNvSpPr>
            <p:nvPr/>
          </p:nvSpPr>
          <p:spPr bwMode="auto">
            <a:xfrm>
              <a:off x="1008" y="1728"/>
              <a:ext cx="336" cy="384"/>
            </a:xfrm>
            <a:prstGeom prst="line">
              <a:avLst/>
            </a:prstGeom>
            <a:noFill/>
            <a:ln w="38100">
              <a:solidFill>
                <a:srgbClr val="33669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33" name="Line 20"/>
            <p:cNvSpPr>
              <a:spLocks noChangeShapeType="1"/>
            </p:cNvSpPr>
            <p:nvPr/>
          </p:nvSpPr>
          <p:spPr bwMode="auto">
            <a:xfrm flipH="1">
              <a:off x="1008" y="2496"/>
              <a:ext cx="288" cy="240"/>
            </a:xfrm>
            <a:prstGeom prst="line">
              <a:avLst/>
            </a:prstGeom>
            <a:noFill/>
            <a:ln w="38100">
              <a:solidFill>
                <a:srgbClr val="33669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34" name="Line 21"/>
            <p:cNvSpPr>
              <a:spLocks noChangeShapeType="1"/>
            </p:cNvSpPr>
            <p:nvPr/>
          </p:nvSpPr>
          <p:spPr bwMode="auto">
            <a:xfrm flipH="1">
              <a:off x="2304" y="1728"/>
              <a:ext cx="384" cy="384"/>
            </a:xfrm>
            <a:prstGeom prst="line">
              <a:avLst/>
            </a:prstGeom>
            <a:noFill/>
            <a:ln w="38100">
              <a:solidFill>
                <a:srgbClr val="33669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35" name="Line 22"/>
            <p:cNvSpPr>
              <a:spLocks noChangeShapeType="1"/>
            </p:cNvSpPr>
            <p:nvPr/>
          </p:nvSpPr>
          <p:spPr bwMode="auto">
            <a:xfrm>
              <a:off x="4224" y="1104"/>
              <a:ext cx="528" cy="336"/>
            </a:xfrm>
            <a:prstGeom prst="line">
              <a:avLst/>
            </a:prstGeom>
            <a:noFill/>
            <a:ln w="38100">
              <a:solidFill>
                <a:srgbClr val="33669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36" name="Line 23"/>
            <p:cNvSpPr>
              <a:spLocks noChangeShapeType="1"/>
            </p:cNvSpPr>
            <p:nvPr/>
          </p:nvSpPr>
          <p:spPr bwMode="auto">
            <a:xfrm flipH="1">
              <a:off x="4464" y="1776"/>
              <a:ext cx="336" cy="384"/>
            </a:xfrm>
            <a:prstGeom prst="line">
              <a:avLst/>
            </a:prstGeom>
            <a:noFill/>
            <a:ln w="38100">
              <a:solidFill>
                <a:srgbClr val="33669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42"/>
          <p:cNvGrpSpPr/>
          <p:nvPr/>
        </p:nvGrpSpPr>
        <p:grpSpPr bwMode="auto">
          <a:xfrm>
            <a:off x="4787900" y="3068638"/>
            <a:ext cx="1176338" cy="1163637"/>
            <a:chOff x="3072" y="1680"/>
            <a:chExt cx="816" cy="816"/>
          </a:xfrm>
        </p:grpSpPr>
        <p:sp>
          <p:nvSpPr>
            <p:cNvPr id="47112" name="Line 36"/>
            <p:cNvSpPr>
              <a:spLocks noChangeShapeType="1"/>
            </p:cNvSpPr>
            <p:nvPr/>
          </p:nvSpPr>
          <p:spPr bwMode="auto">
            <a:xfrm>
              <a:off x="3072" y="1680"/>
              <a:ext cx="480" cy="480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13" name="Oval 37"/>
            <p:cNvSpPr>
              <a:spLocks noChangeArrowheads="1"/>
            </p:cNvSpPr>
            <p:nvPr/>
          </p:nvSpPr>
          <p:spPr bwMode="auto">
            <a:xfrm>
              <a:off x="3408" y="2160"/>
              <a:ext cx="480" cy="336"/>
            </a:xfrm>
            <a:prstGeom prst="ellipse">
              <a:avLst/>
            </a:prstGeom>
            <a:solidFill>
              <a:srgbClr val="CCFFCC"/>
            </a:solidFill>
            <a:ln w="38100">
              <a:solidFill>
                <a:srgbClr val="003300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 b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66</a:t>
              </a:r>
            </a:p>
          </p:txBody>
        </p:sp>
      </p:grpSp>
      <p:sp>
        <p:nvSpPr>
          <p:cNvPr id="67627" name="Rectangle 4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9.2.1 </a:t>
            </a:r>
            <a:r>
              <a:rPr lang="zh-CN" altLang="en-US" smtClean="0"/>
              <a:t>二叉排序树</a:t>
            </a:r>
          </a:p>
        </p:txBody>
      </p:sp>
      <p:sp>
        <p:nvSpPr>
          <p:cNvPr id="67629" name="Text Box 45"/>
          <p:cNvSpPr txBox="1">
            <a:spLocks noChangeArrowheads="1"/>
          </p:cNvSpPr>
          <p:nvPr/>
        </p:nvSpPr>
        <p:spPr bwMode="auto">
          <a:xfrm>
            <a:off x="395288" y="5157788"/>
            <a:ext cx="82819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中序遍历：</a:t>
            </a:r>
            <a:r>
              <a:rPr lang="en-US" altLang="zh-CN"/>
              <a:t>10-20-23-25-30-35-40-50-80-85-88-90</a:t>
            </a:r>
          </a:p>
        </p:txBody>
      </p:sp>
      <p:sp>
        <p:nvSpPr>
          <p:cNvPr id="67630" name="Text Box 46"/>
          <p:cNvSpPr txBox="1">
            <a:spLocks noChangeArrowheads="1"/>
          </p:cNvSpPr>
          <p:nvPr/>
        </p:nvSpPr>
        <p:spPr bwMode="auto">
          <a:xfrm>
            <a:off x="395288" y="5762625"/>
            <a:ext cx="8281987" cy="1031875"/>
          </a:xfrm>
          <a:prstGeom prst="rect">
            <a:avLst/>
          </a:prstGeom>
          <a:solidFill>
            <a:srgbClr val="CCFFCC"/>
          </a:solidFill>
          <a:ln w="9525" algn="ctr">
            <a:solidFill>
              <a:schemeClr val="accent1"/>
            </a:solidFill>
            <a:miter lim="800000"/>
          </a:ln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/>
              <a:t>图中加入节点</a:t>
            </a:r>
            <a:r>
              <a:rPr lang="en-US" altLang="zh-CN"/>
              <a:t>66</a:t>
            </a:r>
            <a:r>
              <a:rPr lang="zh-CN" altLang="en-US"/>
              <a:t>后</a:t>
            </a:r>
            <a:r>
              <a:rPr lang="en-US" altLang="zh-CN"/>
              <a:t>, </a:t>
            </a:r>
            <a:r>
              <a:rPr lang="zh-CN" altLang="en-US"/>
              <a:t>不再是二叉排序树！</a:t>
            </a:r>
          </a:p>
          <a:p>
            <a:pPr eaLnBrk="1" hangingPunct="1">
              <a:spcBef>
                <a:spcPct val="20000"/>
              </a:spcBef>
            </a:pPr>
            <a:r>
              <a:rPr lang="zh-CN" altLang="en-US"/>
              <a:t>中序遍历：</a:t>
            </a:r>
            <a:r>
              <a:rPr lang="en-US" altLang="zh-CN"/>
              <a:t>10-20-23-25-30-35-40</a:t>
            </a:r>
            <a:r>
              <a:rPr lang="en-US" altLang="zh-CN">
                <a:solidFill>
                  <a:srgbClr val="FF0000"/>
                </a:solidFill>
              </a:rPr>
              <a:t>-66-</a:t>
            </a:r>
            <a:r>
              <a:rPr lang="en-US" altLang="zh-CN"/>
              <a:t>50-80-85-88-90</a:t>
            </a: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7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67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629" grpId="0"/>
      <p:bldP spid="6763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52A821-559E-425E-BFA0-360C8484DC13}" type="slidenum">
              <a:rPr lang="en-US" altLang="zh-CN"/>
              <a:t>36</a:t>
            </a:fld>
            <a:endParaRPr lang="en-US" altLang="zh-CN"/>
          </a:p>
        </p:txBody>
      </p:sp>
      <p:sp>
        <p:nvSpPr>
          <p:cNvPr id="48131" name="Text Box 2"/>
          <p:cNvSpPr txBox="1">
            <a:spLocks noChangeArrowheads="1"/>
          </p:cNvSpPr>
          <p:nvPr/>
        </p:nvSpPr>
        <p:spPr bwMode="auto">
          <a:xfrm>
            <a:off x="611188" y="1484313"/>
            <a:ext cx="8153400" cy="2155825"/>
          </a:xfrm>
          <a:prstGeom prst="rect">
            <a:avLst/>
          </a:prstGeom>
          <a:noFill/>
          <a:ln w="12700" cap="sq">
            <a:solidFill>
              <a:schemeClr val="hlink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>
                <a:solidFill>
                  <a:srgbClr val="800000"/>
                </a:solidFill>
                <a:ea typeface="宋体" panose="02010600030101010101" pitchFamily="2" charset="-122"/>
              </a:rPr>
              <a:t>typedef struct </a:t>
            </a:r>
            <a:r>
              <a:rPr lang="en-US" altLang="zh-CN">
                <a:solidFill>
                  <a:srgbClr val="FF3300"/>
                </a:solidFill>
                <a:ea typeface="宋体" panose="02010600030101010101" pitchFamily="2" charset="-122"/>
              </a:rPr>
              <a:t>BiTNode</a:t>
            </a:r>
            <a:r>
              <a:rPr lang="en-US" altLang="zh-CN">
                <a:solidFill>
                  <a:srgbClr val="800000"/>
                </a:solidFill>
                <a:ea typeface="宋体" panose="02010600030101010101" pitchFamily="2" charset="-122"/>
              </a:rPr>
              <a:t> { // </a:t>
            </a:r>
            <a:r>
              <a:rPr lang="zh-CN" altLang="en-US">
                <a:solidFill>
                  <a:srgbClr val="FF3300"/>
                </a:solidFill>
              </a:rPr>
              <a:t>结点结构</a:t>
            </a:r>
            <a:endParaRPr lang="zh-CN" altLang="en-US">
              <a:solidFill>
                <a:srgbClr val="800000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>
                <a:solidFill>
                  <a:srgbClr val="800000"/>
                </a:solidFill>
                <a:ea typeface="宋体" panose="02010600030101010101" pitchFamily="2" charset="-122"/>
              </a:rPr>
              <a:t>    </a:t>
            </a:r>
            <a:r>
              <a:rPr lang="en-US" altLang="zh-CN">
                <a:solidFill>
                  <a:srgbClr val="800000"/>
                </a:solidFill>
                <a:ea typeface="宋体" panose="02010600030101010101" pitchFamily="2" charset="-122"/>
              </a:rPr>
              <a:t>TElemType      data;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>
                <a:solidFill>
                  <a:srgbClr val="800000"/>
                </a:solidFill>
                <a:ea typeface="宋体" panose="02010600030101010101" pitchFamily="2" charset="-122"/>
              </a:rPr>
              <a:t>    struct BiTNode  *lchild,  *rchild; // </a:t>
            </a:r>
            <a:r>
              <a:rPr lang="zh-CN" altLang="en-US">
                <a:solidFill>
                  <a:srgbClr val="800000"/>
                </a:solidFill>
              </a:rPr>
              <a:t>左右孩子指针</a:t>
            </a:r>
            <a:endParaRPr lang="zh-CN" altLang="en-US">
              <a:solidFill>
                <a:srgbClr val="800000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>
                <a:solidFill>
                  <a:srgbClr val="800000"/>
                </a:solidFill>
                <a:ea typeface="宋体" panose="02010600030101010101" pitchFamily="2" charset="-122"/>
              </a:rPr>
              <a:t>} BiTNode,  *BiTree;</a:t>
            </a:r>
          </a:p>
        </p:txBody>
      </p:sp>
      <p:sp>
        <p:nvSpPr>
          <p:cNvPr id="48132" name="Rectangle 3"/>
          <p:cNvSpPr>
            <a:spLocks noChangeArrowheads="1"/>
          </p:cNvSpPr>
          <p:nvPr/>
        </p:nvSpPr>
        <p:spPr bwMode="auto">
          <a:xfrm>
            <a:off x="609600" y="719138"/>
            <a:ext cx="5486400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>
                <a:latin typeface="楷体_GB2312" pitchFamily="49" charset="-122"/>
              </a:rPr>
              <a:t>二叉排序树的存储结构</a:t>
            </a:r>
            <a:r>
              <a:rPr lang="en-US" altLang="zh-CN">
                <a:latin typeface="楷体_GB2312" pitchFamily="49" charset="-122"/>
              </a:rPr>
              <a:t>:</a:t>
            </a:r>
            <a:r>
              <a:rPr lang="zh-CN" altLang="en-US">
                <a:latin typeface="楷体_GB2312" pitchFamily="49" charset="-122"/>
              </a:rPr>
              <a:t>二叉链表</a:t>
            </a:r>
          </a:p>
        </p:txBody>
      </p:sp>
      <p:sp>
        <p:nvSpPr>
          <p:cNvPr id="295941" name="Rectangle 5"/>
          <p:cNvSpPr>
            <a:spLocks noChangeArrowheads="1"/>
          </p:cNvSpPr>
          <p:nvPr/>
        </p:nvSpPr>
        <p:spPr bwMode="auto">
          <a:xfrm>
            <a:off x="611188" y="3789363"/>
            <a:ext cx="8137525" cy="2452687"/>
          </a:xfrm>
          <a:prstGeom prst="rect">
            <a:avLst/>
          </a:prstGeom>
          <a:noFill/>
          <a:ln w="9525" algn="ctr">
            <a:solidFill>
              <a:schemeClr val="hlink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typedef struct  {</a:t>
            </a:r>
          </a:p>
          <a:p>
            <a:pPr>
              <a:spcBef>
                <a:spcPct val="50000"/>
              </a:spcBef>
            </a:pPr>
            <a:r>
              <a:rPr lang="en-US" altLang="zh-CN"/>
              <a:t>   KeyType  </a:t>
            </a:r>
            <a:r>
              <a:rPr lang="en-US" altLang="zh-CN">
                <a:solidFill>
                  <a:srgbClr val="FF0000"/>
                </a:solidFill>
              </a:rPr>
              <a:t>key</a:t>
            </a:r>
            <a:r>
              <a:rPr lang="en-US" altLang="zh-CN"/>
              <a:t>;</a:t>
            </a:r>
          </a:p>
          <a:p>
            <a:pPr>
              <a:spcBef>
                <a:spcPct val="50000"/>
              </a:spcBef>
            </a:pPr>
            <a:r>
              <a:rPr lang="en-US" altLang="zh-CN"/>
              <a:t>   …</a:t>
            </a:r>
          </a:p>
          <a:p>
            <a:pPr>
              <a:spcBef>
                <a:spcPct val="50000"/>
              </a:spcBef>
            </a:pPr>
            <a:r>
              <a:rPr lang="en-US" altLang="zh-CN"/>
              <a:t>} TElemType;</a:t>
            </a: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5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5941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F3EB9C-927B-4722-98A4-70EDDAFC8AFC}" type="slidenum">
              <a:rPr lang="en-US" altLang="zh-CN"/>
              <a:t>37</a:t>
            </a:fld>
            <a:endParaRPr lang="en-US" altLang="zh-CN"/>
          </a:p>
        </p:txBody>
      </p:sp>
      <p:sp>
        <p:nvSpPr>
          <p:cNvPr id="2969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2</a:t>
            </a:r>
            <a:r>
              <a:rPr lang="zh-CN" altLang="en-US" smtClean="0"/>
              <a:t>－二叉排序树的查找算法</a:t>
            </a:r>
          </a:p>
        </p:txBody>
      </p:sp>
      <p:sp>
        <p:nvSpPr>
          <p:cNvPr id="49156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递归算法：</a:t>
            </a:r>
          </a:p>
          <a:p>
            <a:pPr eaLnBrk="1" hangingPunct="1"/>
            <a:r>
              <a:rPr lang="zh-CN" altLang="en-US" dirty="0" smtClean="0"/>
              <a:t>若二叉排序树为空</a:t>
            </a:r>
            <a:r>
              <a:rPr lang="en-US" altLang="zh-CN" dirty="0" smtClean="0"/>
              <a:t>, </a:t>
            </a:r>
            <a:r>
              <a:rPr lang="zh-CN" altLang="en-US" dirty="0" smtClean="0"/>
              <a:t>则查找不成功；</a:t>
            </a:r>
          </a:p>
          <a:p>
            <a:pPr eaLnBrk="1" hangingPunct="1"/>
            <a:r>
              <a:rPr lang="zh-CN" altLang="en-US" dirty="0" smtClean="0"/>
              <a:t>否则</a:t>
            </a:r>
            <a:r>
              <a:rPr lang="en-US" altLang="zh-CN" dirty="0" smtClean="0"/>
              <a:t>, </a:t>
            </a:r>
            <a:endParaRPr lang="zh-CN" altLang="en-US" dirty="0" smtClean="0"/>
          </a:p>
          <a:p>
            <a:pPr lvl="1" eaLnBrk="1" hangingPunct="1"/>
            <a:r>
              <a:rPr lang="zh-CN" altLang="en-US" dirty="0" smtClean="0"/>
              <a:t>若给定值</a:t>
            </a:r>
            <a:r>
              <a:rPr lang="zh-CN" altLang="en-US" dirty="0" smtClean="0">
                <a:solidFill>
                  <a:srgbClr val="A50021"/>
                </a:solidFill>
              </a:rPr>
              <a:t>等于根结点</a:t>
            </a:r>
            <a:r>
              <a:rPr lang="zh-CN" altLang="en-US" dirty="0" smtClean="0"/>
              <a:t>的关键字</a:t>
            </a:r>
            <a:r>
              <a:rPr lang="en-US" altLang="zh-CN" dirty="0" smtClean="0"/>
              <a:t>, </a:t>
            </a:r>
            <a:r>
              <a:rPr lang="zh-CN" altLang="en-US" dirty="0" smtClean="0"/>
              <a:t>则</a:t>
            </a:r>
            <a:r>
              <a:rPr lang="zh-CN" altLang="en-US" dirty="0" smtClean="0">
                <a:solidFill>
                  <a:srgbClr val="A50021"/>
                </a:solidFill>
              </a:rPr>
              <a:t>查找成功</a:t>
            </a:r>
            <a:r>
              <a:rPr lang="zh-CN" altLang="en-US" dirty="0" smtClean="0"/>
              <a:t>；</a:t>
            </a:r>
          </a:p>
          <a:p>
            <a:pPr lvl="1" eaLnBrk="1" hangingPunct="1"/>
            <a:r>
              <a:rPr lang="zh-CN" altLang="en-US" dirty="0" smtClean="0"/>
              <a:t>若给定值</a:t>
            </a:r>
            <a:r>
              <a:rPr lang="zh-CN" altLang="en-US" dirty="0" smtClean="0">
                <a:solidFill>
                  <a:srgbClr val="A50021"/>
                </a:solidFill>
              </a:rPr>
              <a:t>小于根结点</a:t>
            </a:r>
            <a:r>
              <a:rPr lang="zh-CN" altLang="en-US" dirty="0" smtClean="0"/>
              <a:t>的关键字</a:t>
            </a:r>
            <a:r>
              <a:rPr lang="en-US" altLang="zh-CN" dirty="0" smtClean="0"/>
              <a:t>, </a:t>
            </a:r>
            <a:r>
              <a:rPr lang="zh-CN" altLang="en-US" dirty="0" smtClean="0"/>
              <a:t>则继续在</a:t>
            </a:r>
            <a:r>
              <a:rPr lang="zh-CN" altLang="en-US" dirty="0" smtClean="0">
                <a:solidFill>
                  <a:srgbClr val="A50021"/>
                </a:solidFill>
              </a:rPr>
              <a:t>左子树</a:t>
            </a:r>
            <a:r>
              <a:rPr lang="zh-CN" altLang="en-US" dirty="0" smtClean="0"/>
              <a:t>上进行查找；</a:t>
            </a:r>
          </a:p>
          <a:p>
            <a:pPr lvl="1" eaLnBrk="1" hangingPunct="1"/>
            <a:r>
              <a:rPr lang="zh-CN" altLang="en-US" dirty="0" smtClean="0"/>
              <a:t>若给定值</a:t>
            </a:r>
            <a:r>
              <a:rPr lang="zh-CN" altLang="en-US" dirty="0" smtClean="0">
                <a:solidFill>
                  <a:srgbClr val="A50021"/>
                </a:solidFill>
              </a:rPr>
              <a:t>大于根结点</a:t>
            </a:r>
            <a:r>
              <a:rPr lang="zh-CN" altLang="en-US" dirty="0" smtClean="0"/>
              <a:t>的关键字</a:t>
            </a:r>
            <a:r>
              <a:rPr lang="en-US" altLang="zh-CN" dirty="0" smtClean="0"/>
              <a:t>, </a:t>
            </a:r>
            <a:r>
              <a:rPr lang="zh-CN" altLang="en-US" dirty="0" smtClean="0"/>
              <a:t>则继续在</a:t>
            </a:r>
            <a:r>
              <a:rPr lang="zh-CN" altLang="en-US" dirty="0" smtClean="0">
                <a:solidFill>
                  <a:srgbClr val="A50021"/>
                </a:solidFill>
              </a:rPr>
              <a:t>右子树</a:t>
            </a:r>
            <a:r>
              <a:rPr lang="zh-CN" altLang="en-US" dirty="0" smtClean="0"/>
              <a:t>上进行查找。</a:t>
            </a:r>
          </a:p>
          <a:p>
            <a:pPr eaLnBrk="1" hangingPunct="1"/>
            <a:r>
              <a:rPr kumimoji="1" lang="zh-CN" altLang="en-US" dirty="0" smtClean="0"/>
              <a:t>总之：是在根指针</a:t>
            </a:r>
            <a:r>
              <a:rPr kumimoji="1" lang="en-US" altLang="zh-CN" dirty="0" smtClean="0"/>
              <a:t>T</a:t>
            </a:r>
            <a:r>
              <a:rPr kumimoji="1" lang="zh-CN" altLang="en-US" dirty="0" smtClean="0"/>
              <a:t>所指二叉排序树中</a:t>
            </a:r>
            <a:r>
              <a:rPr kumimoji="1" lang="zh-CN" altLang="en-US" dirty="0" smtClean="0">
                <a:solidFill>
                  <a:srgbClr val="FF0000"/>
                </a:solidFill>
              </a:rPr>
              <a:t>递归</a:t>
            </a:r>
            <a:r>
              <a:rPr kumimoji="1" lang="zh-CN" altLang="en-US" dirty="0" smtClean="0"/>
              <a:t>地查找关键字等于</a:t>
            </a:r>
            <a:r>
              <a:rPr kumimoji="1" lang="en-US" altLang="zh-CN" dirty="0" smtClean="0"/>
              <a:t>key</a:t>
            </a:r>
            <a:r>
              <a:rPr kumimoji="1" lang="zh-CN" altLang="en-US" dirty="0" smtClean="0"/>
              <a:t>的记录</a:t>
            </a: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02B504-5242-477F-BCF2-97D04EDD06A3}" type="slidenum">
              <a:rPr lang="en-US" altLang="zh-CN"/>
              <a:t>38</a:t>
            </a:fld>
            <a:endParaRPr lang="en-US" altLang="zh-CN"/>
          </a:p>
        </p:txBody>
      </p:sp>
      <p:sp>
        <p:nvSpPr>
          <p:cNvPr id="205850" name="Freeform 1050"/>
          <p:cNvSpPr/>
          <p:nvPr/>
        </p:nvSpPr>
        <p:spPr bwMode="auto">
          <a:xfrm>
            <a:off x="4495800" y="304800"/>
            <a:ext cx="1066800" cy="762000"/>
          </a:xfrm>
          <a:custGeom>
            <a:avLst/>
            <a:gdLst>
              <a:gd name="T0" fmla="*/ 2147483647 w 672"/>
              <a:gd name="T1" fmla="*/ 0 h 480"/>
              <a:gd name="T2" fmla="*/ 2147483647 w 672"/>
              <a:gd name="T3" fmla="*/ 2147483647 h 480"/>
              <a:gd name="T4" fmla="*/ 2147483647 w 672"/>
              <a:gd name="T5" fmla="*/ 2147483647 h 480"/>
              <a:gd name="T6" fmla="*/ 0 w 672"/>
              <a:gd name="T7" fmla="*/ 2147483647 h 480"/>
              <a:gd name="T8" fmla="*/ 0 60000 65536"/>
              <a:gd name="T9" fmla="*/ 0 60000 65536"/>
              <a:gd name="T10" fmla="*/ 0 60000 65536"/>
              <a:gd name="T11" fmla="*/ 0 60000 65536"/>
              <a:gd name="T12" fmla="*/ 0 w 672"/>
              <a:gd name="T13" fmla="*/ 0 h 480"/>
              <a:gd name="T14" fmla="*/ 672 w 672"/>
              <a:gd name="T15" fmla="*/ 480 h 48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2" h="480">
                <a:moveTo>
                  <a:pt x="672" y="0"/>
                </a:moveTo>
                <a:cubicBezTo>
                  <a:pt x="448" y="100"/>
                  <a:pt x="382" y="43"/>
                  <a:pt x="327" y="105"/>
                </a:cubicBezTo>
                <a:cubicBezTo>
                  <a:pt x="273" y="168"/>
                  <a:pt x="400" y="313"/>
                  <a:pt x="345" y="375"/>
                </a:cubicBezTo>
                <a:cubicBezTo>
                  <a:pt x="291" y="438"/>
                  <a:pt x="224" y="380"/>
                  <a:pt x="0" y="480"/>
                </a:cubicBezTo>
              </a:path>
            </a:pathLst>
          </a:custGeom>
          <a:noFill/>
          <a:ln w="31750">
            <a:solidFill>
              <a:srgbClr val="FF00FF"/>
            </a:solidFill>
            <a:rou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851" name="Text Box 1051"/>
          <p:cNvSpPr txBox="1">
            <a:spLocks noChangeArrowheads="1"/>
          </p:cNvSpPr>
          <p:nvPr/>
        </p:nvSpPr>
        <p:spPr bwMode="auto">
          <a:xfrm>
            <a:off x="609600" y="5257800"/>
            <a:ext cx="156051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3600">
                <a:solidFill>
                  <a:srgbClr val="CC3300"/>
                </a:solidFill>
              </a:rPr>
              <a:t>关键字</a:t>
            </a:r>
            <a:endParaRPr lang="zh-CN" altLang="en-US" sz="3600"/>
          </a:p>
        </p:txBody>
      </p:sp>
      <p:sp>
        <p:nvSpPr>
          <p:cNvPr id="205852" name="Text Box 1052"/>
          <p:cNvSpPr txBox="1">
            <a:spLocks noChangeArrowheads="1"/>
          </p:cNvSpPr>
          <p:nvPr/>
        </p:nvSpPr>
        <p:spPr bwMode="auto">
          <a:xfrm>
            <a:off x="2209800" y="5257800"/>
            <a:ext cx="87788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3600">
                <a:ea typeface="隶书" pitchFamily="49" charset="-122"/>
              </a:rPr>
              <a:t>50  </a:t>
            </a:r>
            <a:endParaRPr lang="en-US" altLang="zh-CN" sz="2400" b="0">
              <a:ea typeface="宋体" panose="02010600030101010101" pitchFamily="2" charset="-122"/>
            </a:endParaRPr>
          </a:p>
        </p:txBody>
      </p:sp>
      <p:sp>
        <p:nvSpPr>
          <p:cNvPr id="205855" name="Text Box 1055"/>
          <p:cNvSpPr txBox="1">
            <a:spLocks noChangeArrowheads="1"/>
          </p:cNvSpPr>
          <p:nvPr/>
        </p:nvSpPr>
        <p:spPr bwMode="auto">
          <a:xfrm>
            <a:off x="3113088" y="5257800"/>
            <a:ext cx="87788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3600">
                <a:ea typeface="宋体" panose="02010600030101010101" pitchFamily="2" charset="-122"/>
              </a:rPr>
              <a:t>35  </a:t>
            </a:r>
            <a:endParaRPr lang="en-US" altLang="zh-CN" sz="3600" b="0">
              <a:ea typeface="宋体" panose="02010600030101010101" pitchFamily="2" charset="-122"/>
            </a:endParaRPr>
          </a:p>
        </p:txBody>
      </p:sp>
      <p:sp>
        <p:nvSpPr>
          <p:cNvPr id="205859" name="Line 1059"/>
          <p:cNvSpPr>
            <a:spLocks noChangeShapeType="1"/>
          </p:cNvSpPr>
          <p:nvPr/>
        </p:nvSpPr>
        <p:spPr bwMode="auto">
          <a:xfrm flipH="1">
            <a:off x="3429000" y="1524000"/>
            <a:ext cx="838200" cy="3810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860" name="Line 1060"/>
          <p:cNvSpPr>
            <a:spLocks noChangeShapeType="1"/>
          </p:cNvSpPr>
          <p:nvPr/>
        </p:nvSpPr>
        <p:spPr bwMode="auto">
          <a:xfrm>
            <a:off x="3276600" y="2057400"/>
            <a:ext cx="609600" cy="3810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861" name="Line 1061"/>
          <p:cNvSpPr>
            <a:spLocks noChangeShapeType="1"/>
          </p:cNvSpPr>
          <p:nvPr/>
        </p:nvSpPr>
        <p:spPr bwMode="auto">
          <a:xfrm flipH="1">
            <a:off x="3505200" y="2819400"/>
            <a:ext cx="533400" cy="3810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0186" name="Group 1074"/>
          <p:cNvGrpSpPr/>
          <p:nvPr/>
        </p:nvGrpSpPr>
        <p:grpSpPr bwMode="auto">
          <a:xfrm>
            <a:off x="1600200" y="1066800"/>
            <a:ext cx="6324600" cy="3429000"/>
            <a:chOff x="1008" y="672"/>
            <a:chExt cx="3984" cy="2160"/>
          </a:xfrm>
        </p:grpSpPr>
        <p:sp>
          <p:nvSpPr>
            <p:cNvPr id="50192" name="Oval 1026"/>
            <p:cNvSpPr>
              <a:spLocks noChangeArrowheads="1"/>
            </p:cNvSpPr>
            <p:nvPr/>
          </p:nvSpPr>
          <p:spPr bwMode="auto">
            <a:xfrm>
              <a:off x="2640" y="672"/>
              <a:ext cx="432" cy="336"/>
            </a:xfrm>
            <a:prstGeom prst="ellips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rgbClr val="990033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50</a:t>
              </a:r>
              <a:endParaRPr lang="en-US" altLang="zh-CN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50193" name="Oval 1027"/>
            <p:cNvSpPr>
              <a:spLocks noChangeArrowheads="1"/>
            </p:cNvSpPr>
            <p:nvPr/>
          </p:nvSpPr>
          <p:spPr bwMode="auto">
            <a:xfrm>
              <a:off x="1728" y="1008"/>
              <a:ext cx="432" cy="336"/>
            </a:xfrm>
            <a:prstGeom prst="ellips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rgbClr val="990033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30</a:t>
              </a:r>
              <a:endParaRPr lang="en-US" altLang="zh-CN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50194" name="Oval 1028"/>
            <p:cNvSpPr>
              <a:spLocks noChangeArrowheads="1"/>
            </p:cNvSpPr>
            <p:nvPr/>
          </p:nvSpPr>
          <p:spPr bwMode="auto">
            <a:xfrm>
              <a:off x="3552" y="1008"/>
              <a:ext cx="432" cy="336"/>
            </a:xfrm>
            <a:prstGeom prst="ellips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rgbClr val="990033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80</a:t>
              </a:r>
              <a:endParaRPr lang="en-US" altLang="zh-CN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50195" name="Oval 1029"/>
            <p:cNvSpPr>
              <a:spLocks noChangeArrowheads="1"/>
            </p:cNvSpPr>
            <p:nvPr/>
          </p:nvSpPr>
          <p:spPr bwMode="auto">
            <a:xfrm>
              <a:off x="1008" y="1440"/>
              <a:ext cx="432" cy="336"/>
            </a:xfrm>
            <a:prstGeom prst="ellips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rgbClr val="990033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20</a:t>
              </a:r>
              <a:endParaRPr lang="en-US" altLang="zh-CN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50196" name="Oval 1030"/>
            <p:cNvSpPr>
              <a:spLocks noChangeArrowheads="1"/>
            </p:cNvSpPr>
            <p:nvPr/>
          </p:nvSpPr>
          <p:spPr bwMode="auto">
            <a:xfrm>
              <a:off x="4272" y="1440"/>
              <a:ext cx="432" cy="336"/>
            </a:xfrm>
            <a:prstGeom prst="ellips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rgbClr val="990033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90</a:t>
              </a:r>
              <a:endParaRPr lang="en-US" altLang="zh-CN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50197" name="Oval 1031"/>
            <p:cNvSpPr>
              <a:spLocks noChangeArrowheads="1"/>
            </p:cNvSpPr>
            <p:nvPr/>
          </p:nvSpPr>
          <p:spPr bwMode="auto">
            <a:xfrm>
              <a:off x="3744" y="1968"/>
              <a:ext cx="432" cy="336"/>
            </a:xfrm>
            <a:prstGeom prst="ellips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rgbClr val="990033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85</a:t>
              </a:r>
              <a:endParaRPr lang="en-US" altLang="zh-CN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50198" name="Oval 1032"/>
            <p:cNvSpPr>
              <a:spLocks noChangeArrowheads="1"/>
            </p:cNvSpPr>
            <p:nvPr/>
          </p:nvSpPr>
          <p:spPr bwMode="auto">
            <a:xfrm>
              <a:off x="2448" y="1440"/>
              <a:ext cx="432" cy="336"/>
            </a:xfrm>
            <a:prstGeom prst="ellips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rgbClr val="990033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40</a:t>
              </a:r>
              <a:endParaRPr lang="en-US" altLang="zh-CN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50199" name="Oval 1033"/>
            <p:cNvSpPr>
              <a:spLocks noChangeArrowheads="1"/>
            </p:cNvSpPr>
            <p:nvPr/>
          </p:nvSpPr>
          <p:spPr bwMode="auto">
            <a:xfrm>
              <a:off x="1872" y="1968"/>
              <a:ext cx="432" cy="336"/>
            </a:xfrm>
            <a:prstGeom prst="ellips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rgbClr val="990033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35</a:t>
              </a:r>
              <a:endParaRPr lang="en-US" altLang="zh-CN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50200" name="Oval 1034"/>
            <p:cNvSpPr>
              <a:spLocks noChangeArrowheads="1"/>
            </p:cNvSpPr>
            <p:nvPr/>
          </p:nvSpPr>
          <p:spPr bwMode="auto">
            <a:xfrm>
              <a:off x="4560" y="2496"/>
              <a:ext cx="432" cy="336"/>
            </a:xfrm>
            <a:prstGeom prst="ellips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rgbClr val="990033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88</a:t>
              </a:r>
              <a:endParaRPr lang="en-US" altLang="zh-CN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50201" name="Line 1035"/>
            <p:cNvSpPr>
              <a:spLocks noChangeShapeType="1"/>
            </p:cNvSpPr>
            <p:nvPr/>
          </p:nvSpPr>
          <p:spPr bwMode="auto">
            <a:xfrm flipH="1">
              <a:off x="2112" y="864"/>
              <a:ext cx="528" cy="240"/>
            </a:xfrm>
            <a:prstGeom prst="line">
              <a:avLst/>
            </a:prstGeom>
            <a:noFill/>
            <a:ln w="38100">
              <a:solidFill>
                <a:srgbClr val="33669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02" name="Line 1036"/>
            <p:cNvSpPr>
              <a:spLocks noChangeShapeType="1"/>
            </p:cNvSpPr>
            <p:nvPr/>
          </p:nvSpPr>
          <p:spPr bwMode="auto">
            <a:xfrm flipH="1">
              <a:off x="1392" y="1296"/>
              <a:ext cx="336" cy="192"/>
            </a:xfrm>
            <a:prstGeom prst="line">
              <a:avLst/>
            </a:prstGeom>
            <a:noFill/>
            <a:ln w="38100">
              <a:solidFill>
                <a:srgbClr val="66669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03" name="Line 1037"/>
            <p:cNvSpPr>
              <a:spLocks noChangeShapeType="1"/>
            </p:cNvSpPr>
            <p:nvPr/>
          </p:nvSpPr>
          <p:spPr bwMode="auto">
            <a:xfrm>
              <a:off x="3072" y="864"/>
              <a:ext cx="480" cy="240"/>
            </a:xfrm>
            <a:prstGeom prst="line">
              <a:avLst/>
            </a:prstGeom>
            <a:noFill/>
            <a:ln w="38100">
              <a:solidFill>
                <a:srgbClr val="33669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04" name="Line 1038"/>
            <p:cNvSpPr>
              <a:spLocks noChangeShapeType="1"/>
            </p:cNvSpPr>
            <p:nvPr/>
          </p:nvSpPr>
          <p:spPr bwMode="auto">
            <a:xfrm>
              <a:off x="2112" y="1248"/>
              <a:ext cx="384" cy="240"/>
            </a:xfrm>
            <a:prstGeom prst="line">
              <a:avLst/>
            </a:prstGeom>
            <a:noFill/>
            <a:ln w="38100">
              <a:solidFill>
                <a:srgbClr val="33669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05" name="Line 1039"/>
            <p:cNvSpPr>
              <a:spLocks noChangeShapeType="1"/>
            </p:cNvSpPr>
            <p:nvPr/>
          </p:nvSpPr>
          <p:spPr bwMode="auto">
            <a:xfrm flipH="1">
              <a:off x="2160" y="1728"/>
              <a:ext cx="336" cy="240"/>
            </a:xfrm>
            <a:prstGeom prst="line">
              <a:avLst/>
            </a:prstGeom>
            <a:noFill/>
            <a:ln w="38100">
              <a:solidFill>
                <a:srgbClr val="33669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06" name="Line 1040"/>
            <p:cNvSpPr>
              <a:spLocks noChangeShapeType="1"/>
            </p:cNvSpPr>
            <p:nvPr/>
          </p:nvSpPr>
          <p:spPr bwMode="auto">
            <a:xfrm>
              <a:off x="3936" y="1296"/>
              <a:ext cx="384" cy="192"/>
            </a:xfrm>
            <a:prstGeom prst="line">
              <a:avLst/>
            </a:prstGeom>
            <a:noFill/>
            <a:ln w="38100">
              <a:solidFill>
                <a:srgbClr val="33669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07" name="Line 1041"/>
            <p:cNvSpPr>
              <a:spLocks noChangeShapeType="1"/>
            </p:cNvSpPr>
            <p:nvPr/>
          </p:nvSpPr>
          <p:spPr bwMode="auto">
            <a:xfrm flipH="1">
              <a:off x="4032" y="1728"/>
              <a:ext cx="384" cy="240"/>
            </a:xfrm>
            <a:prstGeom prst="line">
              <a:avLst/>
            </a:prstGeom>
            <a:noFill/>
            <a:ln w="38100">
              <a:solidFill>
                <a:srgbClr val="33669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08" name="Line 1042"/>
            <p:cNvSpPr>
              <a:spLocks noChangeShapeType="1"/>
            </p:cNvSpPr>
            <p:nvPr/>
          </p:nvSpPr>
          <p:spPr bwMode="auto">
            <a:xfrm>
              <a:off x="4128" y="2256"/>
              <a:ext cx="480" cy="288"/>
            </a:xfrm>
            <a:prstGeom prst="line">
              <a:avLst/>
            </a:prstGeom>
            <a:noFill/>
            <a:ln w="38100">
              <a:solidFill>
                <a:srgbClr val="33669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09" name="Oval 1043"/>
            <p:cNvSpPr>
              <a:spLocks noChangeArrowheads="1"/>
            </p:cNvSpPr>
            <p:nvPr/>
          </p:nvSpPr>
          <p:spPr bwMode="auto">
            <a:xfrm>
              <a:off x="1248" y="2496"/>
              <a:ext cx="432" cy="336"/>
            </a:xfrm>
            <a:prstGeom prst="ellips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rgbClr val="990033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32</a:t>
              </a:r>
              <a:endParaRPr lang="en-US" altLang="zh-CN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50210" name="Line 1044"/>
            <p:cNvSpPr>
              <a:spLocks noChangeShapeType="1"/>
            </p:cNvSpPr>
            <p:nvPr/>
          </p:nvSpPr>
          <p:spPr bwMode="auto">
            <a:xfrm flipH="1">
              <a:off x="1536" y="2208"/>
              <a:ext cx="384" cy="288"/>
            </a:xfrm>
            <a:prstGeom prst="line">
              <a:avLst/>
            </a:prstGeom>
            <a:noFill/>
            <a:ln w="38100">
              <a:solidFill>
                <a:srgbClr val="33669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11" name="Oval 1053"/>
            <p:cNvSpPr>
              <a:spLocks noChangeArrowheads="1"/>
            </p:cNvSpPr>
            <p:nvPr/>
          </p:nvSpPr>
          <p:spPr bwMode="auto">
            <a:xfrm>
              <a:off x="2640" y="672"/>
              <a:ext cx="432" cy="336"/>
            </a:xfrm>
            <a:prstGeom prst="ellipse">
              <a:avLst/>
            </a:prstGeom>
            <a:solidFill>
              <a:srgbClr val="FFFFCC"/>
            </a:solidFill>
            <a:ln w="25400" cap="sq">
              <a:solidFill>
                <a:srgbClr val="8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rgbClr val="990033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50</a:t>
              </a:r>
              <a:endParaRPr lang="en-US" altLang="zh-CN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 useBgFill="1">
          <p:nvSpPr>
            <p:cNvPr id="50212" name="Oval 1054"/>
            <p:cNvSpPr>
              <a:spLocks noChangeArrowheads="1"/>
            </p:cNvSpPr>
            <p:nvPr/>
          </p:nvSpPr>
          <p:spPr bwMode="auto">
            <a:xfrm>
              <a:off x="2640" y="672"/>
              <a:ext cx="432" cy="336"/>
            </a:xfrm>
            <a:prstGeom prst="ellipse">
              <a:avLst/>
            </a:prstGeom>
            <a:ln w="25400" cap="sq">
              <a:solidFill>
                <a:srgbClr val="8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rgbClr val="990033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50</a:t>
              </a:r>
              <a:endParaRPr lang="en-US" altLang="zh-CN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50213" name="Oval 1056"/>
            <p:cNvSpPr>
              <a:spLocks noChangeArrowheads="1"/>
            </p:cNvSpPr>
            <p:nvPr/>
          </p:nvSpPr>
          <p:spPr bwMode="auto">
            <a:xfrm>
              <a:off x="2640" y="672"/>
              <a:ext cx="432" cy="336"/>
            </a:xfrm>
            <a:prstGeom prst="ellipse">
              <a:avLst/>
            </a:prstGeom>
            <a:solidFill>
              <a:srgbClr val="CCFFFF"/>
            </a:solidFill>
            <a:ln w="19050" cap="sq">
              <a:solidFill>
                <a:schemeClr val="accent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rgbClr val="990033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50</a:t>
              </a:r>
              <a:endParaRPr lang="en-US" altLang="zh-CN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 useBgFill="1">
          <p:nvSpPr>
            <p:cNvPr id="50214" name="Oval 1065"/>
            <p:cNvSpPr>
              <a:spLocks noChangeArrowheads="1"/>
            </p:cNvSpPr>
            <p:nvPr/>
          </p:nvSpPr>
          <p:spPr bwMode="auto">
            <a:xfrm>
              <a:off x="2640" y="672"/>
              <a:ext cx="432" cy="336"/>
            </a:xfrm>
            <a:prstGeom prst="ellipse">
              <a:avLst/>
            </a:prstGeom>
            <a:ln w="25400" cap="sq">
              <a:solidFill>
                <a:srgbClr val="8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rgbClr val="990033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50</a:t>
              </a:r>
              <a:endParaRPr lang="en-US" altLang="zh-CN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</p:grpSp>
      <p:sp>
        <p:nvSpPr>
          <p:cNvPr id="205866" name="Text Box 1066"/>
          <p:cNvSpPr txBox="1">
            <a:spLocks noChangeArrowheads="1"/>
          </p:cNvSpPr>
          <p:nvPr/>
        </p:nvSpPr>
        <p:spPr bwMode="auto">
          <a:xfrm>
            <a:off x="4016375" y="5257800"/>
            <a:ext cx="87788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3600">
                <a:ea typeface="宋体" panose="02010600030101010101" pitchFamily="2" charset="-122"/>
              </a:rPr>
              <a:t>90  </a:t>
            </a:r>
            <a:endParaRPr lang="en-US" altLang="zh-CN" sz="3600" b="0">
              <a:ea typeface="宋体" panose="02010600030101010101" pitchFamily="2" charset="-122"/>
            </a:endParaRPr>
          </a:p>
        </p:txBody>
      </p:sp>
      <p:sp>
        <p:nvSpPr>
          <p:cNvPr id="205867" name="Line 1067"/>
          <p:cNvSpPr>
            <a:spLocks noChangeShapeType="1"/>
          </p:cNvSpPr>
          <p:nvPr/>
        </p:nvSpPr>
        <p:spPr bwMode="auto">
          <a:xfrm>
            <a:off x="4876800" y="1219200"/>
            <a:ext cx="914400" cy="457200"/>
          </a:xfrm>
          <a:prstGeom prst="line">
            <a:avLst/>
          </a:prstGeom>
          <a:noFill/>
          <a:ln w="38100">
            <a:solidFill>
              <a:srgbClr val="006600"/>
            </a:solidFill>
            <a:rou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868" name="Line 1068"/>
          <p:cNvSpPr>
            <a:spLocks noChangeShapeType="1"/>
          </p:cNvSpPr>
          <p:nvPr/>
        </p:nvSpPr>
        <p:spPr bwMode="auto">
          <a:xfrm>
            <a:off x="6324600" y="1905000"/>
            <a:ext cx="685800" cy="381000"/>
          </a:xfrm>
          <a:prstGeom prst="line">
            <a:avLst/>
          </a:prstGeom>
          <a:noFill/>
          <a:ln w="38100">
            <a:solidFill>
              <a:srgbClr val="006600"/>
            </a:solidFill>
            <a:rou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872" name="Text Box 1072"/>
          <p:cNvSpPr txBox="1">
            <a:spLocks noChangeArrowheads="1"/>
          </p:cNvSpPr>
          <p:nvPr/>
        </p:nvSpPr>
        <p:spPr bwMode="auto">
          <a:xfrm>
            <a:off x="4921250" y="5257800"/>
            <a:ext cx="641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3600">
                <a:ea typeface="宋体" panose="02010600030101010101" pitchFamily="2" charset="-122"/>
              </a:rPr>
              <a:t>95</a:t>
            </a:r>
            <a:endParaRPr lang="en-US" altLang="zh-CN" sz="3600" b="0">
              <a:ea typeface="宋体" panose="02010600030101010101" pitchFamily="2" charset="-122"/>
            </a:endParaRPr>
          </a:p>
        </p:txBody>
      </p:sp>
      <p:sp>
        <p:nvSpPr>
          <p:cNvPr id="205873" name="Line 1073"/>
          <p:cNvSpPr>
            <a:spLocks noChangeShapeType="1"/>
          </p:cNvSpPr>
          <p:nvPr/>
        </p:nvSpPr>
        <p:spPr bwMode="auto">
          <a:xfrm>
            <a:off x="7467600" y="2514600"/>
            <a:ext cx="685800" cy="38100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5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05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58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cmd type="evt" cmd="onstopaudio">
                                      <p:cBhvr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</p:cTn>
                                        <p:tgtEl>
                                          <p:sldTgt/>
                                        </p:tgtEl>
                                      </p:cBhvr>
                                    </p:cmd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05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05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05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58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cmd type="evt" cmd="onstopaudio">
                                      <p:cBhvr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</p:cTn>
                                        <p:tgtEl>
                                          <p:sldTgt/>
                                        </p:tgtEl>
                                      </p:cBhvr>
                                    </p:cmd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05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05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058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cmd type="evt" cmd="onstopaudio">
                                      <p:cBhvr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</p:cTn>
                                        <p:tgtEl>
                                          <p:sldTgt/>
                                        </p:tgtEl>
                                      </p:cBhvr>
                                    </p:cmd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2058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50" grpId="0" animBg="1"/>
      <p:bldP spid="205851" grpId="0" autoUpdateAnimBg="0"/>
      <p:bldP spid="205852" grpId="0" autoUpdateAnimBg="0"/>
      <p:bldP spid="205855" grpId="0" autoUpdateAnimBg="0"/>
      <p:bldP spid="205859" grpId="0" animBg="1"/>
      <p:bldP spid="205860" grpId="0" animBg="1"/>
      <p:bldP spid="205861" grpId="0" animBg="1"/>
      <p:bldP spid="205866" grpId="0" autoUpdateAnimBg="0"/>
      <p:bldP spid="205867" grpId="0" animBg="1"/>
      <p:bldP spid="205868" grpId="0" animBg="1"/>
      <p:bldP spid="205872" grpId="0" autoUpdateAnimBg="0"/>
      <p:bldP spid="205873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1F2910-D191-4F08-BA7C-DEF020E7ABD5}" type="slidenum">
              <a:rPr lang="en-US" altLang="zh-CN"/>
              <a:t>39</a:t>
            </a:fld>
            <a:endParaRPr lang="en-US" altLang="zh-CN"/>
          </a:p>
        </p:txBody>
      </p:sp>
      <p:sp>
        <p:nvSpPr>
          <p:cNvPr id="29901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2</a:t>
            </a:r>
            <a:r>
              <a:rPr lang="zh-CN" altLang="en-US" smtClean="0"/>
              <a:t>－二叉排序树的查找算法</a:t>
            </a:r>
          </a:p>
        </p:txBody>
      </p:sp>
      <p:sp>
        <p:nvSpPr>
          <p:cNvPr id="51204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/>
            <a:r>
              <a:rPr lang="zh-CN" altLang="en-US" smtClean="0"/>
              <a:t>在查找过程中</a:t>
            </a:r>
            <a:r>
              <a:rPr lang="en-US" altLang="zh-CN" smtClean="0"/>
              <a:t>, </a:t>
            </a:r>
            <a:r>
              <a:rPr lang="zh-CN" altLang="en-US" smtClean="0"/>
              <a:t>生成了一条</a:t>
            </a:r>
            <a:r>
              <a:rPr lang="zh-CN" altLang="en-US" smtClean="0">
                <a:solidFill>
                  <a:srgbClr val="A50021"/>
                </a:solidFill>
              </a:rPr>
              <a:t>查找路径</a:t>
            </a:r>
          </a:p>
          <a:p>
            <a:pPr marL="990600" lvl="1" indent="-533400" eaLnBrk="1" hangingPunct="1"/>
            <a:r>
              <a:rPr lang="en-US" altLang="zh-CN" smtClean="0"/>
              <a:t>1</a:t>
            </a:r>
            <a:r>
              <a:rPr lang="zh-CN" altLang="en-US" smtClean="0"/>
              <a:t>）从根结点出发</a:t>
            </a:r>
            <a:r>
              <a:rPr lang="en-US" altLang="zh-CN" smtClean="0"/>
              <a:t>, </a:t>
            </a:r>
            <a:r>
              <a:rPr lang="zh-CN" altLang="en-US" smtClean="0"/>
              <a:t>沿着左分支或右分支逐层向下</a:t>
            </a:r>
            <a:r>
              <a:rPr lang="zh-CN" altLang="en-US" smtClean="0">
                <a:solidFill>
                  <a:srgbClr val="A50021"/>
                </a:solidFill>
              </a:rPr>
              <a:t>直至关键字等于给定值的结点</a:t>
            </a:r>
            <a:r>
              <a:rPr lang="en-US" altLang="zh-CN" smtClean="0"/>
              <a:t>; </a:t>
            </a:r>
            <a:br>
              <a:rPr lang="en-US" altLang="zh-CN" smtClean="0"/>
            </a:br>
            <a:r>
              <a:rPr lang="en-US" altLang="zh-CN" smtClean="0"/>
              <a:t>                                                 ——</a:t>
            </a:r>
            <a:r>
              <a:rPr lang="zh-CN" altLang="en-US" smtClean="0"/>
              <a:t>查找成功</a:t>
            </a:r>
          </a:p>
          <a:p>
            <a:pPr marL="990600" lvl="1" indent="-533400" eaLnBrk="1" hangingPunct="1"/>
            <a:r>
              <a:rPr lang="en-US" altLang="zh-CN" smtClean="0"/>
              <a:t>2</a:t>
            </a:r>
            <a:r>
              <a:rPr lang="zh-CN" altLang="en-US" smtClean="0"/>
              <a:t>）从根结点出发</a:t>
            </a:r>
            <a:r>
              <a:rPr lang="en-US" altLang="zh-CN" smtClean="0"/>
              <a:t>, </a:t>
            </a:r>
            <a:r>
              <a:rPr lang="zh-CN" altLang="en-US" smtClean="0"/>
              <a:t>沿着左分支或右分支逐层向下</a:t>
            </a:r>
            <a:r>
              <a:rPr lang="zh-CN" altLang="en-US" smtClean="0">
                <a:solidFill>
                  <a:srgbClr val="A50021"/>
                </a:solidFill>
              </a:rPr>
              <a:t>直至指针指向空树为止</a:t>
            </a:r>
            <a:r>
              <a:rPr lang="zh-CN" altLang="en-US" smtClean="0"/>
              <a:t>。</a:t>
            </a:r>
            <a:br>
              <a:rPr lang="zh-CN" altLang="en-US" smtClean="0"/>
            </a:br>
            <a:r>
              <a:rPr lang="zh-CN" altLang="en-US" smtClean="0"/>
              <a:t>                                                 </a:t>
            </a:r>
            <a:r>
              <a:rPr lang="en-US" altLang="zh-CN" smtClean="0"/>
              <a:t>——</a:t>
            </a:r>
            <a:r>
              <a:rPr lang="zh-CN" altLang="en-US" smtClean="0"/>
              <a:t>查找不成功</a:t>
            </a:r>
          </a:p>
          <a:p>
            <a:pPr marL="533400" indent="-533400" eaLnBrk="1" hangingPunct="1"/>
            <a:endParaRPr kumimoji="1" lang="en-US" altLang="zh-CN" smtClean="0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906575-3563-4F9F-955B-416455502764}" type="slidenum">
              <a:rPr lang="en-US" altLang="zh-CN"/>
              <a:t>4</a:t>
            </a:fld>
            <a:endParaRPr lang="en-US" altLang="zh-CN"/>
          </a:p>
        </p:txBody>
      </p:sp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什么是关键字？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solidFill>
                  <a:srgbClr val="A50021"/>
                </a:solidFill>
              </a:rPr>
              <a:t>关键字</a:t>
            </a:r>
            <a:r>
              <a:rPr lang="zh-CN" altLang="en-US" smtClean="0"/>
              <a:t>：是数据元素（或记录）中某个数据项的值</a:t>
            </a:r>
            <a:r>
              <a:rPr lang="en-US" altLang="zh-CN" smtClean="0"/>
              <a:t>, </a:t>
            </a:r>
            <a:r>
              <a:rPr lang="zh-CN" altLang="en-US" smtClean="0"/>
              <a:t>用以标识（识别）一个数据元素（或记录）。</a:t>
            </a:r>
          </a:p>
          <a:p>
            <a:pPr eaLnBrk="1" hangingPunct="1"/>
            <a:endParaRPr lang="en-US" altLang="zh-CN" smtClean="0"/>
          </a:p>
        </p:txBody>
      </p:sp>
      <p:sp useBgFill="1">
        <p:nvSpPr>
          <p:cNvPr id="263172" name="Text Box 4"/>
          <p:cNvSpPr txBox="1">
            <a:spLocks noChangeArrowheads="1"/>
          </p:cNvSpPr>
          <p:nvPr/>
        </p:nvSpPr>
        <p:spPr bwMode="auto">
          <a:xfrm>
            <a:off x="1116013" y="3644900"/>
            <a:ext cx="7053262" cy="2667000"/>
          </a:xfrm>
          <a:prstGeom prst="rect">
            <a:avLst/>
          </a:prstGeom>
          <a:ln w="12700" cap="rnd">
            <a:solidFill>
              <a:schemeClr val="tx1"/>
            </a:solidFill>
            <a:miter lim="800000"/>
          </a:ln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>
                <a:latin typeface="楷体_GB2312" pitchFamily="49" charset="-122"/>
              </a:rPr>
              <a:t>  </a:t>
            </a:r>
            <a:r>
              <a:rPr lang="zh-CN" altLang="en-US">
                <a:latin typeface="楷体_GB2312" pitchFamily="49" charset="-122"/>
              </a:rPr>
              <a:t>学号     姓名    专业     年龄</a:t>
            </a:r>
            <a:br>
              <a:rPr lang="zh-CN" altLang="en-US">
                <a:latin typeface="楷体_GB2312" pitchFamily="49" charset="-122"/>
              </a:rPr>
            </a:br>
            <a:r>
              <a:rPr lang="zh-CN" altLang="en-US">
                <a:latin typeface="楷体_GB2312" pitchFamily="49" charset="-122"/>
              </a:rPr>
              <a:t> </a:t>
            </a:r>
            <a:r>
              <a:rPr lang="en-US" altLang="zh-CN">
                <a:latin typeface="楷体_GB2312" pitchFamily="49" charset="-122"/>
              </a:rPr>
              <a:t>20030001  </a:t>
            </a:r>
            <a:r>
              <a:rPr lang="zh-CN" altLang="en-US">
                <a:latin typeface="楷体_GB2312" pitchFamily="49" charset="-122"/>
              </a:rPr>
              <a:t>王洪   计算机     </a:t>
            </a:r>
            <a:r>
              <a:rPr lang="en-US" altLang="zh-CN">
                <a:latin typeface="楷体_GB2312" pitchFamily="49" charset="-122"/>
              </a:rPr>
              <a:t>17</a:t>
            </a:r>
          </a:p>
          <a:p>
            <a:pPr eaLnBrk="1" hangingPunct="1"/>
            <a:r>
              <a:rPr lang="en-US" altLang="zh-CN">
                <a:latin typeface="楷体_GB2312" pitchFamily="49" charset="-122"/>
              </a:rPr>
              <a:t> 20030002  </a:t>
            </a:r>
            <a:r>
              <a:rPr lang="zh-CN" altLang="en-US">
                <a:latin typeface="楷体_GB2312" pitchFamily="49" charset="-122"/>
              </a:rPr>
              <a:t>李文   计算机     </a:t>
            </a:r>
            <a:r>
              <a:rPr lang="en-US" altLang="zh-CN">
                <a:latin typeface="楷体_GB2312" pitchFamily="49" charset="-122"/>
              </a:rPr>
              <a:t>18</a:t>
            </a:r>
          </a:p>
          <a:p>
            <a:pPr eaLnBrk="1" hangingPunct="1"/>
            <a:r>
              <a:rPr lang="en-US" altLang="zh-CN">
                <a:latin typeface="楷体_GB2312" pitchFamily="49" charset="-122"/>
              </a:rPr>
              <a:t> 20030003  </a:t>
            </a:r>
            <a:r>
              <a:rPr lang="zh-CN" altLang="en-US">
                <a:latin typeface="楷体_GB2312" pitchFamily="49" charset="-122"/>
              </a:rPr>
              <a:t>谢军   计算机     </a:t>
            </a:r>
            <a:r>
              <a:rPr lang="en-US" altLang="zh-CN">
                <a:latin typeface="楷体_GB2312" pitchFamily="49" charset="-122"/>
              </a:rPr>
              <a:t>18</a:t>
            </a:r>
          </a:p>
          <a:p>
            <a:pPr eaLnBrk="1" hangingPunct="1"/>
            <a:r>
              <a:rPr lang="en-US" altLang="zh-CN">
                <a:latin typeface="楷体_GB2312" pitchFamily="49" charset="-122"/>
              </a:rPr>
              <a:t> 20030004  </a:t>
            </a:r>
            <a:r>
              <a:rPr lang="zh-CN" altLang="en-US">
                <a:latin typeface="楷体_GB2312" pitchFamily="49" charset="-122"/>
              </a:rPr>
              <a:t>张辉   信息工程   </a:t>
            </a:r>
            <a:r>
              <a:rPr lang="en-US" altLang="zh-CN">
                <a:latin typeface="楷体_GB2312" pitchFamily="49" charset="-122"/>
              </a:rPr>
              <a:t>20</a:t>
            </a:r>
          </a:p>
          <a:p>
            <a:pPr eaLnBrk="1" hangingPunct="1"/>
            <a:r>
              <a:rPr lang="en-US" altLang="zh-CN">
                <a:latin typeface="楷体_GB2312" pitchFamily="49" charset="-122"/>
              </a:rPr>
              <a:t> 20030005  </a:t>
            </a:r>
            <a:r>
              <a:rPr lang="zh-CN" altLang="en-US">
                <a:latin typeface="楷体_GB2312" pitchFamily="49" charset="-122"/>
              </a:rPr>
              <a:t>李文   信息工程   </a:t>
            </a:r>
            <a:r>
              <a:rPr lang="en-US" altLang="zh-CN">
                <a:latin typeface="楷体_GB2312" pitchFamily="49" charset="-122"/>
              </a:rPr>
              <a:t>19</a:t>
            </a:r>
            <a:endParaRPr lang="en-US" altLang="zh-CN">
              <a:solidFill>
                <a:srgbClr val="FFFF00"/>
              </a:solidFill>
              <a:latin typeface="楷体_GB2312" pitchFamily="49" charset="-122"/>
            </a:endParaRP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3172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52AB52-1C0E-4986-813D-4E37C2CAD674}" type="slidenum">
              <a:rPr lang="en-US" altLang="zh-CN"/>
              <a:t>40</a:t>
            </a:fld>
            <a:endParaRPr lang="en-US" altLang="zh-CN"/>
          </a:p>
        </p:txBody>
      </p:sp>
      <p:sp>
        <p:nvSpPr>
          <p:cNvPr id="241666" name="Rectangle 1026"/>
          <p:cNvSpPr>
            <a:spLocks noChangeArrowheads="1"/>
          </p:cNvSpPr>
          <p:nvPr/>
        </p:nvSpPr>
        <p:spPr bwMode="auto">
          <a:xfrm>
            <a:off x="684213" y="1196975"/>
            <a:ext cx="8001000" cy="4714875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CC6600"/>
              </a:buClr>
              <a:buFont typeface="Wingdings 2" pitchFamily="18" charset="2"/>
              <a:buNone/>
            </a:pPr>
            <a:r>
              <a:rPr lang="en-US" altLang="zh-CN" dirty="0" err="1" smtClean="0"/>
              <a:t>BiTree</a:t>
            </a:r>
            <a:r>
              <a:rPr lang="en-US" altLang="zh-CN" dirty="0" smtClean="0"/>
              <a:t> </a:t>
            </a:r>
            <a:r>
              <a:rPr lang="en-US" altLang="zh-CN" dirty="0" err="1">
                <a:solidFill>
                  <a:srgbClr val="6600CC"/>
                </a:solidFill>
              </a:rPr>
              <a:t>SearchBST</a:t>
            </a:r>
            <a:r>
              <a:rPr lang="en-US" altLang="zh-CN" dirty="0"/>
              <a:t>(</a:t>
            </a:r>
            <a:r>
              <a:rPr lang="en-US" altLang="zh-CN" dirty="0" err="1"/>
              <a:t>BiTree</a:t>
            </a:r>
            <a:r>
              <a:rPr lang="en-US" altLang="zh-CN" dirty="0"/>
              <a:t> T,  </a:t>
            </a:r>
            <a:r>
              <a:rPr lang="en-US" altLang="zh-CN" dirty="0" err="1"/>
              <a:t>KeyType</a:t>
            </a:r>
            <a:r>
              <a:rPr lang="en-US" altLang="zh-CN" dirty="0"/>
              <a:t> key) 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CC6600"/>
              </a:buClr>
              <a:buFont typeface="Wingdings 2" pitchFamily="18" charset="2"/>
              <a:buNone/>
            </a:pPr>
            <a:r>
              <a:rPr lang="en-US" altLang="zh-CN" dirty="0"/>
              <a:t>{ </a:t>
            </a:r>
            <a:r>
              <a:rPr lang="en-US" altLang="zh-CN" dirty="0">
                <a:solidFill>
                  <a:srgbClr val="0000FF"/>
                </a:solidFill>
              </a:rPr>
              <a:t>//</a:t>
            </a:r>
            <a:r>
              <a:rPr lang="zh-CN" altLang="en-US" dirty="0">
                <a:solidFill>
                  <a:srgbClr val="0000FF"/>
                </a:solidFill>
              </a:rPr>
              <a:t>二叉排序树用二叉链表存储。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CC6600"/>
              </a:buClr>
              <a:buFont typeface="Wingdings 2" pitchFamily="18" charset="2"/>
              <a:buNone/>
            </a:pPr>
            <a:r>
              <a:rPr lang="zh-CN" altLang="en-US" dirty="0">
                <a:solidFill>
                  <a:srgbClr val="0000FF"/>
                </a:solidFill>
              </a:rPr>
              <a:t>  </a:t>
            </a:r>
            <a:r>
              <a:rPr lang="en-US" altLang="zh-CN" dirty="0">
                <a:solidFill>
                  <a:srgbClr val="0000FF"/>
                </a:solidFill>
              </a:rPr>
              <a:t>//</a:t>
            </a:r>
            <a:r>
              <a:rPr lang="zh-CN" altLang="en-US" dirty="0">
                <a:solidFill>
                  <a:srgbClr val="0000FF"/>
                </a:solidFill>
              </a:rPr>
              <a:t>若查找成功</a:t>
            </a:r>
            <a:r>
              <a:rPr lang="en-US" altLang="zh-CN" dirty="0">
                <a:solidFill>
                  <a:srgbClr val="0000FF"/>
                </a:solidFill>
              </a:rPr>
              <a:t>, </a:t>
            </a:r>
            <a:r>
              <a:rPr lang="zh-CN" altLang="en-US" dirty="0">
                <a:solidFill>
                  <a:srgbClr val="0000FF"/>
                </a:solidFill>
              </a:rPr>
              <a:t>则返回该记录结点的指针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CC6600"/>
              </a:buClr>
              <a:buFont typeface="Wingdings 2" pitchFamily="18" charset="2"/>
              <a:buNone/>
            </a:pPr>
            <a:r>
              <a:rPr lang="zh-CN" altLang="en-US" dirty="0">
                <a:solidFill>
                  <a:srgbClr val="0000FF"/>
                </a:solidFill>
              </a:rPr>
              <a:t>  </a:t>
            </a:r>
            <a:r>
              <a:rPr lang="en-US" altLang="zh-CN" dirty="0">
                <a:solidFill>
                  <a:srgbClr val="0000FF"/>
                </a:solidFill>
              </a:rPr>
              <a:t>//</a:t>
            </a:r>
            <a:r>
              <a:rPr lang="zh-CN" altLang="en-US" dirty="0">
                <a:solidFill>
                  <a:srgbClr val="0000FF"/>
                </a:solidFill>
              </a:rPr>
              <a:t>否则返回空指针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CC6600"/>
              </a:buClr>
              <a:buFont typeface="Wingdings 2" pitchFamily="18" charset="2"/>
              <a:buNone/>
            </a:pPr>
            <a:endParaRPr lang="zh-CN" altLang="en-US" dirty="0"/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CC6600"/>
              </a:buClr>
              <a:buFont typeface="Wingdings 2" pitchFamily="18" charset="2"/>
              <a:buNone/>
            </a:pPr>
            <a:endParaRPr lang="zh-CN" altLang="en-US" dirty="0"/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CC6600"/>
              </a:buClr>
              <a:buFont typeface="Wingdings 2" pitchFamily="18" charset="2"/>
              <a:buNone/>
            </a:pPr>
            <a:endParaRPr lang="zh-CN" altLang="en-US" dirty="0"/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CC6600"/>
              </a:buClr>
              <a:buFont typeface="Wingdings 2" pitchFamily="18" charset="2"/>
              <a:buNone/>
            </a:pPr>
            <a:endParaRPr lang="zh-CN" altLang="en-US" dirty="0"/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CC6600"/>
              </a:buClr>
              <a:buFont typeface="Wingdings 2" pitchFamily="18" charset="2"/>
              <a:buNone/>
            </a:pPr>
            <a:endParaRPr lang="zh-CN" altLang="en-US" dirty="0"/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CC6600"/>
              </a:buClr>
              <a:buFont typeface="Wingdings 2" pitchFamily="18" charset="2"/>
              <a:buNone/>
            </a:pPr>
            <a:r>
              <a:rPr lang="en-US" altLang="zh-CN" dirty="0"/>
              <a:t>}</a:t>
            </a:r>
            <a:r>
              <a:rPr lang="en-US" altLang="zh-CN" dirty="0">
                <a:solidFill>
                  <a:srgbClr val="6600CC"/>
                </a:solidFill>
              </a:rPr>
              <a:t>//</a:t>
            </a:r>
            <a:r>
              <a:rPr lang="en-US" altLang="zh-CN" dirty="0" err="1">
                <a:solidFill>
                  <a:srgbClr val="6600CC"/>
                </a:solidFill>
              </a:rPr>
              <a:t>SearchBST</a:t>
            </a:r>
            <a:endParaRPr lang="en-US" altLang="zh-CN" dirty="0">
              <a:solidFill>
                <a:srgbClr val="6600CC"/>
              </a:solidFill>
            </a:endParaRPr>
          </a:p>
        </p:txBody>
      </p:sp>
      <p:sp>
        <p:nvSpPr>
          <p:cNvPr id="241667" name="Rectangle 102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2</a:t>
            </a:r>
            <a:r>
              <a:rPr lang="zh-CN" altLang="en-US" smtClean="0"/>
              <a:t>－二叉排序树的查找算法</a:t>
            </a:r>
          </a:p>
        </p:txBody>
      </p:sp>
      <p:sp>
        <p:nvSpPr>
          <p:cNvPr id="241669" name="Rectangle 1029"/>
          <p:cNvSpPr>
            <a:spLocks noChangeArrowheads="1"/>
          </p:cNvSpPr>
          <p:nvPr/>
        </p:nvSpPr>
        <p:spPr bwMode="auto">
          <a:xfrm>
            <a:off x="1116013" y="3213100"/>
            <a:ext cx="7272337" cy="1901825"/>
          </a:xfrm>
          <a:prstGeom prst="rect">
            <a:avLst/>
          </a:prstGeom>
          <a:noFill/>
          <a:ln w="9525" algn="ctr">
            <a:solidFill>
              <a:schemeClr val="hlink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CC6600"/>
              </a:buClr>
              <a:buFont typeface="Wingdings 2" pitchFamily="18" charset="2"/>
              <a:buNone/>
            </a:pPr>
            <a:r>
              <a:rPr lang="en-US" altLang="zh-CN"/>
              <a:t>if(</a:t>
            </a:r>
            <a:r>
              <a:rPr lang="en-US" altLang="zh-CN">
                <a:solidFill>
                  <a:srgbClr val="A50021"/>
                </a:solidFill>
              </a:rPr>
              <a:t>!T|| EQ(key,  T-&gt;data. key)</a:t>
            </a:r>
            <a:r>
              <a:rPr lang="en-US" altLang="zh-CN"/>
              <a:t>) return T;  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CC6600"/>
              </a:buClr>
              <a:buFont typeface="Wingdings 2" pitchFamily="18" charset="2"/>
              <a:buNone/>
            </a:pPr>
            <a:r>
              <a:rPr lang="en-US" altLang="zh-CN"/>
              <a:t>   else if LT(key,  T-&gt;data. key)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CC6600"/>
              </a:buClr>
              <a:buFont typeface="Wingdings 2" pitchFamily="18" charset="2"/>
              <a:buNone/>
            </a:pPr>
            <a:r>
              <a:rPr lang="en-US" altLang="zh-CN"/>
              <a:t>               return(</a:t>
            </a:r>
            <a:r>
              <a:rPr lang="en-US" altLang="zh-CN">
                <a:solidFill>
                  <a:srgbClr val="A50021"/>
                </a:solidFill>
              </a:rPr>
              <a:t>SearchBST(T-&gt;lchild,  key)</a:t>
            </a:r>
            <a:r>
              <a:rPr lang="en-US" altLang="zh-CN"/>
              <a:t>); 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CC6600"/>
              </a:buClr>
              <a:buFont typeface="Wingdings 2" pitchFamily="18" charset="2"/>
              <a:buNone/>
            </a:pPr>
            <a:r>
              <a:rPr lang="en-US" altLang="zh-CN"/>
              <a:t>   else  return(</a:t>
            </a:r>
            <a:r>
              <a:rPr lang="en-US" altLang="zh-CN">
                <a:solidFill>
                  <a:srgbClr val="A50021"/>
                </a:solidFill>
              </a:rPr>
              <a:t>SearchBST(T-&gt;rchild,  key)</a:t>
            </a:r>
            <a:r>
              <a:rPr lang="en-US" altLang="zh-CN"/>
              <a:t>) </a:t>
            </a: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16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16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1000"/>
                                        <p:tgtEl>
                                          <p:spTgt spid="24166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1000"/>
                                        <p:tgtEl>
                                          <p:spTgt spid="2416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1000"/>
                                        <p:tgtEl>
                                          <p:spTgt spid="2416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8" dur="1000"/>
                                        <p:tgtEl>
                                          <p:spTgt spid="2416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3" dur="1000"/>
                                        <p:tgtEl>
                                          <p:spTgt spid="2416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666" grpId="0" animBg="1" autoUpdateAnimBg="0"/>
      <p:bldP spid="241669" grpId="0" build="p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3</a:t>
            </a:r>
            <a:r>
              <a:rPr lang="zh-CN" altLang="en-US" dirty="0" smtClean="0"/>
              <a:t>－二叉排序树的插入算法</a:t>
            </a:r>
            <a:endParaRPr lang="zh-CN" altLang="en-US" dirty="0"/>
          </a:p>
        </p:txBody>
      </p:sp>
      <p:sp>
        <p:nvSpPr>
          <p:cNvPr id="53251" name="内容占位符 2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二叉排序树的特点：是一种</a:t>
            </a:r>
            <a:r>
              <a:rPr lang="zh-CN" altLang="en-US" smtClean="0">
                <a:solidFill>
                  <a:srgbClr val="FF0000"/>
                </a:solidFill>
              </a:rPr>
              <a:t>动态树表</a:t>
            </a:r>
            <a:r>
              <a:rPr lang="zh-CN" altLang="en-US" smtClean="0"/>
              <a:t>，树的结构通常不是一次生成的，而是在查找过程中，当树中不存在关键字等于给定值的结点时再进行插入。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动态查找表：“插入”操作在查找不成功时才进行；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177DBA-70A5-4C22-9E30-A2086CC1BF46}" type="slidenum">
              <a:rPr lang="en-US" altLang="zh-CN" smtClean="0"/>
              <a:t>41</a:t>
            </a:fld>
            <a:endParaRPr lang="en-US" altLang="zh-CN"/>
          </a:p>
        </p:txBody>
      </p:sp>
      <p:sp>
        <p:nvSpPr>
          <p:cNvPr id="4" name="Line 47"/>
          <p:cNvSpPr>
            <a:spLocks noChangeShapeType="1"/>
          </p:cNvSpPr>
          <p:nvPr/>
        </p:nvSpPr>
        <p:spPr bwMode="auto">
          <a:xfrm>
            <a:off x="3621088" y="5422900"/>
            <a:ext cx="233362" cy="347663"/>
          </a:xfrm>
          <a:prstGeom prst="line">
            <a:avLst/>
          </a:prstGeom>
          <a:noFill/>
          <a:ln w="38100" cap="rnd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Oval 48"/>
          <p:cNvSpPr>
            <a:spLocks noChangeArrowheads="1"/>
          </p:cNvSpPr>
          <p:nvPr/>
        </p:nvSpPr>
        <p:spPr bwMode="auto">
          <a:xfrm>
            <a:off x="3700463" y="5684838"/>
            <a:ext cx="566737" cy="577850"/>
          </a:xfrm>
          <a:prstGeom prst="ellipse">
            <a:avLst/>
          </a:prstGeom>
          <a:solidFill>
            <a:srgbClr val="FFFFCC"/>
          </a:solidFill>
          <a:ln w="12700" cap="rnd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40</a:t>
            </a:r>
          </a:p>
        </p:txBody>
      </p:sp>
      <p:grpSp>
        <p:nvGrpSpPr>
          <p:cNvPr id="6" name="Group 54"/>
          <p:cNvGrpSpPr/>
          <p:nvPr/>
        </p:nvGrpSpPr>
        <p:grpSpPr bwMode="auto">
          <a:xfrm>
            <a:off x="3571875" y="4356100"/>
            <a:ext cx="762000" cy="658813"/>
            <a:chOff x="2442" y="2997"/>
            <a:chExt cx="480" cy="415"/>
          </a:xfrm>
        </p:grpSpPr>
        <p:sp>
          <p:nvSpPr>
            <p:cNvPr id="53280" name="Text Box 50"/>
            <p:cNvSpPr txBox="1">
              <a:spLocks noChangeArrowheads="1"/>
            </p:cNvSpPr>
            <p:nvPr/>
          </p:nvSpPr>
          <p:spPr bwMode="auto">
            <a:xfrm>
              <a:off x="2538" y="2997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400">
                  <a:latin typeface="Arial" panose="020B0604020202020204" pitchFamily="34" charset="0"/>
                  <a:ea typeface="宋体" panose="02010600030101010101" pitchFamily="2" charset="-122"/>
                </a:rPr>
                <a:t>f</a:t>
              </a:r>
            </a:p>
          </p:txBody>
        </p:sp>
        <p:sp>
          <p:nvSpPr>
            <p:cNvPr id="53281" name="Line 51"/>
            <p:cNvSpPr>
              <a:spLocks noChangeShapeType="1"/>
            </p:cNvSpPr>
            <p:nvPr/>
          </p:nvSpPr>
          <p:spPr bwMode="auto">
            <a:xfrm flipH="1">
              <a:off x="2442" y="3205"/>
              <a:ext cx="192" cy="207"/>
            </a:xfrm>
            <a:prstGeom prst="line">
              <a:avLst/>
            </a:prstGeom>
            <a:noFill/>
            <a:ln w="57150" cap="rnd">
              <a:solidFill>
                <a:srgbClr val="A5002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3256" name="Group 55"/>
          <p:cNvGrpSpPr/>
          <p:nvPr/>
        </p:nvGrpSpPr>
        <p:grpSpPr bwMode="auto">
          <a:xfrm>
            <a:off x="1785938" y="3786188"/>
            <a:ext cx="4629150" cy="2370137"/>
            <a:chOff x="1317" y="2638"/>
            <a:chExt cx="2916" cy="1493"/>
          </a:xfrm>
        </p:grpSpPr>
        <p:sp>
          <p:nvSpPr>
            <p:cNvPr id="53261" name="Line 7"/>
            <p:cNvSpPr>
              <a:spLocks noChangeShapeType="1"/>
            </p:cNvSpPr>
            <p:nvPr/>
          </p:nvSpPr>
          <p:spPr bwMode="auto">
            <a:xfrm flipH="1">
              <a:off x="2082" y="2846"/>
              <a:ext cx="354" cy="199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62" name="Line 8"/>
            <p:cNvSpPr>
              <a:spLocks noChangeShapeType="1"/>
            </p:cNvSpPr>
            <p:nvPr/>
          </p:nvSpPr>
          <p:spPr bwMode="auto">
            <a:xfrm>
              <a:off x="2718" y="2865"/>
              <a:ext cx="363" cy="197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63" name="Line 9"/>
            <p:cNvSpPr>
              <a:spLocks noChangeShapeType="1"/>
            </p:cNvSpPr>
            <p:nvPr/>
          </p:nvSpPr>
          <p:spPr bwMode="auto">
            <a:xfrm>
              <a:off x="2046" y="3217"/>
              <a:ext cx="191" cy="227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64" name="Line 10"/>
            <p:cNvSpPr>
              <a:spLocks noChangeShapeType="1"/>
            </p:cNvSpPr>
            <p:nvPr/>
          </p:nvSpPr>
          <p:spPr bwMode="auto">
            <a:xfrm flipH="1">
              <a:off x="2064" y="3658"/>
              <a:ext cx="136" cy="181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65" name="Line 11"/>
            <p:cNvSpPr>
              <a:spLocks noChangeShapeType="1"/>
            </p:cNvSpPr>
            <p:nvPr/>
          </p:nvSpPr>
          <p:spPr bwMode="auto">
            <a:xfrm flipH="1">
              <a:off x="1610" y="3233"/>
              <a:ext cx="197" cy="220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66" name="Line 12"/>
            <p:cNvSpPr>
              <a:spLocks noChangeShapeType="1"/>
            </p:cNvSpPr>
            <p:nvPr/>
          </p:nvSpPr>
          <p:spPr bwMode="auto">
            <a:xfrm rot="10800000">
              <a:off x="3378" y="3204"/>
              <a:ext cx="250" cy="181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67" name="Line 13"/>
            <p:cNvSpPr>
              <a:spLocks noChangeShapeType="1"/>
            </p:cNvSpPr>
            <p:nvPr/>
          </p:nvSpPr>
          <p:spPr bwMode="auto">
            <a:xfrm flipH="1">
              <a:off x="3469" y="3657"/>
              <a:ext cx="136" cy="136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68" name="Line 14"/>
            <p:cNvSpPr>
              <a:spLocks noChangeShapeType="1"/>
            </p:cNvSpPr>
            <p:nvPr/>
          </p:nvSpPr>
          <p:spPr bwMode="auto">
            <a:xfrm flipH="1">
              <a:off x="2896" y="3233"/>
              <a:ext cx="207" cy="163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69" name="Line 15"/>
            <p:cNvSpPr>
              <a:spLocks noChangeShapeType="1"/>
            </p:cNvSpPr>
            <p:nvPr/>
          </p:nvSpPr>
          <p:spPr bwMode="auto">
            <a:xfrm>
              <a:off x="3810" y="3634"/>
              <a:ext cx="180" cy="159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70" name="Oval 17"/>
            <p:cNvSpPr>
              <a:spLocks noChangeArrowheads="1"/>
            </p:cNvSpPr>
            <p:nvPr/>
          </p:nvSpPr>
          <p:spPr bwMode="auto">
            <a:xfrm>
              <a:off x="2405" y="2638"/>
              <a:ext cx="331" cy="301"/>
            </a:xfrm>
            <a:prstGeom prst="ellipse">
              <a:avLst/>
            </a:prstGeom>
            <a:solidFill>
              <a:schemeClr val="accent2"/>
            </a:solidFill>
            <a:ln w="12700" cap="rnd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400">
                  <a:latin typeface="Arial" panose="020B0604020202020204" pitchFamily="34" charset="0"/>
                  <a:ea typeface="宋体" panose="02010600030101010101" pitchFamily="2" charset="-122"/>
                </a:rPr>
                <a:t>45</a:t>
              </a:r>
            </a:p>
          </p:txBody>
        </p:sp>
        <p:sp>
          <p:nvSpPr>
            <p:cNvPr id="53271" name="Oval 20"/>
            <p:cNvSpPr>
              <a:spLocks noChangeArrowheads="1"/>
            </p:cNvSpPr>
            <p:nvPr/>
          </p:nvSpPr>
          <p:spPr bwMode="auto">
            <a:xfrm>
              <a:off x="1770" y="2979"/>
              <a:ext cx="331" cy="301"/>
            </a:xfrm>
            <a:prstGeom prst="ellipse">
              <a:avLst/>
            </a:prstGeom>
            <a:solidFill>
              <a:schemeClr val="accent2"/>
            </a:solidFill>
            <a:ln w="12700" cap="rnd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400">
                  <a:latin typeface="Arial" panose="020B0604020202020204" pitchFamily="34" charset="0"/>
                  <a:ea typeface="宋体" panose="02010600030101010101" pitchFamily="2" charset="-122"/>
                </a:rPr>
                <a:t>12</a:t>
              </a:r>
            </a:p>
          </p:txBody>
        </p:sp>
        <p:sp>
          <p:nvSpPr>
            <p:cNvPr id="53272" name="Oval 23"/>
            <p:cNvSpPr>
              <a:spLocks noChangeArrowheads="1"/>
            </p:cNvSpPr>
            <p:nvPr/>
          </p:nvSpPr>
          <p:spPr bwMode="auto">
            <a:xfrm>
              <a:off x="1317" y="3364"/>
              <a:ext cx="331" cy="301"/>
            </a:xfrm>
            <a:prstGeom prst="ellipse">
              <a:avLst/>
            </a:prstGeom>
            <a:solidFill>
              <a:schemeClr val="accent2"/>
            </a:solidFill>
            <a:ln w="12700" cap="rnd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400">
                  <a:latin typeface="Arial" panose="020B0604020202020204" pitchFamily="34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53273" name="Oval 26"/>
            <p:cNvSpPr>
              <a:spLocks noChangeArrowheads="1"/>
            </p:cNvSpPr>
            <p:nvPr/>
          </p:nvSpPr>
          <p:spPr bwMode="auto">
            <a:xfrm>
              <a:off x="2169" y="3395"/>
              <a:ext cx="331" cy="301"/>
            </a:xfrm>
            <a:prstGeom prst="ellipse">
              <a:avLst/>
            </a:prstGeom>
            <a:solidFill>
              <a:schemeClr val="accent2"/>
            </a:solidFill>
            <a:ln w="12700" cap="rnd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400">
                  <a:latin typeface="Arial" panose="020B0604020202020204" pitchFamily="34" charset="0"/>
                  <a:ea typeface="宋体" panose="02010600030101010101" pitchFamily="2" charset="-122"/>
                </a:rPr>
                <a:t>37</a:t>
              </a:r>
            </a:p>
          </p:txBody>
        </p:sp>
        <p:sp>
          <p:nvSpPr>
            <p:cNvPr id="53274" name="Oval 29"/>
            <p:cNvSpPr>
              <a:spLocks noChangeArrowheads="1"/>
            </p:cNvSpPr>
            <p:nvPr/>
          </p:nvSpPr>
          <p:spPr bwMode="auto">
            <a:xfrm>
              <a:off x="2723" y="3364"/>
              <a:ext cx="331" cy="301"/>
            </a:xfrm>
            <a:prstGeom prst="ellipse">
              <a:avLst/>
            </a:prstGeom>
            <a:solidFill>
              <a:schemeClr val="accent2"/>
            </a:solidFill>
            <a:ln w="12700" cap="rnd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400">
                  <a:latin typeface="Arial" panose="020B0604020202020204" pitchFamily="34" charset="0"/>
                  <a:ea typeface="宋体" panose="02010600030101010101" pitchFamily="2" charset="-122"/>
                </a:rPr>
                <a:t>53</a:t>
              </a:r>
            </a:p>
          </p:txBody>
        </p:sp>
        <p:sp>
          <p:nvSpPr>
            <p:cNvPr id="53275" name="Oval 32"/>
            <p:cNvSpPr>
              <a:spLocks noChangeArrowheads="1"/>
            </p:cNvSpPr>
            <p:nvPr/>
          </p:nvSpPr>
          <p:spPr bwMode="auto">
            <a:xfrm>
              <a:off x="3539" y="3364"/>
              <a:ext cx="331" cy="301"/>
            </a:xfrm>
            <a:prstGeom prst="ellipse">
              <a:avLst/>
            </a:prstGeom>
            <a:solidFill>
              <a:schemeClr val="accent2"/>
            </a:solidFill>
            <a:ln w="12700" cap="rnd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400">
                  <a:latin typeface="Arial" panose="020B0604020202020204" pitchFamily="34" charset="0"/>
                  <a:ea typeface="宋体" panose="02010600030101010101" pitchFamily="2" charset="-122"/>
                </a:rPr>
                <a:t>90</a:t>
              </a:r>
            </a:p>
          </p:txBody>
        </p:sp>
        <p:sp>
          <p:nvSpPr>
            <p:cNvPr id="53276" name="Oval 35"/>
            <p:cNvSpPr>
              <a:spLocks noChangeArrowheads="1"/>
            </p:cNvSpPr>
            <p:nvPr/>
          </p:nvSpPr>
          <p:spPr bwMode="auto">
            <a:xfrm>
              <a:off x="1906" y="3830"/>
              <a:ext cx="331" cy="301"/>
            </a:xfrm>
            <a:prstGeom prst="ellipse">
              <a:avLst/>
            </a:prstGeom>
            <a:solidFill>
              <a:schemeClr val="accent2"/>
            </a:solidFill>
            <a:ln w="12700" cap="rnd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400">
                  <a:latin typeface="Arial" panose="020B0604020202020204" pitchFamily="34" charset="0"/>
                  <a:ea typeface="宋体" panose="02010600030101010101" pitchFamily="2" charset="-122"/>
                </a:rPr>
                <a:t>24</a:t>
              </a:r>
            </a:p>
          </p:txBody>
        </p:sp>
        <p:sp>
          <p:nvSpPr>
            <p:cNvPr id="53277" name="Oval 38"/>
            <p:cNvSpPr>
              <a:spLocks noChangeArrowheads="1"/>
            </p:cNvSpPr>
            <p:nvPr/>
          </p:nvSpPr>
          <p:spPr bwMode="auto">
            <a:xfrm>
              <a:off x="3245" y="3772"/>
              <a:ext cx="331" cy="301"/>
            </a:xfrm>
            <a:prstGeom prst="ellipse">
              <a:avLst/>
            </a:prstGeom>
            <a:solidFill>
              <a:schemeClr val="accent2"/>
            </a:solidFill>
            <a:ln w="12700" cap="rnd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400">
                  <a:latin typeface="Arial" panose="020B0604020202020204" pitchFamily="34" charset="0"/>
                  <a:ea typeface="宋体" panose="02010600030101010101" pitchFamily="2" charset="-122"/>
                </a:rPr>
                <a:t>78</a:t>
              </a:r>
            </a:p>
          </p:txBody>
        </p:sp>
        <p:sp>
          <p:nvSpPr>
            <p:cNvPr id="53278" name="Oval 41"/>
            <p:cNvSpPr>
              <a:spLocks noChangeArrowheads="1"/>
            </p:cNvSpPr>
            <p:nvPr/>
          </p:nvSpPr>
          <p:spPr bwMode="auto">
            <a:xfrm>
              <a:off x="3902" y="3772"/>
              <a:ext cx="331" cy="301"/>
            </a:xfrm>
            <a:prstGeom prst="ellipse">
              <a:avLst/>
            </a:prstGeom>
            <a:solidFill>
              <a:schemeClr val="accent2"/>
            </a:solidFill>
            <a:ln w="12700" cap="rnd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400">
                  <a:latin typeface="Arial" panose="020B0604020202020204" pitchFamily="34" charset="0"/>
                  <a:ea typeface="宋体" panose="02010600030101010101" pitchFamily="2" charset="-122"/>
                </a:rPr>
                <a:t>98</a:t>
              </a:r>
            </a:p>
          </p:txBody>
        </p:sp>
        <p:sp>
          <p:nvSpPr>
            <p:cNvPr id="53279" name="Oval 44"/>
            <p:cNvSpPr>
              <a:spLocks noChangeArrowheads="1"/>
            </p:cNvSpPr>
            <p:nvPr/>
          </p:nvSpPr>
          <p:spPr bwMode="auto">
            <a:xfrm>
              <a:off x="3086" y="2979"/>
              <a:ext cx="331" cy="301"/>
            </a:xfrm>
            <a:prstGeom prst="ellipse">
              <a:avLst/>
            </a:prstGeom>
            <a:solidFill>
              <a:schemeClr val="accent2"/>
            </a:solidFill>
            <a:ln w="12700" cap="rnd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400">
                  <a:latin typeface="Arial" panose="020B0604020202020204" pitchFamily="34" charset="0"/>
                  <a:ea typeface="宋体" panose="02010600030101010101" pitchFamily="2" charset="-122"/>
                </a:rPr>
                <a:t>61</a:t>
              </a:r>
            </a:p>
          </p:txBody>
        </p:sp>
      </p:grpSp>
      <p:sp>
        <p:nvSpPr>
          <p:cNvPr id="29" name="Text Box 56"/>
          <p:cNvSpPr txBox="1">
            <a:spLocks noChangeArrowheads="1"/>
          </p:cNvSpPr>
          <p:nvPr/>
        </p:nvSpPr>
        <p:spPr bwMode="auto">
          <a:xfrm>
            <a:off x="500063" y="3357563"/>
            <a:ext cx="30003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例如：插入</a:t>
            </a:r>
            <a:r>
              <a:rPr lang="en-US" altLang="zh-CN"/>
              <a:t>40</a:t>
            </a:r>
          </a:p>
        </p:txBody>
      </p:sp>
      <p:grpSp>
        <p:nvGrpSpPr>
          <p:cNvPr id="8" name="组合 32"/>
          <p:cNvGrpSpPr/>
          <p:nvPr/>
        </p:nvGrpSpPr>
        <p:grpSpPr bwMode="auto">
          <a:xfrm>
            <a:off x="4208463" y="3857625"/>
            <a:ext cx="4578350" cy="2713038"/>
            <a:chOff x="4209143" y="3857628"/>
            <a:chExt cx="4577699" cy="2713591"/>
          </a:xfrm>
        </p:grpSpPr>
        <p:sp>
          <p:nvSpPr>
            <p:cNvPr id="53259" name="Text Box 56"/>
            <p:cNvSpPr txBox="1">
              <a:spLocks noChangeArrowheads="1"/>
            </p:cNvSpPr>
            <p:nvPr/>
          </p:nvSpPr>
          <p:spPr bwMode="auto">
            <a:xfrm>
              <a:off x="6286512" y="3857628"/>
              <a:ext cx="2500330" cy="954107"/>
            </a:xfrm>
            <a:prstGeom prst="rect">
              <a:avLst/>
            </a:prstGeom>
            <a:noFill/>
            <a:ln w="9525" algn="ctr">
              <a:solidFill>
                <a:srgbClr val="FF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/>
                <a:t>新插入节点必为叶子节点</a:t>
              </a:r>
              <a:endParaRPr lang="en-US" altLang="zh-CN"/>
            </a:p>
          </p:txBody>
        </p:sp>
        <p:sp>
          <p:nvSpPr>
            <p:cNvPr id="53260" name="任意多边形 31"/>
            <p:cNvSpPr>
              <a:spLocks noChangeArrowheads="1"/>
            </p:cNvSpPr>
            <p:nvPr/>
          </p:nvSpPr>
          <p:spPr bwMode="auto">
            <a:xfrm>
              <a:off x="4209143" y="4833257"/>
              <a:ext cx="3585028" cy="1737962"/>
            </a:xfrm>
            <a:custGeom>
              <a:avLst/>
              <a:gdLst>
                <a:gd name="T0" fmla="*/ 0 w 3585028"/>
                <a:gd name="T1" fmla="*/ 1349829 h 1737962"/>
                <a:gd name="T2" fmla="*/ 1631235 w 3585028"/>
                <a:gd name="T3" fmla="*/ 1684743 h 1737962"/>
                <a:gd name="T4" fmla="*/ 3048000 w 3585028"/>
                <a:gd name="T5" fmla="*/ 1030514 h 1737962"/>
                <a:gd name="T6" fmla="*/ 3585028 w 3585028"/>
                <a:gd name="T7" fmla="*/ 0 h 173796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585028"/>
                <a:gd name="T13" fmla="*/ 0 h 1737962"/>
                <a:gd name="T14" fmla="*/ 3585028 w 3585028"/>
                <a:gd name="T15" fmla="*/ 1737962 h 173796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585028" h="1737962">
                  <a:moveTo>
                    <a:pt x="0" y="1349829"/>
                  </a:moveTo>
                  <a:cubicBezTo>
                    <a:pt x="740228" y="1579638"/>
                    <a:pt x="1123235" y="1737962"/>
                    <a:pt x="1631235" y="1684743"/>
                  </a:cubicBezTo>
                  <a:cubicBezTo>
                    <a:pt x="2139235" y="1631524"/>
                    <a:pt x="2722368" y="1311304"/>
                    <a:pt x="3048000" y="1030514"/>
                  </a:cubicBezTo>
                  <a:cubicBezTo>
                    <a:pt x="3373632" y="749724"/>
                    <a:pt x="3449561" y="368904"/>
                    <a:pt x="3585028" y="0"/>
                  </a:cubicBezTo>
                </a:path>
              </a:pathLst>
            </a:custGeom>
            <a:noFill/>
            <a:ln w="25400" algn="ctr">
              <a:solidFill>
                <a:srgbClr val="FF0000"/>
              </a:solidFill>
              <a:rou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29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3</a:t>
            </a:r>
            <a:r>
              <a:rPr lang="zh-CN" altLang="en-US" dirty="0" smtClean="0"/>
              <a:t>－二叉排序树的插入算法</a:t>
            </a:r>
          </a:p>
        </p:txBody>
      </p:sp>
      <p:sp>
        <p:nvSpPr>
          <p:cNvPr id="5427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插入算法：</a:t>
            </a:r>
            <a:endParaRPr lang="en-US" altLang="zh-CN" smtClean="0"/>
          </a:p>
          <a:p>
            <a:pPr lvl="1"/>
            <a:r>
              <a:rPr lang="en-US" altLang="zh-CN" smtClean="0"/>
              <a:t>(1) </a:t>
            </a:r>
            <a:r>
              <a:rPr lang="zh-CN" altLang="en-US" smtClean="0"/>
              <a:t>若二叉树为空，则首先单独生成根结点</a:t>
            </a:r>
            <a:r>
              <a:rPr lang="en-US" altLang="zh-CN" smtClean="0"/>
              <a:t>;</a:t>
            </a:r>
          </a:p>
          <a:p>
            <a:pPr lvl="1"/>
            <a:r>
              <a:rPr lang="en-US" altLang="zh-CN" smtClean="0"/>
              <a:t>(2) </a:t>
            </a:r>
            <a:r>
              <a:rPr lang="zh-CN" altLang="en-US" smtClean="0"/>
              <a:t>执行查找算法，找出被插入结点的</a:t>
            </a:r>
            <a:r>
              <a:rPr lang="zh-CN" altLang="en-US" smtClean="0">
                <a:solidFill>
                  <a:srgbClr val="FF0000"/>
                </a:solidFill>
              </a:rPr>
              <a:t>双亲结点</a:t>
            </a:r>
            <a:r>
              <a:rPr lang="en-US" altLang="zh-CN" smtClean="0"/>
              <a:t>;</a:t>
            </a:r>
            <a:endParaRPr lang="zh-CN" altLang="en-US" smtClean="0"/>
          </a:p>
          <a:p>
            <a:pPr lvl="1"/>
            <a:r>
              <a:rPr lang="en-US" altLang="zh-CN" smtClean="0"/>
              <a:t>(3) </a:t>
            </a:r>
            <a:r>
              <a:rPr lang="zh-CN" altLang="en-US" smtClean="0"/>
              <a:t>判断被插入结点是其双亲结点的左孩子结点还是右孩子结点，将被插入结点作为叶子结点插入</a:t>
            </a:r>
            <a:r>
              <a:rPr lang="en-US" altLang="zh-CN" smtClean="0"/>
              <a:t>;</a:t>
            </a:r>
            <a:endParaRPr lang="zh-CN" altLang="en-US" smtClean="0"/>
          </a:p>
        </p:txBody>
      </p:sp>
      <p:sp>
        <p:nvSpPr>
          <p:cNvPr id="3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28BE1D-9FAF-4789-98DB-A86A1835AA40}" type="slidenum">
              <a:rPr lang="en-US" altLang="zh-CN"/>
              <a:t>42</a:t>
            </a:fld>
            <a:endParaRPr lang="en-US" altLang="zh-CN"/>
          </a:p>
        </p:txBody>
      </p:sp>
      <p:sp>
        <p:nvSpPr>
          <p:cNvPr id="54277" name="Line 47"/>
          <p:cNvSpPr>
            <a:spLocks noChangeShapeType="1"/>
          </p:cNvSpPr>
          <p:nvPr/>
        </p:nvSpPr>
        <p:spPr bwMode="auto">
          <a:xfrm>
            <a:off x="3621088" y="5681663"/>
            <a:ext cx="233362" cy="347662"/>
          </a:xfrm>
          <a:prstGeom prst="line">
            <a:avLst/>
          </a:prstGeom>
          <a:noFill/>
          <a:ln w="38100" cap="rnd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278" name="Oval 48"/>
          <p:cNvSpPr>
            <a:spLocks noChangeArrowheads="1"/>
          </p:cNvSpPr>
          <p:nvPr/>
        </p:nvSpPr>
        <p:spPr bwMode="auto">
          <a:xfrm>
            <a:off x="3700463" y="5943600"/>
            <a:ext cx="566737" cy="577850"/>
          </a:xfrm>
          <a:prstGeom prst="ellipse">
            <a:avLst/>
          </a:prstGeom>
          <a:solidFill>
            <a:srgbClr val="FFFFCC"/>
          </a:solidFill>
          <a:ln w="12700" cap="rnd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40</a:t>
            </a:r>
          </a:p>
        </p:txBody>
      </p:sp>
      <p:grpSp>
        <p:nvGrpSpPr>
          <p:cNvPr id="54279" name="Group 54"/>
          <p:cNvGrpSpPr/>
          <p:nvPr/>
        </p:nvGrpSpPr>
        <p:grpSpPr bwMode="auto">
          <a:xfrm>
            <a:off x="3571875" y="4614863"/>
            <a:ext cx="762000" cy="658812"/>
            <a:chOff x="2442" y="2997"/>
            <a:chExt cx="480" cy="415"/>
          </a:xfrm>
        </p:grpSpPr>
        <p:sp>
          <p:nvSpPr>
            <p:cNvPr id="54304" name="Text Box 50"/>
            <p:cNvSpPr txBox="1">
              <a:spLocks noChangeArrowheads="1"/>
            </p:cNvSpPr>
            <p:nvPr/>
          </p:nvSpPr>
          <p:spPr bwMode="auto">
            <a:xfrm>
              <a:off x="2538" y="2997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400">
                  <a:latin typeface="Arial" panose="020B0604020202020204" pitchFamily="34" charset="0"/>
                  <a:ea typeface="宋体" panose="02010600030101010101" pitchFamily="2" charset="-122"/>
                </a:rPr>
                <a:t>f</a:t>
              </a:r>
            </a:p>
          </p:txBody>
        </p:sp>
        <p:sp>
          <p:nvSpPr>
            <p:cNvPr id="54305" name="Line 51"/>
            <p:cNvSpPr>
              <a:spLocks noChangeShapeType="1"/>
            </p:cNvSpPr>
            <p:nvPr/>
          </p:nvSpPr>
          <p:spPr bwMode="auto">
            <a:xfrm flipH="1">
              <a:off x="2442" y="3205"/>
              <a:ext cx="192" cy="207"/>
            </a:xfrm>
            <a:prstGeom prst="line">
              <a:avLst/>
            </a:prstGeom>
            <a:noFill/>
            <a:ln w="57150" cap="rnd">
              <a:solidFill>
                <a:srgbClr val="A5002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4280" name="Group 55"/>
          <p:cNvGrpSpPr/>
          <p:nvPr/>
        </p:nvGrpSpPr>
        <p:grpSpPr bwMode="auto">
          <a:xfrm>
            <a:off x="1785938" y="4044950"/>
            <a:ext cx="4629150" cy="2370138"/>
            <a:chOff x="1317" y="2638"/>
            <a:chExt cx="2916" cy="1493"/>
          </a:xfrm>
        </p:grpSpPr>
        <p:sp>
          <p:nvSpPr>
            <p:cNvPr id="54285" name="Line 7"/>
            <p:cNvSpPr>
              <a:spLocks noChangeShapeType="1"/>
            </p:cNvSpPr>
            <p:nvPr/>
          </p:nvSpPr>
          <p:spPr bwMode="auto">
            <a:xfrm flipH="1">
              <a:off x="2082" y="2846"/>
              <a:ext cx="354" cy="199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86" name="Line 8"/>
            <p:cNvSpPr>
              <a:spLocks noChangeShapeType="1"/>
            </p:cNvSpPr>
            <p:nvPr/>
          </p:nvSpPr>
          <p:spPr bwMode="auto">
            <a:xfrm>
              <a:off x="2718" y="2865"/>
              <a:ext cx="363" cy="197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87" name="Line 9"/>
            <p:cNvSpPr>
              <a:spLocks noChangeShapeType="1"/>
            </p:cNvSpPr>
            <p:nvPr/>
          </p:nvSpPr>
          <p:spPr bwMode="auto">
            <a:xfrm>
              <a:off x="2046" y="3217"/>
              <a:ext cx="191" cy="227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88" name="Line 10"/>
            <p:cNvSpPr>
              <a:spLocks noChangeShapeType="1"/>
            </p:cNvSpPr>
            <p:nvPr/>
          </p:nvSpPr>
          <p:spPr bwMode="auto">
            <a:xfrm flipH="1">
              <a:off x="2064" y="3658"/>
              <a:ext cx="136" cy="181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89" name="Line 11"/>
            <p:cNvSpPr>
              <a:spLocks noChangeShapeType="1"/>
            </p:cNvSpPr>
            <p:nvPr/>
          </p:nvSpPr>
          <p:spPr bwMode="auto">
            <a:xfrm flipH="1">
              <a:off x="1610" y="3233"/>
              <a:ext cx="197" cy="220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90" name="Line 12"/>
            <p:cNvSpPr>
              <a:spLocks noChangeShapeType="1"/>
            </p:cNvSpPr>
            <p:nvPr/>
          </p:nvSpPr>
          <p:spPr bwMode="auto">
            <a:xfrm rot="10800000">
              <a:off x="3378" y="3204"/>
              <a:ext cx="250" cy="181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91" name="Line 13"/>
            <p:cNvSpPr>
              <a:spLocks noChangeShapeType="1"/>
            </p:cNvSpPr>
            <p:nvPr/>
          </p:nvSpPr>
          <p:spPr bwMode="auto">
            <a:xfrm flipH="1">
              <a:off x="3469" y="3657"/>
              <a:ext cx="136" cy="136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92" name="Line 14"/>
            <p:cNvSpPr>
              <a:spLocks noChangeShapeType="1"/>
            </p:cNvSpPr>
            <p:nvPr/>
          </p:nvSpPr>
          <p:spPr bwMode="auto">
            <a:xfrm flipH="1">
              <a:off x="2896" y="3233"/>
              <a:ext cx="207" cy="163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93" name="Line 15"/>
            <p:cNvSpPr>
              <a:spLocks noChangeShapeType="1"/>
            </p:cNvSpPr>
            <p:nvPr/>
          </p:nvSpPr>
          <p:spPr bwMode="auto">
            <a:xfrm>
              <a:off x="3810" y="3634"/>
              <a:ext cx="180" cy="159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94" name="Oval 17"/>
            <p:cNvSpPr>
              <a:spLocks noChangeArrowheads="1"/>
            </p:cNvSpPr>
            <p:nvPr/>
          </p:nvSpPr>
          <p:spPr bwMode="auto">
            <a:xfrm>
              <a:off x="2405" y="2638"/>
              <a:ext cx="331" cy="301"/>
            </a:xfrm>
            <a:prstGeom prst="ellipse">
              <a:avLst/>
            </a:prstGeom>
            <a:solidFill>
              <a:schemeClr val="accent2"/>
            </a:solidFill>
            <a:ln w="12700" cap="rnd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400">
                  <a:latin typeface="Arial" panose="020B0604020202020204" pitchFamily="34" charset="0"/>
                  <a:ea typeface="宋体" panose="02010600030101010101" pitchFamily="2" charset="-122"/>
                </a:rPr>
                <a:t>45</a:t>
              </a:r>
            </a:p>
          </p:txBody>
        </p:sp>
        <p:sp>
          <p:nvSpPr>
            <p:cNvPr id="54295" name="Oval 20"/>
            <p:cNvSpPr>
              <a:spLocks noChangeArrowheads="1"/>
            </p:cNvSpPr>
            <p:nvPr/>
          </p:nvSpPr>
          <p:spPr bwMode="auto">
            <a:xfrm>
              <a:off x="1770" y="2979"/>
              <a:ext cx="331" cy="301"/>
            </a:xfrm>
            <a:prstGeom prst="ellipse">
              <a:avLst/>
            </a:prstGeom>
            <a:solidFill>
              <a:schemeClr val="accent2"/>
            </a:solidFill>
            <a:ln w="12700" cap="rnd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400">
                  <a:latin typeface="Arial" panose="020B0604020202020204" pitchFamily="34" charset="0"/>
                  <a:ea typeface="宋体" panose="02010600030101010101" pitchFamily="2" charset="-122"/>
                </a:rPr>
                <a:t>12</a:t>
              </a:r>
            </a:p>
          </p:txBody>
        </p:sp>
        <p:sp>
          <p:nvSpPr>
            <p:cNvPr id="54296" name="Oval 23"/>
            <p:cNvSpPr>
              <a:spLocks noChangeArrowheads="1"/>
            </p:cNvSpPr>
            <p:nvPr/>
          </p:nvSpPr>
          <p:spPr bwMode="auto">
            <a:xfrm>
              <a:off x="1317" y="3364"/>
              <a:ext cx="331" cy="301"/>
            </a:xfrm>
            <a:prstGeom prst="ellipse">
              <a:avLst/>
            </a:prstGeom>
            <a:solidFill>
              <a:schemeClr val="accent2"/>
            </a:solidFill>
            <a:ln w="12700" cap="rnd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400">
                  <a:latin typeface="Arial" panose="020B0604020202020204" pitchFamily="34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54297" name="Oval 26"/>
            <p:cNvSpPr>
              <a:spLocks noChangeArrowheads="1"/>
            </p:cNvSpPr>
            <p:nvPr/>
          </p:nvSpPr>
          <p:spPr bwMode="auto">
            <a:xfrm>
              <a:off x="2169" y="3395"/>
              <a:ext cx="331" cy="301"/>
            </a:xfrm>
            <a:prstGeom prst="ellipse">
              <a:avLst/>
            </a:prstGeom>
            <a:solidFill>
              <a:schemeClr val="accent2"/>
            </a:solidFill>
            <a:ln w="12700" cap="rnd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400">
                  <a:latin typeface="Arial" panose="020B0604020202020204" pitchFamily="34" charset="0"/>
                  <a:ea typeface="宋体" panose="02010600030101010101" pitchFamily="2" charset="-122"/>
                </a:rPr>
                <a:t>37</a:t>
              </a:r>
            </a:p>
          </p:txBody>
        </p:sp>
        <p:sp>
          <p:nvSpPr>
            <p:cNvPr id="54298" name="Oval 29"/>
            <p:cNvSpPr>
              <a:spLocks noChangeArrowheads="1"/>
            </p:cNvSpPr>
            <p:nvPr/>
          </p:nvSpPr>
          <p:spPr bwMode="auto">
            <a:xfrm>
              <a:off x="2723" y="3364"/>
              <a:ext cx="331" cy="301"/>
            </a:xfrm>
            <a:prstGeom prst="ellipse">
              <a:avLst/>
            </a:prstGeom>
            <a:solidFill>
              <a:schemeClr val="accent2"/>
            </a:solidFill>
            <a:ln w="12700" cap="rnd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400">
                  <a:latin typeface="Arial" panose="020B0604020202020204" pitchFamily="34" charset="0"/>
                  <a:ea typeface="宋体" panose="02010600030101010101" pitchFamily="2" charset="-122"/>
                </a:rPr>
                <a:t>53</a:t>
              </a:r>
            </a:p>
          </p:txBody>
        </p:sp>
        <p:sp>
          <p:nvSpPr>
            <p:cNvPr id="54299" name="Oval 32"/>
            <p:cNvSpPr>
              <a:spLocks noChangeArrowheads="1"/>
            </p:cNvSpPr>
            <p:nvPr/>
          </p:nvSpPr>
          <p:spPr bwMode="auto">
            <a:xfrm>
              <a:off x="3539" y="3364"/>
              <a:ext cx="331" cy="301"/>
            </a:xfrm>
            <a:prstGeom prst="ellipse">
              <a:avLst/>
            </a:prstGeom>
            <a:solidFill>
              <a:schemeClr val="accent2"/>
            </a:solidFill>
            <a:ln w="12700" cap="rnd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400">
                  <a:latin typeface="Arial" panose="020B0604020202020204" pitchFamily="34" charset="0"/>
                  <a:ea typeface="宋体" panose="02010600030101010101" pitchFamily="2" charset="-122"/>
                </a:rPr>
                <a:t>90</a:t>
              </a:r>
            </a:p>
          </p:txBody>
        </p:sp>
        <p:sp>
          <p:nvSpPr>
            <p:cNvPr id="54300" name="Oval 35"/>
            <p:cNvSpPr>
              <a:spLocks noChangeArrowheads="1"/>
            </p:cNvSpPr>
            <p:nvPr/>
          </p:nvSpPr>
          <p:spPr bwMode="auto">
            <a:xfrm>
              <a:off x="1906" y="3830"/>
              <a:ext cx="331" cy="301"/>
            </a:xfrm>
            <a:prstGeom prst="ellipse">
              <a:avLst/>
            </a:prstGeom>
            <a:solidFill>
              <a:schemeClr val="accent2"/>
            </a:solidFill>
            <a:ln w="12700" cap="rnd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400">
                  <a:latin typeface="Arial" panose="020B0604020202020204" pitchFamily="34" charset="0"/>
                  <a:ea typeface="宋体" panose="02010600030101010101" pitchFamily="2" charset="-122"/>
                </a:rPr>
                <a:t>24</a:t>
              </a:r>
            </a:p>
          </p:txBody>
        </p:sp>
        <p:sp>
          <p:nvSpPr>
            <p:cNvPr id="54301" name="Oval 38"/>
            <p:cNvSpPr>
              <a:spLocks noChangeArrowheads="1"/>
            </p:cNvSpPr>
            <p:nvPr/>
          </p:nvSpPr>
          <p:spPr bwMode="auto">
            <a:xfrm>
              <a:off x="3245" y="3772"/>
              <a:ext cx="331" cy="301"/>
            </a:xfrm>
            <a:prstGeom prst="ellipse">
              <a:avLst/>
            </a:prstGeom>
            <a:solidFill>
              <a:schemeClr val="accent2"/>
            </a:solidFill>
            <a:ln w="12700" cap="rnd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400">
                  <a:latin typeface="Arial" panose="020B0604020202020204" pitchFamily="34" charset="0"/>
                  <a:ea typeface="宋体" panose="02010600030101010101" pitchFamily="2" charset="-122"/>
                </a:rPr>
                <a:t>78</a:t>
              </a:r>
            </a:p>
          </p:txBody>
        </p:sp>
        <p:sp>
          <p:nvSpPr>
            <p:cNvPr id="54302" name="Oval 41"/>
            <p:cNvSpPr>
              <a:spLocks noChangeArrowheads="1"/>
            </p:cNvSpPr>
            <p:nvPr/>
          </p:nvSpPr>
          <p:spPr bwMode="auto">
            <a:xfrm>
              <a:off x="3902" y="3772"/>
              <a:ext cx="331" cy="301"/>
            </a:xfrm>
            <a:prstGeom prst="ellipse">
              <a:avLst/>
            </a:prstGeom>
            <a:solidFill>
              <a:schemeClr val="accent2"/>
            </a:solidFill>
            <a:ln w="12700" cap="rnd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400">
                  <a:latin typeface="Arial" panose="020B0604020202020204" pitchFamily="34" charset="0"/>
                  <a:ea typeface="宋体" panose="02010600030101010101" pitchFamily="2" charset="-122"/>
                </a:rPr>
                <a:t>98</a:t>
              </a:r>
            </a:p>
          </p:txBody>
        </p:sp>
        <p:sp>
          <p:nvSpPr>
            <p:cNvPr id="54303" name="Oval 44"/>
            <p:cNvSpPr>
              <a:spLocks noChangeArrowheads="1"/>
            </p:cNvSpPr>
            <p:nvPr/>
          </p:nvSpPr>
          <p:spPr bwMode="auto">
            <a:xfrm>
              <a:off x="3086" y="2979"/>
              <a:ext cx="331" cy="301"/>
            </a:xfrm>
            <a:prstGeom prst="ellipse">
              <a:avLst/>
            </a:prstGeom>
            <a:solidFill>
              <a:schemeClr val="accent2"/>
            </a:solidFill>
            <a:ln w="12700" cap="rnd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400">
                  <a:latin typeface="Arial" panose="020B0604020202020204" pitchFamily="34" charset="0"/>
                  <a:ea typeface="宋体" panose="02010600030101010101" pitchFamily="2" charset="-122"/>
                </a:rPr>
                <a:t>61</a:t>
              </a:r>
            </a:p>
          </p:txBody>
        </p:sp>
      </p:grpSp>
      <p:sp>
        <p:nvSpPr>
          <p:cNvPr id="54281" name="Text Box 56"/>
          <p:cNvSpPr txBox="1">
            <a:spLocks noChangeArrowheads="1"/>
          </p:cNvSpPr>
          <p:nvPr/>
        </p:nvSpPr>
        <p:spPr bwMode="auto">
          <a:xfrm>
            <a:off x="500063" y="3690938"/>
            <a:ext cx="30003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例如：插入</a:t>
            </a:r>
            <a:r>
              <a:rPr lang="en-US" altLang="zh-CN"/>
              <a:t>40</a:t>
            </a:r>
          </a:p>
        </p:txBody>
      </p:sp>
      <p:grpSp>
        <p:nvGrpSpPr>
          <p:cNvPr id="54282" name="组合 59"/>
          <p:cNvGrpSpPr/>
          <p:nvPr/>
        </p:nvGrpSpPr>
        <p:grpSpPr bwMode="auto">
          <a:xfrm>
            <a:off x="4208463" y="4116388"/>
            <a:ext cx="4578350" cy="2713037"/>
            <a:chOff x="4209143" y="3857628"/>
            <a:chExt cx="4577699" cy="2713591"/>
          </a:xfrm>
        </p:grpSpPr>
        <p:sp>
          <p:nvSpPr>
            <p:cNvPr id="54283" name="Text Box 56"/>
            <p:cNvSpPr txBox="1">
              <a:spLocks noChangeArrowheads="1"/>
            </p:cNvSpPr>
            <p:nvPr/>
          </p:nvSpPr>
          <p:spPr bwMode="auto">
            <a:xfrm>
              <a:off x="6286512" y="3857628"/>
              <a:ext cx="2500330" cy="954107"/>
            </a:xfrm>
            <a:prstGeom prst="rect">
              <a:avLst/>
            </a:prstGeom>
            <a:noFill/>
            <a:ln w="9525" algn="ctr">
              <a:solidFill>
                <a:srgbClr val="FF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/>
                <a:t>新插入节点必为叶子节点</a:t>
              </a:r>
              <a:endParaRPr lang="en-US" altLang="zh-CN"/>
            </a:p>
          </p:txBody>
        </p:sp>
        <p:sp>
          <p:nvSpPr>
            <p:cNvPr id="54284" name="任意多边形 61"/>
            <p:cNvSpPr>
              <a:spLocks noChangeArrowheads="1"/>
            </p:cNvSpPr>
            <p:nvPr/>
          </p:nvSpPr>
          <p:spPr bwMode="auto">
            <a:xfrm>
              <a:off x="4209143" y="4833257"/>
              <a:ext cx="3585028" cy="1737962"/>
            </a:xfrm>
            <a:custGeom>
              <a:avLst/>
              <a:gdLst>
                <a:gd name="T0" fmla="*/ 0 w 3585028"/>
                <a:gd name="T1" fmla="*/ 1349829 h 1737962"/>
                <a:gd name="T2" fmla="*/ 1631235 w 3585028"/>
                <a:gd name="T3" fmla="*/ 1684743 h 1737962"/>
                <a:gd name="T4" fmla="*/ 3048000 w 3585028"/>
                <a:gd name="T5" fmla="*/ 1030514 h 1737962"/>
                <a:gd name="T6" fmla="*/ 3585028 w 3585028"/>
                <a:gd name="T7" fmla="*/ 0 h 173796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585028"/>
                <a:gd name="T13" fmla="*/ 0 h 1737962"/>
                <a:gd name="T14" fmla="*/ 3585028 w 3585028"/>
                <a:gd name="T15" fmla="*/ 1737962 h 173796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585028" h="1737962">
                  <a:moveTo>
                    <a:pt x="0" y="1349829"/>
                  </a:moveTo>
                  <a:cubicBezTo>
                    <a:pt x="740228" y="1579638"/>
                    <a:pt x="1123235" y="1737962"/>
                    <a:pt x="1631235" y="1684743"/>
                  </a:cubicBezTo>
                  <a:cubicBezTo>
                    <a:pt x="2139235" y="1631524"/>
                    <a:pt x="2722368" y="1311304"/>
                    <a:pt x="3048000" y="1030514"/>
                  </a:cubicBezTo>
                  <a:cubicBezTo>
                    <a:pt x="3373632" y="749724"/>
                    <a:pt x="3449561" y="368904"/>
                    <a:pt x="3585028" y="0"/>
                  </a:cubicBezTo>
                </a:path>
              </a:pathLst>
            </a:custGeom>
            <a:noFill/>
            <a:ln w="25400" algn="ctr">
              <a:solidFill>
                <a:srgbClr val="FF0000"/>
              </a:solidFill>
              <a:rou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63" y="0"/>
            <a:ext cx="8229600" cy="1027113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3</a:t>
            </a:r>
            <a:r>
              <a:rPr lang="zh-CN" altLang="en-US" dirty="0" smtClean="0"/>
              <a:t>－二叉排序树的插入算法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409533-A673-4BAD-AA5D-950FAF62E263}" type="slidenum">
              <a:rPr lang="en-US" altLang="zh-CN" smtClean="0"/>
              <a:t>43</a:t>
            </a:fld>
            <a:endParaRPr lang="en-US" altLang="zh-CN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61925" y="876300"/>
            <a:ext cx="8943975" cy="60531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 eaLnBrk="0" hangingPunct="0">
              <a:lnSpc>
                <a:spcPct val="105000"/>
              </a:lnSpc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r>
              <a:rPr kumimoji="0" lang="en-US" altLang="zh-CN" kern="0" dirty="0">
                <a:latin typeface="+mn-lt"/>
                <a:ea typeface="+mn-ea"/>
              </a:rPr>
              <a:t>Status </a:t>
            </a:r>
            <a:r>
              <a:rPr kumimoji="0" lang="en-US" altLang="zh-CN" kern="0" dirty="0" err="1">
                <a:latin typeface="+mn-lt"/>
                <a:ea typeface="+mn-ea"/>
              </a:rPr>
              <a:t>InsertBST</a:t>
            </a:r>
            <a:r>
              <a:rPr kumimoji="0" lang="en-US" altLang="zh-CN" kern="0" dirty="0">
                <a:latin typeface="+mn-lt"/>
                <a:ea typeface="+mn-ea"/>
              </a:rPr>
              <a:t> ( </a:t>
            </a:r>
            <a:r>
              <a:rPr kumimoji="0" lang="en-US" altLang="zh-CN" kern="0" dirty="0" err="1">
                <a:latin typeface="+mn-lt"/>
                <a:ea typeface="+mn-ea"/>
              </a:rPr>
              <a:t>BiTree</a:t>
            </a:r>
            <a:r>
              <a:rPr kumimoji="0" lang="en-US" altLang="zh-CN" kern="0" dirty="0">
                <a:latin typeface="+mn-lt"/>
                <a:ea typeface="+mn-ea"/>
              </a:rPr>
              <a:t>  &amp;T, </a:t>
            </a:r>
            <a:r>
              <a:rPr kumimoji="0" lang="en-US" altLang="zh-CN" kern="0" dirty="0" err="1">
                <a:latin typeface="+mn-lt"/>
                <a:ea typeface="+mn-ea"/>
              </a:rPr>
              <a:t>TElemType</a:t>
            </a:r>
            <a:r>
              <a:rPr kumimoji="0" lang="en-US" altLang="zh-CN" kern="0" dirty="0">
                <a:latin typeface="+mn-lt"/>
                <a:ea typeface="+mn-ea"/>
              </a:rPr>
              <a:t> e )</a:t>
            </a:r>
          </a:p>
          <a:p>
            <a:pPr marL="342900" indent="-342900" eaLnBrk="0" hangingPunct="0">
              <a:lnSpc>
                <a:spcPct val="105000"/>
              </a:lnSpc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r>
              <a:rPr kumimoji="0" lang="en-US" altLang="zh-CN" kern="0" dirty="0">
                <a:latin typeface="+mn-lt"/>
                <a:ea typeface="+mn-ea"/>
              </a:rPr>
              <a:t>{</a:t>
            </a:r>
            <a:endParaRPr kumimoji="0" lang="en-US" altLang="zh-CN" kern="0" dirty="0">
              <a:solidFill>
                <a:srgbClr val="00FFFF"/>
              </a:solidFill>
              <a:latin typeface="+mn-lt"/>
              <a:ea typeface="+mn-ea"/>
            </a:endParaRPr>
          </a:p>
          <a:p>
            <a:pPr marL="342900" indent="-342900" eaLnBrk="0" hangingPunct="0">
              <a:lnSpc>
                <a:spcPct val="105000"/>
              </a:lnSpc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r>
              <a:rPr kumimoji="0" lang="en-US" altLang="zh-CN" kern="0" dirty="0">
                <a:latin typeface="+mn-lt"/>
                <a:ea typeface="+mn-ea"/>
              </a:rPr>
              <a:t>  if ( ! </a:t>
            </a:r>
            <a:r>
              <a:rPr kumimoji="0" lang="en-US" altLang="zh-CN" kern="0" dirty="0" err="1">
                <a:latin typeface="+mn-lt"/>
                <a:ea typeface="+mn-ea"/>
              </a:rPr>
              <a:t>SearchBST</a:t>
            </a:r>
            <a:r>
              <a:rPr kumimoji="0" lang="en-US" altLang="zh-CN" kern="0" dirty="0">
                <a:latin typeface="+mn-lt"/>
                <a:ea typeface="+mn-ea"/>
              </a:rPr>
              <a:t>( T, </a:t>
            </a:r>
            <a:r>
              <a:rPr kumimoji="0" lang="en-US" altLang="zh-CN" kern="0" dirty="0" err="1">
                <a:latin typeface="+mn-lt"/>
                <a:ea typeface="+mn-ea"/>
              </a:rPr>
              <a:t>e.key</a:t>
            </a:r>
            <a:r>
              <a:rPr kumimoji="0" lang="en-US" altLang="zh-CN" kern="0" dirty="0">
                <a:latin typeface="+mn-lt"/>
                <a:ea typeface="+mn-ea"/>
              </a:rPr>
              <a:t>, NULL, p ) ) // </a:t>
            </a:r>
            <a:r>
              <a:rPr kumimoji="0" lang="zh-CN" altLang="en-US" kern="0" dirty="0">
                <a:latin typeface="+mn-lt"/>
                <a:ea typeface="+mn-ea"/>
              </a:rPr>
              <a:t>查找</a:t>
            </a:r>
            <a:endParaRPr kumimoji="0" lang="en-US" altLang="zh-CN" kern="0" dirty="0">
              <a:latin typeface="+mn-lt"/>
              <a:ea typeface="+mn-ea"/>
            </a:endParaRPr>
          </a:p>
          <a:p>
            <a:pPr marL="342900" indent="-342900" eaLnBrk="0" hangingPunct="0">
              <a:lnSpc>
                <a:spcPct val="105000"/>
              </a:lnSpc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r>
              <a:rPr kumimoji="0" lang="en-US" altLang="zh-CN" kern="0" dirty="0">
                <a:latin typeface="+mn-lt"/>
                <a:ea typeface="+mn-ea"/>
              </a:rPr>
              <a:t>  {  </a:t>
            </a:r>
            <a:r>
              <a:rPr kumimoji="0" lang="en-US" altLang="zh-CN" kern="0" dirty="0">
                <a:solidFill>
                  <a:srgbClr val="FF0000"/>
                </a:solidFill>
                <a:latin typeface="+mn-lt"/>
                <a:ea typeface="+mn-ea"/>
              </a:rPr>
              <a:t>//</a:t>
            </a:r>
            <a:r>
              <a:rPr kumimoji="0" lang="zh-CN" altLang="en-US" kern="0" dirty="0">
                <a:solidFill>
                  <a:srgbClr val="FF0000"/>
                </a:solidFill>
                <a:latin typeface="+mn-lt"/>
                <a:ea typeface="+mn-ea"/>
              </a:rPr>
              <a:t>查找不成功。</a:t>
            </a:r>
            <a:r>
              <a:rPr kumimoji="0" lang="en-US" altLang="zh-CN" kern="0" dirty="0">
                <a:solidFill>
                  <a:srgbClr val="FF0000"/>
                </a:solidFill>
                <a:latin typeface="+mn-lt"/>
                <a:ea typeface="+mn-ea"/>
              </a:rPr>
              <a:t>p</a:t>
            </a:r>
            <a:r>
              <a:rPr kumimoji="0" lang="zh-CN" altLang="en-US" kern="0" dirty="0">
                <a:solidFill>
                  <a:srgbClr val="FF0000"/>
                </a:solidFill>
                <a:latin typeface="+mn-lt"/>
                <a:ea typeface="+mn-ea"/>
              </a:rPr>
              <a:t>指向访问路径上最后一个结点</a:t>
            </a:r>
            <a:endParaRPr kumimoji="0" lang="en-US" altLang="zh-CN" kern="0" dirty="0">
              <a:solidFill>
                <a:srgbClr val="FF0000"/>
              </a:solidFill>
              <a:latin typeface="+mn-lt"/>
              <a:ea typeface="+mn-ea"/>
            </a:endParaRPr>
          </a:p>
          <a:p>
            <a:pPr marL="342900" indent="-342900" eaLnBrk="0" hangingPunct="0">
              <a:lnSpc>
                <a:spcPct val="105000"/>
              </a:lnSpc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endParaRPr kumimoji="0" lang="en-US" altLang="zh-CN" kern="0" dirty="0">
              <a:solidFill>
                <a:srgbClr val="FF0000"/>
              </a:solidFill>
              <a:latin typeface="+mn-lt"/>
              <a:ea typeface="+mn-ea"/>
            </a:endParaRPr>
          </a:p>
          <a:p>
            <a:pPr marL="342900" indent="-342900" eaLnBrk="0" hangingPunct="0">
              <a:lnSpc>
                <a:spcPct val="105000"/>
              </a:lnSpc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endParaRPr kumimoji="0" lang="en-US" altLang="zh-CN" kern="0" dirty="0">
              <a:solidFill>
                <a:srgbClr val="FF0000"/>
              </a:solidFill>
              <a:latin typeface="+mn-lt"/>
              <a:ea typeface="+mn-ea"/>
            </a:endParaRPr>
          </a:p>
          <a:p>
            <a:pPr marL="342900" indent="-342900" eaLnBrk="0" hangingPunct="0">
              <a:lnSpc>
                <a:spcPct val="105000"/>
              </a:lnSpc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endParaRPr kumimoji="0" lang="en-US" altLang="zh-CN" kern="0" dirty="0">
              <a:solidFill>
                <a:srgbClr val="FF0000"/>
              </a:solidFill>
              <a:latin typeface="+mn-lt"/>
              <a:ea typeface="+mn-ea"/>
            </a:endParaRPr>
          </a:p>
          <a:p>
            <a:pPr marL="342900" indent="-342900" eaLnBrk="0" hangingPunct="0">
              <a:lnSpc>
                <a:spcPct val="105000"/>
              </a:lnSpc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endParaRPr kumimoji="0" lang="en-US" altLang="zh-CN" kern="0" dirty="0">
              <a:solidFill>
                <a:srgbClr val="FF0000"/>
              </a:solidFill>
              <a:latin typeface="+mn-lt"/>
              <a:ea typeface="+mn-ea"/>
            </a:endParaRPr>
          </a:p>
          <a:p>
            <a:pPr marL="342900" indent="-342900" eaLnBrk="0" hangingPunct="0">
              <a:lnSpc>
                <a:spcPct val="105000"/>
              </a:lnSpc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endParaRPr kumimoji="0" lang="en-US" altLang="zh-CN" kern="0" dirty="0">
              <a:solidFill>
                <a:srgbClr val="FF0000"/>
              </a:solidFill>
              <a:latin typeface="+mn-lt"/>
              <a:ea typeface="+mn-ea"/>
            </a:endParaRPr>
          </a:p>
          <a:p>
            <a:pPr marL="342900" indent="-342900" eaLnBrk="0" hangingPunct="0">
              <a:lnSpc>
                <a:spcPct val="105000"/>
              </a:lnSpc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endParaRPr kumimoji="0" lang="zh-CN" altLang="en-US" kern="0" dirty="0">
              <a:solidFill>
                <a:srgbClr val="FF0000"/>
              </a:solidFill>
              <a:latin typeface="+mn-lt"/>
              <a:ea typeface="+mn-ea"/>
            </a:endParaRPr>
          </a:p>
          <a:p>
            <a:pPr marL="342900" indent="-342900" eaLnBrk="0" hangingPunct="0">
              <a:lnSpc>
                <a:spcPct val="105000"/>
              </a:lnSpc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r>
              <a:rPr kumimoji="0" lang="en-US" altLang="zh-CN" kern="0" dirty="0">
                <a:latin typeface="+mn-lt"/>
                <a:ea typeface="+mn-ea"/>
              </a:rPr>
              <a:t>   } </a:t>
            </a:r>
          </a:p>
          <a:p>
            <a:pPr marL="342900" indent="-342900" eaLnBrk="0" hangingPunct="0">
              <a:lnSpc>
                <a:spcPct val="105000"/>
              </a:lnSpc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r>
              <a:rPr kumimoji="0" lang="en-US" altLang="zh-CN" kern="0" dirty="0">
                <a:latin typeface="+mn-lt"/>
                <a:ea typeface="+mn-ea"/>
              </a:rPr>
              <a:t>  else return FALSE; </a:t>
            </a:r>
            <a:r>
              <a:rPr kumimoji="0" lang="en-US" altLang="zh-CN" kern="0" dirty="0">
                <a:solidFill>
                  <a:srgbClr val="FF0000"/>
                </a:solidFill>
                <a:latin typeface="+mn-lt"/>
                <a:ea typeface="+mn-ea"/>
              </a:rPr>
              <a:t>// </a:t>
            </a:r>
            <a:r>
              <a:rPr kumimoji="0" lang="zh-CN" altLang="en-US" kern="0" dirty="0">
                <a:solidFill>
                  <a:srgbClr val="FF0000"/>
                </a:solidFill>
                <a:latin typeface="+mn-lt"/>
                <a:ea typeface="+mn-ea"/>
              </a:rPr>
              <a:t>树中已有</a:t>
            </a:r>
            <a:r>
              <a:rPr kumimoji="0" lang="en-US" altLang="zh-CN" kern="0" dirty="0">
                <a:solidFill>
                  <a:srgbClr val="FF0000"/>
                </a:solidFill>
                <a:latin typeface="+mn-lt"/>
                <a:ea typeface="+mn-ea"/>
              </a:rPr>
              <a:t>e</a:t>
            </a:r>
            <a:r>
              <a:rPr kumimoji="0" lang="zh-CN" altLang="en-US" kern="0" dirty="0">
                <a:solidFill>
                  <a:srgbClr val="FF0000"/>
                </a:solidFill>
                <a:latin typeface="+mn-lt"/>
                <a:ea typeface="+mn-ea"/>
              </a:rPr>
              <a:t>，不需要再插入</a:t>
            </a:r>
          </a:p>
          <a:p>
            <a:pPr marL="342900" indent="-342900" eaLnBrk="0" hangingPunct="0">
              <a:lnSpc>
                <a:spcPct val="105000"/>
              </a:lnSpc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r>
              <a:rPr kumimoji="0" lang="en-US" altLang="zh-CN" kern="0" dirty="0">
                <a:latin typeface="+mn-lt"/>
                <a:ea typeface="+mn-ea"/>
              </a:rPr>
              <a:t>} // </a:t>
            </a:r>
            <a:r>
              <a:rPr kumimoji="0" lang="en-US" altLang="zh-CN" kern="0" dirty="0" err="1">
                <a:latin typeface="+mn-lt"/>
                <a:ea typeface="+mn-ea"/>
              </a:rPr>
              <a:t>InsertBST</a:t>
            </a:r>
            <a:endParaRPr kumimoji="0" lang="en-US" altLang="zh-CN" kern="0" dirty="0">
              <a:solidFill>
                <a:srgbClr val="00FFFF"/>
              </a:solidFill>
              <a:latin typeface="+mn-lt"/>
              <a:ea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71500" y="2673350"/>
            <a:ext cx="8358188" cy="2806700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txBody>
          <a:bodyPr>
            <a:spAutoFit/>
          </a:bodyPr>
          <a:lstStyle/>
          <a:p>
            <a:pPr marL="342900" indent="-342900" eaLnBrk="0" hangingPunct="0">
              <a:lnSpc>
                <a:spcPct val="105000"/>
              </a:lnSpc>
              <a:buClr>
                <a:schemeClr val="hlink"/>
              </a:buClr>
              <a:defRPr/>
            </a:pPr>
            <a:r>
              <a:rPr kumimoji="0" lang="en-US" altLang="zh-CN" kern="0" dirty="0"/>
              <a:t>      s = (</a:t>
            </a:r>
            <a:r>
              <a:rPr kumimoji="0" lang="en-US" altLang="zh-CN" kern="0" dirty="0" err="1"/>
              <a:t>BiTree</a:t>
            </a:r>
            <a:r>
              <a:rPr kumimoji="0" lang="en-US" altLang="zh-CN" kern="0" dirty="0"/>
              <a:t>) </a:t>
            </a:r>
            <a:r>
              <a:rPr kumimoji="0" lang="en-US" altLang="zh-CN" kern="0" dirty="0" err="1"/>
              <a:t>malloc</a:t>
            </a:r>
            <a:r>
              <a:rPr kumimoji="0" lang="en-US" altLang="zh-CN" kern="0" dirty="0"/>
              <a:t>( </a:t>
            </a:r>
            <a:r>
              <a:rPr kumimoji="0" lang="en-US" altLang="zh-CN" kern="0" dirty="0" err="1"/>
              <a:t>sizeof</a:t>
            </a:r>
            <a:r>
              <a:rPr kumimoji="0" lang="en-US" altLang="zh-CN" kern="0" dirty="0"/>
              <a:t>(</a:t>
            </a:r>
            <a:r>
              <a:rPr kumimoji="0" lang="en-US" altLang="zh-CN" kern="0" dirty="0" err="1"/>
              <a:t>BiTNode</a:t>
            </a:r>
            <a:r>
              <a:rPr kumimoji="0" lang="en-US" altLang="zh-CN" kern="0" dirty="0"/>
              <a:t>) );</a:t>
            </a:r>
          </a:p>
          <a:p>
            <a:pPr marL="342900" indent="-342900" eaLnBrk="0" hangingPunct="0">
              <a:lnSpc>
                <a:spcPct val="105000"/>
              </a:lnSpc>
              <a:buClr>
                <a:schemeClr val="hlink"/>
              </a:buClr>
              <a:defRPr/>
            </a:pPr>
            <a:r>
              <a:rPr kumimoji="0" lang="en-US" altLang="zh-CN" kern="0" dirty="0"/>
              <a:t>      s-&gt;data=e;   s-&gt;</a:t>
            </a:r>
            <a:r>
              <a:rPr kumimoji="0" lang="en-US" altLang="zh-CN" kern="0" dirty="0" err="1"/>
              <a:t>lchild</a:t>
            </a:r>
            <a:r>
              <a:rPr kumimoji="0" lang="en-US" altLang="zh-CN" kern="0" dirty="0"/>
              <a:t>=s-&gt;</a:t>
            </a:r>
            <a:r>
              <a:rPr kumimoji="0" lang="en-US" altLang="zh-CN" kern="0" dirty="0" err="1"/>
              <a:t>rchild</a:t>
            </a:r>
            <a:r>
              <a:rPr kumimoji="0" lang="en-US" altLang="zh-CN" kern="0" dirty="0"/>
              <a:t>=NULL;</a:t>
            </a:r>
          </a:p>
          <a:p>
            <a:pPr marL="342900" indent="-342900" eaLnBrk="0" hangingPunct="0">
              <a:lnSpc>
                <a:spcPct val="105000"/>
              </a:lnSpc>
              <a:buClr>
                <a:schemeClr val="hlink"/>
              </a:buClr>
              <a:defRPr/>
            </a:pPr>
            <a:r>
              <a:rPr kumimoji="0" lang="en-US" altLang="zh-CN" kern="0" dirty="0"/>
              <a:t>      if ( !p ) T=s;        </a:t>
            </a:r>
            <a:r>
              <a:rPr kumimoji="0" lang="en-US" altLang="zh-CN" kern="0" dirty="0">
                <a:solidFill>
                  <a:srgbClr val="FF0000"/>
                </a:solidFill>
              </a:rPr>
              <a:t>// T</a:t>
            </a:r>
            <a:r>
              <a:rPr kumimoji="0" lang="zh-CN" altLang="en-US" kern="0" dirty="0">
                <a:solidFill>
                  <a:srgbClr val="FF0000"/>
                </a:solidFill>
              </a:rPr>
              <a:t>为空，被插结点为根结点</a:t>
            </a:r>
          </a:p>
          <a:p>
            <a:pPr marL="342900" indent="-342900" eaLnBrk="0" hangingPunct="0">
              <a:lnSpc>
                <a:spcPct val="105000"/>
              </a:lnSpc>
              <a:buClr>
                <a:schemeClr val="hlink"/>
              </a:buClr>
              <a:defRPr/>
            </a:pPr>
            <a:r>
              <a:rPr kumimoji="0" lang="zh-CN" altLang="en-US" kern="0" dirty="0"/>
              <a:t>      </a:t>
            </a:r>
            <a:r>
              <a:rPr kumimoji="0" lang="en-US" altLang="zh-CN" kern="0" dirty="0"/>
              <a:t>else if ( LT(</a:t>
            </a:r>
            <a:r>
              <a:rPr kumimoji="0" lang="en-US" altLang="zh-CN" kern="0" dirty="0" err="1"/>
              <a:t>e.key</a:t>
            </a:r>
            <a:r>
              <a:rPr kumimoji="0" lang="en-US" altLang="zh-CN" kern="0" dirty="0"/>
              <a:t>, p-&gt;</a:t>
            </a:r>
            <a:r>
              <a:rPr kumimoji="0" lang="en-US" altLang="zh-CN" kern="0" dirty="0" err="1"/>
              <a:t>data.key</a:t>
            </a:r>
            <a:r>
              <a:rPr kumimoji="0" lang="en-US" altLang="zh-CN" kern="0" dirty="0"/>
              <a:t>) )  p-&gt;</a:t>
            </a:r>
            <a:r>
              <a:rPr kumimoji="0" lang="en-US" altLang="zh-CN" kern="0" dirty="0" err="1"/>
              <a:t>lchild</a:t>
            </a:r>
            <a:r>
              <a:rPr kumimoji="0" lang="en-US" altLang="zh-CN" kern="0" dirty="0"/>
              <a:t> = s;</a:t>
            </a:r>
          </a:p>
          <a:p>
            <a:pPr marL="342900" indent="-342900" eaLnBrk="0" hangingPunct="0">
              <a:lnSpc>
                <a:spcPct val="105000"/>
              </a:lnSpc>
              <a:buClr>
                <a:schemeClr val="hlink"/>
              </a:buClr>
              <a:defRPr/>
            </a:pPr>
            <a:r>
              <a:rPr kumimoji="0" lang="en-US" altLang="zh-CN" kern="0" dirty="0"/>
              <a:t>	  else   p-&gt;</a:t>
            </a:r>
            <a:r>
              <a:rPr kumimoji="0" lang="en-US" altLang="zh-CN" kern="0" dirty="0" err="1"/>
              <a:t>rchild</a:t>
            </a:r>
            <a:r>
              <a:rPr kumimoji="0" lang="en-US" altLang="zh-CN" kern="0" dirty="0"/>
              <a:t> = s;</a:t>
            </a:r>
          </a:p>
          <a:p>
            <a:pPr marL="342900" indent="-342900" eaLnBrk="0" hangingPunct="0">
              <a:lnSpc>
                <a:spcPct val="105000"/>
              </a:lnSpc>
              <a:buClr>
                <a:schemeClr val="hlink"/>
              </a:buClr>
              <a:defRPr/>
            </a:pPr>
            <a:r>
              <a:rPr kumimoji="0" lang="en-US" altLang="zh-CN" kern="0" dirty="0"/>
              <a:t>      return TRUE;       </a:t>
            </a:r>
            <a:r>
              <a:rPr kumimoji="0" lang="en-US" altLang="zh-CN" kern="0" dirty="0">
                <a:solidFill>
                  <a:srgbClr val="FF0000"/>
                </a:solidFill>
              </a:rPr>
              <a:t>// </a:t>
            </a:r>
            <a:r>
              <a:rPr kumimoji="0" lang="zh-CN" altLang="en-US" kern="0" dirty="0">
                <a:solidFill>
                  <a:srgbClr val="FF0000"/>
                </a:solidFill>
              </a:rPr>
              <a:t>插入成功</a:t>
            </a: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72250" y="6400800"/>
            <a:ext cx="2133600" cy="457200"/>
          </a:xfrm>
        </p:spPr>
        <p:txBody>
          <a:bodyPr/>
          <a:lstStyle/>
          <a:p>
            <a:pPr>
              <a:defRPr/>
            </a:pPr>
            <a:fld id="{294A4AB9-80BE-4454-A2C8-A8B000A71F5E}" type="slidenum">
              <a:rPr lang="en-US" altLang="zh-CN" smtClean="0"/>
              <a:t>44</a:t>
            </a:fld>
            <a:endParaRPr lang="en-US" altLang="zh-CN" dirty="0"/>
          </a:p>
        </p:txBody>
      </p:sp>
      <p:sp>
        <p:nvSpPr>
          <p:cNvPr id="56323" name="Rectangle 1026"/>
          <p:cNvSpPr>
            <a:spLocks noChangeArrowheads="1"/>
          </p:cNvSpPr>
          <p:nvPr/>
        </p:nvSpPr>
        <p:spPr bwMode="auto">
          <a:xfrm>
            <a:off x="142875" y="687388"/>
            <a:ext cx="8786813" cy="5694362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CC6600"/>
              </a:buClr>
              <a:buFont typeface="Wingdings 2" pitchFamily="18" charset="2"/>
              <a:buNone/>
            </a:pPr>
            <a:r>
              <a:rPr lang="en-US" altLang="zh-CN"/>
              <a:t> BiTree </a:t>
            </a:r>
            <a:r>
              <a:rPr lang="en-US" altLang="zh-CN">
                <a:solidFill>
                  <a:srgbClr val="6600CC"/>
                </a:solidFill>
              </a:rPr>
              <a:t>SearchBST</a:t>
            </a:r>
            <a:r>
              <a:rPr lang="en-US" altLang="zh-CN"/>
              <a:t>(BiTree T,  KeyType key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CC6600"/>
              </a:buClr>
              <a:buFont typeface="Wingdings 2" pitchFamily="18" charset="2"/>
              <a:buNone/>
            </a:pPr>
            <a:r>
              <a:rPr lang="en-US" altLang="zh-CN"/>
              <a:t>                                                                              ) 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CC6600"/>
              </a:buClr>
              <a:buFont typeface="Wingdings 2" pitchFamily="18" charset="2"/>
              <a:buNone/>
            </a:pPr>
            <a:r>
              <a:rPr lang="en-US" altLang="zh-CN"/>
              <a:t>{ </a:t>
            </a:r>
            <a:r>
              <a:rPr lang="en-US" altLang="zh-CN">
                <a:solidFill>
                  <a:srgbClr val="0000FF"/>
                </a:solidFill>
              </a:rPr>
              <a:t>//</a:t>
            </a:r>
            <a:r>
              <a:rPr lang="zh-CN" altLang="en-US">
                <a:solidFill>
                  <a:srgbClr val="0000FF"/>
                </a:solidFill>
              </a:rPr>
              <a:t>二叉排序树用二叉链表存储。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CC6600"/>
              </a:buClr>
              <a:buFont typeface="Wingdings 2" pitchFamily="18" charset="2"/>
              <a:buNone/>
            </a:pPr>
            <a:r>
              <a:rPr lang="zh-CN" altLang="en-US">
                <a:solidFill>
                  <a:srgbClr val="0000FF"/>
                </a:solidFill>
              </a:rPr>
              <a:t>  </a:t>
            </a:r>
            <a:r>
              <a:rPr lang="en-US" altLang="zh-CN">
                <a:solidFill>
                  <a:srgbClr val="0000FF"/>
                </a:solidFill>
              </a:rPr>
              <a:t>//</a:t>
            </a:r>
            <a:r>
              <a:rPr lang="zh-CN" altLang="en-US">
                <a:solidFill>
                  <a:srgbClr val="0000FF"/>
                </a:solidFill>
              </a:rPr>
              <a:t>若查找成功</a:t>
            </a:r>
            <a:r>
              <a:rPr lang="en-US" altLang="zh-CN">
                <a:solidFill>
                  <a:srgbClr val="0000FF"/>
                </a:solidFill>
              </a:rPr>
              <a:t>, </a:t>
            </a:r>
            <a:r>
              <a:rPr lang="zh-CN" altLang="en-US">
                <a:solidFill>
                  <a:srgbClr val="0000FF"/>
                </a:solidFill>
              </a:rPr>
              <a:t>则返回该记录结点的指针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CC6600"/>
              </a:buClr>
              <a:buFont typeface="Wingdings 2" pitchFamily="18" charset="2"/>
              <a:buNone/>
            </a:pPr>
            <a:r>
              <a:rPr lang="zh-CN" altLang="en-US">
                <a:solidFill>
                  <a:srgbClr val="0000FF"/>
                </a:solidFill>
              </a:rPr>
              <a:t>  </a:t>
            </a:r>
            <a:r>
              <a:rPr lang="en-US" altLang="zh-CN">
                <a:solidFill>
                  <a:srgbClr val="0000FF"/>
                </a:solidFill>
              </a:rPr>
              <a:t>//</a:t>
            </a:r>
            <a:r>
              <a:rPr lang="zh-CN" altLang="en-US">
                <a:solidFill>
                  <a:srgbClr val="0000FF"/>
                </a:solidFill>
              </a:rPr>
              <a:t>否则返回空指针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CC6600"/>
              </a:buClr>
              <a:buFont typeface="Wingdings 2" pitchFamily="18" charset="2"/>
              <a:buNone/>
            </a:pPr>
            <a:r>
              <a:rPr lang="en-US" altLang="zh-CN"/>
              <a:t>  //</a:t>
            </a:r>
            <a:endParaRPr lang="zh-CN" altLang="en-US"/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CC6600"/>
              </a:buClr>
              <a:buFont typeface="Wingdings 2" pitchFamily="18" charset="2"/>
              <a:buNone/>
            </a:pPr>
            <a:endParaRPr lang="en-US" altLang="zh-CN"/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CC6600"/>
              </a:buClr>
              <a:buFont typeface="Wingdings 2" pitchFamily="18" charset="2"/>
              <a:buNone/>
            </a:pPr>
            <a:endParaRPr lang="en-US" altLang="zh-CN"/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CC6600"/>
              </a:buClr>
              <a:buFont typeface="Wingdings 2" pitchFamily="18" charset="2"/>
              <a:buNone/>
            </a:pPr>
            <a:endParaRPr lang="zh-CN" altLang="en-US"/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CC6600"/>
              </a:buClr>
              <a:buFont typeface="Wingdings 2" pitchFamily="18" charset="2"/>
              <a:buNone/>
            </a:pPr>
            <a:endParaRPr lang="zh-CN" altLang="en-US"/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CC6600"/>
              </a:buClr>
              <a:buFont typeface="Wingdings 2" pitchFamily="18" charset="2"/>
              <a:buNone/>
            </a:pPr>
            <a:endParaRPr lang="zh-CN" altLang="en-US"/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CC6600"/>
              </a:buClr>
              <a:buFont typeface="Wingdings 2" pitchFamily="18" charset="2"/>
              <a:buNone/>
            </a:pPr>
            <a:r>
              <a:rPr lang="en-US" altLang="zh-CN"/>
              <a:t>}</a:t>
            </a:r>
            <a:r>
              <a:rPr lang="en-US" altLang="zh-CN">
                <a:solidFill>
                  <a:srgbClr val="6600CC"/>
                </a:solidFill>
              </a:rPr>
              <a:t>//SearchBST</a:t>
            </a:r>
          </a:p>
        </p:txBody>
      </p:sp>
      <p:sp>
        <p:nvSpPr>
          <p:cNvPr id="56324" name="Rectangle 1029"/>
          <p:cNvSpPr>
            <a:spLocks noChangeArrowheads="1"/>
          </p:cNvSpPr>
          <p:nvPr/>
        </p:nvSpPr>
        <p:spPr bwMode="auto">
          <a:xfrm>
            <a:off x="571500" y="3473450"/>
            <a:ext cx="8358188" cy="2376488"/>
          </a:xfrm>
          <a:prstGeom prst="rect">
            <a:avLst/>
          </a:prstGeom>
          <a:noFill/>
          <a:ln w="9525" algn="ctr">
            <a:solidFill>
              <a:schemeClr val="hlink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CC6600"/>
              </a:buClr>
              <a:buFont typeface="Wingdings 2" pitchFamily="18" charset="2"/>
              <a:buNone/>
            </a:pPr>
            <a:r>
              <a:rPr lang="en-US" altLang="zh-CN" dirty="0"/>
              <a:t>if(</a:t>
            </a:r>
            <a:r>
              <a:rPr lang="en-US" altLang="zh-CN" dirty="0">
                <a:solidFill>
                  <a:srgbClr val="A50021"/>
                </a:solidFill>
              </a:rPr>
              <a:t>!T|| EQ(key,  T-&gt;data. key)</a:t>
            </a:r>
            <a:r>
              <a:rPr lang="en-US" altLang="zh-CN" dirty="0"/>
              <a:t>) return T;  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CC6600"/>
              </a:buClr>
              <a:buFont typeface="Wingdings 2" pitchFamily="18" charset="2"/>
              <a:buNone/>
            </a:pPr>
            <a:r>
              <a:rPr lang="en-US" altLang="zh-CN" dirty="0"/>
              <a:t>   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CC6600"/>
              </a:buClr>
              <a:buFont typeface="Wingdings 2" pitchFamily="18" charset="2"/>
              <a:buNone/>
            </a:pPr>
            <a:r>
              <a:rPr lang="en-US" altLang="zh-CN" dirty="0"/>
              <a:t>  else if LT(key,  T-&gt;data. key)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CC6600"/>
              </a:buClr>
              <a:buFont typeface="Wingdings 2" pitchFamily="18" charset="2"/>
              <a:buNone/>
            </a:pPr>
            <a:r>
              <a:rPr lang="en-US" altLang="zh-CN" dirty="0"/>
              <a:t>               return(</a:t>
            </a:r>
            <a:r>
              <a:rPr lang="en-US" altLang="zh-CN" dirty="0" err="1">
                <a:solidFill>
                  <a:srgbClr val="A50021"/>
                </a:solidFill>
              </a:rPr>
              <a:t>SearchBST</a:t>
            </a:r>
            <a:r>
              <a:rPr lang="en-US" altLang="zh-CN" dirty="0">
                <a:solidFill>
                  <a:srgbClr val="A50021"/>
                </a:solidFill>
              </a:rPr>
              <a:t>(T-&gt;</a:t>
            </a:r>
            <a:r>
              <a:rPr lang="en-US" altLang="zh-CN" dirty="0" err="1">
                <a:solidFill>
                  <a:srgbClr val="A50021"/>
                </a:solidFill>
              </a:rPr>
              <a:t>lchild</a:t>
            </a:r>
            <a:r>
              <a:rPr lang="en-US" altLang="zh-CN" dirty="0">
                <a:solidFill>
                  <a:srgbClr val="A50021"/>
                </a:solidFill>
              </a:rPr>
              <a:t>,  key)</a:t>
            </a:r>
            <a:r>
              <a:rPr lang="en-US" altLang="zh-CN" dirty="0"/>
              <a:t>); 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CC6600"/>
              </a:buClr>
              <a:buFont typeface="Wingdings 2" pitchFamily="18" charset="2"/>
              <a:buNone/>
            </a:pPr>
            <a:r>
              <a:rPr lang="en-US" altLang="zh-CN" dirty="0"/>
              <a:t>   else  return(</a:t>
            </a:r>
            <a:r>
              <a:rPr lang="en-US" altLang="zh-CN" dirty="0" err="1">
                <a:solidFill>
                  <a:srgbClr val="A50021"/>
                </a:solidFill>
              </a:rPr>
              <a:t>SearchBST</a:t>
            </a:r>
            <a:r>
              <a:rPr lang="en-US" altLang="zh-CN" dirty="0">
                <a:solidFill>
                  <a:srgbClr val="A50021"/>
                </a:solidFill>
              </a:rPr>
              <a:t>(T-&gt;</a:t>
            </a:r>
            <a:r>
              <a:rPr lang="en-US" altLang="zh-CN" dirty="0" err="1">
                <a:solidFill>
                  <a:srgbClr val="A50021"/>
                </a:solidFill>
              </a:rPr>
              <a:t>rchild</a:t>
            </a:r>
            <a:r>
              <a:rPr lang="en-US" altLang="zh-CN" dirty="0">
                <a:solidFill>
                  <a:srgbClr val="A50021"/>
                </a:solidFill>
              </a:rPr>
              <a:t>,  key)</a:t>
            </a:r>
            <a:r>
              <a:rPr lang="en-US" altLang="zh-CN" dirty="0"/>
              <a:t>) </a:t>
            </a: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3500438" y="1116013"/>
            <a:ext cx="32940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,BiTree f, BiTree &amp;p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2571750" y="2044700"/>
            <a:ext cx="5929313" cy="523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u="sng" dirty="0"/>
              <a:t>则</a:t>
            </a:r>
            <a:r>
              <a:rPr lang="en-US" altLang="zh-CN" u="sng" dirty="0"/>
              <a:t>p</a:t>
            </a:r>
            <a:r>
              <a:rPr lang="zh-CN" altLang="en-US" u="sng" dirty="0"/>
              <a:t>指向该结点，返回</a:t>
            </a:r>
            <a:r>
              <a:rPr lang="en-US" altLang="zh-CN" u="sng" dirty="0"/>
              <a:t>TRUE</a:t>
            </a:r>
            <a:r>
              <a:rPr lang="zh-CN" altLang="en-US" u="sng" dirty="0"/>
              <a:t>；</a:t>
            </a: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642938" y="2486025"/>
            <a:ext cx="8105526" cy="9540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u="sng" dirty="0"/>
              <a:t>否则</a:t>
            </a:r>
            <a:r>
              <a:rPr lang="en-US" altLang="zh-CN" u="sng" dirty="0"/>
              <a:t>p</a:t>
            </a:r>
            <a:r>
              <a:rPr lang="zh-CN" altLang="en-US" u="sng" dirty="0"/>
              <a:t>指向查找路径的最末结点，返回</a:t>
            </a:r>
            <a:r>
              <a:rPr lang="en-US" altLang="zh-CN" u="sng" dirty="0"/>
              <a:t>FALSE</a:t>
            </a:r>
            <a:r>
              <a:rPr lang="zh-CN" altLang="en-US" u="sng" dirty="0" smtClean="0"/>
              <a:t>。</a:t>
            </a:r>
            <a:endParaRPr lang="en-US" altLang="zh-CN" u="sng" dirty="0" smtClean="0"/>
          </a:p>
          <a:p>
            <a:r>
              <a:rPr lang="en-US" altLang="zh-CN" u="sng" dirty="0" smtClean="0"/>
              <a:t>f </a:t>
            </a:r>
            <a:r>
              <a:rPr lang="zh-CN" altLang="en-US" u="sng" dirty="0"/>
              <a:t>指向 </a:t>
            </a:r>
            <a:r>
              <a:rPr lang="en-US" altLang="zh-CN" u="sng" dirty="0"/>
              <a:t>T </a:t>
            </a:r>
            <a:r>
              <a:rPr lang="zh-CN" altLang="en-US" u="sng" dirty="0"/>
              <a:t>的双亲</a:t>
            </a:r>
            <a:r>
              <a:rPr lang="en-US" altLang="zh-CN" u="sng" dirty="0"/>
              <a:t>,</a:t>
            </a:r>
            <a:r>
              <a:rPr lang="zh-CN" altLang="en-US" u="sng" dirty="0"/>
              <a:t> 初始调用为</a:t>
            </a:r>
            <a:r>
              <a:rPr lang="en-US" altLang="zh-CN" u="sng" dirty="0"/>
              <a:t>NULL;</a:t>
            </a:r>
            <a:endParaRPr lang="zh-CN" altLang="en-US" u="sng" dirty="0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171450" y="704850"/>
            <a:ext cx="1233488" cy="5222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Status 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642938" y="3544888"/>
            <a:ext cx="7429500" cy="523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u="sng" dirty="0"/>
              <a:t>if ( !T )  { p=f; return FALSE; }//</a:t>
            </a:r>
            <a:r>
              <a:rPr lang="zh-CN" altLang="en-US" u="sng" dirty="0"/>
              <a:t>查找失败</a:t>
            </a: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642938" y="3973513"/>
            <a:ext cx="82153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u="sng" dirty="0"/>
              <a:t>if ( EQ( key, T-&gt;</a:t>
            </a:r>
            <a:r>
              <a:rPr lang="en-US" altLang="zh-CN" u="sng" dirty="0" err="1"/>
              <a:t>data.key</a:t>
            </a:r>
            <a:r>
              <a:rPr lang="en-US" altLang="zh-CN" u="sng" dirty="0"/>
              <a:t> ) )  { p=T;   return TRUE;</a:t>
            </a:r>
            <a:r>
              <a:rPr lang="zh-CN" altLang="en-US" u="sng" dirty="0"/>
              <a:t>   </a:t>
            </a:r>
            <a:r>
              <a:rPr lang="en-US" altLang="zh-CN" u="sng" dirty="0"/>
              <a:t>}</a:t>
            </a: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6500813" y="4830763"/>
            <a:ext cx="1828800" cy="5238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u="sng" dirty="0">
                <a:solidFill>
                  <a:srgbClr val="A50021"/>
                </a:solidFill>
              </a:rPr>
              <a:t>key, T, p));</a:t>
            </a:r>
            <a:endParaRPr lang="zh-CN" altLang="en-US" u="sng" dirty="0"/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6172200" y="5302250"/>
            <a:ext cx="1828800" cy="5222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u="sng" dirty="0">
                <a:solidFill>
                  <a:srgbClr val="A50021"/>
                </a:solidFill>
              </a:rPr>
              <a:t>key, T, p));</a:t>
            </a:r>
            <a:endParaRPr lang="zh-CN" altLang="en-US" u="sng" dirty="0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 build="p" animBg="1"/>
      <p:bldP spid="10" grpId="0" animBg="1"/>
      <p:bldP spid="11" grpId="0" animBg="1"/>
      <p:bldP spid="12" grpId="0"/>
      <p:bldP spid="13" grpId="0" animBg="1"/>
      <p:bldP spid="1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04EF0C-78D0-4407-A39A-F407E915F910}" type="slidenum">
              <a:rPr lang="en-US" altLang="zh-CN"/>
              <a:t>45</a:t>
            </a:fld>
            <a:endParaRPr lang="en-US" altLang="zh-CN"/>
          </a:p>
        </p:txBody>
      </p:sp>
      <p:sp>
        <p:nvSpPr>
          <p:cNvPr id="57347" name="Text Box 8"/>
          <p:cNvSpPr txBox="1">
            <a:spLocks noChangeArrowheads="1"/>
          </p:cNvSpPr>
          <p:nvPr/>
        </p:nvSpPr>
        <p:spPr bwMode="auto">
          <a:xfrm>
            <a:off x="1300163" y="1331913"/>
            <a:ext cx="73469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3200">
                <a:latin typeface="Arial" panose="020B0604020202020204" pitchFamily="34" charset="0"/>
                <a:ea typeface="黑体" panose="02010609060101010101" pitchFamily="2" charset="-122"/>
              </a:rPr>
              <a:t>{ 45, 24, 53, 45, 12, 24, 90 }</a:t>
            </a:r>
          </a:p>
        </p:txBody>
      </p:sp>
      <p:sp>
        <p:nvSpPr>
          <p:cNvPr id="57348" name="Text Box 9"/>
          <p:cNvSpPr txBox="1">
            <a:spLocks noChangeArrowheads="1"/>
          </p:cNvSpPr>
          <p:nvPr/>
        </p:nvSpPr>
        <p:spPr bwMode="auto">
          <a:xfrm>
            <a:off x="471488" y="1920875"/>
            <a:ext cx="522763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320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生成的二叉排序树如下：</a:t>
            </a:r>
          </a:p>
        </p:txBody>
      </p:sp>
      <p:grpSp>
        <p:nvGrpSpPr>
          <p:cNvPr id="2" name="Group 10"/>
          <p:cNvGrpSpPr/>
          <p:nvPr/>
        </p:nvGrpSpPr>
        <p:grpSpPr bwMode="auto">
          <a:xfrm>
            <a:off x="5449888" y="4076700"/>
            <a:ext cx="2819400" cy="1919288"/>
            <a:chOff x="3072" y="2640"/>
            <a:chExt cx="1776" cy="1104"/>
          </a:xfrm>
        </p:grpSpPr>
        <p:sp>
          <p:nvSpPr>
            <p:cNvPr id="57371" name="Oval 11"/>
            <p:cNvSpPr>
              <a:spLocks noChangeArrowheads="1"/>
            </p:cNvSpPr>
            <p:nvPr/>
          </p:nvSpPr>
          <p:spPr bwMode="auto">
            <a:xfrm>
              <a:off x="3840" y="2640"/>
              <a:ext cx="288" cy="240"/>
            </a:xfrm>
            <a:prstGeom prst="ellipse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400">
                  <a:latin typeface="黑体" panose="02010609060101010101" pitchFamily="2" charset="-122"/>
                  <a:ea typeface="黑体" panose="02010609060101010101" pitchFamily="2" charset="-122"/>
                </a:rPr>
                <a:t>45</a:t>
              </a:r>
              <a:endParaRPr lang="en-US" altLang="zh-CN" sz="2400" u="sng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57372" name="Oval 12"/>
            <p:cNvSpPr>
              <a:spLocks noChangeArrowheads="1"/>
            </p:cNvSpPr>
            <p:nvPr/>
          </p:nvSpPr>
          <p:spPr bwMode="auto">
            <a:xfrm>
              <a:off x="4560" y="3504"/>
              <a:ext cx="288" cy="240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400">
                  <a:latin typeface="黑体" panose="02010609060101010101" pitchFamily="2" charset="-122"/>
                  <a:ea typeface="黑体" panose="02010609060101010101" pitchFamily="2" charset="-122"/>
                </a:rPr>
                <a:t>90</a:t>
              </a:r>
              <a:endParaRPr lang="en-US" altLang="zh-CN" sz="2400" u="sng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57373" name="Line 13"/>
            <p:cNvSpPr>
              <a:spLocks noChangeShapeType="1"/>
            </p:cNvSpPr>
            <p:nvPr/>
          </p:nvSpPr>
          <p:spPr bwMode="auto">
            <a:xfrm flipH="1">
              <a:off x="3552" y="2832"/>
              <a:ext cx="336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74" name="Line 14"/>
            <p:cNvSpPr>
              <a:spLocks noChangeShapeType="1"/>
            </p:cNvSpPr>
            <p:nvPr/>
          </p:nvSpPr>
          <p:spPr bwMode="auto">
            <a:xfrm>
              <a:off x="4080" y="2832"/>
              <a:ext cx="288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75" name="Line 15"/>
            <p:cNvSpPr>
              <a:spLocks noChangeShapeType="1"/>
            </p:cNvSpPr>
            <p:nvPr/>
          </p:nvSpPr>
          <p:spPr bwMode="auto">
            <a:xfrm>
              <a:off x="4512" y="3286"/>
              <a:ext cx="170" cy="21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76" name="Line 16"/>
            <p:cNvSpPr>
              <a:spLocks noChangeShapeType="1"/>
            </p:cNvSpPr>
            <p:nvPr/>
          </p:nvSpPr>
          <p:spPr bwMode="auto">
            <a:xfrm flipH="1">
              <a:off x="3264" y="3264"/>
              <a:ext cx="24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77" name="Oval 17"/>
            <p:cNvSpPr>
              <a:spLocks noChangeArrowheads="1"/>
            </p:cNvSpPr>
            <p:nvPr/>
          </p:nvSpPr>
          <p:spPr bwMode="auto">
            <a:xfrm>
              <a:off x="3408" y="3072"/>
              <a:ext cx="288" cy="240"/>
            </a:xfrm>
            <a:prstGeom prst="ellipse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400">
                  <a:latin typeface="黑体" panose="02010609060101010101" pitchFamily="2" charset="-122"/>
                  <a:ea typeface="黑体" panose="02010609060101010101" pitchFamily="2" charset="-122"/>
                </a:rPr>
                <a:t>24</a:t>
              </a:r>
              <a:endParaRPr lang="en-US" altLang="zh-CN" sz="2400" u="sng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57378" name="Oval 18"/>
            <p:cNvSpPr>
              <a:spLocks noChangeArrowheads="1"/>
            </p:cNvSpPr>
            <p:nvPr/>
          </p:nvSpPr>
          <p:spPr bwMode="auto">
            <a:xfrm>
              <a:off x="3072" y="3504"/>
              <a:ext cx="288" cy="240"/>
            </a:xfrm>
            <a:prstGeom prst="ellipse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400">
                  <a:latin typeface="黑体" panose="02010609060101010101" pitchFamily="2" charset="-122"/>
                  <a:ea typeface="黑体" panose="02010609060101010101" pitchFamily="2" charset="-122"/>
                </a:rPr>
                <a:t>12</a:t>
              </a:r>
              <a:endParaRPr lang="en-US" altLang="zh-CN" sz="2400" u="sng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57379" name="Oval 19"/>
            <p:cNvSpPr>
              <a:spLocks noChangeArrowheads="1"/>
            </p:cNvSpPr>
            <p:nvPr/>
          </p:nvSpPr>
          <p:spPr bwMode="auto">
            <a:xfrm>
              <a:off x="4272" y="3072"/>
              <a:ext cx="288" cy="240"/>
            </a:xfrm>
            <a:prstGeom prst="ellipse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400">
                  <a:latin typeface="黑体" panose="02010609060101010101" pitchFamily="2" charset="-122"/>
                  <a:ea typeface="黑体" panose="02010609060101010101" pitchFamily="2" charset="-122"/>
                </a:rPr>
                <a:t>53</a:t>
              </a:r>
              <a:endParaRPr lang="en-US" altLang="zh-CN" sz="2400" u="sng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grpSp>
        <p:nvGrpSpPr>
          <p:cNvPr id="3" name="Group 20"/>
          <p:cNvGrpSpPr/>
          <p:nvPr/>
        </p:nvGrpSpPr>
        <p:grpSpPr bwMode="auto">
          <a:xfrm>
            <a:off x="1716088" y="4076700"/>
            <a:ext cx="2362200" cy="1919288"/>
            <a:chOff x="1824" y="2640"/>
            <a:chExt cx="1488" cy="1104"/>
          </a:xfrm>
        </p:grpSpPr>
        <p:sp>
          <p:nvSpPr>
            <p:cNvPr id="57364" name="Oval 21"/>
            <p:cNvSpPr>
              <a:spLocks noChangeArrowheads="1"/>
            </p:cNvSpPr>
            <p:nvPr/>
          </p:nvSpPr>
          <p:spPr bwMode="auto">
            <a:xfrm>
              <a:off x="2592" y="2640"/>
              <a:ext cx="288" cy="240"/>
            </a:xfrm>
            <a:prstGeom prst="ellipse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400">
                  <a:latin typeface="黑体" panose="02010609060101010101" pitchFamily="2" charset="-122"/>
                  <a:ea typeface="黑体" panose="02010609060101010101" pitchFamily="2" charset="-122"/>
                </a:rPr>
                <a:t>45</a:t>
              </a:r>
              <a:endParaRPr lang="en-US" altLang="zh-CN" sz="2400" u="sng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57365" name="Line 22"/>
            <p:cNvSpPr>
              <a:spLocks noChangeShapeType="1"/>
            </p:cNvSpPr>
            <p:nvPr/>
          </p:nvSpPr>
          <p:spPr bwMode="auto">
            <a:xfrm flipH="1">
              <a:off x="2304" y="2832"/>
              <a:ext cx="336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66" name="Line 23"/>
            <p:cNvSpPr>
              <a:spLocks noChangeShapeType="1"/>
            </p:cNvSpPr>
            <p:nvPr/>
          </p:nvSpPr>
          <p:spPr bwMode="auto">
            <a:xfrm>
              <a:off x="2832" y="2832"/>
              <a:ext cx="288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67" name="Line 24"/>
            <p:cNvSpPr>
              <a:spLocks noChangeShapeType="1"/>
            </p:cNvSpPr>
            <p:nvPr/>
          </p:nvSpPr>
          <p:spPr bwMode="auto">
            <a:xfrm flipH="1">
              <a:off x="2016" y="3264"/>
              <a:ext cx="24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68" name="Oval 25"/>
            <p:cNvSpPr>
              <a:spLocks noChangeArrowheads="1"/>
            </p:cNvSpPr>
            <p:nvPr/>
          </p:nvSpPr>
          <p:spPr bwMode="auto">
            <a:xfrm>
              <a:off x="2160" y="3072"/>
              <a:ext cx="288" cy="240"/>
            </a:xfrm>
            <a:prstGeom prst="ellipse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400">
                  <a:latin typeface="黑体" panose="02010609060101010101" pitchFamily="2" charset="-122"/>
                  <a:ea typeface="黑体" panose="02010609060101010101" pitchFamily="2" charset="-122"/>
                </a:rPr>
                <a:t>24</a:t>
              </a:r>
              <a:endParaRPr lang="en-US" altLang="zh-CN" sz="2400" u="sng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57369" name="Oval 26"/>
            <p:cNvSpPr>
              <a:spLocks noChangeArrowheads="1"/>
            </p:cNvSpPr>
            <p:nvPr/>
          </p:nvSpPr>
          <p:spPr bwMode="auto">
            <a:xfrm>
              <a:off x="1824" y="3504"/>
              <a:ext cx="288" cy="240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400">
                  <a:latin typeface="黑体" panose="02010609060101010101" pitchFamily="2" charset="-122"/>
                  <a:ea typeface="黑体" panose="02010609060101010101" pitchFamily="2" charset="-122"/>
                </a:rPr>
                <a:t>12</a:t>
              </a:r>
              <a:endParaRPr lang="en-US" altLang="zh-CN" sz="2400" u="sng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57370" name="Oval 27"/>
            <p:cNvSpPr>
              <a:spLocks noChangeArrowheads="1"/>
            </p:cNvSpPr>
            <p:nvPr/>
          </p:nvSpPr>
          <p:spPr bwMode="auto">
            <a:xfrm>
              <a:off x="3024" y="3072"/>
              <a:ext cx="288" cy="240"/>
            </a:xfrm>
            <a:prstGeom prst="ellipse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400">
                  <a:latin typeface="黑体" panose="02010609060101010101" pitchFamily="2" charset="-122"/>
                  <a:ea typeface="黑体" panose="02010609060101010101" pitchFamily="2" charset="-122"/>
                </a:rPr>
                <a:t>53</a:t>
              </a:r>
              <a:endParaRPr lang="en-US" altLang="zh-CN" sz="2400" u="sng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grpSp>
        <p:nvGrpSpPr>
          <p:cNvPr id="4" name="Group 28"/>
          <p:cNvGrpSpPr/>
          <p:nvPr/>
        </p:nvGrpSpPr>
        <p:grpSpPr bwMode="auto">
          <a:xfrm>
            <a:off x="4332288" y="2846388"/>
            <a:ext cx="1143000" cy="1168400"/>
            <a:chOff x="3984" y="1152"/>
            <a:chExt cx="720" cy="672"/>
          </a:xfrm>
        </p:grpSpPr>
        <p:sp>
          <p:nvSpPr>
            <p:cNvPr id="57361" name="Oval 29"/>
            <p:cNvSpPr>
              <a:spLocks noChangeArrowheads="1"/>
            </p:cNvSpPr>
            <p:nvPr/>
          </p:nvSpPr>
          <p:spPr bwMode="auto">
            <a:xfrm>
              <a:off x="4416" y="1152"/>
              <a:ext cx="288" cy="240"/>
            </a:xfrm>
            <a:prstGeom prst="ellipse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400">
                  <a:latin typeface="黑体" panose="02010609060101010101" pitchFamily="2" charset="-122"/>
                  <a:ea typeface="黑体" panose="02010609060101010101" pitchFamily="2" charset="-122"/>
                </a:rPr>
                <a:t>45</a:t>
              </a:r>
              <a:endParaRPr lang="en-US" altLang="zh-CN" sz="2400" u="sng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57362" name="Line 30"/>
            <p:cNvSpPr>
              <a:spLocks noChangeShapeType="1"/>
            </p:cNvSpPr>
            <p:nvPr/>
          </p:nvSpPr>
          <p:spPr bwMode="auto">
            <a:xfrm flipH="1">
              <a:off x="4128" y="1344"/>
              <a:ext cx="336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63" name="Oval 31"/>
            <p:cNvSpPr>
              <a:spLocks noChangeArrowheads="1"/>
            </p:cNvSpPr>
            <p:nvPr/>
          </p:nvSpPr>
          <p:spPr bwMode="auto">
            <a:xfrm>
              <a:off x="3984" y="1584"/>
              <a:ext cx="288" cy="240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400">
                  <a:latin typeface="黑体" panose="02010609060101010101" pitchFamily="2" charset="-122"/>
                  <a:ea typeface="黑体" panose="02010609060101010101" pitchFamily="2" charset="-122"/>
                </a:rPr>
                <a:t>24</a:t>
              </a:r>
              <a:endParaRPr lang="en-US" altLang="zh-CN" sz="2400" u="sng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grpSp>
        <p:nvGrpSpPr>
          <p:cNvPr id="5" name="Group 32"/>
          <p:cNvGrpSpPr/>
          <p:nvPr/>
        </p:nvGrpSpPr>
        <p:grpSpPr bwMode="auto">
          <a:xfrm>
            <a:off x="6237288" y="2846388"/>
            <a:ext cx="1828800" cy="1168400"/>
            <a:chOff x="768" y="2400"/>
            <a:chExt cx="1152" cy="672"/>
          </a:xfrm>
        </p:grpSpPr>
        <p:sp>
          <p:nvSpPr>
            <p:cNvPr id="57356" name="Oval 33"/>
            <p:cNvSpPr>
              <a:spLocks noChangeArrowheads="1"/>
            </p:cNvSpPr>
            <p:nvPr/>
          </p:nvSpPr>
          <p:spPr bwMode="auto">
            <a:xfrm>
              <a:off x="1200" y="2400"/>
              <a:ext cx="288" cy="240"/>
            </a:xfrm>
            <a:prstGeom prst="ellipse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400">
                  <a:latin typeface="黑体" panose="02010609060101010101" pitchFamily="2" charset="-122"/>
                  <a:ea typeface="黑体" panose="02010609060101010101" pitchFamily="2" charset="-122"/>
                </a:rPr>
                <a:t>45</a:t>
              </a:r>
              <a:endParaRPr lang="en-US" altLang="zh-CN" sz="2400" u="sng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57357" name="Line 34"/>
            <p:cNvSpPr>
              <a:spLocks noChangeShapeType="1"/>
            </p:cNvSpPr>
            <p:nvPr/>
          </p:nvSpPr>
          <p:spPr bwMode="auto">
            <a:xfrm flipH="1">
              <a:off x="912" y="2592"/>
              <a:ext cx="336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58" name="Line 35"/>
            <p:cNvSpPr>
              <a:spLocks noChangeShapeType="1"/>
            </p:cNvSpPr>
            <p:nvPr/>
          </p:nvSpPr>
          <p:spPr bwMode="auto">
            <a:xfrm>
              <a:off x="1440" y="2592"/>
              <a:ext cx="288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59" name="Oval 36"/>
            <p:cNvSpPr>
              <a:spLocks noChangeArrowheads="1"/>
            </p:cNvSpPr>
            <p:nvPr/>
          </p:nvSpPr>
          <p:spPr bwMode="auto">
            <a:xfrm>
              <a:off x="768" y="2832"/>
              <a:ext cx="288" cy="240"/>
            </a:xfrm>
            <a:prstGeom prst="ellipse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400">
                  <a:latin typeface="黑体" panose="02010609060101010101" pitchFamily="2" charset="-122"/>
                  <a:ea typeface="黑体" panose="02010609060101010101" pitchFamily="2" charset="-122"/>
                </a:rPr>
                <a:t>24</a:t>
              </a:r>
              <a:endParaRPr lang="en-US" altLang="zh-CN" sz="2400" u="sng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57360" name="Oval 37"/>
            <p:cNvSpPr>
              <a:spLocks noChangeArrowheads="1"/>
            </p:cNvSpPr>
            <p:nvPr/>
          </p:nvSpPr>
          <p:spPr bwMode="auto">
            <a:xfrm>
              <a:off x="1632" y="2832"/>
              <a:ext cx="288" cy="240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400">
                  <a:latin typeface="黑体" panose="02010609060101010101" pitchFamily="2" charset="-122"/>
                  <a:ea typeface="黑体" panose="02010609060101010101" pitchFamily="2" charset="-122"/>
                </a:rPr>
                <a:t>53</a:t>
              </a:r>
              <a:endParaRPr lang="en-US" altLang="zh-CN" sz="2400" u="sng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405542" name="Oval 38"/>
          <p:cNvSpPr>
            <a:spLocks noChangeArrowheads="1"/>
          </p:cNvSpPr>
          <p:nvPr/>
        </p:nvSpPr>
        <p:spPr bwMode="auto">
          <a:xfrm>
            <a:off x="2897188" y="2873375"/>
            <a:ext cx="457200" cy="417513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黑体" panose="02010609060101010101" pitchFamily="2" charset="-122"/>
                <a:ea typeface="黑体" panose="02010609060101010101" pitchFamily="2" charset="-122"/>
              </a:rPr>
              <a:t>45</a:t>
            </a:r>
            <a:endParaRPr lang="en-US" altLang="zh-CN" sz="2400" u="sng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05543" name="Text Box 39"/>
          <p:cNvSpPr txBox="1">
            <a:spLocks noChangeArrowheads="1"/>
          </p:cNvSpPr>
          <p:nvPr/>
        </p:nvSpPr>
        <p:spPr bwMode="auto">
          <a:xfrm>
            <a:off x="1462088" y="2755900"/>
            <a:ext cx="9144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el-GR" altLang="zh-CN" sz="3200" i="1">
                <a:latin typeface="隶书" pitchFamily="49" charset="-122"/>
                <a:ea typeface="黑体" panose="02010609060101010101" pitchFamily="2" charset="-122"/>
              </a:rPr>
              <a:t>Φ</a:t>
            </a:r>
            <a:endParaRPr lang="en-US" altLang="zh-CN" sz="3200" i="1">
              <a:latin typeface="隶书" pitchFamily="49" charset="-122"/>
              <a:ea typeface="黑体" panose="02010609060101010101" pitchFamily="2" charset="-122"/>
            </a:endParaRPr>
          </a:p>
        </p:txBody>
      </p:sp>
      <p:sp>
        <p:nvSpPr>
          <p:cNvPr id="57355" name="矩形 37"/>
          <p:cNvSpPr>
            <a:spLocks noChangeArrowheads="1"/>
          </p:cNvSpPr>
          <p:nvPr/>
        </p:nvSpPr>
        <p:spPr bwMode="auto">
          <a:xfrm>
            <a:off x="428625" y="714375"/>
            <a:ext cx="75723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/>
              <a:t>例：在一棵空树中</a:t>
            </a:r>
            <a:r>
              <a:rPr lang="en-US" altLang="zh-CN"/>
              <a:t>, </a:t>
            </a:r>
            <a:r>
              <a:rPr lang="zh-CN" altLang="en-US"/>
              <a:t>查找如下的关键字序列</a:t>
            </a: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5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75"/>
                                        <p:tgtEl>
                                          <p:spTgt spid="405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5542" grpId="0" animBg="1" autoUpdateAnimBg="0"/>
      <p:bldP spid="405543" grpId="0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5577F5-E83E-4AB8-8D91-EBBA3D6776AE}" type="slidenum">
              <a:rPr lang="en-US" altLang="zh-CN"/>
              <a:t>46</a:t>
            </a:fld>
            <a:endParaRPr lang="en-US" altLang="zh-CN"/>
          </a:p>
        </p:txBody>
      </p:sp>
      <p:sp>
        <p:nvSpPr>
          <p:cNvPr id="304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4-</a:t>
            </a:r>
            <a:r>
              <a:rPr lang="zh-CN" altLang="en-US" smtClean="0"/>
              <a:t>二叉排序树的删除算法</a:t>
            </a:r>
          </a:p>
        </p:txBody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kumimoji="1" lang="en-US" altLang="zh-CN" smtClean="0"/>
              <a:t> </a:t>
            </a:r>
            <a:r>
              <a:rPr kumimoji="1" lang="zh-CN" altLang="en-US" smtClean="0"/>
              <a:t>和插入相反</a:t>
            </a:r>
            <a:r>
              <a:rPr kumimoji="1" lang="en-US" altLang="zh-CN" smtClean="0"/>
              <a:t>, </a:t>
            </a:r>
            <a:r>
              <a:rPr kumimoji="1" lang="zh-CN" altLang="en-US" smtClean="0"/>
              <a:t>删除在</a:t>
            </a:r>
            <a:r>
              <a:rPr kumimoji="1" lang="zh-CN" altLang="en-US" smtClean="0">
                <a:solidFill>
                  <a:srgbClr val="FF0000"/>
                </a:solidFill>
              </a:rPr>
              <a:t>查找成功</a:t>
            </a:r>
            <a:r>
              <a:rPr kumimoji="1" lang="zh-CN" altLang="en-US" smtClean="0"/>
              <a:t>之后进行</a:t>
            </a:r>
            <a:r>
              <a:rPr kumimoji="1" lang="en-US" altLang="zh-CN" smtClean="0"/>
              <a:t>, </a:t>
            </a:r>
            <a:r>
              <a:rPr kumimoji="1" lang="zh-CN" altLang="en-US" smtClean="0"/>
              <a:t>并且要求在删除二叉排序树上某个结点之后</a:t>
            </a:r>
            <a:r>
              <a:rPr kumimoji="1" lang="en-US" altLang="zh-CN" smtClean="0"/>
              <a:t>, </a:t>
            </a:r>
            <a:r>
              <a:rPr kumimoji="1" lang="zh-CN" altLang="en-US" smtClean="0">
                <a:solidFill>
                  <a:srgbClr val="FF0000"/>
                </a:solidFill>
              </a:rPr>
              <a:t>仍然保持二叉排序树的特性</a:t>
            </a:r>
            <a:r>
              <a:rPr kumimoji="1" lang="zh-CN" altLang="en-US" smtClean="0">
                <a:solidFill>
                  <a:srgbClr val="A50021"/>
                </a:solidFill>
              </a:rPr>
              <a:t>。</a:t>
            </a:r>
          </a:p>
          <a:p>
            <a:pPr eaLnBrk="1" hangingPunct="1"/>
            <a:endParaRPr kumimoji="1" lang="zh-CN" altLang="en-US" smtClean="0"/>
          </a:p>
          <a:p>
            <a:pPr eaLnBrk="1" hangingPunct="1"/>
            <a:r>
              <a:rPr kumimoji="1" lang="zh-CN" altLang="en-US" smtClean="0"/>
              <a:t>可分</a:t>
            </a:r>
            <a:r>
              <a:rPr kumimoji="1" lang="zh-CN" altLang="en-US" smtClean="0">
                <a:solidFill>
                  <a:srgbClr val="0000FF"/>
                </a:solidFill>
              </a:rPr>
              <a:t>三种情况</a:t>
            </a:r>
            <a:r>
              <a:rPr kumimoji="1" lang="zh-CN" altLang="en-US" smtClean="0"/>
              <a:t>讨论：</a:t>
            </a:r>
          </a:p>
          <a:p>
            <a:pPr lvl="1" eaLnBrk="1" hangingPunct="1"/>
            <a:r>
              <a:rPr lang="en-US" altLang="zh-CN" smtClean="0"/>
              <a:t>1</a:t>
            </a:r>
            <a:r>
              <a:rPr lang="zh-CN" altLang="en-US" smtClean="0"/>
              <a:t>）被删除的结点</a:t>
            </a:r>
            <a:r>
              <a:rPr lang="zh-CN" altLang="en-US" smtClean="0">
                <a:solidFill>
                  <a:srgbClr val="0000FF"/>
                </a:solidFill>
              </a:rPr>
              <a:t>是叶子</a:t>
            </a:r>
            <a:r>
              <a:rPr lang="zh-CN" altLang="en-US" smtClean="0"/>
              <a:t>；</a:t>
            </a:r>
          </a:p>
          <a:p>
            <a:pPr lvl="1" eaLnBrk="1" hangingPunct="1"/>
            <a:r>
              <a:rPr lang="en-US" altLang="zh-CN" smtClean="0"/>
              <a:t>2</a:t>
            </a:r>
            <a:r>
              <a:rPr lang="zh-CN" altLang="en-US" smtClean="0"/>
              <a:t>）被删除的结点</a:t>
            </a:r>
            <a:r>
              <a:rPr lang="zh-CN" altLang="en-US" smtClean="0">
                <a:solidFill>
                  <a:srgbClr val="0000FF"/>
                </a:solidFill>
              </a:rPr>
              <a:t>只有左子树</a:t>
            </a:r>
            <a:r>
              <a:rPr lang="zh-CN" altLang="en-US" smtClean="0"/>
              <a:t>或者</a:t>
            </a:r>
            <a:r>
              <a:rPr lang="zh-CN" altLang="en-US" smtClean="0">
                <a:solidFill>
                  <a:srgbClr val="0000FF"/>
                </a:solidFill>
              </a:rPr>
              <a:t>只有右子树</a:t>
            </a:r>
            <a:r>
              <a:rPr lang="zh-CN" altLang="en-US" smtClean="0"/>
              <a:t>；</a:t>
            </a:r>
          </a:p>
          <a:p>
            <a:pPr lvl="1" eaLnBrk="1" hangingPunct="1"/>
            <a:r>
              <a:rPr lang="en-US" altLang="zh-CN" smtClean="0"/>
              <a:t>3</a:t>
            </a:r>
            <a:r>
              <a:rPr lang="zh-CN" altLang="en-US" smtClean="0"/>
              <a:t>）被删除的结点</a:t>
            </a:r>
            <a:r>
              <a:rPr lang="zh-CN" altLang="en-US" smtClean="0">
                <a:solidFill>
                  <a:srgbClr val="0000FF"/>
                </a:solidFill>
              </a:rPr>
              <a:t>既有左子树</a:t>
            </a:r>
            <a:r>
              <a:rPr lang="en-US" altLang="zh-CN" smtClean="0">
                <a:solidFill>
                  <a:srgbClr val="0000FF"/>
                </a:solidFill>
              </a:rPr>
              <a:t>, </a:t>
            </a:r>
            <a:r>
              <a:rPr lang="zh-CN" altLang="en-US" smtClean="0">
                <a:solidFill>
                  <a:srgbClr val="0000FF"/>
                </a:solidFill>
              </a:rPr>
              <a:t>也有右子树</a:t>
            </a:r>
            <a:r>
              <a:rPr lang="zh-CN" altLang="en-US" smtClean="0"/>
              <a:t>。</a:t>
            </a:r>
          </a:p>
          <a:p>
            <a:pPr eaLnBrk="1" hangingPunct="1"/>
            <a:endParaRPr lang="en-US" altLang="zh-CN" smtClean="0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9674DD-E0DA-4B4E-96D0-A41DC5F8D537}" type="slidenum">
              <a:rPr lang="en-US" altLang="zh-CN"/>
              <a:t>47</a:t>
            </a:fld>
            <a:endParaRPr lang="en-US" altLang="zh-CN"/>
          </a:p>
        </p:txBody>
      </p:sp>
      <p:sp>
        <p:nvSpPr>
          <p:cNvPr id="194593" name="Text Box 1057"/>
          <p:cNvSpPr txBox="1">
            <a:spLocks noChangeArrowheads="1"/>
          </p:cNvSpPr>
          <p:nvPr/>
        </p:nvSpPr>
        <p:spPr bwMode="auto">
          <a:xfrm>
            <a:off x="4724400" y="304800"/>
            <a:ext cx="40497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3333FF"/>
                </a:solidFill>
              </a:rPr>
              <a:t>例：删除关键字 </a:t>
            </a:r>
            <a:r>
              <a:rPr lang="en-US" altLang="zh-CN">
                <a:solidFill>
                  <a:srgbClr val="3333FF"/>
                </a:solidFill>
              </a:rPr>
              <a:t>:20, </a:t>
            </a:r>
            <a:r>
              <a:rPr lang="zh-CN" altLang="en-US">
                <a:solidFill>
                  <a:srgbClr val="3333FF"/>
                </a:solidFill>
              </a:rPr>
              <a:t> </a:t>
            </a:r>
            <a:r>
              <a:rPr lang="en-US" altLang="zh-CN">
                <a:solidFill>
                  <a:srgbClr val="006600"/>
                </a:solidFill>
                <a:ea typeface="宋体" panose="02010600030101010101" pitchFamily="2" charset="-122"/>
              </a:rPr>
              <a:t>88</a:t>
            </a:r>
          </a:p>
        </p:txBody>
      </p:sp>
      <p:sp>
        <p:nvSpPr>
          <p:cNvPr id="194595" name="Text Box 1059"/>
          <p:cNvSpPr txBox="1">
            <a:spLocks noChangeArrowheads="1"/>
          </p:cNvSpPr>
          <p:nvPr/>
        </p:nvSpPr>
        <p:spPr bwMode="auto">
          <a:xfrm>
            <a:off x="990600" y="5562600"/>
            <a:ext cx="7694613" cy="528638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方法：其双亲结点中相应指针域的值改为“空”</a:t>
            </a:r>
            <a:endParaRPr lang="zh-CN" altLang="en-US" b="0"/>
          </a:p>
        </p:txBody>
      </p:sp>
      <p:grpSp>
        <p:nvGrpSpPr>
          <p:cNvPr id="59397" name="Group 1063"/>
          <p:cNvGrpSpPr/>
          <p:nvPr/>
        </p:nvGrpSpPr>
        <p:grpSpPr bwMode="auto">
          <a:xfrm>
            <a:off x="1143000" y="838200"/>
            <a:ext cx="6324600" cy="4191000"/>
            <a:chOff x="720" y="528"/>
            <a:chExt cx="3984" cy="2640"/>
          </a:xfrm>
        </p:grpSpPr>
        <p:sp>
          <p:nvSpPr>
            <p:cNvPr id="59401" name="Oval 1026"/>
            <p:cNvSpPr>
              <a:spLocks noChangeArrowheads="1"/>
            </p:cNvSpPr>
            <p:nvPr/>
          </p:nvSpPr>
          <p:spPr bwMode="auto">
            <a:xfrm>
              <a:off x="2352" y="1008"/>
              <a:ext cx="432" cy="336"/>
            </a:xfrm>
            <a:prstGeom prst="ellips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3600" b="0">
                  <a:ea typeface="宋体" panose="02010600030101010101" pitchFamily="2" charset="-122"/>
                </a:rPr>
                <a:t>50</a:t>
              </a:r>
              <a:endParaRPr lang="en-US" altLang="zh-CN" sz="2400" b="0">
                <a:ea typeface="宋体" panose="02010600030101010101" pitchFamily="2" charset="-122"/>
              </a:endParaRPr>
            </a:p>
          </p:txBody>
        </p:sp>
        <p:sp>
          <p:nvSpPr>
            <p:cNvPr id="59402" name="Oval 1027"/>
            <p:cNvSpPr>
              <a:spLocks noChangeArrowheads="1"/>
            </p:cNvSpPr>
            <p:nvPr/>
          </p:nvSpPr>
          <p:spPr bwMode="auto">
            <a:xfrm>
              <a:off x="1440" y="1344"/>
              <a:ext cx="432" cy="336"/>
            </a:xfrm>
            <a:prstGeom prst="ellips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3600" b="0">
                  <a:ea typeface="宋体" panose="02010600030101010101" pitchFamily="2" charset="-122"/>
                </a:rPr>
                <a:t>30</a:t>
              </a:r>
              <a:endParaRPr lang="en-US" altLang="zh-CN" sz="2400" b="0">
                <a:ea typeface="宋体" panose="02010600030101010101" pitchFamily="2" charset="-122"/>
              </a:endParaRPr>
            </a:p>
          </p:txBody>
        </p:sp>
        <p:sp>
          <p:nvSpPr>
            <p:cNvPr id="59403" name="Oval 1028"/>
            <p:cNvSpPr>
              <a:spLocks noChangeArrowheads="1"/>
            </p:cNvSpPr>
            <p:nvPr/>
          </p:nvSpPr>
          <p:spPr bwMode="auto">
            <a:xfrm>
              <a:off x="3264" y="1344"/>
              <a:ext cx="432" cy="336"/>
            </a:xfrm>
            <a:prstGeom prst="ellips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3600" b="0">
                  <a:ea typeface="宋体" panose="02010600030101010101" pitchFamily="2" charset="-122"/>
                </a:rPr>
                <a:t>80</a:t>
              </a:r>
              <a:endParaRPr lang="en-US" altLang="zh-CN" sz="2400" b="0">
                <a:ea typeface="宋体" panose="02010600030101010101" pitchFamily="2" charset="-122"/>
              </a:endParaRPr>
            </a:p>
          </p:txBody>
        </p:sp>
        <p:sp>
          <p:nvSpPr>
            <p:cNvPr id="59404" name="Oval 1029"/>
            <p:cNvSpPr>
              <a:spLocks noChangeArrowheads="1"/>
            </p:cNvSpPr>
            <p:nvPr/>
          </p:nvSpPr>
          <p:spPr bwMode="auto">
            <a:xfrm>
              <a:off x="720" y="1776"/>
              <a:ext cx="432" cy="336"/>
            </a:xfrm>
            <a:prstGeom prst="ellipse">
              <a:avLst/>
            </a:prstGeom>
            <a:solidFill>
              <a:srgbClr val="FFCCCC"/>
            </a:solidFill>
            <a:ln w="254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sz="3600" b="0">
                  <a:ea typeface="宋体" panose="02010600030101010101" pitchFamily="2" charset="-122"/>
                </a:rPr>
                <a:t>20</a:t>
              </a:r>
              <a:endParaRPr lang="en-US" altLang="zh-CN" sz="2400" b="0">
                <a:ea typeface="宋体" panose="02010600030101010101" pitchFamily="2" charset="-122"/>
              </a:endParaRPr>
            </a:p>
          </p:txBody>
        </p:sp>
        <p:sp>
          <p:nvSpPr>
            <p:cNvPr id="59405" name="Oval 1030"/>
            <p:cNvSpPr>
              <a:spLocks noChangeArrowheads="1"/>
            </p:cNvSpPr>
            <p:nvPr/>
          </p:nvSpPr>
          <p:spPr bwMode="auto">
            <a:xfrm>
              <a:off x="3984" y="1776"/>
              <a:ext cx="432" cy="336"/>
            </a:xfrm>
            <a:prstGeom prst="ellips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3600" b="0">
                  <a:ea typeface="宋体" panose="02010600030101010101" pitchFamily="2" charset="-122"/>
                </a:rPr>
                <a:t>90</a:t>
              </a:r>
              <a:endParaRPr lang="en-US" altLang="zh-CN" sz="2400" b="0">
                <a:ea typeface="宋体" panose="02010600030101010101" pitchFamily="2" charset="-122"/>
              </a:endParaRPr>
            </a:p>
          </p:txBody>
        </p:sp>
        <p:sp>
          <p:nvSpPr>
            <p:cNvPr id="59406" name="Oval 1032"/>
            <p:cNvSpPr>
              <a:spLocks noChangeArrowheads="1"/>
            </p:cNvSpPr>
            <p:nvPr/>
          </p:nvSpPr>
          <p:spPr bwMode="auto">
            <a:xfrm>
              <a:off x="3456" y="2304"/>
              <a:ext cx="432" cy="336"/>
            </a:xfrm>
            <a:prstGeom prst="ellips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3600" b="0">
                  <a:ea typeface="宋体" panose="02010600030101010101" pitchFamily="2" charset="-122"/>
                </a:rPr>
                <a:t>85</a:t>
              </a:r>
              <a:endParaRPr lang="en-US" altLang="zh-CN" sz="2400" b="0">
                <a:ea typeface="宋体" panose="02010600030101010101" pitchFamily="2" charset="-122"/>
              </a:endParaRPr>
            </a:p>
          </p:txBody>
        </p:sp>
        <p:sp>
          <p:nvSpPr>
            <p:cNvPr id="59407" name="Oval 1033"/>
            <p:cNvSpPr>
              <a:spLocks noChangeArrowheads="1"/>
            </p:cNvSpPr>
            <p:nvPr/>
          </p:nvSpPr>
          <p:spPr bwMode="auto">
            <a:xfrm>
              <a:off x="2160" y="1776"/>
              <a:ext cx="432" cy="336"/>
            </a:xfrm>
            <a:prstGeom prst="ellips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3600" b="0">
                  <a:ea typeface="宋体" panose="02010600030101010101" pitchFamily="2" charset="-122"/>
                </a:rPr>
                <a:t>40</a:t>
              </a:r>
              <a:endParaRPr lang="en-US" altLang="zh-CN" sz="2400" b="0">
                <a:ea typeface="宋体" panose="02010600030101010101" pitchFamily="2" charset="-122"/>
              </a:endParaRPr>
            </a:p>
          </p:txBody>
        </p:sp>
        <p:sp>
          <p:nvSpPr>
            <p:cNvPr id="59408" name="Oval 1034"/>
            <p:cNvSpPr>
              <a:spLocks noChangeArrowheads="1"/>
            </p:cNvSpPr>
            <p:nvPr/>
          </p:nvSpPr>
          <p:spPr bwMode="auto">
            <a:xfrm>
              <a:off x="1584" y="2304"/>
              <a:ext cx="432" cy="336"/>
            </a:xfrm>
            <a:prstGeom prst="ellips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3600" b="0">
                  <a:ea typeface="宋体" panose="02010600030101010101" pitchFamily="2" charset="-122"/>
                </a:rPr>
                <a:t>35</a:t>
              </a:r>
              <a:endParaRPr lang="en-US" altLang="zh-CN" sz="2400" b="0">
                <a:ea typeface="宋体" panose="02010600030101010101" pitchFamily="2" charset="-122"/>
              </a:endParaRPr>
            </a:p>
          </p:txBody>
        </p:sp>
        <p:sp>
          <p:nvSpPr>
            <p:cNvPr id="59409" name="Oval 1037"/>
            <p:cNvSpPr>
              <a:spLocks noChangeArrowheads="1"/>
            </p:cNvSpPr>
            <p:nvPr/>
          </p:nvSpPr>
          <p:spPr bwMode="auto">
            <a:xfrm>
              <a:off x="4272" y="2832"/>
              <a:ext cx="432" cy="336"/>
            </a:xfrm>
            <a:prstGeom prst="ellipse">
              <a:avLst/>
            </a:prstGeom>
            <a:solidFill>
              <a:srgbClr val="FFCCCC"/>
            </a:solidFill>
            <a:ln w="254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sz="3600" b="0">
                  <a:ea typeface="宋体" panose="02010600030101010101" pitchFamily="2" charset="-122"/>
                </a:rPr>
                <a:t>88</a:t>
              </a:r>
              <a:endParaRPr lang="en-US" altLang="zh-CN" sz="2400" b="0">
                <a:ea typeface="宋体" panose="02010600030101010101" pitchFamily="2" charset="-122"/>
              </a:endParaRPr>
            </a:p>
          </p:txBody>
        </p:sp>
        <p:sp>
          <p:nvSpPr>
            <p:cNvPr id="59410" name="Line 1038"/>
            <p:cNvSpPr>
              <a:spLocks noChangeShapeType="1"/>
            </p:cNvSpPr>
            <p:nvPr/>
          </p:nvSpPr>
          <p:spPr bwMode="auto">
            <a:xfrm flipH="1">
              <a:off x="1824" y="1200"/>
              <a:ext cx="528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11" name="Line 1039"/>
            <p:cNvSpPr>
              <a:spLocks noChangeShapeType="1"/>
            </p:cNvSpPr>
            <p:nvPr/>
          </p:nvSpPr>
          <p:spPr bwMode="auto">
            <a:xfrm flipH="1">
              <a:off x="1104" y="1632"/>
              <a:ext cx="336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12" name="Line 1040"/>
            <p:cNvSpPr>
              <a:spLocks noChangeShapeType="1"/>
            </p:cNvSpPr>
            <p:nvPr/>
          </p:nvSpPr>
          <p:spPr bwMode="auto">
            <a:xfrm>
              <a:off x="2784" y="1200"/>
              <a:ext cx="48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13" name="Line 1041"/>
            <p:cNvSpPr>
              <a:spLocks noChangeShapeType="1"/>
            </p:cNvSpPr>
            <p:nvPr/>
          </p:nvSpPr>
          <p:spPr bwMode="auto">
            <a:xfrm>
              <a:off x="1824" y="1584"/>
              <a:ext cx="384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14" name="Line 1045"/>
            <p:cNvSpPr>
              <a:spLocks noChangeShapeType="1"/>
            </p:cNvSpPr>
            <p:nvPr/>
          </p:nvSpPr>
          <p:spPr bwMode="auto">
            <a:xfrm flipH="1">
              <a:off x="1872" y="2064"/>
              <a:ext cx="336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15" name="Line 1046"/>
            <p:cNvSpPr>
              <a:spLocks noChangeShapeType="1"/>
            </p:cNvSpPr>
            <p:nvPr/>
          </p:nvSpPr>
          <p:spPr bwMode="auto">
            <a:xfrm>
              <a:off x="3648" y="1632"/>
              <a:ext cx="384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16" name="Line 1047"/>
            <p:cNvSpPr>
              <a:spLocks noChangeShapeType="1"/>
            </p:cNvSpPr>
            <p:nvPr/>
          </p:nvSpPr>
          <p:spPr bwMode="auto">
            <a:xfrm flipH="1">
              <a:off x="3744" y="2112"/>
              <a:ext cx="336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17" name="Line 1048"/>
            <p:cNvSpPr>
              <a:spLocks noChangeShapeType="1"/>
            </p:cNvSpPr>
            <p:nvPr/>
          </p:nvSpPr>
          <p:spPr bwMode="auto">
            <a:xfrm>
              <a:off x="3840" y="2592"/>
              <a:ext cx="48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18" name="Oval 1050"/>
            <p:cNvSpPr>
              <a:spLocks noChangeArrowheads="1"/>
            </p:cNvSpPr>
            <p:nvPr/>
          </p:nvSpPr>
          <p:spPr bwMode="auto">
            <a:xfrm>
              <a:off x="960" y="2832"/>
              <a:ext cx="432" cy="336"/>
            </a:xfrm>
            <a:prstGeom prst="ellips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3600" b="0">
                  <a:ea typeface="宋体" panose="02010600030101010101" pitchFamily="2" charset="-122"/>
                </a:rPr>
                <a:t>32</a:t>
              </a:r>
              <a:endParaRPr lang="en-US" altLang="zh-CN" sz="2400" b="0">
                <a:ea typeface="宋体" panose="02010600030101010101" pitchFamily="2" charset="-122"/>
              </a:endParaRPr>
            </a:p>
          </p:txBody>
        </p:sp>
        <p:sp>
          <p:nvSpPr>
            <p:cNvPr id="59419" name="Line 1051"/>
            <p:cNvSpPr>
              <a:spLocks noChangeShapeType="1"/>
            </p:cNvSpPr>
            <p:nvPr/>
          </p:nvSpPr>
          <p:spPr bwMode="auto">
            <a:xfrm flipH="1">
              <a:off x="1248" y="2544"/>
              <a:ext cx="384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20" name="Freeform 1060"/>
            <p:cNvSpPr/>
            <p:nvPr/>
          </p:nvSpPr>
          <p:spPr bwMode="auto">
            <a:xfrm>
              <a:off x="2544" y="528"/>
              <a:ext cx="672" cy="480"/>
            </a:xfrm>
            <a:custGeom>
              <a:avLst/>
              <a:gdLst>
                <a:gd name="T0" fmla="*/ 672 w 672"/>
                <a:gd name="T1" fmla="*/ 0 h 480"/>
                <a:gd name="T2" fmla="*/ 372 w 672"/>
                <a:gd name="T3" fmla="*/ 60 h 480"/>
                <a:gd name="T4" fmla="*/ 480 w 672"/>
                <a:gd name="T5" fmla="*/ 240 h 480"/>
                <a:gd name="T6" fmla="*/ 0 w 672"/>
                <a:gd name="T7" fmla="*/ 480 h 48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72"/>
                <a:gd name="T13" fmla="*/ 0 h 480"/>
                <a:gd name="T14" fmla="*/ 672 w 672"/>
                <a:gd name="T15" fmla="*/ 480 h 48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72" h="480">
                  <a:moveTo>
                    <a:pt x="672" y="0"/>
                  </a:moveTo>
                  <a:cubicBezTo>
                    <a:pt x="448" y="100"/>
                    <a:pt x="404" y="20"/>
                    <a:pt x="372" y="60"/>
                  </a:cubicBezTo>
                  <a:cubicBezTo>
                    <a:pt x="340" y="100"/>
                    <a:pt x="542" y="170"/>
                    <a:pt x="480" y="240"/>
                  </a:cubicBezTo>
                  <a:cubicBezTo>
                    <a:pt x="418" y="310"/>
                    <a:pt x="224" y="380"/>
                    <a:pt x="0" y="480"/>
                  </a:cubicBezTo>
                </a:path>
              </a:pathLst>
            </a:custGeom>
            <a:noFill/>
            <a:ln w="31750">
              <a:solidFill>
                <a:schemeClr val="tx1"/>
              </a:solidFill>
              <a:rou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9398" name="Rectangle 1061"/>
          <p:cNvSpPr>
            <a:spLocks noChangeArrowheads="1"/>
          </p:cNvSpPr>
          <p:nvPr/>
        </p:nvSpPr>
        <p:spPr bwMode="auto">
          <a:xfrm>
            <a:off x="685800" y="304800"/>
            <a:ext cx="39338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0" lang="en-US" altLang="zh-CN"/>
              <a:t>1</a:t>
            </a:r>
            <a:r>
              <a:rPr kumimoji="0" lang="zh-CN" altLang="en-US"/>
              <a:t>）被删除的结点</a:t>
            </a:r>
            <a:r>
              <a:rPr kumimoji="0" lang="zh-CN" altLang="en-US">
                <a:solidFill>
                  <a:srgbClr val="0000FF"/>
                </a:solidFill>
              </a:rPr>
              <a:t>是叶子</a:t>
            </a:r>
          </a:p>
        </p:txBody>
      </p:sp>
      <p:sp>
        <p:nvSpPr>
          <p:cNvPr id="194601" name="Rectangle 1065"/>
          <p:cNvSpPr>
            <a:spLocks noChangeArrowheads="1"/>
          </p:cNvSpPr>
          <p:nvPr/>
        </p:nvSpPr>
        <p:spPr bwMode="auto">
          <a:xfrm>
            <a:off x="1000125" y="2562225"/>
            <a:ext cx="1296988" cy="12239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4602" name="Rectangle 1066"/>
          <p:cNvSpPr>
            <a:spLocks noChangeArrowheads="1"/>
          </p:cNvSpPr>
          <p:nvPr/>
        </p:nvSpPr>
        <p:spPr bwMode="auto">
          <a:xfrm>
            <a:off x="6084888" y="4076700"/>
            <a:ext cx="1582737" cy="12239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94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94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45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45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3" grpId="0" autoUpdateAnimBg="0"/>
      <p:bldP spid="194595" grpId="0" animBg="1" autoUpdateAnimBg="0"/>
      <p:bldP spid="194602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D111D3-B3DD-41FB-9C5E-A3C861D9018B}" type="slidenum">
              <a:rPr lang="en-US" altLang="zh-CN"/>
              <a:t>48</a:t>
            </a:fld>
            <a:endParaRPr lang="en-US" altLang="zh-CN"/>
          </a:p>
        </p:txBody>
      </p:sp>
      <p:sp>
        <p:nvSpPr>
          <p:cNvPr id="60419" name="Rectangle 2"/>
          <p:cNvSpPr>
            <a:spLocks noChangeArrowheads="1"/>
          </p:cNvSpPr>
          <p:nvPr/>
        </p:nvSpPr>
        <p:spPr bwMode="auto">
          <a:xfrm>
            <a:off x="533400" y="381000"/>
            <a:ext cx="75057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0" lang="en-US" altLang="zh-CN"/>
              <a:t>2</a:t>
            </a:r>
            <a:r>
              <a:rPr kumimoji="0" lang="zh-CN" altLang="en-US"/>
              <a:t>）被删除的结点</a:t>
            </a:r>
            <a:r>
              <a:rPr kumimoji="0" lang="zh-CN" altLang="en-US">
                <a:solidFill>
                  <a:srgbClr val="0000FF"/>
                </a:solidFill>
              </a:rPr>
              <a:t>只有左子树</a:t>
            </a:r>
            <a:r>
              <a:rPr kumimoji="0" lang="zh-CN" altLang="en-US"/>
              <a:t>或者</a:t>
            </a:r>
            <a:r>
              <a:rPr kumimoji="0" lang="zh-CN" altLang="en-US">
                <a:solidFill>
                  <a:srgbClr val="0000FF"/>
                </a:solidFill>
              </a:rPr>
              <a:t>只有右子树</a:t>
            </a:r>
            <a:r>
              <a:rPr kumimoji="0" lang="zh-CN" altLang="en-US"/>
              <a:t>；</a:t>
            </a:r>
          </a:p>
        </p:txBody>
      </p:sp>
      <p:grpSp>
        <p:nvGrpSpPr>
          <p:cNvPr id="60420" name="Group 29"/>
          <p:cNvGrpSpPr/>
          <p:nvPr/>
        </p:nvGrpSpPr>
        <p:grpSpPr bwMode="auto">
          <a:xfrm>
            <a:off x="1066800" y="1066800"/>
            <a:ext cx="6324600" cy="4191000"/>
            <a:chOff x="672" y="672"/>
            <a:chExt cx="3984" cy="2640"/>
          </a:xfrm>
        </p:grpSpPr>
        <p:sp>
          <p:nvSpPr>
            <p:cNvPr id="60427" name="Oval 4"/>
            <p:cNvSpPr>
              <a:spLocks noChangeArrowheads="1"/>
            </p:cNvSpPr>
            <p:nvPr/>
          </p:nvSpPr>
          <p:spPr bwMode="auto">
            <a:xfrm>
              <a:off x="2304" y="1152"/>
              <a:ext cx="432" cy="336"/>
            </a:xfrm>
            <a:prstGeom prst="ellips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3600" b="0">
                  <a:ea typeface="宋体" panose="02010600030101010101" pitchFamily="2" charset="-122"/>
                </a:rPr>
                <a:t>50</a:t>
              </a:r>
              <a:endParaRPr lang="en-US" altLang="zh-CN" sz="2400" b="0">
                <a:ea typeface="宋体" panose="02010600030101010101" pitchFamily="2" charset="-122"/>
              </a:endParaRPr>
            </a:p>
          </p:txBody>
        </p:sp>
        <p:sp>
          <p:nvSpPr>
            <p:cNvPr id="60428" name="Oval 5"/>
            <p:cNvSpPr>
              <a:spLocks noChangeArrowheads="1"/>
            </p:cNvSpPr>
            <p:nvPr/>
          </p:nvSpPr>
          <p:spPr bwMode="auto">
            <a:xfrm>
              <a:off x="1392" y="1488"/>
              <a:ext cx="432" cy="336"/>
            </a:xfrm>
            <a:prstGeom prst="ellips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3600" b="0">
                  <a:ea typeface="宋体" panose="02010600030101010101" pitchFamily="2" charset="-122"/>
                </a:rPr>
                <a:t>30</a:t>
              </a:r>
              <a:endParaRPr lang="en-US" altLang="zh-CN" sz="2400" b="0">
                <a:ea typeface="宋体" panose="02010600030101010101" pitchFamily="2" charset="-122"/>
              </a:endParaRPr>
            </a:p>
          </p:txBody>
        </p:sp>
        <p:sp>
          <p:nvSpPr>
            <p:cNvPr id="60429" name="Oval 6"/>
            <p:cNvSpPr>
              <a:spLocks noChangeArrowheads="1"/>
            </p:cNvSpPr>
            <p:nvPr/>
          </p:nvSpPr>
          <p:spPr bwMode="auto">
            <a:xfrm>
              <a:off x="3216" y="1488"/>
              <a:ext cx="432" cy="336"/>
            </a:xfrm>
            <a:prstGeom prst="ellipse">
              <a:avLst/>
            </a:prstGeom>
            <a:solidFill>
              <a:srgbClr val="FFCCCC"/>
            </a:solidFill>
            <a:ln w="254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sz="3600" b="0">
                  <a:ea typeface="宋体" panose="02010600030101010101" pitchFamily="2" charset="-122"/>
                </a:rPr>
                <a:t>80</a:t>
              </a:r>
              <a:endParaRPr lang="en-US" altLang="zh-CN" sz="2400" b="0">
                <a:ea typeface="宋体" panose="02010600030101010101" pitchFamily="2" charset="-122"/>
              </a:endParaRPr>
            </a:p>
          </p:txBody>
        </p:sp>
        <p:sp>
          <p:nvSpPr>
            <p:cNvPr id="60430" name="Oval 7"/>
            <p:cNvSpPr>
              <a:spLocks noChangeArrowheads="1"/>
            </p:cNvSpPr>
            <p:nvPr/>
          </p:nvSpPr>
          <p:spPr bwMode="auto">
            <a:xfrm>
              <a:off x="672" y="1920"/>
              <a:ext cx="432" cy="336"/>
            </a:xfrm>
            <a:prstGeom prst="ellips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3600" b="0">
                  <a:ea typeface="宋体" panose="02010600030101010101" pitchFamily="2" charset="-122"/>
                </a:rPr>
                <a:t>20</a:t>
              </a:r>
              <a:endParaRPr lang="en-US" altLang="zh-CN" sz="2400" b="0">
                <a:ea typeface="宋体" panose="02010600030101010101" pitchFamily="2" charset="-122"/>
              </a:endParaRPr>
            </a:p>
          </p:txBody>
        </p:sp>
        <p:sp>
          <p:nvSpPr>
            <p:cNvPr id="60431" name="Oval 8"/>
            <p:cNvSpPr>
              <a:spLocks noChangeArrowheads="1"/>
            </p:cNvSpPr>
            <p:nvPr/>
          </p:nvSpPr>
          <p:spPr bwMode="auto">
            <a:xfrm>
              <a:off x="3936" y="1920"/>
              <a:ext cx="432" cy="336"/>
            </a:xfrm>
            <a:prstGeom prst="ellips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3600" b="0">
                  <a:ea typeface="宋体" panose="02010600030101010101" pitchFamily="2" charset="-122"/>
                </a:rPr>
                <a:t>90</a:t>
              </a:r>
              <a:endParaRPr lang="en-US" altLang="zh-CN" sz="2400" b="0">
                <a:ea typeface="宋体" panose="02010600030101010101" pitchFamily="2" charset="-122"/>
              </a:endParaRPr>
            </a:p>
          </p:txBody>
        </p:sp>
        <p:sp>
          <p:nvSpPr>
            <p:cNvPr id="60432" name="Oval 9"/>
            <p:cNvSpPr>
              <a:spLocks noChangeArrowheads="1"/>
            </p:cNvSpPr>
            <p:nvPr/>
          </p:nvSpPr>
          <p:spPr bwMode="auto">
            <a:xfrm>
              <a:off x="3408" y="2448"/>
              <a:ext cx="432" cy="336"/>
            </a:xfrm>
            <a:prstGeom prst="ellips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3600" b="0">
                  <a:ea typeface="宋体" panose="02010600030101010101" pitchFamily="2" charset="-122"/>
                </a:rPr>
                <a:t>85</a:t>
              </a:r>
              <a:endParaRPr lang="en-US" altLang="zh-CN" sz="2400" b="0">
                <a:ea typeface="宋体" panose="02010600030101010101" pitchFamily="2" charset="-122"/>
              </a:endParaRPr>
            </a:p>
          </p:txBody>
        </p:sp>
        <p:sp>
          <p:nvSpPr>
            <p:cNvPr id="60433" name="Oval 10"/>
            <p:cNvSpPr>
              <a:spLocks noChangeArrowheads="1"/>
            </p:cNvSpPr>
            <p:nvPr/>
          </p:nvSpPr>
          <p:spPr bwMode="auto">
            <a:xfrm>
              <a:off x="2112" y="1920"/>
              <a:ext cx="432" cy="336"/>
            </a:xfrm>
            <a:prstGeom prst="ellipse">
              <a:avLst/>
            </a:prstGeom>
            <a:solidFill>
              <a:srgbClr val="FFCCCC"/>
            </a:solidFill>
            <a:ln w="254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sz="3600" b="0">
                  <a:ea typeface="宋体" panose="02010600030101010101" pitchFamily="2" charset="-122"/>
                </a:rPr>
                <a:t>40</a:t>
              </a:r>
              <a:endParaRPr lang="en-US" altLang="zh-CN" sz="2400" b="0">
                <a:ea typeface="宋体" panose="02010600030101010101" pitchFamily="2" charset="-122"/>
              </a:endParaRPr>
            </a:p>
          </p:txBody>
        </p:sp>
        <p:sp>
          <p:nvSpPr>
            <p:cNvPr id="60434" name="Oval 11"/>
            <p:cNvSpPr>
              <a:spLocks noChangeArrowheads="1"/>
            </p:cNvSpPr>
            <p:nvPr/>
          </p:nvSpPr>
          <p:spPr bwMode="auto">
            <a:xfrm>
              <a:off x="1536" y="2448"/>
              <a:ext cx="432" cy="336"/>
            </a:xfrm>
            <a:prstGeom prst="ellips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3600" b="0">
                  <a:ea typeface="宋体" panose="02010600030101010101" pitchFamily="2" charset="-122"/>
                </a:rPr>
                <a:t>35</a:t>
              </a:r>
              <a:endParaRPr lang="en-US" altLang="zh-CN" sz="2400" b="0">
                <a:ea typeface="宋体" panose="02010600030101010101" pitchFamily="2" charset="-122"/>
              </a:endParaRPr>
            </a:p>
          </p:txBody>
        </p:sp>
        <p:sp>
          <p:nvSpPr>
            <p:cNvPr id="60435" name="Oval 12"/>
            <p:cNvSpPr>
              <a:spLocks noChangeArrowheads="1"/>
            </p:cNvSpPr>
            <p:nvPr/>
          </p:nvSpPr>
          <p:spPr bwMode="auto">
            <a:xfrm>
              <a:off x="4224" y="2976"/>
              <a:ext cx="432" cy="336"/>
            </a:xfrm>
            <a:prstGeom prst="ellips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3600" b="0">
                  <a:ea typeface="宋体" panose="02010600030101010101" pitchFamily="2" charset="-122"/>
                </a:rPr>
                <a:t>88</a:t>
              </a:r>
              <a:endParaRPr lang="en-US" altLang="zh-CN" sz="2400" b="0">
                <a:ea typeface="宋体" panose="02010600030101010101" pitchFamily="2" charset="-122"/>
              </a:endParaRPr>
            </a:p>
          </p:txBody>
        </p:sp>
        <p:sp>
          <p:nvSpPr>
            <p:cNvPr id="60436" name="Line 13"/>
            <p:cNvSpPr>
              <a:spLocks noChangeShapeType="1"/>
            </p:cNvSpPr>
            <p:nvPr/>
          </p:nvSpPr>
          <p:spPr bwMode="auto">
            <a:xfrm flipH="1">
              <a:off x="1776" y="1344"/>
              <a:ext cx="528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37" name="Line 14"/>
            <p:cNvSpPr>
              <a:spLocks noChangeShapeType="1"/>
            </p:cNvSpPr>
            <p:nvPr/>
          </p:nvSpPr>
          <p:spPr bwMode="auto">
            <a:xfrm flipH="1">
              <a:off x="1056" y="1776"/>
              <a:ext cx="336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38" name="Line 15"/>
            <p:cNvSpPr>
              <a:spLocks noChangeShapeType="1"/>
            </p:cNvSpPr>
            <p:nvPr/>
          </p:nvSpPr>
          <p:spPr bwMode="auto">
            <a:xfrm>
              <a:off x="2736" y="1344"/>
              <a:ext cx="48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39" name="Line 16"/>
            <p:cNvSpPr>
              <a:spLocks noChangeShapeType="1"/>
            </p:cNvSpPr>
            <p:nvPr/>
          </p:nvSpPr>
          <p:spPr bwMode="auto">
            <a:xfrm>
              <a:off x="1776" y="1728"/>
              <a:ext cx="384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40" name="Line 17"/>
            <p:cNvSpPr>
              <a:spLocks noChangeShapeType="1"/>
            </p:cNvSpPr>
            <p:nvPr/>
          </p:nvSpPr>
          <p:spPr bwMode="auto">
            <a:xfrm flipH="1">
              <a:off x="1824" y="2208"/>
              <a:ext cx="336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41" name="Line 18"/>
            <p:cNvSpPr>
              <a:spLocks noChangeShapeType="1"/>
            </p:cNvSpPr>
            <p:nvPr/>
          </p:nvSpPr>
          <p:spPr bwMode="auto">
            <a:xfrm>
              <a:off x="3600" y="1776"/>
              <a:ext cx="384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42" name="Line 19"/>
            <p:cNvSpPr>
              <a:spLocks noChangeShapeType="1"/>
            </p:cNvSpPr>
            <p:nvPr/>
          </p:nvSpPr>
          <p:spPr bwMode="auto">
            <a:xfrm flipH="1">
              <a:off x="3696" y="2256"/>
              <a:ext cx="336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43" name="Line 20"/>
            <p:cNvSpPr>
              <a:spLocks noChangeShapeType="1"/>
            </p:cNvSpPr>
            <p:nvPr/>
          </p:nvSpPr>
          <p:spPr bwMode="auto">
            <a:xfrm>
              <a:off x="3792" y="2736"/>
              <a:ext cx="48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44" name="Oval 21"/>
            <p:cNvSpPr>
              <a:spLocks noChangeArrowheads="1"/>
            </p:cNvSpPr>
            <p:nvPr/>
          </p:nvSpPr>
          <p:spPr bwMode="auto">
            <a:xfrm>
              <a:off x="912" y="2976"/>
              <a:ext cx="432" cy="336"/>
            </a:xfrm>
            <a:prstGeom prst="ellips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3600" b="0">
                  <a:ea typeface="宋体" panose="02010600030101010101" pitchFamily="2" charset="-122"/>
                </a:rPr>
                <a:t>32</a:t>
              </a:r>
              <a:endParaRPr lang="en-US" altLang="zh-CN" sz="2400" b="0">
                <a:ea typeface="宋体" panose="02010600030101010101" pitchFamily="2" charset="-122"/>
              </a:endParaRPr>
            </a:p>
          </p:txBody>
        </p:sp>
        <p:sp>
          <p:nvSpPr>
            <p:cNvPr id="60445" name="Line 22"/>
            <p:cNvSpPr>
              <a:spLocks noChangeShapeType="1"/>
            </p:cNvSpPr>
            <p:nvPr/>
          </p:nvSpPr>
          <p:spPr bwMode="auto">
            <a:xfrm flipH="1">
              <a:off x="1200" y="2688"/>
              <a:ext cx="384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46" name="Freeform 23"/>
            <p:cNvSpPr/>
            <p:nvPr/>
          </p:nvSpPr>
          <p:spPr bwMode="auto">
            <a:xfrm>
              <a:off x="2496" y="672"/>
              <a:ext cx="672" cy="480"/>
            </a:xfrm>
            <a:custGeom>
              <a:avLst/>
              <a:gdLst>
                <a:gd name="T0" fmla="*/ 672 w 672"/>
                <a:gd name="T1" fmla="*/ 0 h 480"/>
                <a:gd name="T2" fmla="*/ 192 w 672"/>
                <a:gd name="T3" fmla="*/ 240 h 480"/>
                <a:gd name="T4" fmla="*/ 480 w 672"/>
                <a:gd name="T5" fmla="*/ 240 h 480"/>
                <a:gd name="T6" fmla="*/ 0 w 672"/>
                <a:gd name="T7" fmla="*/ 480 h 48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72"/>
                <a:gd name="T13" fmla="*/ 0 h 480"/>
                <a:gd name="T14" fmla="*/ 672 w 672"/>
                <a:gd name="T15" fmla="*/ 480 h 48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72" h="480">
                  <a:moveTo>
                    <a:pt x="672" y="0"/>
                  </a:moveTo>
                  <a:cubicBezTo>
                    <a:pt x="448" y="100"/>
                    <a:pt x="224" y="200"/>
                    <a:pt x="192" y="240"/>
                  </a:cubicBezTo>
                  <a:cubicBezTo>
                    <a:pt x="160" y="280"/>
                    <a:pt x="512" y="200"/>
                    <a:pt x="480" y="240"/>
                  </a:cubicBezTo>
                  <a:cubicBezTo>
                    <a:pt x="448" y="280"/>
                    <a:pt x="224" y="380"/>
                    <a:pt x="0" y="480"/>
                  </a:cubicBezTo>
                </a:path>
              </a:pathLst>
            </a:custGeom>
            <a:noFill/>
            <a:ln w="31750">
              <a:solidFill>
                <a:schemeClr val="tx1"/>
              </a:solidFill>
              <a:rou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06200" name="Text Box 24"/>
          <p:cNvSpPr txBox="1">
            <a:spLocks noChangeArrowheads="1"/>
          </p:cNvSpPr>
          <p:nvPr/>
        </p:nvSpPr>
        <p:spPr bwMode="auto">
          <a:xfrm>
            <a:off x="5257800" y="1066800"/>
            <a:ext cx="34559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FF"/>
                </a:solidFill>
              </a:rPr>
              <a:t>例如：关键字 </a:t>
            </a:r>
            <a:r>
              <a:rPr lang="en-US" altLang="zh-CN">
                <a:solidFill>
                  <a:srgbClr val="0000FF"/>
                </a:solidFill>
              </a:rPr>
              <a:t>:40, </a:t>
            </a:r>
            <a:r>
              <a:rPr lang="en-US" altLang="zh-CN">
                <a:solidFill>
                  <a:srgbClr val="0000FF"/>
                </a:solidFill>
                <a:ea typeface="宋体" panose="02010600030101010101" pitchFamily="2" charset="-122"/>
              </a:rPr>
              <a:t>80</a:t>
            </a:r>
          </a:p>
        </p:txBody>
      </p:sp>
      <p:sp>
        <p:nvSpPr>
          <p:cNvPr id="306201" name="AutoShape 25"/>
          <p:cNvSpPr>
            <a:spLocks noChangeArrowheads="1"/>
          </p:cNvSpPr>
          <p:nvPr/>
        </p:nvSpPr>
        <p:spPr bwMode="auto">
          <a:xfrm>
            <a:off x="2667000" y="2819400"/>
            <a:ext cx="152400" cy="1143000"/>
          </a:xfrm>
          <a:prstGeom prst="downArrow">
            <a:avLst>
              <a:gd name="adj1" fmla="val 50000"/>
              <a:gd name="adj2" fmla="val 187500"/>
            </a:avLst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306203" name="Text Box 27"/>
          <p:cNvSpPr txBox="1">
            <a:spLocks noChangeArrowheads="1"/>
          </p:cNvSpPr>
          <p:nvPr/>
        </p:nvSpPr>
        <p:spPr bwMode="auto">
          <a:xfrm>
            <a:off x="228600" y="5410200"/>
            <a:ext cx="8686800" cy="1127125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/>
              <a:t>方法：其双亲结点的相应指针域的值改为 “指向被删除结点的左子树或右子树”。</a:t>
            </a:r>
            <a:endParaRPr lang="zh-CN" altLang="en-US" b="0"/>
          </a:p>
        </p:txBody>
      </p:sp>
      <p:sp>
        <p:nvSpPr>
          <p:cNvPr id="306206" name="Rectangle 30"/>
          <p:cNvSpPr>
            <a:spLocks noChangeArrowheads="1"/>
          </p:cNvSpPr>
          <p:nvPr/>
        </p:nvSpPr>
        <p:spPr bwMode="auto">
          <a:xfrm>
            <a:off x="2843213" y="2636838"/>
            <a:ext cx="1296987" cy="1223962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06207" name="Rectangle 31"/>
          <p:cNvSpPr>
            <a:spLocks noChangeArrowheads="1"/>
          </p:cNvSpPr>
          <p:nvPr/>
        </p:nvSpPr>
        <p:spPr bwMode="auto">
          <a:xfrm>
            <a:off x="4356100" y="1989138"/>
            <a:ext cx="2016125" cy="1081087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06202" name="Line 26"/>
          <p:cNvSpPr>
            <a:spLocks noChangeShapeType="1"/>
          </p:cNvSpPr>
          <p:nvPr/>
        </p:nvSpPr>
        <p:spPr bwMode="auto">
          <a:xfrm>
            <a:off x="4343400" y="2209800"/>
            <a:ext cx="1981200" cy="990600"/>
          </a:xfrm>
          <a:prstGeom prst="line">
            <a:avLst/>
          </a:prstGeom>
          <a:noFill/>
          <a:ln w="63500">
            <a:solidFill>
              <a:srgbClr val="FF00FF"/>
            </a:solidFill>
            <a:rou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6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6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06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06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6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06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06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200" grpId="0" autoUpdateAnimBg="0"/>
      <p:bldP spid="306201" grpId="0" animBg="1"/>
      <p:bldP spid="306203" grpId="0" animBg="1" autoUpdateAnimBg="0"/>
      <p:bldP spid="306206" grpId="0" animBg="1"/>
      <p:bldP spid="306207" grpId="0" animBg="1"/>
      <p:bldP spid="306202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ACFC98-7B46-4726-A38E-204A8DD54A04}" type="slidenum">
              <a:rPr lang="en-US" altLang="zh-CN"/>
              <a:t>49</a:t>
            </a:fld>
            <a:endParaRPr lang="en-US" altLang="zh-CN"/>
          </a:p>
        </p:txBody>
      </p:sp>
      <p:sp>
        <p:nvSpPr>
          <p:cNvPr id="307202" name="Text Box 2"/>
          <p:cNvSpPr txBox="1">
            <a:spLocks noChangeArrowheads="1"/>
          </p:cNvSpPr>
          <p:nvPr/>
        </p:nvSpPr>
        <p:spPr bwMode="auto">
          <a:xfrm>
            <a:off x="5486400" y="1057275"/>
            <a:ext cx="27066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3333FF"/>
                </a:solidFill>
              </a:rPr>
              <a:t>被删关键字 </a:t>
            </a:r>
            <a:r>
              <a:rPr lang="en-US" altLang="zh-CN">
                <a:solidFill>
                  <a:srgbClr val="3333FF"/>
                </a:solidFill>
              </a:rPr>
              <a:t>= 50</a:t>
            </a:r>
            <a:endParaRPr lang="en-US" altLang="zh-CN" b="0"/>
          </a:p>
        </p:txBody>
      </p:sp>
      <p:sp>
        <p:nvSpPr>
          <p:cNvPr id="61444" name="Rectangle 3"/>
          <p:cNvSpPr>
            <a:spLocks noChangeArrowheads="1"/>
          </p:cNvSpPr>
          <p:nvPr/>
        </p:nvSpPr>
        <p:spPr bwMode="auto">
          <a:xfrm>
            <a:off x="228600" y="228600"/>
            <a:ext cx="67913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0" lang="en-US" altLang="zh-CN"/>
              <a:t>3</a:t>
            </a:r>
            <a:r>
              <a:rPr kumimoji="0" lang="zh-CN" altLang="en-US"/>
              <a:t>）被删除的结点</a:t>
            </a:r>
            <a:r>
              <a:rPr kumimoji="0" lang="zh-CN" altLang="en-US">
                <a:solidFill>
                  <a:srgbClr val="0000FF"/>
                </a:solidFill>
              </a:rPr>
              <a:t>既有左子树</a:t>
            </a:r>
            <a:r>
              <a:rPr kumimoji="0" lang="en-US" altLang="zh-CN">
                <a:solidFill>
                  <a:srgbClr val="0000FF"/>
                </a:solidFill>
              </a:rPr>
              <a:t>, </a:t>
            </a:r>
            <a:r>
              <a:rPr kumimoji="0" lang="zh-CN" altLang="en-US">
                <a:solidFill>
                  <a:srgbClr val="0000FF"/>
                </a:solidFill>
              </a:rPr>
              <a:t>也有右子树</a:t>
            </a:r>
          </a:p>
        </p:txBody>
      </p:sp>
      <p:sp>
        <p:nvSpPr>
          <p:cNvPr id="307226" name="Rectangle 26"/>
          <p:cNvSpPr>
            <a:spLocks noChangeArrowheads="1"/>
          </p:cNvSpPr>
          <p:nvPr/>
        </p:nvSpPr>
        <p:spPr bwMode="auto">
          <a:xfrm>
            <a:off x="457200" y="5791200"/>
            <a:ext cx="8382423" cy="493148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rgbClr val="A50021"/>
                </a:solidFill>
              </a:rPr>
              <a:t>方法：以其</a:t>
            </a:r>
            <a:r>
              <a:rPr lang="zh-CN" altLang="en-US" sz="2400" dirty="0" smtClean="0">
                <a:solidFill>
                  <a:srgbClr val="A50021"/>
                </a:solidFill>
              </a:rPr>
              <a:t>前驱或后继替代</a:t>
            </a:r>
            <a:r>
              <a:rPr lang="zh-CN" altLang="en-US" sz="2400" dirty="0">
                <a:solidFill>
                  <a:srgbClr val="A50021"/>
                </a:solidFill>
              </a:rPr>
              <a:t>之</a:t>
            </a:r>
            <a:r>
              <a:rPr lang="en-US" altLang="zh-CN" sz="2400" dirty="0">
                <a:solidFill>
                  <a:srgbClr val="A50021"/>
                </a:solidFill>
              </a:rPr>
              <a:t>, </a:t>
            </a:r>
            <a:r>
              <a:rPr lang="zh-CN" altLang="en-US" sz="2400" dirty="0">
                <a:solidFill>
                  <a:srgbClr val="A50021"/>
                </a:solidFill>
              </a:rPr>
              <a:t>然后再删除该</a:t>
            </a:r>
            <a:r>
              <a:rPr lang="zh-CN" altLang="en-US" sz="2400" dirty="0" smtClean="0">
                <a:solidFill>
                  <a:srgbClr val="A50021"/>
                </a:solidFill>
              </a:rPr>
              <a:t>前驱或后继结点</a:t>
            </a:r>
            <a:endParaRPr lang="zh-CN" altLang="en-US" sz="2400" dirty="0">
              <a:solidFill>
                <a:srgbClr val="A50021"/>
              </a:solidFill>
            </a:endParaRPr>
          </a:p>
        </p:txBody>
      </p:sp>
      <p:sp>
        <p:nvSpPr>
          <p:cNvPr id="307227" name="Rectangle 27"/>
          <p:cNvSpPr>
            <a:spLocks noChangeArrowheads="1"/>
          </p:cNvSpPr>
          <p:nvPr/>
        </p:nvSpPr>
        <p:spPr bwMode="auto">
          <a:xfrm>
            <a:off x="457200" y="5105400"/>
            <a:ext cx="6607175" cy="614363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/>
              <a:t>中序遍历：</a:t>
            </a:r>
            <a:r>
              <a:rPr lang="en-US" altLang="zh-CN"/>
              <a:t>20-30-32-35-40-</a:t>
            </a:r>
            <a:r>
              <a:rPr lang="en-US" altLang="zh-CN">
                <a:solidFill>
                  <a:srgbClr val="A50021"/>
                </a:solidFill>
              </a:rPr>
              <a:t>50</a:t>
            </a:r>
            <a:r>
              <a:rPr lang="en-US" altLang="zh-CN"/>
              <a:t>-80-85-88-90</a:t>
            </a:r>
          </a:p>
        </p:txBody>
      </p:sp>
      <p:sp>
        <p:nvSpPr>
          <p:cNvPr id="61447" name="Line 14"/>
          <p:cNvSpPr>
            <a:spLocks noChangeShapeType="1"/>
          </p:cNvSpPr>
          <p:nvPr/>
        </p:nvSpPr>
        <p:spPr bwMode="auto">
          <a:xfrm flipH="1">
            <a:off x="2079625" y="1828800"/>
            <a:ext cx="8382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48" name="Line 15"/>
          <p:cNvSpPr>
            <a:spLocks noChangeShapeType="1"/>
          </p:cNvSpPr>
          <p:nvPr/>
        </p:nvSpPr>
        <p:spPr bwMode="auto">
          <a:xfrm flipH="1">
            <a:off x="936625" y="2514600"/>
            <a:ext cx="5334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49" name="Line 16"/>
          <p:cNvSpPr>
            <a:spLocks noChangeShapeType="1"/>
          </p:cNvSpPr>
          <p:nvPr/>
        </p:nvSpPr>
        <p:spPr bwMode="auto">
          <a:xfrm>
            <a:off x="3451225" y="1905000"/>
            <a:ext cx="7620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50" name="Line 17"/>
          <p:cNvSpPr>
            <a:spLocks noChangeShapeType="1"/>
          </p:cNvSpPr>
          <p:nvPr/>
        </p:nvSpPr>
        <p:spPr bwMode="auto">
          <a:xfrm>
            <a:off x="2079625" y="2438400"/>
            <a:ext cx="6096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51" name="Line 18"/>
          <p:cNvSpPr>
            <a:spLocks noChangeShapeType="1"/>
          </p:cNvSpPr>
          <p:nvPr/>
        </p:nvSpPr>
        <p:spPr bwMode="auto">
          <a:xfrm flipH="1">
            <a:off x="2155825" y="3200400"/>
            <a:ext cx="5334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52" name="Line 19"/>
          <p:cNvSpPr>
            <a:spLocks noChangeShapeType="1"/>
          </p:cNvSpPr>
          <p:nvPr/>
        </p:nvSpPr>
        <p:spPr bwMode="auto">
          <a:xfrm>
            <a:off x="4441825" y="2438400"/>
            <a:ext cx="6096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53" name="Line 20"/>
          <p:cNvSpPr>
            <a:spLocks noChangeShapeType="1"/>
          </p:cNvSpPr>
          <p:nvPr/>
        </p:nvSpPr>
        <p:spPr bwMode="auto">
          <a:xfrm flipH="1">
            <a:off x="4518025" y="3048000"/>
            <a:ext cx="5334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54" name="Line 21"/>
          <p:cNvSpPr>
            <a:spLocks noChangeShapeType="1"/>
          </p:cNvSpPr>
          <p:nvPr/>
        </p:nvSpPr>
        <p:spPr bwMode="auto">
          <a:xfrm>
            <a:off x="4365625" y="3886200"/>
            <a:ext cx="6096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55" name="Line 23"/>
          <p:cNvSpPr>
            <a:spLocks noChangeShapeType="1"/>
          </p:cNvSpPr>
          <p:nvPr/>
        </p:nvSpPr>
        <p:spPr bwMode="auto">
          <a:xfrm flipH="1">
            <a:off x="1165225" y="3962400"/>
            <a:ext cx="6096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56" name="Freeform 24"/>
          <p:cNvSpPr/>
          <p:nvPr/>
        </p:nvSpPr>
        <p:spPr bwMode="auto">
          <a:xfrm>
            <a:off x="3222625" y="762000"/>
            <a:ext cx="1066800" cy="762000"/>
          </a:xfrm>
          <a:custGeom>
            <a:avLst/>
            <a:gdLst>
              <a:gd name="T0" fmla="*/ 2147483647 w 672"/>
              <a:gd name="T1" fmla="*/ 0 h 480"/>
              <a:gd name="T2" fmla="*/ 2147483647 w 672"/>
              <a:gd name="T3" fmla="*/ 2147483647 h 480"/>
              <a:gd name="T4" fmla="*/ 2147483647 w 672"/>
              <a:gd name="T5" fmla="*/ 2147483647 h 480"/>
              <a:gd name="T6" fmla="*/ 0 w 672"/>
              <a:gd name="T7" fmla="*/ 2147483647 h 480"/>
              <a:gd name="T8" fmla="*/ 0 60000 65536"/>
              <a:gd name="T9" fmla="*/ 0 60000 65536"/>
              <a:gd name="T10" fmla="*/ 0 60000 65536"/>
              <a:gd name="T11" fmla="*/ 0 60000 65536"/>
              <a:gd name="T12" fmla="*/ 0 w 672"/>
              <a:gd name="T13" fmla="*/ 0 h 480"/>
              <a:gd name="T14" fmla="*/ 672 w 672"/>
              <a:gd name="T15" fmla="*/ 480 h 48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2" h="480">
                <a:moveTo>
                  <a:pt x="672" y="0"/>
                </a:moveTo>
                <a:cubicBezTo>
                  <a:pt x="448" y="100"/>
                  <a:pt x="224" y="200"/>
                  <a:pt x="192" y="240"/>
                </a:cubicBezTo>
                <a:cubicBezTo>
                  <a:pt x="160" y="280"/>
                  <a:pt x="512" y="200"/>
                  <a:pt x="480" y="240"/>
                </a:cubicBezTo>
                <a:cubicBezTo>
                  <a:pt x="448" y="280"/>
                  <a:pt x="224" y="380"/>
                  <a:pt x="0" y="480"/>
                </a:cubicBezTo>
              </a:path>
            </a:pathLst>
          </a:custGeom>
          <a:noFill/>
          <a:ln w="31750">
            <a:solidFill>
              <a:schemeClr val="tx1"/>
            </a:solidFill>
            <a:rou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57" name="Oval 6"/>
          <p:cNvSpPr>
            <a:spLocks noChangeArrowheads="1"/>
          </p:cNvSpPr>
          <p:nvPr/>
        </p:nvSpPr>
        <p:spPr bwMode="auto">
          <a:xfrm>
            <a:off x="1470025" y="2057400"/>
            <a:ext cx="685800" cy="533400"/>
          </a:xfrm>
          <a:prstGeom prst="ellipse">
            <a:avLst/>
          </a:prstGeom>
          <a:solidFill>
            <a:schemeClr val="bg1"/>
          </a:solidFill>
          <a:ln w="254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sz="3600" b="0">
                <a:ea typeface="宋体" panose="02010600030101010101" pitchFamily="2" charset="-122"/>
              </a:rPr>
              <a:t>30</a:t>
            </a:r>
            <a:endParaRPr lang="en-US" altLang="zh-CN" sz="2400" b="0">
              <a:ea typeface="宋体" panose="02010600030101010101" pitchFamily="2" charset="-122"/>
            </a:endParaRPr>
          </a:p>
        </p:txBody>
      </p:sp>
      <p:sp>
        <p:nvSpPr>
          <p:cNvPr id="61458" name="Oval 7"/>
          <p:cNvSpPr>
            <a:spLocks noChangeArrowheads="1"/>
          </p:cNvSpPr>
          <p:nvPr/>
        </p:nvSpPr>
        <p:spPr bwMode="auto">
          <a:xfrm>
            <a:off x="3908425" y="2057400"/>
            <a:ext cx="685800" cy="533400"/>
          </a:xfrm>
          <a:prstGeom prst="ellipse">
            <a:avLst/>
          </a:prstGeom>
          <a:solidFill>
            <a:schemeClr val="bg1"/>
          </a:solidFill>
          <a:ln w="254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sz="3600" b="0">
                <a:ea typeface="宋体" panose="02010600030101010101" pitchFamily="2" charset="-122"/>
              </a:rPr>
              <a:t>80</a:t>
            </a:r>
            <a:endParaRPr lang="en-US" altLang="zh-CN" sz="2400" b="0">
              <a:ea typeface="宋体" panose="02010600030101010101" pitchFamily="2" charset="-122"/>
            </a:endParaRPr>
          </a:p>
        </p:txBody>
      </p:sp>
      <p:sp>
        <p:nvSpPr>
          <p:cNvPr id="61459" name="Oval 8"/>
          <p:cNvSpPr>
            <a:spLocks noChangeArrowheads="1"/>
          </p:cNvSpPr>
          <p:nvPr/>
        </p:nvSpPr>
        <p:spPr bwMode="auto">
          <a:xfrm>
            <a:off x="327025" y="2743200"/>
            <a:ext cx="685800" cy="533400"/>
          </a:xfrm>
          <a:prstGeom prst="ellipse">
            <a:avLst/>
          </a:prstGeom>
          <a:solidFill>
            <a:schemeClr val="bg1"/>
          </a:solidFill>
          <a:ln w="254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sz="3600" b="0">
                <a:ea typeface="宋体" panose="02010600030101010101" pitchFamily="2" charset="-122"/>
              </a:rPr>
              <a:t>20</a:t>
            </a:r>
            <a:endParaRPr lang="en-US" altLang="zh-CN" sz="2400" b="0">
              <a:ea typeface="宋体" panose="02010600030101010101" pitchFamily="2" charset="-122"/>
            </a:endParaRPr>
          </a:p>
        </p:txBody>
      </p:sp>
      <p:sp>
        <p:nvSpPr>
          <p:cNvPr id="61460" name="Oval 9"/>
          <p:cNvSpPr>
            <a:spLocks noChangeArrowheads="1"/>
          </p:cNvSpPr>
          <p:nvPr/>
        </p:nvSpPr>
        <p:spPr bwMode="auto">
          <a:xfrm>
            <a:off x="4822825" y="2667000"/>
            <a:ext cx="685800" cy="533400"/>
          </a:xfrm>
          <a:prstGeom prst="ellipse">
            <a:avLst/>
          </a:prstGeom>
          <a:solidFill>
            <a:schemeClr val="bg1"/>
          </a:solidFill>
          <a:ln w="254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sz="3600" b="0">
                <a:ea typeface="宋体" panose="02010600030101010101" pitchFamily="2" charset="-122"/>
              </a:rPr>
              <a:t>90</a:t>
            </a:r>
            <a:endParaRPr lang="en-US" altLang="zh-CN" sz="2400" b="0">
              <a:ea typeface="宋体" panose="02010600030101010101" pitchFamily="2" charset="-122"/>
            </a:endParaRPr>
          </a:p>
        </p:txBody>
      </p:sp>
      <p:sp>
        <p:nvSpPr>
          <p:cNvPr id="61461" name="Oval 10"/>
          <p:cNvSpPr>
            <a:spLocks noChangeArrowheads="1"/>
          </p:cNvSpPr>
          <p:nvPr/>
        </p:nvSpPr>
        <p:spPr bwMode="auto">
          <a:xfrm>
            <a:off x="3984625" y="3429000"/>
            <a:ext cx="685800" cy="533400"/>
          </a:xfrm>
          <a:prstGeom prst="ellipse">
            <a:avLst/>
          </a:prstGeom>
          <a:solidFill>
            <a:schemeClr val="bg1"/>
          </a:solidFill>
          <a:ln w="254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sz="3600" b="0">
                <a:ea typeface="宋体" panose="02010600030101010101" pitchFamily="2" charset="-122"/>
              </a:rPr>
              <a:t>85</a:t>
            </a:r>
            <a:endParaRPr lang="en-US" altLang="zh-CN" sz="2400" b="0">
              <a:ea typeface="宋体" panose="02010600030101010101" pitchFamily="2" charset="-122"/>
            </a:endParaRPr>
          </a:p>
        </p:txBody>
      </p:sp>
      <p:sp>
        <p:nvSpPr>
          <p:cNvPr id="61462" name="Oval 11"/>
          <p:cNvSpPr>
            <a:spLocks noChangeArrowheads="1"/>
          </p:cNvSpPr>
          <p:nvPr/>
        </p:nvSpPr>
        <p:spPr bwMode="auto">
          <a:xfrm>
            <a:off x="2613025" y="2743200"/>
            <a:ext cx="685800" cy="533400"/>
          </a:xfrm>
          <a:prstGeom prst="ellipse">
            <a:avLst/>
          </a:prstGeom>
          <a:solidFill>
            <a:schemeClr val="bg1"/>
          </a:solidFill>
          <a:ln w="254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sz="3600" b="0">
                <a:ea typeface="宋体" panose="02010600030101010101" pitchFamily="2" charset="-122"/>
              </a:rPr>
              <a:t>40</a:t>
            </a:r>
            <a:endParaRPr lang="en-US" altLang="zh-CN" sz="2400" b="0">
              <a:ea typeface="宋体" panose="02010600030101010101" pitchFamily="2" charset="-122"/>
            </a:endParaRPr>
          </a:p>
        </p:txBody>
      </p:sp>
      <p:sp>
        <p:nvSpPr>
          <p:cNvPr id="61463" name="Oval 12"/>
          <p:cNvSpPr>
            <a:spLocks noChangeArrowheads="1"/>
          </p:cNvSpPr>
          <p:nvPr/>
        </p:nvSpPr>
        <p:spPr bwMode="auto">
          <a:xfrm>
            <a:off x="1698625" y="3581400"/>
            <a:ext cx="685800" cy="533400"/>
          </a:xfrm>
          <a:prstGeom prst="ellipse">
            <a:avLst/>
          </a:prstGeom>
          <a:solidFill>
            <a:schemeClr val="bg1"/>
          </a:solidFill>
          <a:ln w="254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sz="3600" b="0">
                <a:ea typeface="宋体" panose="02010600030101010101" pitchFamily="2" charset="-122"/>
              </a:rPr>
              <a:t>35</a:t>
            </a:r>
            <a:endParaRPr lang="en-US" altLang="zh-CN" sz="2400" b="0">
              <a:ea typeface="宋体" panose="02010600030101010101" pitchFamily="2" charset="-122"/>
            </a:endParaRPr>
          </a:p>
        </p:txBody>
      </p:sp>
      <p:sp>
        <p:nvSpPr>
          <p:cNvPr id="61464" name="Oval 13"/>
          <p:cNvSpPr>
            <a:spLocks noChangeArrowheads="1"/>
          </p:cNvSpPr>
          <p:nvPr/>
        </p:nvSpPr>
        <p:spPr bwMode="auto">
          <a:xfrm>
            <a:off x="4670425" y="4495800"/>
            <a:ext cx="685800" cy="533400"/>
          </a:xfrm>
          <a:prstGeom prst="ellipse">
            <a:avLst/>
          </a:prstGeom>
          <a:solidFill>
            <a:schemeClr val="bg1"/>
          </a:solidFill>
          <a:ln w="254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sz="3600" b="0">
                <a:ea typeface="宋体" panose="02010600030101010101" pitchFamily="2" charset="-122"/>
              </a:rPr>
              <a:t>88</a:t>
            </a:r>
            <a:endParaRPr lang="en-US" altLang="zh-CN" sz="2400" b="0">
              <a:ea typeface="宋体" panose="02010600030101010101" pitchFamily="2" charset="-122"/>
            </a:endParaRPr>
          </a:p>
        </p:txBody>
      </p:sp>
      <p:sp>
        <p:nvSpPr>
          <p:cNvPr id="61465" name="Oval 22"/>
          <p:cNvSpPr>
            <a:spLocks noChangeArrowheads="1"/>
          </p:cNvSpPr>
          <p:nvPr/>
        </p:nvSpPr>
        <p:spPr bwMode="auto">
          <a:xfrm>
            <a:off x="708025" y="4419600"/>
            <a:ext cx="685800" cy="533400"/>
          </a:xfrm>
          <a:prstGeom prst="ellipse">
            <a:avLst/>
          </a:prstGeom>
          <a:solidFill>
            <a:schemeClr val="bg1"/>
          </a:solidFill>
          <a:ln w="254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sz="3600" b="0">
                <a:ea typeface="宋体" panose="02010600030101010101" pitchFamily="2" charset="-122"/>
              </a:rPr>
              <a:t>32</a:t>
            </a:r>
            <a:endParaRPr lang="en-US" altLang="zh-CN" sz="2400" b="0">
              <a:ea typeface="宋体" panose="02010600030101010101" pitchFamily="2" charset="-122"/>
            </a:endParaRPr>
          </a:p>
        </p:txBody>
      </p:sp>
      <p:sp>
        <p:nvSpPr>
          <p:cNvPr id="61466" name="Oval 5"/>
          <p:cNvSpPr>
            <a:spLocks noChangeArrowheads="1"/>
          </p:cNvSpPr>
          <p:nvPr/>
        </p:nvSpPr>
        <p:spPr bwMode="auto">
          <a:xfrm>
            <a:off x="2917825" y="1524000"/>
            <a:ext cx="685800" cy="533400"/>
          </a:xfrm>
          <a:prstGeom prst="ellipse">
            <a:avLst/>
          </a:prstGeom>
          <a:solidFill>
            <a:srgbClr val="FFCCCC"/>
          </a:solidFill>
          <a:ln w="254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sz="3600" b="0">
                <a:ea typeface="宋体" panose="02010600030101010101" pitchFamily="2" charset="-122"/>
              </a:rPr>
              <a:t>50</a:t>
            </a:r>
            <a:endParaRPr lang="en-US" altLang="zh-CN" sz="2400" b="0">
              <a:ea typeface="宋体" panose="02010600030101010101" pitchFamily="2" charset="-122"/>
            </a:endParaRPr>
          </a:p>
        </p:txBody>
      </p:sp>
      <p:sp>
        <p:nvSpPr>
          <p:cNvPr id="307243" name="Oval 43"/>
          <p:cNvSpPr>
            <a:spLocks noChangeArrowheads="1"/>
          </p:cNvSpPr>
          <p:nvPr/>
        </p:nvSpPr>
        <p:spPr bwMode="auto">
          <a:xfrm>
            <a:off x="2911475" y="1484784"/>
            <a:ext cx="685800" cy="533400"/>
          </a:xfrm>
          <a:prstGeom prst="ellipse">
            <a:avLst/>
          </a:prstGeom>
          <a:solidFill>
            <a:schemeClr val="tx2"/>
          </a:solidFill>
          <a:ln w="254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sz="3600" b="0" dirty="0">
                <a:ea typeface="宋体" panose="02010600030101010101" pitchFamily="2" charset="-122"/>
              </a:rPr>
              <a:t>40</a:t>
            </a:r>
            <a:endParaRPr lang="en-US" altLang="zh-CN" sz="2400" b="0" dirty="0">
              <a:ea typeface="宋体" panose="02010600030101010101" pitchFamily="2" charset="-122"/>
            </a:endParaRPr>
          </a:p>
        </p:txBody>
      </p:sp>
      <p:sp>
        <p:nvSpPr>
          <p:cNvPr id="307244" name="Line 44"/>
          <p:cNvSpPr>
            <a:spLocks noChangeShapeType="1"/>
          </p:cNvSpPr>
          <p:nvPr/>
        </p:nvSpPr>
        <p:spPr bwMode="auto">
          <a:xfrm>
            <a:off x="1874838" y="2565400"/>
            <a:ext cx="144462" cy="10795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07245" name="Rectangle 45"/>
          <p:cNvSpPr>
            <a:spLocks noChangeArrowheads="1"/>
          </p:cNvSpPr>
          <p:nvPr/>
        </p:nvSpPr>
        <p:spPr bwMode="auto">
          <a:xfrm>
            <a:off x="2162175" y="2349500"/>
            <a:ext cx="1296988" cy="1223963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07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07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07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07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07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7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02" grpId="0" autoUpdateAnimBg="0"/>
      <p:bldP spid="307226" grpId="0" animBg="1" autoUpdateAnimBg="0"/>
      <p:bldP spid="307227" grpId="0" animBg="1" autoUpdateAnimBg="0"/>
      <p:bldP spid="307243" grpId="0" animBg="1"/>
      <p:bldP spid="307244" grpId="0" animBg="1"/>
      <p:bldP spid="30724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35A7D4-4C57-40A1-8225-AB629EBC0FE7}" type="slidenum">
              <a:rPr lang="en-US" altLang="zh-CN"/>
              <a:t>5</a:t>
            </a:fld>
            <a:endParaRPr lang="en-US" altLang="zh-CN"/>
          </a:p>
        </p:txBody>
      </p:sp>
      <p:sp>
        <p:nvSpPr>
          <p:cNvPr id="400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zh-CN" smtClean="0"/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196975"/>
            <a:ext cx="8893175" cy="5184775"/>
          </a:xfrm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rgbClr val="A50021"/>
                </a:solidFill>
              </a:rPr>
              <a:t>查找</a:t>
            </a:r>
            <a:r>
              <a:rPr lang="zh-CN" altLang="en-US" smtClean="0"/>
              <a:t>：根据给定的某个值</a:t>
            </a:r>
            <a:r>
              <a:rPr lang="en-US" altLang="zh-CN" smtClean="0"/>
              <a:t>, </a:t>
            </a:r>
            <a:r>
              <a:rPr lang="zh-CN" altLang="en-US" smtClean="0"/>
              <a:t>在查找表中确定一个其关键字等于给定值的数据元素或（记录）</a:t>
            </a:r>
          </a:p>
          <a:p>
            <a:pPr lvl="1" eaLnBrk="1" hangingPunct="1"/>
            <a:r>
              <a:rPr lang="zh-CN" altLang="en-US" smtClean="0"/>
              <a:t>若存在相应的元素</a:t>
            </a:r>
            <a:r>
              <a:rPr lang="en-US" altLang="zh-CN" smtClean="0"/>
              <a:t>, </a:t>
            </a:r>
            <a:r>
              <a:rPr lang="zh-CN" altLang="en-US" smtClean="0"/>
              <a:t>则</a:t>
            </a:r>
            <a:r>
              <a:rPr kumimoji="1" lang="zh-CN" altLang="en-US" smtClean="0"/>
              <a:t>称“</a:t>
            </a:r>
            <a:r>
              <a:rPr kumimoji="1" lang="zh-CN" altLang="en-US" u="sng" smtClean="0">
                <a:solidFill>
                  <a:srgbClr val="A50021"/>
                </a:solidFill>
              </a:rPr>
              <a:t>查找成功</a:t>
            </a:r>
            <a:r>
              <a:rPr kumimoji="1" lang="zh-CN" altLang="en-US" smtClean="0"/>
              <a:t>”</a:t>
            </a:r>
            <a:r>
              <a:rPr kumimoji="1" lang="en-US" altLang="zh-CN" smtClean="0"/>
              <a:t>, </a:t>
            </a:r>
            <a:r>
              <a:rPr lang="zh-CN" altLang="en-US" smtClean="0"/>
              <a:t>返回</a:t>
            </a:r>
            <a:r>
              <a:rPr kumimoji="1" lang="zh-CN" altLang="en-US" smtClean="0">
                <a:solidFill>
                  <a:srgbClr val="660033"/>
                </a:solidFill>
              </a:rPr>
              <a:t>整个记录的信息</a:t>
            </a:r>
            <a:r>
              <a:rPr kumimoji="1" lang="en-US" altLang="zh-CN" smtClean="0">
                <a:solidFill>
                  <a:srgbClr val="660033"/>
                </a:solidFill>
              </a:rPr>
              <a:t>, </a:t>
            </a:r>
            <a:r>
              <a:rPr kumimoji="1" lang="zh-CN" altLang="en-US" smtClean="0">
                <a:solidFill>
                  <a:srgbClr val="660033"/>
                </a:solidFill>
              </a:rPr>
              <a:t>或指示该记录在查找表中的位置</a:t>
            </a:r>
          </a:p>
          <a:p>
            <a:pPr lvl="1" eaLnBrk="1" hangingPunct="1"/>
            <a:r>
              <a:rPr kumimoji="1" lang="zh-CN" altLang="en-US" smtClean="0"/>
              <a:t>否则称“</a:t>
            </a:r>
            <a:r>
              <a:rPr kumimoji="1" lang="zh-CN" altLang="en-US" u="sng" smtClean="0">
                <a:solidFill>
                  <a:srgbClr val="A50021"/>
                </a:solidFill>
              </a:rPr>
              <a:t>查找不成功</a:t>
            </a:r>
            <a:r>
              <a:rPr kumimoji="1" lang="zh-CN" altLang="en-US" smtClean="0"/>
              <a:t>”。返回</a:t>
            </a:r>
            <a:r>
              <a:rPr kumimoji="1" lang="zh-CN" altLang="en-US" smtClean="0">
                <a:solidFill>
                  <a:srgbClr val="660033"/>
                </a:solidFill>
              </a:rPr>
              <a:t> “空记录”或“空指针”</a:t>
            </a:r>
          </a:p>
          <a:p>
            <a:pPr eaLnBrk="1" hangingPunct="1"/>
            <a:endParaRPr lang="en-US" altLang="zh-CN" smtClean="0"/>
          </a:p>
        </p:txBody>
      </p:sp>
      <p:sp useBgFill="1">
        <p:nvSpPr>
          <p:cNvPr id="400389" name="Text Box 5"/>
          <p:cNvSpPr txBox="1">
            <a:spLocks noChangeArrowheads="1"/>
          </p:cNvSpPr>
          <p:nvPr/>
        </p:nvSpPr>
        <p:spPr bwMode="auto">
          <a:xfrm>
            <a:off x="1143000" y="4000500"/>
            <a:ext cx="7053263" cy="2667000"/>
          </a:xfrm>
          <a:prstGeom prst="rect">
            <a:avLst/>
          </a:prstGeom>
          <a:ln w="12700" cap="rnd">
            <a:solidFill>
              <a:schemeClr val="tx1"/>
            </a:solidFill>
            <a:miter lim="800000"/>
          </a:ln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>
                <a:latin typeface="楷体_GB2312" pitchFamily="49" charset="-122"/>
              </a:rPr>
              <a:t>  </a:t>
            </a:r>
            <a:r>
              <a:rPr lang="zh-CN" altLang="en-US">
                <a:latin typeface="楷体_GB2312" pitchFamily="49" charset="-122"/>
              </a:rPr>
              <a:t>学号     姓名    专业     年龄</a:t>
            </a:r>
            <a:br>
              <a:rPr lang="zh-CN" altLang="en-US">
                <a:latin typeface="楷体_GB2312" pitchFamily="49" charset="-122"/>
              </a:rPr>
            </a:br>
            <a:r>
              <a:rPr lang="zh-CN" altLang="en-US">
                <a:latin typeface="楷体_GB2312" pitchFamily="49" charset="-122"/>
              </a:rPr>
              <a:t> </a:t>
            </a:r>
            <a:r>
              <a:rPr lang="en-US" altLang="zh-CN">
                <a:latin typeface="楷体_GB2312" pitchFamily="49" charset="-122"/>
              </a:rPr>
              <a:t>20030001  </a:t>
            </a:r>
            <a:r>
              <a:rPr lang="zh-CN" altLang="en-US">
                <a:latin typeface="楷体_GB2312" pitchFamily="49" charset="-122"/>
              </a:rPr>
              <a:t>王洪   计算机     </a:t>
            </a:r>
            <a:r>
              <a:rPr lang="en-US" altLang="zh-CN">
                <a:latin typeface="楷体_GB2312" pitchFamily="49" charset="-122"/>
              </a:rPr>
              <a:t>17</a:t>
            </a:r>
          </a:p>
          <a:p>
            <a:pPr eaLnBrk="1" hangingPunct="1"/>
            <a:r>
              <a:rPr lang="en-US" altLang="zh-CN">
                <a:latin typeface="楷体_GB2312" pitchFamily="49" charset="-122"/>
              </a:rPr>
              <a:t> 20030002  </a:t>
            </a:r>
            <a:r>
              <a:rPr lang="zh-CN" altLang="en-US">
                <a:latin typeface="楷体_GB2312" pitchFamily="49" charset="-122"/>
              </a:rPr>
              <a:t>李文   计算机     </a:t>
            </a:r>
            <a:r>
              <a:rPr lang="en-US" altLang="zh-CN">
                <a:latin typeface="楷体_GB2312" pitchFamily="49" charset="-122"/>
              </a:rPr>
              <a:t>18</a:t>
            </a:r>
          </a:p>
          <a:p>
            <a:pPr eaLnBrk="1" hangingPunct="1"/>
            <a:r>
              <a:rPr lang="en-US" altLang="zh-CN">
                <a:latin typeface="楷体_GB2312" pitchFamily="49" charset="-122"/>
              </a:rPr>
              <a:t> 20030003  </a:t>
            </a:r>
            <a:r>
              <a:rPr lang="zh-CN" altLang="en-US">
                <a:latin typeface="楷体_GB2312" pitchFamily="49" charset="-122"/>
              </a:rPr>
              <a:t>谢军   计算机     </a:t>
            </a:r>
            <a:r>
              <a:rPr lang="en-US" altLang="zh-CN">
                <a:latin typeface="楷体_GB2312" pitchFamily="49" charset="-122"/>
              </a:rPr>
              <a:t>18</a:t>
            </a:r>
          </a:p>
          <a:p>
            <a:pPr eaLnBrk="1" hangingPunct="1"/>
            <a:r>
              <a:rPr lang="en-US" altLang="zh-CN">
                <a:latin typeface="楷体_GB2312" pitchFamily="49" charset="-122"/>
              </a:rPr>
              <a:t> 20030004  </a:t>
            </a:r>
            <a:r>
              <a:rPr lang="zh-CN" altLang="en-US">
                <a:latin typeface="楷体_GB2312" pitchFamily="49" charset="-122"/>
              </a:rPr>
              <a:t>张辉   信息工程   </a:t>
            </a:r>
            <a:r>
              <a:rPr lang="en-US" altLang="zh-CN">
                <a:latin typeface="楷体_GB2312" pitchFamily="49" charset="-122"/>
              </a:rPr>
              <a:t>20</a:t>
            </a:r>
          </a:p>
          <a:p>
            <a:pPr eaLnBrk="1" hangingPunct="1"/>
            <a:r>
              <a:rPr lang="en-US" altLang="zh-CN">
                <a:latin typeface="楷体_GB2312" pitchFamily="49" charset="-122"/>
              </a:rPr>
              <a:t> 20030005  </a:t>
            </a:r>
            <a:r>
              <a:rPr lang="zh-CN" altLang="en-US">
                <a:latin typeface="楷体_GB2312" pitchFamily="49" charset="-122"/>
              </a:rPr>
              <a:t>李文   信息工程   </a:t>
            </a:r>
            <a:r>
              <a:rPr lang="en-US" altLang="zh-CN">
                <a:latin typeface="楷体_GB2312" pitchFamily="49" charset="-122"/>
              </a:rPr>
              <a:t>19</a:t>
            </a:r>
            <a:endParaRPr lang="en-US" altLang="zh-CN">
              <a:solidFill>
                <a:srgbClr val="FFFF00"/>
              </a:solidFill>
              <a:latin typeface="楷体_GB2312" pitchFamily="49" charset="-122"/>
            </a:endParaRP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36FED6-4E28-4447-B137-983F2175B96A}" type="slidenum">
              <a:rPr lang="en-US" altLang="zh-CN"/>
              <a:t>50</a:t>
            </a:fld>
            <a:endParaRPr lang="en-US" altLang="zh-CN"/>
          </a:p>
        </p:txBody>
      </p:sp>
      <p:sp>
        <p:nvSpPr>
          <p:cNvPr id="311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4-</a:t>
            </a:r>
            <a:r>
              <a:rPr lang="zh-CN" altLang="en-US" smtClean="0"/>
              <a:t>二叉排序树的删除算法</a:t>
            </a:r>
          </a:p>
        </p:txBody>
      </p:sp>
      <p:sp>
        <p:nvSpPr>
          <p:cNvPr id="311299" name="Rectangle 3"/>
          <p:cNvSpPr>
            <a:spLocks noChangeArrowheads="1"/>
          </p:cNvSpPr>
          <p:nvPr/>
        </p:nvSpPr>
        <p:spPr bwMode="auto">
          <a:xfrm>
            <a:off x="533400" y="1600200"/>
            <a:ext cx="7924800" cy="694055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endParaRPr lang="en-US" altLang="zh-CN"/>
          </a:p>
        </p:txBody>
      </p:sp>
      <p:sp>
        <p:nvSpPr>
          <p:cNvPr id="294918" name="Rectangle 6"/>
          <p:cNvSpPr>
            <a:spLocks noChangeArrowheads="1"/>
          </p:cNvSpPr>
          <p:nvPr/>
        </p:nvSpPr>
        <p:spPr bwMode="auto">
          <a:xfrm>
            <a:off x="2514600" y="4876800"/>
            <a:ext cx="3051175" cy="955675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>
                <a:solidFill>
                  <a:srgbClr val="A50021"/>
                </a:solidFill>
              </a:rPr>
              <a:t>左</a:t>
            </a:r>
            <a:r>
              <a:rPr kumimoji="0" lang="zh-CN" altLang="en-US"/>
              <a:t>子树</a:t>
            </a:r>
            <a:r>
              <a:rPr kumimoji="0" lang="zh-CN" altLang="en-US">
                <a:solidFill>
                  <a:srgbClr val="A50021"/>
                </a:solidFill>
              </a:rPr>
              <a:t>小</a:t>
            </a:r>
            <a:r>
              <a:rPr kumimoji="0" lang="zh-CN" altLang="en-US"/>
              <a:t>于根结点</a:t>
            </a:r>
          </a:p>
          <a:p>
            <a:r>
              <a:rPr kumimoji="0" lang="zh-CN" altLang="en-US">
                <a:solidFill>
                  <a:srgbClr val="A50021"/>
                </a:solidFill>
              </a:rPr>
              <a:t>右</a:t>
            </a:r>
            <a:r>
              <a:rPr kumimoji="0" lang="zh-CN" altLang="en-US"/>
              <a:t>子树</a:t>
            </a:r>
            <a:r>
              <a:rPr kumimoji="0" lang="zh-CN" altLang="en-US">
                <a:solidFill>
                  <a:srgbClr val="A50021"/>
                </a:solidFill>
              </a:rPr>
              <a:t>大</a:t>
            </a:r>
            <a:r>
              <a:rPr kumimoji="0" lang="zh-CN" altLang="en-US"/>
              <a:t>于根结点</a:t>
            </a: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11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949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949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949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949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1299" grpId="0" bldLvl="0" animBg="1" autoUpdateAnimBg="0"/>
      <p:bldP spid="294918" grpId="0" bldLvl="0" animBg="1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4572000"/>
          </a:xfrm>
          <a:ln>
            <a:solidFill>
              <a:schemeClr val="tx1">
                <a:alpha val="100000"/>
              </a:schemeClr>
            </a:solidFill>
            <a:miter/>
          </a:ln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110000"/>
              </a:lnSpc>
              <a:spcBef>
                <a:spcPct val="10000"/>
              </a:spcBef>
              <a:buNone/>
            </a:pPr>
            <a:r>
              <a:rPr lang="en-US" altLang="zh-CN" sz="3200" b="1"/>
              <a:t>Status </a:t>
            </a:r>
            <a:r>
              <a:rPr lang="en-US" altLang="zh-CN" sz="3200" b="1" err="1"/>
              <a:t>DeleteBST(BiTree</a:t>
            </a:r>
            <a:r>
              <a:rPr lang="en-US" altLang="zh-CN" sz="3200" b="1"/>
              <a:t> &amp;T, </a:t>
            </a:r>
            <a:r>
              <a:rPr lang="en-US" altLang="zh-CN" sz="3200" b="1" err="1"/>
              <a:t>KeyType</a:t>
            </a:r>
            <a:r>
              <a:rPr lang="en-US" altLang="zh-CN" sz="3200" b="1"/>
              <a:t> key)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buNone/>
            </a:pPr>
            <a:r>
              <a:rPr lang="en-US" altLang="zh-CN" sz="3200" b="1"/>
              <a:t>{ </a:t>
            </a:r>
            <a:r>
              <a:rPr lang="en-US" altLang="zh-CN" sz="3200" b="1">
                <a:solidFill>
                  <a:srgbClr val="008000"/>
                </a:solidFill>
              </a:rPr>
              <a:t>//</a:t>
            </a:r>
            <a:r>
              <a:rPr lang="zh-CN" altLang="en-US" sz="3200" b="1" dirty="0">
                <a:solidFill>
                  <a:srgbClr val="008000"/>
                </a:solidFill>
              </a:rPr>
              <a:t>在二叉排序树</a:t>
            </a:r>
            <a:r>
              <a:rPr lang="en-US" altLang="zh-CN" sz="3200" b="1">
                <a:solidFill>
                  <a:srgbClr val="008000"/>
                </a:solidFill>
              </a:rPr>
              <a:t>T</a:t>
            </a:r>
            <a:r>
              <a:rPr lang="zh-CN" altLang="en-US" sz="3200" b="1" dirty="0">
                <a:solidFill>
                  <a:srgbClr val="008000"/>
                </a:solidFill>
              </a:rPr>
              <a:t>中查找关键字等于</a:t>
            </a:r>
            <a:r>
              <a:rPr lang="en-US" altLang="zh-CN" sz="3200" b="1">
                <a:solidFill>
                  <a:srgbClr val="008000"/>
                </a:solidFill>
              </a:rPr>
              <a:t>key</a:t>
            </a:r>
            <a:r>
              <a:rPr lang="zh-CN" altLang="en-US" sz="3200" b="1" dirty="0">
                <a:solidFill>
                  <a:srgbClr val="008000"/>
                </a:solidFill>
              </a:rPr>
              <a:t>的数据元素，若查找成功，删除该元素，并返回</a:t>
            </a:r>
            <a:r>
              <a:rPr lang="en-US" altLang="zh-CN" sz="3200" b="1">
                <a:solidFill>
                  <a:srgbClr val="008000"/>
                </a:solidFill>
              </a:rPr>
              <a:t>TURE</a:t>
            </a:r>
            <a:r>
              <a:rPr lang="zh-CN" altLang="en-US" sz="3200" b="1" dirty="0">
                <a:solidFill>
                  <a:srgbClr val="008000"/>
                </a:solidFill>
              </a:rPr>
              <a:t>，否则返回</a:t>
            </a:r>
            <a:r>
              <a:rPr lang="en-US" altLang="zh-CN" sz="3200" b="1">
                <a:solidFill>
                  <a:srgbClr val="008000"/>
                </a:solidFill>
              </a:rPr>
              <a:t>FALSE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buNone/>
            </a:pPr>
            <a:r>
              <a:rPr lang="en-US" altLang="zh-CN" sz="3200" b="1"/>
              <a:t>   f=NULL;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buNone/>
            </a:pPr>
            <a:r>
              <a:rPr lang="en-US" altLang="zh-CN" sz="3200" b="1"/>
              <a:t>   </a:t>
            </a:r>
            <a:r>
              <a:rPr lang="en-US" altLang="zh-CN" sz="3200" b="1" err="1"/>
              <a:t>if(!SearchBST(T</a:t>
            </a:r>
            <a:r>
              <a:rPr lang="en-US" altLang="zh-CN" sz="3200" b="1"/>
              <a:t>, key, f, p)) return FALSE;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buNone/>
            </a:pPr>
            <a:r>
              <a:rPr lang="en-US" altLang="zh-CN" sz="3200" b="1"/>
              <a:t>    …… </a:t>
            </a:r>
            <a:r>
              <a:rPr lang="en-US" altLang="zh-CN" sz="3200" b="1">
                <a:solidFill>
                  <a:schemeClr val="hlink"/>
                </a:solidFill>
              </a:rPr>
              <a:t>//</a:t>
            </a:r>
            <a:r>
              <a:rPr lang="zh-CN" altLang="en-US" sz="3200" b="1" dirty="0">
                <a:solidFill>
                  <a:schemeClr val="hlink"/>
                </a:solidFill>
              </a:rPr>
              <a:t>删除</a:t>
            </a:r>
            <a:r>
              <a:rPr lang="en-US" altLang="zh-CN" sz="3200" b="1">
                <a:solidFill>
                  <a:srgbClr val="FF3300"/>
                </a:solidFill>
              </a:rPr>
              <a:t>p</a:t>
            </a:r>
            <a:r>
              <a:rPr lang="zh-CN" altLang="en-US" sz="3200" b="1" dirty="0">
                <a:solidFill>
                  <a:schemeClr val="hlink"/>
                </a:solidFill>
              </a:rPr>
              <a:t>所指结点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buNone/>
            </a:pPr>
            <a:r>
              <a:rPr lang="zh-CN" altLang="en-US" sz="3200" b="1" dirty="0"/>
              <a:t>   </a:t>
            </a:r>
            <a:r>
              <a:rPr lang="en-US" altLang="zh-CN" sz="3200" b="1"/>
              <a:t>return TRUE; 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buNone/>
            </a:pPr>
            <a:r>
              <a:rPr lang="en-US" altLang="zh-CN" sz="3200" b="1">
                <a:solidFill>
                  <a:srgbClr val="008000"/>
                </a:solidFill>
              </a:rPr>
              <a:t>}  </a:t>
            </a:r>
          </a:p>
        </p:txBody>
      </p:sp>
    </p:spTree>
  </p:cSld>
  <p:clrMapOvr>
    <a:masterClrMapping/>
  </p:clrMapOvr>
  <p:transition>
    <p:pull dir="r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/>
          </p:cNvSpPr>
          <p:nvPr>
            <p:ph idx="1"/>
          </p:nvPr>
        </p:nvSpPr>
        <p:spPr>
          <a:xfrm>
            <a:off x="0" y="76200"/>
            <a:ext cx="9144000" cy="5873750"/>
          </a:xfrm>
          <a:ln>
            <a:solidFill>
              <a:schemeClr val="tx1">
                <a:alpha val="100000"/>
              </a:schemeClr>
            </a:solidFill>
            <a:miter/>
          </a:ln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3200" b="1"/>
              <a:t>  </a:t>
            </a:r>
            <a:r>
              <a:rPr lang="en-US" altLang="zh-CN" sz="3200" b="1" err="1"/>
              <a:t>if(!p</a:t>
            </a:r>
            <a:r>
              <a:rPr lang="en-US" altLang="zh-CN" sz="3200" b="1"/>
              <a:t>-&gt;</a:t>
            </a:r>
            <a:r>
              <a:rPr lang="en-US" altLang="zh-CN" sz="3200" b="1" err="1"/>
              <a:t>rchild||!p</a:t>
            </a:r>
            <a:r>
              <a:rPr lang="en-US" altLang="zh-CN" sz="3200" b="1"/>
              <a:t>-&gt;</a:t>
            </a:r>
            <a:r>
              <a:rPr lang="en-US" altLang="zh-CN" sz="3200" b="1" err="1"/>
              <a:t>lchild</a:t>
            </a:r>
            <a:r>
              <a:rPr lang="en-US" altLang="zh-CN" sz="3200" b="1"/>
              <a:t>)  //</a:t>
            </a:r>
            <a:r>
              <a:rPr lang="zh-CN" altLang="en-US" sz="3200" b="1" dirty="0">
                <a:solidFill>
                  <a:schemeClr val="hlink"/>
                </a:solidFill>
              </a:rPr>
              <a:t>删除</a:t>
            </a:r>
            <a:r>
              <a:rPr lang="en-US" altLang="zh-CN" sz="3200" b="1">
                <a:solidFill>
                  <a:schemeClr val="hlink"/>
                </a:solidFill>
              </a:rPr>
              <a:t>p</a:t>
            </a:r>
            <a:r>
              <a:rPr lang="zh-CN" altLang="en-US" sz="3200" b="1" dirty="0">
                <a:solidFill>
                  <a:schemeClr val="hlink"/>
                </a:solidFill>
              </a:rPr>
              <a:t>所指结点</a:t>
            </a:r>
            <a:endParaRPr lang="zh-CN" altLang="en-US" sz="3200" b="1" dirty="0"/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3200" b="1" dirty="0"/>
              <a:t>      </a:t>
            </a:r>
            <a:r>
              <a:rPr lang="en-US" altLang="zh-CN" sz="3200" b="1">
                <a:solidFill>
                  <a:srgbClr val="008000"/>
                </a:solidFill>
              </a:rPr>
              <a:t>// p</a:t>
            </a:r>
            <a:r>
              <a:rPr lang="zh-CN" altLang="en-US" sz="3200" b="1" dirty="0">
                <a:solidFill>
                  <a:srgbClr val="008000"/>
                </a:solidFill>
              </a:rPr>
              <a:t>没有右子树或没有左子树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3200" b="1" dirty="0"/>
              <a:t>  </a:t>
            </a:r>
            <a:r>
              <a:rPr lang="en-US" altLang="zh-CN" sz="3200" b="1"/>
              <a:t>{   </a:t>
            </a:r>
            <a:r>
              <a:rPr lang="en-US" altLang="zh-CN" sz="3200" b="1" err="1"/>
              <a:t>if(!p</a:t>
            </a:r>
            <a:r>
              <a:rPr lang="en-US" altLang="zh-CN" sz="3200" b="1"/>
              <a:t>-&gt;</a:t>
            </a:r>
            <a:r>
              <a:rPr lang="en-US" altLang="zh-CN" sz="3200" b="1" err="1"/>
              <a:t>rchild</a:t>
            </a:r>
            <a:r>
              <a:rPr lang="en-US" altLang="zh-CN" sz="3200" b="1"/>
              <a:t>) s=p-&gt;</a:t>
            </a:r>
            <a:r>
              <a:rPr lang="en-US" altLang="zh-CN" sz="3200" b="1" err="1"/>
              <a:t>lchild</a:t>
            </a:r>
            <a:r>
              <a:rPr lang="en-US" altLang="zh-CN" sz="3200" b="1"/>
              <a:t>;  </a:t>
            </a:r>
            <a:r>
              <a:rPr lang="en-US" altLang="zh-CN" sz="3200" b="1">
                <a:solidFill>
                  <a:srgbClr val="008000"/>
                </a:solidFill>
              </a:rPr>
              <a:t>// p</a:t>
            </a:r>
            <a:r>
              <a:rPr lang="zh-CN" altLang="en-US" sz="3200" b="1" dirty="0">
                <a:solidFill>
                  <a:srgbClr val="008000"/>
                </a:solidFill>
              </a:rPr>
              <a:t>没有右子树</a:t>
            </a:r>
            <a:endParaRPr lang="zh-CN" altLang="en-US" sz="3200" b="1" dirty="0"/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3200" b="1" dirty="0"/>
              <a:t>      </a:t>
            </a:r>
            <a:r>
              <a:rPr lang="en-US" altLang="zh-CN" sz="3200" b="1"/>
              <a:t>else </a:t>
            </a:r>
            <a:r>
              <a:rPr lang="en-US" altLang="zh-CN" sz="3200" b="1" err="1"/>
              <a:t>if(!p</a:t>
            </a:r>
            <a:r>
              <a:rPr lang="en-US" altLang="zh-CN" sz="3200" b="1"/>
              <a:t>-&gt;</a:t>
            </a:r>
            <a:r>
              <a:rPr lang="en-US" altLang="zh-CN" sz="3200" b="1" err="1"/>
              <a:t>lchild</a:t>
            </a:r>
            <a:r>
              <a:rPr lang="en-US" altLang="zh-CN" sz="3200" b="1"/>
              <a:t>) s=p-&gt;</a:t>
            </a:r>
            <a:r>
              <a:rPr lang="en-US" altLang="zh-CN" sz="3200" b="1" err="1"/>
              <a:t>rchild</a:t>
            </a:r>
            <a:r>
              <a:rPr lang="en-US" altLang="zh-CN" sz="3200" b="1"/>
              <a:t>;</a:t>
            </a:r>
            <a:r>
              <a:rPr lang="en-US" altLang="zh-CN" sz="3200" b="1">
                <a:solidFill>
                  <a:srgbClr val="008000"/>
                </a:solidFill>
              </a:rPr>
              <a:t>// p</a:t>
            </a:r>
            <a:r>
              <a:rPr lang="zh-CN" altLang="en-US" sz="3200" b="1" dirty="0">
                <a:solidFill>
                  <a:srgbClr val="008000"/>
                </a:solidFill>
              </a:rPr>
              <a:t>没有左子树</a:t>
            </a:r>
            <a:endParaRPr lang="zh-CN" altLang="en-US" sz="3200" b="1" dirty="0"/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3200" b="1" dirty="0"/>
              <a:t>      </a:t>
            </a:r>
            <a:r>
              <a:rPr lang="en-US" altLang="zh-CN" sz="3200" b="1" err="1"/>
              <a:t>if(f</a:t>
            </a:r>
            <a:r>
              <a:rPr lang="en-US" altLang="zh-CN" sz="3200" b="1"/>
              <a:t>==NULL) { T=s; </a:t>
            </a:r>
            <a:r>
              <a:rPr lang="en-US" altLang="zh-CN" sz="3200" b="1" err="1"/>
              <a:t>free(p</a:t>
            </a:r>
            <a:r>
              <a:rPr lang="en-US" altLang="zh-CN" sz="3200" b="1"/>
              <a:t>);}</a:t>
            </a:r>
            <a:r>
              <a:rPr lang="en-US" altLang="zh-CN" sz="3200" b="1">
                <a:solidFill>
                  <a:srgbClr val="008000"/>
                </a:solidFill>
              </a:rPr>
              <a:t>// p</a:t>
            </a:r>
            <a:r>
              <a:rPr lang="zh-CN" altLang="en-US" sz="3200" b="1" dirty="0">
                <a:solidFill>
                  <a:srgbClr val="008000"/>
                </a:solidFill>
              </a:rPr>
              <a:t>没有双亲</a:t>
            </a:r>
            <a:endParaRPr lang="zh-CN" altLang="en-US" sz="3200" b="1" dirty="0"/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3200" b="1" dirty="0"/>
              <a:t>      </a:t>
            </a:r>
            <a:r>
              <a:rPr lang="en-US" altLang="zh-CN" sz="3200" b="1"/>
              <a:t>else </a:t>
            </a:r>
            <a:r>
              <a:rPr lang="en-US" altLang="zh-CN" sz="3200" b="1" err="1"/>
              <a:t>if(f</a:t>
            </a:r>
            <a:r>
              <a:rPr lang="en-US" altLang="zh-CN" sz="3200" b="1"/>
              <a:t>-&gt;</a:t>
            </a:r>
            <a:r>
              <a:rPr lang="en-US" altLang="zh-CN" sz="3200" b="1" err="1"/>
              <a:t>lchild</a:t>
            </a:r>
            <a:r>
              <a:rPr lang="en-US" altLang="zh-CN" sz="3200" b="1"/>
              <a:t>==p){ f-&gt;</a:t>
            </a:r>
            <a:r>
              <a:rPr lang="en-US" altLang="zh-CN" sz="3200" b="1" err="1"/>
              <a:t>lchild</a:t>
            </a:r>
            <a:r>
              <a:rPr lang="en-US" altLang="zh-CN" sz="3200" b="1"/>
              <a:t>=</a:t>
            </a:r>
            <a:r>
              <a:rPr lang="en-US" altLang="zh-CN" sz="3200" b="1" err="1"/>
              <a:t>s;free(p</a:t>
            </a:r>
            <a:r>
              <a:rPr lang="en-US" altLang="zh-CN" sz="3200" b="1"/>
              <a:t>);}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3200" b="1"/>
              <a:t>             else { f-&gt;</a:t>
            </a:r>
            <a:r>
              <a:rPr lang="en-US" altLang="zh-CN" sz="3200" b="1" err="1"/>
              <a:t>rchild</a:t>
            </a:r>
            <a:r>
              <a:rPr lang="en-US" altLang="zh-CN" sz="3200" b="1"/>
              <a:t>=</a:t>
            </a:r>
            <a:r>
              <a:rPr lang="en-US" altLang="zh-CN" sz="3200" b="1" err="1"/>
              <a:t>s;free(p</a:t>
            </a:r>
            <a:r>
              <a:rPr lang="en-US" altLang="zh-CN" sz="3200" b="1"/>
              <a:t>);} 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3200" b="1"/>
              <a:t>  }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3200" b="1"/>
              <a:t>  else 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3200" b="1"/>
              <a:t>…… 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3200" b="1"/>
              <a:t> }</a:t>
            </a:r>
          </a:p>
        </p:txBody>
      </p:sp>
      <p:sp>
        <p:nvSpPr>
          <p:cNvPr id="36867" name="Text Box 3"/>
          <p:cNvSpPr txBox="1"/>
          <p:nvPr/>
        </p:nvSpPr>
        <p:spPr>
          <a:xfrm>
            <a:off x="6543675" y="5995988"/>
            <a:ext cx="1476375" cy="519112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 sz="2800" dirty="0">
                <a:latin typeface="Times New Roman" panose="02020603050405020304" pitchFamily="18" charset="0"/>
              </a:rPr>
              <a:t>删除后</a:t>
            </a:r>
          </a:p>
        </p:txBody>
      </p:sp>
      <p:grpSp>
        <p:nvGrpSpPr>
          <p:cNvPr id="36868" name="Group 4"/>
          <p:cNvGrpSpPr/>
          <p:nvPr/>
        </p:nvGrpSpPr>
        <p:grpSpPr>
          <a:xfrm>
            <a:off x="6191250" y="4076700"/>
            <a:ext cx="1962150" cy="1389063"/>
            <a:chOff x="3264" y="2817"/>
            <a:chExt cx="1236" cy="875"/>
          </a:xfrm>
        </p:grpSpPr>
        <p:sp>
          <p:nvSpPr>
            <p:cNvPr id="36894" name="Line 5"/>
            <p:cNvSpPr/>
            <p:nvPr/>
          </p:nvSpPr>
          <p:spPr>
            <a:xfrm>
              <a:off x="3841" y="3153"/>
              <a:ext cx="285" cy="299"/>
            </a:xfrm>
            <a:prstGeom prst="line">
              <a:avLst/>
            </a:prstGeom>
            <a:ln w="38100" cap="rnd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6895" name="Text Box 6"/>
            <p:cNvSpPr txBox="1"/>
            <p:nvPr/>
          </p:nvSpPr>
          <p:spPr>
            <a:xfrm>
              <a:off x="3264" y="2817"/>
              <a:ext cx="222" cy="327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sz="2800">
                  <a:latin typeface="Times New Roman" panose="02020603050405020304" pitchFamily="18" charset="0"/>
                  <a:ea typeface="隶书" pitchFamily="49" charset="-122"/>
                </a:rPr>
                <a:t>f</a:t>
              </a:r>
            </a:p>
          </p:txBody>
        </p:sp>
        <p:sp>
          <p:nvSpPr>
            <p:cNvPr id="36896" name="Line 7"/>
            <p:cNvSpPr/>
            <p:nvPr/>
          </p:nvSpPr>
          <p:spPr>
            <a:xfrm>
              <a:off x="3441" y="3057"/>
              <a:ext cx="222" cy="96"/>
            </a:xfrm>
            <a:prstGeom prst="line">
              <a:avLst/>
            </a:prstGeom>
            <a:ln w="19050" cap="rnd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grpSp>
          <p:nvGrpSpPr>
            <p:cNvPr id="36897" name="Group 8"/>
            <p:cNvGrpSpPr/>
            <p:nvPr/>
          </p:nvGrpSpPr>
          <p:grpSpPr>
            <a:xfrm>
              <a:off x="3672" y="2953"/>
              <a:ext cx="377" cy="327"/>
              <a:chOff x="2426" y="3748"/>
              <a:chExt cx="377" cy="327"/>
            </a:xfrm>
          </p:grpSpPr>
          <p:sp>
            <p:nvSpPr>
              <p:cNvPr id="36901" name="Oval 9"/>
              <p:cNvSpPr/>
              <p:nvPr/>
            </p:nvSpPr>
            <p:spPr>
              <a:xfrm>
                <a:off x="2426" y="3793"/>
                <a:ext cx="317" cy="272"/>
              </a:xfrm>
              <a:prstGeom prst="ellipse">
                <a:avLst/>
              </a:prstGeom>
              <a:solidFill>
                <a:srgbClr val="FFFFCC"/>
              </a:solidFill>
              <a:ln w="12700" cap="rnd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6902" name="Text Box 10"/>
              <p:cNvSpPr txBox="1"/>
              <p:nvPr/>
            </p:nvSpPr>
            <p:spPr>
              <a:xfrm>
                <a:off x="2426" y="3748"/>
                <a:ext cx="377" cy="327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0"/>
                  </a:spcBef>
                </a:pPr>
                <a:r>
                  <a:rPr lang="en-US" altLang="zh-CN" sz="2800">
                    <a:latin typeface="Times New Roman" panose="02020603050405020304" pitchFamily="18" charset="0"/>
                    <a:ea typeface="隶书" pitchFamily="49" charset="-122"/>
                  </a:rPr>
                  <a:t> </a:t>
                </a:r>
                <a:r>
                  <a:rPr lang="en-US" altLang="zh-CN" sz="2800">
                    <a:latin typeface="Times New Roman" panose="02020603050405020304" pitchFamily="18" charset="0"/>
                  </a:rPr>
                  <a:t>F</a:t>
                </a:r>
              </a:p>
            </p:txBody>
          </p:sp>
        </p:grpSp>
        <p:grpSp>
          <p:nvGrpSpPr>
            <p:cNvPr id="36898" name="Group 11"/>
            <p:cNvGrpSpPr/>
            <p:nvPr/>
          </p:nvGrpSpPr>
          <p:grpSpPr>
            <a:xfrm>
              <a:off x="4035" y="3361"/>
              <a:ext cx="465" cy="331"/>
              <a:chOff x="4830" y="1933"/>
              <a:chExt cx="465" cy="331"/>
            </a:xfrm>
          </p:grpSpPr>
          <p:sp>
            <p:nvSpPr>
              <p:cNvPr id="36899" name="Oval 12"/>
              <p:cNvSpPr/>
              <p:nvPr/>
            </p:nvSpPr>
            <p:spPr>
              <a:xfrm rot="-8501676">
                <a:off x="4830" y="1979"/>
                <a:ext cx="465" cy="285"/>
              </a:xfrm>
              <a:prstGeom prst="ellipse">
                <a:avLst/>
              </a:prstGeom>
              <a:solidFill>
                <a:srgbClr val="FFFFCC"/>
              </a:solidFill>
              <a:ln w="12700" cap="rnd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6900" name="Text Box 13"/>
              <p:cNvSpPr txBox="1"/>
              <p:nvPr/>
            </p:nvSpPr>
            <p:spPr>
              <a:xfrm>
                <a:off x="4830" y="1933"/>
                <a:ext cx="432" cy="327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US" altLang="zh-CN" sz="2800">
                    <a:latin typeface="Times New Roman" panose="02020603050405020304" pitchFamily="18" charset="0"/>
                  </a:rPr>
                  <a:t>P</a:t>
                </a:r>
                <a:r>
                  <a:rPr lang="en-US" altLang="zh-CN" sz="2800" baseline="-30000">
                    <a:latin typeface="Times New Roman" panose="02020603050405020304" pitchFamily="18" charset="0"/>
                  </a:rPr>
                  <a:t>L</a:t>
                </a:r>
              </a:p>
            </p:txBody>
          </p:sp>
        </p:grpSp>
      </p:grpSp>
      <p:grpSp>
        <p:nvGrpSpPr>
          <p:cNvPr id="36869" name="Group 14"/>
          <p:cNvGrpSpPr/>
          <p:nvPr/>
        </p:nvGrpSpPr>
        <p:grpSpPr>
          <a:xfrm>
            <a:off x="3690938" y="4076700"/>
            <a:ext cx="1966912" cy="1814513"/>
            <a:chOff x="960" y="2880"/>
            <a:chExt cx="1239" cy="1143"/>
          </a:xfrm>
        </p:grpSpPr>
        <p:sp>
          <p:nvSpPr>
            <p:cNvPr id="36877" name="Oval 15"/>
            <p:cNvSpPr/>
            <p:nvPr/>
          </p:nvSpPr>
          <p:spPr>
            <a:xfrm rot="-1848259">
              <a:off x="1595" y="3049"/>
              <a:ext cx="429" cy="285"/>
            </a:xfrm>
            <a:prstGeom prst="ellipse">
              <a:avLst/>
            </a:prstGeom>
            <a:solidFill>
              <a:srgbClr val="FFFFCC"/>
            </a:solidFill>
            <a:ln w="12700">
              <a:noFill/>
            </a:ln>
          </p:spPr>
          <p:txBody>
            <a:bodyPr wrap="none" anchor="ctr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36878" name="Line 16"/>
            <p:cNvSpPr/>
            <p:nvPr/>
          </p:nvSpPr>
          <p:spPr>
            <a:xfrm>
              <a:off x="1537" y="3216"/>
              <a:ext cx="293" cy="187"/>
            </a:xfrm>
            <a:prstGeom prst="line">
              <a:avLst/>
            </a:prstGeom>
            <a:ln w="38100" cap="rnd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6879" name="Line 17"/>
            <p:cNvSpPr/>
            <p:nvPr/>
          </p:nvSpPr>
          <p:spPr>
            <a:xfrm flipH="1">
              <a:off x="1731" y="3560"/>
              <a:ext cx="130" cy="141"/>
            </a:xfrm>
            <a:prstGeom prst="line">
              <a:avLst/>
            </a:prstGeom>
            <a:ln w="38100" cap="rnd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6880" name="Oval 18"/>
            <p:cNvSpPr/>
            <p:nvPr/>
          </p:nvSpPr>
          <p:spPr>
            <a:xfrm rot="-1848259">
              <a:off x="1459" y="3729"/>
              <a:ext cx="429" cy="285"/>
            </a:xfrm>
            <a:prstGeom prst="ellipse">
              <a:avLst/>
            </a:prstGeom>
            <a:solidFill>
              <a:srgbClr val="FFFFCC"/>
            </a:solidFill>
            <a:ln w="12700">
              <a:noFill/>
            </a:ln>
          </p:spPr>
          <p:txBody>
            <a:bodyPr wrap="none" anchor="ctr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36881" name="Text Box 19"/>
            <p:cNvSpPr txBox="1"/>
            <p:nvPr/>
          </p:nvSpPr>
          <p:spPr>
            <a:xfrm>
              <a:off x="960" y="2880"/>
              <a:ext cx="222" cy="327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sz="2800">
                  <a:latin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36882" name="Text Box 20"/>
            <p:cNvSpPr txBox="1"/>
            <p:nvPr/>
          </p:nvSpPr>
          <p:spPr>
            <a:xfrm>
              <a:off x="1403" y="3312"/>
              <a:ext cx="222" cy="327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sz="2800">
                  <a:latin typeface="Times New Roman" panose="02020603050405020304" pitchFamily="18" charset="0"/>
                  <a:ea typeface="隶书" pitchFamily="49" charset="-122"/>
                </a:rPr>
                <a:t>p</a:t>
              </a:r>
            </a:p>
          </p:txBody>
        </p:sp>
        <p:sp>
          <p:nvSpPr>
            <p:cNvPr id="36883" name="Line 21"/>
            <p:cNvSpPr/>
            <p:nvPr/>
          </p:nvSpPr>
          <p:spPr>
            <a:xfrm>
              <a:off x="1137" y="3120"/>
              <a:ext cx="222" cy="96"/>
            </a:xfrm>
            <a:prstGeom prst="line">
              <a:avLst/>
            </a:prstGeom>
            <a:ln w="19050" cap="rnd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6884" name="Line 22"/>
            <p:cNvSpPr/>
            <p:nvPr/>
          </p:nvSpPr>
          <p:spPr>
            <a:xfrm flipV="1">
              <a:off x="1580" y="3456"/>
              <a:ext cx="222" cy="0"/>
            </a:xfrm>
            <a:prstGeom prst="line">
              <a:avLst/>
            </a:prstGeom>
            <a:ln w="19050" cap="rnd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grpSp>
          <p:nvGrpSpPr>
            <p:cNvPr id="36885" name="Group 23"/>
            <p:cNvGrpSpPr/>
            <p:nvPr/>
          </p:nvGrpSpPr>
          <p:grpSpPr>
            <a:xfrm>
              <a:off x="1368" y="3016"/>
              <a:ext cx="377" cy="327"/>
              <a:chOff x="2426" y="3748"/>
              <a:chExt cx="377" cy="327"/>
            </a:xfrm>
          </p:grpSpPr>
          <p:sp>
            <p:nvSpPr>
              <p:cNvPr id="36892" name="Oval 24"/>
              <p:cNvSpPr/>
              <p:nvPr/>
            </p:nvSpPr>
            <p:spPr>
              <a:xfrm>
                <a:off x="2426" y="3793"/>
                <a:ext cx="317" cy="272"/>
              </a:xfrm>
              <a:prstGeom prst="ellipse">
                <a:avLst/>
              </a:prstGeom>
              <a:solidFill>
                <a:srgbClr val="FFFFCC"/>
              </a:solidFill>
              <a:ln w="12700" cap="rnd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6893" name="Text Box 25"/>
              <p:cNvSpPr txBox="1"/>
              <p:nvPr/>
            </p:nvSpPr>
            <p:spPr>
              <a:xfrm>
                <a:off x="2426" y="3748"/>
                <a:ext cx="377" cy="327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0"/>
                  </a:spcBef>
                </a:pPr>
                <a:r>
                  <a:rPr lang="en-US" altLang="zh-CN" sz="2800">
                    <a:latin typeface="Times New Roman" panose="02020603050405020304" pitchFamily="18" charset="0"/>
                  </a:rPr>
                  <a:t> F</a:t>
                </a:r>
              </a:p>
            </p:txBody>
          </p:sp>
        </p:grpSp>
        <p:grpSp>
          <p:nvGrpSpPr>
            <p:cNvPr id="36886" name="Group 26"/>
            <p:cNvGrpSpPr/>
            <p:nvPr/>
          </p:nvGrpSpPr>
          <p:grpSpPr>
            <a:xfrm>
              <a:off x="1822" y="3288"/>
              <a:ext cx="377" cy="327"/>
              <a:chOff x="2426" y="3748"/>
              <a:chExt cx="377" cy="327"/>
            </a:xfrm>
          </p:grpSpPr>
          <p:sp>
            <p:nvSpPr>
              <p:cNvPr id="36890" name="Oval 27"/>
              <p:cNvSpPr/>
              <p:nvPr/>
            </p:nvSpPr>
            <p:spPr>
              <a:xfrm>
                <a:off x="2426" y="3793"/>
                <a:ext cx="317" cy="272"/>
              </a:xfrm>
              <a:prstGeom prst="ellipse">
                <a:avLst/>
              </a:prstGeom>
              <a:solidFill>
                <a:srgbClr val="FFFFCC"/>
              </a:solidFill>
              <a:ln w="12700" cap="rnd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eaLnBrk="0" hangingPunct="0">
                  <a:spcBef>
                    <a:spcPct val="0"/>
                  </a:spcBef>
                </a:pPr>
                <a:endParaRPr lang="en-US" altLang="zh-CN" sz="2800">
                  <a:latin typeface="Times New Roman" panose="02020603050405020304" pitchFamily="18" charset="0"/>
                </a:endParaRPr>
              </a:p>
              <a:p>
                <a:pPr eaLnBrk="0" hangingPunct="0">
                  <a:spcBef>
                    <a:spcPct val="0"/>
                  </a:spcBef>
                </a:pPr>
                <a:endParaRPr lang="en-US" altLang="zh-CN" sz="2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6891" name="Text Box 28"/>
              <p:cNvSpPr txBox="1"/>
              <p:nvPr/>
            </p:nvSpPr>
            <p:spPr>
              <a:xfrm>
                <a:off x="2426" y="3748"/>
                <a:ext cx="377" cy="327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0"/>
                  </a:spcBef>
                </a:pPr>
                <a:r>
                  <a:rPr lang="en-US" altLang="zh-CN" sz="2800">
                    <a:latin typeface="Times New Roman" panose="02020603050405020304" pitchFamily="18" charset="0"/>
                  </a:rPr>
                  <a:t> </a:t>
                </a:r>
                <a:r>
                  <a:rPr lang="en-US" altLang="zh-CN" sz="2800">
                    <a:solidFill>
                      <a:srgbClr val="FF3300"/>
                    </a:solidFill>
                    <a:latin typeface="Times New Roman" panose="02020603050405020304" pitchFamily="18" charset="0"/>
                  </a:rPr>
                  <a:t>P</a:t>
                </a:r>
              </a:p>
            </p:txBody>
          </p:sp>
        </p:grpSp>
        <p:grpSp>
          <p:nvGrpSpPr>
            <p:cNvPr id="36887" name="Group 29"/>
            <p:cNvGrpSpPr/>
            <p:nvPr/>
          </p:nvGrpSpPr>
          <p:grpSpPr>
            <a:xfrm>
              <a:off x="1368" y="3696"/>
              <a:ext cx="465" cy="327"/>
              <a:chOff x="2858" y="1207"/>
              <a:chExt cx="465" cy="327"/>
            </a:xfrm>
          </p:grpSpPr>
          <p:sp>
            <p:nvSpPr>
              <p:cNvPr id="36888" name="Oval 30"/>
              <p:cNvSpPr/>
              <p:nvPr/>
            </p:nvSpPr>
            <p:spPr>
              <a:xfrm rot="-1848259">
                <a:off x="2858" y="1237"/>
                <a:ext cx="465" cy="285"/>
              </a:xfrm>
              <a:prstGeom prst="ellipse">
                <a:avLst/>
              </a:prstGeom>
              <a:solidFill>
                <a:srgbClr val="FFFFCC"/>
              </a:solidFill>
              <a:ln w="12700" cap="rnd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6889" name="Text Box 31"/>
              <p:cNvSpPr txBox="1"/>
              <p:nvPr/>
            </p:nvSpPr>
            <p:spPr>
              <a:xfrm>
                <a:off x="2880" y="1207"/>
                <a:ext cx="432" cy="327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US" altLang="zh-CN" sz="2800">
                    <a:latin typeface="Times New Roman" panose="02020603050405020304" pitchFamily="18" charset="0"/>
                  </a:rPr>
                  <a:t>P</a:t>
                </a:r>
                <a:r>
                  <a:rPr lang="en-US" altLang="zh-CN" sz="2800" baseline="-30000">
                    <a:latin typeface="Times New Roman" panose="02020603050405020304" pitchFamily="18" charset="0"/>
                  </a:rPr>
                  <a:t>L</a:t>
                </a:r>
              </a:p>
            </p:txBody>
          </p:sp>
        </p:grpSp>
      </p:grpSp>
      <p:sp>
        <p:nvSpPr>
          <p:cNvPr id="36870" name="Text Box 32"/>
          <p:cNvSpPr txBox="1"/>
          <p:nvPr/>
        </p:nvSpPr>
        <p:spPr>
          <a:xfrm>
            <a:off x="4181475" y="5995988"/>
            <a:ext cx="1476375" cy="519112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 sz="2800" dirty="0">
                <a:latin typeface="Times New Roman" panose="02020603050405020304" pitchFamily="18" charset="0"/>
              </a:rPr>
              <a:t>删除前</a:t>
            </a:r>
          </a:p>
        </p:txBody>
      </p:sp>
      <p:grpSp>
        <p:nvGrpSpPr>
          <p:cNvPr id="36871" name="Group 33"/>
          <p:cNvGrpSpPr/>
          <p:nvPr/>
        </p:nvGrpSpPr>
        <p:grpSpPr>
          <a:xfrm>
            <a:off x="4057650" y="4914900"/>
            <a:ext cx="762000" cy="579438"/>
            <a:chOff x="1248" y="3312"/>
            <a:chExt cx="480" cy="365"/>
          </a:xfrm>
        </p:grpSpPr>
        <p:sp>
          <p:nvSpPr>
            <p:cNvPr id="36875" name="Text Box 34"/>
            <p:cNvSpPr txBox="1"/>
            <p:nvPr/>
          </p:nvSpPr>
          <p:spPr>
            <a:xfrm>
              <a:off x="1248" y="3312"/>
              <a:ext cx="288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chemeClr val="hlink"/>
                  </a:solidFill>
                  <a:latin typeface="Times New Roman" panose="02020603050405020304" pitchFamily="18" charset="0"/>
                </a:rPr>
                <a:t>s</a:t>
              </a:r>
            </a:p>
          </p:txBody>
        </p:sp>
        <p:sp>
          <p:nvSpPr>
            <p:cNvPr id="36876" name="Line 35"/>
            <p:cNvSpPr/>
            <p:nvPr/>
          </p:nvSpPr>
          <p:spPr>
            <a:xfrm>
              <a:off x="1488" y="3552"/>
              <a:ext cx="240" cy="0"/>
            </a:xfrm>
            <a:prstGeom prst="line">
              <a:avLst/>
            </a:prstGeom>
            <a:ln w="9525" cap="rnd" cmpd="sng">
              <a:solidFill>
                <a:schemeClr val="hlink"/>
              </a:solidFill>
              <a:prstDash val="solid"/>
              <a:headEnd type="none" w="med" len="med"/>
              <a:tailEnd type="triangle" w="med" len="med"/>
            </a:ln>
          </p:spPr>
        </p:sp>
      </p:grpSp>
      <p:grpSp>
        <p:nvGrpSpPr>
          <p:cNvPr id="36872" name="Group 36"/>
          <p:cNvGrpSpPr/>
          <p:nvPr/>
        </p:nvGrpSpPr>
        <p:grpSpPr>
          <a:xfrm>
            <a:off x="6724650" y="4686300"/>
            <a:ext cx="762000" cy="579438"/>
            <a:chOff x="1248" y="3312"/>
            <a:chExt cx="480" cy="365"/>
          </a:xfrm>
        </p:grpSpPr>
        <p:sp>
          <p:nvSpPr>
            <p:cNvPr id="36873" name="Text Box 37"/>
            <p:cNvSpPr txBox="1"/>
            <p:nvPr/>
          </p:nvSpPr>
          <p:spPr>
            <a:xfrm>
              <a:off x="1248" y="3312"/>
              <a:ext cx="288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chemeClr val="hlink"/>
                  </a:solidFill>
                  <a:latin typeface="Times New Roman" panose="02020603050405020304" pitchFamily="18" charset="0"/>
                </a:rPr>
                <a:t>s</a:t>
              </a:r>
            </a:p>
          </p:txBody>
        </p:sp>
        <p:sp>
          <p:nvSpPr>
            <p:cNvPr id="36874" name="Line 38"/>
            <p:cNvSpPr/>
            <p:nvPr/>
          </p:nvSpPr>
          <p:spPr>
            <a:xfrm>
              <a:off x="1488" y="3552"/>
              <a:ext cx="240" cy="0"/>
            </a:xfrm>
            <a:prstGeom prst="line">
              <a:avLst/>
            </a:prstGeom>
            <a:ln w="9525" cap="rnd" cmpd="sng">
              <a:solidFill>
                <a:schemeClr val="hlink"/>
              </a:solidFill>
              <a:prstDash val="solid"/>
              <a:headEnd type="none" w="med" len="med"/>
              <a:tailEnd type="triangle" w="med" len="med"/>
            </a:ln>
          </p:spPr>
        </p:sp>
      </p:grpSp>
    </p:spTree>
  </p:cSld>
  <p:clrMapOvr>
    <a:masterClrMapping/>
  </p:clrMapOvr>
  <p:transition>
    <p:pull dir="r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/>
          </p:cNvSpPr>
          <p:nvPr>
            <p:ph idx="1"/>
          </p:nvPr>
        </p:nvSpPr>
        <p:spPr>
          <a:xfrm>
            <a:off x="0" y="115888"/>
            <a:ext cx="9144000" cy="4681537"/>
          </a:xfrm>
          <a:ln>
            <a:solidFill>
              <a:schemeClr val="tx1">
                <a:alpha val="100000"/>
              </a:schemeClr>
            </a:solidFill>
            <a:miter/>
          </a:ln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3200" b="1"/>
              <a:t>   else </a:t>
            </a:r>
            <a:r>
              <a:rPr lang="en-US" altLang="zh-CN" sz="3200" b="1">
                <a:solidFill>
                  <a:srgbClr val="008000"/>
                </a:solidFill>
              </a:rPr>
              <a:t>//</a:t>
            </a:r>
            <a:r>
              <a:rPr lang="zh-CN" altLang="en-US" sz="3200" b="1" dirty="0">
                <a:solidFill>
                  <a:srgbClr val="008000"/>
                </a:solidFill>
              </a:rPr>
              <a:t>既有右子树又有左子树</a:t>
            </a:r>
            <a:r>
              <a:rPr lang="zh-CN" altLang="en-US" sz="3200" b="1" dirty="0"/>
              <a:t>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 sz="3200" b="1" dirty="0">
                <a:solidFill>
                  <a:srgbClr val="008000"/>
                </a:solidFill>
              </a:rPr>
              <a:t>    </a:t>
            </a:r>
            <a:r>
              <a:rPr lang="en-US" altLang="zh-CN" sz="3200" b="1"/>
              <a:t>{  q=</a:t>
            </a:r>
            <a:r>
              <a:rPr lang="en-US" altLang="zh-CN" sz="3200" b="1" err="1"/>
              <a:t>p;s</a:t>
            </a:r>
            <a:r>
              <a:rPr lang="en-US" altLang="zh-CN" sz="3200" b="1"/>
              <a:t>=p-&gt;</a:t>
            </a:r>
            <a:r>
              <a:rPr lang="en-US" altLang="zh-CN" sz="3200" b="1" err="1"/>
              <a:t>lchild</a:t>
            </a:r>
            <a:r>
              <a:rPr lang="en-US" altLang="zh-CN" sz="3200" b="1"/>
              <a:t>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3200" b="1"/>
              <a:t>       </a:t>
            </a:r>
            <a:r>
              <a:rPr lang="en-US" altLang="zh-CN" sz="3200" b="1" err="1"/>
              <a:t>while(s</a:t>
            </a:r>
            <a:r>
              <a:rPr lang="en-US" altLang="zh-CN" sz="3200" b="1"/>
              <a:t>-&gt;</a:t>
            </a:r>
            <a:r>
              <a:rPr lang="en-US" altLang="zh-CN" sz="3200" b="1" err="1"/>
              <a:t>rchild){q</a:t>
            </a:r>
            <a:r>
              <a:rPr lang="en-US" altLang="zh-CN" sz="3200" b="1"/>
              <a:t>=</a:t>
            </a:r>
            <a:r>
              <a:rPr lang="en-US" altLang="zh-CN" sz="3200" b="1" err="1"/>
              <a:t>s;s</a:t>
            </a:r>
            <a:r>
              <a:rPr lang="en-US" altLang="zh-CN" sz="3200" b="1"/>
              <a:t>=s-&gt;</a:t>
            </a:r>
            <a:r>
              <a:rPr lang="en-US" altLang="zh-CN" sz="3200" b="1" err="1"/>
              <a:t>rchild</a:t>
            </a:r>
            <a:r>
              <a:rPr lang="en-US" altLang="zh-CN" sz="3200" b="1"/>
              <a:t>;}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3200" b="1"/>
              <a:t>       p-&gt;data=s-&gt;data;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3200" b="1"/>
              <a:t>       </a:t>
            </a:r>
            <a:r>
              <a:rPr lang="en-US" altLang="zh-CN" sz="3200" b="1" err="1"/>
              <a:t>if(q</a:t>
            </a:r>
            <a:r>
              <a:rPr lang="en-US" altLang="zh-CN" sz="3200" b="1"/>
              <a:t>!=</a:t>
            </a:r>
            <a:r>
              <a:rPr lang="en-US" altLang="zh-CN" sz="3200" b="1" err="1"/>
              <a:t>p)q</a:t>
            </a:r>
            <a:r>
              <a:rPr lang="en-US" altLang="zh-CN" sz="3200" b="1"/>
              <a:t>-&gt;</a:t>
            </a:r>
            <a:r>
              <a:rPr lang="en-US" altLang="zh-CN" sz="3200" b="1" err="1"/>
              <a:t>rchild</a:t>
            </a:r>
            <a:r>
              <a:rPr lang="en-US" altLang="zh-CN" sz="3200" b="1"/>
              <a:t>=s-&gt;</a:t>
            </a:r>
            <a:r>
              <a:rPr lang="en-US" altLang="zh-CN" sz="3200" b="1" err="1"/>
              <a:t>lchild</a:t>
            </a:r>
            <a:r>
              <a:rPr lang="en-US" altLang="zh-CN" sz="3200" b="1"/>
              <a:t>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3200" b="1"/>
              <a:t>       else q-&gt;</a:t>
            </a:r>
            <a:r>
              <a:rPr lang="en-US" altLang="zh-CN" sz="3200" b="1" err="1"/>
              <a:t>lchild</a:t>
            </a:r>
            <a:r>
              <a:rPr lang="en-US" altLang="zh-CN" sz="3200" b="1"/>
              <a:t>=s-&gt;</a:t>
            </a:r>
            <a:r>
              <a:rPr lang="en-US" altLang="zh-CN" sz="3200" b="1" err="1"/>
              <a:t>lchild</a:t>
            </a:r>
            <a:r>
              <a:rPr lang="en-US" altLang="zh-CN" sz="3200" b="1"/>
              <a:t>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3200" b="1"/>
              <a:t>       </a:t>
            </a:r>
            <a:r>
              <a:rPr lang="en-US" altLang="zh-CN" sz="3200" b="1" err="1"/>
              <a:t>free(s</a:t>
            </a:r>
            <a:r>
              <a:rPr lang="en-US" altLang="zh-CN" sz="3200" b="1"/>
              <a:t>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3200" b="1"/>
              <a:t>   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3200" b="1"/>
              <a:t>   return TRUE;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3200" b="1"/>
              <a:t>} </a:t>
            </a:r>
            <a:r>
              <a:rPr lang="en-US" altLang="zh-CN" sz="3200" b="1">
                <a:solidFill>
                  <a:srgbClr val="008000"/>
                </a:solidFill>
              </a:rPr>
              <a:t>//</a:t>
            </a:r>
            <a:r>
              <a:rPr lang="en-US" altLang="zh-CN" sz="3200" b="1" err="1">
                <a:solidFill>
                  <a:srgbClr val="008000"/>
                </a:solidFill>
              </a:rPr>
              <a:t>DeleteBST</a:t>
            </a:r>
            <a:endParaRPr lang="en-US" altLang="zh-CN" sz="3200" b="1">
              <a:solidFill>
                <a:srgbClr val="008000"/>
              </a:solidFill>
            </a:endParaRPr>
          </a:p>
        </p:txBody>
      </p:sp>
      <p:grpSp>
        <p:nvGrpSpPr>
          <p:cNvPr id="37891" name="Group 3"/>
          <p:cNvGrpSpPr/>
          <p:nvPr/>
        </p:nvGrpSpPr>
        <p:grpSpPr>
          <a:xfrm>
            <a:off x="6400800" y="228600"/>
            <a:ext cx="2609850" cy="3254375"/>
            <a:chOff x="3552" y="1296"/>
            <a:chExt cx="1644" cy="2050"/>
          </a:xfrm>
        </p:grpSpPr>
        <p:sp>
          <p:nvSpPr>
            <p:cNvPr id="37980" name="Line 4"/>
            <p:cNvSpPr/>
            <p:nvPr/>
          </p:nvSpPr>
          <p:spPr>
            <a:xfrm>
              <a:off x="4777" y="2520"/>
              <a:ext cx="136" cy="136"/>
            </a:xfrm>
            <a:prstGeom prst="line">
              <a:avLst/>
            </a:prstGeom>
            <a:ln w="38100" cap="rnd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7981" name="Line 5"/>
            <p:cNvSpPr/>
            <p:nvPr/>
          </p:nvSpPr>
          <p:spPr>
            <a:xfrm>
              <a:off x="4065" y="1408"/>
              <a:ext cx="370" cy="206"/>
            </a:xfrm>
            <a:prstGeom prst="line">
              <a:avLst/>
            </a:prstGeom>
            <a:ln w="38100" cap="rnd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7982" name="Line 6"/>
            <p:cNvSpPr/>
            <p:nvPr/>
          </p:nvSpPr>
          <p:spPr>
            <a:xfrm flipH="1">
              <a:off x="3897" y="2095"/>
              <a:ext cx="200" cy="212"/>
            </a:xfrm>
            <a:prstGeom prst="line">
              <a:avLst/>
            </a:prstGeom>
            <a:ln w="38100" cap="rnd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7983" name="Line 7"/>
            <p:cNvSpPr/>
            <p:nvPr/>
          </p:nvSpPr>
          <p:spPr>
            <a:xfrm>
              <a:off x="4623" y="1725"/>
              <a:ext cx="198" cy="173"/>
            </a:xfrm>
            <a:prstGeom prst="line">
              <a:avLst/>
            </a:prstGeom>
            <a:ln w="38100" cap="rnd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7984" name="Line 8"/>
            <p:cNvSpPr/>
            <p:nvPr/>
          </p:nvSpPr>
          <p:spPr>
            <a:xfrm>
              <a:off x="4314" y="2121"/>
              <a:ext cx="68" cy="82"/>
            </a:xfrm>
            <a:prstGeom prst="line">
              <a:avLst/>
            </a:prstGeom>
            <a:ln w="38100" cap="rnd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7985" name="Line 9"/>
            <p:cNvSpPr/>
            <p:nvPr/>
          </p:nvSpPr>
          <p:spPr>
            <a:xfrm flipH="1">
              <a:off x="4288" y="1725"/>
              <a:ext cx="164" cy="156"/>
            </a:xfrm>
            <a:prstGeom prst="line">
              <a:avLst/>
            </a:prstGeom>
            <a:ln w="38100" cap="rnd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7986" name="Line 10"/>
            <p:cNvSpPr/>
            <p:nvPr/>
          </p:nvSpPr>
          <p:spPr>
            <a:xfrm>
              <a:off x="4400" y="2201"/>
              <a:ext cx="111" cy="10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37987" name="Line 11"/>
            <p:cNvSpPr/>
            <p:nvPr/>
          </p:nvSpPr>
          <p:spPr>
            <a:xfrm>
              <a:off x="4511" y="2307"/>
              <a:ext cx="69" cy="82"/>
            </a:xfrm>
            <a:prstGeom prst="line">
              <a:avLst/>
            </a:prstGeom>
            <a:ln w="38100" cap="rnd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7988" name="Line 12"/>
            <p:cNvSpPr/>
            <p:nvPr/>
          </p:nvSpPr>
          <p:spPr>
            <a:xfrm flipH="1">
              <a:off x="4456" y="2465"/>
              <a:ext cx="144" cy="211"/>
            </a:xfrm>
            <a:prstGeom prst="line">
              <a:avLst/>
            </a:prstGeom>
            <a:ln w="38100" cap="rnd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7989" name="Line 13"/>
            <p:cNvSpPr/>
            <p:nvPr/>
          </p:nvSpPr>
          <p:spPr>
            <a:xfrm flipH="1">
              <a:off x="4735" y="2835"/>
              <a:ext cx="144" cy="211"/>
            </a:xfrm>
            <a:prstGeom prst="line">
              <a:avLst/>
            </a:prstGeom>
            <a:ln w="38100" cap="rnd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grpSp>
          <p:nvGrpSpPr>
            <p:cNvPr id="37990" name="Group 14"/>
            <p:cNvGrpSpPr/>
            <p:nvPr/>
          </p:nvGrpSpPr>
          <p:grpSpPr>
            <a:xfrm>
              <a:off x="3824" y="1296"/>
              <a:ext cx="377" cy="327"/>
              <a:chOff x="2426" y="3748"/>
              <a:chExt cx="377" cy="327"/>
            </a:xfrm>
          </p:grpSpPr>
          <p:sp>
            <p:nvSpPr>
              <p:cNvPr id="38015" name="Oval 15"/>
              <p:cNvSpPr/>
              <p:nvPr/>
            </p:nvSpPr>
            <p:spPr>
              <a:xfrm>
                <a:off x="2426" y="3793"/>
                <a:ext cx="317" cy="272"/>
              </a:xfrm>
              <a:prstGeom prst="ellipse">
                <a:avLst/>
              </a:prstGeom>
              <a:solidFill>
                <a:srgbClr val="FFFFCC"/>
              </a:solidFill>
              <a:ln w="12700" cap="rnd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8016" name="Text Box 16"/>
              <p:cNvSpPr txBox="1"/>
              <p:nvPr/>
            </p:nvSpPr>
            <p:spPr>
              <a:xfrm>
                <a:off x="2426" y="3748"/>
                <a:ext cx="377" cy="327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0"/>
                  </a:spcBef>
                </a:pPr>
                <a:r>
                  <a:rPr lang="en-US" altLang="zh-CN" sz="2800">
                    <a:latin typeface="Times New Roman" panose="02020603050405020304" pitchFamily="18" charset="0"/>
                    <a:ea typeface="隶书" pitchFamily="49" charset="-122"/>
                  </a:rPr>
                  <a:t> F</a:t>
                </a:r>
                <a:endParaRPr lang="en-US" altLang="zh-CN" sz="2800">
                  <a:latin typeface="Times New Roman" panose="02020603050405020304" pitchFamily="18" charset="0"/>
                  <a:ea typeface="黑体" panose="02010609060101010101" pitchFamily="2" charset="-122"/>
                </a:endParaRPr>
              </a:p>
            </p:txBody>
          </p:sp>
        </p:grpSp>
        <p:grpSp>
          <p:nvGrpSpPr>
            <p:cNvPr id="37991" name="Group 17"/>
            <p:cNvGrpSpPr/>
            <p:nvPr/>
          </p:nvGrpSpPr>
          <p:grpSpPr>
            <a:xfrm>
              <a:off x="4368" y="1477"/>
              <a:ext cx="377" cy="327"/>
              <a:chOff x="2426" y="3748"/>
              <a:chExt cx="377" cy="327"/>
            </a:xfrm>
          </p:grpSpPr>
          <p:sp>
            <p:nvSpPr>
              <p:cNvPr id="38013" name="Oval 18"/>
              <p:cNvSpPr/>
              <p:nvPr/>
            </p:nvSpPr>
            <p:spPr>
              <a:xfrm>
                <a:off x="2426" y="3793"/>
                <a:ext cx="317" cy="272"/>
              </a:xfrm>
              <a:prstGeom prst="ellipse">
                <a:avLst/>
              </a:prstGeom>
              <a:solidFill>
                <a:srgbClr val="FFFFCC"/>
              </a:solidFill>
              <a:ln w="12700" cap="rnd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8014" name="Text Box 19"/>
              <p:cNvSpPr txBox="1"/>
              <p:nvPr/>
            </p:nvSpPr>
            <p:spPr>
              <a:xfrm>
                <a:off x="2426" y="3748"/>
                <a:ext cx="377" cy="327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0"/>
                  </a:spcBef>
                </a:pPr>
                <a:r>
                  <a:rPr lang="en-US" altLang="zh-CN" sz="2800">
                    <a:latin typeface="Times New Roman" panose="02020603050405020304" pitchFamily="18" charset="0"/>
                    <a:ea typeface="隶书" pitchFamily="49" charset="-122"/>
                  </a:rPr>
                  <a:t> </a:t>
                </a:r>
                <a:r>
                  <a:rPr lang="en-US" altLang="zh-CN" sz="2800">
                    <a:solidFill>
                      <a:srgbClr val="FF3300"/>
                    </a:solidFill>
                    <a:latin typeface="Times New Roman" panose="02020603050405020304" pitchFamily="18" charset="0"/>
                    <a:ea typeface="隶书" pitchFamily="49" charset="-122"/>
                  </a:rPr>
                  <a:t>P</a:t>
                </a:r>
                <a:endParaRPr lang="en-US" altLang="zh-CN" sz="2800">
                  <a:solidFill>
                    <a:srgbClr val="FF3300"/>
                  </a:solidFill>
                  <a:latin typeface="Times New Roman" panose="02020603050405020304" pitchFamily="18" charset="0"/>
                  <a:ea typeface="黑体" panose="02010609060101010101" pitchFamily="2" charset="-122"/>
                </a:endParaRPr>
              </a:p>
            </p:txBody>
          </p:sp>
        </p:grpSp>
        <p:grpSp>
          <p:nvGrpSpPr>
            <p:cNvPr id="37992" name="Group 20"/>
            <p:cNvGrpSpPr/>
            <p:nvPr/>
          </p:nvGrpSpPr>
          <p:grpSpPr>
            <a:xfrm>
              <a:off x="4504" y="2293"/>
              <a:ext cx="377" cy="327"/>
              <a:chOff x="2426" y="3748"/>
              <a:chExt cx="377" cy="327"/>
            </a:xfrm>
          </p:grpSpPr>
          <p:sp>
            <p:nvSpPr>
              <p:cNvPr id="38011" name="Oval 21"/>
              <p:cNvSpPr/>
              <p:nvPr/>
            </p:nvSpPr>
            <p:spPr>
              <a:xfrm>
                <a:off x="2426" y="3793"/>
                <a:ext cx="317" cy="272"/>
              </a:xfrm>
              <a:prstGeom prst="ellipse">
                <a:avLst/>
              </a:prstGeom>
              <a:solidFill>
                <a:srgbClr val="FFFFCC"/>
              </a:solidFill>
              <a:ln w="12700" cap="rnd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8012" name="Text Box 22"/>
              <p:cNvSpPr txBox="1"/>
              <p:nvPr/>
            </p:nvSpPr>
            <p:spPr>
              <a:xfrm>
                <a:off x="2426" y="3748"/>
                <a:ext cx="377" cy="327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0"/>
                  </a:spcBef>
                </a:pPr>
                <a:r>
                  <a:rPr lang="en-US" altLang="zh-CN" sz="2800">
                    <a:latin typeface="Times New Roman" panose="02020603050405020304" pitchFamily="18" charset="0"/>
                    <a:ea typeface="隶书" pitchFamily="49" charset="-122"/>
                  </a:rPr>
                  <a:t> Q</a:t>
                </a:r>
                <a:endParaRPr lang="en-US" altLang="zh-CN" sz="2800">
                  <a:latin typeface="Times New Roman" panose="02020603050405020304" pitchFamily="18" charset="0"/>
                  <a:ea typeface="黑体" panose="02010609060101010101" pitchFamily="2" charset="-122"/>
                </a:endParaRPr>
              </a:p>
            </p:txBody>
          </p:sp>
        </p:grpSp>
        <p:grpSp>
          <p:nvGrpSpPr>
            <p:cNvPr id="37993" name="Group 23"/>
            <p:cNvGrpSpPr/>
            <p:nvPr/>
          </p:nvGrpSpPr>
          <p:grpSpPr>
            <a:xfrm>
              <a:off x="4777" y="2566"/>
              <a:ext cx="377" cy="327"/>
              <a:chOff x="2426" y="3748"/>
              <a:chExt cx="377" cy="327"/>
            </a:xfrm>
          </p:grpSpPr>
          <p:sp>
            <p:nvSpPr>
              <p:cNvPr id="38009" name="Oval 24"/>
              <p:cNvSpPr/>
              <p:nvPr/>
            </p:nvSpPr>
            <p:spPr>
              <a:xfrm>
                <a:off x="2426" y="3793"/>
                <a:ext cx="317" cy="272"/>
              </a:xfrm>
              <a:prstGeom prst="ellipse">
                <a:avLst/>
              </a:prstGeom>
              <a:solidFill>
                <a:srgbClr val="FFFFCC"/>
              </a:solidFill>
              <a:ln w="12700" cap="rnd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8010" name="Text Box 25"/>
              <p:cNvSpPr txBox="1"/>
              <p:nvPr/>
            </p:nvSpPr>
            <p:spPr>
              <a:xfrm>
                <a:off x="2426" y="3748"/>
                <a:ext cx="377" cy="327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0"/>
                  </a:spcBef>
                </a:pPr>
                <a:r>
                  <a:rPr lang="en-US" altLang="zh-CN" sz="2800">
                    <a:latin typeface="Times New Roman" panose="02020603050405020304" pitchFamily="18" charset="0"/>
                    <a:ea typeface="隶书" pitchFamily="49" charset="-122"/>
                  </a:rPr>
                  <a:t> </a:t>
                </a:r>
                <a:r>
                  <a:rPr lang="en-US" altLang="zh-CN" sz="2800">
                    <a:solidFill>
                      <a:schemeClr val="hlink"/>
                    </a:solidFill>
                    <a:latin typeface="Times New Roman" panose="02020603050405020304" pitchFamily="18" charset="0"/>
                    <a:ea typeface="隶书" pitchFamily="49" charset="-122"/>
                  </a:rPr>
                  <a:t>S</a:t>
                </a:r>
                <a:endParaRPr lang="en-US" altLang="zh-CN" sz="2800">
                  <a:solidFill>
                    <a:schemeClr val="hlink"/>
                  </a:solidFill>
                  <a:latin typeface="Times New Roman" panose="02020603050405020304" pitchFamily="18" charset="0"/>
                  <a:ea typeface="黑体" panose="02010609060101010101" pitchFamily="2" charset="-122"/>
                </a:endParaRPr>
              </a:p>
            </p:txBody>
          </p:sp>
        </p:grpSp>
        <p:grpSp>
          <p:nvGrpSpPr>
            <p:cNvPr id="37994" name="Group 26"/>
            <p:cNvGrpSpPr/>
            <p:nvPr/>
          </p:nvGrpSpPr>
          <p:grpSpPr>
            <a:xfrm>
              <a:off x="4368" y="3019"/>
              <a:ext cx="465" cy="327"/>
              <a:chOff x="2858" y="1207"/>
              <a:chExt cx="465" cy="327"/>
            </a:xfrm>
          </p:grpSpPr>
          <p:sp>
            <p:nvSpPr>
              <p:cNvPr id="38007" name="Oval 27"/>
              <p:cNvSpPr/>
              <p:nvPr/>
            </p:nvSpPr>
            <p:spPr>
              <a:xfrm rot="-1848259">
                <a:off x="2858" y="1237"/>
                <a:ext cx="465" cy="285"/>
              </a:xfrm>
              <a:prstGeom prst="ellipse">
                <a:avLst/>
              </a:prstGeom>
              <a:solidFill>
                <a:srgbClr val="FFFFCC"/>
              </a:solidFill>
              <a:ln w="12700" cap="rnd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8008" name="Text Box 28"/>
              <p:cNvSpPr txBox="1"/>
              <p:nvPr/>
            </p:nvSpPr>
            <p:spPr>
              <a:xfrm>
                <a:off x="2880" y="1207"/>
                <a:ext cx="432" cy="327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US" altLang="zh-CN" sz="2800">
                    <a:latin typeface="Times New Roman" panose="02020603050405020304" pitchFamily="18" charset="0"/>
                  </a:rPr>
                  <a:t>S</a:t>
                </a:r>
                <a:r>
                  <a:rPr lang="en-US" altLang="zh-CN" sz="2800" baseline="-30000">
                    <a:latin typeface="Times New Roman" panose="02020603050405020304" pitchFamily="18" charset="0"/>
                  </a:rPr>
                  <a:t>L</a:t>
                </a:r>
              </a:p>
            </p:txBody>
          </p:sp>
        </p:grpSp>
        <p:grpSp>
          <p:nvGrpSpPr>
            <p:cNvPr id="37995" name="Group 29"/>
            <p:cNvGrpSpPr/>
            <p:nvPr/>
          </p:nvGrpSpPr>
          <p:grpSpPr>
            <a:xfrm>
              <a:off x="4051" y="2702"/>
              <a:ext cx="465" cy="327"/>
              <a:chOff x="2858" y="1207"/>
              <a:chExt cx="465" cy="327"/>
            </a:xfrm>
          </p:grpSpPr>
          <p:sp>
            <p:nvSpPr>
              <p:cNvPr id="38005" name="Oval 30"/>
              <p:cNvSpPr/>
              <p:nvPr/>
            </p:nvSpPr>
            <p:spPr>
              <a:xfrm rot="-1848259">
                <a:off x="2858" y="1237"/>
                <a:ext cx="465" cy="285"/>
              </a:xfrm>
              <a:prstGeom prst="ellipse">
                <a:avLst/>
              </a:prstGeom>
              <a:solidFill>
                <a:srgbClr val="FFFFCC"/>
              </a:solidFill>
              <a:ln w="12700" cap="rnd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8006" name="Text Box 31"/>
              <p:cNvSpPr txBox="1"/>
              <p:nvPr/>
            </p:nvSpPr>
            <p:spPr>
              <a:xfrm>
                <a:off x="2880" y="1207"/>
                <a:ext cx="432" cy="327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US" altLang="zh-CN" sz="2800">
                    <a:latin typeface="Times New Roman" panose="02020603050405020304" pitchFamily="18" charset="0"/>
                  </a:rPr>
                  <a:t>Q</a:t>
                </a:r>
                <a:r>
                  <a:rPr lang="en-US" altLang="zh-CN" sz="2800" baseline="-30000">
                    <a:latin typeface="Times New Roman" panose="02020603050405020304" pitchFamily="18" charset="0"/>
                  </a:rPr>
                  <a:t>L</a:t>
                </a:r>
              </a:p>
            </p:txBody>
          </p:sp>
        </p:grpSp>
        <p:grpSp>
          <p:nvGrpSpPr>
            <p:cNvPr id="37996" name="Group 32"/>
            <p:cNvGrpSpPr/>
            <p:nvPr/>
          </p:nvGrpSpPr>
          <p:grpSpPr>
            <a:xfrm>
              <a:off x="3552" y="2157"/>
              <a:ext cx="465" cy="327"/>
              <a:chOff x="2858" y="1207"/>
              <a:chExt cx="465" cy="327"/>
            </a:xfrm>
          </p:grpSpPr>
          <p:sp>
            <p:nvSpPr>
              <p:cNvPr id="38003" name="Oval 33"/>
              <p:cNvSpPr/>
              <p:nvPr/>
            </p:nvSpPr>
            <p:spPr>
              <a:xfrm rot="-1848259">
                <a:off x="2858" y="1237"/>
                <a:ext cx="465" cy="285"/>
              </a:xfrm>
              <a:prstGeom prst="ellipse">
                <a:avLst/>
              </a:prstGeom>
              <a:solidFill>
                <a:srgbClr val="FFFFCC"/>
              </a:solidFill>
              <a:ln w="12700" cap="rnd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8004" name="Text Box 34"/>
              <p:cNvSpPr txBox="1"/>
              <p:nvPr/>
            </p:nvSpPr>
            <p:spPr>
              <a:xfrm>
                <a:off x="2880" y="1207"/>
                <a:ext cx="432" cy="327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US" altLang="zh-CN" sz="2800">
                    <a:latin typeface="Times New Roman" panose="02020603050405020304" pitchFamily="18" charset="0"/>
                  </a:rPr>
                  <a:t>C</a:t>
                </a:r>
                <a:r>
                  <a:rPr lang="en-US" altLang="zh-CN" sz="2800" baseline="-30000">
                    <a:latin typeface="Times New Roman" panose="02020603050405020304" pitchFamily="18" charset="0"/>
                  </a:rPr>
                  <a:t>L</a:t>
                </a:r>
              </a:p>
            </p:txBody>
          </p:sp>
        </p:grpSp>
        <p:grpSp>
          <p:nvGrpSpPr>
            <p:cNvPr id="37997" name="Group 35"/>
            <p:cNvGrpSpPr/>
            <p:nvPr/>
          </p:nvGrpSpPr>
          <p:grpSpPr>
            <a:xfrm>
              <a:off x="4096" y="1795"/>
              <a:ext cx="377" cy="327"/>
              <a:chOff x="2426" y="3748"/>
              <a:chExt cx="377" cy="327"/>
            </a:xfrm>
          </p:grpSpPr>
          <p:sp>
            <p:nvSpPr>
              <p:cNvPr id="38001" name="Oval 36"/>
              <p:cNvSpPr/>
              <p:nvPr/>
            </p:nvSpPr>
            <p:spPr>
              <a:xfrm>
                <a:off x="2426" y="3793"/>
                <a:ext cx="317" cy="272"/>
              </a:xfrm>
              <a:prstGeom prst="ellipse">
                <a:avLst/>
              </a:prstGeom>
              <a:solidFill>
                <a:srgbClr val="FFFFCC"/>
              </a:solidFill>
              <a:ln w="12700" cap="rnd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8002" name="Text Box 37"/>
              <p:cNvSpPr txBox="1"/>
              <p:nvPr/>
            </p:nvSpPr>
            <p:spPr>
              <a:xfrm>
                <a:off x="2426" y="3748"/>
                <a:ext cx="377" cy="327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0"/>
                  </a:spcBef>
                </a:pPr>
                <a:r>
                  <a:rPr lang="en-US" altLang="zh-CN" sz="1000">
                    <a:latin typeface="Times New Roman" panose="02020603050405020304" pitchFamily="18" charset="0"/>
                    <a:ea typeface="隶书" pitchFamily="49" charset="-122"/>
                  </a:rPr>
                  <a:t> </a:t>
                </a:r>
                <a:r>
                  <a:rPr lang="en-US" altLang="zh-CN" sz="2800">
                    <a:latin typeface="Times New Roman" panose="02020603050405020304" pitchFamily="18" charset="0"/>
                    <a:ea typeface="隶书" pitchFamily="49" charset="-122"/>
                  </a:rPr>
                  <a:t>C</a:t>
                </a:r>
                <a:endParaRPr lang="en-US" altLang="zh-CN" sz="2800">
                  <a:latin typeface="Times New Roman" panose="02020603050405020304" pitchFamily="18" charset="0"/>
                  <a:ea typeface="黑体" panose="02010609060101010101" pitchFamily="2" charset="-122"/>
                </a:endParaRPr>
              </a:p>
            </p:txBody>
          </p:sp>
        </p:grpSp>
        <p:grpSp>
          <p:nvGrpSpPr>
            <p:cNvPr id="37998" name="Group 38"/>
            <p:cNvGrpSpPr/>
            <p:nvPr/>
          </p:nvGrpSpPr>
          <p:grpSpPr>
            <a:xfrm>
              <a:off x="4731" y="1885"/>
              <a:ext cx="465" cy="327"/>
              <a:chOff x="3578" y="1162"/>
              <a:chExt cx="465" cy="327"/>
            </a:xfrm>
          </p:grpSpPr>
          <p:sp>
            <p:nvSpPr>
              <p:cNvPr id="37999" name="Oval 39"/>
              <p:cNvSpPr/>
              <p:nvPr/>
            </p:nvSpPr>
            <p:spPr>
              <a:xfrm rot="-8501676">
                <a:off x="3578" y="1189"/>
                <a:ext cx="465" cy="285"/>
              </a:xfrm>
              <a:prstGeom prst="ellipse">
                <a:avLst/>
              </a:prstGeom>
              <a:solidFill>
                <a:srgbClr val="FFFFCC"/>
              </a:solidFill>
              <a:ln w="12700" cap="rnd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8000" name="Text Box 40"/>
              <p:cNvSpPr txBox="1"/>
              <p:nvPr/>
            </p:nvSpPr>
            <p:spPr>
              <a:xfrm>
                <a:off x="3606" y="1162"/>
                <a:ext cx="432" cy="327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US" altLang="zh-CN" sz="2800">
                    <a:latin typeface="Times New Roman" panose="02020603050405020304" pitchFamily="18" charset="0"/>
                  </a:rPr>
                  <a:t>P</a:t>
                </a:r>
                <a:r>
                  <a:rPr lang="en-US" altLang="zh-CN" sz="2800" baseline="-30000">
                    <a:latin typeface="Times New Roman" panose="02020603050405020304" pitchFamily="18" charset="0"/>
                  </a:rPr>
                  <a:t>R</a:t>
                </a:r>
              </a:p>
            </p:txBody>
          </p:sp>
        </p:grpSp>
      </p:grpSp>
      <p:grpSp>
        <p:nvGrpSpPr>
          <p:cNvPr id="37892" name="Group 41"/>
          <p:cNvGrpSpPr/>
          <p:nvPr/>
        </p:nvGrpSpPr>
        <p:grpSpPr>
          <a:xfrm>
            <a:off x="900113" y="4891088"/>
            <a:ext cx="2381250" cy="1966912"/>
            <a:chOff x="3456" y="2448"/>
            <a:chExt cx="1500" cy="1239"/>
          </a:xfrm>
        </p:grpSpPr>
        <p:sp>
          <p:nvSpPr>
            <p:cNvPr id="37961" name="Line 42"/>
            <p:cNvSpPr/>
            <p:nvPr/>
          </p:nvSpPr>
          <p:spPr>
            <a:xfrm>
              <a:off x="3825" y="2560"/>
              <a:ext cx="370" cy="206"/>
            </a:xfrm>
            <a:prstGeom prst="line">
              <a:avLst/>
            </a:prstGeom>
            <a:ln w="38100" cap="rnd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7962" name="Line 43"/>
            <p:cNvSpPr/>
            <p:nvPr/>
          </p:nvSpPr>
          <p:spPr>
            <a:xfrm>
              <a:off x="4383" y="2877"/>
              <a:ext cx="198" cy="173"/>
            </a:xfrm>
            <a:prstGeom prst="line">
              <a:avLst/>
            </a:prstGeom>
            <a:ln w="38100" cap="rnd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7963" name="Line 44"/>
            <p:cNvSpPr/>
            <p:nvPr/>
          </p:nvSpPr>
          <p:spPr>
            <a:xfrm flipH="1">
              <a:off x="4048" y="2877"/>
              <a:ext cx="164" cy="156"/>
            </a:xfrm>
            <a:prstGeom prst="line">
              <a:avLst/>
            </a:prstGeom>
            <a:ln w="38100" cap="rnd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7964" name="Line 45"/>
            <p:cNvSpPr/>
            <p:nvPr/>
          </p:nvSpPr>
          <p:spPr>
            <a:xfrm flipH="1">
              <a:off x="3792" y="3216"/>
              <a:ext cx="144" cy="211"/>
            </a:xfrm>
            <a:prstGeom prst="line">
              <a:avLst/>
            </a:prstGeom>
            <a:ln w="38100" cap="rnd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grpSp>
          <p:nvGrpSpPr>
            <p:cNvPr id="37965" name="Group 46"/>
            <p:cNvGrpSpPr/>
            <p:nvPr/>
          </p:nvGrpSpPr>
          <p:grpSpPr>
            <a:xfrm>
              <a:off x="3584" y="2448"/>
              <a:ext cx="377" cy="327"/>
              <a:chOff x="2426" y="3748"/>
              <a:chExt cx="377" cy="327"/>
            </a:xfrm>
          </p:grpSpPr>
          <p:sp>
            <p:nvSpPr>
              <p:cNvPr id="37978" name="Oval 47"/>
              <p:cNvSpPr/>
              <p:nvPr/>
            </p:nvSpPr>
            <p:spPr>
              <a:xfrm>
                <a:off x="2426" y="3793"/>
                <a:ext cx="317" cy="272"/>
              </a:xfrm>
              <a:prstGeom prst="ellipse">
                <a:avLst/>
              </a:prstGeom>
              <a:solidFill>
                <a:srgbClr val="FFFFCC"/>
              </a:solidFill>
              <a:ln w="12700" cap="rnd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7979" name="Text Box 48"/>
              <p:cNvSpPr txBox="1"/>
              <p:nvPr/>
            </p:nvSpPr>
            <p:spPr>
              <a:xfrm>
                <a:off x="2426" y="3748"/>
                <a:ext cx="377" cy="327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0"/>
                  </a:spcBef>
                </a:pPr>
                <a:r>
                  <a:rPr lang="en-US" altLang="zh-CN" sz="2800">
                    <a:latin typeface="Times New Roman" panose="02020603050405020304" pitchFamily="18" charset="0"/>
                    <a:ea typeface="隶书" pitchFamily="49" charset="-122"/>
                  </a:rPr>
                  <a:t> F</a:t>
                </a:r>
                <a:endParaRPr lang="en-US" altLang="zh-CN" sz="2800">
                  <a:latin typeface="Times New Roman" panose="02020603050405020304" pitchFamily="18" charset="0"/>
                  <a:ea typeface="黑体" panose="02010609060101010101" pitchFamily="2" charset="-122"/>
                </a:endParaRPr>
              </a:p>
            </p:txBody>
          </p:sp>
        </p:grpSp>
        <p:grpSp>
          <p:nvGrpSpPr>
            <p:cNvPr id="37966" name="Group 49"/>
            <p:cNvGrpSpPr/>
            <p:nvPr/>
          </p:nvGrpSpPr>
          <p:grpSpPr>
            <a:xfrm>
              <a:off x="4128" y="2629"/>
              <a:ext cx="377" cy="327"/>
              <a:chOff x="2426" y="3748"/>
              <a:chExt cx="377" cy="327"/>
            </a:xfrm>
          </p:grpSpPr>
          <p:sp>
            <p:nvSpPr>
              <p:cNvPr id="37976" name="Oval 50"/>
              <p:cNvSpPr/>
              <p:nvPr/>
            </p:nvSpPr>
            <p:spPr>
              <a:xfrm>
                <a:off x="2426" y="3793"/>
                <a:ext cx="317" cy="272"/>
              </a:xfrm>
              <a:prstGeom prst="ellipse">
                <a:avLst/>
              </a:prstGeom>
              <a:solidFill>
                <a:srgbClr val="FFFFCC"/>
              </a:solidFill>
              <a:ln w="12700" cap="rnd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7977" name="Text Box 51"/>
              <p:cNvSpPr txBox="1"/>
              <p:nvPr/>
            </p:nvSpPr>
            <p:spPr>
              <a:xfrm>
                <a:off x="2426" y="3748"/>
                <a:ext cx="377" cy="327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0"/>
                  </a:spcBef>
                </a:pPr>
                <a:r>
                  <a:rPr lang="en-US" altLang="zh-CN" sz="2800">
                    <a:latin typeface="Times New Roman" panose="02020603050405020304" pitchFamily="18" charset="0"/>
                    <a:ea typeface="隶书" pitchFamily="49" charset="-122"/>
                  </a:rPr>
                  <a:t> </a:t>
                </a:r>
                <a:r>
                  <a:rPr lang="en-US" altLang="zh-CN" sz="2800">
                    <a:solidFill>
                      <a:srgbClr val="FF3300"/>
                    </a:solidFill>
                    <a:latin typeface="Times New Roman" panose="02020603050405020304" pitchFamily="18" charset="0"/>
                    <a:ea typeface="隶书" pitchFamily="49" charset="-122"/>
                  </a:rPr>
                  <a:t>P</a:t>
                </a:r>
                <a:endParaRPr lang="en-US" altLang="zh-CN" sz="2800">
                  <a:solidFill>
                    <a:srgbClr val="FF3300"/>
                  </a:solidFill>
                  <a:latin typeface="Times New Roman" panose="02020603050405020304" pitchFamily="18" charset="0"/>
                  <a:ea typeface="黑体" panose="02010609060101010101" pitchFamily="2" charset="-122"/>
                </a:endParaRPr>
              </a:p>
            </p:txBody>
          </p:sp>
        </p:grpSp>
        <p:grpSp>
          <p:nvGrpSpPr>
            <p:cNvPr id="37967" name="Group 52"/>
            <p:cNvGrpSpPr/>
            <p:nvPr/>
          </p:nvGrpSpPr>
          <p:grpSpPr>
            <a:xfrm>
              <a:off x="3456" y="3360"/>
              <a:ext cx="465" cy="327"/>
              <a:chOff x="2858" y="1207"/>
              <a:chExt cx="465" cy="327"/>
            </a:xfrm>
          </p:grpSpPr>
          <p:sp>
            <p:nvSpPr>
              <p:cNvPr id="37974" name="Oval 53"/>
              <p:cNvSpPr/>
              <p:nvPr/>
            </p:nvSpPr>
            <p:spPr>
              <a:xfrm rot="-1848259">
                <a:off x="2858" y="1237"/>
                <a:ext cx="465" cy="285"/>
              </a:xfrm>
              <a:prstGeom prst="ellipse">
                <a:avLst/>
              </a:prstGeom>
              <a:solidFill>
                <a:srgbClr val="FFFFCC"/>
              </a:solidFill>
              <a:ln w="12700" cap="rnd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7975" name="Text Box 54"/>
              <p:cNvSpPr txBox="1"/>
              <p:nvPr/>
            </p:nvSpPr>
            <p:spPr>
              <a:xfrm>
                <a:off x="2880" y="1207"/>
                <a:ext cx="432" cy="327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US" altLang="zh-CN" sz="2800">
                    <a:latin typeface="Times New Roman" panose="02020603050405020304" pitchFamily="18" charset="0"/>
                  </a:rPr>
                  <a:t>S</a:t>
                </a:r>
                <a:r>
                  <a:rPr lang="en-US" altLang="zh-CN" sz="2800" baseline="-30000">
                    <a:latin typeface="Times New Roman" panose="02020603050405020304" pitchFamily="18" charset="0"/>
                  </a:rPr>
                  <a:t>L</a:t>
                </a:r>
              </a:p>
            </p:txBody>
          </p:sp>
        </p:grpSp>
        <p:grpSp>
          <p:nvGrpSpPr>
            <p:cNvPr id="37968" name="Group 55"/>
            <p:cNvGrpSpPr/>
            <p:nvPr/>
          </p:nvGrpSpPr>
          <p:grpSpPr>
            <a:xfrm>
              <a:off x="3856" y="2947"/>
              <a:ext cx="377" cy="327"/>
              <a:chOff x="2426" y="3748"/>
              <a:chExt cx="377" cy="327"/>
            </a:xfrm>
          </p:grpSpPr>
          <p:sp>
            <p:nvSpPr>
              <p:cNvPr id="37972" name="Oval 56"/>
              <p:cNvSpPr/>
              <p:nvPr/>
            </p:nvSpPr>
            <p:spPr>
              <a:xfrm>
                <a:off x="2426" y="3793"/>
                <a:ext cx="317" cy="272"/>
              </a:xfrm>
              <a:prstGeom prst="ellipse">
                <a:avLst/>
              </a:prstGeom>
              <a:solidFill>
                <a:srgbClr val="FFFFCC"/>
              </a:solidFill>
              <a:ln w="12700" cap="rnd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7973" name="Text Box 57"/>
              <p:cNvSpPr txBox="1"/>
              <p:nvPr/>
            </p:nvSpPr>
            <p:spPr>
              <a:xfrm>
                <a:off x="2426" y="3748"/>
                <a:ext cx="377" cy="327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0"/>
                  </a:spcBef>
                </a:pPr>
                <a:r>
                  <a:rPr lang="en-US" altLang="zh-CN" sz="2800">
                    <a:latin typeface="Times New Roman" panose="02020603050405020304" pitchFamily="18" charset="0"/>
                    <a:ea typeface="隶书" pitchFamily="49" charset="-122"/>
                  </a:rPr>
                  <a:t> </a:t>
                </a:r>
                <a:r>
                  <a:rPr lang="en-US" altLang="zh-CN" sz="2800">
                    <a:solidFill>
                      <a:schemeClr val="hlink"/>
                    </a:solidFill>
                    <a:latin typeface="Times New Roman" panose="02020603050405020304" pitchFamily="18" charset="0"/>
                    <a:ea typeface="隶书" pitchFamily="49" charset="-122"/>
                  </a:rPr>
                  <a:t>S</a:t>
                </a:r>
                <a:endParaRPr lang="en-US" altLang="zh-CN" sz="2800">
                  <a:solidFill>
                    <a:schemeClr val="hlink"/>
                  </a:solidFill>
                  <a:latin typeface="Times New Roman" panose="02020603050405020304" pitchFamily="18" charset="0"/>
                  <a:ea typeface="黑体" panose="02010609060101010101" pitchFamily="2" charset="-122"/>
                </a:endParaRPr>
              </a:p>
            </p:txBody>
          </p:sp>
        </p:grpSp>
        <p:grpSp>
          <p:nvGrpSpPr>
            <p:cNvPr id="37969" name="Group 58"/>
            <p:cNvGrpSpPr/>
            <p:nvPr/>
          </p:nvGrpSpPr>
          <p:grpSpPr>
            <a:xfrm>
              <a:off x="4491" y="3037"/>
              <a:ext cx="465" cy="327"/>
              <a:chOff x="3578" y="1162"/>
              <a:chExt cx="465" cy="327"/>
            </a:xfrm>
          </p:grpSpPr>
          <p:sp>
            <p:nvSpPr>
              <p:cNvPr id="37970" name="Oval 59"/>
              <p:cNvSpPr/>
              <p:nvPr/>
            </p:nvSpPr>
            <p:spPr>
              <a:xfrm rot="-8501676">
                <a:off x="3578" y="1189"/>
                <a:ext cx="465" cy="285"/>
              </a:xfrm>
              <a:prstGeom prst="ellipse">
                <a:avLst/>
              </a:prstGeom>
              <a:solidFill>
                <a:srgbClr val="FFFFCC"/>
              </a:solidFill>
              <a:ln w="12700" cap="rnd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7971" name="Text Box 60"/>
              <p:cNvSpPr txBox="1"/>
              <p:nvPr/>
            </p:nvSpPr>
            <p:spPr>
              <a:xfrm>
                <a:off x="3606" y="1162"/>
                <a:ext cx="432" cy="327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US" altLang="zh-CN" sz="2800">
                    <a:latin typeface="Times New Roman" panose="02020603050405020304" pitchFamily="18" charset="0"/>
                  </a:rPr>
                  <a:t>P</a:t>
                </a:r>
                <a:r>
                  <a:rPr lang="en-US" altLang="zh-CN" sz="2800" baseline="-30000">
                    <a:latin typeface="Times New Roman" panose="02020603050405020304" pitchFamily="18" charset="0"/>
                  </a:rPr>
                  <a:t>R</a:t>
                </a:r>
              </a:p>
            </p:txBody>
          </p:sp>
        </p:grpSp>
      </p:grpSp>
      <p:grpSp>
        <p:nvGrpSpPr>
          <p:cNvPr id="37893" name="Group 61"/>
          <p:cNvGrpSpPr/>
          <p:nvPr/>
        </p:nvGrpSpPr>
        <p:grpSpPr>
          <a:xfrm>
            <a:off x="3659188" y="4868863"/>
            <a:ext cx="2178050" cy="1454150"/>
            <a:chOff x="1904" y="3081"/>
            <a:chExt cx="1372" cy="916"/>
          </a:xfrm>
        </p:grpSpPr>
        <p:sp>
          <p:nvSpPr>
            <p:cNvPr id="37946" name="Line 62"/>
            <p:cNvSpPr/>
            <p:nvPr/>
          </p:nvSpPr>
          <p:spPr>
            <a:xfrm>
              <a:off x="2145" y="3193"/>
              <a:ext cx="370" cy="206"/>
            </a:xfrm>
            <a:prstGeom prst="line">
              <a:avLst/>
            </a:prstGeom>
            <a:ln w="38100" cap="rnd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7947" name="Line 63"/>
            <p:cNvSpPr/>
            <p:nvPr/>
          </p:nvSpPr>
          <p:spPr>
            <a:xfrm>
              <a:off x="2703" y="3510"/>
              <a:ext cx="198" cy="173"/>
            </a:xfrm>
            <a:prstGeom prst="line">
              <a:avLst/>
            </a:prstGeom>
            <a:ln w="38100" cap="rnd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7948" name="Line 64"/>
            <p:cNvSpPr/>
            <p:nvPr/>
          </p:nvSpPr>
          <p:spPr>
            <a:xfrm flipH="1">
              <a:off x="2368" y="3510"/>
              <a:ext cx="164" cy="156"/>
            </a:xfrm>
            <a:prstGeom prst="line">
              <a:avLst/>
            </a:prstGeom>
            <a:ln w="38100" cap="rnd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grpSp>
          <p:nvGrpSpPr>
            <p:cNvPr id="37949" name="Group 65"/>
            <p:cNvGrpSpPr/>
            <p:nvPr/>
          </p:nvGrpSpPr>
          <p:grpSpPr>
            <a:xfrm>
              <a:off x="1904" y="3081"/>
              <a:ext cx="377" cy="327"/>
              <a:chOff x="2426" y="3748"/>
              <a:chExt cx="377" cy="327"/>
            </a:xfrm>
          </p:grpSpPr>
          <p:sp>
            <p:nvSpPr>
              <p:cNvPr id="37959" name="Oval 66"/>
              <p:cNvSpPr/>
              <p:nvPr/>
            </p:nvSpPr>
            <p:spPr>
              <a:xfrm>
                <a:off x="2426" y="3793"/>
                <a:ext cx="317" cy="272"/>
              </a:xfrm>
              <a:prstGeom prst="ellipse">
                <a:avLst/>
              </a:prstGeom>
              <a:solidFill>
                <a:srgbClr val="FFFFCC"/>
              </a:solidFill>
              <a:ln w="12700" cap="rnd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7960" name="Text Box 67"/>
              <p:cNvSpPr txBox="1"/>
              <p:nvPr/>
            </p:nvSpPr>
            <p:spPr>
              <a:xfrm>
                <a:off x="2426" y="3748"/>
                <a:ext cx="377" cy="327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0"/>
                  </a:spcBef>
                </a:pPr>
                <a:r>
                  <a:rPr lang="en-US" altLang="zh-CN" sz="2800">
                    <a:latin typeface="Times New Roman" panose="02020603050405020304" pitchFamily="18" charset="0"/>
                    <a:ea typeface="隶书" pitchFamily="49" charset="-122"/>
                  </a:rPr>
                  <a:t> F</a:t>
                </a:r>
                <a:endParaRPr lang="en-US" altLang="zh-CN" sz="2800">
                  <a:latin typeface="Times New Roman" panose="02020603050405020304" pitchFamily="18" charset="0"/>
                  <a:ea typeface="黑体" panose="02010609060101010101" pitchFamily="2" charset="-122"/>
                </a:endParaRPr>
              </a:p>
            </p:txBody>
          </p:sp>
        </p:grpSp>
        <p:grpSp>
          <p:nvGrpSpPr>
            <p:cNvPr id="37950" name="Group 68"/>
            <p:cNvGrpSpPr/>
            <p:nvPr/>
          </p:nvGrpSpPr>
          <p:grpSpPr>
            <a:xfrm>
              <a:off x="2448" y="3262"/>
              <a:ext cx="377" cy="327"/>
              <a:chOff x="2426" y="3748"/>
              <a:chExt cx="377" cy="327"/>
            </a:xfrm>
          </p:grpSpPr>
          <p:sp>
            <p:nvSpPr>
              <p:cNvPr id="37957" name="Oval 69"/>
              <p:cNvSpPr/>
              <p:nvPr/>
            </p:nvSpPr>
            <p:spPr>
              <a:xfrm>
                <a:off x="2426" y="3793"/>
                <a:ext cx="317" cy="272"/>
              </a:xfrm>
              <a:prstGeom prst="ellipse">
                <a:avLst/>
              </a:prstGeom>
              <a:solidFill>
                <a:srgbClr val="FFFFCC"/>
              </a:solidFill>
              <a:ln w="12700" cap="rnd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7958" name="Text Box 70"/>
              <p:cNvSpPr txBox="1"/>
              <p:nvPr/>
            </p:nvSpPr>
            <p:spPr>
              <a:xfrm>
                <a:off x="2426" y="3748"/>
                <a:ext cx="377" cy="327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0"/>
                  </a:spcBef>
                </a:pPr>
                <a:r>
                  <a:rPr lang="en-US" altLang="zh-CN" sz="2800">
                    <a:latin typeface="Times New Roman" panose="02020603050405020304" pitchFamily="18" charset="0"/>
                    <a:ea typeface="隶书" pitchFamily="49" charset="-122"/>
                  </a:rPr>
                  <a:t> </a:t>
                </a:r>
                <a:r>
                  <a:rPr lang="en-US" altLang="zh-CN" sz="2800">
                    <a:solidFill>
                      <a:schemeClr val="hlink"/>
                    </a:solidFill>
                    <a:latin typeface="Times New Roman" panose="02020603050405020304" pitchFamily="18" charset="0"/>
                    <a:ea typeface="隶书" pitchFamily="49" charset="-122"/>
                  </a:rPr>
                  <a:t>S</a:t>
                </a:r>
                <a:r>
                  <a:rPr lang="en-US" altLang="zh-CN" sz="2800">
                    <a:latin typeface="Times New Roman" panose="02020603050405020304" pitchFamily="18" charset="0"/>
                    <a:ea typeface="隶书" pitchFamily="49" charset="-122"/>
                  </a:rPr>
                  <a:t> </a:t>
                </a:r>
                <a:endParaRPr lang="en-US" altLang="zh-CN" sz="2800">
                  <a:solidFill>
                    <a:srgbClr val="CC3300"/>
                  </a:solidFill>
                  <a:latin typeface="Times New Roman" panose="02020603050405020304" pitchFamily="18" charset="0"/>
                  <a:ea typeface="隶书" pitchFamily="49" charset="-122"/>
                </a:endParaRPr>
              </a:p>
            </p:txBody>
          </p:sp>
        </p:grpSp>
        <p:grpSp>
          <p:nvGrpSpPr>
            <p:cNvPr id="37951" name="Group 71"/>
            <p:cNvGrpSpPr/>
            <p:nvPr/>
          </p:nvGrpSpPr>
          <p:grpSpPr>
            <a:xfrm>
              <a:off x="1968" y="3657"/>
              <a:ext cx="465" cy="327"/>
              <a:chOff x="2858" y="1207"/>
              <a:chExt cx="465" cy="327"/>
            </a:xfrm>
          </p:grpSpPr>
          <p:sp>
            <p:nvSpPr>
              <p:cNvPr id="37955" name="Oval 72"/>
              <p:cNvSpPr/>
              <p:nvPr/>
            </p:nvSpPr>
            <p:spPr>
              <a:xfrm rot="-1848259">
                <a:off x="2858" y="1237"/>
                <a:ext cx="465" cy="285"/>
              </a:xfrm>
              <a:prstGeom prst="ellipse">
                <a:avLst/>
              </a:prstGeom>
              <a:solidFill>
                <a:srgbClr val="FFFFCC"/>
              </a:solidFill>
              <a:ln w="12700" cap="rnd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7956" name="Text Box 73"/>
              <p:cNvSpPr txBox="1"/>
              <p:nvPr/>
            </p:nvSpPr>
            <p:spPr>
              <a:xfrm>
                <a:off x="2880" y="1207"/>
                <a:ext cx="432" cy="327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US" altLang="zh-CN" sz="2800">
                    <a:latin typeface="Times New Roman" panose="02020603050405020304" pitchFamily="18" charset="0"/>
                  </a:rPr>
                  <a:t>S</a:t>
                </a:r>
                <a:r>
                  <a:rPr lang="en-US" altLang="zh-CN" sz="2800" baseline="-30000">
                    <a:latin typeface="Times New Roman" panose="02020603050405020304" pitchFamily="18" charset="0"/>
                  </a:rPr>
                  <a:t>L</a:t>
                </a:r>
              </a:p>
            </p:txBody>
          </p:sp>
        </p:grpSp>
        <p:grpSp>
          <p:nvGrpSpPr>
            <p:cNvPr id="37952" name="Group 74"/>
            <p:cNvGrpSpPr/>
            <p:nvPr/>
          </p:nvGrpSpPr>
          <p:grpSpPr>
            <a:xfrm>
              <a:off x="2811" y="3670"/>
              <a:ext cx="465" cy="327"/>
              <a:chOff x="3578" y="1162"/>
              <a:chExt cx="465" cy="327"/>
            </a:xfrm>
          </p:grpSpPr>
          <p:sp>
            <p:nvSpPr>
              <p:cNvPr id="37953" name="Oval 75"/>
              <p:cNvSpPr/>
              <p:nvPr/>
            </p:nvSpPr>
            <p:spPr>
              <a:xfrm rot="-8501676">
                <a:off x="3578" y="1189"/>
                <a:ext cx="465" cy="285"/>
              </a:xfrm>
              <a:prstGeom prst="ellipse">
                <a:avLst/>
              </a:prstGeom>
              <a:solidFill>
                <a:srgbClr val="FFFFCC"/>
              </a:solidFill>
              <a:ln w="12700" cap="rnd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7954" name="Text Box 76"/>
              <p:cNvSpPr txBox="1"/>
              <p:nvPr/>
            </p:nvSpPr>
            <p:spPr>
              <a:xfrm>
                <a:off x="3606" y="1162"/>
                <a:ext cx="432" cy="327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US" altLang="zh-CN" sz="2800">
                    <a:latin typeface="Times New Roman" panose="02020603050405020304" pitchFamily="18" charset="0"/>
                  </a:rPr>
                  <a:t>P</a:t>
                </a:r>
                <a:r>
                  <a:rPr lang="en-US" altLang="zh-CN" sz="2800" baseline="-30000">
                    <a:latin typeface="Times New Roman" panose="02020603050405020304" pitchFamily="18" charset="0"/>
                  </a:rPr>
                  <a:t>R</a:t>
                </a:r>
              </a:p>
            </p:txBody>
          </p:sp>
        </p:grpSp>
      </p:grpSp>
      <p:grpSp>
        <p:nvGrpSpPr>
          <p:cNvPr id="37894" name="Group 77"/>
          <p:cNvGrpSpPr/>
          <p:nvPr/>
        </p:nvGrpSpPr>
        <p:grpSpPr>
          <a:xfrm>
            <a:off x="6434138" y="3505200"/>
            <a:ext cx="2557462" cy="3046413"/>
            <a:chOff x="4053" y="2208"/>
            <a:chExt cx="1611" cy="1919"/>
          </a:xfrm>
        </p:grpSpPr>
        <p:sp>
          <p:nvSpPr>
            <p:cNvPr id="37913" name="Line 78"/>
            <p:cNvSpPr/>
            <p:nvPr/>
          </p:nvSpPr>
          <p:spPr>
            <a:xfrm>
              <a:off x="4508" y="2348"/>
              <a:ext cx="323" cy="241"/>
            </a:xfrm>
            <a:prstGeom prst="line">
              <a:avLst/>
            </a:prstGeom>
            <a:ln w="38100" cap="rnd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7914" name="Line 79"/>
            <p:cNvSpPr/>
            <p:nvPr/>
          </p:nvSpPr>
          <p:spPr>
            <a:xfrm flipH="1">
              <a:off x="4410" y="3120"/>
              <a:ext cx="198" cy="279"/>
            </a:xfrm>
            <a:prstGeom prst="line">
              <a:avLst/>
            </a:prstGeom>
            <a:ln w="38100" cap="rnd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7915" name="Line 80"/>
            <p:cNvSpPr/>
            <p:nvPr/>
          </p:nvSpPr>
          <p:spPr>
            <a:xfrm>
              <a:off x="4996" y="2719"/>
              <a:ext cx="173" cy="202"/>
            </a:xfrm>
            <a:prstGeom prst="line">
              <a:avLst/>
            </a:prstGeom>
            <a:ln w="38100" cap="rnd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7916" name="Line 81"/>
            <p:cNvSpPr/>
            <p:nvPr/>
          </p:nvSpPr>
          <p:spPr>
            <a:xfrm>
              <a:off x="4726" y="3181"/>
              <a:ext cx="59" cy="97"/>
            </a:xfrm>
            <a:prstGeom prst="line">
              <a:avLst/>
            </a:prstGeom>
            <a:ln w="38100" cap="rnd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7917" name="Line 82"/>
            <p:cNvSpPr/>
            <p:nvPr/>
          </p:nvSpPr>
          <p:spPr>
            <a:xfrm flipH="1">
              <a:off x="4703" y="2719"/>
              <a:ext cx="143" cy="182"/>
            </a:xfrm>
            <a:prstGeom prst="line">
              <a:avLst/>
            </a:prstGeom>
            <a:ln w="38100" cap="rnd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7918" name="Line 83"/>
            <p:cNvSpPr/>
            <p:nvPr/>
          </p:nvSpPr>
          <p:spPr>
            <a:xfrm>
              <a:off x="4801" y="3275"/>
              <a:ext cx="97" cy="124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37919" name="Line 84"/>
            <p:cNvSpPr/>
            <p:nvPr/>
          </p:nvSpPr>
          <p:spPr>
            <a:xfrm>
              <a:off x="4898" y="3399"/>
              <a:ext cx="60" cy="96"/>
            </a:xfrm>
            <a:prstGeom prst="line">
              <a:avLst/>
            </a:prstGeom>
            <a:ln w="38100" cap="rnd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7920" name="Line 85"/>
            <p:cNvSpPr/>
            <p:nvPr/>
          </p:nvSpPr>
          <p:spPr>
            <a:xfrm flipH="1">
              <a:off x="4850" y="3584"/>
              <a:ext cx="126" cy="247"/>
            </a:xfrm>
            <a:prstGeom prst="line">
              <a:avLst/>
            </a:prstGeom>
            <a:ln w="38100" cap="rnd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7921" name="Line 86"/>
            <p:cNvSpPr/>
            <p:nvPr/>
          </p:nvSpPr>
          <p:spPr>
            <a:xfrm>
              <a:off x="5136" y="3648"/>
              <a:ext cx="144" cy="183"/>
            </a:xfrm>
            <a:prstGeom prst="line">
              <a:avLst/>
            </a:prstGeom>
            <a:ln w="28575" cap="rnd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grpSp>
          <p:nvGrpSpPr>
            <p:cNvPr id="37922" name="Group 87"/>
            <p:cNvGrpSpPr/>
            <p:nvPr/>
          </p:nvGrpSpPr>
          <p:grpSpPr>
            <a:xfrm>
              <a:off x="4746" y="2481"/>
              <a:ext cx="377" cy="327"/>
              <a:chOff x="2426" y="3748"/>
              <a:chExt cx="377" cy="327"/>
            </a:xfrm>
          </p:grpSpPr>
          <p:sp>
            <p:nvSpPr>
              <p:cNvPr id="37944" name="Oval 88"/>
              <p:cNvSpPr/>
              <p:nvPr/>
            </p:nvSpPr>
            <p:spPr>
              <a:xfrm>
                <a:off x="2426" y="3793"/>
                <a:ext cx="317" cy="272"/>
              </a:xfrm>
              <a:prstGeom prst="ellipse">
                <a:avLst/>
              </a:prstGeom>
              <a:solidFill>
                <a:srgbClr val="FFFFCC"/>
              </a:solidFill>
              <a:ln w="12700" cap="rnd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7945" name="Text Box 89"/>
              <p:cNvSpPr txBox="1"/>
              <p:nvPr/>
            </p:nvSpPr>
            <p:spPr>
              <a:xfrm>
                <a:off x="2426" y="3748"/>
                <a:ext cx="377" cy="327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0"/>
                  </a:spcBef>
                </a:pPr>
                <a:r>
                  <a:rPr lang="en-US" altLang="zh-CN" sz="2800">
                    <a:solidFill>
                      <a:schemeClr val="hlink"/>
                    </a:solidFill>
                    <a:latin typeface="Times New Roman" panose="02020603050405020304" pitchFamily="18" charset="0"/>
                    <a:ea typeface="隶书" pitchFamily="49" charset="-122"/>
                  </a:rPr>
                  <a:t> S</a:t>
                </a:r>
                <a:endParaRPr lang="en-US" altLang="zh-CN" sz="2800">
                  <a:solidFill>
                    <a:schemeClr val="hlink"/>
                  </a:solidFill>
                  <a:latin typeface="Times New Roman" panose="02020603050405020304" pitchFamily="18" charset="0"/>
                  <a:ea typeface="黑体" panose="02010609060101010101" pitchFamily="2" charset="-122"/>
                </a:endParaRPr>
              </a:p>
            </p:txBody>
          </p:sp>
        </p:grpSp>
        <p:grpSp>
          <p:nvGrpSpPr>
            <p:cNvPr id="37923" name="Group 90"/>
            <p:cNvGrpSpPr/>
            <p:nvPr/>
          </p:nvGrpSpPr>
          <p:grpSpPr>
            <a:xfrm>
              <a:off x="5063" y="2843"/>
              <a:ext cx="465" cy="327"/>
              <a:chOff x="3578" y="1162"/>
              <a:chExt cx="465" cy="327"/>
            </a:xfrm>
          </p:grpSpPr>
          <p:sp>
            <p:nvSpPr>
              <p:cNvPr id="37942" name="Oval 91"/>
              <p:cNvSpPr/>
              <p:nvPr/>
            </p:nvSpPr>
            <p:spPr>
              <a:xfrm rot="-8501676">
                <a:off x="3578" y="1189"/>
                <a:ext cx="465" cy="285"/>
              </a:xfrm>
              <a:prstGeom prst="ellipse">
                <a:avLst/>
              </a:prstGeom>
              <a:solidFill>
                <a:srgbClr val="FFFFCC"/>
              </a:solidFill>
              <a:ln w="12700" cap="rnd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7943" name="Text Box 92"/>
              <p:cNvSpPr txBox="1"/>
              <p:nvPr/>
            </p:nvSpPr>
            <p:spPr>
              <a:xfrm>
                <a:off x="3606" y="1162"/>
                <a:ext cx="432" cy="327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US" altLang="zh-CN" sz="2800">
                    <a:latin typeface="Times New Roman" panose="02020603050405020304" pitchFamily="18" charset="0"/>
                  </a:rPr>
                  <a:t>P</a:t>
                </a:r>
                <a:r>
                  <a:rPr lang="en-US" altLang="zh-CN" sz="2800" baseline="-30000">
                    <a:latin typeface="Times New Roman" panose="02020603050405020304" pitchFamily="18" charset="0"/>
                  </a:rPr>
                  <a:t>R</a:t>
                </a:r>
              </a:p>
            </p:txBody>
          </p:sp>
        </p:grpSp>
        <p:grpSp>
          <p:nvGrpSpPr>
            <p:cNvPr id="37924" name="Group 93"/>
            <p:cNvGrpSpPr/>
            <p:nvPr/>
          </p:nvGrpSpPr>
          <p:grpSpPr>
            <a:xfrm>
              <a:off x="4201" y="2208"/>
              <a:ext cx="377" cy="327"/>
              <a:chOff x="2426" y="3748"/>
              <a:chExt cx="377" cy="327"/>
            </a:xfrm>
          </p:grpSpPr>
          <p:sp>
            <p:nvSpPr>
              <p:cNvPr id="37940" name="Oval 94"/>
              <p:cNvSpPr/>
              <p:nvPr/>
            </p:nvSpPr>
            <p:spPr>
              <a:xfrm>
                <a:off x="2426" y="3793"/>
                <a:ext cx="317" cy="272"/>
              </a:xfrm>
              <a:prstGeom prst="ellipse">
                <a:avLst/>
              </a:prstGeom>
              <a:solidFill>
                <a:srgbClr val="FFFFCC"/>
              </a:solidFill>
              <a:ln w="12700" cap="rnd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7941" name="Text Box 95"/>
              <p:cNvSpPr txBox="1"/>
              <p:nvPr/>
            </p:nvSpPr>
            <p:spPr>
              <a:xfrm>
                <a:off x="2426" y="3748"/>
                <a:ext cx="377" cy="327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0"/>
                  </a:spcBef>
                </a:pPr>
                <a:r>
                  <a:rPr lang="en-US" altLang="zh-CN" sz="2800">
                    <a:latin typeface="Times New Roman" panose="02020603050405020304" pitchFamily="18" charset="0"/>
                    <a:ea typeface="隶书" pitchFamily="49" charset="-122"/>
                  </a:rPr>
                  <a:t> F</a:t>
                </a:r>
                <a:endParaRPr lang="en-US" altLang="zh-CN" sz="2800">
                  <a:latin typeface="Times New Roman" panose="02020603050405020304" pitchFamily="18" charset="0"/>
                  <a:ea typeface="黑体" panose="02010609060101010101" pitchFamily="2" charset="-122"/>
                </a:endParaRPr>
              </a:p>
            </p:txBody>
          </p:sp>
        </p:grpSp>
        <p:grpSp>
          <p:nvGrpSpPr>
            <p:cNvPr id="37925" name="Group 96"/>
            <p:cNvGrpSpPr/>
            <p:nvPr/>
          </p:nvGrpSpPr>
          <p:grpSpPr>
            <a:xfrm>
              <a:off x="4519" y="2843"/>
              <a:ext cx="377" cy="327"/>
              <a:chOff x="2426" y="3748"/>
              <a:chExt cx="377" cy="327"/>
            </a:xfrm>
          </p:grpSpPr>
          <p:sp>
            <p:nvSpPr>
              <p:cNvPr id="37938" name="Oval 97"/>
              <p:cNvSpPr/>
              <p:nvPr/>
            </p:nvSpPr>
            <p:spPr>
              <a:xfrm>
                <a:off x="2426" y="3793"/>
                <a:ext cx="317" cy="272"/>
              </a:xfrm>
              <a:prstGeom prst="ellipse">
                <a:avLst/>
              </a:prstGeom>
              <a:solidFill>
                <a:srgbClr val="FFFFCC"/>
              </a:solidFill>
              <a:ln w="12700" cap="rnd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7939" name="Text Box 98"/>
              <p:cNvSpPr txBox="1"/>
              <p:nvPr/>
            </p:nvSpPr>
            <p:spPr>
              <a:xfrm>
                <a:off x="2426" y="3748"/>
                <a:ext cx="377" cy="327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0"/>
                  </a:spcBef>
                </a:pPr>
                <a:r>
                  <a:rPr lang="en-US" altLang="zh-CN" sz="2800">
                    <a:latin typeface="Times New Roman" panose="02020603050405020304" pitchFamily="18" charset="0"/>
                    <a:ea typeface="隶书" pitchFamily="49" charset="-122"/>
                  </a:rPr>
                  <a:t> C</a:t>
                </a:r>
                <a:endParaRPr lang="en-US" altLang="zh-CN" sz="2800">
                  <a:latin typeface="Times New Roman" panose="02020603050405020304" pitchFamily="18" charset="0"/>
                  <a:ea typeface="黑体" panose="02010609060101010101" pitchFamily="2" charset="-122"/>
                </a:endParaRPr>
              </a:p>
            </p:txBody>
          </p:sp>
        </p:grpSp>
        <p:grpSp>
          <p:nvGrpSpPr>
            <p:cNvPr id="37926" name="Group 99"/>
            <p:cNvGrpSpPr/>
            <p:nvPr/>
          </p:nvGrpSpPr>
          <p:grpSpPr>
            <a:xfrm>
              <a:off x="4882" y="3388"/>
              <a:ext cx="377" cy="327"/>
              <a:chOff x="2426" y="3748"/>
              <a:chExt cx="377" cy="327"/>
            </a:xfrm>
          </p:grpSpPr>
          <p:sp>
            <p:nvSpPr>
              <p:cNvPr id="37936" name="Oval 100"/>
              <p:cNvSpPr/>
              <p:nvPr/>
            </p:nvSpPr>
            <p:spPr>
              <a:xfrm>
                <a:off x="2426" y="3793"/>
                <a:ext cx="317" cy="272"/>
              </a:xfrm>
              <a:prstGeom prst="ellipse">
                <a:avLst/>
              </a:prstGeom>
              <a:solidFill>
                <a:srgbClr val="FFFFCC"/>
              </a:solidFill>
              <a:ln w="12700" cap="rnd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7937" name="Text Box 101"/>
              <p:cNvSpPr txBox="1"/>
              <p:nvPr/>
            </p:nvSpPr>
            <p:spPr>
              <a:xfrm>
                <a:off x="2426" y="3748"/>
                <a:ext cx="377" cy="327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0"/>
                  </a:spcBef>
                </a:pPr>
                <a:r>
                  <a:rPr lang="en-US" altLang="zh-CN" sz="2800">
                    <a:latin typeface="Times New Roman" panose="02020603050405020304" pitchFamily="18" charset="0"/>
                    <a:ea typeface="隶书" pitchFamily="49" charset="-122"/>
                  </a:rPr>
                  <a:t> Q</a:t>
                </a:r>
                <a:endParaRPr lang="en-US" altLang="zh-CN" sz="2800">
                  <a:latin typeface="Times New Roman" panose="02020603050405020304" pitchFamily="18" charset="0"/>
                  <a:ea typeface="黑体" panose="02010609060101010101" pitchFamily="2" charset="-122"/>
                </a:endParaRPr>
              </a:p>
            </p:txBody>
          </p:sp>
        </p:grpSp>
        <p:grpSp>
          <p:nvGrpSpPr>
            <p:cNvPr id="37927" name="Group 102"/>
            <p:cNvGrpSpPr/>
            <p:nvPr/>
          </p:nvGrpSpPr>
          <p:grpSpPr>
            <a:xfrm>
              <a:off x="4564" y="3796"/>
              <a:ext cx="465" cy="327"/>
              <a:chOff x="2858" y="1207"/>
              <a:chExt cx="465" cy="327"/>
            </a:xfrm>
          </p:grpSpPr>
          <p:sp>
            <p:nvSpPr>
              <p:cNvPr id="37934" name="Oval 103"/>
              <p:cNvSpPr/>
              <p:nvPr/>
            </p:nvSpPr>
            <p:spPr>
              <a:xfrm rot="-1848259">
                <a:off x="2858" y="1237"/>
                <a:ext cx="465" cy="285"/>
              </a:xfrm>
              <a:prstGeom prst="ellipse">
                <a:avLst/>
              </a:prstGeom>
              <a:solidFill>
                <a:srgbClr val="FFFFCC"/>
              </a:solidFill>
              <a:ln w="12700" cap="rnd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7935" name="Text Box 104"/>
              <p:cNvSpPr txBox="1"/>
              <p:nvPr/>
            </p:nvSpPr>
            <p:spPr>
              <a:xfrm>
                <a:off x="2880" y="1207"/>
                <a:ext cx="432" cy="327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US" altLang="zh-CN" sz="2800">
                    <a:latin typeface="Times New Roman" panose="02020603050405020304" pitchFamily="18" charset="0"/>
                  </a:rPr>
                  <a:t>Q</a:t>
                </a:r>
                <a:r>
                  <a:rPr lang="en-US" altLang="zh-CN" sz="2800" baseline="-30000">
                    <a:latin typeface="Times New Roman" panose="02020603050405020304" pitchFamily="18" charset="0"/>
                  </a:rPr>
                  <a:t>L</a:t>
                </a:r>
              </a:p>
            </p:txBody>
          </p:sp>
        </p:grpSp>
        <p:grpSp>
          <p:nvGrpSpPr>
            <p:cNvPr id="37928" name="Group 105"/>
            <p:cNvGrpSpPr/>
            <p:nvPr/>
          </p:nvGrpSpPr>
          <p:grpSpPr>
            <a:xfrm>
              <a:off x="5199" y="3796"/>
              <a:ext cx="465" cy="331"/>
              <a:chOff x="4830" y="1933"/>
              <a:chExt cx="465" cy="331"/>
            </a:xfrm>
          </p:grpSpPr>
          <p:sp>
            <p:nvSpPr>
              <p:cNvPr id="37932" name="Oval 106"/>
              <p:cNvSpPr/>
              <p:nvPr/>
            </p:nvSpPr>
            <p:spPr>
              <a:xfrm rot="-8501676">
                <a:off x="4830" y="1979"/>
                <a:ext cx="465" cy="285"/>
              </a:xfrm>
              <a:prstGeom prst="ellipse">
                <a:avLst/>
              </a:prstGeom>
              <a:solidFill>
                <a:srgbClr val="FFFFCC"/>
              </a:solidFill>
              <a:ln w="12700" cap="rnd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7933" name="Text Box 107"/>
              <p:cNvSpPr txBox="1"/>
              <p:nvPr/>
            </p:nvSpPr>
            <p:spPr>
              <a:xfrm>
                <a:off x="4830" y="1933"/>
                <a:ext cx="432" cy="327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US" altLang="zh-CN" sz="2800">
                    <a:latin typeface="Times New Roman" panose="02020603050405020304" pitchFamily="18" charset="0"/>
                  </a:rPr>
                  <a:t>S</a:t>
                </a:r>
                <a:r>
                  <a:rPr lang="en-US" altLang="zh-CN" sz="2800" baseline="-30000">
                    <a:latin typeface="Times New Roman" panose="02020603050405020304" pitchFamily="18" charset="0"/>
                  </a:rPr>
                  <a:t>L</a:t>
                </a:r>
              </a:p>
            </p:txBody>
          </p:sp>
        </p:grpSp>
        <p:grpSp>
          <p:nvGrpSpPr>
            <p:cNvPr id="37929" name="Group 108"/>
            <p:cNvGrpSpPr/>
            <p:nvPr/>
          </p:nvGrpSpPr>
          <p:grpSpPr>
            <a:xfrm>
              <a:off x="4053" y="3252"/>
              <a:ext cx="465" cy="327"/>
              <a:chOff x="2858" y="1207"/>
              <a:chExt cx="465" cy="325"/>
            </a:xfrm>
          </p:grpSpPr>
          <p:sp>
            <p:nvSpPr>
              <p:cNvPr id="37930" name="Oval 109"/>
              <p:cNvSpPr/>
              <p:nvPr/>
            </p:nvSpPr>
            <p:spPr>
              <a:xfrm rot="-1848259">
                <a:off x="2858" y="1237"/>
                <a:ext cx="465" cy="285"/>
              </a:xfrm>
              <a:prstGeom prst="ellipse">
                <a:avLst/>
              </a:prstGeom>
              <a:solidFill>
                <a:srgbClr val="FFFFCC"/>
              </a:solidFill>
              <a:ln w="12700" cap="rnd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7931" name="Text Box 110"/>
              <p:cNvSpPr txBox="1"/>
              <p:nvPr/>
            </p:nvSpPr>
            <p:spPr>
              <a:xfrm>
                <a:off x="2880" y="1207"/>
                <a:ext cx="432" cy="325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US" altLang="zh-CN" sz="2800">
                    <a:latin typeface="Times New Roman" panose="02020603050405020304" pitchFamily="18" charset="0"/>
                  </a:rPr>
                  <a:t>C</a:t>
                </a:r>
                <a:r>
                  <a:rPr lang="en-US" altLang="zh-CN" sz="2800" baseline="-30000">
                    <a:latin typeface="Times New Roman" panose="02020603050405020304" pitchFamily="18" charset="0"/>
                  </a:rPr>
                  <a:t>L</a:t>
                </a:r>
              </a:p>
            </p:txBody>
          </p:sp>
        </p:grpSp>
      </p:grpSp>
      <p:grpSp>
        <p:nvGrpSpPr>
          <p:cNvPr id="37895" name="Group 111"/>
          <p:cNvGrpSpPr/>
          <p:nvPr/>
        </p:nvGrpSpPr>
        <p:grpSpPr>
          <a:xfrm>
            <a:off x="7620000" y="2133600"/>
            <a:ext cx="762000" cy="579438"/>
            <a:chOff x="1248" y="3312"/>
            <a:chExt cx="480" cy="365"/>
          </a:xfrm>
        </p:grpSpPr>
        <p:sp>
          <p:nvSpPr>
            <p:cNvPr id="37911" name="Text Box 112"/>
            <p:cNvSpPr txBox="1"/>
            <p:nvPr/>
          </p:nvSpPr>
          <p:spPr>
            <a:xfrm>
              <a:off x="1248" y="3312"/>
              <a:ext cx="288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chemeClr val="hlink"/>
                  </a:solidFill>
                  <a:latin typeface="Times New Roman" panose="02020603050405020304" pitchFamily="18" charset="0"/>
                </a:rPr>
                <a:t>s</a:t>
              </a:r>
            </a:p>
          </p:txBody>
        </p:sp>
        <p:sp>
          <p:nvSpPr>
            <p:cNvPr id="37912" name="Line 113"/>
            <p:cNvSpPr/>
            <p:nvPr/>
          </p:nvSpPr>
          <p:spPr>
            <a:xfrm>
              <a:off x="1488" y="3552"/>
              <a:ext cx="240" cy="0"/>
            </a:xfrm>
            <a:prstGeom prst="line">
              <a:avLst/>
            </a:prstGeom>
            <a:ln w="9525" cap="rnd" cmpd="sng">
              <a:solidFill>
                <a:schemeClr val="hlink"/>
              </a:solidFill>
              <a:prstDash val="solid"/>
              <a:headEnd type="none" w="med" len="med"/>
              <a:tailEnd type="triangle" w="med" len="med"/>
            </a:ln>
          </p:spPr>
        </p:sp>
      </p:grpSp>
      <p:grpSp>
        <p:nvGrpSpPr>
          <p:cNvPr id="37896" name="Group 114"/>
          <p:cNvGrpSpPr/>
          <p:nvPr/>
        </p:nvGrpSpPr>
        <p:grpSpPr>
          <a:xfrm>
            <a:off x="7162800" y="1676400"/>
            <a:ext cx="762000" cy="579438"/>
            <a:chOff x="1248" y="3312"/>
            <a:chExt cx="480" cy="365"/>
          </a:xfrm>
        </p:grpSpPr>
        <p:sp>
          <p:nvSpPr>
            <p:cNvPr id="37909" name="Text Box 115"/>
            <p:cNvSpPr txBox="1"/>
            <p:nvPr/>
          </p:nvSpPr>
          <p:spPr>
            <a:xfrm>
              <a:off x="1248" y="3312"/>
              <a:ext cx="288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chemeClr val="hlink"/>
                  </a:solidFill>
                  <a:latin typeface="Times New Roman" panose="02020603050405020304" pitchFamily="18" charset="0"/>
                </a:rPr>
                <a:t>q</a:t>
              </a:r>
            </a:p>
          </p:txBody>
        </p:sp>
        <p:sp>
          <p:nvSpPr>
            <p:cNvPr id="37910" name="Line 116"/>
            <p:cNvSpPr/>
            <p:nvPr/>
          </p:nvSpPr>
          <p:spPr>
            <a:xfrm>
              <a:off x="1488" y="3552"/>
              <a:ext cx="240" cy="0"/>
            </a:xfrm>
            <a:prstGeom prst="line">
              <a:avLst/>
            </a:prstGeom>
            <a:ln w="9525" cap="rnd" cmpd="sng">
              <a:solidFill>
                <a:schemeClr val="hlink"/>
              </a:solidFill>
              <a:prstDash val="solid"/>
              <a:headEnd type="none" w="med" len="med"/>
              <a:tailEnd type="triangle" w="med" len="med"/>
            </a:ln>
          </p:spPr>
        </p:sp>
      </p:grpSp>
      <p:grpSp>
        <p:nvGrpSpPr>
          <p:cNvPr id="37897" name="Group 117"/>
          <p:cNvGrpSpPr/>
          <p:nvPr/>
        </p:nvGrpSpPr>
        <p:grpSpPr>
          <a:xfrm>
            <a:off x="6553200" y="838200"/>
            <a:ext cx="762000" cy="579438"/>
            <a:chOff x="1248" y="3312"/>
            <a:chExt cx="480" cy="365"/>
          </a:xfrm>
        </p:grpSpPr>
        <p:sp>
          <p:nvSpPr>
            <p:cNvPr id="37907" name="Text Box 118"/>
            <p:cNvSpPr txBox="1"/>
            <p:nvPr/>
          </p:nvSpPr>
          <p:spPr>
            <a:xfrm>
              <a:off x="1248" y="3312"/>
              <a:ext cx="288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rgbClr val="B2B2B2"/>
                  </a:solidFill>
                  <a:latin typeface="Times New Roman" panose="02020603050405020304" pitchFamily="18" charset="0"/>
                </a:rPr>
                <a:t>s</a:t>
              </a:r>
            </a:p>
          </p:txBody>
        </p:sp>
        <p:sp>
          <p:nvSpPr>
            <p:cNvPr id="37908" name="Line 119"/>
            <p:cNvSpPr/>
            <p:nvPr/>
          </p:nvSpPr>
          <p:spPr>
            <a:xfrm>
              <a:off x="1488" y="3552"/>
              <a:ext cx="240" cy="0"/>
            </a:xfrm>
            <a:prstGeom prst="line">
              <a:avLst/>
            </a:prstGeom>
            <a:ln w="9525" cap="rnd" cmpd="sng">
              <a:solidFill>
                <a:schemeClr val="hlink"/>
              </a:solidFill>
              <a:prstDash val="solid"/>
              <a:headEnd type="none" w="med" len="med"/>
              <a:tailEnd type="triangle" w="med" len="med"/>
            </a:ln>
          </p:spPr>
        </p:sp>
      </p:grpSp>
      <p:sp>
        <p:nvSpPr>
          <p:cNvPr id="37898" name="Text Box 121"/>
          <p:cNvSpPr txBox="1"/>
          <p:nvPr/>
        </p:nvSpPr>
        <p:spPr>
          <a:xfrm>
            <a:off x="6629400" y="457200"/>
            <a:ext cx="9144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B2B2B2"/>
                </a:solidFill>
                <a:latin typeface="Times New Roman" panose="02020603050405020304" pitchFamily="18" charset="0"/>
              </a:rPr>
              <a:t>q=</a:t>
            </a:r>
            <a:r>
              <a:rPr lang="en-US" altLang="zh-CN">
                <a:solidFill>
                  <a:schemeClr val="hlink"/>
                </a:solidFill>
                <a:latin typeface="Times New Roman" panose="02020603050405020304" pitchFamily="18" charset="0"/>
              </a:rPr>
              <a:t>p</a:t>
            </a:r>
          </a:p>
        </p:txBody>
      </p:sp>
      <p:sp>
        <p:nvSpPr>
          <p:cNvPr id="37899" name="Line 122"/>
          <p:cNvSpPr/>
          <p:nvPr/>
        </p:nvSpPr>
        <p:spPr>
          <a:xfrm>
            <a:off x="7315200" y="838200"/>
            <a:ext cx="381000" cy="0"/>
          </a:xfrm>
          <a:prstGeom prst="line">
            <a:avLst/>
          </a:prstGeom>
          <a:ln w="9525" cap="rnd" cmpd="sng">
            <a:solidFill>
              <a:schemeClr val="hlink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7900" name="Text Box 123"/>
          <p:cNvSpPr txBox="1"/>
          <p:nvPr/>
        </p:nvSpPr>
        <p:spPr>
          <a:xfrm>
            <a:off x="976313" y="5105400"/>
            <a:ext cx="9144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l"/>
            <a:r>
              <a:rPr lang="en-US" altLang="zh-CN">
                <a:solidFill>
                  <a:schemeClr val="hlink"/>
                </a:solidFill>
                <a:latin typeface="Times New Roman" panose="02020603050405020304" pitchFamily="18" charset="0"/>
              </a:rPr>
              <a:t>q=p</a:t>
            </a:r>
          </a:p>
        </p:txBody>
      </p:sp>
      <p:sp>
        <p:nvSpPr>
          <p:cNvPr id="37901" name="Line 124"/>
          <p:cNvSpPr/>
          <p:nvPr/>
        </p:nvSpPr>
        <p:spPr>
          <a:xfrm>
            <a:off x="1662113" y="5486400"/>
            <a:ext cx="381000" cy="0"/>
          </a:xfrm>
          <a:prstGeom prst="line">
            <a:avLst/>
          </a:prstGeom>
          <a:ln w="9525" cap="rnd" cmpd="sng">
            <a:solidFill>
              <a:schemeClr val="hlink"/>
            </a:solidFill>
            <a:prstDash val="solid"/>
            <a:headEnd type="none" w="med" len="med"/>
            <a:tailEnd type="triangle" w="med" len="med"/>
          </a:ln>
        </p:spPr>
      </p:sp>
      <p:grpSp>
        <p:nvGrpSpPr>
          <p:cNvPr id="37902" name="Group 125"/>
          <p:cNvGrpSpPr/>
          <p:nvPr/>
        </p:nvGrpSpPr>
        <p:grpSpPr>
          <a:xfrm>
            <a:off x="900113" y="5562600"/>
            <a:ext cx="762000" cy="579438"/>
            <a:chOff x="1248" y="3312"/>
            <a:chExt cx="480" cy="365"/>
          </a:xfrm>
        </p:grpSpPr>
        <p:sp>
          <p:nvSpPr>
            <p:cNvPr id="37905" name="Text Box 126"/>
            <p:cNvSpPr txBox="1"/>
            <p:nvPr/>
          </p:nvSpPr>
          <p:spPr>
            <a:xfrm>
              <a:off x="1248" y="3312"/>
              <a:ext cx="288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chemeClr val="hlink"/>
                  </a:solidFill>
                  <a:latin typeface="Times New Roman" panose="02020603050405020304" pitchFamily="18" charset="0"/>
                </a:rPr>
                <a:t>s</a:t>
              </a:r>
            </a:p>
          </p:txBody>
        </p:sp>
        <p:sp>
          <p:nvSpPr>
            <p:cNvPr id="37906" name="Line 127"/>
            <p:cNvSpPr/>
            <p:nvPr/>
          </p:nvSpPr>
          <p:spPr>
            <a:xfrm>
              <a:off x="1488" y="3552"/>
              <a:ext cx="240" cy="0"/>
            </a:xfrm>
            <a:prstGeom prst="line">
              <a:avLst/>
            </a:prstGeom>
            <a:ln w="9525" cap="rnd" cmpd="sng">
              <a:solidFill>
                <a:schemeClr val="hlink"/>
              </a:solidFill>
              <a:prstDash val="solid"/>
              <a:headEnd type="none" w="med" len="med"/>
              <a:tailEnd type="triangle" w="med" len="med"/>
            </a:ln>
          </p:spPr>
        </p:sp>
      </p:grpSp>
      <p:sp>
        <p:nvSpPr>
          <p:cNvPr id="37903" name="Text Box 128"/>
          <p:cNvSpPr txBox="1"/>
          <p:nvPr/>
        </p:nvSpPr>
        <p:spPr>
          <a:xfrm>
            <a:off x="3490913" y="5105400"/>
            <a:ext cx="9144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chemeClr val="hlink"/>
                </a:solidFill>
                <a:latin typeface="Times New Roman" panose="02020603050405020304" pitchFamily="18" charset="0"/>
              </a:rPr>
              <a:t>p=q</a:t>
            </a:r>
          </a:p>
        </p:txBody>
      </p:sp>
      <p:sp>
        <p:nvSpPr>
          <p:cNvPr id="37904" name="Line 129"/>
          <p:cNvSpPr/>
          <p:nvPr/>
        </p:nvSpPr>
        <p:spPr>
          <a:xfrm>
            <a:off x="4176713" y="5486400"/>
            <a:ext cx="381000" cy="0"/>
          </a:xfrm>
          <a:prstGeom prst="line">
            <a:avLst/>
          </a:prstGeom>
          <a:ln w="9525" cap="rnd" cmpd="sng">
            <a:solidFill>
              <a:schemeClr val="hlink"/>
            </a:solidFill>
            <a:prstDash val="solid"/>
            <a:headEnd type="none" w="med" len="med"/>
            <a:tailEnd type="triangle" w="med" len="med"/>
          </a:ln>
        </p:spPr>
      </p:sp>
    </p:spTree>
  </p:cSld>
  <p:clrMapOvr>
    <a:masterClrMapping/>
  </p:clrMapOvr>
  <p:transition>
    <p:pull dir="r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BEF0C6-0E3B-4214-8820-60CD7A3017BB}" type="slidenum">
              <a:rPr lang="en-US" altLang="zh-CN"/>
              <a:t>54</a:t>
            </a:fld>
            <a:endParaRPr lang="en-US" altLang="zh-CN"/>
          </a:p>
        </p:txBody>
      </p:sp>
      <p:sp>
        <p:nvSpPr>
          <p:cNvPr id="64515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50825" y="333375"/>
            <a:ext cx="8712200" cy="585788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zh-CN" altLang="en-US" smtClean="0"/>
              <a:t>二叉排序树的删除操作</a:t>
            </a:r>
          </a:p>
        </p:txBody>
      </p:sp>
      <p:grpSp>
        <p:nvGrpSpPr>
          <p:cNvPr id="2" name="Group 25"/>
          <p:cNvGrpSpPr/>
          <p:nvPr/>
        </p:nvGrpSpPr>
        <p:grpSpPr bwMode="auto">
          <a:xfrm>
            <a:off x="2362200" y="1371600"/>
            <a:ext cx="1190625" cy="555625"/>
            <a:chOff x="1963" y="1766"/>
            <a:chExt cx="926" cy="300"/>
          </a:xfrm>
        </p:grpSpPr>
        <p:sp>
          <p:nvSpPr>
            <p:cNvPr id="64611" name="AutoShape 26"/>
            <p:cNvSpPr>
              <a:spLocks noChangeArrowheads="1"/>
            </p:cNvSpPr>
            <p:nvPr/>
          </p:nvSpPr>
          <p:spPr bwMode="auto">
            <a:xfrm>
              <a:off x="2111" y="1922"/>
              <a:ext cx="778" cy="144"/>
            </a:xfrm>
            <a:prstGeom prst="rightArrow">
              <a:avLst>
                <a:gd name="adj1" fmla="val 50000"/>
                <a:gd name="adj2" fmla="val 135069"/>
              </a:avLst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612" name="Text Box 27"/>
            <p:cNvSpPr txBox="1">
              <a:spLocks noChangeArrowheads="1"/>
            </p:cNvSpPr>
            <p:nvPr/>
          </p:nvSpPr>
          <p:spPr bwMode="auto">
            <a:xfrm>
              <a:off x="1963" y="1766"/>
              <a:ext cx="854" cy="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zh-CN" altLang="zh-CN" sz="2400">
                  <a:solidFill>
                    <a:srgbClr val="6600CC"/>
                  </a:solidFill>
                  <a:ea typeface="宋体" panose="02010600030101010101" pitchFamily="2" charset="-122"/>
                </a:rPr>
                <a:t>删除50</a:t>
              </a:r>
              <a:endParaRPr lang="en-US" altLang="zh-CN" sz="2400">
                <a:solidFill>
                  <a:srgbClr val="6600CC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3" name="Group 44"/>
          <p:cNvGrpSpPr/>
          <p:nvPr/>
        </p:nvGrpSpPr>
        <p:grpSpPr bwMode="auto">
          <a:xfrm>
            <a:off x="5741988" y="1462088"/>
            <a:ext cx="1182687" cy="463550"/>
            <a:chOff x="2044" y="1774"/>
            <a:chExt cx="845" cy="292"/>
          </a:xfrm>
        </p:grpSpPr>
        <p:sp>
          <p:nvSpPr>
            <p:cNvPr id="64609" name="AutoShape 45"/>
            <p:cNvSpPr>
              <a:spLocks noChangeArrowheads="1"/>
            </p:cNvSpPr>
            <p:nvPr/>
          </p:nvSpPr>
          <p:spPr bwMode="auto">
            <a:xfrm>
              <a:off x="2111" y="1922"/>
              <a:ext cx="778" cy="144"/>
            </a:xfrm>
            <a:prstGeom prst="rightArrow">
              <a:avLst>
                <a:gd name="adj1" fmla="val 50000"/>
                <a:gd name="adj2" fmla="val 135069"/>
              </a:avLst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610" name="Text Box 46"/>
            <p:cNvSpPr txBox="1">
              <a:spLocks noChangeArrowheads="1"/>
            </p:cNvSpPr>
            <p:nvPr/>
          </p:nvSpPr>
          <p:spPr bwMode="auto">
            <a:xfrm>
              <a:off x="2044" y="1774"/>
              <a:ext cx="69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zh-CN" altLang="zh-CN" sz="2400">
                  <a:solidFill>
                    <a:srgbClr val="6600CC"/>
                  </a:solidFill>
                  <a:ea typeface="宋体" panose="02010600030101010101" pitchFamily="2" charset="-122"/>
                </a:rPr>
                <a:t>删除60</a:t>
              </a:r>
              <a:endParaRPr lang="en-US" altLang="zh-CN" sz="2400">
                <a:solidFill>
                  <a:srgbClr val="6600CC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4" name="Group 75"/>
          <p:cNvGrpSpPr/>
          <p:nvPr/>
        </p:nvGrpSpPr>
        <p:grpSpPr bwMode="auto">
          <a:xfrm>
            <a:off x="2428875" y="4859338"/>
            <a:ext cx="1312863" cy="550862"/>
            <a:chOff x="2030" y="1764"/>
            <a:chExt cx="859" cy="302"/>
          </a:xfrm>
        </p:grpSpPr>
        <p:sp>
          <p:nvSpPr>
            <p:cNvPr id="64607" name="AutoShape 76"/>
            <p:cNvSpPr>
              <a:spLocks noChangeArrowheads="1"/>
            </p:cNvSpPr>
            <p:nvPr/>
          </p:nvSpPr>
          <p:spPr bwMode="auto">
            <a:xfrm>
              <a:off x="2111" y="1922"/>
              <a:ext cx="778" cy="144"/>
            </a:xfrm>
            <a:prstGeom prst="rightArrow">
              <a:avLst>
                <a:gd name="adj1" fmla="val 50000"/>
                <a:gd name="adj2" fmla="val 135069"/>
              </a:avLst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608" name="Text Box 77"/>
            <p:cNvSpPr txBox="1">
              <a:spLocks noChangeArrowheads="1"/>
            </p:cNvSpPr>
            <p:nvPr/>
          </p:nvSpPr>
          <p:spPr bwMode="auto">
            <a:xfrm>
              <a:off x="2030" y="1764"/>
              <a:ext cx="719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zh-CN" altLang="zh-CN" sz="2400">
                  <a:solidFill>
                    <a:srgbClr val="6600CC"/>
                  </a:solidFill>
                  <a:ea typeface="宋体" panose="02010600030101010101" pitchFamily="2" charset="-122"/>
                </a:rPr>
                <a:t>删除10</a:t>
              </a:r>
              <a:endParaRPr lang="en-US" altLang="zh-CN" sz="2400">
                <a:solidFill>
                  <a:srgbClr val="6600CC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5" name="Group 90"/>
          <p:cNvGrpSpPr/>
          <p:nvPr/>
        </p:nvGrpSpPr>
        <p:grpSpPr bwMode="auto">
          <a:xfrm>
            <a:off x="5264150" y="4953000"/>
            <a:ext cx="1473200" cy="504825"/>
            <a:chOff x="2111" y="1789"/>
            <a:chExt cx="778" cy="277"/>
          </a:xfrm>
        </p:grpSpPr>
        <p:sp>
          <p:nvSpPr>
            <p:cNvPr id="64605" name="AutoShape 91"/>
            <p:cNvSpPr>
              <a:spLocks noChangeArrowheads="1"/>
            </p:cNvSpPr>
            <p:nvPr/>
          </p:nvSpPr>
          <p:spPr bwMode="auto">
            <a:xfrm>
              <a:off x="2111" y="1922"/>
              <a:ext cx="778" cy="144"/>
            </a:xfrm>
            <a:prstGeom prst="rightArrow">
              <a:avLst>
                <a:gd name="adj1" fmla="val 50000"/>
                <a:gd name="adj2" fmla="val 135069"/>
              </a:avLst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606" name="Text Box 92"/>
            <p:cNvSpPr txBox="1">
              <a:spLocks noChangeArrowheads="1"/>
            </p:cNvSpPr>
            <p:nvPr/>
          </p:nvSpPr>
          <p:spPr bwMode="auto">
            <a:xfrm>
              <a:off x="2168" y="1789"/>
              <a:ext cx="444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zh-CN" altLang="zh-CN" sz="2400">
                  <a:solidFill>
                    <a:srgbClr val="6600CC"/>
                  </a:solidFill>
                  <a:ea typeface="宋体" panose="02010600030101010101" pitchFamily="2" charset="-122"/>
                </a:rPr>
                <a:t>删除</a:t>
              </a:r>
              <a:r>
                <a:rPr lang="en-US" altLang="zh-CN" sz="2400">
                  <a:solidFill>
                    <a:srgbClr val="6600CC"/>
                  </a:solidFill>
                  <a:ea typeface="宋体" panose="02010600030101010101" pitchFamily="2" charset="-122"/>
                </a:rPr>
                <a:t>7</a:t>
              </a:r>
            </a:p>
          </p:txBody>
        </p:sp>
      </p:grpSp>
      <p:sp>
        <p:nvSpPr>
          <p:cNvPr id="64520" name="Text Box 6"/>
          <p:cNvSpPr txBox="1">
            <a:spLocks noChangeArrowheads="1"/>
          </p:cNvSpPr>
          <p:nvPr/>
        </p:nvSpPr>
        <p:spPr bwMode="auto">
          <a:xfrm>
            <a:off x="461963" y="95885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lang="zh-CN" altLang="en-US" sz="2400">
                <a:ea typeface="宋体" panose="02010600030101010101" pitchFamily="2" charset="-122"/>
              </a:rPr>
              <a:t>例</a:t>
            </a:r>
          </a:p>
        </p:txBody>
      </p:sp>
      <p:grpSp>
        <p:nvGrpSpPr>
          <p:cNvPr id="64521" name="Group 109"/>
          <p:cNvGrpSpPr/>
          <p:nvPr/>
        </p:nvGrpSpPr>
        <p:grpSpPr bwMode="auto">
          <a:xfrm>
            <a:off x="268288" y="1050925"/>
            <a:ext cx="2368550" cy="2794000"/>
            <a:chOff x="169" y="662"/>
            <a:chExt cx="1492" cy="1760"/>
          </a:xfrm>
        </p:grpSpPr>
        <p:sp>
          <p:nvSpPr>
            <p:cNvPr id="64588" name="Line 20"/>
            <p:cNvSpPr>
              <a:spLocks noChangeShapeType="1"/>
            </p:cNvSpPr>
            <p:nvPr/>
          </p:nvSpPr>
          <p:spPr bwMode="auto">
            <a:xfrm>
              <a:off x="480" y="1248"/>
              <a:ext cx="19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89" name="Line 17"/>
            <p:cNvSpPr>
              <a:spLocks noChangeShapeType="1"/>
            </p:cNvSpPr>
            <p:nvPr/>
          </p:nvSpPr>
          <p:spPr bwMode="auto">
            <a:xfrm flipH="1">
              <a:off x="554" y="902"/>
              <a:ext cx="217" cy="20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90" name="Line 18"/>
            <p:cNvSpPr>
              <a:spLocks noChangeShapeType="1"/>
            </p:cNvSpPr>
            <p:nvPr/>
          </p:nvSpPr>
          <p:spPr bwMode="auto">
            <a:xfrm>
              <a:off x="947" y="902"/>
              <a:ext cx="217" cy="20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91" name="Line 19"/>
            <p:cNvSpPr>
              <a:spLocks noChangeShapeType="1"/>
            </p:cNvSpPr>
            <p:nvPr/>
          </p:nvSpPr>
          <p:spPr bwMode="auto">
            <a:xfrm>
              <a:off x="1286" y="1270"/>
              <a:ext cx="191" cy="17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92" name="Line 21"/>
            <p:cNvSpPr>
              <a:spLocks noChangeShapeType="1"/>
            </p:cNvSpPr>
            <p:nvPr/>
          </p:nvSpPr>
          <p:spPr bwMode="auto">
            <a:xfrm>
              <a:off x="744" y="1625"/>
              <a:ext cx="136" cy="1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93" name="Line 22"/>
            <p:cNvSpPr>
              <a:spLocks noChangeShapeType="1"/>
            </p:cNvSpPr>
            <p:nvPr/>
          </p:nvSpPr>
          <p:spPr bwMode="auto">
            <a:xfrm flipH="1">
              <a:off x="1055" y="1296"/>
              <a:ext cx="109" cy="1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94" name="Line 23"/>
            <p:cNvSpPr>
              <a:spLocks noChangeShapeType="1"/>
            </p:cNvSpPr>
            <p:nvPr/>
          </p:nvSpPr>
          <p:spPr bwMode="auto">
            <a:xfrm flipH="1">
              <a:off x="527" y="1600"/>
              <a:ext cx="122" cy="1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95" name="Line 24"/>
            <p:cNvSpPr>
              <a:spLocks noChangeShapeType="1"/>
            </p:cNvSpPr>
            <p:nvPr/>
          </p:nvSpPr>
          <p:spPr bwMode="auto">
            <a:xfrm flipH="1">
              <a:off x="323" y="1995"/>
              <a:ext cx="122" cy="17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96" name="Oval 8"/>
            <p:cNvSpPr>
              <a:spLocks noChangeArrowheads="1"/>
            </p:cNvSpPr>
            <p:nvPr/>
          </p:nvSpPr>
          <p:spPr bwMode="auto">
            <a:xfrm>
              <a:off x="743" y="662"/>
              <a:ext cx="299" cy="279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 sz="2400">
                  <a:ea typeface="宋体" panose="02010600030101010101" pitchFamily="2" charset="-122"/>
                </a:rPr>
                <a:t>80</a:t>
              </a:r>
            </a:p>
          </p:txBody>
        </p:sp>
        <p:sp>
          <p:nvSpPr>
            <p:cNvPr id="64597" name="Oval 9"/>
            <p:cNvSpPr>
              <a:spLocks noChangeArrowheads="1"/>
            </p:cNvSpPr>
            <p:nvPr/>
          </p:nvSpPr>
          <p:spPr bwMode="auto">
            <a:xfrm>
              <a:off x="319" y="1025"/>
              <a:ext cx="258" cy="267"/>
            </a:xfrm>
            <a:prstGeom prst="ellipse">
              <a:avLst/>
            </a:prstGeom>
            <a:solidFill>
              <a:schemeClr val="tx2"/>
            </a:solidFill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 sz="2400">
                  <a:solidFill>
                    <a:srgbClr val="FF0000"/>
                  </a:solidFill>
                  <a:ea typeface="宋体" panose="02010600030101010101" pitchFamily="2" charset="-122"/>
                </a:rPr>
                <a:t>50</a:t>
              </a:r>
            </a:p>
          </p:txBody>
        </p:sp>
        <p:sp>
          <p:nvSpPr>
            <p:cNvPr id="64598" name="Oval 10"/>
            <p:cNvSpPr>
              <a:spLocks noChangeArrowheads="1"/>
            </p:cNvSpPr>
            <p:nvPr/>
          </p:nvSpPr>
          <p:spPr bwMode="auto">
            <a:xfrm>
              <a:off x="1077" y="1025"/>
              <a:ext cx="285" cy="267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 sz="2400">
                  <a:ea typeface="宋体" panose="02010600030101010101" pitchFamily="2" charset="-122"/>
                </a:rPr>
                <a:t>120</a:t>
              </a:r>
            </a:p>
          </p:txBody>
        </p:sp>
        <p:sp>
          <p:nvSpPr>
            <p:cNvPr id="64599" name="Oval 11"/>
            <p:cNvSpPr>
              <a:spLocks noChangeArrowheads="1"/>
            </p:cNvSpPr>
            <p:nvPr/>
          </p:nvSpPr>
          <p:spPr bwMode="auto">
            <a:xfrm>
              <a:off x="550" y="1393"/>
              <a:ext cx="284" cy="279"/>
            </a:xfrm>
            <a:prstGeom prst="ellipse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 sz="2400">
                  <a:solidFill>
                    <a:srgbClr val="6600CC"/>
                  </a:solidFill>
                  <a:ea typeface="宋体" panose="02010600030101010101" pitchFamily="2" charset="-122"/>
                </a:rPr>
                <a:t>60</a:t>
              </a:r>
            </a:p>
          </p:txBody>
        </p:sp>
        <p:sp>
          <p:nvSpPr>
            <p:cNvPr id="64600" name="Oval 12"/>
            <p:cNvSpPr>
              <a:spLocks noChangeArrowheads="1"/>
            </p:cNvSpPr>
            <p:nvPr/>
          </p:nvSpPr>
          <p:spPr bwMode="auto">
            <a:xfrm>
              <a:off x="873" y="1406"/>
              <a:ext cx="312" cy="266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 sz="2400">
                  <a:ea typeface="宋体" panose="02010600030101010101" pitchFamily="2" charset="-122"/>
                </a:rPr>
                <a:t>110</a:t>
              </a:r>
            </a:p>
          </p:txBody>
        </p:sp>
        <p:sp>
          <p:nvSpPr>
            <p:cNvPr id="64601" name="Oval 13"/>
            <p:cNvSpPr>
              <a:spLocks noChangeArrowheads="1"/>
            </p:cNvSpPr>
            <p:nvPr/>
          </p:nvSpPr>
          <p:spPr bwMode="auto">
            <a:xfrm>
              <a:off x="1390" y="1405"/>
              <a:ext cx="271" cy="267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 sz="2400">
                  <a:ea typeface="宋体" panose="02010600030101010101" pitchFamily="2" charset="-122"/>
                </a:rPr>
                <a:t>150</a:t>
              </a:r>
            </a:p>
          </p:txBody>
        </p:sp>
        <p:sp>
          <p:nvSpPr>
            <p:cNvPr id="64602" name="Oval 14"/>
            <p:cNvSpPr>
              <a:spLocks noChangeArrowheads="1"/>
            </p:cNvSpPr>
            <p:nvPr/>
          </p:nvSpPr>
          <p:spPr bwMode="auto">
            <a:xfrm>
              <a:off x="358" y="1774"/>
              <a:ext cx="285" cy="254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 sz="2400">
                  <a:ea typeface="宋体" panose="02010600030101010101" pitchFamily="2" charset="-122"/>
                </a:rPr>
                <a:t>55</a:t>
              </a:r>
            </a:p>
          </p:txBody>
        </p:sp>
        <p:sp>
          <p:nvSpPr>
            <p:cNvPr id="64603" name="Oval 15"/>
            <p:cNvSpPr>
              <a:spLocks noChangeArrowheads="1"/>
            </p:cNvSpPr>
            <p:nvPr/>
          </p:nvSpPr>
          <p:spPr bwMode="auto">
            <a:xfrm>
              <a:off x="778" y="1774"/>
              <a:ext cx="285" cy="241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 sz="2400">
                  <a:ea typeface="宋体" panose="02010600030101010101" pitchFamily="2" charset="-122"/>
                </a:rPr>
                <a:t>70</a:t>
              </a:r>
            </a:p>
          </p:txBody>
        </p:sp>
        <p:sp>
          <p:nvSpPr>
            <p:cNvPr id="64604" name="Oval 16"/>
            <p:cNvSpPr>
              <a:spLocks noChangeArrowheads="1"/>
            </p:cNvSpPr>
            <p:nvPr/>
          </p:nvSpPr>
          <p:spPr bwMode="auto">
            <a:xfrm>
              <a:off x="169" y="2168"/>
              <a:ext cx="286" cy="254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 sz="2400">
                  <a:ea typeface="宋体" panose="02010600030101010101" pitchFamily="2" charset="-122"/>
                </a:rPr>
                <a:t>53</a:t>
              </a:r>
            </a:p>
          </p:txBody>
        </p:sp>
      </p:grpSp>
      <p:grpSp>
        <p:nvGrpSpPr>
          <p:cNvPr id="7" name="Group 108"/>
          <p:cNvGrpSpPr/>
          <p:nvPr/>
        </p:nvGrpSpPr>
        <p:grpSpPr bwMode="auto">
          <a:xfrm>
            <a:off x="3132138" y="963613"/>
            <a:ext cx="2609850" cy="2343150"/>
            <a:chOff x="1973" y="607"/>
            <a:chExt cx="1644" cy="1476"/>
          </a:xfrm>
        </p:grpSpPr>
        <p:sp>
          <p:nvSpPr>
            <p:cNvPr id="64573" name="Line 37"/>
            <p:cNvSpPr>
              <a:spLocks noChangeShapeType="1"/>
            </p:cNvSpPr>
            <p:nvPr/>
          </p:nvSpPr>
          <p:spPr bwMode="auto">
            <a:xfrm flipH="1">
              <a:off x="2568" y="855"/>
              <a:ext cx="206" cy="21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74" name="Line 38"/>
            <p:cNvSpPr>
              <a:spLocks noChangeShapeType="1"/>
            </p:cNvSpPr>
            <p:nvPr/>
          </p:nvSpPr>
          <p:spPr bwMode="auto">
            <a:xfrm>
              <a:off x="2941" y="855"/>
              <a:ext cx="205" cy="21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75" name="Line 39"/>
            <p:cNvSpPr>
              <a:spLocks noChangeShapeType="1"/>
            </p:cNvSpPr>
            <p:nvPr/>
          </p:nvSpPr>
          <p:spPr bwMode="auto">
            <a:xfrm>
              <a:off x="3262" y="1235"/>
              <a:ext cx="180" cy="1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76" name="Line 40"/>
            <p:cNvSpPr>
              <a:spLocks noChangeShapeType="1"/>
            </p:cNvSpPr>
            <p:nvPr/>
          </p:nvSpPr>
          <p:spPr bwMode="auto">
            <a:xfrm>
              <a:off x="2518" y="1261"/>
              <a:ext cx="128" cy="1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77" name="Line 41"/>
            <p:cNvSpPr>
              <a:spLocks noChangeShapeType="1"/>
            </p:cNvSpPr>
            <p:nvPr/>
          </p:nvSpPr>
          <p:spPr bwMode="auto">
            <a:xfrm flipH="1">
              <a:off x="3044" y="1262"/>
              <a:ext cx="102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78" name="Line 42"/>
            <p:cNvSpPr>
              <a:spLocks noChangeShapeType="1"/>
            </p:cNvSpPr>
            <p:nvPr/>
          </p:nvSpPr>
          <p:spPr bwMode="auto">
            <a:xfrm flipH="1">
              <a:off x="2312" y="1235"/>
              <a:ext cx="115" cy="1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79" name="Line 43"/>
            <p:cNvSpPr>
              <a:spLocks noChangeShapeType="1"/>
            </p:cNvSpPr>
            <p:nvPr/>
          </p:nvSpPr>
          <p:spPr bwMode="auto">
            <a:xfrm flipH="1">
              <a:off x="2119" y="1642"/>
              <a:ext cx="115" cy="18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80" name="Oval 29"/>
            <p:cNvSpPr>
              <a:spLocks noChangeArrowheads="1"/>
            </p:cNvSpPr>
            <p:nvPr/>
          </p:nvSpPr>
          <p:spPr bwMode="auto">
            <a:xfrm>
              <a:off x="2748" y="607"/>
              <a:ext cx="283" cy="288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 sz="2400">
                  <a:ea typeface="宋体" panose="02010600030101010101" pitchFamily="2" charset="-122"/>
                </a:rPr>
                <a:t>80</a:t>
              </a:r>
            </a:p>
          </p:txBody>
        </p:sp>
        <p:sp>
          <p:nvSpPr>
            <p:cNvPr id="64581" name="Oval 30"/>
            <p:cNvSpPr>
              <a:spLocks noChangeArrowheads="1"/>
            </p:cNvSpPr>
            <p:nvPr/>
          </p:nvSpPr>
          <p:spPr bwMode="auto">
            <a:xfrm>
              <a:off x="2346" y="982"/>
              <a:ext cx="294" cy="275"/>
            </a:xfrm>
            <a:prstGeom prst="ellipse">
              <a:avLst/>
            </a:prstGeom>
            <a:solidFill>
              <a:schemeClr val="tx2"/>
            </a:solidFill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 sz="2400">
                  <a:solidFill>
                    <a:srgbClr val="FF0000"/>
                  </a:solidFill>
                  <a:ea typeface="宋体" panose="02010600030101010101" pitchFamily="2" charset="-122"/>
                </a:rPr>
                <a:t>60</a:t>
              </a:r>
            </a:p>
          </p:txBody>
        </p:sp>
        <p:sp>
          <p:nvSpPr>
            <p:cNvPr id="64582" name="Oval 31"/>
            <p:cNvSpPr>
              <a:spLocks noChangeArrowheads="1"/>
            </p:cNvSpPr>
            <p:nvPr/>
          </p:nvSpPr>
          <p:spPr bwMode="auto">
            <a:xfrm>
              <a:off x="3064" y="982"/>
              <a:ext cx="270" cy="275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 sz="2400">
                  <a:ea typeface="宋体" panose="02010600030101010101" pitchFamily="2" charset="-122"/>
                </a:rPr>
                <a:t>120</a:t>
              </a:r>
            </a:p>
          </p:txBody>
        </p:sp>
        <p:sp>
          <p:nvSpPr>
            <p:cNvPr id="64583" name="Oval 32"/>
            <p:cNvSpPr>
              <a:spLocks noChangeArrowheads="1"/>
            </p:cNvSpPr>
            <p:nvPr/>
          </p:nvSpPr>
          <p:spPr bwMode="auto">
            <a:xfrm>
              <a:off x="2871" y="1401"/>
              <a:ext cx="295" cy="275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 sz="2400">
                  <a:ea typeface="宋体" panose="02010600030101010101" pitchFamily="2" charset="-122"/>
                </a:rPr>
                <a:t>110</a:t>
              </a:r>
            </a:p>
          </p:txBody>
        </p:sp>
        <p:sp>
          <p:nvSpPr>
            <p:cNvPr id="64584" name="Oval 33"/>
            <p:cNvSpPr>
              <a:spLocks noChangeArrowheads="1"/>
            </p:cNvSpPr>
            <p:nvPr/>
          </p:nvSpPr>
          <p:spPr bwMode="auto">
            <a:xfrm>
              <a:off x="3360" y="1401"/>
              <a:ext cx="257" cy="275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 sz="2400">
                  <a:ea typeface="宋体" panose="02010600030101010101" pitchFamily="2" charset="-122"/>
                </a:rPr>
                <a:t>150</a:t>
              </a:r>
            </a:p>
          </p:txBody>
        </p:sp>
        <p:sp>
          <p:nvSpPr>
            <p:cNvPr id="64585" name="Oval 34"/>
            <p:cNvSpPr>
              <a:spLocks noChangeArrowheads="1"/>
            </p:cNvSpPr>
            <p:nvPr/>
          </p:nvSpPr>
          <p:spPr bwMode="auto">
            <a:xfrm>
              <a:off x="2152" y="1414"/>
              <a:ext cx="270" cy="262"/>
            </a:xfrm>
            <a:prstGeom prst="ellipse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 sz="2400">
                  <a:solidFill>
                    <a:srgbClr val="6600CC"/>
                  </a:solidFill>
                  <a:ea typeface="宋体" panose="02010600030101010101" pitchFamily="2" charset="-122"/>
                </a:rPr>
                <a:t>55</a:t>
              </a:r>
            </a:p>
          </p:txBody>
        </p:sp>
        <p:sp>
          <p:nvSpPr>
            <p:cNvPr id="64586" name="Oval 35"/>
            <p:cNvSpPr>
              <a:spLocks noChangeArrowheads="1"/>
            </p:cNvSpPr>
            <p:nvPr/>
          </p:nvSpPr>
          <p:spPr bwMode="auto">
            <a:xfrm>
              <a:off x="2550" y="1427"/>
              <a:ext cx="269" cy="249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 sz="2400">
                  <a:ea typeface="宋体" panose="02010600030101010101" pitchFamily="2" charset="-122"/>
                </a:rPr>
                <a:t>70</a:t>
              </a:r>
            </a:p>
          </p:txBody>
        </p:sp>
        <p:sp>
          <p:nvSpPr>
            <p:cNvPr id="64587" name="Oval 36"/>
            <p:cNvSpPr>
              <a:spLocks noChangeArrowheads="1"/>
            </p:cNvSpPr>
            <p:nvPr/>
          </p:nvSpPr>
          <p:spPr bwMode="auto">
            <a:xfrm>
              <a:off x="1973" y="1821"/>
              <a:ext cx="271" cy="262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 sz="2400">
                  <a:ea typeface="宋体" panose="02010600030101010101" pitchFamily="2" charset="-122"/>
                </a:rPr>
                <a:t>53</a:t>
              </a:r>
            </a:p>
          </p:txBody>
        </p:sp>
      </p:grpSp>
      <p:grpSp>
        <p:nvGrpSpPr>
          <p:cNvPr id="8" name="Group 107"/>
          <p:cNvGrpSpPr/>
          <p:nvPr/>
        </p:nvGrpSpPr>
        <p:grpSpPr bwMode="auto">
          <a:xfrm>
            <a:off x="6789738" y="919163"/>
            <a:ext cx="2192337" cy="1801812"/>
            <a:chOff x="4277" y="579"/>
            <a:chExt cx="1381" cy="1135"/>
          </a:xfrm>
        </p:grpSpPr>
        <p:sp>
          <p:nvSpPr>
            <p:cNvPr id="64560" name="Line 55"/>
            <p:cNvSpPr>
              <a:spLocks noChangeShapeType="1"/>
            </p:cNvSpPr>
            <p:nvPr/>
          </p:nvSpPr>
          <p:spPr bwMode="auto">
            <a:xfrm flipH="1">
              <a:off x="4669" y="842"/>
              <a:ext cx="194" cy="22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61" name="Line 56"/>
            <p:cNvSpPr>
              <a:spLocks noChangeShapeType="1"/>
            </p:cNvSpPr>
            <p:nvPr/>
          </p:nvSpPr>
          <p:spPr bwMode="auto">
            <a:xfrm>
              <a:off x="5020" y="842"/>
              <a:ext cx="194" cy="22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62" name="Line 57"/>
            <p:cNvSpPr>
              <a:spLocks noChangeShapeType="1"/>
            </p:cNvSpPr>
            <p:nvPr/>
          </p:nvSpPr>
          <p:spPr bwMode="auto">
            <a:xfrm>
              <a:off x="5323" y="1245"/>
              <a:ext cx="170" cy="1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63" name="Line 58"/>
            <p:cNvSpPr>
              <a:spLocks noChangeShapeType="1"/>
            </p:cNvSpPr>
            <p:nvPr/>
          </p:nvSpPr>
          <p:spPr bwMode="auto">
            <a:xfrm>
              <a:off x="4621" y="1273"/>
              <a:ext cx="121" cy="19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64" name="Line 59"/>
            <p:cNvSpPr>
              <a:spLocks noChangeShapeType="1"/>
            </p:cNvSpPr>
            <p:nvPr/>
          </p:nvSpPr>
          <p:spPr bwMode="auto">
            <a:xfrm flipH="1">
              <a:off x="5117" y="1274"/>
              <a:ext cx="97" cy="15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65" name="Line 60"/>
            <p:cNvSpPr>
              <a:spLocks noChangeShapeType="1"/>
            </p:cNvSpPr>
            <p:nvPr/>
          </p:nvSpPr>
          <p:spPr bwMode="auto">
            <a:xfrm flipH="1">
              <a:off x="4427" y="1245"/>
              <a:ext cx="109" cy="1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66" name="Oval 48"/>
            <p:cNvSpPr>
              <a:spLocks noChangeArrowheads="1"/>
            </p:cNvSpPr>
            <p:nvPr/>
          </p:nvSpPr>
          <p:spPr bwMode="auto">
            <a:xfrm>
              <a:off x="4800" y="579"/>
              <a:ext cx="288" cy="306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 sz="2400">
                  <a:ea typeface="宋体" panose="02010600030101010101" pitchFamily="2" charset="-122"/>
                </a:rPr>
                <a:t>80</a:t>
              </a:r>
            </a:p>
          </p:txBody>
        </p:sp>
        <p:sp>
          <p:nvSpPr>
            <p:cNvPr id="64567" name="Oval 49"/>
            <p:cNvSpPr>
              <a:spLocks noChangeArrowheads="1"/>
            </p:cNvSpPr>
            <p:nvPr/>
          </p:nvSpPr>
          <p:spPr bwMode="auto">
            <a:xfrm>
              <a:off x="4460" y="977"/>
              <a:ext cx="292" cy="292"/>
            </a:xfrm>
            <a:prstGeom prst="ellipse">
              <a:avLst/>
            </a:prstGeom>
            <a:solidFill>
              <a:schemeClr val="tx2"/>
            </a:solidFill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 sz="2400">
                  <a:solidFill>
                    <a:srgbClr val="6600CC"/>
                  </a:solidFill>
                  <a:ea typeface="宋体" panose="02010600030101010101" pitchFamily="2" charset="-122"/>
                </a:rPr>
                <a:t>55</a:t>
              </a:r>
            </a:p>
          </p:txBody>
        </p:sp>
        <p:sp>
          <p:nvSpPr>
            <p:cNvPr id="64568" name="Oval 50"/>
            <p:cNvSpPr>
              <a:spLocks noChangeArrowheads="1"/>
            </p:cNvSpPr>
            <p:nvPr/>
          </p:nvSpPr>
          <p:spPr bwMode="auto">
            <a:xfrm>
              <a:off x="5137" y="977"/>
              <a:ext cx="287" cy="292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 sz="2400">
                  <a:ea typeface="宋体" panose="02010600030101010101" pitchFamily="2" charset="-122"/>
                </a:rPr>
                <a:t>120</a:t>
              </a:r>
            </a:p>
          </p:txBody>
        </p:sp>
        <p:sp>
          <p:nvSpPr>
            <p:cNvPr id="64569" name="Oval 51"/>
            <p:cNvSpPr>
              <a:spLocks noChangeArrowheads="1"/>
            </p:cNvSpPr>
            <p:nvPr/>
          </p:nvSpPr>
          <p:spPr bwMode="auto">
            <a:xfrm>
              <a:off x="4955" y="1423"/>
              <a:ext cx="278" cy="291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 sz="2400">
                  <a:ea typeface="宋体" panose="02010600030101010101" pitchFamily="2" charset="-122"/>
                </a:rPr>
                <a:t>110</a:t>
              </a:r>
            </a:p>
          </p:txBody>
        </p:sp>
        <p:sp>
          <p:nvSpPr>
            <p:cNvPr id="64570" name="Oval 52"/>
            <p:cNvSpPr>
              <a:spLocks noChangeArrowheads="1"/>
            </p:cNvSpPr>
            <p:nvPr/>
          </p:nvSpPr>
          <p:spPr bwMode="auto">
            <a:xfrm>
              <a:off x="5376" y="1422"/>
              <a:ext cx="282" cy="292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 sz="2400">
                  <a:ea typeface="宋体" panose="02010600030101010101" pitchFamily="2" charset="-122"/>
                </a:rPr>
                <a:t>150</a:t>
              </a:r>
            </a:p>
          </p:txBody>
        </p:sp>
        <p:sp>
          <p:nvSpPr>
            <p:cNvPr id="64571" name="Oval 53"/>
            <p:cNvSpPr>
              <a:spLocks noChangeArrowheads="1"/>
            </p:cNvSpPr>
            <p:nvPr/>
          </p:nvSpPr>
          <p:spPr bwMode="auto">
            <a:xfrm>
              <a:off x="4277" y="1436"/>
              <a:ext cx="254" cy="278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 sz="2400">
                  <a:ea typeface="宋体" panose="02010600030101010101" pitchFamily="2" charset="-122"/>
                </a:rPr>
                <a:t>53</a:t>
              </a:r>
            </a:p>
          </p:txBody>
        </p:sp>
        <p:sp>
          <p:nvSpPr>
            <p:cNvPr id="64572" name="Oval 54"/>
            <p:cNvSpPr>
              <a:spLocks noChangeArrowheads="1"/>
            </p:cNvSpPr>
            <p:nvPr/>
          </p:nvSpPr>
          <p:spPr bwMode="auto">
            <a:xfrm>
              <a:off x="4652" y="1450"/>
              <a:ext cx="254" cy="264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 sz="2400">
                  <a:ea typeface="宋体" panose="02010600030101010101" pitchFamily="2" charset="-122"/>
                </a:rPr>
                <a:t>70</a:t>
              </a:r>
            </a:p>
          </p:txBody>
        </p:sp>
      </p:grpSp>
      <p:grpSp>
        <p:nvGrpSpPr>
          <p:cNvPr id="9" name="Group 110"/>
          <p:cNvGrpSpPr/>
          <p:nvPr/>
        </p:nvGrpSpPr>
        <p:grpSpPr bwMode="auto">
          <a:xfrm>
            <a:off x="152400" y="3746500"/>
            <a:ext cx="2222500" cy="2654300"/>
            <a:chOff x="96" y="2360"/>
            <a:chExt cx="1400" cy="1672"/>
          </a:xfrm>
        </p:grpSpPr>
        <p:sp>
          <p:nvSpPr>
            <p:cNvPr id="64547" name="Line 69"/>
            <p:cNvSpPr>
              <a:spLocks noChangeShapeType="1"/>
            </p:cNvSpPr>
            <p:nvPr/>
          </p:nvSpPr>
          <p:spPr bwMode="auto">
            <a:xfrm flipH="1">
              <a:off x="528" y="2578"/>
              <a:ext cx="362" cy="2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48" name="Line 70"/>
            <p:cNvSpPr>
              <a:spLocks noChangeShapeType="1"/>
            </p:cNvSpPr>
            <p:nvPr/>
          </p:nvSpPr>
          <p:spPr bwMode="auto">
            <a:xfrm>
              <a:off x="1008" y="2544"/>
              <a:ext cx="255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49" name="Line 71"/>
            <p:cNvSpPr>
              <a:spLocks noChangeShapeType="1"/>
            </p:cNvSpPr>
            <p:nvPr/>
          </p:nvSpPr>
          <p:spPr bwMode="auto">
            <a:xfrm>
              <a:off x="576" y="2832"/>
              <a:ext cx="122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50" name="Line 72"/>
            <p:cNvSpPr>
              <a:spLocks noChangeShapeType="1"/>
            </p:cNvSpPr>
            <p:nvPr/>
          </p:nvSpPr>
          <p:spPr bwMode="auto">
            <a:xfrm flipH="1">
              <a:off x="1158" y="2910"/>
              <a:ext cx="164" cy="1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51" name="Line 73"/>
            <p:cNvSpPr>
              <a:spLocks noChangeShapeType="1"/>
            </p:cNvSpPr>
            <p:nvPr/>
          </p:nvSpPr>
          <p:spPr bwMode="auto">
            <a:xfrm flipH="1">
              <a:off x="564" y="3242"/>
              <a:ext cx="134" cy="20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52" name="Line 74"/>
            <p:cNvSpPr>
              <a:spLocks noChangeShapeType="1"/>
            </p:cNvSpPr>
            <p:nvPr/>
          </p:nvSpPr>
          <p:spPr bwMode="auto">
            <a:xfrm flipH="1">
              <a:off x="310" y="3652"/>
              <a:ext cx="120" cy="1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53" name="Oval 64"/>
            <p:cNvSpPr>
              <a:spLocks noChangeArrowheads="1"/>
            </p:cNvSpPr>
            <p:nvPr/>
          </p:nvSpPr>
          <p:spPr bwMode="auto">
            <a:xfrm>
              <a:off x="1228" y="2676"/>
              <a:ext cx="268" cy="242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 sz="2400">
                  <a:ea typeface="宋体" panose="02010600030101010101" pitchFamily="2" charset="-122"/>
                </a:rPr>
                <a:t>25</a:t>
              </a:r>
            </a:p>
          </p:txBody>
        </p:sp>
        <p:sp>
          <p:nvSpPr>
            <p:cNvPr id="64554" name="Oval 66"/>
            <p:cNvSpPr>
              <a:spLocks noChangeArrowheads="1"/>
            </p:cNvSpPr>
            <p:nvPr/>
          </p:nvSpPr>
          <p:spPr bwMode="auto">
            <a:xfrm>
              <a:off x="974" y="3034"/>
              <a:ext cx="267" cy="243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 sz="2400">
                  <a:ea typeface="宋体" panose="02010600030101010101" pitchFamily="2" charset="-122"/>
                </a:rPr>
                <a:t>13</a:t>
              </a:r>
            </a:p>
          </p:txBody>
        </p:sp>
        <p:sp>
          <p:nvSpPr>
            <p:cNvPr id="64555" name="Oval 67"/>
            <p:cNvSpPr>
              <a:spLocks noChangeArrowheads="1"/>
            </p:cNvSpPr>
            <p:nvPr/>
          </p:nvSpPr>
          <p:spPr bwMode="auto">
            <a:xfrm>
              <a:off x="364" y="3417"/>
              <a:ext cx="268" cy="243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 sz="2400">
                  <a:ea typeface="宋体" panose="02010600030101010101" pitchFamily="2" charset="-122"/>
                </a:rPr>
                <a:t>7</a:t>
              </a:r>
            </a:p>
          </p:txBody>
        </p:sp>
        <p:sp>
          <p:nvSpPr>
            <p:cNvPr id="64556" name="Oval 68"/>
            <p:cNvSpPr>
              <a:spLocks noChangeArrowheads="1"/>
            </p:cNvSpPr>
            <p:nvPr/>
          </p:nvSpPr>
          <p:spPr bwMode="auto">
            <a:xfrm>
              <a:off x="96" y="3789"/>
              <a:ext cx="268" cy="243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 sz="2400"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64557" name="Oval 62"/>
            <p:cNvSpPr>
              <a:spLocks noChangeArrowheads="1"/>
            </p:cNvSpPr>
            <p:nvPr/>
          </p:nvSpPr>
          <p:spPr bwMode="auto">
            <a:xfrm>
              <a:off x="816" y="2360"/>
              <a:ext cx="268" cy="243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 sz="2400">
                  <a:solidFill>
                    <a:srgbClr val="FF0000"/>
                  </a:solidFill>
                  <a:ea typeface="宋体" panose="02010600030101010101" pitchFamily="2" charset="-122"/>
                </a:rPr>
                <a:t>10</a:t>
              </a:r>
            </a:p>
          </p:txBody>
        </p:sp>
        <p:sp>
          <p:nvSpPr>
            <p:cNvPr id="64558" name="Oval 63"/>
            <p:cNvSpPr>
              <a:spLocks noChangeArrowheads="1"/>
            </p:cNvSpPr>
            <p:nvPr/>
          </p:nvSpPr>
          <p:spPr bwMode="auto">
            <a:xfrm>
              <a:off x="393" y="2676"/>
              <a:ext cx="268" cy="242"/>
            </a:xfrm>
            <a:prstGeom prst="ellipse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 sz="2400">
                  <a:solidFill>
                    <a:srgbClr val="6600CC"/>
                  </a:solidFill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64559" name="Oval 65"/>
            <p:cNvSpPr>
              <a:spLocks noChangeArrowheads="1"/>
            </p:cNvSpPr>
            <p:nvPr/>
          </p:nvSpPr>
          <p:spPr bwMode="auto">
            <a:xfrm>
              <a:off x="617" y="3034"/>
              <a:ext cx="268" cy="243"/>
            </a:xfrm>
            <a:prstGeom prst="ellipse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 sz="2400">
                  <a:solidFill>
                    <a:srgbClr val="6600CC"/>
                  </a:solidFill>
                  <a:ea typeface="宋体" panose="02010600030101010101" pitchFamily="2" charset="-122"/>
                </a:rPr>
                <a:t>8</a:t>
              </a:r>
            </a:p>
          </p:txBody>
        </p:sp>
      </p:grpSp>
      <p:grpSp>
        <p:nvGrpSpPr>
          <p:cNvPr id="10" name="Group 111"/>
          <p:cNvGrpSpPr/>
          <p:nvPr/>
        </p:nvGrpSpPr>
        <p:grpSpPr bwMode="auto">
          <a:xfrm>
            <a:off x="3475038" y="3898900"/>
            <a:ext cx="1797050" cy="2063750"/>
            <a:chOff x="2189" y="2456"/>
            <a:chExt cx="1132" cy="1300"/>
          </a:xfrm>
        </p:grpSpPr>
        <p:sp>
          <p:nvSpPr>
            <p:cNvPr id="64536" name="Line 85"/>
            <p:cNvSpPr>
              <a:spLocks noChangeShapeType="1"/>
            </p:cNvSpPr>
            <p:nvPr/>
          </p:nvSpPr>
          <p:spPr bwMode="auto">
            <a:xfrm flipH="1">
              <a:off x="2400" y="2640"/>
              <a:ext cx="267" cy="2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37" name="Line 86"/>
            <p:cNvSpPr>
              <a:spLocks noChangeShapeType="1"/>
            </p:cNvSpPr>
            <p:nvPr/>
          </p:nvSpPr>
          <p:spPr bwMode="auto">
            <a:xfrm>
              <a:off x="2832" y="2640"/>
              <a:ext cx="256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38" name="Line 87"/>
            <p:cNvSpPr>
              <a:spLocks noChangeShapeType="1"/>
            </p:cNvSpPr>
            <p:nvPr/>
          </p:nvSpPr>
          <p:spPr bwMode="auto">
            <a:xfrm>
              <a:off x="2403" y="2967"/>
              <a:ext cx="120" cy="20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39" name="Line 88"/>
            <p:cNvSpPr>
              <a:spLocks noChangeShapeType="1"/>
            </p:cNvSpPr>
            <p:nvPr/>
          </p:nvSpPr>
          <p:spPr bwMode="auto">
            <a:xfrm flipH="1">
              <a:off x="2983" y="3006"/>
              <a:ext cx="164" cy="1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40" name="Line 89"/>
            <p:cNvSpPr>
              <a:spLocks noChangeShapeType="1"/>
            </p:cNvSpPr>
            <p:nvPr/>
          </p:nvSpPr>
          <p:spPr bwMode="auto">
            <a:xfrm flipH="1">
              <a:off x="2389" y="3338"/>
              <a:ext cx="134" cy="20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41" name="Oval 79"/>
            <p:cNvSpPr>
              <a:spLocks noChangeArrowheads="1"/>
            </p:cNvSpPr>
            <p:nvPr/>
          </p:nvSpPr>
          <p:spPr bwMode="auto">
            <a:xfrm>
              <a:off x="2640" y="2456"/>
              <a:ext cx="268" cy="243"/>
            </a:xfrm>
            <a:prstGeom prst="ellipse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 sz="2400">
                  <a:solidFill>
                    <a:srgbClr val="6600CC"/>
                  </a:solidFill>
                  <a:ea typeface="宋体" panose="02010600030101010101" pitchFamily="2" charset="-122"/>
                </a:rPr>
                <a:t>8</a:t>
              </a:r>
            </a:p>
          </p:txBody>
        </p:sp>
        <p:sp>
          <p:nvSpPr>
            <p:cNvPr id="64542" name="Oval 80"/>
            <p:cNvSpPr>
              <a:spLocks noChangeArrowheads="1"/>
            </p:cNvSpPr>
            <p:nvPr/>
          </p:nvSpPr>
          <p:spPr bwMode="auto">
            <a:xfrm>
              <a:off x="2218" y="2772"/>
              <a:ext cx="268" cy="242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 sz="2400"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64543" name="Oval 81"/>
            <p:cNvSpPr>
              <a:spLocks noChangeArrowheads="1"/>
            </p:cNvSpPr>
            <p:nvPr/>
          </p:nvSpPr>
          <p:spPr bwMode="auto">
            <a:xfrm>
              <a:off x="3053" y="2772"/>
              <a:ext cx="268" cy="242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 sz="2400">
                  <a:ea typeface="宋体" panose="02010600030101010101" pitchFamily="2" charset="-122"/>
                </a:rPr>
                <a:t>25</a:t>
              </a:r>
            </a:p>
          </p:txBody>
        </p:sp>
        <p:sp>
          <p:nvSpPr>
            <p:cNvPr id="64544" name="Oval 82"/>
            <p:cNvSpPr>
              <a:spLocks noChangeArrowheads="1"/>
            </p:cNvSpPr>
            <p:nvPr/>
          </p:nvSpPr>
          <p:spPr bwMode="auto">
            <a:xfrm>
              <a:off x="2442" y="3130"/>
              <a:ext cx="268" cy="243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 sz="2400">
                  <a:ea typeface="宋体" panose="02010600030101010101" pitchFamily="2" charset="-122"/>
                </a:rPr>
                <a:t>7</a:t>
              </a:r>
            </a:p>
          </p:txBody>
        </p:sp>
        <p:sp>
          <p:nvSpPr>
            <p:cNvPr id="64545" name="Oval 83"/>
            <p:cNvSpPr>
              <a:spLocks noChangeArrowheads="1"/>
            </p:cNvSpPr>
            <p:nvPr/>
          </p:nvSpPr>
          <p:spPr bwMode="auto">
            <a:xfrm>
              <a:off x="2799" y="3117"/>
              <a:ext cx="267" cy="243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 sz="2400">
                  <a:ea typeface="宋体" panose="02010600030101010101" pitchFamily="2" charset="-122"/>
                </a:rPr>
                <a:t>13</a:t>
              </a:r>
            </a:p>
          </p:txBody>
        </p:sp>
        <p:sp>
          <p:nvSpPr>
            <p:cNvPr id="64546" name="Oval 84"/>
            <p:cNvSpPr>
              <a:spLocks noChangeArrowheads="1"/>
            </p:cNvSpPr>
            <p:nvPr/>
          </p:nvSpPr>
          <p:spPr bwMode="auto">
            <a:xfrm>
              <a:off x="2189" y="3513"/>
              <a:ext cx="268" cy="243"/>
            </a:xfrm>
            <a:prstGeom prst="ellipse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 sz="2400">
                  <a:ea typeface="宋体" panose="02010600030101010101" pitchFamily="2" charset="-122"/>
                </a:rPr>
                <a:t>6</a:t>
              </a:r>
            </a:p>
          </p:txBody>
        </p:sp>
      </p:grpSp>
      <p:grpSp>
        <p:nvGrpSpPr>
          <p:cNvPr id="11" name="Group 112"/>
          <p:cNvGrpSpPr/>
          <p:nvPr/>
        </p:nvGrpSpPr>
        <p:grpSpPr bwMode="auto">
          <a:xfrm>
            <a:off x="6708775" y="3962400"/>
            <a:ext cx="1717675" cy="1455738"/>
            <a:chOff x="4226" y="2496"/>
            <a:chExt cx="1082" cy="917"/>
          </a:xfrm>
        </p:grpSpPr>
        <p:sp>
          <p:nvSpPr>
            <p:cNvPr id="64527" name="Line 99"/>
            <p:cNvSpPr>
              <a:spLocks noChangeShapeType="1"/>
            </p:cNvSpPr>
            <p:nvPr/>
          </p:nvSpPr>
          <p:spPr bwMode="auto">
            <a:xfrm flipH="1">
              <a:off x="4464" y="2640"/>
              <a:ext cx="253" cy="2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28" name="Line 100"/>
            <p:cNvSpPr>
              <a:spLocks noChangeShapeType="1"/>
            </p:cNvSpPr>
            <p:nvPr/>
          </p:nvSpPr>
          <p:spPr bwMode="auto">
            <a:xfrm>
              <a:off x="4800" y="2688"/>
              <a:ext cx="295" cy="2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29" name="Line 101"/>
            <p:cNvSpPr>
              <a:spLocks noChangeShapeType="1"/>
            </p:cNvSpPr>
            <p:nvPr/>
          </p:nvSpPr>
          <p:spPr bwMode="auto">
            <a:xfrm>
              <a:off x="4411" y="3007"/>
              <a:ext cx="119" cy="2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30" name="Line 102"/>
            <p:cNvSpPr>
              <a:spLocks noChangeShapeType="1"/>
            </p:cNvSpPr>
            <p:nvPr/>
          </p:nvSpPr>
          <p:spPr bwMode="auto">
            <a:xfrm flipH="1">
              <a:off x="4991" y="2976"/>
              <a:ext cx="145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31" name="Oval 94"/>
            <p:cNvSpPr>
              <a:spLocks noChangeArrowheads="1"/>
            </p:cNvSpPr>
            <p:nvPr/>
          </p:nvSpPr>
          <p:spPr bwMode="auto">
            <a:xfrm>
              <a:off x="4608" y="2496"/>
              <a:ext cx="268" cy="243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 sz="2400">
                  <a:ea typeface="宋体" panose="02010600030101010101" pitchFamily="2" charset="-122"/>
                </a:rPr>
                <a:t>8</a:t>
              </a:r>
            </a:p>
          </p:txBody>
        </p:sp>
        <p:sp>
          <p:nvSpPr>
            <p:cNvPr id="64532" name="Oval 95"/>
            <p:cNvSpPr>
              <a:spLocks noChangeArrowheads="1"/>
            </p:cNvSpPr>
            <p:nvPr/>
          </p:nvSpPr>
          <p:spPr bwMode="auto">
            <a:xfrm>
              <a:off x="4226" y="2812"/>
              <a:ext cx="268" cy="243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 sz="2400"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64533" name="Oval 96"/>
            <p:cNvSpPr>
              <a:spLocks noChangeArrowheads="1"/>
            </p:cNvSpPr>
            <p:nvPr/>
          </p:nvSpPr>
          <p:spPr bwMode="auto">
            <a:xfrm>
              <a:off x="5040" y="2812"/>
              <a:ext cx="268" cy="243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 sz="2400">
                  <a:ea typeface="宋体" panose="02010600030101010101" pitchFamily="2" charset="-122"/>
                </a:rPr>
                <a:t>25</a:t>
              </a:r>
            </a:p>
          </p:txBody>
        </p:sp>
        <p:sp>
          <p:nvSpPr>
            <p:cNvPr id="64534" name="Oval 97"/>
            <p:cNvSpPr>
              <a:spLocks noChangeArrowheads="1"/>
            </p:cNvSpPr>
            <p:nvPr/>
          </p:nvSpPr>
          <p:spPr bwMode="auto">
            <a:xfrm>
              <a:off x="4450" y="3170"/>
              <a:ext cx="267" cy="243"/>
            </a:xfrm>
            <a:prstGeom prst="ellipse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 sz="2400"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64535" name="Oval 98"/>
            <p:cNvSpPr>
              <a:spLocks noChangeArrowheads="1"/>
            </p:cNvSpPr>
            <p:nvPr/>
          </p:nvSpPr>
          <p:spPr bwMode="auto">
            <a:xfrm>
              <a:off x="4806" y="3170"/>
              <a:ext cx="268" cy="243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 sz="2400">
                  <a:ea typeface="宋体" panose="02010600030101010101" pitchFamily="2" charset="-122"/>
                </a:rPr>
                <a:t>13</a:t>
              </a:r>
            </a:p>
          </p:txBody>
        </p:sp>
      </p:grpSp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9374AE-4C27-4E1D-997D-29240FA83425}" type="slidenum">
              <a:rPr lang="en-US" altLang="zh-CN"/>
              <a:t>55</a:t>
            </a:fld>
            <a:endParaRPr lang="en-US" altLang="zh-CN"/>
          </a:p>
        </p:txBody>
      </p:sp>
      <p:sp>
        <p:nvSpPr>
          <p:cNvPr id="31232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5</a:t>
            </a:r>
            <a:r>
              <a:rPr lang="zh-CN" altLang="en-US" smtClean="0"/>
              <a:t>．查找性能的分析</a:t>
            </a:r>
          </a:p>
        </p:txBody>
      </p:sp>
      <p:sp>
        <p:nvSpPr>
          <p:cNvPr id="65540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 </a:t>
            </a:r>
            <a:r>
              <a:rPr lang="zh-CN" altLang="en-US" smtClean="0"/>
              <a:t>对于每一棵特定的二叉排序树</a:t>
            </a:r>
            <a:r>
              <a:rPr lang="en-US" altLang="zh-CN" smtClean="0"/>
              <a:t>, </a:t>
            </a:r>
            <a:r>
              <a:rPr lang="zh-CN" altLang="en-US" smtClean="0"/>
              <a:t>均可按照平均查找长度的定义来求它的 </a:t>
            </a:r>
            <a:r>
              <a:rPr lang="en-US" altLang="zh-CN" smtClean="0"/>
              <a:t>ASL </a:t>
            </a:r>
            <a:r>
              <a:rPr lang="zh-CN" altLang="en-US" smtClean="0"/>
              <a:t>值</a:t>
            </a:r>
            <a:r>
              <a:rPr lang="en-US" altLang="zh-CN" smtClean="0"/>
              <a:t>.</a:t>
            </a:r>
          </a:p>
          <a:p>
            <a:pPr eaLnBrk="1" hangingPunct="1"/>
            <a:r>
              <a:rPr lang="zh-CN" altLang="en-US" smtClean="0"/>
              <a:t>由值相同的 </a:t>
            </a:r>
            <a:r>
              <a:rPr lang="en-US" altLang="zh-CN" smtClean="0"/>
              <a:t>n </a:t>
            </a:r>
            <a:r>
              <a:rPr lang="zh-CN" altLang="en-US" smtClean="0"/>
              <a:t>个关键字</a:t>
            </a:r>
            <a:r>
              <a:rPr lang="en-US" altLang="zh-CN" smtClean="0"/>
              <a:t>, </a:t>
            </a:r>
            <a:r>
              <a:rPr lang="zh-CN" altLang="en-US" smtClean="0"/>
              <a:t>构造所得的不同形态的多棵二叉排序树</a:t>
            </a:r>
          </a:p>
          <a:p>
            <a:pPr eaLnBrk="1" hangingPunct="1"/>
            <a:r>
              <a:rPr lang="zh-CN" altLang="en-US" smtClean="0"/>
              <a:t>所以平均查找长度的值不同。</a:t>
            </a:r>
          </a:p>
        </p:txBody>
      </p:sp>
      <p:grpSp>
        <p:nvGrpSpPr>
          <p:cNvPr id="5" name="Group 4"/>
          <p:cNvGrpSpPr/>
          <p:nvPr/>
        </p:nvGrpSpPr>
        <p:grpSpPr bwMode="auto">
          <a:xfrm>
            <a:off x="2286000" y="3773958"/>
            <a:ext cx="5054600" cy="2319338"/>
            <a:chOff x="1429" y="663"/>
            <a:chExt cx="3184" cy="1461"/>
          </a:xfrm>
        </p:grpSpPr>
        <p:sp>
          <p:nvSpPr>
            <p:cNvPr id="7" name="Line 5"/>
            <p:cNvSpPr>
              <a:spLocks noChangeShapeType="1"/>
            </p:cNvSpPr>
            <p:nvPr/>
          </p:nvSpPr>
          <p:spPr bwMode="auto">
            <a:xfrm flipH="1">
              <a:off x="2164" y="895"/>
              <a:ext cx="400" cy="218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Line 6"/>
            <p:cNvSpPr>
              <a:spLocks noChangeShapeType="1"/>
            </p:cNvSpPr>
            <p:nvPr/>
          </p:nvSpPr>
          <p:spPr bwMode="auto">
            <a:xfrm>
              <a:off x="2863" y="895"/>
              <a:ext cx="400" cy="216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>
              <a:off x="2160" y="1282"/>
              <a:ext cx="250" cy="182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 flipH="1">
              <a:off x="2200" y="1661"/>
              <a:ext cx="136" cy="181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 flipH="1">
              <a:off x="1736" y="1282"/>
              <a:ext cx="253" cy="182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 rot="10800000">
              <a:off x="3560" y="1253"/>
              <a:ext cx="250" cy="181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 flipH="1">
              <a:off x="3651" y="1706"/>
              <a:ext cx="136" cy="136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 flipH="1">
              <a:off x="3078" y="1282"/>
              <a:ext cx="207" cy="163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3969" y="1661"/>
              <a:ext cx="226" cy="181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6" name="Group 14"/>
            <p:cNvGrpSpPr/>
            <p:nvPr/>
          </p:nvGrpSpPr>
          <p:grpSpPr bwMode="auto">
            <a:xfrm>
              <a:off x="2517" y="663"/>
              <a:ext cx="599" cy="327"/>
              <a:chOff x="3808" y="911"/>
              <a:chExt cx="599" cy="327"/>
            </a:xfrm>
          </p:grpSpPr>
          <p:sp>
            <p:nvSpPr>
              <p:cNvPr id="44" name="Oval 15"/>
              <p:cNvSpPr>
                <a:spLocks noChangeArrowheads="1"/>
              </p:cNvSpPr>
              <p:nvPr/>
            </p:nvSpPr>
            <p:spPr bwMode="auto">
              <a:xfrm>
                <a:off x="3878" y="935"/>
                <a:ext cx="331" cy="301"/>
              </a:xfrm>
              <a:prstGeom prst="ellipse">
                <a:avLst/>
              </a:prstGeom>
              <a:solidFill>
                <a:srgbClr val="FFFFCC"/>
              </a:solidFill>
              <a:ln w="12700" cap="rnd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 algn="ctr" eaLnBrk="0" hangingPunct="0"/>
                <a:endParaRPr lang="zh-CN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45" name="Text Box 16"/>
              <p:cNvSpPr txBox="1">
                <a:spLocks noChangeArrowheads="1"/>
              </p:cNvSpPr>
              <p:nvPr/>
            </p:nvSpPr>
            <p:spPr bwMode="auto">
              <a:xfrm rot="10800000" flipV="1">
                <a:off x="3808" y="911"/>
                <a:ext cx="599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r>
                  <a:rPr kumimoji="0" lang="en-US" altLang="zh-CN">
                    <a:ea typeface="隶书" pitchFamily="49" charset="-122"/>
                  </a:rPr>
                  <a:t> 45</a:t>
                </a:r>
                <a:endParaRPr kumimoji="0" lang="en-US" altLang="zh-CN">
                  <a:ea typeface="黑体" panose="02010609060101010101" pitchFamily="2" charset="-122"/>
                </a:endParaRPr>
              </a:p>
            </p:txBody>
          </p:sp>
        </p:grpSp>
        <p:grpSp>
          <p:nvGrpSpPr>
            <p:cNvPr id="17" name="Group 17"/>
            <p:cNvGrpSpPr/>
            <p:nvPr/>
          </p:nvGrpSpPr>
          <p:grpSpPr bwMode="auto">
            <a:xfrm>
              <a:off x="1882" y="1004"/>
              <a:ext cx="599" cy="327"/>
              <a:chOff x="3808" y="911"/>
              <a:chExt cx="599" cy="327"/>
            </a:xfrm>
          </p:grpSpPr>
          <p:sp>
            <p:nvSpPr>
              <p:cNvPr id="42" name="Oval 18"/>
              <p:cNvSpPr>
                <a:spLocks noChangeArrowheads="1"/>
              </p:cNvSpPr>
              <p:nvPr/>
            </p:nvSpPr>
            <p:spPr bwMode="auto">
              <a:xfrm>
                <a:off x="3878" y="935"/>
                <a:ext cx="331" cy="301"/>
              </a:xfrm>
              <a:prstGeom prst="ellipse">
                <a:avLst/>
              </a:prstGeom>
              <a:solidFill>
                <a:srgbClr val="FFFFCC"/>
              </a:solidFill>
              <a:ln w="12700" cap="rnd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 algn="ctr" eaLnBrk="0" hangingPunct="0"/>
                <a:endParaRPr lang="zh-CN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43" name="Text Box 19"/>
              <p:cNvSpPr txBox="1">
                <a:spLocks noChangeArrowheads="1"/>
              </p:cNvSpPr>
              <p:nvPr/>
            </p:nvSpPr>
            <p:spPr bwMode="auto">
              <a:xfrm rot="10800000" flipV="1">
                <a:off x="3808" y="911"/>
                <a:ext cx="599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r>
                  <a:rPr kumimoji="0" lang="en-US" altLang="zh-CN">
                    <a:ea typeface="隶书" pitchFamily="49" charset="-122"/>
                  </a:rPr>
                  <a:t> 12</a:t>
                </a:r>
                <a:endParaRPr kumimoji="0" lang="en-US" altLang="zh-CN">
                  <a:ea typeface="黑体" panose="02010609060101010101" pitchFamily="2" charset="-122"/>
                </a:endParaRPr>
              </a:p>
            </p:txBody>
          </p:sp>
        </p:grpSp>
        <p:grpSp>
          <p:nvGrpSpPr>
            <p:cNvPr id="18" name="Group 20"/>
            <p:cNvGrpSpPr/>
            <p:nvPr/>
          </p:nvGrpSpPr>
          <p:grpSpPr bwMode="auto">
            <a:xfrm>
              <a:off x="1429" y="1389"/>
              <a:ext cx="599" cy="327"/>
              <a:chOff x="3808" y="911"/>
              <a:chExt cx="599" cy="327"/>
            </a:xfrm>
          </p:grpSpPr>
          <p:sp>
            <p:nvSpPr>
              <p:cNvPr id="40" name="Oval 21"/>
              <p:cNvSpPr>
                <a:spLocks noChangeArrowheads="1"/>
              </p:cNvSpPr>
              <p:nvPr/>
            </p:nvSpPr>
            <p:spPr bwMode="auto">
              <a:xfrm>
                <a:off x="3878" y="935"/>
                <a:ext cx="331" cy="301"/>
              </a:xfrm>
              <a:prstGeom prst="ellipse">
                <a:avLst/>
              </a:prstGeom>
              <a:solidFill>
                <a:srgbClr val="FFFFCC"/>
              </a:solidFill>
              <a:ln w="12700" cap="rnd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 algn="ctr" eaLnBrk="0" hangingPunct="0"/>
                <a:endParaRPr lang="zh-CN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41" name="Text Box 22"/>
              <p:cNvSpPr txBox="1">
                <a:spLocks noChangeArrowheads="1"/>
              </p:cNvSpPr>
              <p:nvPr/>
            </p:nvSpPr>
            <p:spPr bwMode="auto">
              <a:xfrm rot="10800000" flipV="1">
                <a:off x="3808" y="911"/>
                <a:ext cx="599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r>
                  <a:rPr kumimoji="0" lang="en-US" altLang="zh-CN">
                    <a:ea typeface="隶书" pitchFamily="49" charset="-122"/>
                  </a:rPr>
                  <a:t>  </a:t>
                </a:r>
                <a:r>
                  <a:rPr kumimoji="0" lang="en-US" altLang="zh-CN" sz="1200">
                    <a:ea typeface="隶书" pitchFamily="49" charset="-122"/>
                  </a:rPr>
                  <a:t> </a:t>
                </a:r>
                <a:r>
                  <a:rPr kumimoji="0" lang="en-US" altLang="zh-CN">
                    <a:ea typeface="隶书" pitchFamily="49" charset="-122"/>
                  </a:rPr>
                  <a:t>3</a:t>
                </a:r>
                <a:endParaRPr kumimoji="0" lang="en-US" altLang="zh-CN">
                  <a:ea typeface="黑体" panose="02010609060101010101" pitchFamily="2" charset="-122"/>
                </a:endParaRPr>
              </a:p>
            </p:txBody>
          </p:sp>
        </p:grpSp>
        <p:grpSp>
          <p:nvGrpSpPr>
            <p:cNvPr id="19" name="Group 23"/>
            <p:cNvGrpSpPr/>
            <p:nvPr/>
          </p:nvGrpSpPr>
          <p:grpSpPr bwMode="auto">
            <a:xfrm>
              <a:off x="2200" y="1389"/>
              <a:ext cx="599" cy="327"/>
              <a:chOff x="3808" y="911"/>
              <a:chExt cx="599" cy="327"/>
            </a:xfrm>
          </p:grpSpPr>
          <p:sp>
            <p:nvSpPr>
              <p:cNvPr id="38" name="Oval 24"/>
              <p:cNvSpPr>
                <a:spLocks noChangeArrowheads="1"/>
              </p:cNvSpPr>
              <p:nvPr/>
            </p:nvSpPr>
            <p:spPr bwMode="auto">
              <a:xfrm>
                <a:off x="3878" y="935"/>
                <a:ext cx="331" cy="301"/>
              </a:xfrm>
              <a:prstGeom prst="ellipse">
                <a:avLst/>
              </a:prstGeom>
              <a:solidFill>
                <a:srgbClr val="FFFFCC"/>
              </a:solidFill>
              <a:ln w="12700" cap="rnd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 algn="ctr" eaLnBrk="0" hangingPunct="0"/>
                <a:endParaRPr lang="zh-CN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39" name="Text Box 25"/>
              <p:cNvSpPr txBox="1">
                <a:spLocks noChangeArrowheads="1"/>
              </p:cNvSpPr>
              <p:nvPr/>
            </p:nvSpPr>
            <p:spPr bwMode="auto">
              <a:xfrm rot="10800000" flipV="1">
                <a:off x="3808" y="911"/>
                <a:ext cx="599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r>
                  <a:rPr kumimoji="0" lang="en-US" altLang="zh-CN" sz="1400">
                    <a:ea typeface="隶书" pitchFamily="49" charset="-122"/>
                  </a:rPr>
                  <a:t> </a:t>
                </a:r>
                <a:r>
                  <a:rPr kumimoji="0" lang="en-US" altLang="zh-CN" sz="1600">
                    <a:ea typeface="隶书" pitchFamily="49" charset="-122"/>
                  </a:rPr>
                  <a:t>  </a:t>
                </a:r>
                <a:r>
                  <a:rPr kumimoji="0" lang="en-US" altLang="zh-CN">
                    <a:ea typeface="隶书" pitchFamily="49" charset="-122"/>
                  </a:rPr>
                  <a:t>37</a:t>
                </a:r>
                <a:endParaRPr kumimoji="0" lang="en-US" altLang="zh-CN">
                  <a:ea typeface="黑体" panose="02010609060101010101" pitchFamily="2" charset="-122"/>
                </a:endParaRPr>
              </a:p>
            </p:txBody>
          </p:sp>
        </p:grpSp>
        <p:grpSp>
          <p:nvGrpSpPr>
            <p:cNvPr id="20" name="Group 26"/>
            <p:cNvGrpSpPr/>
            <p:nvPr/>
          </p:nvGrpSpPr>
          <p:grpSpPr bwMode="auto">
            <a:xfrm>
              <a:off x="2836" y="1389"/>
              <a:ext cx="599" cy="327"/>
              <a:chOff x="3809" y="911"/>
              <a:chExt cx="599" cy="327"/>
            </a:xfrm>
          </p:grpSpPr>
          <p:sp>
            <p:nvSpPr>
              <p:cNvPr id="36" name="Oval 27"/>
              <p:cNvSpPr>
                <a:spLocks noChangeArrowheads="1"/>
              </p:cNvSpPr>
              <p:nvPr/>
            </p:nvSpPr>
            <p:spPr bwMode="auto">
              <a:xfrm>
                <a:off x="3878" y="935"/>
                <a:ext cx="331" cy="301"/>
              </a:xfrm>
              <a:prstGeom prst="ellipse">
                <a:avLst/>
              </a:prstGeom>
              <a:solidFill>
                <a:srgbClr val="FFFFCC"/>
              </a:solidFill>
              <a:ln w="12700" cap="rnd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 algn="ctr" eaLnBrk="0" hangingPunct="0"/>
                <a:endParaRPr lang="zh-CN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37" name="Text Box 28"/>
              <p:cNvSpPr txBox="1">
                <a:spLocks noChangeArrowheads="1"/>
              </p:cNvSpPr>
              <p:nvPr/>
            </p:nvSpPr>
            <p:spPr bwMode="auto">
              <a:xfrm rot="10800000" flipV="1">
                <a:off x="3809" y="911"/>
                <a:ext cx="599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r>
                  <a:rPr kumimoji="0" lang="en-US" altLang="zh-CN">
                    <a:ea typeface="隶书" pitchFamily="49" charset="-122"/>
                  </a:rPr>
                  <a:t> </a:t>
                </a:r>
                <a:r>
                  <a:rPr kumimoji="0" lang="en-US" altLang="zh-CN" sz="1400">
                    <a:ea typeface="隶书" pitchFamily="49" charset="-122"/>
                  </a:rPr>
                  <a:t> </a:t>
                </a:r>
                <a:r>
                  <a:rPr kumimoji="0" lang="en-US" altLang="zh-CN">
                    <a:ea typeface="隶书" pitchFamily="49" charset="-122"/>
                  </a:rPr>
                  <a:t>53</a:t>
                </a:r>
                <a:endParaRPr kumimoji="0" lang="en-US" altLang="zh-CN">
                  <a:ea typeface="黑体" panose="02010609060101010101" pitchFamily="2" charset="-122"/>
                </a:endParaRPr>
              </a:p>
            </p:txBody>
          </p:sp>
        </p:grpSp>
        <p:grpSp>
          <p:nvGrpSpPr>
            <p:cNvPr id="21" name="Group 29"/>
            <p:cNvGrpSpPr/>
            <p:nvPr/>
          </p:nvGrpSpPr>
          <p:grpSpPr bwMode="auto">
            <a:xfrm>
              <a:off x="3651" y="1388"/>
              <a:ext cx="599" cy="327"/>
              <a:chOff x="3808" y="910"/>
              <a:chExt cx="599" cy="327"/>
            </a:xfrm>
          </p:grpSpPr>
          <p:sp>
            <p:nvSpPr>
              <p:cNvPr id="34" name="Oval 30"/>
              <p:cNvSpPr>
                <a:spLocks noChangeArrowheads="1"/>
              </p:cNvSpPr>
              <p:nvPr/>
            </p:nvSpPr>
            <p:spPr bwMode="auto">
              <a:xfrm>
                <a:off x="3878" y="935"/>
                <a:ext cx="331" cy="301"/>
              </a:xfrm>
              <a:prstGeom prst="ellipse">
                <a:avLst/>
              </a:prstGeom>
              <a:solidFill>
                <a:srgbClr val="FFFFCC"/>
              </a:solidFill>
              <a:ln w="12700" cap="rnd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 algn="ctr" eaLnBrk="0" hangingPunct="0"/>
                <a:endParaRPr lang="zh-CN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35" name="Text Box 31"/>
              <p:cNvSpPr txBox="1">
                <a:spLocks noChangeArrowheads="1"/>
              </p:cNvSpPr>
              <p:nvPr/>
            </p:nvSpPr>
            <p:spPr bwMode="auto">
              <a:xfrm rot="10800000" flipV="1">
                <a:off x="3808" y="910"/>
                <a:ext cx="599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r>
                  <a:rPr kumimoji="0" lang="en-US" altLang="zh-CN">
                    <a:ea typeface="隶书" pitchFamily="49" charset="-122"/>
                  </a:rPr>
                  <a:t> </a:t>
                </a:r>
                <a:r>
                  <a:rPr kumimoji="0" lang="en-US" altLang="zh-CN" sz="1400">
                    <a:ea typeface="隶书" pitchFamily="49" charset="-122"/>
                  </a:rPr>
                  <a:t> </a:t>
                </a:r>
                <a:r>
                  <a:rPr kumimoji="0" lang="en-US" altLang="zh-CN">
                    <a:ea typeface="隶书" pitchFamily="49" charset="-122"/>
                  </a:rPr>
                  <a:t>90</a:t>
                </a:r>
                <a:endParaRPr kumimoji="0" lang="en-US" altLang="zh-CN">
                  <a:ea typeface="黑体" panose="02010609060101010101" pitchFamily="2" charset="-122"/>
                </a:endParaRPr>
              </a:p>
            </p:txBody>
          </p:sp>
        </p:grpSp>
        <p:grpSp>
          <p:nvGrpSpPr>
            <p:cNvPr id="22" name="Group 32"/>
            <p:cNvGrpSpPr/>
            <p:nvPr/>
          </p:nvGrpSpPr>
          <p:grpSpPr bwMode="auto">
            <a:xfrm>
              <a:off x="2018" y="1797"/>
              <a:ext cx="599" cy="327"/>
              <a:chOff x="3808" y="911"/>
              <a:chExt cx="599" cy="327"/>
            </a:xfrm>
          </p:grpSpPr>
          <p:sp>
            <p:nvSpPr>
              <p:cNvPr id="32" name="Oval 33"/>
              <p:cNvSpPr>
                <a:spLocks noChangeArrowheads="1"/>
              </p:cNvSpPr>
              <p:nvPr/>
            </p:nvSpPr>
            <p:spPr bwMode="auto">
              <a:xfrm>
                <a:off x="3878" y="935"/>
                <a:ext cx="331" cy="301"/>
              </a:xfrm>
              <a:prstGeom prst="ellipse">
                <a:avLst/>
              </a:prstGeom>
              <a:solidFill>
                <a:srgbClr val="FFFFCC"/>
              </a:solidFill>
              <a:ln w="12700" cap="rnd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 algn="ctr" eaLnBrk="0" hangingPunct="0"/>
                <a:endParaRPr lang="zh-CN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33" name="Text Box 34"/>
              <p:cNvSpPr txBox="1">
                <a:spLocks noChangeArrowheads="1"/>
              </p:cNvSpPr>
              <p:nvPr/>
            </p:nvSpPr>
            <p:spPr bwMode="auto">
              <a:xfrm rot="10800000" flipV="1">
                <a:off x="3808" y="911"/>
                <a:ext cx="599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r>
                  <a:rPr kumimoji="0" lang="en-US" altLang="zh-CN">
                    <a:ea typeface="隶书" pitchFamily="49" charset="-122"/>
                  </a:rPr>
                  <a:t> </a:t>
                </a:r>
                <a:r>
                  <a:rPr kumimoji="0" lang="en-US" altLang="zh-CN" sz="1400">
                    <a:ea typeface="隶书" pitchFamily="49" charset="-122"/>
                  </a:rPr>
                  <a:t> </a:t>
                </a:r>
                <a:r>
                  <a:rPr kumimoji="0" lang="en-US" altLang="zh-CN">
                    <a:ea typeface="隶书" pitchFamily="49" charset="-122"/>
                  </a:rPr>
                  <a:t>24</a:t>
                </a:r>
                <a:endParaRPr kumimoji="0" lang="en-US" altLang="zh-CN">
                  <a:ea typeface="黑体" panose="02010609060101010101" pitchFamily="2" charset="-122"/>
                </a:endParaRPr>
              </a:p>
            </p:txBody>
          </p:sp>
        </p:grpSp>
        <p:grpSp>
          <p:nvGrpSpPr>
            <p:cNvPr id="23" name="Group 35"/>
            <p:cNvGrpSpPr/>
            <p:nvPr/>
          </p:nvGrpSpPr>
          <p:grpSpPr bwMode="auto">
            <a:xfrm>
              <a:off x="3424" y="1796"/>
              <a:ext cx="599" cy="327"/>
              <a:chOff x="3808" y="910"/>
              <a:chExt cx="599" cy="327"/>
            </a:xfrm>
          </p:grpSpPr>
          <p:sp>
            <p:nvSpPr>
              <p:cNvPr id="30" name="Oval 36"/>
              <p:cNvSpPr>
                <a:spLocks noChangeArrowheads="1"/>
              </p:cNvSpPr>
              <p:nvPr/>
            </p:nvSpPr>
            <p:spPr bwMode="auto">
              <a:xfrm>
                <a:off x="3878" y="935"/>
                <a:ext cx="331" cy="301"/>
              </a:xfrm>
              <a:prstGeom prst="ellipse">
                <a:avLst/>
              </a:prstGeom>
              <a:solidFill>
                <a:srgbClr val="FFFFCC"/>
              </a:solidFill>
              <a:ln w="12700" cap="rnd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 algn="ctr" eaLnBrk="0" hangingPunct="0"/>
                <a:endParaRPr lang="zh-CN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31" name="Text Box 37"/>
              <p:cNvSpPr txBox="1">
                <a:spLocks noChangeArrowheads="1"/>
              </p:cNvSpPr>
              <p:nvPr/>
            </p:nvSpPr>
            <p:spPr bwMode="auto">
              <a:xfrm rot="10800000" flipV="1">
                <a:off x="3808" y="910"/>
                <a:ext cx="599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r>
                  <a:rPr kumimoji="0" lang="en-US" altLang="zh-CN">
                    <a:ea typeface="隶书" pitchFamily="49" charset="-122"/>
                  </a:rPr>
                  <a:t> </a:t>
                </a:r>
                <a:r>
                  <a:rPr kumimoji="0" lang="en-US" altLang="zh-CN" sz="1400">
                    <a:ea typeface="隶书" pitchFamily="49" charset="-122"/>
                  </a:rPr>
                  <a:t> </a:t>
                </a:r>
                <a:r>
                  <a:rPr kumimoji="0" lang="en-US" altLang="zh-CN">
                    <a:ea typeface="隶书" pitchFamily="49" charset="-122"/>
                  </a:rPr>
                  <a:t>78</a:t>
                </a:r>
                <a:endParaRPr kumimoji="0" lang="en-US" altLang="zh-CN">
                  <a:ea typeface="黑体" panose="02010609060101010101" pitchFamily="2" charset="-122"/>
                </a:endParaRPr>
              </a:p>
            </p:txBody>
          </p:sp>
        </p:grpSp>
        <p:grpSp>
          <p:nvGrpSpPr>
            <p:cNvPr id="24" name="Group 38"/>
            <p:cNvGrpSpPr/>
            <p:nvPr/>
          </p:nvGrpSpPr>
          <p:grpSpPr bwMode="auto">
            <a:xfrm>
              <a:off x="4014" y="1796"/>
              <a:ext cx="599" cy="327"/>
              <a:chOff x="3808" y="910"/>
              <a:chExt cx="599" cy="327"/>
            </a:xfrm>
          </p:grpSpPr>
          <p:sp>
            <p:nvSpPr>
              <p:cNvPr id="28" name="Oval 39"/>
              <p:cNvSpPr>
                <a:spLocks noChangeArrowheads="1"/>
              </p:cNvSpPr>
              <p:nvPr/>
            </p:nvSpPr>
            <p:spPr bwMode="auto">
              <a:xfrm>
                <a:off x="3878" y="935"/>
                <a:ext cx="331" cy="301"/>
              </a:xfrm>
              <a:prstGeom prst="ellipse">
                <a:avLst/>
              </a:prstGeom>
              <a:solidFill>
                <a:srgbClr val="FFFFCC"/>
              </a:solidFill>
              <a:ln w="12700" cap="rnd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 algn="ctr" eaLnBrk="0" hangingPunct="0"/>
                <a:endParaRPr lang="zh-CN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29" name="Text Box 40"/>
              <p:cNvSpPr txBox="1">
                <a:spLocks noChangeArrowheads="1"/>
              </p:cNvSpPr>
              <p:nvPr/>
            </p:nvSpPr>
            <p:spPr bwMode="auto">
              <a:xfrm rot="10800000" flipV="1">
                <a:off x="3808" y="910"/>
                <a:ext cx="599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r>
                  <a:rPr kumimoji="0" lang="en-US" altLang="zh-CN">
                    <a:ea typeface="隶书" pitchFamily="49" charset="-122"/>
                  </a:rPr>
                  <a:t> 98</a:t>
                </a:r>
                <a:endParaRPr kumimoji="0" lang="en-US" altLang="zh-CN">
                  <a:ea typeface="黑体" panose="02010609060101010101" pitchFamily="2" charset="-122"/>
                </a:endParaRPr>
              </a:p>
            </p:txBody>
          </p:sp>
        </p:grpSp>
        <p:grpSp>
          <p:nvGrpSpPr>
            <p:cNvPr id="25" name="Group 41"/>
            <p:cNvGrpSpPr/>
            <p:nvPr/>
          </p:nvGrpSpPr>
          <p:grpSpPr bwMode="auto">
            <a:xfrm>
              <a:off x="3198" y="1004"/>
              <a:ext cx="599" cy="327"/>
              <a:chOff x="3808" y="911"/>
              <a:chExt cx="599" cy="327"/>
            </a:xfrm>
          </p:grpSpPr>
          <p:sp>
            <p:nvSpPr>
              <p:cNvPr id="26" name="Oval 42"/>
              <p:cNvSpPr>
                <a:spLocks noChangeArrowheads="1"/>
              </p:cNvSpPr>
              <p:nvPr/>
            </p:nvSpPr>
            <p:spPr bwMode="auto">
              <a:xfrm>
                <a:off x="3878" y="935"/>
                <a:ext cx="331" cy="301"/>
              </a:xfrm>
              <a:prstGeom prst="ellipse">
                <a:avLst/>
              </a:prstGeom>
              <a:solidFill>
                <a:srgbClr val="FFFFCC"/>
              </a:solidFill>
              <a:ln w="12700" cap="rnd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 algn="ctr" eaLnBrk="0" hangingPunct="0"/>
                <a:endParaRPr lang="zh-CN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27" name="Text Box 43"/>
              <p:cNvSpPr txBox="1">
                <a:spLocks noChangeArrowheads="1"/>
              </p:cNvSpPr>
              <p:nvPr/>
            </p:nvSpPr>
            <p:spPr bwMode="auto">
              <a:xfrm rot="10800000" flipV="1">
                <a:off x="3808" y="911"/>
                <a:ext cx="599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r>
                  <a:rPr kumimoji="0" lang="en-US" altLang="zh-CN">
                    <a:ea typeface="隶书" pitchFamily="49" charset="-122"/>
                  </a:rPr>
                  <a:t> </a:t>
                </a:r>
                <a:r>
                  <a:rPr kumimoji="0" lang="en-US" altLang="zh-CN" sz="1600">
                    <a:ea typeface="隶书" pitchFamily="49" charset="-122"/>
                  </a:rPr>
                  <a:t> </a:t>
                </a:r>
                <a:r>
                  <a:rPr kumimoji="0" lang="en-US" altLang="zh-CN">
                    <a:ea typeface="隶书" pitchFamily="49" charset="-122"/>
                  </a:rPr>
                  <a:t>61</a:t>
                </a:r>
                <a:endParaRPr kumimoji="0" lang="en-US" altLang="zh-CN">
                  <a:ea typeface="黑体" panose="02010609060101010101" pitchFamily="2" charset="-122"/>
                </a:endParaRPr>
              </a:p>
            </p:txBody>
          </p:sp>
        </p:grpSp>
      </p:grp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93BD08-4EF1-460E-B010-0EA7FBC5354B}" type="slidenum">
              <a:rPr lang="en-US" altLang="zh-CN"/>
              <a:t>56</a:t>
            </a:fld>
            <a:endParaRPr lang="en-US" altLang="zh-CN"/>
          </a:p>
        </p:txBody>
      </p:sp>
      <p:grpSp>
        <p:nvGrpSpPr>
          <p:cNvPr id="2" name="Group 3"/>
          <p:cNvGrpSpPr/>
          <p:nvPr/>
        </p:nvGrpSpPr>
        <p:grpSpPr bwMode="auto">
          <a:xfrm>
            <a:off x="4089400" y="990600"/>
            <a:ext cx="5054600" cy="2319338"/>
            <a:chOff x="1429" y="663"/>
            <a:chExt cx="3184" cy="1461"/>
          </a:xfrm>
        </p:grpSpPr>
        <p:sp>
          <p:nvSpPr>
            <p:cNvPr id="66608" name="Line 4"/>
            <p:cNvSpPr>
              <a:spLocks noChangeShapeType="1"/>
            </p:cNvSpPr>
            <p:nvPr/>
          </p:nvSpPr>
          <p:spPr bwMode="auto">
            <a:xfrm flipH="1">
              <a:off x="2164" y="895"/>
              <a:ext cx="400" cy="218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609" name="Line 5"/>
            <p:cNvSpPr>
              <a:spLocks noChangeShapeType="1"/>
            </p:cNvSpPr>
            <p:nvPr/>
          </p:nvSpPr>
          <p:spPr bwMode="auto">
            <a:xfrm>
              <a:off x="2863" y="895"/>
              <a:ext cx="400" cy="216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610" name="Line 6"/>
            <p:cNvSpPr>
              <a:spLocks noChangeShapeType="1"/>
            </p:cNvSpPr>
            <p:nvPr/>
          </p:nvSpPr>
          <p:spPr bwMode="auto">
            <a:xfrm>
              <a:off x="2160" y="1282"/>
              <a:ext cx="250" cy="182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611" name="Line 7"/>
            <p:cNvSpPr>
              <a:spLocks noChangeShapeType="1"/>
            </p:cNvSpPr>
            <p:nvPr/>
          </p:nvSpPr>
          <p:spPr bwMode="auto">
            <a:xfrm flipH="1">
              <a:off x="2200" y="1661"/>
              <a:ext cx="136" cy="181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612" name="Line 8"/>
            <p:cNvSpPr>
              <a:spLocks noChangeShapeType="1"/>
            </p:cNvSpPr>
            <p:nvPr/>
          </p:nvSpPr>
          <p:spPr bwMode="auto">
            <a:xfrm flipH="1">
              <a:off x="1736" y="1282"/>
              <a:ext cx="253" cy="182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613" name="Line 9"/>
            <p:cNvSpPr>
              <a:spLocks noChangeShapeType="1"/>
            </p:cNvSpPr>
            <p:nvPr/>
          </p:nvSpPr>
          <p:spPr bwMode="auto">
            <a:xfrm rot="10800000">
              <a:off x="3560" y="1253"/>
              <a:ext cx="250" cy="181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614" name="Line 10"/>
            <p:cNvSpPr>
              <a:spLocks noChangeShapeType="1"/>
            </p:cNvSpPr>
            <p:nvPr/>
          </p:nvSpPr>
          <p:spPr bwMode="auto">
            <a:xfrm flipH="1">
              <a:off x="3651" y="1706"/>
              <a:ext cx="136" cy="136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615" name="Line 11"/>
            <p:cNvSpPr>
              <a:spLocks noChangeShapeType="1"/>
            </p:cNvSpPr>
            <p:nvPr/>
          </p:nvSpPr>
          <p:spPr bwMode="auto">
            <a:xfrm flipH="1">
              <a:off x="3078" y="1282"/>
              <a:ext cx="207" cy="163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616" name="Line 12"/>
            <p:cNvSpPr>
              <a:spLocks noChangeShapeType="1"/>
            </p:cNvSpPr>
            <p:nvPr/>
          </p:nvSpPr>
          <p:spPr bwMode="auto">
            <a:xfrm>
              <a:off x="3969" y="1661"/>
              <a:ext cx="226" cy="181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66617" name="Group 13"/>
            <p:cNvGrpSpPr/>
            <p:nvPr/>
          </p:nvGrpSpPr>
          <p:grpSpPr bwMode="auto">
            <a:xfrm>
              <a:off x="2517" y="663"/>
              <a:ext cx="599" cy="327"/>
              <a:chOff x="3808" y="911"/>
              <a:chExt cx="599" cy="327"/>
            </a:xfrm>
          </p:grpSpPr>
          <p:sp>
            <p:nvSpPr>
              <p:cNvPr id="66645" name="Oval 14"/>
              <p:cNvSpPr>
                <a:spLocks noChangeArrowheads="1"/>
              </p:cNvSpPr>
              <p:nvPr/>
            </p:nvSpPr>
            <p:spPr bwMode="auto">
              <a:xfrm>
                <a:off x="3878" y="935"/>
                <a:ext cx="331" cy="301"/>
              </a:xfrm>
              <a:prstGeom prst="ellipse">
                <a:avLst/>
              </a:prstGeom>
              <a:solidFill>
                <a:srgbClr val="FFFFCC"/>
              </a:solidFill>
              <a:ln w="12700" cap="rnd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 algn="ctr" eaLnBrk="0" hangingPunct="0"/>
                <a:endParaRPr lang="zh-CN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66646" name="Text Box 15"/>
              <p:cNvSpPr txBox="1">
                <a:spLocks noChangeArrowheads="1"/>
              </p:cNvSpPr>
              <p:nvPr/>
            </p:nvSpPr>
            <p:spPr bwMode="auto">
              <a:xfrm rot="10800000" flipV="1">
                <a:off x="3808" y="911"/>
                <a:ext cx="599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r>
                  <a:rPr kumimoji="0" lang="en-US" altLang="zh-CN">
                    <a:ea typeface="隶书" pitchFamily="49" charset="-122"/>
                  </a:rPr>
                  <a:t> 45</a:t>
                </a:r>
                <a:endParaRPr kumimoji="0" lang="en-US" altLang="zh-CN">
                  <a:ea typeface="黑体" panose="02010609060101010101" pitchFamily="2" charset="-122"/>
                </a:endParaRPr>
              </a:p>
            </p:txBody>
          </p:sp>
        </p:grpSp>
        <p:grpSp>
          <p:nvGrpSpPr>
            <p:cNvPr id="66618" name="Group 16"/>
            <p:cNvGrpSpPr/>
            <p:nvPr/>
          </p:nvGrpSpPr>
          <p:grpSpPr bwMode="auto">
            <a:xfrm>
              <a:off x="1882" y="1004"/>
              <a:ext cx="599" cy="327"/>
              <a:chOff x="3808" y="911"/>
              <a:chExt cx="599" cy="327"/>
            </a:xfrm>
          </p:grpSpPr>
          <p:sp>
            <p:nvSpPr>
              <p:cNvPr id="66643" name="Oval 17"/>
              <p:cNvSpPr>
                <a:spLocks noChangeArrowheads="1"/>
              </p:cNvSpPr>
              <p:nvPr/>
            </p:nvSpPr>
            <p:spPr bwMode="auto">
              <a:xfrm>
                <a:off x="3878" y="935"/>
                <a:ext cx="331" cy="301"/>
              </a:xfrm>
              <a:prstGeom prst="ellipse">
                <a:avLst/>
              </a:prstGeom>
              <a:solidFill>
                <a:srgbClr val="FFFFCC"/>
              </a:solidFill>
              <a:ln w="12700" cap="rnd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 algn="ctr" eaLnBrk="0" hangingPunct="0"/>
                <a:endParaRPr lang="zh-CN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66644" name="Text Box 18"/>
              <p:cNvSpPr txBox="1">
                <a:spLocks noChangeArrowheads="1"/>
              </p:cNvSpPr>
              <p:nvPr/>
            </p:nvSpPr>
            <p:spPr bwMode="auto">
              <a:xfrm rot="10800000" flipV="1">
                <a:off x="3808" y="911"/>
                <a:ext cx="599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r>
                  <a:rPr kumimoji="0" lang="en-US" altLang="zh-CN">
                    <a:ea typeface="隶书" pitchFamily="49" charset="-122"/>
                  </a:rPr>
                  <a:t> 12</a:t>
                </a:r>
                <a:endParaRPr kumimoji="0" lang="en-US" altLang="zh-CN">
                  <a:ea typeface="黑体" panose="02010609060101010101" pitchFamily="2" charset="-122"/>
                </a:endParaRPr>
              </a:p>
            </p:txBody>
          </p:sp>
        </p:grpSp>
        <p:grpSp>
          <p:nvGrpSpPr>
            <p:cNvPr id="66619" name="Group 19"/>
            <p:cNvGrpSpPr/>
            <p:nvPr/>
          </p:nvGrpSpPr>
          <p:grpSpPr bwMode="auto">
            <a:xfrm>
              <a:off x="1429" y="1389"/>
              <a:ext cx="599" cy="327"/>
              <a:chOff x="3808" y="911"/>
              <a:chExt cx="599" cy="327"/>
            </a:xfrm>
          </p:grpSpPr>
          <p:sp>
            <p:nvSpPr>
              <p:cNvPr id="66641" name="Oval 20"/>
              <p:cNvSpPr>
                <a:spLocks noChangeArrowheads="1"/>
              </p:cNvSpPr>
              <p:nvPr/>
            </p:nvSpPr>
            <p:spPr bwMode="auto">
              <a:xfrm>
                <a:off x="3878" y="935"/>
                <a:ext cx="331" cy="301"/>
              </a:xfrm>
              <a:prstGeom prst="ellipse">
                <a:avLst/>
              </a:prstGeom>
              <a:solidFill>
                <a:srgbClr val="FFFFCC"/>
              </a:solidFill>
              <a:ln w="12700" cap="rnd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 algn="ctr" eaLnBrk="0" hangingPunct="0"/>
                <a:endParaRPr lang="zh-CN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66642" name="Text Box 21"/>
              <p:cNvSpPr txBox="1">
                <a:spLocks noChangeArrowheads="1"/>
              </p:cNvSpPr>
              <p:nvPr/>
            </p:nvSpPr>
            <p:spPr bwMode="auto">
              <a:xfrm rot="10800000" flipV="1">
                <a:off x="3808" y="911"/>
                <a:ext cx="599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r>
                  <a:rPr kumimoji="0" lang="en-US" altLang="zh-CN">
                    <a:ea typeface="隶书" pitchFamily="49" charset="-122"/>
                  </a:rPr>
                  <a:t>  </a:t>
                </a:r>
                <a:r>
                  <a:rPr kumimoji="0" lang="en-US" altLang="zh-CN" sz="1200">
                    <a:ea typeface="隶书" pitchFamily="49" charset="-122"/>
                  </a:rPr>
                  <a:t> </a:t>
                </a:r>
                <a:r>
                  <a:rPr kumimoji="0" lang="en-US" altLang="zh-CN">
                    <a:ea typeface="隶书" pitchFamily="49" charset="-122"/>
                  </a:rPr>
                  <a:t>3</a:t>
                </a:r>
                <a:endParaRPr kumimoji="0" lang="en-US" altLang="zh-CN">
                  <a:ea typeface="黑体" panose="02010609060101010101" pitchFamily="2" charset="-122"/>
                </a:endParaRPr>
              </a:p>
            </p:txBody>
          </p:sp>
        </p:grpSp>
        <p:grpSp>
          <p:nvGrpSpPr>
            <p:cNvPr id="66620" name="Group 22"/>
            <p:cNvGrpSpPr/>
            <p:nvPr/>
          </p:nvGrpSpPr>
          <p:grpSpPr bwMode="auto">
            <a:xfrm>
              <a:off x="2200" y="1389"/>
              <a:ext cx="599" cy="327"/>
              <a:chOff x="3808" y="911"/>
              <a:chExt cx="599" cy="327"/>
            </a:xfrm>
          </p:grpSpPr>
          <p:sp>
            <p:nvSpPr>
              <p:cNvPr id="66639" name="Oval 23"/>
              <p:cNvSpPr>
                <a:spLocks noChangeArrowheads="1"/>
              </p:cNvSpPr>
              <p:nvPr/>
            </p:nvSpPr>
            <p:spPr bwMode="auto">
              <a:xfrm>
                <a:off x="3878" y="935"/>
                <a:ext cx="331" cy="301"/>
              </a:xfrm>
              <a:prstGeom prst="ellipse">
                <a:avLst/>
              </a:prstGeom>
              <a:solidFill>
                <a:srgbClr val="FFFFCC"/>
              </a:solidFill>
              <a:ln w="12700" cap="rnd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 algn="ctr" eaLnBrk="0" hangingPunct="0"/>
                <a:endParaRPr lang="zh-CN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66640" name="Text Box 24"/>
              <p:cNvSpPr txBox="1">
                <a:spLocks noChangeArrowheads="1"/>
              </p:cNvSpPr>
              <p:nvPr/>
            </p:nvSpPr>
            <p:spPr bwMode="auto">
              <a:xfrm rot="10800000" flipV="1">
                <a:off x="3808" y="911"/>
                <a:ext cx="599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r>
                  <a:rPr kumimoji="0" lang="en-US" altLang="zh-CN" sz="1400">
                    <a:ea typeface="隶书" pitchFamily="49" charset="-122"/>
                  </a:rPr>
                  <a:t> </a:t>
                </a:r>
                <a:r>
                  <a:rPr kumimoji="0" lang="en-US" altLang="zh-CN" sz="1600">
                    <a:ea typeface="隶书" pitchFamily="49" charset="-122"/>
                  </a:rPr>
                  <a:t>  </a:t>
                </a:r>
                <a:r>
                  <a:rPr kumimoji="0" lang="en-US" altLang="zh-CN">
                    <a:ea typeface="隶书" pitchFamily="49" charset="-122"/>
                  </a:rPr>
                  <a:t>37</a:t>
                </a:r>
                <a:endParaRPr kumimoji="0" lang="en-US" altLang="zh-CN">
                  <a:ea typeface="黑体" panose="02010609060101010101" pitchFamily="2" charset="-122"/>
                </a:endParaRPr>
              </a:p>
            </p:txBody>
          </p:sp>
        </p:grpSp>
        <p:grpSp>
          <p:nvGrpSpPr>
            <p:cNvPr id="66621" name="Group 25"/>
            <p:cNvGrpSpPr/>
            <p:nvPr/>
          </p:nvGrpSpPr>
          <p:grpSpPr bwMode="auto">
            <a:xfrm>
              <a:off x="2836" y="1389"/>
              <a:ext cx="599" cy="327"/>
              <a:chOff x="3809" y="911"/>
              <a:chExt cx="599" cy="327"/>
            </a:xfrm>
          </p:grpSpPr>
          <p:sp>
            <p:nvSpPr>
              <p:cNvPr id="66637" name="Oval 26"/>
              <p:cNvSpPr>
                <a:spLocks noChangeArrowheads="1"/>
              </p:cNvSpPr>
              <p:nvPr/>
            </p:nvSpPr>
            <p:spPr bwMode="auto">
              <a:xfrm>
                <a:off x="3878" y="935"/>
                <a:ext cx="331" cy="301"/>
              </a:xfrm>
              <a:prstGeom prst="ellipse">
                <a:avLst/>
              </a:prstGeom>
              <a:solidFill>
                <a:srgbClr val="FFFFCC"/>
              </a:solidFill>
              <a:ln w="12700" cap="rnd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 algn="ctr" eaLnBrk="0" hangingPunct="0"/>
                <a:endParaRPr lang="zh-CN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66638" name="Text Box 27"/>
              <p:cNvSpPr txBox="1">
                <a:spLocks noChangeArrowheads="1"/>
              </p:cNvSpPr>
              <p:nvPr/>
            </p:nvSpPr>
            <p:spPr bwMode="auto">
              <a:xfrm rot="10800000" flipV="1">
                <a:off x="3809" y="911"/>
                <a:ext cx="599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r>
                  <a:rPr kumimoji="0" lang="en-US" altLang="zh-CN">
                    <a:ea typeface="隶书" pitchFamily="49" charset="-122"/>
                  </a:rPr>
                  <a:t> </a:t>
                </a:r>
                <a:r>
                  <a:rPr kumimoji="0" lang="en-US" altLang="zh-CN" sz="1400">
                    <a:ea typeface="隶书" pitchFamily="49" charset="-122"/>
                  </a:rPr>
                  <a:t> </a:t>
                </a:r>
                <a:r>
                  <a:rPr kumimoji="0" lang="en-US" altLang="zh-CN">
                    <a:ea typeface="隶书" pitchFamily="49" charset="-122"/>
                  </a:rPr>
                  <a:t>53</a:t>
                </a:r>
                <a:endParaRPr kumimoji="0" lang="en-US" altLang="zh-CN">
                  <a:ea typeface="黑体" panose="02010609060101010101" pitchFamily="2" charset="-122"/>
                </a:endParaRPr>
              </a:p>
            </p:txBody>
          </p:sp>
        </p:grpSp>
        <p:grpSp>
          <p:nvGrpSpPr>
            <p:cNvPr id="66622" name="Group 28"/>
            <p:cNvGrpSpPr/>
            <p:nvPr/>
          </p:nvGrpSpPr>
          <p:grpSpPr bwMode="auto">
            <a:xfrm>
              <a:off x="3651" y="1388"/>
              <a:ext cx="599" cy="327"/>
              <a:chOff x="3808" y="910"/>
              <a:chExt cx="599" cy="327"/>
            </a:xfrm>
          </p:grpSpPr>
          <p:sp>
            <p:nvSpPr>
              <p:cNvPr id="66635" name="Oval 29"/>
              <p:cNvSpPr>
                <a:spLocks noChangeArrowheads="1"/>
              </p:cNvSpPr>
              <p:nvPr/>
            </p:nvSpPr>
            <p:spPr bwMode="auto">
              <a:xfrm>
                <a:off x="3878" y="935"/>
                <a:ext cx="331" cy="301"/>
              </a:xfrm>
              <a:prstGeom prst="ellipse">
                <a:avLst/>
              </a:prstGeom>
              <a:solidFill>
                <a:srgbClr val="FFFFCC"/>
              </a:solidFill>
              <a:ln w="12700" cap="rnd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 algn="ctr" eaLnBrk="0" hangingPunct="0"/>
                <a:endParaRPr lang="zh-CN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66636" name="Text Box 30"/>
              <p:cNvSpPr txBox="1">
                <a:spLocks noChangeArrowheads="1"/>
              </p:cNvSpPr>
              <p:nvPr/>
            </p:nvSpPr>
            <p:spPr bwMode="auto">
              <a:xfrm rot="10800000" flipV="1">
                <a:off x="3808" y="910"/>
                <a:ext cx="599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r>
                  <a:rPr kumimoji="0" lang="en-US" altLang="zh-CN">
                    <a:ea typeface="隶书" pitchFamily="49" charset="-122"/>
                  </a:rPr>
                  <a:t> </a:t>
                </a:r>
                <a:r>
                  <a:rPr kumimoji="0" lang="en-US" altLang="zh-CN" sz="1400">
                    <a:ea typeface="隶书" pitchFamily="49" charset="-122"/>
                  </a:rPr>
                  <a:t> </a:t>
                </a:r>
                <a:r>
                  <a:rPr kumimoji="0" lang="en-US" altLang="zh-CN">
                    <a:ea typeface="隶书" pitchFamily="49" charset="-122"/>
                  </a:rPr>
                  <a:t>90</a:t>
                </a:r>
                <a:endParaRPr kumimoji="0" lang="en-US" altLang="zh-CN">
                  <a:ea typeface="黑体" panose="02010609060101010101" pitchFamily="2" charset="-122"/>
                </a:endParaRPr>
              </a:p>
            </p:txBody>
          </p:sp>
        </p:grpSp>
        <p:grpSp>
          <p:nvGrpSpPr>
            <p:cNvPr id="66623" name="Group 31"/>
            <p:cNvGrpSpPr/>
            <p:nvPr/>
          </p:nvGrpSpPr>
          <p:grpSpPr bwMode="auto">
            <a:xfrm>
              <a:off x="2018" y="1797"/>
              <a:ext cx="599" cy="327"/>
              <a:chOff x="3808" y="911"/>
              <a:chExt cx="599" cy="327"/>
            </a:xfrm>
          </p:grpSpPr>
          <p:sp>
            <p:nvSpPr>
              <p:cNvPr id="66633" name="Oval 32"/>
              <p:cNvSpPr>
                <a:spLocks noChangeArrowheads="1"/>
              </p:cNvSpPr>
              <p:nvPr/>
            </p:nvSpPr>
            <p:spPr bwMode="auto">
              <a:xfrm>
                <a:off x="3878" y="935"/>
                <a:ext cx="331" cy="301"/>
              </a:xfrm>
              <a:prstGeom prst="ellipse">
                <a:avLst/>
              </a:prstGeom>
              <a:solidFill>
                <a:srgbClr val="FFFFCC"/>
              </a:solidFill>
              <a:ln w="12700" cap="rnd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 algn="ctr" eaLnBrk="0" hangingPunct="0"/>
                <a:endParaRPr lang="zh-CN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66634" name="Text Box 33"/>
              <p:cNvSpPr txBox="1">
                <a:spLocks noChangeArrowheads="1"/>
              </p:cNvSpPr>
              <p:nvPr/>
            </p:nvSpPr>
            <p:spPr bwMode="auto">
              <a:xfrm rot="10800000" flipV="1">
                <a:off x="3808" y="911"/>
                <a:ext cx="599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r>
                  <a:rPr kumimoji="0" lang="en-US" altLang="zh-CN">
                    <a:ea typeface="隶书" pitchFamily="49" charset="-122"/>
                  </a:rPr>
                  <a:t> </a:t>
                </a:r>
                <a:r>
                  <a:rPr kumimoji="0" lang="en-US" altLang="zh-CN" sz="1400">
                    <a:ea typeface="隶书" pitchFamily="49" charset="-122"/>
                  </a:rPr>
                  <a:t> </a:t>
                </a:r>
                <a:r>
                  <a:rPr kumimoji="0" lang="en-US" altLang="zh-CN">
                    <a:ea typeface="隶书" pitchFamily="49" charset="-122"/>
                  </a:rPr>
                  <a:t>24</a:t>
                </a:r>
                <a:endParaRPr kumimoji="0" lang="en-US" altLang="zh-CN">
                  <a:ea typeface="黑体" panose="02010609060101010101" pitchFamily="2" charset="-122"/>
                </a:endParaRPr>
              </a:p>
            </p:txBody>
          </p:sp>
        </p:grpSp>
        <p:grpSp>
          <p:nvGrpSpPr>
            <p:cNvPr id="66624" name="Group 34"/>
            <p:cNvGrpSpPr/>
            <p:nvPr/>
          </p:nvGrpSpPr>
          <p:grpSpPr bwMode="auto">
            <a:xfrm>
              <a:off x="3424" y="1796"/>
              <a:ext cx="599" cy="327"/>
              <a:chOff x="3808" y="910"/>
              <a:chExt cx="599" cy="327"/>
            </a:xfrm>
          </p:grpSpPr>
          <p:sp>
            <p:nvSpPr>
              <p:cNvPr id="66631" name="Oval 35"/>
              <p:cNvSpPr>
                <a:spLocks noChangeArrowheads="1"/>
              </p:cNvSpPr>
              <p:nvPr/>
            </p:nvSpPr>
            <p:spPr bwMode="auto">
              <a:xfrm>
                <a:off x="3878" y="935"/>
                <a:ext cx="331" cy="301"/>
              </a:xfrm>
              <a:prstGeom prst="ellipse">
                <a:avLst/>
              </a:prstGeom>
              <a:solidFill>
                <a:srgbClr val="FFFFCC"/>
              </a:solidFill>
              <a:ln w="12700" cap="rnd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 algn="ctr" eaLnBrk="0" hangingPunct="0"/>
                <a:endParaRPr lang="zh-CN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66632" name="Text Box 36"/>
              <p:cNvSpPr txBox="1">
                <a:spLocks noChangeArrowheads="1"/>
              </p:cNvSpPr>
              <p:nvPr/>
            </p:nvSpPr>
            <p:spPr bwMode="auto">
              <a:xfrm rot="10800000" flipV="1">
                <a:off x="3808" y="910"/>
                <a:ext cx="599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r>
                  <a:rPr kumimoji="0" lang="en-US" altLang="zh-CN">
                    <a:ea typeface="隶书" pitchFamily="49" charset="-122"/>
                  </a:rPr>
                  <a:t> </a:t>
                </a:r>
                <a:r>
                  <a:rPr kumimoji="0" lang="en-US" altLang="zh-CN" sz="1400">
                    <a:ea typeface="隶书" pitchFamily="49" charset="-122"/>
                  </a:rPr>
                  <a:t> </a:t>
                </a:r>
                <a:r>
                  <a:rPr kumimoji="0" lang="en-US" altLang="zh-CN">
                    <a:ea typeface="隶书" pitchFamily="49" charset="-122"/>
                  </a:rPr>
                  <a:t>78</a:t>
                </a:r>
                <a:endParaRPr kumimoji="0" lang="en-US" altLang="zh-CN">
                  <a:ea typeface="黑体" panose="02010609060101010101" pitchFamily="2" charset="-122"/>
                </a:endParaRPr>
              </a:p>
            </p:txBody>
          </p:sp>
        </p:grpSp>
        <p:grpSp>
          <p:nvGrpSpPr>
            <p:cNvPr id="66625" name="Group 37"/>
            <p:cNvGrpSpPr/>
            <p:nvPr/>
          </p:nvGrpSpPr>
          <p:grpSpPr bwMode="auto">
            <a:xfrm>
              <a:off x="4014" y="1796"/>
              <a:ext cx="599" cy="327"/>
              <a:chOff x="3808" y="910"/>
              <a:chExt cx="599" cy="327"/>
            </a:xfrm>
          </p:grpSpPr>
          <p:sp>
            <p:nvSpPr>
              <p:cNvPr id="66629" name="Oval 38"/>
              <p:cNvSpPr>
                <a:spLocks noChangeArrowheads="1"/>
              </p:cNvSpPr>
              <p:nvPr/>
            </p:nvSpPr>
            <p:spPr bwMode="auto">
              <a:xfrm>
                <a:off x="3878" y="935"/>
                <a:ext cx="331" cy="301"/>
              </a:xfrm>
              <a:prstGeom prst="ellipse">
                <a:avLst/>
              </a:prstGeom>
              <a:solidFill>
                <a:srgbClr val="FFFFCC"/>
              </a:solidFill>
              <a:ln w="12700" cap="rnd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 algn="ctr" eaLnBrk="0" hangingPunct="0"/>
                <a:endParaRPr lang="zh-CN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66630" name="Text Box 39"/>
              <p:cNvSpPr txBox="1">
                <a:spLocks noChangeArrowheads="1"/>
              </p:cNvSpPr>
              <p:nvPr/>
            </p:nvSpPr>
            <p:spPr bwMode="auto">
              <a:xfrm rot="10800000" flipV="1">
                <a:off x="3808" y="910"/>
                <a:ext cx="599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r>
                  <a:rPr kumimoji="0" lang="en-US" altLang="zh-CN">
                    <a:ea typeface="隶书" pitchFamily="49" charset="-122"/>
                  </a:rPr>
                  <a:t> 98</a:t>
                </a:r>
                <a:endParaRPr kumimoji="0" lang="en-US" altLang="zh-CN">
                  <a:ea typeface="黑体" panose="02010609060101010101" pitchFamily="2" charset="-122"/>
                </a:endParaRPr>
              </a:p>
            </p:txBody>
          </p:sp>
        </p:grpSp>
        <p:grpSp>
          <p:nvGrpSpPr>
            <p:cNvPr id="66626" name="Group 40"/>
            <p:cNvGrpSpPr/>
            <p:nvPr/>
          </p:nvGrpSpPr>
          <p:grpSpPr bwMode="auto">
            <a:xfrm>
              <a:off x="3198" y="1004"/>
              <a:ext cx="599" cy="327"/>
              <a:chOff x="3808" y="911"/>
              <a:chExt cx="599" cy="327"/>
            </a:xfrm>
          </p:grpSpPr>
          <p:sp>
            <p:nvSpPr>
              <p:cNvPr id="66627" name="Oval 41"/>
              <p:cNvSpPr>
                <a:spLocks noChangeArrowheads="1"/>
              </p:cNvSpPr>
              <p:nvPr/>
            </p:nvSpPr>
            <p:spPr bwMode="auto">
              <a:xfrm>
                <a:off x="3878" y="935"/>
                <a:ext cx="331" cy="301"/>
              </a:xfrm>
              <a:prstGeom prst="ellipse">
                <a:avLst/>
              </a:prstGeom>
              <a:solidFill>
                <a:srgbClr val="FFFFCC"/>
              </a:solidFill>
              <a:ln w="12700" cap="rnd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 algn="ctr" eaLnBrk="0" hangingPunct="0"/>
                <a:endParaRPr lang="zh-CN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66628" name="Text Box 42"/>
              <p:cNvSpPr txBox="1">
                <a:spLocks noChangeArrowheads="1"/>
              </p:cNvSpPr>
              <p:nvPr/>
            </p:nvSpPr>
            <p:spPr bwMode="auto">
              <a:xfrm rot="10800000" flipV="1">
                <a:off x="3808" y="911"/>
                <a:ext cx="599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r>
                  <a:rPr kumimoji="0" lang="en-US" altLang="zh-CN">
                    <a:ea typeface="隶书" pitchFamily="49" charset="-122"/>
                  </a:rPr>
                  <a:t> </a:t>
                </a:r>
                <a:r>
                  <a:rPr kumimoji="0" lang="en-US" altLang="zh-CN" sz="1600">
                    <a:ea typeface="隶书" pitchFamily="49" charset="-122"/>
                  </a:rPr>
                  <a:t> </a:t>
                </a:r>
                <a:r>
                  <a:rPr kumimoji="0" lang="en-US" altLang="zh-CN">
                    <a:ea typeface="隶书" pitchFamily="49" charset="-122"/>
                  </a:rPr>
                  <a:t>61</a:t>
                </a:r>
                <a:endParaRPr kumimoji="0" lang="en-US" altLang="zh-CN">
                  <a:ea typeface="黑体" panose="02010609060101010101" pitchFamily="2" charset="-122"/>
                </a:endParaRPr>
              </a:p>
            </p:txBody>
          </p:sp>
        </p:grpSp>
      </p:grpSp>
      <p:grpSp>
        <p:nvGrpSpPr>
          <p:cNvPr id="13" name="Group 43"/>
          <p:cNvGrpSpPr/>
          <p:nvPr/>
        </p:nvGrpSpPr>
        <p:grpSpPr bwMode="auto">
          <a:xfrm>
            <a:off x="608013" y="1143000"/>
            <a:ext cx="5105400" cy="4586288"/>
            <a:chOff x="203" y="1162"/>
            <a:chExt cx="3320" cy="2967"/>
          </a:xfrm>
        </p:grpSpPr>
        <p:sp>
          <p:nvSpPr>
            <p:cNvPr id="66569" name="Line 44"/>
            <p:cNvSpPr>
              <a:spLocks noChangeShapeType="1"/>
            </p:cNvSpPr>
            <p:nvPr/>
          </p:nvSpPr>
          <p:spPr bwMode="auto">
            <a:xfrm>
              <a:off x="1156" y="2024"/>
              <a:ext cx="250" cy="227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70" name="Line 45"/>
            <p:cNvSpPr>
              <a:spLocks noChangeShapeType="1"/>
            </p:cNvSpPr>
            <p:nvPr/>
          </p:nvSpPr>
          <p:spPr bwMode="auto">
            <a:xfrm>
              <a:off x="793" y="1661"/>
              <a:ext cx="250" cy="227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71" name="Line 46"/>
            <p:cNvSpPr>
              <a:spLocks noChangeShapeType="1"/>
            </p:cNvSpPr>
            <p:nvPr/>
          </p:nvSpPr>
          <p:spPr bwMode="auto">
            <a:xfrm>
              <a:off x="476" y="1389"/>
              <a:ext cx="250" cy="227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72" name="Line 47"/>
            <p:cNvSpPr>
              <a:spLocks noChangeShapeType="1"/>
            </p:cNvSpPr>
            <p:nvPr/>
          </p:nvSpPr>
          <p:spPr bwMode="auto">
            <a:xfrm>
              <a:off x="1429" y="2251"/>
              <a:ext cx="250" cy="227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73" name="Line 48"/>
            <p:cNvSpPr>
              <a:spLocks noChangeShapeType="1"/>
            </p:cNvSpPr>
            <p:nvPr/>
          </p:nvSpPr>
          <p:spPr bwMode="auto">
            <a:xfrm>
              <a:off x="1701" y="2523"/>
              <a:ext cx="250" cy="227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74" name="Line 49"/>
            <p:cNvSpPr>
              <a:spLocks noChangeShapeType="1"/>
            </p:cNvSpPr>
            <p:nvPr/>
          </p:nvSpPr>
          <p:spPr bwMode="auto">
            <a:xfrm>
              <a:off x="2018" y="2840"/>
              <a:ext cx="250" cy="227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75" name="Line 50"/>
            <p:cNvSpPr>
              <a:spLocks noChangeShapeType="1"/>
            </p:cNvSpPr>
            <p:nvPr/>
          </p:nvSpPr>
          <p:spPr bwMode="auto">
            <a:xfrm>
              <a:off x="2245" y="3113"/>
              <a:ext cx="250" cy="227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76" name="Line 51"/>
            <p:cNvSpPr>
              <a:spLocks noChangeShapeType="1"/>
            </p:cNvSpPr>
            <p:nvPr/>
          </p:nvSpPr>
          <p:spPr bwMode="auto">
            <a:xfrm>
              <a:off x="2562" y="3430"/>
              <a:ext cx="250" cy="227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77" name="Line 52"/>
            <p:cNvSpPr>
              <a:spLocks noChangeShapeType="1"/>
            </p:cNvSpPr>
            <p:nvPr/>
          </p:nvSpPr>
          <p:spPr bwMode="auto">
            <a:xfrm>
              <a:off x="2880" y="3702"/>
              <a:ext cx="250" cy="227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66578" name="Group 53"/>
            <p:cNvGrpSpPr/>
            <p:nvPr/>
          </p:nvGrpSpPr>
          <p:grpSpPr bwMode="auto">
            <a:xfrm>
              <a:off x="1428" y="2296"/>
              <a:ext cx="599" cy="336"/>
              <a:chOff x="3807" y="911"/>
              <a:chExt cx="599" cy="336"/>
            </a:xfrm>
          </p:grpSpPr>
          <p:sp>
            <p:nvSpPr>
              <p:cNvPr id="66606" name="Oval 54"/>
              <p:cNvSpPr>
                <a:spLocks noChangeArrowheads="1"/>
              </p:cNvSpPr>
              <p:nvPr/>
            </p:nvSpPr>
            <p:spPr bwMode="auto">
              <a:xfrm>
                <a:off x="3878" y="935"/>
                <a:ext cx="331" cy="301"/>
              </a:xfrm>
              <a:prstGeom prst="ellipse">
                <a:avLst/>
              </a:prstGeom>
              <a:solidFill>
                <a:srgbClr val="FFFFCC"/>
              </a:solidFill>
              <a:ln w="12700" cap="rnd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 algn="ctr" eaLnBrk="0" hangingPunct="0"/>
                <a:endParaRPr lang="zh-CN" altLang="zh-CN" b="0">
                  <a:ea typeface="宋体" panose="02010600030101010101" pitchFamily="2" charset="-122"/>
                </a:endParaRPr>
              </a:p>
            </p:txBody>
          </p:sp>
          <p:sp>
            <p:nvSpPr>
              <p:cNvPr id="66607" name="Text Box 55"/>
              <p:cNvSpPr txBox="1">
                <a:spLocks noChangeArrowheads="1"/>
              </p:cNvSpPr>
              <p:nvPr/>
            </p:nvSpPr>
            <p:spPr bwMode="auto">
              <a:xfrm rot="10800000" flipV="1">
                <a:off x="3807" y="911"/>
                <a:ext cx="599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r>
                  <a:rPr kumimoji="0" lang="en-US" altLang="zh-CN">
                    <a:ea typeface="隶书" pitchFamily="49" charset="-122"/>
                  </a:rPr>
                  <a:t> 45</a:t>
                </a:r>
                <a:endParaRPr kumimoji="0" lang="en-US" altLang="zh-CN">
                  <a:ea typeface="黑体" panose="02010609060101010101" pitchFamily="2" charset="-122"/>
                </a:endParaRPr>
              </a:p>
            </p:txBody>
          </p:sp>
        </p:grpSp>
        <p:grpSp>
          <p:nvGrpSpPr>
            <p:cNvPr id="66579" name="Group 56"/>
            <p:cNvGrpSpPr/>
            <p:nvPr/>
          </p:nvGrpSpPr>
          <p:grpSpPr bwMode="auto">
            <a:xfrm>
              <a:off x="520" y="1434"/>
              <a:ext cx="599" cy="336"/>
              <a:chOff x="3807" y="911"/>
              <a:chExt cx="599" cy="336"/>
            </a:xfrm>
          </p:grpSpPr>
          <p:sp>
            <p:nvSpPr>
              <p:cNvPr id="66604" name="Oval 57"/>
              <p:cNvSpPr>
                <a:spLocks noChangeArrowheads="1"/>
              </p:cNvSpPr>
              <p:nvPr/>
            </p:nvSpPr>
            <p:spPr bwMode="auto">
              <a:xfrm>
                <a:off x="3878" y="935"/>
                <a:ext cx="331" cy="301"/>
              </a:xfrm>
              <a:prstGeom prst="ellipse">
                <a:avLst/>
              </a:prstGeom>
              <a:solidFill>
                <a:srgbClr val="FFFFCC"/>
              </a:solidFill>
              <a:ln w="12700" cap="rnd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 algn="ctr" eaLnBrk="0" hangingPunct="0"/>
                <a:endParaRPr lang="zh-CN" altLang="zh-CN" b="0">
                  <a:ea typeface="宋体" panose="02010600030101010101" pitchFamily="2" charset="-122"/>
                </a:endParaRPr>
              </a:p>
            </p:txBody>
          </p:sp>
          <p:sp>
            <p:nvSpPr>
              <p:cNvPr id="66605" name="Text Box 58"/>
              <p:cNvSpPr txBox="1">
                <a:spLocks noChangeArrowheads="1"/>
              </p:cNvSpPr>
              <p:nvPr/>
            </p:nvSpPr>
            <p:spPr bwMode="auto">
              <a:xfrm rot="10800000" flipV="1">
                <a:off x="3807" y="911"/>
                <a:ext cx="599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r>
                  <a:rPr kumimoji="0" lang="en-US" altLang="zh-CN">
                    <a:ea typeface="隶书" pitchFamily="49" charset="-122"/>
                  </a:rPr>
                  <a:t> 12</a:t>
                </a:r>
                <a:endParaRPr kumimoji="0" lang="en-US" altLang="zh-CN">
                  <a:ea typeface="黑体" panose="02010609060101010101" pitchFamily="2" charset="-122"/>
                </a:endParaRPr>
              </a:p>
            </p:txBody>
          </p:sp>
        </p:grpSp>
        <p:grpSp>
          <p:nvGrpSpPr>
            <p:cNvPr id="66580" name="Group 59"/>
            <p:cNvGrpSpPr/>
            <p:nvPr/>
          </p:nvGrpSpPr>
          <p:grpSpPr bwMode="auto">
            <a:xfrm>
              <a:off x="203" y="1162"/>
              <a:ext cx="599" cy="336"/>
              <a:chOff x="3807" y="911"/>
              <a:chExt cx="599" cy="336"/>
            </a:xfrm>
          </p:grpSpPr>
          <p:sp>
            <p:nvSpPr>
              <p:cNvPr id="66602" name="Oval 60"/>
              <p:cNvSpPr>
                <a:spLocks noChangeArrowheads="1"/>
              </p:cNvSpPr>
              <p:nvPr/>
            </p:nvSpPr>
            <p:spPr bwMode="auto">
              <a:xfrm>
                <a:off x="3878" y="935"/>
                <a:ext cx="331" cy="301"/>
              </a:xfrm>
              <a:prstGeom prst="ellipse">
                <a:avLst/>
              </a:prstGeom>
              <a:solidFill>
                <a:srgbClr val="FFFFCC"/>
              </a:solidFill>
              <a:ln w="12700" cap="rnd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 algn="ctr" eaLnBrk="0" hangingPunct="0"/>
                <a:endParaRPr lang="zh-CN" altLang="zh-CN" b="0">
                  <a:ea typeface="宋体" panose="02010600030101010101" pitchFamily="2" charset="-122"/>
                </a:endParaRPr>
              </a:p>
            </p:txBody>
          </p:sp>
          <p:sp>
            <p:nvSpPr>
              <p:cNvPr id="66603" name="Text Box 61"/>
              <p:cNvSpPr txBox="1">
                <a:spLocks noChangeArrowheads="1"/>
              </p:cNvSpPr>
              <p:nvPr/>
            </p:nvSpPr>
            <p:spPr bwMode="auto">
              <a:xfrm rot="10800000" flipV="1">
                <a:off x="3807" y="911"/>
                <a:ext cx="599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r>
                  <a:rPr kumimoji="0" lang="en-US" altLang="zh-CN">
                    <a:ea typeface="隶书" pitchFamily="49" charset="-122"/>
                  </a:rPr>
                  <a:t>  </a:t>
                </a:r>
                <a:r>
                  <a:rPr kumimoji="0" lang="en-US" altLang="zh-CN" sz="1200">
                    <a:ea typeface="隶书" pitchFamily="49" charset="-122"/>
                  </a:rPr>
                  <a:t> </a:t>
                </a:r>
                <a:r>
                  <a:rPr kumimoji="0" lang="en-US" altLang="zh-CN">
                    <a:ea typeface="隶书" pitchFamily="49" charset="-122"/>
                  </a:rPr>
                  <a:t>3</a:t>
                </a:r>
                <a:endParaRPr kumimoji="0" lang="en-US" altLang="zh-CN">
                  <a:ea typeface="黑体" panose="02010609060101010101" pitchFamily="2" charset="-122"/>
                </a:endParaRPr>
              </a:p>
            </p:txBody>
          </p:sp>
        </p:grpSp>
        <p:grpSp>
          <p:nvGrpSpPr>
            <p:cNvPr id="66581" name="Group 62"/>
            <p:cNvGrpSpPr/>
            <p:nvPr/>
          </p:nvGrpSpPr>
          <p:grpSpPr bwMode="auto">
            <a:xfrm>
              <a:off x="1110" y="2024"/>
              <a:ext cx="599" cy="335"/>
              <a:chOff x="3807" y="911"/>
              <a:chExt cx="599" cy="335"/>
            </a:xfrm>
          </p:grpSpPr>
          <p:sp>
            <p:nvSpPr>
              <p:cNvPr id="66600" name="Oval 63"/>
              <p:cNvSpPr>
                <a:spLocks noChangeArrowheads="1"/>
              </p:cNvSpPr>
              <p:nvPr/>
            </p:nvSpPr>
            <p:spPr bwMode="auto">
              <a:xfrm>
                <a:off x="3878" y="935"/>
                <a:ext cx="331" cy="301"/>
              </a:xfrm>
              <a:prstGeom prst="ellipse">
                <a:avLst/>
              </a:prstGeom>
              <a:solidFill>
                <a:srgbClr val="FFFFCC"/>
              </a:solidFill>
              <a:ln w="12700" cap="rnd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 algn="ctr" eaLnBrk="0" hangingPunct="0"/>
                <a:endParaRPr lang="zh-CN" altLang="zh-CN" b="0">
                  <a:ea typeface="宋体" panose="02010600030101010101" pitchFamily="2" charset="-122"/>
                </a:endParaRPr>
              </a:p>
            </p:txBody>
          </p:sp>
          <p:sp>
            <p:nvSpPr>
              <p:cNvPr id="66601" name="Text Box 64"/>
              <p:cNvSpPr txBox="1">
                <a:spLocks noChangeArrowheads="1"/>
              </p:cNvSpPr>
              <p:nvPr/>
            </p:nvSpPr>
            <p:spPr bwMode="auto">
              <a:xfrm rot="10800000" flipV="1">
                <a:off x="3807" y="911"/>
                <a:ext cx="599" cy="3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r>
                  <a:rPr kumimoji="0" lang="en-US" altLang="zh-CN" sz="1400">
                    <a:ea typeface="隶书" pitchFamily="49" charset="-122"/>
                  </a:rPr>
                  <a:t> </a:t>
                </a:r>
                <a:r>
                  <a:rPr kumimoji="0" lang="en-US" altLang="zh-CN" sz="1600">
                    <a:ea typeface="隶书" pitchFamily="49" charset="-122"/>
                  </a:rPr>
                  <a:t>  </a:t>
                </a:r>
                <a:r>
                  <a:rPr kumimoji="0" lang="en-US" altLang="zh-CN">
                    <a:ea typeface="隶书" pitchFamily="49" charset="-122"/>
                  </a:rPr>
                  <a:t>37</a:t>
                </a:r>
                <a:endParaRPr kumimoji="0" lang="en-US" altLang="zh-CN">
                  <a:ea typeface="黑体" panose="02010609060101010101" pitchFamily="2" charset="-122"/>
                </a:endParaRPr>
              </a:p>
            </p:txBody>
          </p:sp>
        </p:grpSp>
        <p:grpSp>
          <p:nvGrpSpPr>
            <p:cNvPr id="66582" name="Group 65"/>
            <p:cNvGrpSpPr/>
            <p:nvPr/>
          </p:nvGrpSpPr>
          <p:grpSpPr bwMode="auto">
            <a:xfrm>
              <a:off x="1700" y="2614"/>
              <a:ext cx="599" cy="336"/>
              <a:chOff x="3808" y="911"/>
              <a:chExt cx="599" cy="336"/>
            </a:xfrm>
          </p:grpSpPr>
          <p:sp>
            <p:nvSpPr>
              <p:cNvPr id="66598" name="Oval 66"/>
              <p:cNvSpPr>
                <a:spLocks noChangeArrowheads="1"/>
              </p:cNvSpPr>
              <p:nvPr/>
            </p:nvSpPr>
            <p:spPr bwMode="auto">
              <a:xfrm>
                <a:off x="3878" y="935"/>
                <a:ext cx="331" cy="301"/>
              </a:xfrm>
              <a:prstGeom prst="ellipse">
                <a:avLst/>
              </a:prstGeom>
              <a:solidFill>
                <a:srgbClr val="FFFFCC"/>
              </a:solidFill>
              <a:ln w="12700" cap="rnd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 algn="ctr" eaLnBrk="0" hangingPunct="0"/>
                <a:endParaRPr lang="zh-CN" altLang="zh-CN" b="0">
                  <a:ea typeface="宋体" panose="02010600030101010101" pitchFamily="2" charset="-122"/>
                </a:endParaRPr>
              </a:p>
            </p:txBody>
          </p:sp>
          <p:sp>
            <p:nvSpPr>
              <p:cNvPr id="66599" name="Text Box 67"/>
              <p:cNvSpPr txBox="1">
                <a:spLocks noChangeArrowheads="1"/>
              </p:cNvSpPr>
              <p:nvPr/>
            </p:nvSpPr>
            <p:spPr bwMode="auto">
              <a:xfrm rot="10800000" flipV="1">
                <a:off x="3808" y="911"/>
                <a:ext cx="599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r>
                  <a:rPr kumimoji="0" lang="en-US" altLang="zh-CN">
                    <a:ea typeface="隶书" pitchFamily="49" charset="-122"/>
                  </a:rPr>
                  <a:t> </a:t>
                </a:r>
                <a:r>
                  <a:rPr kumimoji="0" lang="en-US" altLang="zh-CN" sz="1400">
                    <a:ea typeface="隶书" pitchFamily="49" charset="-122"/>
                  </a:rPr>
                  <a:t> </a:t>
                </a:r>
                <a:r>
                  <a:rPr kumimoji="0" lang="en-US" altLang="zh-CN">
                    <a:ea typeface="隶书" pitchFamily="49" charset="-122"/>
                  </a:rPr>
                  <a:t>53</a:t>
                </a:r>
                <a:endParaRPr kumimoji="0" lang="en-US" altLang="zh-CN">
                  <a:ea typeface="黑体" panose="02010609060101010101" pitchFamily="2" charset="-122"/>
                </a:endParaRPr>
              </a:p>
            </p:txBody>
          </p:sp>
        </p:grpSp>
        <p:grpSp>
          <p:nvGrpSpPr>
            <p:cNvPr id="66583" name="Group 68"/>
            <p:cNvGrpSpPr/>
            <p:nvPr/>
          </p:nvGrpSpPr>
          <p:grpSpPr bwMode="auto">
            <a:xfrm>
              <a:off x="2607" y="3475"/>
              <a:ext cx="599" cy="336"/>
              <a:chOff x="3807" y="910"/>
              <a:chExt cx="599" cy="336"/>
            </a:xfrm>
          </p:grpSpPr>
          <p:sp>
            <p:nvSpPr>
              <p:cNvPr id="66596" name="Oval 69"/>
              <p:cNvSpPr>
                <a:spLocks noChangeArrowheads="1"/>
              </p:cNvSpPr>
              <p:nvPr/>
            </p:nvSpPr>
            <p:spPr bwMode="auto">
              <a:xfrm>
                <a:off x="3878" y="935"/>
                <a:ext cx="331" cy="301"/>
              </a:xfrm>
              <a:prstGeom prst="ellipse">
                <a:avLst/>
              </a:prstGeom>
              <a:solidFill>
                <a:srgbClr val="FFFFCC"/>
              </a:solidFill>
              <a:ln w="12700" cap="rnd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 algn="ctr" eaLnBrk="0" hangingPunct="0"/>
                <a:endParaRPr lang="zh-CN" altLang="zh-CN" b="0">
                  <a:ea typeface="宋体" panose="02010600030101010101" pitchFamily="2" charset="-122"/>
                </a:endParaRPr>
              </a:p>
            </p:txBody>
          </p:sp>
          <p:sp>
            <p:nvSpPr>
              <p:cNvPr id="66597" name="Text Box 70"/>
              <p:cNvSpPr txBox="1">
                <a:spLocks noChangeArrowheads="1"/>
              </p:cNvSpPr>
              <p:nvPr/>
            </p:nvSpPr>
            <p:spPr bwMode="auto">
              <a:xfrm rot="10800000" flipV="1">
                <a:off x="3807" y="910"/>
                <a:ext cx="599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r>
                  <a:rPr kumimoji="0" lang="en-US" altLang="zh-CN">
                    <a:ea typeface="隶书" pitchFamily="49" charset="-122"/>
                  </a:rPr>
                  <a:t> </a:t>
                </a:r>
                <a:r>
                  <a:rPr kumimoji="0" lang="en-US" altLang="zh-CN" sz="1400">
                    <a:ea typeface="隶书" pitchFamily="49" charset="-122"/>
                  </a:rPr>
                  <a:t> </a:t>
                </a:r>
                <a:r>
                  <a:rPr kumimoji="0" lang="en-US" altLang="zh-CN">
                    <a:ea typeface="隶书" pitchFamily="49" charset="-122"/>
                  </a:rPr>
                  <a:t>90</a:t>
                </a:r>
                <a:endParaRPr kumimoji="0" lang="en-US" altLang="zh-CN">
                  <a:ea typeface="黑体" panose="02010609060101010101" pitchFamily="2" charset="-122"/>
                </a:endParaRPr>
              </a:p>
            </p:txBody>
          </p:sp>
        </p:grpSp>
        <p:grpSp>
          <p:nvGrpSpPr>
            <p:cNvPr id="66584" name="Group 71"/>
            <p:cNvGrpSpPr/>
            <p:nvPr/>
          </p:nvGrpSpPr>
          <p:grpSpPr bwMode="auto">
            <a:xfrm>
              <a:off x="838" y="1751"/>
              <a:ext cx="599" cy="336"/>
              <a:chOff x="3807" y="910"/>
              <a:chExt cx="599" cy="336"/>
            </a:xfrm>
          </p:grpSpPr>
          <p:sp>
            <p:nvSpPr>
              <p:cNvPr id="66594" name="Oval 72"/>
              <p:cNvSpPr>
                <a:spLocks noChangeArrowheads="1"/>
              </p:cNvSpPr>
              <p:nvPr/>
            </p:nvSpPr>
            <p:spPr bwMode="auto">
              <a:xfrm>
                <a:off x="3878" y="935"/>
                <a:ext cx="331" cy="301"/>
              </a:xfrm>
              <a:prstGeom prst="ellipse">
                <a:avLst/>
              </a:prstGeom>
              <a:solidFill>
                <a:srgbClr val="FFFFCC"/>
              </a:solidFill>
              <a:ln w="12700" cap="rnd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 algn="ctr" eaLnBrk="0" hangingPunct="0"/>
                <a:endParaRPr lang="zh-CN" altLang="zh-CN" b="0">
                  <a:ea typeface="宋体" panose="02010600030101010101" pitchFamily="2" charset="-122"/>
                </a:endParaRPr>
              </a:p>
            </p:txBody>
          </p:sp>
          <p:sp>
            <p:nvSpPr>
              <p:cNvPr id="66595" name="Text Box 73"/>
              <p:cNvSpPr txBox="1">
                <a:spLocks noChangeArrowheads="1"/>
              </p:cNvSpPr>
              <p:nvPr/>
            </p:nvSpPr>
            <p:spPr bwMode="auto">
              <a:xfrm rot="10800000" flipV="1">
                <a:off x="3807" y="910"/>
                <a:ext cx="599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r>
                  <a:rPr kumimoji="0" lang="en-US" altLang="zh-CN">
                    <a:ea typeface="隶书" pitchFamily="49" charset="-122"/>
                  </a:rPr>
                  <a:t> </a:t>
                </a:r>
                <a:r>
                  <a:rPr kumimoji="0" lang="en-US" altLang="zh-CN" sz="1400">
                    <a:ea typeface="隶书" pitchFamily="49" charset="-122"/>
                  </a:rPr>
                  <a:t> </a:t>
                </a:r>
                <a:r>
                  <a:rPr kumimoji="0" lang="en-US" altLang="zh-CN">
                    <a:ea typeface="隶书" pitchFamily="49" charset="-122"/>
                  </a:rPr>
                  <a:t>24</a:t>
                </a:r>
                <a:endParaRPr kumimoji="0" lang="en-US" altLang="zh-CN">
                  <a:ea typeface="黑体" panose="02010609060101010101" pitchFamily="2" charset="-122"/>
                </a:endParaRPr>
              </a:p>
            </p:txBody>
          </p:sp>
        </p:grpSp>
        <p:grpSp>
          <p:nvGrpSpPr>
            <p:cNvPr id="66585" name="Group 74"/>
            <p:cNvGrpSpPr/>
            <p:nvPr/>
          </p:nvGrpSpPr>
          <p:grpSpPr bwMode="auto">
            <a:xfrm>
              <a:off x="2289" y="3203"/>
              <a:ext cx="599" cy="335"/>
              <a:chOff x="3807" y="910"/>
              <a:chExt cx="599" cy="335"/>
            </a:xfrm>
          </p:grpSpPr>
          <p:sp>
            <p:nvSpPr>
              <p:cNvPr id="66592" name="Oval 75"/>
              <p:cNvSpPr>
                <a:spLocks noChangeArrowheads="1"/>
              </p:cNvSpPr>
              <p:nvPr/>
            </p:nvSpPr>
            <p:spPr bwMode="auto">
              <a:xfrm>
                <a:off x="3878" y="935"/>
                <a:ext cx="331" cy="301"/>
              </a:xfrm>
              <a:prstGeom prst="ellipse">
                <a:avLst/>
              </a:prstGeom>
              <a:solidFill>
                <a:srgbClr val="FFFFCC"/>
              </a:solidFill>
              <a:ln w="12700" cap="rnd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 algn="ctr" eaLnBrk="0" hangingPunct="0"/>
                <a:endParaRPr lang="zh-CN" altLang="zh-CN" b="0">
                  <a:ea typeface="宋体" panose="02010600030101010101" pitchFamily="2" charset="-122"/>
                </a:endParaRPr>
              </a:p>
            </p:txBody>
          </p:sp>
          <p:sp>
            <p:nvSpPr>
              <p:cNvPr id="66593" name="Text Box 76"/>
              <p:cNvSpPr txBox="1">
                <a:spLocks noChangeArrowheads="1"/>
              </p:cNvSpPr>
              <p:nvPr/>
            </p:nvSpPr>
            <p:spPr bwMode="auto">
              <a:xfrm rot="10800000" flipV="1">
                <a:off x="3807" y="910"/>
                <a:ext cx="599" cy="3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r>
                  <a:rPr kumimoji="0" lang="en-US" altLang="zh-CN">
                    <a:ea typeface="隶书" pitchFamily="49" charset="-122"/>
                  </a:rPr>
                  <a:t> </a:t>
                </a:r>
                <a:r>
                  <a:rPr kumimoji="0" lang="en-US" altLang="zh-CN" sz="1400">
                    <a:ea typeface="隶书" pitchFamily="49" charset="-122"/>
                  </a:rPr>
                  <a:t> </a:t>
                </a:r>
                <a:r>
                  <a:rPr kumimoji="0" lang="en-US" altLang="zh-CN">
                    <a:ea typeface="隶书" pitchFamily="49" charset="-122"/>
                  </a:rPr>
                  <a:t>78</a:t>
                </a:r>
                <a:endParaRPr kumimoji="0" lang="en-US" altLang="zh-CN">
                  <a:ea typeface="黑体" panose="02010609060101010101" pitchFamily="2" charset="-122"/>
                </a:endParaRPr>
              </a:p>
            </p:txBody>
          </p:sp>
        </p:grpSp>
        <p:grpSp>
          <p:nvGrpSpPr>
            <p:cNvPr id="66586" name="Group 77"/>
            <p:cNvGrpSpPr/>
            <p:nvPr/>
          </p:nvGrpSpPr>
          <p:grpSpPr bwMode="auto">
            <a:xfrm>
              <a:off x="2924" y="3793"/>
              <a:ext cx="599" cy="336"/>
              <a:chOff x="3807" y="910"/>
              <a:chExt cx="599" cy="336"/>
            </a:xfrm>
          </p:grpSpPr>
          <p:sp>
            <p:nvSpPr>
              <p:cNvPr id="66590" name="Oval 78"/>
              <p:cNvSpPr>
                <a:spLocks noChangeArrowheads="1"/>
              </p:cNvSpPr>
              <p:nvPr/>
            </p:nvSpPr>
            <p:spPr bwMode="auto">
              <a:xfrm>
                <a:off x="3878" y="935"/>
                <a:ext cx="331" cy="301"/>
              </a:xfrm>
              <a:prstGeom prst="ellipse">
                <a:avLst/>
              </a:prstGeom>
              <a:solidFill>
                <a:srgbClr val="FFFFCC"/>
              </a:solidFill>
              <a:ln w="12700" cap="rnd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 algn="ctr" eaLnBrk="0" hangingPunct="0"/>
                <a:endParaRPr lang="zh-CN" altLang="zh-CN" b="0">
                  <a:ea typeface="宋体" panose="02010600030101010101" pitchFamily="2" charset="-122"/>
                </a:endParaRPr>
              </a:p>
            </p:txBody>
          </p:sp>
          <p:sp>
            <p:nvSpPr>
              <p:cNvPr id="66591" name="Text Box 79"/>
              <p:cNvSpPr txBox="1">
                <a:spLocks noChangeArrowheads="1"/>
              </p:cNvSpPr>
              <p:nvPr/>
            </p:nvSpPr>
            <p:spPr bwMode="auto">
              <a:xfrm rot="10800000" flipV="1">
                <a:off x="3807" y="910"/>
                <a:ext cx="599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r>
                  <a:rPr kumimoji="0" lang="en-US" altLang="zh-CN">
                    <a:ea typeface="隶书" pitchFamily="49" charset="-122"/>
                  </a:rPr>
                  <a:t> 98</a:t>
                </a:r>
                <a:endParaRPr kumimoji="0" lang="en-US" altLang="zh-CN">
                  <a:ea typeface="黑体" panose="02010609060101010101" pitchFamily="2" charset="-122"/>
                </a:endParaRPr>
              </a:p>
            </p:txBody>
          </p:sp>
        </p:grpSp>
        <p:grpSp>
          <p:nvGrpSpPr>
            <p:cNvPr id="66587" name="Group 80"/>
            <p:cNvGrpSpPr/>
            <p:nvPr/>
          </p:nvGrpSpPr>
          <p:grpSpPr bwMode="auto">
            <a:xfrm>
              <a:off x="2017" y="2931"/>
              <a:ext cx="599" cy="335"/>
              <a:chOff x="3807" y="911"/>
              <a:chExt cx="599" cy="335"/>
            </a:xfrm>
          </p:grpSpPr>
          <p:sp>
            <p:nvSpPr>
              <p:cNvPr id="66588" name="Oval 81"/>
              <p:cNvSpPr>
                <a:spLocks noChangeArrowheads="1"/>
              </p:cNvSpPr>
              <p:nvPr/>
            </p:nvSpPr>
            <p:spPr bwMode="auto">
              <a:xfrm>
                <a:off x="3878" y="935"/>
                <a:ext cx="331" cy="301"/>
              </a:xfrm>
              <a:prstGeom prst="ellipse">
                <a:avLst/>
              </a:prstGeom>
              <a:solidFill>
                <a:srgbClr val="FFFFCC"/>
              </a:solidFill>
              <a:ln w="12700" cap="rnd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 algn="ctr" eaLnBrk="0" hangingPunct="0"/>
                <a:endParaRPr lang="zh-CN" altLang="zh-CN" b="0">
                  <a:ea typeface="宋体" panose="02010600030101010101" pitchFamily="2" charset="-122"/>
                </a:endParaRPr>
              </a:p>
            </p:txBody>
          </p:sp>
          <p:sp>
            <p:nvSpPr>
              <p:cNvPr id="66589" name="Text Box 82"/>
              <p:cNvSpPr txBox="1">
                <a:spLocks noChangeArrowheads="1"/>
              </p:cNvSpPr>
              <p:nvPr/>
            </p:nvSpPr>
            <p:spPr bwMode="auto">
              <a:xfrm rot="10800000" flipV="1">
                <a:off x="3807" y="911"/>
                <a:ext cx="599" cy="3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r>
                  <a:rPr kumimoji="0" lang="en-US" altLang="zh-CN">
                    <a:ea typeface="隶书" pitchFamily="49" charset="-122"/>
                  </a:rPr>
                  <a:t> </a:t>
                </a:r>
                <a:r>
                  <a:rPr kumimoji="0" lang="en-US" altLang="zh-CN" sz="1600">
                    <a:ea typeface="隶书" pitchFamily="49" charset="-122"/>
                  </a:rPr>
                  <a:t> </a:t>
                </a:r>
                <a:r>
                  <a:rPr kumimoji="0" lang="en-US" altLang="zh-CN">
                    <a:ea typeface="隶书" pitchFamily="49" charset="-122"/>
                  </a:rPr>
                  <a:t>61</a:t>
                </a:r>
                <a:endParaRPr kumimoji="0" lang="en-US" altLang="zh-CN">
                  <a:ea typeface="黑体" panose="02010609060101010101" pitchFamily="2" charset="-122"/>
                </a:endParaRPr>
              </a:p>
            </p:txBody>
          </p:sp>
        </p:grpSp>
      </p:grpSp>
      <p:sp>
        <p:nvSpPr>
          <p:cNvPr id="315475" name="Rectangle 83"/>
          <p:cNvSpPr>
            <a:spLocks noChangeArrowheads="1"/>
          </p:cNvSpPr>
          <p:nvPr/>
        </p:nvSpPr>
        <p:spPr bwMode="auto">
          <a:xfrm>
            <a:off x="228600" y="5638800"/>
            <a:ext cx="7315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457200" indent="-457200" eaLnBrk="0" hangingPunct="0">
              <a:spcBef>
                <a:spcPct val="25000"/>
              </a:spcBef>
            </a:pPr>
            <a:r>
              <a:rPr lang="en-US" altLang="zh-CN" sz="3200">
                <a:solidFill>
                  <a:schemeClr val="hlink"/>
                </a:solidFill>
                <a:ea typeface="宋体" panose="02010600030101010101" pitchFamily="2" charset="-122"/>
              </a:rPr>
              <a:t>ASL=(1+2+3+4+5+6+7+8+9+10)/10=5.5</a:t>
            </a:r>
          </a:p>
        </p:txBody>
      </p:sp>
      <p:sp>
        <p:nvSpPr>
          <p:cNvPr id="315476" name="Rectangle 84"/>
          <p:cNvSpPr>
            <a:spLocks noChangeArrowheads="1"/>
          </p:cNvSpPr>
          <p:nvPr/>
        </p:nvSpPr>
        <p:spPr bwMode="auto">
          <a:xfrm>
            <a:off x="4038600" y="3429000"/>
            <a:ext cx="5105400" cy="125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457200" indent="-457200" eaLnBrk="0" hangingPunct="0">
              <a:spcBef>
                <a:spcPct val="25000"/>
              </a:spcBef>
            </a:pPr>
            <a:r>
              <a:rPr lang="en-US" altLang="zh-CN" sz="3200">
                <a:solidFill>
                  <a:schemeClr val="tx2"/>
                </a:solidFill>
                <a:ea typeface="宋体" panose="02010600030101010101" pitchFamily="2" charset="-122"/>
              </a:rPr>
              <a:t> </a:t>
            </a:r>
            <a:r>
              <a:rPr lang="en-US" altLang="zh-CN" sz="3200">
                <a:solidFill>
                  <a:schemeClr val="hlink"/>
                </a:solidFill>
                <a:ea typeface="宋体" panose="02010600030101010101" pitchFamily="2" charset="-122"/>
              </a:rPr>
              <a:t>ASL=(1+2</a:t>
            </a:r>
            <a:r>
              <a:rPr lang="en-US" altLang="zh-CN" sz="3600">
                <a:solidFill>
                  <a:schemeClr val="hlink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</a:t>
            </a:r>
            <a:r>
              <a:rPr lang="en-US" altLang="zh-CN" sz="3200">
                <a:solidFill>
                  <a:schemeClr val="hlink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 sz="3200">
                <a:solidFill>
                  <a:schemeClr val="hlink"/>
                </a:solidFill>
                <a:ea typeface="宋体" panose="02010600030101010101" pitchFamily="2" charset="-122"/>
              </a:rPr>
              <a:t>+3</a:t>
            </a:r>
            <a:r>
              <a:rPr lang="en-US" altLang="zh-CN" sz="3600">
                <a:solidFill>
                  <a:schemeClr val="hlink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</a:t>
            </a:r>
            <a:r>
              <a:rPr lang="en-US" altLang="zh-CN" sz="3200">
                <a:solidFill>
                  <a:schemeClr val="hlink"/>
                </a:solidFill>
                <a:ea typeface="宋体" panose="02010600030101010101" pitchFamily="2" charset="-122"/>
              </a:rPr>
              <a:t>4+4</a:t>
            </a:r>
            <a:r>
              <a:rPr lang="en-US" altLang="zh-CN" sz="3600">
                <a:solidFill>
                  <a:schemeClr val="hlink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</a:t>
            </a:r>
            <a:r>
              <a:rPr lang="en-US" altLang="zh-CN" sz="3200">
                <a:solidFill>
                  <a:schemeClr val="hlink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3</a:t>
            </a:r>
            <a:r>
              <a:rPr lang="en-US" altLang="zh-CN" sz="3200">
                <a:solidFill>
                  <a:schemeClr val="hlink"/>
                </a:solidFill>
                <a:ea typeface="宋体" panose="02010600030101010101" pitchFamily="2" charset="-122"/>
              </a:rPr>
              <a:t>)/10</a:t>
            </a:r>
          </a:p>
          <a:p>
            <a:pPr marL="457200" indent="-457200" eaLnBrk="0" hangingPunct="0">
              <a:spcBef>
                <a:spcPct val="25000"/>
              </a:spcBef>
            </a:pPr>
            <a:r>
              <a:rPr lang="en-US" altLang="zh-CN" sz="3200">
                <a:solidFill>
                  <a:schemeClr val="hlink"/>
                </a:solidFill>
                <a:ea typeface="宋体" panose="02010600030101010101" pitchFamily="2" charset="-122"/>
              </a:rPr>
              <a:t>    =2.9</a:t>
            </a:r>
            <a:r>
              <a:rPr lang="en-US" altLang="zh-CN" sz="3200">
                <a:ea typeface="宋体" panose="02010600030101010101" pitchFamily="2" charset="-122"/>
              </a:rPr>
              <a:t>   </a:t>
            </a:r>
          </a:p>
        </p:txBody>
      </p:sp>
      <p:sp>
        <p:nvSpPr>
          <p:cNvPr id="66567" name="Text Box 85"/>
          <p:cNvSpPr txBox="1">
            <a:spLocks noChangeArrowheads="1"/>
          </p:cNvSpPr>
          <p:nvPr/>
        </p:nvSpPr>
        <p:spPr bwMode="auto">
          <a:xfrm>
            <a:off x="0" y="381000"/>
            <a:ext cx="87868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3200">
                <a:solidFill>
                  <a:srgbClr val="FF0000"/>
                </a:solidFill>
                <a:latin typeface="Arial" panose="020B0604020202020204" pitchFamily="34" charset="0"/>
              </a:rPr>
              <a:t>查找表：</a:t>
            </a:r>
            <a:r>
              <a:rPr lang="en-US" altLang="zh-CN" sz="3200">
                <a:solidFill>
                  <a:srgbClr val="FF0000"/>
                </a:solidFill>
                <a:latin typeface="Arial" panose="020B0604020202020204" pitchFamily="34" charset="0"/>
              </a:rPr>
              <a:t>{3, 12, 24, 37, 45, 53, 61, 78, 90, 98}</a:t>
            </a:r>
          </a:p>
        </p:txBody>
      </p:sp>
      <p:sp>
        <p:nvSpPr>
          <p:cNvPr id="66568" name="Text Box 86"/>
          <p:cNvSpPr txBox="1">
            <a:spLocks noChangeArrowheads="1"/>
          </p:cNvSpPr>
          <p:nvPr/>
        </p:nvSpPr>
        <p:spPr bwMode="auto">
          <a:xfrm>
            <a:off x="609600" y="3276600"/>
            <a:ext cx="1752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>
                <a:solidFill>
                  <a:srgbClr val="FF0000"/>
                </a:solidFill>
                <a:ea typeface="宋体" panose="02010600030101010101" pitchFamily="2" charset="-122"/>
              </a:rPr>
              <a:t>单支树</a:t>
            </a: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54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54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154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54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5475" grpId="0" autoUpdateAnimBg="0"/>
      <p:bldP spid="315476" grpId="0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1E8D7C-3B03-41E0-8FED-10501B5F2314}" type="slidenum">
              <a:rPr lang="en-US" altLang="zh-CN"/>
              <a:t>57</a:t>
            </a:fld>
            <a:endParaRPr lang="en-US" altLang="zh-CN"/>
          </a:p>
        </p:txBody>
      </p:sp>
      <p:sp>
        <p:nvSpPr>
          <p:cNvPr id="319533" name="Rectangle 4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二叉排序树查找的特点</a:t>
            </a:r>
          </a:p>
        </p:txBody>
      </p:sp>
      <p:sp>
        <p:nvSpPr>
          <p:cNvPr id="67588" name="Rectangle 4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要求查找表按二叉排序树的形式组织</a:t>
            </a:r>
          </a:p>
          <a:p>
            <a:pPr eaLnBrk="1" hangingPunct="1"/>
            <a:r>
              <a:rPr lang="zh-CN" altLang="en-US" smtClean="0"/>
              <a:t>二叉排序树的查找长度与树的形态有关（与树的高度有关）</a:t>
            </a:r>
          </a:p>
          <a:p>
            <a:pPr eaLnBrk="1" hangingPunct="1"/>
            <a:r>
              <a:rPr lang="zh-CN" altLang="en-US" smtClean="0"/>
              <a:t>在随机的情况下查找、插入、删除的时间复杂度为Ｏ</a:t>
            </a:r>
            <a:r>
              <a:rPr lang="en-US" altLang="zh-CN" smtClean="0"/>
              <a:t>(log</a:t>
            </a:r>
            <a:r>
              <a:rPr lang="en-US" altLang="zh-CN" baseline="-25000" smtClean="0"/>
              <a:t>2</a:t>
            </a:r>
            <a:r>
              <a:rPr lang="en-US" altLang="zh-CN" smtClean="0"/>
              <a:t>n)</a:t>
            </a:r>
            <a:r>
              <a:rPr lang="zh-CN" altLang="en-US" smtClean="0"/>
              <a:t>；</a:t>
            </a:r>
          </a:p>
        </p:txBody>
      </p:sp>
      <p:grpSp>
        <p:nvGrpSpPr>
          <p:cNvPr id="67589" name="Group 4"/>
          <p:cNvGrpSpPr/>
          <p:nvPr/>
        </p:nvGrpSpPr>
        <p:grpSpPr bwMode="auto">
          <a:xfrm>
            <a:off x="2286000" y="3352800"/>
            <a:ext cx="5054600" cy="2319338"/>
            <a:chOff x="1429" y="663"/>
            <a:chExt cx="3184" cy="1461"/>
          </a:xfrm>
        </p:grpSpPr>
        <p:sp>
          <p:nvSpPr>
            <p:cNvPr id="67591" name="Line 5"/>
            <p:cNvSpPr>
              <a:spLocks noChangeShapeType="1"/>
            </p:cNvSpPr>
            <p:nvPr/>
          </p:nvSpPr>
          <p:spPr bwMode="auto">
            <a:xfrm flipH="1">
              <a:off x="2164" y="895"/>
              <a:ext cx="400" cy="218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592" name="Line 6"/>
            <p:cNvSpPr>
              <a:spLocks noChangeShapeType="1"/>
            </p:cNvSpPr>
            <p:nvPr/>
          </p:nvSpPr>
          <p:spPr bwMode="auto">
            <a:xfrm>
              <a:off x="2863" y="895"/>
              <a:ext cx="400" cy="216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593" name="Line 7"/>
            <p:cNvSpPr>
              <a:spLocks noChangeShapeType="1"/>
            </p:cNvSpPr>
            <p:nvPr/>
          </p:nvSpPr>
          <p:spPr bwMode="auto">
            <a:xfrm>
              <a:off x="2160" y="1282"/>
              <a:ext cx="250" cy="182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594" name="Line 8"/>
            <p:cNvSpPr>
              <a:spLocks noChangeShapeType="1"/>
            </p:cNvSpPr>
            <p:nvPr/>
          </p:nvSpPr>
          <p:spPr bwMode="auto">
            <a:xfrm flipH="1">
              <a:off x="2200" y="1661"/>
              <a:ext cx="136" cy="181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595" name="Line 9"/>
            <p:cNvSpPr>
              <a:spLocks noChangeShapeType="1"/>
            </p:cNvSpPr>
            <p:nvPr/>
          </p:nvSpPr>
          <p:spPr bwMode="auto">
            <a:xfrm flipH="1">
              <a:off x="1736" y="1282"/>
              <a:ext cx="253" cy="182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596" name="Line 10"/>
            <p:cNvSpPr>
              <a:spLocks noChangeShapeType="1"/>
            </p:cNvSpPr>
            <p:nvPr/>
          </p:nvSpPr>
          <p:spPr bwMode="auto">
            <a:xfrm rot="10800000">
              <a:off x="3560" y="1253"/>
              <a:ext cx="250" cy="181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597" name="Line 11"/>
            <p:cNvSpPr>
              <a:spLocks noChangeShapeType="1"/>
            </p:cNvSpPr>
            <p:nvPr/>
          </p:nvSpPr>
          <p:spPr bwMode="auto">
            <a:xfrm flipH="1">
              <a:off x="3651" y="1706"/>
              <a:ext cx="136" cy="136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598" name="Line 12"/>
            <p:cNvSpPr>
              <a:spLocks noChangeShapeType="1"/>
            </p:cNvSpPr>
            <p:nvPr/>
          </p:nvSpPr>
          <p:spPr bwMode="auto">
            <a:xfrm flipH="1">
              <a:off x="3078" y="1282"/>
              <a:ext cx="207" cy="163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599" name="Line 13"/>
            <p:cNvSpPr>
              <a:spLocks noChangeShapeType="1"/>
            </p:cNvSpPr>
            <p:nvPr/>
          </p:nvSpPr>
          <p:spPr bwMode="auto">
            <a:xfrm>
              <a:off x="3969" y="1661"/>
              <a:ext cx="226" cy="181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67600" name="Group 14"/>
            <p:cNvGrpSpPr/>
            <p:nvPr/>
          </p:nvGrpSpPr>
          <p:grpSpPr bwMode="auto">
            <a:xfrm>
              <a:off x="2517" y="663"/>
              <a:ext cx="599" cy="327"/>
              <a:chOff x="3808" y="911"/>
              <a:chExt cx="599" cy="327"/>
            </a:xfrm>
          </p:grpSpPr>
          <p:sp>
            <p:nvSpPr>
              <p:cNvPr id="67628" name="Oval 15"/>
              <p:cNvSpPr>
                <a:spLocks noChangeArrowheads="1"/>
              </p:cNvSpPr>
              <p:nvPr/>
            </p:nvSpPr>
            <p:spPr bwMode="auto">
              <a:xfrm>
                <a:off x="3878" y="935"/>
                <a:ext cx="331" cy="301"/>
              </a:xfrm>
              <a:prstGeom prst="ellipse">
                <a:avLst/>
              </a:prstGeom>
              <a:solidFill>
                <a:srgbClr val="FFFFCC"/>
              </a:solidFill>
              <a:ln w="12700" cap="rnd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 algn="ctr" eaLnBrk="0" hangingPunct="0"/>
                <a:endParaRPr lang="zh-CN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67629" name="Text Box 16"/>
              <p:cNvSpPr txBox="1">
                <a:spLocks noChangeArrowheads="1"/>
              </p:cNvSpPr>
              <p:nvPr/>
            </p:nvSpPr>
            <p:spPr bwMode="auto">
              <a:xfrm rot="10800000" flipV="1">
                <a:off x="3808" y="911"/>
                <a:ext cx="599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r>
                  <a:rPr kumimoji="0" lang="en-US" altLang="zh-CN">
                    <a:ea typeface="隶书" pitchFamily="49" charset="-122"/>
                  </a:rPr>
                  <a:t> 45</a:t>
                </a:r>
                <a:endParaRPr kumimoji="0" lang="en-US" altLang="zh-CN">
                  <a:ea typeface="黑体" panose="02010609060101010101" pitchFamily="2" charset="-122"/>
                </a:endParaRPr>
              </a:p>
            </p:txBody>
          </p:sp>
        </p:grpSp>
        <p:grpSp>
          <p:nvGrpSpPr>
            <p:cNvPr id="67601" name="Group 17"/>
            <p:cNvGrpSpPr/>
            <p:nvPr/>
          </p:nvGrpSpPr>
          <p:grpSpPr bwMode="auto">
            <a:xfrm>
              <a:off x="1882" y="1004"/>
              <a:ext cx="599" cy="327"/>
              <a:chOff x="3808" y="911"/>
              <a:chExt cx="599" cy="327"/>
            </a:xfrm>
          </p:grpSpPr>
          <p:sp>
            <p:nvSpPr>
              <p:cNvPr id="67626" name="Oval 18"/>
              <p:cNvSpPr>
                <a:spLocks noChangeArrowheads="1"/>
              </p:cNvSpPr>
              <p:nvPr/>
            </p:nvSpPr>
            <p:spPr bwMode="auto">
              <a:xfrm>
                <a:off x="3878" y="935"/>
                <a:ext cx="331" cy="301"/>
              </a:xfrm>
              <a:prstGeom prst="ellipse">
                <a:avLst/>
              </a:prstGeom>
              <a:solidFill>
                <a:srgbClr val="FFFFCC"/>
              </a:solidFill>
              <a:ln w="12700" cap="rnd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 algn="ctr" eaLnBrk="0" hangingPunct="0"/>
                <a:endParaRPr lang="zh-CN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67627" name="Text Box 19"/>
              <p:cNvSpPr txBox="1">
                <a:spLocks noChangeArrowheads="1"/>
              </p:cNvSpPr>
              <p:nvPr/>
            </p:nvSpPr>
            <p:spPr bwMode="auto">
              <a:xfrm rot="10800000" flipV="1">
                <a:off x="3808" y="911"/>
                <a:ext cx="599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r>
                  <a:rPr kumimoji="0" lang="en-US" altLang="zh-CN">
                    <a:ea typeface="隶书" pitchFamily="49" charset="-122"/>
                  </a:rPr>
                  <a:t> 12</a:t>
                </a:r>
                <a:endParaRPr kumimoji="0" lang="en-US" altLang="zh-CN">
                  <a:ea typeface="黑体" panose="02010609060101010101" pitchFamily="2" charset="-122"/>
                </a:endParaRPr>
              </a:p>
            </p:txBody>
          </p:sp>
        </p:grpSp>
        <p:grpSp>
          <p:nvGrpSpPr>
            <p:cNvPr id="67602" name="Group 20"/>
            <p:cNvGrpSpPr/>
            <p:nvPr/>
          </p:nvGrpSpPr>
          <p:grpSpPr bwMode="auto">
            <a:xfrm>
              <a:off x="1429" y="1389"/>
              <a:ext cx="599" cy="327"/>
              <a:chOff x="3808" y="911"/>
              <a:chExt cx="599" cy="327"/>
            </a:xfrm>
          </p:grpSpPr>
          <p:sp>
            <p:nvSpPr>
              <p:cNvPr id="67624" name="Oval 21"/>
              <p:cNvSpPr>
                <a:spLocks noChangeArrowheads="1"/>
              </p:cNvSpPr>
              <p:nvPr/>
            </p:nvSpPr>
            <p:spPr bwMode="auto">
              <a:xfrm>
                <a:off x="3878" y="935"/>
                <a:ext cx="331" cy="301"/>
              </a:xfrm>
              <a:prstGeom prst="ellipse">
                <a:avLst/>
              </a:prstGeom>
              <a:solidFill>
                <a:srgbClr val="FFFFCC"/>
              </a:solidFill>
              <a:ln w="12700" cap="rnd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 algn="ctr" eaLnBrk="0" hangingPunct="0"/>
                <a:endParaRPr lang="zh-CN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67625" name="Text Box 22"/>
              <p:cNvSpPr txBox="1">
                <a:spLocks noChangeArrowheads="1"/>
              </p:cNvSpPr>
              <p:nvPr/>
            </p:nvSpPr>
            <p:spPr bwMode="auto">
              <a:xfrm rot="10800000" flipV="1">
                <a:off x="3808" y="911"/>
                <a:ext cx="599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r>
                  <a:rPr kumimoji="0" lang="en-US" altLang="zh-CN">
                    <a:ea typeface="隶书" pitchFamily="49" charset="-122"/>
                  </a:rPr>
                  <a:t>  </a:t>
                </a:r>
                <a:r>
                  <a:rPr kumimoji="0" lang="en-US" altLang="zh-CN" sz="1200">
                    <a:ea typeface="隶书" pitchFamily="49" charset="-122"/>
                  </a:rPr>
                  <a:t> </a:t>
                </a:r>
                <a:r>
                  <a:rPr kumimoji="0" lang="en-US" altLang="zh-CN">
                    <a:ea typeface="隶书" pitchFamily="49" charset="-122"/>
                  </a:rPr>
                  <a:t>3</a:t>
                </a:r>
                <a:endParaRPr kumimoji="0" lang="en-US" altLang="zh-CN">
                  <a:ea typeface="黑体" panose="02010609060101010101" pitchFamily="2" charset="-122"/>
                </a:endParaRPr>
              </a:p>
            </p:txBody>
          </p:sp>
        </p:grpSp>
        <p:grpSp>
          <p:nvGrpSpPr>
            <p:cNvPr id="67603" name="Group 23"/>
            <p:cNvGrpSpPr/>
            <p:nvPr/>
          </p:nvGrpSpPr>
          <p:grpSpPr bwMode="auto">
            <a:xfrm>
              <a:off x="2200" y="1389"/>
              <a:ext cx="599" cy="327"/>
              <a:chOff x="3808" y="911"/>
              <a:chExt cx="599" cy="327"/>
            </a:xfrm>
          </p:grpSpPr>
          <p:sp>
            <p:nvSpPr>
              <p:cNvPr id="67622" name="Oval 24"/>
              <p:cNvSpPr>
                <a:spLocks noChangeArrowheads="1"/>
              </p:cNvSpPr>
              <p:nvPr/>
            </p:nvSpPr>
            <p:spPr bwMode="auto">
              <a:xfrm>
                <a:off x="3878" y="935"/>
                <a:ext cx="331" cy="301"/>
              </a:xfrm>
              <a:prstGeom prst="ellipse">
                <a:avLst/>
              </a:prstGeom>
              <a:solidFill>
                <a:srgbClr val="FFFFCC"/>
              </a:solidFill>
              <a:ln w="12700" cap="rnd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 algn="ctr" eaLnBrk="0" hangingPunct="0"/>
                <a:endParaRPr lang="zh-CN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67623" name="Text Box 25"/>
              <p:cNvSpPr txBox="1">
                <a:spLocks noChangeArrowheads="1"/>
              </p:cNvSpPr>
              <p:nvPr/>
            </p:nvSpPr>
            <p:spPr bwMode="auto">
              <a:xfrm rot="10800000" flipV="1">
                <a:off x="3808" y="911"/>
                <a:ext cx="599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r>
                  <a:rPr kumimoji="0" lang="en-US" altLang="zh-CN" sz="1400">
                    <a:ea typeface="隶书" pitchFamily="49" charset="-122"/>
                  </a:rPr>
                  <a:t> </a:t>
                </a:r>
                <a:r>
                  <a:rPr kumimoji="0" lang="en-US" altLang="zh-CN" sz="1600">
                    <a:ea typeface="隶书" pitchFamily="49" charset="-122"/>
                  </a:rPr>
                  <a:t>  </a:t>
                </a:r>
                <a:r>
                  <a:rPr kumimoji="0" lang="en-US" altLang="zh-CN">
                    <a:ea typeface="隶书" pitchFamily="49" charset="-122"/>
                  </a:rPr>
                  <a:t>37</a:t>
                </a:r>
                <a:endParaRPr kumimoji="0" lang="en-US" altLang="zh-CN">
                  <a:ea typeface="黑体" panose="02010609060101010101" pitchFamily="2" charset="-122"/>
                </a:endParaRPr>
              </a:p>
            </p:txBody>
          </p:sp>
        </p:grpSp>
        <p:grpSp>
          <p:nvGrpSpPr>
            <p:cNvPr id="67604" name="Group 26"/>
            <p:cNvGrpSpPr/>
            <p:nvPr/>
          </p:nvGrpSpPr>
          <p:grpSpPr bwMode="auto">
            <a:xfrm>
              <a:off x="2836" y="1389"/>
              <a:ext cx="599" cy="327"/>
              <a:chOff x="3809" y="911"/>
              <a:chExt cx="599" cy="327"/>
            </a:xfrm>
          </p:grpSpPr>
          <p:sp>
            <p:nvSpPr>
              <p:cNvPr id="67620" name="Oval 27"/>
              <p:cNvSpPr>
                <a:spLocks noChangeArrowheads="1"/>
              </p:cNvSpPr>
              <p:nvPr/>
            </p:nvSpPr>
            <p:spPr bwMode="auto">
              <a:xfrm>
                <a:off x="3878" y="935"/>
                <a:ext cx="331" cy="301"/>
              </a:xfrm>
              <a:prstGeom prst="ellipse">
                <a:avLst/>
              </a:prstGeom>
              <a:solidFill>
                <a:srgbClr val="FFFFCC"/>
              </a:solidFill>
              <a:ln w="12700" cap="rnd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 algn="ctr" eaLnBrk="0" hangingPunct="0"/>
                <a:endParaRPr lang="zh-CN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67621" name="Text Box 28"/>
              <p:cNvSpPr txBox="1">
                <a:spLocks noChangeArrowheads="1"/>
              </p:cNvSpPr>
              <p:nvPr/>
            </p:nvSpPr>
            <p:spPr bwMode="auto">
              <a:xfrm rot="10800000" flipV="1">
                <a:off x="3809" y="911"/>
                <a:ext cx="599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r>
                  <a:rPr kumimoji="0" lang="en-US" altLang="zh-CN">
                    <a:ea typeface="隶书" pitchFamily="49" charset="-122"/>
                  </a:rPr>
                  <a:t> </a:t>
                </a:r>
                <a:r>
                  <a:rPr kumimoji="0" lang="en-US" altLang="zh-CN" sz="1400">
                    <a:ea typeface="隶书" pitchFamily="49" charset="-122"/>
                  </a:rPr>
                  <a:t> </a:t>
                </a:r>
                <a:r>
                  <a:rPr kumimoji="0" lang="en-US" altLang="zh-CN">
                    <a:ea typeface="隶书" pitchFamily="49" charset="-122"/>
                  </a:rPr>
                  <a:t>53</a:t>
                </a:r>
                <a:endParaRPr kumimoji="0" lang="en-US" altLang="zh-CN">
                  <a:ea typeface="黑体" panose="02010609060101010101" pitchFamily="2" charset="-122"/>
                </a:endParaRPr>
              </a:p>
            </p:txBody>
          </p:sp>
        </p:grpSp>
        <p:grpSp>
          <p:nvGrpSpPr>
            <p:cNvPr id="67605" name="Group 29"/>
            <p:cNvGrpSpPr/>
            <p:nvPr/>
          </p:nvGrpSpPr>
          <p:grpSpPr bwMode="auto">
            <a:xfrm>
              <a:off x="3651" y="1388"/>
              <a:ext cx="599" cy="327"/>
              <a:chOff x="3808" y="910"/>
              <a:chExt cx="599" cy="327"/>
            </a:xfrm>
          </p:grpSpPr>
          <p:sp>
            <p:nvSpPr>
              <p:cNvPr id="67618" name="Oval 30"/>
              <p:cNvSpPr>
                <a:spLocks noChangeArrowheads="1"/>
              </p:cNvSpPr>
              <p:nvPr/>
            </p:nvSpPr>
            <p:spPr bwMode="auto">
              <a:xfrm>
                <a:off x="3878" y="935"/>
                <a:ext cx="331" cy="301"/>
              </a:xfrm>
              <a:prstGeom prst="ellipse">
                <a:avLst/>
              </a:prstGeom>
              <a:solidFill>
                <a:srgbClr val="FFFFCC"/>
              </a:solidFill>
              <a:ln w="12700" cap="rnd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 algn="ctr" eaLnBrk="0" hangingPunct="0"/>
                <a:endParaRPr lang="zh-CN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67619" name="Text Box 31"/>
              <p:cNvSpPr txBox="1">
                <a:spLocks noChangeArrowheads="1"/>
              </p:cNvSpPr>
              <p:nvPr/>
            </p:nvSpPr>
            <p:spPr bwMode="auto">
              <a:xfrm rot="10800000" flipV="1">
                <a:off x="3808" y="910"/>
                <a:ext cx="599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r>
                  <a:rPr kumimoji="0" lang="en-US" altLang="zh-CN">
                    <a:ea typeface="隶书" pitchFamily="49" charset="-122"/>
                  </a:rPr>
                  <a:t> </a:t>
                </a:r>
                <a:r>
                  <a:rPr kumimoji="0" lang="en-US" altLang="zh-CN" sz="1400">
                    <a:ea typeface="隶书" pitchFamily="49" charset="-122"/>
                  </a:rPr>
                  <a:t> </a:t>
                </a:r>
                <a:r>
                  <a:rPr kumimoji="0" lang="en-US" altLang="zh-CN">
                    <a:ea typeface="隶书" pitchFamily="49" charset="-122"/>
                  </a:rPr>
                  <a:t>90</a:t>
                </a:r>
                <a:endParaRPr kumimoji="0" lang="en-US" altLang="zh-CN">
                  <a:ea typeface="黑体" panose="02010609060101010101" pitchFamily="2" charset="-122"/>
                </a:endParaRPr>
              </a:p>
            </p:txBody>
          </p:sp>
        </p:grpSp>
        <p:grpSp>
          <p:nvGrpSpPr>
            <p:cNvPr id="67606" name="Group 32"/>
            <p:cNvGrpSpPr/>
            <p:nvPr/>
          </p:nvGrpSpPr>
          <p:grpSpPr bwMode="auto">
            <a:xfrm>
              <a:off x="2018" y="1797"/>
              <a:ext cx="599" cy="327"/>
              <a:chOff x="3808" y="911"/>
              <a:chExt cx="599" cy="327"/>
            </a:xfrm>
          </p:grpSpPr>
          <p:sp>
            <p:nvSpPr>
              <p:cNvPr id="67616" name="Oval 33"/>
              <p:cNvSpPr>
                <a:spLocks noChangeArrowheads="1"/>
              </p:cNvSpPr>
              <p:nvPr/>
            </p:nvSpPr>
            <p:spPr bwMode="auto">
              <a:xfrm>
                <a:off x="3878" y="935"/>
                <a:ext cx="331" cy="301"/>
              </a:xfrm>
              <a:prstGeom prst="ellipse">
                <a:avLst/>
              </a:prstGeom>
              <a:solidFill>
                <a:srgbClr val="FFFFCC"/>
              </a:solidFill>
              <a:ln w="12700" cap="rnd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 algn="ctr" eaLnBrk="0" hangingPunct="0"/>
                <a:endParaRPr lang="zh-CN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67617" name="Text Box 34"/>
              <p:cNvSpPr txBox="1">
                <a:spLocks noChangeArrowheads="1"/>
              </p:cNvSpPr>
              <p:nvPr/>
            </p:nvSpPr>
            <p:spPr bwMode="auto">
              <a:xfrm rot="10800000" flipV="1">
                <a:off x="3808" y="911"/>
                <a:ext cx="599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r>
                  <a:rPr kumimoji="0" lang="en-US" altLang="zh-CN">
                    <a:ea typeface="隶书" pitchFamily="49" charset="-122"/>
                  </a:rPr>
                  <a:t> </a:t>
                </a:r>
                <a:r>
                  <a:rPr kumimoji="0" lang="en-US" altLang="zh-CN" sz="1400">
                    <a:ea typeface="隶书" pitchFamily="49" charset="-122"/>
                  </a:rPr>
                  <a:t> </a:t>
                </a:r>
                <a:r>
                  <a:rPr kumimoji="0" lang="en-US" altLang="zh-CN">
                    <a:ea typeface="隶书" pitchFamily="49" charset="-122"/>
                  </a:rPr>
                  <a:t>24</a:t>
                </a:r>
                <a:endParaRPr kumimoji="0" lang="en-US" altLang="zh-CN">
                  <a:ea typeface="黑体" panose="02010609060101010101" pitchFamily="2" charset="-122"/>
                </a:endParaRPr>
              </a:p>
            </p:txBody>
          </p:sp>
        </p:grpSp>
        <p:grpSp>
          <p:nvGrpSpPr>
            <p:cNvPr id="67607" name="Group 35"/>
            <p:cNvGrpSpPr/>
            <p:nvPr/>
          </p:nvGrpSpPr>
          <p:grpSpPr bwMode="auto">
            <a:xfrm>
              <a:off x="3424" y="1796"/>
              <a:ext cx="599" cy="327"/>
              <a:chOff x="3808" y="910"/>
              <a:chExt cx="599" cy="327"/>
            </a:xfrm>
          </p:grpSpPr>
          <p:sp>
            <p:nvSpPr>
              <p:cNvPr id="67614" name="Oval 36"/>
              <p:cNvSpPr>
                <a:spLocks noChangeArrowheads="1"/>
              </p:cNvSpPr>
              <p:nvPr/>
            </p:nvSpPr>
            <p:spPr bwMode="auto">
              <a:xfrm>
                <a:off x="3878" y="935"/>
                <a:ext cx="331" cy="301"/>
              </a:xfrm>
              <a:prstGeom prst="ellipse">
                <a:avLst/>
              </a:prstGeom>
              <a:solidFill>
                <a:srgbClr val="FFFFCC"/>
              </a:solidFill>
              <a:ln w="12700" cap="rnd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 algn="ctr" eaLnBrk="0" hangingPunct="0"/>
                <a:endParaRPr lang="zh-CN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67615" name="Text Box 37"/>
              <p:cNvSpPr txBox="1">
                <a:spLocks noChangeArrowheads="1"/>
              </p:cNvSpPr>
              <p:nvPr/>
            </p:nvSpPr>
            <p:spPr bwMode="auto">
              <a:xfrm rot="10800000" flipV="1">
                <a:off x="3808" y="910"/>
                <a:ext cx="599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r>
                  <a:rPr kumimoji="0" lang="en-US" altLang="zh-CN">
                    <a:ea typeface="隶书" pitchFamily="49" charset="-122"/>
                  </a:rPr>
                  <a:t> </a:t>
                </a:r>
                <a:r>
                  <a:rPr kumimoji="0" lang="en-US" altLang="zh-CN" sz="1400">
                    <a:ea typeface="隶书" pitchFamily="49" charset="-122"/>
                  </a:rPr>
                  <a:t> </a:t>
                </a:r>
                <a:r>
                  <a:rPr kumimoji="0" lang="en-US" altLang="zh-CN">
                    <a:ea typeface="隶书" pitchFamily="49" charset="-122"/>
                  </a:rPr>
                  <a:t>78</a:t>
                </a:r>
                <a:endParaRPr kumimoji="0" lang="en-US" altLang="zh-CN">
                  <a:ea typeface="黑体" panose="02010609060101010101" pitchFamily="2" charset="-122"/>
                </a:endParaRPr>
              </a:p>
            </p:txBody>
          </p:sp>
        </p:grpSp>
        <p:grpSp>
          <p:nvGrpSpPr>
            <p:cNvPr id="67608" name="Group 38"/>
            <p:cNvGrpSpPr/>
            <p:nvPr/>
          </p:nvGrpSpPr>
          <p:grpSpPr bwMode="auto">
            <a:xfrm>
              <a:off x="4014" y="1796"/>
              <a:ext cx="599" cy="327"/>
              <a:chOff x="3808" y="910"/>
              <a:chExt cx="599" cy="327"/>
            </a:xfrm>
          </p:grpSpPr>
          <p:sp>
            <p:nvSpPr>
              <p:cNvPr id="67612" name="Oval 39"/>
              <p:cNvSpPr>
                <a:spLocks noChangeArrowheads="1"/>
              </p:cNvSpPr>
              <p:nvPr/>
            </p:nvSpPr>
            <p:spPr bwMode="auto">
              <a:xfrm>
                <a:off x="3878" y="935"/>
                <a:ext cx="331" cy="301"/>
              </a:xfrm>
              <a:prstGeom prst="ellipse">
                <a:avLst/>
              </a:prstGeom>
              <a:solidFill>
                <a:srgbClr val="FFFFCC"/>
              </a:solidFill>
              <a:ln w="12700" cap="rnd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 algn="ctr" eaLnBrk="0" hangingPunct="0"/>
                <a:endParaRPr lang="zh-CN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67613" name="Text Box 40"/>
              <p:cNvSpPr txBox="1">
                <a:spLocks noChangeArrowheads="1"/>
              </p:cNvSpPr>
              <p:nvPr/>
            </p:nvSpPr>
            <p:spPr bwMode="auto">
              <a:xfrm rot="10800000" flipV="1">
                <a:off x="3808" y="910"/>
                <a:ext cx="599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r>
                  <a:rPr kumimoji="0" lang="en-US" altLang="zh-CN">
                    <a:ea typeface="隶书" pitchFamily="49" charset="-122"/>
                  </a:rPr>
                  <a:t> 98</a:t>
                </a:r>
                <a:endParaRPr kumimoji="0" lang="en-US" altLang="zh-CN">
                  <a:ea typeface="黑体" panose="02010609060101010101" pitchFamily="2" charset="-122"/>
                </a:endParaRPr>
              </a:p>
            </p:txBody>
          </p:sp>
        </p:grpSp>
        <p:grpSp>
          <p:nvGrpSpPr>
            <p:cNvPr id="67609" name="Group 41"/>
            <p:cNvGrpSpPr/>
            <p:nvPr/>
          </p:nvGrpSpPr>
          <p:grpSpPr bwMode="auto">
            <a:xfrm>
              <a:off x="3198" y="1004"/>
              <a:ext cx="599" cy="327"/>
              <a:chOff x="3808" y="911"/>
              <a:chExt cx="599" cy="327"/>
            </a:xfrm>
          </p:grpSpPr>
          <p:sp>
            <p:nvSpPr>
              <p:cNvPr id="67610" name="Oval 42"/>
              <p:cNvSpPr>
                <a:spLocks noChangeArrowheads="1"/>
              </p:cNvSpPr>
              <p:nvPr/>
            </p:nvSpPr>
            <p:spPr bwMode="auto">
              <a:xfrm>
                <a:off x="3878" y="935"/>
                <a:ext cx="331" cy="301"/>
              </a:xfrm>
              <a:prstGeom prst="ellipse">
                <a:avLst/>
              </a:prstGeom>
              <a:solidFill>
                <a:srgbClr val="FFFFCC"/>
              </a:solidFill>
              <a:ln w="12700" cap="rnd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 algn="ctr" eaLnBrk="0" hangingPunct="0"/>
                <a:endParaRPr lang="zh-CN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67611" name="Text Box 43"/>
              <p:cNvSpPr txBox="1">
                <a:spLocks noChangeArrowheads="1"/>
              </p:cNvSpPr>
              <p:nvPr/>
            </p:nvSpPr>
            <p:spPr bwMode="auto">
              <a:xfrm rot="10800000" flipV="1">
                <a:off x="3808" y="911"/>
                <a:ext cx="599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r>
                  <a:rPr kumimoji="0" lang="en-US" altLang="zh-CN">
                    <a:ea typeface="隶书" pitchFamily="49" charset="-122"/>
                  </a:rPr>
                  <a:t> </a:t>
                </a:r>
                <a:r>
                  <a:rPr kumimoji="0" lang="en-US" altLang="zh-CN" sz="1600">
                    <a:ea typeface="隶书" pitchFamily="49" charset="-122"/>
                  </a:rPr>
                  <a:t> </a:t>
                </a:r>
                <a:r>
                  <a:rPr kumimoji="0" lang="en-US" altLang="zh-CN">
                    <a:ea typeface="隶书" pitchFamily="49" charset="-122"/>
                  </a:rPr>
                  <a:t>61</a:t>
                </a:r>
                <a:endParaRPr kumimoji="0" lang="en-US" altLang="zh-CN">
                  <a:ea typeface="黑体" panose="02010609060101010101" pitchFamily="2" charset="-122"/>
                </a:endParaRPr>
              </a:p>
            </p:txBody>
          </p:sp>
        </p:grpSp>
      </p:grpSp>
      <p:sp>
        <p:nvSpPr>
          <p:cNvPr id="67590" name="Text Box 44"/>
          <p:cNvSpPr txBox="1">
            <a:spLocks noChangeArrowheads="1"/>
          </p:cNvSpPr>
          <p:nvPr/>
        </p:nvSpPr>
        <p:spPr bwMode="auto">
          <a:xfrm>
            <a:off x="0" y="5867400"/>
            <a:ext cx="9144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3200">
                <a:solidFill>
                  <a:srgbClr val="FF0000"/>
                </a:solidFill>
                <a:latin typeface="Arial" panose="020B0604020202020204" pitchFamily="34" charset="0"/>
              </a:rPr>
              <a:t>中序序列：</a:t>
            </a:r>
            <a:r>
              <a:rPr lang="en-US" altLang="zh-CN" sz="3200">
                <a:solidFill>
                  <a:srgbClr val="FF0000"/>
                </a:solidFill>
                <a:latin typeface="Arial" panose="020B0604020202020204" pitchFamily="34" charset="0"/>
              </a:rPr>
              <a:t>3 12 24 37 45 53 61 78 90 98</a:t>
            </a: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F421C7-B0E4-471A-8D66-DCA299A74A08}" type="slidenum">
              <a:rPr lang="en-US" altLang="zh-CN"/>
              <a:t>58</a:t>
            </a:fld>
            <a:endParaRPr lang="en-US" altLang="zh-CN" dirty="0"/>
          </a:p>
        </p:txBody>
      </p:sp>
      <p:sp>
        <p:nvSpPr>
          <p:cNvPr id="406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二叉排序树查找的特点</a:t>
            </a:r>
          </a:p>
        </p:txBody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>
              <a:lnSpc>
                <a:spcPct val="105000"/>
              </a:lnSpc>
              <a:spcBef>
                <a:spcPct val="0"/>
              </a:spcBef>
            </a:pPr>
            <a:r>
              <a:rPr lang="zh-CN" altLang="en-US" dirty="0" smtClean="0"/>
              <a:t>二叉排序树的缺点</a:t>
            </a:r>
          </a:p>
          <a:p>
            <a:pPr marL="990600" lvl="1" indent="-533400" eaLnBrk="1" hangingPunct="1">
              <a:lnSpc>
                <a:spcPct val="105000"/>
              </a:lnSpc>
              <a:spcBef>
                <a:spcPct val="0"/>
              </a:spcBef>
            </a:pPr>
            <a:r>
              <a:rPr lang="zh-CN" altLang="en-US" dirty="0" smtClean="0"/>
              <a:t>没有对树的深度进行控制</a:t>
            </a:r>
            <a:r>
              <a:rPr lang="zh-CN" altLang="en-US" dirty="0" smtClean="0">
                <a:solidFill>
                  <a:schemeClr val="tx1"/>
                </a:solidFill>
              </a:rPr>
              <a:t>。</a:t>
            </a:r>
          </a:p>
          <a:p>
            <a:pPr marL="533400" indent="-533400" eaLnBrk="1" hangingPunct="1">
              <a:lnSpc>
                <a:spcPct val="105000"/>
              </a:lnSpc>
              <a:spcBef>
                <a:spcPct val="0"/>
              </a:spcBef>
            </a:pPr>
            <a:r>
              <a:rPr lang="zh-CN" altLang="en-US" dirty="0" smtClean="0"/>
              <a:t>二叉排序树的适用范围</a:t>
            </a:r>
          </a:p>
          <a:p>
            <a:pPr marL="990600" lvl="1" indent="-533400" eaLnBrk="1" hangingPunct="1">
              <a:lnSpc>
                <a:spcPct val="105000"/>
              </a:lnSpc>
              <a:spcBef>
                <a:spcPct val="0"/>
              </a:spcBef>
            </a:pPr>
            <a:r>
              <a:rPr lang="zh-CN" altLang="en-US" dirty="0" smtClean="0"/>
              <a:t>用于组织规模较小的、内存中可以容纳的数据。对于数据量较大必须存放在外存中的数据</a:t>
            </a:r>
            <a:r>
              <a:rPr lang="en-US" altLang="zh-CN" dirty="0" smtClean="0"/>
              <a:t>, </a:t>
            </a:r>
            <a:r>
              <a:rPr lang="zh-CN" altLang="en-US" dirty="0" smtClean="0"/>
              <a:t>则无法快速处理。</a:t>
            </a:r>
          </a:p>
          <a:p>
            <a:pPr marL="533400" indent="-533400" eaLnBrk="1" hangingPunct="1">
              <a:lnSpc>
                <a:spcPct val="105000"/>
              </a:lnSpc>
              <a:spcBef>
                <a:spcPct val="0"/>
              </a:spcBef>
            </a:pPr>
            <a:r>
              <a:rPr lang="zh-CN" altLang="en-US" dirty="0" smtClean="0">
                <a:solidFill>
                  <a:schemeClr val="hlink"/>
                </a:solidFill>
              </a:rPr>
              <a:t>在构造二叉排序树的过程中进行“平衡化”处理</a:t>
            </a:r>
            <a:r>
              <a:rPr lang="en-US" altLang="zh-CN" dirty="0" smtClean="0">
                <a:solidFill>
                  <a:schemeClr val="hlink"/>
                </a:solidFill>
              </a:rPr>
              <a:t>, </a:t>
            </a:r>
            <a:r>
              <a:rPr lang="zh-CN" altLang="en-US" dirty="0" smtClean="0">
                <a:solidFill>
                  <a:schemeClr val="hlink"/>
                </a:solidFill>
              </a:rPr>
              <a:t>成为</a:t>
            </a:r>
            <a:r>
              <a:rPr lang="zh-CN" altLang="en-US" dirty="0" smtClean="0"/>
              <a:t>平衡二叉树</a:t>
            </a:r>
            <a:r>
              <a:rPr lang="zh-CN" altLang="en-US" dirty="0" smtClean="0">
                <a:solidFill>
                  <a:schemeClr val="hlink"/>
                </a:solidFill>
              </a:rPr>
              <a:t>（</a:t>
            </a:r>
            <a:r>
              <a:rPr lang="en-US" altLang="zh-CN" dirty="0" smtClean="0"/>
              <a:t>AVL</a:t>
            </a:r>
            <a:r>
              <a:rPr lang="zh-CN" altLang="en-US" dirty="0" smtClean="0">
                <a:solidFill>
                  <a:schemeClr val="hlink"/>
                </a:solidFill>
              </a:rPr>
              <a:t>树）。</a:t>
            </a:r>
          </a:p>
          <a:p>
            <a:pPr marL="533400" indent="-533400" eaLnBrk="1" hangingPunct="1">
              <a:lnSpc>
                <a:spcPct val="105000"/>
              </a:lnSpc>
              <a:spcBef>
                <a:spcPct val="0"/>
              </a:spcBef>
            </a:pPr>
            <a:r>
              <a:rPr lang="zh-CN" altLang="en-US" dirty="0" smtClean="0">
                <a:solidFill>
                  <a:schemeClr val="hlink"/>
                </a:solidFill>
              </a:rPr>
              <a:t>平衡二叉树：左子树和右子树的深度之差的绝对值不超过预定值。</a:t>
            </a:r>
          </a:p>
          <a:p>
            <a:pPr marL="533400" indent="-533400" eaLnBrk="1" hangingPunct="1"/>
            <a:endParaRPr lang="en-US" altLang="zh-CN" dirty="0" smtClean="0"/>
          </a:p>
        </p:txBody>
      </p:sp>
      <p:sp>
        <p:nvSpPr>
          <p:cNvPr id="68613" name="矩形 4"/>
          <p:cNvSpPr>
            <a:spLocks noChangeArrowheads="1"/>
          </p:cNvSpPr>
          <p:nvPr/>
        </p:nvSpPr>
        <p:spPr bwMode="auto">
          <a:xfrm>
            <a:off x="928688" y="5949280"/>
            <a:ext cx="745973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AVL</a:t>
            </a:r>
            <a:r>
              <a:rPr lang="zh-CN" altLang="en-US" dirty="0">
                <a:solidFill>
                  <a:srgbClr val="FF0000"/>
                </a:solidFill>
              </a:rPr>
              <a:t>树</a:t>
            </a:r>
            <a:r>
              <a:rPr lang="zh-CN" altLang="en-US" b="0" dirty="0"/>
              <a:t>在</a:t>
            </a:r>
            <a:r>
              <a:rPr lang="en-US" altLang="zh-CN" b="0" dirty="0"/>
              <a:t>1962</a:t>
            </a:r>
            <a:r>
              <a:rPr lang="zh-CN" altLang="en-US" b="0" dirty="0"/>
              <a:t>年由</a:t>
            </a:r>
            <a:r>
              <a:rPr lang="en-US" altLang="zh-CN" b="0" dirty="0" err="1"/>
              <a:t>Adelson-Velskii</a:t>
            </a:r>
            <a:r>
              <a:rPr lang="zh-CN" altLang="en-US" b="0" dirty="0"/>
              <a:t>和</a:t>
            </a:r>
            <a:r>
              <a:rPr lang="en-US" altLang="zh-CN" b="0" dirty="0"/>
              <a:t>Landis</a:t>
            </a:r>
            <a:r>
              <a:rPr lang="zh-CN" altLang="en-US" b="0" dirty="0"/>
              <a:t>提出。</a:t>
            </a: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B68B6E-9A4A-449A-90F1-BF730BE0C099}" type="slidenum">
              <a:rPr lang="en-US" altLang="zh-CN"/>
              <a:t>59</a:t>
            </a:fld>
            <a:endParaRPr lang="en-US" altLang="zh-CN"/>
          </a:p>
        </p:txBody>
      </p:sp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9.2.2 </a:t>
            </a:r>
            <a:r>
              <a:rPr lang="zh-CN" altLang="en-US" smtClean="0"/>
              <a:t>平衡二叉树</a:t>
            </a:r>
          </a:p>
        </p:txBody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1</a:t>
            </a:r>
            <a:r>
              <a:rPr lang="zh-CN" altLang="en-US" dirty="0" smtClean="0"/>
              <a:t>－定义：</a:t>
            </a:r>
            <a:r>
              <a:rPr lang="zh-CN" altLang="en-US" dirty="0" smtClean="0">
                <a:solidFill>
                  <a:srgbClr val="A50021"/>
                </a:solidFill>
              </a:rPr>
              <a:t>平衡二叉树</a:t>
            </a:r>
            <a:r>
              <a:rPr lang="zh-CN" altLang="en-US" dirty="0" smtClean="0"/>
              <a:t>是二叉查找树的另一种形式</a:t>
            </a:r>
            <a:r>
              <a:rPr lang="en-US" altLang="zh-CN" dirty="0" smtClean="0"/>
              <a:t>, </a:t>
            </a:r>
            <a:r>
              <a:rPr lang="zh-CN" altLang="en-US" dirty="0" smtClean="0"/>
              <a:t>其特点为：</a:t>
            </a:r>
          </a:p>
          <a:p>
            <a:pPr eaLnBrk="1" hangingPunct="1"/>
            <a:r>
              <a:rPr lang="zh-CN" altLang="en-US" dirty="0" smtClean="0"/>
              <a:t> 树中每个结点的左、右子树深度之差的绝对值不大于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r>
              <a:rPr lang="en-US" altLang="zh-CN" dirty="0" smtClean="0"/>
              <a:t>| H(L)-H(R) | &lt;=1</a:t>
            </a:r>
          </a:p>
        </p:txBody>
      </p:sp>
      <p:grpSp>
        <p:nvGrpSpPr>
          <p:cNvPr id="69637" name="Group 5"/>
          <p:cNvGrpSpPr/>
          <p:nvPr/>
        </p:nvGrpSpPr>
        <p:grpSpPr bwMode="auto">
          <a:xfrm>
            <a:off x="914400" y="3224213"/>
            <a:ext cx="2743200" cy="1981200"/>
            <a:chOff x="432" y="2400"/>
            <a:chExt cx="1728" cy="1248"/>
          </a:xfrm>
        </p:grpSpPr>
        <p:sp>
          <p:nvSpPr>
            <p:cNvPr id="69655" name="Oval 6"/>
            <p:cNvSpPr>
              <a:spLocks noChangeArrowheads="1"/>
            </p:cNvSpPr>
            <p:nvPr/>
          </p:nvSpPr>
          <p:spPr bwMode="auto">
            <a:xfrm>
              <a:off x="1392" y="2400"/>
              <a:ext cx="288" cy="288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 sz="3200">
                  <a:ea typeface="宋体" panose="02010600030101010101" pitchFamily="2" charset="-122"/>
                </a:rPr>
                <a:t>5</a:t>
              </a:r>
              <a:endParaRPr lang="en-US" altLang="zh-CN" sz="2400" b="0">
                <a:ea typeface="宋体" panose="02010600030101010101" pitchFamily="2" charset="-122"/>
              </a:endParaRPr>
            </a:p>
          </p:txBody>
        </p:sp>
        <p:sp>
          <p:nvSpPr>
            <p:cNvPr id="69656" name="Oval 7"/>
            <p:cNvSpPr>
              <a:spLocks noChangeArrowheads="1"/>
            </p:cNvSpPr>
            <p:nvPr/>
          </p:nvSpPr>
          <p:spPr bwMode="auto">
            <a:xfrm>
              <a:off x="912" y="2880"/>
              <a:ext cx="288" cy="288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 sz="3200">
                  <a:ea typeface="宋体" panose="02010600030101010101" pitchFamily="2" charset="-122"/>
                </a:rPr>
                <a:t>4</a:t>
              </a:r>
              <a:endParaRPr lang="en-US" altLang="zh-CN" sz="2400" b="0">
                <a:ea typeface="宋体" panose="02010600030101010101" pitchFamily="2" charset="-122"/>
              </a:endParaRPr>
            </a:p>
          </p:txBody>
        </p:sp>
        <p:sp>
          <p:nvSpPr>
            <p:cNvPr id="69657" name="Oval 8"/>
            <p:cNvSpPr>
              <a:spLocks noChangeArrowheads="1"/>
            </p:cNvSpPr>
            <p:nvPr/>
          </p:nvSpPr>
          <p:spPr bwMode="auto">
            <a:xfrm>
              <a:off x="1872" y="2880"/>
              <a:ext cx="288" cy="288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 sz="3200">
                  <a:ea typeface="宋体" panose="02010600030101010101" pitchFamily="2" charset="-122"/>
                </a:rPr>
                <a:t>8</a:t>
              </a:r>
              <a:endParaRPr lang="en-US" altLang="zh-CN" sz="2400" b="0">
                <a:ea typeface="宋体" panose="02010600030101010101" pitchFamily="2" charset="-122"/>
              </a:endParaRPr>
            </a:p>
          </p:txBody>
        </p:sp>
        <p:sp>
          <p:nvSpPr>
            <p:cNvPr id="69658" name="Oval 9"/>
            <p:cNvSpPr>
              <a:spLocks noChangeArrowheads="1"/>
            </p:cNvSpPr>
            <p:nvPr/>
          </p:nvSpPr>
          <p:spPr bwMode="auto">
            <a:xfrm>
              <a:off x="432" y="3360"/>
              <a:ext cx="288" cy="288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 sz="3200">
                  <a:ea typeface="宋体" panose="02010600030101010101" pitchFamily="2" charset="-122"/>
                </a:rPr>
                <a:t>2</a:t>
              </a:r>
              <a:endParaRPr lang="en-US" altLang="zh-CN" sz="2400" b="0">
                <a:ea typeface="宋体" panose="02010600030101010101" pitchFamily="2" charset="-122"/>
              </a:endParaRPr>
            </a:p>
          </p:txBody>
        </p:sp>
        <p:sp>
          <p:nvSpPr>
            <p:cNvPr id="69659" name="Line 10"/>
            <p:cNvSpPr>
              <a:spLocks noChangeShapeType="1"/>
            </p:cNvSpPr>
            <p:nvPr/>
          </p:nvSpPr>
          <p:spPr bwMode="auto">
            <a:xfrm flipH="1">
              <a:off x="1152" y="2640"/>
              <a:ext cx="288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60" name="Line 11"/>
            <p:cNvSpPr>
              <a:spLocks noChangeShapeType="1"/>
            </p:cNvSpPr>
            <p:nvPr/>
          </p:nvSpPr>
          <p:spPr bwMode="auto">
            <a:xfrm flipH="1">
              <a:off x="672" y="3120"/>
              <a:ext cx="288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61" name="Line 12"/>
            <p:cNvSpPr>
              <a:spLocks noChangeShapeType="1"/>
            </p:cNvSpPr>
            <p:nvPr/>
          </p:nvSpPr>
          <p:spPr bwMode="auto">
            <a:xfrm>
              <a:off x="1632" y="2640"/>
              <a:ext cx="288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9638" name="Text Box 23"/>
          <p:cNvSpPr txBox="1">
            <a:spLocks noChangeArrowheads="1"/>
          </p:cNvSpPr>
          <p:nvPr/>
        </p:nvSpPr>
        <p:spPr bwMode="auto">
          <a:xfrm>
            <a:off x="1295400" y="5340350"/>
            <a:ext cx="2322513" cy="116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zh-CN"/>
              <a:t>H(L)-H(R)=1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/>
              <a:t>平衡二叉树</a:t>
            </a:r>
          </a:p>
        </p:txBody>
      </p:sp>
      <p:sp>
        <p:nvSpPr>
          <p:cNvPr id="317464" name="Text Box 24"/>
          <p:cNvSpPr txBox="1">
            <a:spLocks noChangeArrowheads="1"/>
          </p:cNvSpPr>
          <p:nvPr/>
        </p:nvSpPr>
        <p:spPr bwMode="auto">
          <a:xfrm>
            <a:off x="5651500" y="5340350"/>
            <a:ext cx="2736850" cy="116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zh-CN"/>
              <a:t>H(L)-H(R)=2</a:t>
            </a:r>
            <a:endParaRPr lang="en-US" altLang="zh-CN"/>
          </a:p>
          <a:p>
            <a:pPr eaLnBrk="1" hangingPunct="1">
              <a:spcBef>
                <a:spcPct val="50000"/>
              </a:spcBef>
            </a:pPr>
            <a:r>
              <a:rPr lang="zh-CN" altLang="en-US"/>
              <a:t>非平衡二叉树</a:t>
            </a:r>
          </a:p>
        </p:txBody>
      </p:sp>
      <p:sp>
        <p:nvSpPr>
          <p:cNvPr id="69640" name="AutoShape 38"/>
          <p:cNvSpPr>
            <a:spLocks noChangeArrowheads="1"/>
          </p:cNvSpPr>
          <p:nvPr/>
        </p:nvSpPr>
        <p:spPr bwMode="auto">
          <a:xfrm>
            <a:off x="785813" y="3671888"/>
            <a:ext cx="1428750" cy="17145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hlink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41" name="AutoShape 38"/>
          <p:cNvSpPr>
            <a:spLocks noChangeArrowheads="1"/>
          </p:cNvSpPr>
          <p:nvPr/>
        </p:nvSpPr>
        <p:spPr bwMode="auto">
          <a:xfrm>
            <a:off x="2857500" y="3671888"/>
            <a:ext cx="1214438" cy="1000125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hlink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" name="组合 29"/>
          <p:cNvGrpSpPr/>
          <p:nvPr/>
        </p:nvGrpSpPr>
        <p:grpSpPr bwMode="auto">
          <a:xfrm>
            <a:off x="4143375" y="3224213"/>
            <a:ext cx="4143375" cy="2805112"/>
            <a:chOff x="4143372" y="3124200"/>
            <a:chExt cx="4143404" cy="2805130"/>
          </a:xfrm>
        </p:grpSpPr>
        <p:grpSp>
          <p:nvGrpSpPr>
            <p:cNvPr id="69643" name="Group 13"/>
            <p:cNvGrpSpPr/>
            <p:nvPr/>
          </p:nvGrpSpPr>
          <p:grpSpPr bwMode="auto">
            <a:xfrm>
              <a:off x="4495800" y="3124200"/>
              <a:ext cx="3505200" cy="2743200"/>
              <a:chOff x="2592" y="2400"/>
              <a:chExt cx="2208" cy="1728"/>
            </a:xfrm>
          </p:grpSpPr>
          <p:sp>
            <p:nvSpPr>
              <p:cNvPr id="69646" name="Oval 14"/>
              <p:cNvSpPr>
                <a:spLocks noChangeArrowheads="1"/>
              </p:cNvSpPr>
              <p:nvPr/>
            </p:nvSpPr>
            <p:spPr bwMode="auto">
              <a:xfrm>
                <a:off x="4032" y="2400"/>
                <a:ext cx="288" cy="288"/>
              </a:xfrm>
              <a:prstGeom prst="ellipse">
                <a:avLst/>
              </a:prstGeom>
              <a:solidFill>
                <a:srgbClr val="CCFFCC"/>
              </a:solidFill>
              <a:ln w="1905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3200">
                    <a:ea typeface="宋体" panose="02010600030101010101" pitchFamily="2" charset="-122"/>
                  </a:rPr>
                  <a:t>5</a:t>
                </a:r>
                <a:endParaRPr lang="en-US" altLang="zh-CN" sz="2400" b="0">
                  <a:ea typeface="宋体" panose="02010600030101010101" pitchFamily="2" charset="-122"/>
                </a:endParaRPr>
              </a:p>
            </p:txBody>
          </p:sp>
          <p:sp>
            <p:nvSpPr>
              <p:cNvPr id="69647" name="Oval 15"/>
              <p:cNvSpPr>
                <a:spLocks noChangeArrowheads="1"/>
              </p:cNvSpPr>
              <p:nvPr/>
            </p:nvSpPr>
            <p:spPr bwMode="auto">
              <a:xfrm>
                <a:off x="3552" y="2880"/>
                <a:ext cx="288" cy="288"/>
              </a:xfrm>
              <a:prstGeom prst="ellipse">
                <a:avLst/>
              </a:prstGeom>
              <a:solidFill>
                <a:srgbClr val="CCFFCC"/>
              </a:solidFill>
              <a:ln w="1905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3200">
                    <a:ea typeface="宋体" panose="02010600030101010101" pitchFamily="2" charset="-122"/>
                  </a:rPr>
                  <a:t>4</a:t>
                </a:r>
                <a:endParaRPr lang="en-US" altLang="zh-CN" sz="2400" b="0">
                  <a:ea typeface="宋体" panose="02010600030101010101" pitchFamily="2" charset="-122"/>
                </a:endParaRPr>
              </a:p>
            </p:txBody>
          </p:sp>
          <p:sp>
            <p:nvSpPr>
              <p:cNvPr id="69648" name="Oval 16"/>
              <p:cNvSpPr>
                <a:spLocks noChangeArrowheads="1"/>
              </p:cNvSpPr>
              <p:nvPr/>
            </p:nvSpPr>
            <p:spPr bwMode="auto">
              <a:xfrm>
                <a:off x="4512" y="2880"/>
                <a:ext cx="288" cy="288"/>
              </a:xfrm>
              <a:prstGeom prst="ellipse">
                <a:avLst/>
              </a:prstGeom>
              <a:solidFill>
                <a:srgbClr val="CCFFCC"/>
              </a:solidFill>
              <a:ln w="1905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3200">
                    <a:ea typeface="宋体" panose="02010600030101010101" pitchFamily="2" charset="-122"/>
                  </a:rPr>
                  <a:t>8</a:t>
                </a:r>
                <a:endParaRPr lang="en-US" altLang="zh-CN" sz="2400" b="0">
                  <a:ea typeface="宋体" panose="02010600030101010101" pitchFamily="2" charset="-122"/>
                </a:endParaRPr>
              </a:p>
            </p:txBody>
          </p:sp>
          <p:sp>
            <p:nvSpPr>
              <p:cNvPr id="69649" name="Oval 17"/>
              <p:cNvSpPr>
                <a:spLocks noChangeArrowheads="1"/>
              </p:cNvSpPr>
              <p:nvPr/>
            </p:nvSpPr>
            <p:spPr bwMode="auto">
              <a:xfrm>
                <a:off x="3072" y="3360"/>
                <a:ext cx="288" cy="288"/>
              </a:xfrm>
              <a:prstGeom prst="ellipse">
                <a:avLst/>
              </a:prstGeom>
              <a:solidFill>
                <a:srgbClr val="CCFFCC"/>
              </a:solidFill>
              <a:ln w="1905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3200">
                    <a:ea typeface="宋体" panose="02010600030101010101" pitchFamily="2" charset="-122"/>
                  </a:rPr>
                  <a:t>2</a:t>
                </a:r>
                <a:endParaRPr lang="en-US" altLang="zh-CN" sz="2400" b="0">
                  <a:ea typeface="宋体" panose="02010600030101010101" pitchFamily="2" charset="-122"/>
                </a:endParaRPr>
              </a:p>
            </p:txBody>
          </p:sp>
          <p:sp>
            <p:nvSpPr>
              <p:cNvPr id="69650" name="Oval 18"/>
              <p:cNvSpPr>
                <a:spLocks noChangeArrowheads="1"/>
              </p:cNvSpPr>
              <p:nvPr/>
            </p:nvSpPr>
            <p:spPr bwMode="auto">
              <a:xfrm>
                <a:off x="2592" y="3840"/>
                <a:ext cx="288" cy="288"/>
              </a:xfrm>
              <a:prstGeom prst="ellipse">
                <a:avLst/>
              </a:prstGeom>
              <a:solidFill>
                <a:srgbClr val="CCFFCC"/>
              </a:solidFill>
              <a:ln w="1905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3200">
                    <a:ea typeface="宋体" panose="02010600030101010101" pitchFamily="2" charset="-122"/>
                  </a:rPr>
                  <a:t>1</a:t>
                </a:r>
                <a:endParaRPr lang="en-US" altLang="zh-CN" sz="2400" b="0">
                  <a:ea typeface="宋体" panose="02010600030101010101" pitchFamily="2" charset="-122"/>
                </a:endParaRPr>
              </a:p>
            </p:txBody>
          </p:sp>
          <p:sp>
            <p:nvSpPr>
              <p:cNvPr id="69651" name="Line 19"/>
              <p:cNvSpPr>
                <a:spLocks noChangeShapeType="1"/>
              </p:cNvSpPr>
              <p:nvPr/>
            </p:nvSpPr>
            <p:spPr bwMode="auto">
              <a:xfrm flipH="1">
                <a:off x="3792" y="2640"/>
                <a:ext cx="288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9652" name="Line 20"/>
              <p:cNvSpPr>
                <a:spLocks noChangeShapeType="1"/>
              </p:cNvSpPr>
              <p:nvPr/>
            </p:nvSpPr>
            <p:spPr bwMode="auto">
              <a:xfrm flipH="1">
                <a:off x="3312" y="3120"/>
                <a:ext cx="288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9653" name="Line 21"/>
              <p:cNvSpPr>
                <a:spLocks noChangeShapeType="1"/>
              </p:cNvSpPr>
              <p:nvPr/>
            </p:nvSpPr>
            <p:spPr bwMode="auto">
              <a:xfrm flipH="1">
                <a:off x="2832" y="3600"/>
                <a:ext cx="288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9654" name="Line 22"/>
              <p:cNvSpPr>
                <a:spLocks noChangeShapeType="1"/>
              </p:cNvSpPr>
              <p:nvPr/>
            </p:nvSpPr>
            <p:spPr bwMode="auto">
              <a:xfrm>
                <a:off x="4272" y="2640"/>
                <a:ext cx="288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9644" name="AutoShape 38"/>
            <p:cNvSpPr>
              <a:spLocks noChangeArrowheads="1"/>
            </p:cNvSpPr>
            <p:nvPr/>
          </p:nvSpPr>
          <p:spPr bwMode="auto">
            <a:xfrm>
              <a:off x="4143372" y="3571876"/>
              <a:ext cx="2500330" cy="2357454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45" name="AutoShape 38"/>
            <p:cNvSpPr>
              <a:spLocks noChangeArrowheads="1"/>
            </p:cNvSpPr>
            <p:nvPr/>
          </p:nvSpPr>
          <p:spPr bwMode="auto">
            <a:xfrm>
              <a:off x="7072330" y="3643314"/>
              <a:ext cx="1214446" cy="100013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17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64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693958-EA69-473C-B35C-88513374429E}" type="slidenum">
              <a:rPr lang="en-US" altLang="zh-CN"/>
              <a:t>6</a:t>
            </a:fld>
            <a:endParaRPr lang="en-US" altLang="zh-CN"/>
          </a:p>
        </p:txBody>
      </p:sp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4800" smtClean="0"/>
              <a:t>查找方法评价</a:t>
            </a: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05000"/>
              </a:lnSpc>
              <a:spcBef>
                <a:spcPct val="0"/>
              </a:spcBef>
            </a:pPr>
            <a:r>
              <a:rPr lang="zh-CN" altLang="en-US" smtClean="0"/>
              <a:t>度量查找算法的效率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</a:pPr>
            <a:r>
              <a:rPr lang="zh-CN" altLang="en-US" smtClean="0"/>
              <a:t>查找算法的基本操作：</a:t>
            </a:r>
            <a:r>
              <a:rPr lang="zh-CN" altLang="en-US" smtClean="0">
                <a:solidFill>
                  <a:srgbClr val="FF0000"/>
                </a:solidFill>
              </a:rPr>
              <a:t>比较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</a:pPr>
            <a:r>
              <a:rPr lang="zh-CN" altLang="en-US" smtClean="0">
                <a:solidFill>
                  <a:srgbClr val="FF0000"/>
                </a:solidFill>
              </a:rPr>
              <a:t>平均查找长度－</a:t>
            </a:r>
            <a:r>
              <a:rPr lang="en-US" altLang="zh-CN" smtClean="0"/>
              <a:t>ASL ( </a:t>
            </a:r>
            <a:r>
              <a:rPr lang="en-US" altLang="zh-CN" smtClean="0">
                <a:solidFill>
                  <a:srgbClr val="FF0000"/>
                </a:solidFill>
              </a:rPr>
              <a:t>A</a:t>
            </a:r>
            <a:r>
              <a:rPr lang="en-US" altLang="zh-CN" smtClean="0"/>
              <a:t>verage </a:t>
            </a:r>
            <a:r>
              <a:rPr lang="en-US" altLang="zh-CN" smtClean="0">
                <a:solidFill>
                  <a:srgbClr val="FF0000"/>
                </a:solidFill>
              </a:rPr>
              <a:t>S</a:t>
            </a:r>
            <a:r>
              <a:rPr lang="en-US" altLang="zh-CN" smtClean="0"/>
              <a:t>earch </a:t>
            </a:r>
            <a:r>
              <a:rPr lang="en-US" altLang="zh-CN" smtClean="0">
                <a:solidFill>
                  <a:srgbClr val="FF0000"/>
                </a:solidFill>
              </a:rPr>
              <a:t>L</a:t>
            </a:r>
            <a:r>
              <a:rPr lang="en-US" altLang="zh-CN" smtClean="0"/>
              <a:t>ength)</a:t>
            </a:r>
            <a:r>
              <a:rPr lang="zh-CN" altLang="en-US" smtClean="0"/>
              <a:t>：</a:t>
            </a:r>
          </a:p>
          <a:p>
            <a:pPr lvl="1" eaLnBrk="1" hangingPunct="1">
              <a:lnSpc>
                <a:spcPct val="105000"/>
              </a:lnSpc>
              <a:spcBef>
                <a:spcPct val="0"/>
              </a:spcBef>
            </a:pPr>
            <a:r>
              <a:rPr lang="zh-CN" altLang="en-US" smtClean="0"/>
              <a:t>为了</a:t>
            </a:r>
            <a:r>
              <a:rPr lang="zh-CN" altLang="zh-CN" smtClean="0"/>
              <a:t>确定记录在表中的位置</a:t>
            </a:r>
            <a:r>
              <a:rPr lang="en-US" altLang="zh-CN" smtClean="0"/>
              <a:t>, </a:t>
            </a:r>
            <a:r>
              <a:rPr lang="zh-CN" altLang="zh-CN" smtClean="0"/>
              <a:t>需和给定值进行比较的关键字的个数的期望值叫查找算法的</a:t>
            </a:r>
            <a:r>
              <a:rPr lang="zh-CN" altLang="en-US" smtClean="0"/>
              <a:t>平均查找长度。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</a:pPr>
            <a:r>
              <a:rPr lang="zh-CN" altLang="en-US" smtClean="0">
                <a:latin typeface="宋体" panose="02010600030101010101" pitchFamily="2" charset="-122"/>
              </a:rPr>
              <a:t>设查找成功的概率为</a:t>
            </a:r>
            <a:r>
              <a:rPr lang="en-US" altLang="zh-CN" smtClean="0">
                <a:latin typeface="宋体" panose="02010600030101010101" pitchFamily="2" charset="-122"/>
              </a:rPr>
              <a:t>1</a:t>
            </a:r>
            <a:r>
              <a:rPr lang="zh-CN" altLang="en-US" smtClean="0">
                <a:latin typeface="宋体" panose="02010600030101010101" pitchFamily="2" charset="-122"/>
              </a:rPr>
              <a:t>：</a:t>
            </a:r>
          </a:p>
        </p:txBody>
      </p:sp>
      <p:graphicFrame>
        <p:nvGraphicFramePr>
          <p:cNvPr id="401412" name="Object 4"/>
          <p:cNvGraphicFramePr>
            <a:graphicFrameLocks noChangeAspect="1"/>
          </p:cNvGraphicFramePr>
          <p:nvPr/>
        </p:nvGraphicFramePr>
        <p:xfrm>
          <a:off x="6011863" y="3716338"/>
          <a:ext cx="2305050" cy="111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" name="公式" r:id="rId3" imgW="888365" imgH="431800" progId="Equation.3">
                  <p:embed/>
                </p:oleObj>
              </mc:Choice>
              <mc:Fallback>
                <p:oleObj name="公式" r:id="rId3" imgW="888365" imgH="431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1863" y="3716338"/>
                        <a:ext cx="2305050" cy="11144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A5002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1413" name="Object 5"/>
          <p:cNvGraphicFramePr>
            <a:graphicFrameLocks noChangeAspect="1"/>
          </p:cNvGraphicFramePr>
          <p:nvPr/>
        </p:nvGraphicFramePr>
        <p:xfrm>
          <a:off x="4427538" y="3716338"/>
          <a:ext cx="1219200" cy="963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7" name="公式" r:id="rId5" imgW="546100" imgH="431800" progId="Equation.3">
                  <p:embed/>
                </p:oleObj>
              </mc:Choice>
              <mc:Fallback>
                <p:oleObj name="公式" r:id="rId5" imgW="546100" imgH="431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538" y="3716338"/>
                        <a:ext cx="1219200" cy="963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1415" name="Rectangle 7"/>
          <p:cNvSpPr>
            <a:spLocks noChangeArrowheads="1"/>
          </p:cNvSpPr>
          <p:nvPr/>
        </p:nvSpPr>
        <p:spPr bwMode="auto">
          <a:xfrm>
            <a:off x="395288" y="5013325"/>
            <a:ext cx="8497887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vl="1">
              <a:lnSpc>
                <a:spcPct val="105000"/>
              </a:lnSpc>
              <a:buFontTx/>
              <a:buChar char="–"/>
            </a:pPr>
            <a:r>
              <a:rPr kumimoji="0" lang="en-US" altLang="zh-CN">
                <a:solidFill>
                  <a:srgbClr val="000066"/>
                </a:solidFill>
              </a:rPr>
              <a:t>n </a:t>
            </a:r>
            <a:r>
              <a:rPr kumimoji="0" lang="zh-CN" altLang="en-US">
                <a:solidFill>
                  <a:srgbClr val="000066"/>
                </a:solidFill>
              </a:rPr>
              <a:t>为表长</a:t>
            </a:r>
          </a:p>
          <a:p>
            <a:pPr lvl="1">
              <a:lnSpc>
                <a:spcPct val="105000"/>
              </a:lnSpc>
              <a:buFontTx/>
              <a:buChar char="–"/>
            </a:pPr>
            <a:r>
              <a:rPr kumimoji="0" lang="en-US" altLang="zh-CN">
                <a:solidFill>
                  <a:srgbClr val="FF0000"/>
                </a:solidFill>
              </a:rPr>
              <a:t>Pi</a:t>
            </a:r>
            <a:r>
              <a:rPr kumimoji="0" lang="zh-CN" altLang="en-US">
                <a:solidFill>
                  <a:srgbClr val="000066"/>
                </a:solidFill>
              </a:rPr>
              <a:t>：查找第 </a:t>
            </a:r>
            <a:r>
              <a:rPr kumimoji="0" lang="en-US" altLang="zh-CN">
                <a:solidFill>
                  <a:srgbClr val="000066"/>
                </a:solidFill>
              </a:rPr>
              <a:t>i </a:t>
            </a:r>
            <a:r>
              <a:rPr kumimoji="0" lang="zh-CN" altLang="en-US">
                <a:solidFill>
                  <a:srgbClr val="000066"/>
                </a:solidFill>
              </a:rPr>
              <a:t>个记录的概率</a:t>
            </a:r>
          </a:p>
          <a:p>
            <a:pPr lvl="1">
              <a:lnSpc>
                <a:spcPct val="105000"/>
              </a:lnSpc>
              <a:buFontTx/>
              <a:buChar char="–"/>
            </a:pPr>
            <a:r>
              <a:rPr kumimoji="0" lang="en-US" altLang="zh-CN">
                <a:solidFill>
                  <a:srgbClr val="0000FF"/>
                </a:solidFill>
              </a:rPr>
              <a:t>Ci</a:t>
            </a:r>
            <a:r>
              <a:rPr kumimoji="0" lang="zh-CN" altLang="en-US">
                <a:solidFill>
                  <a:srgbClr val="000066"/>
                </a:solidFill>
              </a:rPr>
              <a:t>：查找第 </a:t>
            </a:r>
            <a:r>
              <a:rPr kumimoji="0" lang="en-US" altLang="zh-CN">
                <a:solidFill>
                  <a:srgbClr val="000066"/>
                </a:solidFill>
              </a:rPr>
              <a:t>i </a:t>
            </a:r>
            <a:r>
              <a:rPr kumimoji="0" lang="zh-CN" altLang="en-US">
                <a:solidFill>
                  <a:srgbClr val="000066"/>
                </a:solidFill>
              </a:rPr>
              <a:t>个记录所需的比较次数</a:t>
            </a: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14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14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014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014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14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14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1415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362A38-F367-48DA-AA6A-BB671D7C4E63}" type="slidenum">
              <a:rPr lang="en-US" altLang="zh-CN"/>
              <a:t>60</a:t>
            </a:fld>
            <a:endParaRPr lang="en-US" altLang="zh-CN"/>
          </a:p>
        </p:txBody>
      </p:sp>
      <p:sp>
        <p:nvSpPr>
          <p:cNvPr id="32154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2</a:t>
            </a:r>
            <a:r>
              <a:rPr lang="zh-CN" altLang="en-US" smtClean="0"/>
              <a:t>－构造平衡二叉树</a:t>
            </a:r>
          </a:p>
        </p:txBody>
      </p:sp>
      <p:sp>
        <p:nvSpPr>
          <p:cNvPr id="70660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50825" y="914400"/>
            <a:ext cx="8642350" cy="5184775"/>
          </a:xfrm>
        </p:spPr>
        <p:txBody>
          <a:bodyPr/>
          <a:lstStyle/>
          <a:p>
            <a:pPr eaLnBrk="1" hangingPunct="1"/>
            <a:r>
              <a:rPr lang="zh-CN" altLang="en-US" smtClean="0"/>
              <a:t>在插入过程中</a:t>
            </a:r>
            <a:r>
              <a:rPr lang="en-US" altLang="zh-CN" smtClean="0"/>
              <a:t>, </a:t>
            </a:r>
            <a:r>
              <a:rPr lang="zh-CN" altLang="en-US" smtClean="0"/>
              <a:t>采用</a:t>
            </a:r>
            <a:r>
              <a:rPr lang="zh-CN" altLang="en-US" smtClean="0">
                <a:solidFill>
                  <a:srgbClr val="FF0000"/>
                </a:solidFill>
              </a:rPr>
              <a:t>平衡旋转</a:t>
            </a:r>
            <a:r>
              <a:rPr lang="zh-CN" altLang="en-US" smtClean="0"/>
              <a:t>技术</a:t>
            </a:r>
          </a:p>
        </p:txBody>
      </p:sp>
      <p:sp>
        <p:nvSpPr>
          <p:cNvPr id="321542" name="Text Box 6"/>
          <p:cNvSpPr txBox="1">
            <a:spLocks noChangeArrowheads="1"/>
          </p:cNvSpPr>
          <p:nvPr/>
        </p:nvSpPr>
        <p:spPr bwMode="auto">
          <a:xfrm>
            <a:off x="533400" y="1600200"/>
            <a:ext cx="66960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A50021"/>
                </a:solidFill>
              </a:rPr>
              <a:t>例如</a:t>
            </a:r>
            <a:r>
              <a:rPr lang="en-US" altLang="zh-CN" dirty="0">
                <a:solidFill>
                  <a:srgbClr val="A50021"/>
                </a:solidFill>
              </a:rPr>
              <a:t>:</a:t>
            </a:r>
            <a:r>
              <a:rPr lang="zh-CN" altLang="en-US" dirty="0">
                <a:solidFill>
                  <a:srgbClr val="A50021"/>
                </a:solidFill>
              </a:rPr>
              <a:t>依次插入的关键字</a:t>
            </a:r>
            <a:r>
              <a:rPr lang="zh-CN" altLang="en-US" dirty="0" smtClean="0">
                <a:solidFill>
                  <a:srgbClr val="A50021"/>
                </a:solidFill>
              </a:rPr>
              <a:t>为</a:t>
            </a:r>
            <a:r>
              <a:rPr lang="en-US" altLang="zh-CN" dirty="0" smtClean="0">
                <a:solidFill>
                  <a:srgbClr val="A50021"/>
                </a:solidFill>
              </a:rPr>
              <a:t>7,  </a:t>
            </a:r>
            <a:r>
              <a:rPr lang="en-US" altLang="zh-CN" dirty="0">
                <a:solidFill>
                  <a:srgbClr val="A50021"/>
                </a:solidFill>
              </a:rPr>
              <a:t>4,  2,  8,  9,  6</a:t>
            </a:r>
          </a:p>
        </p:txBody>
      </p:sp>
      <p:sp>
        <p:nvSpPr>
          <p:cNvPr id="321543" name="Oval 7"/>
          <p:cNvSpPr>
            <a:spLocks noChangeArrowheads="1"/>
          </p:cNvSpPr>
          <p:nvPr/>
        </p:nvSpPr>
        <p:spPr bwMode="auto">
          <a:xfrm>
            <a:off x="1828800" y="3155950"/>
            <a:ext cx="457200" cy="457200"/>
          </a:xfrm>
          <a:prstGeom prst="ellipse">
            <a:avLst/>
          </a:prstGeom>
          <a:solidFill>
            <a:srgbClr val="CCFFCC"/>
          </a:solidFill>
          <a:ln w="19050">
            <a:solidFill>
              <a:srgbClr val="003300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altLang="zh-CN" sz="3200" dirty="0" smtClean="0">
                <a:solidFill>
                  <a:srgbClr val="006600"/>
                </a:solidFill>
                <a:ea typeface="宋体" panose="02010600030101010101" pitchFamily="2" charset="-122"/>
              </a:rPr>
              <a:t>7</a:t>
            </a:r>
            <a:endParaRPr lang="en-US" altLang="zh-CN" sz="2400" b="0" dirty="0">
              <a:ea typeface="宋体" panose="02010600030101010101" pitchFamily="2" charset="-122"/>
            </a:endParaRPr>
          </a:p>
        </p:txBody>
      </p:sp>
      <p:sp>
        <p:nvSpPr>
          <p:cNvPr id="321544" name="Oval 8"/>
          <p:cNvSpPr>
            <a:spLocks noChangeArrowheads="1"/>
          </p:cNvSpPr>
          <p:nvPr/>
        </p:nvSpPr>
        <p:spPr bwMode="auto">
          <a:xfrm>
            <a:off x="1066800" y="3917950"/>
            <a:ext cx="457200" cy="457200"/>
          </a:xfrm>
          <a:prstGeom prst="ellipse">
            <a:avLst/>
          </a:prstGeom>
          <a:solidFill>
            <a:srgbClr val="CCFFCC"/>
          </a:solidFill>
          <a:ln w="19050">
            <a:solidFill>
              <a:srgbClr val="003300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altLang="zh-CN" sz="3200">
                <a:solidFill>
                  <a:srgbClr val="006600"/>
                </a:solidFill>
                <a:ea typeface="宋体" panose="02010600030101010101" pitchFamily="2" charset="-122"/>
              </a:rPr>
              <a:t>4</a:t>
            </a:r>
            <a:endParaRPr lang="en-US" altLang="zh-CN" sz="2400" b="0">
              <a:ea typeface="宋体" panose="02010600030101010101" pitchFamily="2" charset="-122"/>
            </a:endParaRPr>
          </a:p>
        </p:txBody>
      </p:sp>
      <p:sp>
        <p:nvSpPr>
          <p:cNvPr id="321545" name="Oval 9"/>
          <p:cNvSpPr>
            <a:spLocks noChangeArrowheads="1"/>
          </p:cNvSpPr>
          <p:nvPr/>
        </p:nvSpPr>
        <p:spPr bwMode="auto">
          <a:xfrm>
            <a:off x="304800" y="4679950"/>
            <a:ext cx="457200" cy="457200"/>
          </a:xfrm>
          <a:prstGeom prst="ellipse">
            <a:avLst/>
          </a:prstGeom>
          <a:solidFill>
            <a:srgbClr val="CCFFCC"/>
          </a:solidFill>
          <a:ln w="19050">
            <a:solidFill>
              <a:srgbClr val="003300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altLang="zh-CN" sz="3200">
                <a:solidFill>
                  <a:srgbClr val="006600"/>
                </a:solidFill>
                <a:ea typeface="宋体" panose="02010600030101010101" pitchFamily="2" charset="-122"/>
              </a:rPr>
              <a:t>2</a:t>
            </a:r>
            <a:endParaRPr lang="en-US" altLang="zh-CN" sz="2400" b="0">
              <a:ea typeface="宋体" panose="02010600030101010101" pitchFamily="2" charset="-122"/>
            </a:endParaRPr>
          </a:p>
        </p:txBody>
      </p:sp>
      <p:sp>
        <p:nvSpPr>
          <p:cNvPr id="321546" name="Line 10"/>
          <p:cNvSpPr>
            <a:spLocks noChangeShapeType="1"/>
          </p:cNvSpPr>
          <p:nvPr/>
        </p:nvSpPr>
        <p:spPr bwMode="auto">
          <a:xfrm flipH="1">
            <a:off x="1447800" y="3536950"/>
            <a:ext cx="457200" cy="457200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1547" name="Line 11"/>
          <p:cNvSpPr>
            <a:spLocks noChangeShapeType="1"/>
          </p:cNvSpPr>
          <p:nvPr/>
        </p:nvSpPr>
        <p:spPr bwMode="auto">
          <a:xfrm flipH="1">
            <a:off x="685800" y="4298950"/>
            <a:ext cx="457200" cy="457200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1548" name="AutoShape 12"/>
          <p:cNvSpPr>
            <a:spLocks noChangeArrowheads="1"/>
          </p:cNvSpPr>
          <p:nvPr/>
        </p:nvSpPr>
        <p:spPr bwMode="auto">
          <a:xfrm>
            <a:off x="2667000" y="3352800"/>
            <a:ext cx="381000" cy="4572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CC99"/>
          </a:solidFill>
          <a:ln w="9525">
            <a:solidFill>
              <a:srgbClr val="993300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1549" name="Oval 13"/>
          <p:cNvSpPr>
            <a:spLocks noChangeArrowheads="1"/>
          </p:cNvSpPr>
          <p:nvPr/>
        </p:nvSpPr>
        <p:spPr bwMode="auto">
          <a:xfrm>
            <a:off x="3886200" y="2667000"/>
            <a:ext cx="457200" cy="457200"/>
          </a:xfrm>
          <a:prstGeom prst="ellipse">
            <a:avLst/>
          </a:prstGeom>
          <a:solidFill>
            <a:srgbClr val="CCFFCC"/>
          </a:solidFill>
          <a:ln w="19050">
            <a:solidFill>
              <a:srgbClr val="003300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altLang="zh-CN" sz="3200">
                <a:solidFill>
                  <a:srgbClr val="006600"/>
                </a:solidFill>
                <a:ea typeface="宋体" panose="02010600030101010101" pitchFamily="2" charset="-122"/>
              </a:rPr>
              <a:t>4</a:t>
            </a:r>
            <a:endParaRPr lang="en-US" altLang="zh-CN" sz="2400" b="0">
              <a:ea typeface="宋体" panose="02010600030101010101" pitchFamily="2" charset="-122"/>
            </a:endParaRPr>
          </a:p>
        </p:txBody>
      </p:sp>
      <p:sp>
        <p:nvSpPr>
          <p:cNvPr id="321550" name="Oval 14"/>
          <p:cNvSpPr>
            <a:spLocks noChangeArrowheads="1"/>
          </p:cNvSpPr>
          <p:nvPr/>
        </p:nvSpPr>
        <p:spPr bwMode="auto">
          <a:xfrm>
            <a:off x="3124200" y="3429000"/>
            <a:ext cx="457200" cy="457200"/>
          </a:xfrm>
          <a:prstGeom prst="ellipse">
            <a:avLst/>
          </a:prstGeom>
          <a:solidFill>
            <a:srgbClr val="CCFFCC"/>
          </a:solidFill>
          <a:ln w="19050">
            <a:solidFill>
              <a:srgbClr val="003300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altLang="zh-CN" sz="3200" dirty="0">
                <a:solidFill>
                  <a:srgbClr val="006600"/>
                </a:solidFill>
                <a:ea typeface="宋体" panose="02010600030101010101" pitchFamily="2" charset="-122"/>
              </a:rPr>
              <a:t>2</a:t>
            </a:r>
            <a:endParaRPr lang="en-US" altLang="zh-CN" sz="2400" b="0" dirty="0">
              <a:ea typeface="宋体" panose="02010600030101010101" pitchFamily="2" charset="-122"/>
            </a:endParaRPr>
          </a:p>
        </p:txBody>
      </p:sp>
      <p:sp>
        <p:nvSpPr>
          <p:cNvPr id="321551" name="Line 15"/>
          <p:cNvSpPr>
            <a:spLocks noChangeShapeType="1"/>
          </p:cNvSpPr>
          <p:nvPr/>
        </p:nvSpPr>
        <p:spPr bwMode="auto">
          <a:xfrm flipH="1">
            <a:off x="3505200" y="3048000"/>
            <a:ext cx="457200" cy="457200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1552" name="Oval 16"/>
          <p:cNvSpPr>
            <a:spLocks noChangeArrowheads="1"/>
          </p:cNvSpPr>
          <p:nvPr/>
        </p:nvSpPr>
        <p:spPr bwMode="auto">
          <a:xfrm>
            <a:off x="4648200" y="3429000"/>
            <a:ext cx="457200" cy="457200"/>
          </a:xfrm>
          <a:prstGeom prst="ellipse">
            <a:avLst/>
          </a:prstGeom>
          <a:solidFill>
            <a:srgbClr val="CCFFCC"/>
          </a:solidFill>
          <a:ln w="19050">
            <a:solidFill>
              <a:srgbClr val="003300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altLang="zh-CN" sz="3200" dirty="0" smtClean="0">
                <a:solidFill>
                  <a:srgbClr val="006600"/>
                </a:solidFill>
                <a:ea typeface="宋体" panose="02010600030101010101" pitchFamily="2" charset="-122"/>
              </a:rPr>
              <a:t>7</a:t>
            </a:r>
            <a:endParaRPr lang="en-US" altLang="zh-CN" sz="2400" b="0" dirty="0">
              <a:ea typeface="宋体" panose="02010600030101010101" pitchFamily="2" charset="-122"/>
            </a:endParaRPr>
          </a:p>
        </p:txBody>
      </p:sp>
      <p:sp>
        <p:nvSpPr>
          <p:cNvPr id="321553" name="Line 17"/>
          <p:cNvSpPr>
            <a:spLocks noChangeShapeType="1"/>
          </p:cNvSpPr>
          <p:nvPr/>
        </p:nvSpPr>
        <p:spPr bwMode="auto">
          <a:xfrm>
            <a:off x="4267200" y="3048000"/>
            <a:ext cx="457200" cy="45720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1554" name="Line 18"/>
          <p:cNvSpPr>
            <a:spLocks noChangeShapeType="1"/>
          </p:cNvSpPr>
          <p:nvPr/>
        </p:nvSpPr>
        <p:spPr bwMode="auto">
          <a:xfrm>
            <a:off x="1371600" y="2698750"/>
            <a:ext cx="533400" cy="533400"/>
          </a:xfrm>
          <a:prstGeom prst="line">
            <a:avLst/>
          </a:prstGeom>
          <a:noFill/>
          <a:ln w="28575">
            <a:solidFill>
              <a:srgbClr val="A50021"/>
            </a:solidFill>
            <a:rou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1555" name="Line 19"/>
          <p:cNvSpPr>
            <a:spLocks noChangeShapeType="1"/>
          </p:cNvSpPr>
          <p:nvPr/>
        </p:nvSpPr>
        <p:spPr bwMode="auto">
          <a:xfrm>
            <a:off x="3505200" y="2286000"/>
            <a:ext cx="457200" cy="457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1556" name="AutoShape 20"/>
          <p:cNvSpPr>
            <a:spLocks noChangeArrowheads="1"/>
          </p:cNvSpPr>
          <p:nvPr/>
        </p:nvSpPr>
        <p:spPr bwMode="auto">
          <a:xfrm>
            <a:off x="5486400" y="2787650"/>
            <a:ext cx="381000" cy="4572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CC99"/>
          </a:solidFill>
          <a:ln w="9525">
            <a:solidFill>
              <a:srgbClr val="993300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1558" name="Line 22"/>
          <p:cNvSpPr>
            <a:spLocks noChangeShapeType="1"/>
          </p:cNvSpPr>
          <p:nvPr/>
        </p:nvSpPr>
        <p:spPr bwMode="auto">
          <a:xfrm>
            <a:off x="5029200" y="3810000"/>
            <a:ext cx="457200" cy="457200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1560" name="Line 24"/>
          <p:cNvSpPr>
            <a:spLocks noChangeShapeType="1"/>
          </p:cNvSpPr>
          <p:nvPr/>
        </p:nvSpPr>
        <p:spPr bwMode="auto">
          <a:xfrm>
            <a:off x="5715000" y="4540250"/>
            <a:ext cx="457200" cy="457200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1571" name="AutoShape 35"/>
          <p:cNvSpPr>
            <a:spLocks noChangeArrowheads="1"/>
          </p:cNvSpPr>
          <p:nvPr/>
        </p:nvSpPr>
        <p:spPr bwMode="auto">
          <a:xfrm>
            <a:off x="2590800" y="5441950"/>
            <a:ext cx="1524000" cy="838200"/>
          </a:xfrm>
          <a:prstGeom prst="wedgeRoundRectCallout">
            <a:avLst>
              <a:gd name="adj1" fmla="val -53125"/>
              <a:gd name="adj2" fmla="val -116477"/>
              <a:gd name="adj3" fmla="val 16667"/>
            </a:avLst>
          </a:prstGeom>
          <a:solidFill>
            <a:srgbClr val="FFFFCC"/>
          </a:solidFill>
          <a:ln w="9525">
            <a:solidFill>
              <a:srgbClr val="800000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zh-CN" altLang="en-US">
                <a:solidFill>
                  <a:srgbClr val="A50021"/>
                </a:solidFill>
              </a:rPr>
              <a:t>向右旋转</a:t>
            </a:r>
          </a:p>
          <a:p>
            <a:pPr algn="ctr"/>
            <a:r>
              <a:rPr lang="zh-CN" altLang="en-US">
                <a:solidFill>
                  <a:srgbClr val="A50021"/>
                </a:solidFill>
              </a:rPr>
              <a:t>一次</a:t>
            </a:r>
            <a:endParaRPr lang="zh-CN" altLang="en-US"/>
          </a:p>
        </p:txBody>
      </p:sp>
      <p:sp>
        <p:nvSpPr>
          <p:cNvPr id="321572" name="AutoShape 36"/>
          <p:cNvSpPr>
            <a:spLocks noChangeArrowheads="1"/>
          </p:cNvSpPr>
          <p:nvPr/>
        </p:nvSpPr>
        <p:spPr bwMode="auto">
          <a:xfrm>
            <a:off x="6781800" y="5073650"/>
            <a:ext cx="1676400" cy="914400"/>
          </a:xfrm>
          <a:prstGeom prst="wedgeRoundRectCallout">
            <a:avLst>
              <a:gd name="adj1" fmla="val -70074"/>
              <a:gd name="adj2" fmla="val -80731"/>
              <a:gd name="adj3" fmla="val 16667"/>
            </a:avLst>
          </a:prstGeom>
          <a:solidFill>
            <a:srgbClr val="FFFFCC"/>
          </a:solidFill>
          <a:ln w="9525">
            <a:solidFill>
              <a:srgbClr val="993300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zh-CN" altLang="en-US">
                <a:solidFill>
                  <a:srgbClr val="A50021"/>
                </a:solidFill>
              </a:rPr>
              <a:t>向左旋转</a:t>
            </a:r>
          </a:p>
          <a:p>
            <a:pPr algn="ctr"/>
            <a:r>
              <a:rPr lang="zh-CN" altLang="en-US">
                <a:solidFill>
                  <a:srgbClr val="A50021"/>
                </a:solidFill>
              </a:rPr>
              <a:t>一次</a:t>
            </a:r>
          </a:p>
        </p:txBody>
      </p:sp>
      <p:sp>
        <p:nvSpPr>
          <p:cNvPr id="321557" name="Oval 21"/>
          <p:cNvSpPr>
            <a:spLocks noChangeArrowheads="1"/>
          </p:cNvSpPr>
          <p:nvPr/>
        </p:nvSpPr>
        <p:spPr bwMode="auto">
          <a:xfrm>
            <a:off x="5334000" y="4191000"/>
            <a:ext cx="457200" cy="457200"/>
          </a:xfrm>
          <a:prstGeom prst="ellipse">
            <a:avLst/>
          </a:prstGeom>
          <a:solidFill>
            <a:srgbClr val="CCFFCC"/>
          </a:solidFill>
          <a:ln w="19050">
            <a:solidFill>
              <a:srgbClr val="003300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altLang="zh-CN" sz="3200">
                <a:solidFill>
                  <a:srgbClr val="006600"/>
                </a:solidFill>
                <a:ea typeface="宋体" panose="02010600030101010101" pitchFamily="2" charset="-122"/>
              </a:rPr>
              <a:t>8</a:t>
            </a:r>
            <a:endParaRPr lang="en-US" altLang="zh-CN" sz="2400" b="0">
              <a:ea typeface="宋体" panose="02010600030101010101" pitchFamily="2" charset="-122"/>
            </a:endParaRPr>
          </a:p>
        </p:txBody>
      </p:sp>
      <p:sp>
        <p:nvSpPr>
          <p:cNvPr id="321559" name="Oval 23"/>
          <p:cNvSpPr>
            <a:spLocks noChangeArrowheads="1"/>
          </p:cNvSpPr>
          <p:nvPr/>
        </p:nvSpPr>
        <p:spPr bwMode="auto">
          <a:xfrm>
            <a:off x="5943600" y="4921250"/>
            <a:ext cx="457200" cy="457200"/>
          </a:xfrm>
          <a:prstGeom prst="ellipse">
            <a:avLst/>
          </a:prstGeom>
          <a:solidFill>
            <a:srgbClr val="CCFFCC"/>
          </a:solidFill>
          <a:ln w="19050">
            <a:solidFill>
              <a:srgbClr val="003300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altLang="zh-CN" sz="3200">
                <a:solidFill>
                  <a:srgbClr val="006600"/>
                </a:solidFill>
                <a:ea typeface="宋体" panose="02010600030101010101" pitchFamily="2" charset="-122"/>
              </a:rPr>
              <a:t>9</a:t>
            </a:r>
            <a:endParaRPr lang="en-US" altLang="zh-CN" sz="2400" b="0">
              <a:ea typeface="宋体" panose="02010600030101010101" pitchFamily="2" charset="-122"/>
            </a:endParaRPr>
          </a:p>
        </p:txBody>
      </p:sp>
      <p:sp>
        <p:nvSpPr>
          <p:cNvPr id="321573" name="AutoShape 37"/>
          <p:cNvSpPr>
            <a:spLocks noChangeArrowheads="1"/>
          </p:cNvSpPr>
          <p:nvPr/>
        </p:nvSpPr>
        <p:spPr bwMode="auto">
          <a:xfrm>
            <a:off x="4572000" y="3321050"/>
            <a:ext cx="1981200" cy="24384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hlink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21574" name="AutoShape 38"/>
          <p:cNvSpPr>
            <a:spLocks noChangeArrowheads="1"/>
          </p:cNvSpPr>
          <p:nvPr/>
        </p:nvSpPr>
        <p:spPr bwMode="auto">
          <a:xfrm>
            <a:off x="228600" y="2971800"/>
            <a:ext cx="2362200" cy="25908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hlink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21575" name="Text Box 39"/>
          <p:cNvSpPr txBox="1">
            <a:spLocks noChangeArrowheads="1"/>
          </p:cNvSpPr>
          <p:nvPr/>
        </p:nvSpPr>
        <p:spPr bwMode="auto">
          <a:xfrm>
            <a:off x="762000" y="5943600"/>
            <a:ext cx="121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</a:rPr>
              <a:t>LL</a:t>
            </a:r>
            <a:r>
              <a:rPr lang="zh-CN" altLang="en-US">
                <a:solidFill>
                  <a:srgbClr val="FF0000"/>
                </a:solidFill>
              </a:rPr>
              <a:t>型</a:t>
            </a:r>
          </a:p>
        </p:txBody>
      </p:sp>
      <p:grpSp>
        <p:nvGrpSpPr>
          <p:cNvPr id="2" name="Group 54"/>
          <p:cNvGrpSpPr/>
          <p:nvPr/>
        </p:nvGrpSpPr>
        <p:grpSpPr bwMode="auto">
          <a:xfrm>
            <a:off x="6781800" y="2559050"/>
            <a:ext cx="1219200" cy="1219200"/>
            <a:chOff x="4272" y="1920"/>
            <a:chExt cx="768" cy="768"/>
          </a:xfrm>
        </p:grpSpPr>
        <p:sp>
          <p:nvSpPr>
            <p:cNvPr id="70693" name="Oval 43"/>
            <p:cNvSpPr>
              <a:spLocks noChangeArrowheads="1"/>
            </p:cNvSpPr>
            <p:nvPr/>
          </p:nvSpPr>
          <p:spPr bwMode="auto">
            <a:xfrm>
              <a:off x="4752" y="1920"/>
              <a:ext cx="288" cy="288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rgbClr val="003300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 sz="3200">
                  <a:solidFill>
                    <a:srgbClr val="006600"/>
                  </a:solidFill>
                  <a:ea typeface="宋体" panose="02010600030101010101" pitchFamily="2" charset="-122"/>
                </a:rPr>
                <a:t>4</a:t>
              </a:r>
              <a:endParaRPr lang="en-US" altLang="zh-CN" sz="2400" b="0">
                <a:ea typeface="宋体" panose="02010600030101010101" pitchFamily="2" charset="-122"/>
              </a:endParaRPr>
            </a:p>
          </p:txBody>
        </p:sp>
        <p:sp>
          <p:nvSpPr>
            <p:cNvPr id="70694" name="Oval 44"/>
            <p:cNvSpPr>
              <a:spLocks noChangeArrowheads="1"/>
            </p:cNvSpPr>
            <p:nvPr/>
          </p:nvSpPr>
          <p:spPr bwMode="auto">
            <a:xfrm>
              <a:off x="4272" y="2400"/>
              <a:ext cx="288" cy="288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rgbClr val="003300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 sz="3200">
                  <a:solidFill>
                    <a:srgbClr val="006600"/>
                  </a:solidFill>
                  <a:ea typeface="宋体" panose="02010600030101010101" pitchFamily="2" charset="-122"/>
                </a:rPr>
                <a:t>2</a:t>
              </a:r>
              <a:endParaRPr lang="en-US" altLang="zh-CN" sz="2400" b="0">
                <a:ea typeface="宋体" panose="02010600030101010101" pitchFamily="2" charset="-122"/>
              </a:endParaRPr>
            </a:p>
          </p:txBody>
        </p:sp>
        <p:sp>
          <p:nvSpPr>
            <p:cNvPr id="70695" name="Line 45"/>
            <p:cNvSpPr>
              <a:spLocks noChangeShapeType="1"/>
            </p:cNvSpPr>
            <p:nvPr/>
          </p:nvSpPr>
          <p:spPr bwMode="auto">
            <a:xfrm flipH="1">
              <a:off x="4512" y="2160"/>
              <a:ext cx="288" cy="288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21583" name="Line 47"/>
          <p:cNvSpPr>
            <a:spLocks noChangeShapeType="1"/>
          </p:cNvSpPr>
          <p:nvPr/>
        </p:nvSpPr>
        <p:spPr bwMode="auto">
          <a:xfrm>
            <a:off x="7924800" y="2940050"/>
            <a:ext cx="609600" cy="6096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1588" name="Line 52"/>
          <p:cNvSpPr>
            <a:spLocks noChangeShapeType="1"/>
          </p:cNvSpPr>
          <p:nvPr/>
        </p:nvSpPr>
        <p:spPr bwMode="auto">
          <a:xfrm flipH="1">
            <a:off x="7924800" y="3702050"/>
            <a:ext cx="457200" cy="457200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1589" name="Line 53"/>
          <p:cNvSpPr>
            <a:spLocks noChangeShapeType="1"/>
          </p:cNvSpPr>
          <p:nvPr/>
        </p:nvSpPr>
        <p:spPr bwMode="auto">
          <a:xfrm>
            <a:off x="8534400" y="3702050"/>
            <a:ext cx="609600" cy="6096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1585" name="Oval 49"/>
          <p:cNvSpPr>
            <a:spLocks noChangeArrowheads="1"/>
          </p:cNvSpPr>
          <p:nvPr/>
        </p:nvSpPr>
        <p:spPr bwMode="auto">
          <a:xfrm>
            <a:off x="7620000" y="4083050"/>
            <a:ext cx="457200" cy="457200"/>
          </a:xfrm>
          <a:prstGeom prst="ellipse">
            <a:avLst/>
          </a:prstGeom>
          <a:solidFill>
            <a:srgbClr val="CCFFCC"/>
          </a:solidFill>
          <a:ln w="19050">
            <a:solidFill>
              <a:srgbClr val="003300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altLang="zh-CN" sz="3200" dirty="0" smtClean="0">
                <a:solidFill>
                  <a:srgbClr val="006600"/>
                </a:solidFill>
                <a:ea typeface="宋体" panose="02010600030101010101" pitchFamily="2" charset="-122"/>
              </a:rPr>
              <a:t>7</a:t>
            </a:r>
            <a:endParaRPr lang="en-US" altLang="zh-CN" sz="2400" b="0" dirty="0">
              <a:ea typeface="宋体" panose="02010600030101010101" pitchFamily="2" charset="-122"/>
            </a:endParaRPr>
          </a:p>
        </p:txBody>
      </p:sp>
      <p:sp>
        <p:nvSpPr>
          <p:cNvPr id="321586" name="Oval 50"/>
          <p:cNvSpPr>
            <a:spLocks noChangeArrowheads="1"/>
          </p:cNvSpPr>
          <p:nvPr/>
        </p:nvSpPr>
        <p:spPr bwMode="auto">
          <a:xfrm>
            <a:off x="8686800" y="4083050"/>
            <a:ext cx="457200" cy="457200"/>
          </a:xfrm>
          <a:prstGeom prst="ellipse">
            <a:avLst/>
          </a:prstGeom>
          <a:solidFill>
            <a:srgbClr val="CCFFCC"/>
          </a:solidFill>
          <a:ln w="19050">
            <a:solidFill>
              <a:srgbClr val="003300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altLang="zh-CN" sz="3200" dirty="0">
                <a:solidFill>
                  <a:srgbClr val="006600"/>
                </a:solidFill>
                <a:ea typeface="宋体" panose="02010600030101010101" pitchFamily="2" charset="-122"/>
              </a:rPr>
              <a:t>9</a:t>
            </a:r>
            <a:endParaRPr lang="en-US" altLang="zh-CN" sz="2400" b="0" dirty="0">
              <a:ea typeface="宋体" panose="02010600030101010101" pitchFamily="2" charset="-122"/>
            </a:endParaRPr>
          </a:p>
        </p:txBody>
      </p:sp>
      <p:sp>
        <p:nvSpPr>
          <p:cNvPr id="321584" name="Oval 48"/>
          <p:cNvSpPr>
            <a:spLocks noChangeArrowheads="1"/>
          </p:cNvSpPr>
          <p:nvPr/>
        </p:nvSpPr>
        <p:spPr bwMode="auto">
          <a:xfrm>
            <a:off x="8229600" y="3321050"/>
            <a:ext cx="457200" cy="457200"/>
          </a:xfrm>
          <a:prstGeom prst="ellipse">
            <a:avLst/>
          </a:prstGeom>
          <a:solidFill>
            <a:srgbClr val="CCFFCC"/>
          </a:solidFill>
          <a:ln w="19050">
            <a:solidFill>
              <a:srgbClr val="003300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altLang="zh-CN" sz="3200" dirty="0">
                <a:solidFill>
                  <a:srgbClr val="006600"/>
                </a:solidFill>
                <a:ea typeface="宋体" panose="02010600030101010101" pitchFamily="2" charset="-122"/>
              </a:rPr>
              <a:t>8</a:t>
            </a:r>
            <a:endParaRPr lang="en-US" altLang="zh-CN" sz="2400" b="0" dirty="0">
              <a:ea typeface="宋体" panose="02010600030101010101" pitchFamily="2" charset="-122"/>
            </a:endParaRPr>
          </a:p>
        </p:txBody>
      </p:sp>
      <p:sp>
        <p:nvSpPr>
          <p:cNvPr id="321591" name="Text Box 55"/>
          <p:cNvSpPr txBox="1">
            <a:spLocks noChangeArrowheads="1"/>
          </p:cNvSpPr>
          <p:nvPr/>
        </p:nvSpPr>
        <p:spPr bwMode="auto">
          <a:xfrm>
            <a:off x="5334000" y="5943600"/>
            <a:ext cx="121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</a:rPr>
              <a:t>RR</a:t>
            </a:r>
            <a:r>
              <a:rPr lang="zh-CN" altLang="en-US">
                <a:solidFill>
                  <a:srgbClr val="FF0000"/>
                </a:solidFill>
              </a:rPr>
              <a:t>型</a:t>
            </a: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15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15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21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21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21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21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21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21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0" dur="500"/>
                                        <p:tgtEl>
                                          <p:spTgt spid="321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215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215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215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215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2" dur="500"/>
                                        <p:tgtEl>
                                          <p:spTgt spid="321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321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321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1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1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321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321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321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321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321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321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00" dur="500"/>
                                        <p:tgtEl>
                                          <p:spTgt spid="321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3215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3215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3215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215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2" dur="500"/>
                                        <p:tgtEl>
                                          <p:spTgt spid="321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321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500"/>
                            </p:stCondLst>
                            <p:childTnLst>
                              <p:par>
                                <p:cTn id="1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6" dur="500"/>
                                        <p:tgtEl>
                                          <p:spTgt spid="321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1" dur="500"/>
                                        <p:tgtEl>
                                          <p:spTgt spid="321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500"/>
                            </p:stCondLst>
                            <p:childTnLst>
                              <p:par>
                                <p:cTn id="1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5" dur="500"/>
                                        <p:tgtEl>
                                          <p:spTgt spid="321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0" dur="500"/>
                                        <p:tgtEl>
                                          <p:spTgt spid="321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500"/>
                            </p:stCondLst>
                            <p:childTnLst>
                              <p:par>
                                <p:cTn id="1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4" dur="500"/>
                                        <p:tgtEl>
                                          <p:spTgt spid="321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3215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3215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3215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3215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1542" grpId="0" autoUpdateAnimBg="0"/>
      <p:bldP spid="321543" grpId="0" animBg="1" autoUpdateAnimBg="0"/>
      <p:bldP spid="321544" grpId="0" animBg="1" autoUpdateAnimBg="0"/>
      <p:bldP spid="321545" grpId="0" animBg="1" autoUpdateAnimBg="0"/>
      <p:bldP spid="321546" grpId="0" animBg="1"/>
      <p:bldP spid="321547" grpId="0" animBg="1"/>
      <p:bldP spid="321548" grpId="0" animBg="1"/>
      <p:bldP spid="321549" grpId="0" animBg="1" autoUpdateAnimBg="0"/>
      <p:bldP spid="321550" grpId="0" animBg="1" autoUpdateAnimBg="0"/>
      <p:bldP spid="321551" grpId="0" animBg="1"/>
      <p:bldP spid="321552" grpId="0" animBg="1" autoUpdateAnimBg="0"/>
      <p:bldP spid="321553" grpId="0" animBg="1"/>
      <p:bldP spid="321554" grpId="0" animBg="1"/>
      <p:bldP spid="321555" grpId="0" animBg="1"/>
      <p:bldP spid="321556" grpId="0" animBg="1"/>
      <p:bldP spid="321558" grpId="0" animBg="1"/>
      <p:bldP spid="321560" grpId="0" animBg="1"/>
      <p:bldP spid="321571" grpId="0" animBg="1" autoUpdateAnimBg="0"/>
      <p:bldP spid="321572" grpId="0" animBg="1" autoUpdateAnimBg="0"/>
      <p:bldP spid="321557" grpId="0" animBg="1" autoUpdateAnimBg="0"/>
      <p:bldP spid="321559" grpId="0" animBg="1" autoUpdateAnimBg="0"/>
      <p:bldP spid="321573" grpId="0" animBg="1"/>
      <p:bldP spid="321574" grpId="0" animBg="1"/>
      <p:bldP spid="321575" grpId="0" autoUpdateAnimBg="0"/>
      <p:bldP spid="321583" grpId="0" animBg="1"/>
      <p:bldP spid="321588" grpId="0" animBg="1"/>
      <p:bldP spid="321589" grpId="0" animBg="1"/>
      <p:bldP spid="321585" grpId="0" animBg="1" autoUpdateAnimBg="0"/>
      <p:bldP spid="321586" grpId="0" animBg="1" autoUpdateAnimBg="0"/>
      <p:bldP spid="321584" grpId="0" animBg="1" autoUpdateAnimBg="0"/>
      <p:bldP spid="321591" grpId="0" autoUpdateAnimBg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5E730E-3A11-426A-BEF2-92AA59B6091B}" type="slidenum">
              <a:rPr lang="en-US" altLang="zh-CN"/>
              <a:t>61</a:t>
            </a:fld>
            <a:endParaRPr lang="en-US" altLang="zh-CN"/>
          </a:p>
        </p:txBody>
      </p:sp>
      <p:sp>
        <p:nvSpPr>
          <p:cNvPr id="408584" name="Line 8"/>
          <p:cNvSpPr>
            <a:spLocks noChangeShapeType="1"/>
          </p:cNvSpPr>
          <p:nvPr/>
        </p:nvSpPr>
        <p:spPr bwMode="auto">
          <a:xfrm flipH="1">
            <a:off x="762000" y="3429000"/>
            <a:ext cx="4572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8590" name="AutoShape 14"/>
          <p:cNvSpPr>
            <a:spLocks noChangeArrowheads="1"/>
          </p:cNvSpPr>
          <p:nvPr/>
        </p:nvSpPr>
        <p:spPr bwMode="auto">
          <a:xfrm>
            <a:off x="2428875" y="5143500"/>
            <a:ext cx="3124200" cy="914400"/>
          </a:xfrm>
          <a:prstGeom prst="wedgeRoundRectCallout">
            <a:avLst>
              <a:gd name="adj1" fmla="val -6065"/>
              <a:gd name="adj2" fmla="val -143185"/>
              <a:gd name="adj3" fmla="val 16667"/>
            </a:avLst>
          </a:prstGeom>
          <a:solidFill>
            <a:srgbClr val="FFFFCC"/>
          </a:solidFill>
          <a:ln w="9525">
            <a:solidFill>
              <a:srgbClr val="993300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zh-CN" altLang="en-US">
                <a:solidFill>
                  <a:srgbClr val="A50021"/>
                </a:solidFill>
              </a:rPr>
              <a:t>右子树先向右旋转</a:t>
            </a:r>
          </a:p>
        </p:txBody>
      </p:sp>
      <p:grpSp>
        <p:nvGrpSpPr>
          <p:cNvPr id="71685" name="Group 25"/>
          <p:cNvGrpSpPr/>
          <p:nvPr/>
        </p:nvGrpSpPr>
        <p:grpSpPr bwMode="auto">
          <a:xfrm>
            <a:off x="304800" y="1600200"/>
            <a:ext cx="2362200" cy="1981200"/>
            <a:chOff x="1296" y="1104"/>
            <a:chExt cx="1488" cy="1248"/>
          </a:xfrm>
        </p:grpSpPr>
        <p:grpSp>
          <p:nvGrpSpPr>
            <p:cNvPr id="71715" name="Group 15"/>
            <p:cNvGrpSpPr/>
            <p:nvPr/>
          </p:nvGrpSpPr>
          <p:grpSpPr bwMode="auto">
            <a:xfrm>
              <a:off x="1296" y="1104"/>
              <a:ext cx="768" cy="768"/>
              <a:chOff x="4272" y="1920"/>
              <a:chExt cx="768" cy="768"/>
            </a:xfrm>
          </p:grpSpPr>
          <p:sp>
            <p:nvSpPr>
              <p:cNvPr id="71722" name="Oval 16"/>
              <p:cNvSpPr>
                <a:spLocks noChangeArrowheads="1"/>
              </p:cNvSpPr>
              <p:nvPr/>
            </p:nvSpPr>
            <p:spPr bwMode="auto">
              <a:xfrm>
                <a:off x="4752" y="1920"/>
                <a:ext cx="288" cy="288"/>
              </a:xfrm>
              <a:prstGeom prst="ellipse">
                <a:avLst/>
              </a:prstGeom>
              <a:solidFill>
                <a:srgbClr val="CCFFCC"/>
              </a:solidFill>
              <a:ln w="19050">
                <a:solidFill>
                  <a:srgbClr val="003300"/>
                </a:solidFill>
                <a:rou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3200">
                    <a:solidFill>
                      <a:srgbClr val="006600"/>
                    </a:solidFill>
                    <a:ea typeface="宋体" panose="02010600030101010101" pitchFamily="2" charset="-122"/>
                  </a:rPr>
                  <a:t>4</a:t>
                </a:r>
                <a:endParaRPr lang="en-US" altLang="zh-CN" sz="2400" b="0">
                  <a:ea typeface="宋体" panose="02010600030101010101" pitchFamily="2" charset="-122"/>
                </a:endParaRPr>
              </a:p>
            </p:txBody>
          </p:sp>
          <p:sp>
            <p:nvSpPr>
              <p:cNvPr id="71723" name="Oval 17"/>
              <p:cNvSpPr>
                <a:spLocks noChangeArrowheads="1"/>
              </p:cNvSpPr>
              <p:nvPr/>
            </p:nvSpPr>
            <p:spPr bwMode="auto">
              <a:xfrm>
                <a:off x="4272" y="2400"/>
                <a:ext cx="288" cy="288"/>
              </a:xfrm>
              <a:prstGeom prst="ellipse">
                <a:avLst/>
              </a:prstGeom>
              <a:solidFill>
                <a:srgbClr val="CCFFCC"/>
              </a:solidFill>
              <a:ln w="19050">
                <a:solidFill>
                  <a:srgbClr val="003300"/>
                </a:solidFill>
                <a:rou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3200">
                    <a:solidFill>
                      <a:srgbClr val="006600"/>
                    </a:solidFill>
                    <a:ea typeface="宋体" panose="02010600030101010101" pitchFamily="2" charset="-122"/>
                  </a:rPr>
                  <a:t>2</a:t>
                </a:r>
                <a:endParaRPr lang="en-US" altLang="zh-CN" sz="2400" b="0">
                  <a:ea typeface="宋体" panose="02010600030101010101" pitchFamily="2" charset="-122"/>
                </a:endParaRPr>
              </a:p>
            </p:txBody>
          </p:sp>
          <p:sp>
            <p:nvSpPr>
              <p:cNvPr id="71724" name="Line 18"/>
              <p:cNvSpPr>
                <a:spLocks noChangeShapeType="1"/>
              </p:cNvSpPr>
              <p:nvPr/>
            </p:nvSpPr>
            <p:spPr bwMode="auto">
              <a:xfrm flipH="1">
                <a:off x="4512" y="2160"/>
                <a:ext cx="288" cy="288"/>
              </a:xfrm>
              <a:prstGeom prst="line">
                <a:avLst/>
              </a:prstGeom>
              <a:noFill/>
              <a:ln w="28575">
                <a:solidFill>
                  <a:srgbClr val="0066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1716" name="Line 19"/>
            <p:cNvSpPr>
              <a:spLocks noChangeShapeType="1"/>
            </p:cNvSpPr>
            <p:nvPr/>
          </p:nvSpPr>
          <p:spPr bwMode="auto">
            <a:xfrm>
              <a:off x="2016" y="1344"/>
              <a:ext cx="384" cy="384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717" name="Line 20"/>
            <p:cNvSpPr>
              <a:spLocks noChangeShapeType="1"/>
            </p:cNvSpPr>
            <p:nvPr/>
          </p:nvSpPr>
          <p:spPr bwMode="auto">
            <a:xfrm flipH="1">
              <a:off x="2016" y="1824"/>
              <a:ext cx="288" cy="288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718" name="Line 21"/>
            <p:cNvSpPr>
              <a:spLocks noChangeShapeType="1"/>
            </p:cNvSpPr>
            <p:nvPr/>
          </p:nvSpPr>
          <p:spPr bwMode="auto">
            <a:xfrm>
              <a:off x="2400" y="1824"/>
              <a:ext cx="384" cy="384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719" name="Oval 22"/>
            <p:cNvSpPr>
              <a:spLocks noChangeArrowheads="1"/>
            </p:cNvSpPr>
            <p:nvPr/>
          </p:nvSpPr>
          <p:spPr bwMode="auto">
            <a:xfrm>
              <a:off x="1824" y="2064"/>
              <a:ext cx="288" cy="288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rgbClr val="003300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 sz="3200" dirty="0" smtClean="0">
                  <a:solidFill>
                    <a:srgbClr val="006600"/>
                  </a:solidFill>
                  <a:ea typeface="宋体" panose="02010600030101010101" pitchFamily="2" charset="-122"/>
                </a:rPr>
                <a:t>7</a:t>
              </a:r>
              <a:endParaRPr lang="en-US" altLang="zh-CN" sz="2400" b="0" dirty="0">
                <a:ea typeface="宋体" panose="02010600030101010101" pitchFamily="2" charset="-122"/>
              </a:endParaRPr>
            </a:p>
          </p:txBody>
        </p:sp>
        <p:sp>
          <p:nvSpPr>
            <p:cNvPr id="71720" name="Oval 23"/>
            <p:cNvSpPr>
              <a:spLocks noChangeArrowheads="1"/>
            </p:cNvSpPr>
            <p:nvPr/>
          </p:nvSpPr>
          <p:spPr bwMode="auto">
            <a:xfrm>
              <a:off x="2496" y="2064"/>
              <a:ext cx="288" cy="288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rgbClr val="003300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 sz="3200">
                  <a:solidFill>
                    <a:srgbClr val="006600"/>
                  </a:solidFill>
                  <a:ea typeface="宋体" panose="02010600030101010101" pitchFamily="2" charset="-122"/>
                </a:rPr>
                <a:t>9</a:t>
              </a:r>
              <a:endParaRPr lang="en-US" altLang="zh-CN" sz="2400" b="0">
                <a:ea typeface="宋体" panose="02010600030101010101" pitchFamily="2" charset="-122"/>
              </a:endParaRPr>
            </a:p>
          </p:txBody>
        </p:sp>
        <p:sp>
          <p:nvSpPr>
            <p:cNvPr id="71721" name="Oval 24"/>
            <p:cNvSpPr>
              <a:spLocks noChangeArrowheads="1"/>
            </p:cNvSpPr>
            <p:nvPr/>
          </p:nvSpPr>
          <p:spPr bwMode="auto">
            <a:xfrm>
              <a:off x="2208" y="1584"/>
              <a:ext cx="288" cy="288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rgbClr val="003300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 sz="3200">
                  <a:solidFill>
                    <a:srgbClr val="006600"/>
                  </a:solidFill>
                  <a:ea typeface="宋体" panose="02010600030101010101" pitchFamily="2" charset="-122"/>
                </a:rPr>
                <a:t>8</a:t>
              </a:r>
              <a:endParaRPr lang="en-US" altLang="zh-CN" sz="2400" b="0">
                <a:ea typeface="宋体" panose="02010600030101010101" pitchFamily="2" charset="-122"/>
              </a:endParaRPr>
            </a:p>
          </p:txBody>
        </p:sp>
      </p:grpSp>
      <p:sp>
        <p:nvSpPr>
          <p:cNvPr id="71686" name="Text Box 26"/>
          <p:cNvSpPr txBox="1">
            <a:spLocks noChangeArrowheads="1"/>
          </p:cNvSpPr>
          <p:nvPr/>
        </p:nvSpPr>
        <p:spPr bwMode="auto">
          <a:xfrm>
            <a:off x="304800" y="327025"/>
            <a:ext cx="66960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A50021"/>
                </a:solidFill>
              </a:rPr>
              <a:t>例如</a:t>
            </a:r>
            <a:r>
              <a:rPr lang="en-US" altLang="zh-CN" dirty="0">
                <a:solidFill>
                  <a:srgbClr val="A50021"/>
                </a:solidFill>
              </a:rPr>
              <a:t>:</a:t>
            </a:r>
            <a:r>
              <a:rPr lang="zh-CN" altLang="en-US" dirty="0">
                <a:solidFill>
                  <a:srgbClr val="A50021"/>
                </a:solidFill>
              </a:rPr>
              <a:t>依次插入的关键字</a:t>
            </a:r>
            <a:r>
              <a:rPr lang="zh-CN" altLang="en-US" dirty="0" smtClean="0">
                <a:solidFill>
                  <a:srgbClr val="A50021"/>
                </a:solidFill>
              </a:rPr>
              <a:t>为</a:t>
            </a:r>
            <a:r>
              <a:rPr lang="en-US" altLang="zh-CN" dirty="0" smtClean="0">
                <a:solidFill>
                  <a:srgbClr val="A50021"/>
                </a:solidFill>
              </a:rPr>
              <a:t>7,  </a:t>
            </a:r>
            <a:r>
              <a:rPr lang="en-US" altLang="zh-CN" dirty="0">
                <a:solidFill>
                  <a:srgbClr val="A50021"/>
                </a:solidFill>
              </a:rPr>
              <a:t>4,  2,  8,  9,  6</a:t>
            </a:r>
          </a:p>
        </p:txBody>
      </p:sp>
      <p:sp>
        <p:nvSpPr>
          <p:cNvPr id="408582" name="Oval 6"/>
          <p:cNvSpPr>
            <a:spLocks noChangeArrowheads="1"/>
          </p:cNvSpPr>
          <p:nvPr/>
        </p:nvSpPr>
        <p:spPr bwMode="auto">
          <a:xfrm>
            <a:off x="457200" y="3810000"/>
            <a:ext cx="457200" cy="457200"/>
          </a:xfrm>
          <a:prstGeom prst="ellipse">
            <a:avLst/>
          </a:prstGeom>
          <a:solidFill>
            <a:srgbClr val="CCFFCC"/>
          </a:solidFill>
          <a:ln w="19050">
            <a:solidFill>
              <a:srgbClr val="003300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altLang="zh-CN" sz="3200">
                <a:solidFill>
                  <a:srgbClr val="006600"/>
                </a:solidFill>
                <a:ea typeface="宋体" panose="02010600030101010101" pitchFamily="2" charset="-122"/>
              </a:rPr>
              <a:t>6</a:t>
            </a:r>
            <a:endParaRPr lang="en-US" altLang="zh-CN" sz="2400" b="0">
              <a:ea typeface="宋体" panose="02010600030101010101" pitchFamily="2" charset="-122"/>
            </a:endParaRPr>
          </a:p>
        </p:txBody>
      </p:sp>
      <p:sp>
        <p:nvSpPr>
          <p:cNvPr id="408604" name="Text Box 28"/>
          <p:cNvSpPr txBox="1">
            <a:spLocks noChangeArrowheads="1"/>
          </p:cNvSpPr>
          <p:nvPr/>
        </p:nvSpPr>
        <p:spPr bwMode="auto">
          <a:xfrm>
            <a:off x="571500" y="5286375"/>
            <a:ext cx="121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</a:rPr>
              <a:t>RL</a:t>
            </a:r>
            <a:r>
              <a:rPr lang="zh-CN" altLang="en-US">
                <a:solidFill>
                  <a:srgbClr val="FF0000"/>
                </a:solidFill>
              </a:rPr>
              <a:t>型</a:t>
            </a:r>
          </a:p>
        </p:txBody>
      </p:sp>
      <p:sp>
        <p:nvSpPr>
          <p:cNvPr id="408605" name="AutoShape 29"/>
          <p:cNvSpPr>
            <a:spLocks noChangeArrowheads="1"/>
          </p:cNvSpPr>
          <p:nvPr/>
        </p:nvSpPr>
        <p:spPr bwMode="auto">
          <a:xfrm>
            <a:off x="152400" y="1371600"/>
            <a:ext cx="2667000" cy="3124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hlink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4" name="Group 52"/>
          <p:cNvGrpSpPr/>
          <p:nvPr/>
        </p:nvGrpSpPr>
        <p:grpSpPr bwMode="auto">
          <a:xfrm>
            <a:off x="6172200" y="1676400"/>
            <a:ext cx="2819400" cy="1981200"/>
            <a:chOff x="3888" y="1056"/>
            <a:chExt cx="1776" cy="1248"/>
          </a:xfrm>
        </p:grpSpPr>
        <p:sp>
          <p:nvSpPr>
            <p:cNvPr id="71706" name="Line 51"/>
            <p:cNvSpPr>
              <a:spLocks noChangeShapeType="1"/>
            </p:cNvSpPr>
            <p:nvPr/>
          </p:nvSpPr>
          <p:spPr bwMode="auto">
            <a:xfrm>
              <a:off x="4416" y="1728"/>
              <a:ext cx="361" cy="43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707" name="Line 42"/>
            <p:cNvSpPr>
              <a:spLocks noChangeShapeType="1"/>
            </p:cNvSpPr>
            <p:nvPr/>
          </p:nvSpPr>
          <p:spPr bwMode="auto">
            <a:xfrm flipH="1">
              <a:off x="4080" y="1296"/>
              <a:ext cx="672" cy="768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708" name="Line 43"/>
            <p:cNvSpPr>
              <a:spLocks noChangeShapeType="1"/>
            </p:cNvSpPr>
            <p:nvPr/>
          </p:nvSpPr>
          <p:spPr bwMode="auto">
            <a:xfrm>
              <a:off x="4896" y="1296"/>
              <a:ext cx="624" cy="67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709" name="Oval 44"/>
            <p:cNvSpPr>
              <a:spLocks noChangeArrowheads="1"/>
            </p:cNvSpPr>
            <p:nvPr/>
          </p:nvSpPr>
          <p:spPr bwMode="auto">
            <a:xfrm>
              <a:off x="4633" y="2016"/>
              <a:ext cx="288" cy="288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rgbClr val="003300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 sz="3200">
                  <a:solidFill>
                    <a:srgbClr val="006600"/>
                  </a:solidFill>
                  <a:ea typeface="宋体" panose="02010600030101010101" pitchFamily="2" charset="-122"/>
                </a:rPr>
                <a:t>6</a:t>
              </a:r>
              <a:endParaRPr lang="en-US" altLang="zh-CN" sz="2400" b="0">
                <a:ea typeface="宋体" panose="02010600030101010101" pitchFamily="2" charset="-122"/>
              </a:endParaRPr>
            </a:p>
          </p:txBody>
        </p:sp>
        <p:sp>
          <p:nvSpPr>
            <p:cNvPr id="71710" name="Oval 45"/>
            <p:cNvSpPr>
              <a:spLocks noChangeArrowheads="1"/>
            </p:cNvSpPr>
            <p:nvPr/>
          </p:nvSpPr>
          <p:spPr bwMode="auto">
            <a:xfrm>
              <a:off x="5376" y="1920"/>
              <a:ext cx="288" cy="288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rgbClr val="003300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 sz="3200">
                  <a:solidFill>
                    <a:srgbClr val="006600"/>
                  </a:solidFill>
                  <a:ea typeface="宋体" panose="02010600030101010101" pitchFamily="2" charset="-122"/>
                </a:rPr>
                <a:t>9</a:t>
              </a:r>
              <a:endParaRPr lang="en-US" altLang="zh-CN" sz="2400" b="0">
                <a:ea typeface="宋体" panose="02010600030101010101" pitchFamily="2" charset="-122"/>
              </a:endParaRPr>
            </a:p>
          </p:txBody>
        </p:sp>
        <p:sp>
          <p:nvSpPr>
            <p:cNvPr id="71711" name="Oval 46"/>
            <p:cNvSpPr>
              <a:spLocks noChangeArrowheads="1"/>
            </p:cNvSpPr>
            <p:nvPr/>
          </p:nvSpPr>
          <p:spPr bwMode="auto">
            <a:xfrm>
              <a:off x="4656" y="1056"/>
              <a:ext cx="288" cy="288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rgbClr val="003300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 sz="3200" dirty="0" smtClean="0">
                  <a:solidFill>
                    <a:srgbClr val="006600"/>
                  </a:solidFill>
                  <a:ea typeface="宋体" panose="02010600030101010101" pitchFamily="2" charset="-122"/>
                </a:rPr>
                <a:t>7</a:t>
              </a:r>
              <a:endParaRPr lang="en-US" altLang="zh-CN" sz="2400" b="0" dirty="0">
                <a:ea typeface="宋体" panose="02010600030101010101" pitchFamily="2" charset="-122"/>
              </a:endParaRPr>
            </a:p>
          </p:txBody>
        </p:sp>
        <p:sp>
          <p:nvSpPr>
            <p:cNvPr id="71712" name="Oval 47"/>
            <p:cNvSpPr>
              <a:spLocks noChangeArrowheads="1"/>
            </p:cNvSpPr>
            <p:nvPr/>
          </p:nvSpPr>
          <p:spPr bwMode="auto">
            <a:xfrm>
              <a:off x="4992" y="1488"/>
              <a:ext cx="288" cy="288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rgbClr val="003300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 sz="3200">
                  <a:solidFill>
                    <a:srgbClr val="006600"/>
                  </a:solidFill>
                  <a:ea typeface="宋体" panose="02010600030101010101" pitchFamily="2" charset="-122"/>
                </a:rPr>
                <a:t>8</a:t>
              </a:r>
              <a:endParaRPr lang="en-US" altLang="zh-CN" sz="2400" b="0">
                <a:ea typeface="宋体" panose="02010600030101010101" pitchFamily="2" charset="-122"/>
              </a:endParaRPr>
            </a:p>
          </p:txBody>
        </p:sp>
        <p:sp>
          <p:nvSpPr>
            <p:cNvPr id="71713" name="Oval 48"/>
            <p:cNvSpPr>
              <a:spLocks noChangeArrowheads="1"/>
            </p:cNvSpPr>
            <p:nvPr/>
          </p:nvSpPr>
          <p:spPr bwMode="auto">
            <a:xfrm>
              <a:off x="4224" y="1536"/>
              <a:ext cx="288" cy="288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rgbClr val="003300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 sz="3200">
                  <a:solidFill>
                    <a:srgbClr val="006600"/>
                  </a:solidFill>
                  <a:ea typeface="宋体" panose="02010600030101010101" pitchFamily="2" charset="-122"/>
                </a:rPr>
                <a:t>4</a:t>
              </a:r>
              <a:endParaRPr lang="en-US" altLang="zh-CN" sz="2400" b="0">
                <a:ea typeface="宋体" panose="02010600030101010101" pitchFamily="2" charset="-122"/>
              </a:endParaRPr>
            </a:p>
          </p:txBody>
        </p:sp>
        <p:sp>
          <p:nvSpPr>
            <p:cNvPr id="71714" name="Oval 49"/>
            <p:cNvSpPr>
              <a:spLocks noChangeArrowheads="1"/>
            </p:cNvSpPr>
            <p:nvPr/>
          </p:nvSpPr>
          <p:spPr bwMode="auto">
            <a:xfrm>
              <a:off x="3888" y="2016"/>
              <a:ext cx="288" cy="288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rgbClr val="003300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 sz="3200">
                  <a:solidFill>
                    <a:srgbClr val="006600"/>
                  </a:solidFill>
                  <a:ea typeface="宋体" panose="02010600030101010101" pitchFamily="2" charset="-122"/>
                </a:rPr>
                <a:t>2</a:t>
              </a:r>
              <a:endParaRPr lang="en-US" altLang="zh-CN" sz="2400" b="0">
                <a:ea typeface="宋体" panose="02010600030101010101" pitchFamily="2" charset="-122"/>
              </a:endParaRPr>
            </a:p>
          </p:txBody>
        </p:sp>
      </p:grpSp>
      <p:grpSp>
        <p:nvGrpSpPr>
          <p:cNvPr id="5" name="Group 55"/>
          <p:cNvGrpSpPr/>
          <p:nvPr/>
        </p:nvGrpSpPr>
        <p:grpSpPr bwMode="auto">
          <a:xfrm>
            <a:off x="2895600" y="1752600"/>
            <a:ext cx="3124200" cy="2743200"/>
            <a:chOff x="1824" y="1104"/>
            <a:chExt cx="1968" cy="1728"/>
          </a:xfrm>
        </p:grpSpPr>
        <p:grpSp>
          <p:nvGrpSpPr>
            <p:cNvPr id="71693" name="Group 54"/>
            <p:cNvGrpSpPr/>
            <p:nvPr/>
          </p:nvGrpSpPr>
          <p:grpSpPr bwMode="auto">
            <a:xfrm>
              <a:off x="1824" y="1104"/>
              <a:ext cx="1920" cy="1632"/>
              <a:chOff x="1824" y="1104"/>
              <a:chExt cx="1920" cy="1632"/>
            </a:xfrm>
          </p:grpSpPr>
          <p:grpSp>
            <p:nvGrpSpPr>
              <p:cNvPr id="71695" name="Group 31"/>
              <p:cNvGrpSpPr/>
              <p:nvPr/>
            </p:nvGrpSpPr>
            <p:grpSpPr bwMode="auto">
              <a:xfrm>
                <a:off x="1824" y="1104"/>
                <a:ext cx="768" cy="768"/>
                <a:chOff x="4272" y="1920"/>
                <a:chExt cx="768" cy="768"/>
              </a:xfrm>
            </p:grpSpPr>
            <p:sp>
              <p:nvSpPr>
                <p:cNvPr id="71703" name="Oval 32"/>
                <p:cNvSpPr>
                  <a:spLocks noChangeArrowheads="1"/>
                </p:cNvSpPr>
                <p:nvPr/>
              </p:nvSpPr>
              <p:spPr bwMode="auto">
                <a:xfrm>
                  <a:off x="4752" y="1920"/>
                  <a:ext cx="288" cy="288"/>
                </a:xfrm>
                <a:prstGeom prst="ellipse">
                  <a:avLst/>
                </a:prstGeom>
                <a:solidFill>
                  <a:srgbClr val="CCFFCC"/>
                </a:solidFill>
                <a:ln w="19050">
                  <a:solidFill>
                    <a:srgbClr val="003300"/>
                  </a:solidFill>
                  <a:rou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CN" sz="3200">
                      <a:solidFill>
                        <a:srgbClr val="006600"/>
                      </a:solidFill>
                      <a:ea typeface="宋体" panose="02010600030101010101" pitchFamily="2" charset="-122"/>
                    </a:rPr>
                    <a:t>4</a:t>
                  </a:r>
                  <a:endParaRPr lang="en-US" altLang="zh-CN" sz="2400" b="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71704" name="Oval 33"/>
                <p:cNvSpPr>
                  <a:spLocks noChangeArrowheads="1"/>
                </p:cNvSpPr>
                <p:nvPr/>
              </p:nvSpPr>
              <p:spPr bwMode="auto">
                <a:xfrm>
                  <a:off x="4272" y="2400"/>
                  <a:ext cx="288" cy="288"/>
                </a:xfrm>
                <a:prstGeom prst="ellipse">
                  <a:avLst/>
                </a:prstGeom>
                <a:solidFill>
                  <a:srgbClr val="CCFFCC"/>
                </a:solidFill>
                <a:ln w="19050">
                  <a:solidFill>
                    <a:srgbClr val="003300"/>
                  </a:solidFill>
                  <a:rou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CN" sz="3200">
                      <a:solidFill>
                        <a:srgbClr val="006600"/>
                      </a:solidFill>
                      <a:ea typeface="宋体" panose="02010600030101010101" pitchFamily="2" charset="-122"/>
                    </a:rPr>
                    <a:t>2</a:t>
                  </a:r>
                  <a:endParaRPr lang="en-US" altLang="zh-CN" sz="2400" b="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71705" name="Line 34"/>
                <p:cNvSpPr>
                  <a:spLocks noChangeShapeType="1"/>
                </p:cNvSpPr>
                <p:nvPr/>
              </p:nvSpPr>
              <p:spPr bwMode="auto">
                <a:xfrm flipH="1">
                  <a:off x="4512" y="2160"/>
                  <a:ext cx="288" cy="288"/>
                </a:xfrm>
                <a:prstGeom prst="line">
                  <a:avLst/>
                </a:prstGeom>
                <a:noFill/>
                <a:ln w="28575">
                  <a:solidFill>
                    <a:srgbClr val="0066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71696" name="Line 35"/>
              <p:cNvSpPr>
                <a:spLocks noChangeShapeType="1"/>
              </p:cNvSpPr>
              <p:nvPr/>
            </p:nvSpPr>
            <p:spPr bwMode="auto">
              <a:xfrm>
                <a:off x="2544" y="1344"/>
                <a:ext cx="384" cy="384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697" name="Line 36"/>
              <p:cNvSpPr>
                <a:spLocks noChangeShapeType="1"/>
              </p:cNvSpPr>
              <p:nvPr/>
            </p:nvSpPr>
            <p:spPr bwMode="auto">
              <a:xfrm flipH="1">
                <a:off x="2544" y="1824"/>
                <a:ext cx="288" cy="288"/>
              </a:xfrm>
              <a:prstGeom prst="line">
                <a:avLst/>
              </a:prstGeom>
              <a:noFill/>
              <a:ln w="28575">
                <a:solidFill>
                  <a:srgbClr val="0066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698" name="Line 37"/>
              <p:cNvSpPr>
                <a:spLocks noChangeShapeType="1"/>
              </p:cNvSpPr>
              <p:nvPr/>
            </p:nvSpPr>
            <p:spPr bwMode="auto">
              <a:xfrm>
                <a:off x="2976" y="1824"/>
                <a:ext cx="624" cy="672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699" name="Oval 38"/>
              <p:cNvSpPr>
                <a:spLocks noChangeArrowheads="1"/>
              </p:cNvSpPr>
              <p:nvPr/>
            </p:nvSpPr>
            <p:spPr bwMode="auto">
              <a:xfrm>
                <a:off x="2352" y="2064"/>
                <a:ext cx="288" cy="288"/>
              </a:xfrm>
              <a:prstGeom prst="ellipse">
                <a:avLst/>
              </a:prstGeom>
              <a:solidFill>
                <a:srgbClr val="CCFFCC"/>
              </a:solidFill>
              <a:ln w="19050">
                <a:solidFill>
                  <a:srgbClr val="003300"/>
                </a:solidFill>
                <a:rou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3200">
                    <a:solidFill>
                      <a:srgbClr val="006600"/>
                    </a:solidFill>
                    <a:ea typeface="宋体" panose="02010600030101010101" pitchFamily="2" charset="-122"/>
                  </a:rPr>
                  <a:t>6</a:t>
                </a:r>
                <a:endParaRPr lang="en-US" altLang="zh-CN" sz="2400" b="0">
                  <a:ea typeface="宋体" panose="02010600030101010101" pitchFamily="2" charset="-122"/>
                </a:endParaRPr>
              </a:p>
            </p:txBody>
          </p:sp>
          <p:sp>
            <p:nvSpPr>
              <p:cNvPr id="71700" name="Oval 39"/>
              <p:cNvSpPr>
                <a:spLocks noChangeArrowheads="1"/>
              </p:cNvSpPr>
              <p:nvPr/>
            </p:nvSpPr>
            <p:spPr bwMode="auto">
              <a:xfrm>
                <a:off x="3456" y="2448"/>
                <a:ext cx="288" cy="288"/>
              </a:xfrm>
              <a:prstGeom prst="ellipse">
                <a:avLst/>
              </a:prstGeom>
              <a:solidFill>
                <a:srgbClr val="CCFFCC"/>
              </a:solidFill>
              <a:ln w="19050">
                <a:solidFill>
                  <a:srgbClr val="003300"/>
                </a:solidFill>
                <a:rou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3200">
                    <a:solidFill>
                      <a:srgbClr val="006600"/>
                    </a:solidFill>
                    <a:ea typeface="宋体" panose="02010600030101010101" pitchFamily="2" charset="-122"/>
                  </a:rPr>
                  <a:t>9</a:t>
                </a:r>
                <a:endParaRPr lang="en-US" altLang="zh-CN" sz="2400" b="0">
                  <a:ea typeface="宋体" panose="02010600030101010101" pitchFamily="2" charset="-122"/>
                </a:endParaRPr>
              </a:p>
            </p:txBody>
          </p:sp>
          <p:sp>
            <p:nvSpPr>
              <p:cNvPr id="71701" name="Oval 40"/>
              <p:cNvSpPr>
                <a:spLocks noChangeArrowheads="1"/>
              </p:cNvSpPr>
              <p:nvPr/>
            </p:nvSpPr>
            <p:spPr bwMode="auto">
              <a:xfrm>
                <a:off x="2736" y="1584"/>
                <a:ext cx="288" cy="288"/>
              </a:xfrm>
              <a:prstGeom prst="ellipse">
                <a:avLst/>
              </a:prstGeom>
              <a:solidFill>
                <a:srgbClr val="CCFFCC"/>
              </a:solidFill>
              <a:ln w="19050">
                <a:solidFill>
                  <a:srgbClr val="003300"/>
                </a:solidFill>
                <a:rou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3200" dirty="0" smtClean="0">
                    <a:solidFill>
                      <a:srgbClr val="006600"/>
                    </a:solidFill>
                    <a:ea typeface="宋体" panose="02010600030101010101" pitchFamily="2" charset="-122"/>
                  </a:rPr>
                  <a:t>7</a:t>
                </a:r>
                <a:endParaRPr lang="en-US" altLang="zh-CN" sz="2400" b="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71702" name="Oval 41"/>
              <p:cNvSpPr>
                <a:spLocks noChangeArrowheads="1"/>
              </p:cNvSpPr>
              <p:nvPr/>
            </p:nvSpPr>
            <p:spPr bwMode="auto">
              <a:xfrm>
                <a:off x="3072" y="2016"/>
                <a:ext cx="288" cy="288"/>
              </a:xfrm>
              <a:prstGeom prst="ellipse">
                <a:avLst/>
              </a:prstGeom>
              <a:solidFill>
                <a:srgbClr val="CCFFCC"/>
              </a:solidFill>
              <a:ln w="19050">
                <a:solidFill>
                  <a:srgbClr val="003300"/>
                </a:solidFill>
                <a:rou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3200">
                    <a:solidFill>
                      <a:srgbClr val="006600"/>
                    </a:solidFill>
                    <a:ea typeface="宋体" panose="02010600030101010101" pitchFamily="2" charset="-122"/>
                  </a:rPr>
                  <a:t>8</a:t>
                </a:r>
                <a:endParaRPr lang="en-US" altLang="zh-CN" sz="2400" b="0"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71694" name="AutoShape 53"/>
            <p:cNvSpPr>
              <a:spLocks noChangeArrowheads="1"/>
            </p:cNvSpPr>
            <p:nvPr/>
          </p:nvSpPr>
          <p:spPr bwMode="auto">
            <a:xfrm>
              <a:off x="2304" y="1488"/>
              <a:ext cx="1488" cy="1344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6" name="AutoShape 14"/>
          <p:cNvSpPr>
            <a:spLocks noChangeArrowheads="1"/>
          </p:cNvSpPr>
          <p:nvPr/>
        </p:nvSpPr>
        <p:spPr bwMode="auto">
          <a:xfrm>
            <a:off x="5857875" y="5143500"/>
            <a:ext cx="3124200" cy="914400"/>
          </a:xfrm>
          <a:prstGeom prst="wedgeRoundRectCallout">
            <a:avLst>
              <a:gd name="adj1" fmla="val -282"/>
              <a:gd name="adj2" fmla="val -181116"/>
              <a:gd name="adj3" fmla="val 16667"/>
            </a:avLst>
          </a:prstGeom>
          <a:solidFill>
            <a:srgbClr val="FFFFCC"/>
          </a:solidFill>
          <a:ln w="9525">
            <a:solidFill>
              <a:srgbClr val="993300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zh-CN" altLang="en-US">
                <a:solidFill>
                  <a:srgbClr val="A50021"/>
                </a:solidFill>
              </a:rPr>
              <a:t>整棵树再向左旋转</a:t>
            </a:r>
            <a:endParaRPr lang="zh-CN" altLang="en-US" sz="3200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08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08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6" dur="500"/>
                                        <p:tgtEl>
                                          <p:spTgt spid="408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086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086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085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085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8584" grpId="0" animBg="1"/>
      <p:bldP spid="408590" grpId="0" animBg="1" autoUpdateAnimBg="0"/>
      <p:bldP spid="408582" grpId="0" animBg="1" autoUpdateAnimBg="0"/>
      <p:bldP spid="408604" grpId="0" autoUpdateAnimBg="0"/>
      <p:bldP spid="408605" grpId="0" animBg="1"/>
      <p:bldP spid="46" grpId="0" animBg="1" autoUpdateAnimBg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8C7BB4-E4E3-43E6-8F01-94CFBAF1C628}" type="slidenum">
              <a:rPr lang="en-US" altLang="zh-CN"/>
              <a:t>62</a:t>
            </a:fld>
            <a:endParaRPr lang="en-US" altLang="zh-CN"/>
          </a:p>
        </p:txBody>
      </p:sp>
      <p:sp>
        <p:nvSpPr>
          <p:cNvPr id="32461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二叉排序树的平衡旋转</a:t>
            </a:r>
          </a:p>
        </p:txBody>
      </p:sp>
      <p:sp>
        <p:nvSpPr>
          <p:cNvPr id="72708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LL</a:t>
            </a:r>
            <a:r>
              <a:rPr lang="zh-CN" altLang="en-US" smtClean="0"/>
              <a:t>型平衡旋转（单向旋转）</a:t>
            </a:r>
          </a:p>
          <a:p>
            <a:pPr eaLnBrk="1" hangingPunct="1"/>
            <a:r>
              <a:rPr lang="en-US" altLang="zh-CN" smtClean="0"/>
              <a:t>RR</a:t>
            </a:r>
            <a:r>
              <a:rPr lang="zh-CN" altLang="en-US" smtClean="0"/>
              <a:t>型平衡旋转（单向旋转）</a:t>
            </a:r>
          </a:p>
          <a:p>
            <a:pPr eaLnBrk="1" hangingPunct="1"/>
            <a:r>
              <a:rPr lang="en-US" altLang="zh-CN" smtClean="0"/>
              <a:t>LR</a:t>
            </a:r>
            <a:r>
              <a:rPr lang="zh-CN" altLang="en-US" smtClean="0"/>
              <a:t>型平衡旋转（双向旋转）</a:t>
            </a:r>
          </a:p>
          <a:p>
            <a:pPr eaLnBrk="1" hangingPunct="1"/>
            <a:r>
              <a:rPr lang="en-US" altLang="zh-CN" smtClean="0"/>
              <a:t>RL</a:t>
            </a:r>
            <a:r>
              <a:rPr lang="zh-CN" altLang="en-US" smtClean="0"/>
              <a:t>型平衡旋转（双向旋转）</a:t>
            </a:r>
          </a:p>
          <a:p>
            <a:pPr eaLnBrk="1" hangingPunct="1"/>
            <a:endParaRPr lang="en-US" altLang="zh-CN" smtClean="0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5F5056-C557-4330-AF8F-61FC4F8D346B}" type="slidenum">
              <a:rPr lang="en-US" altLang="zh-CN"/>
              <a:t>63</a:t>
            </a:fld>
            <a:endParaRPr lang="en-US" altLang="zh-CN"/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LL</a:t>
            </a:r>
            <a:r>
              <a:rPr lang="zh-CN" altLang="en-US" smtClean="0"/>
              <a:t>型平衡旋转</a:t>
            </a:r>
          </a:p>
        </p:txBody>
      </p:sp>
      <p:grpSp>
        <p:nvGrpSpPr>
          <p:cNvPr id="2" name="Group 46"/>
          <p:cNvGrpSpPr/>
          <p:nvPr/>
        </p:nvGrpSpPr>
        <p:grpSpPr bwMode="auto">
          <a:xfrm>
            <a:off x="5810250" y="1854200"/>
            <a:ext cx="2743200" cy="2743200"/>
            <a:chOff x="3660" y="1552"/>
            <a:chExt cx="1728" cy="1728"/>
          </a:xfrm>
        </p:grpSpPr>
        <p:sp>
          <p:nvSpPr>
            <p:cNvPr id="73772" name="Oval 16"/>
            <p:cNvSpPr>
              <a:spLocks noChangeArrowheads="1"/>
            </p:cNvSpPr>
            <p:nvPr/>
          </p:nvSpPr>
          <p:spPr bwMode="auto">
            <a:xfrm>
              <a:off x="4716" y="232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 sz="2400"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73773" name="Oval 17"/>
            <p:cNvSpPr>
              <a:spLocks noChangeArrowheads="1"/>
            </p:cNvSpPr>
            <p:nvPr/>
          </p:nvSpPr>
          <p:spPr bwMode="auto">
            <a:xfrm>
              <a:off x="4188" y="193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 sz="2400">
                  <a:ea typeface="宋体" panose="02010600030101010101" pitchFamily="2" charset="-122"/>
                </a:rPr>
                <a:t>DL</a:t>
              </a:r>
            </a:p>
          </p:txBody>
        </p:sp>
        <p:sp>
          <p:nvSpPr>
            <p:cNvPr id="73774" name="Rectangle 18"/>
            <p:cNvSpPr>
              <a:spLocks noChangeArrowheads="1"/>
            </p:cNvSpPr>
            <p:nvPr/>
          </p:nvSpPr>
          <p:spPr bwMode="auto">
            <a:xfrm>
              <a:off x="3660" y="2464"/>
              <a:ext cx="240" cy="57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L</a:t>
              </a:r>
            </a:p>
          </p:txBody>
        </p:sp>
        <p:sp>
          <p:nvSpPr>
            <p:cNvPr id="73775" name="Rectangle 19"/>
            <p:cNvSpPr>
              <a:spLocks noChangeArrowheads="1"/>
            </p:cNvSpPr>
            <p:nvPr/>
          </p:nvSpPr>
          <p:spPr bwMode="auto">
            <a:xfrm>
              <a:off x="4332" y="2704"/>
              <a:ext cx="240" cy="57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2400">
                  <a:ea typeface="宋体" panose="02010600030101010101" pitchFamily="2" charset="-122"/>
                </a:rPr>
                <a:t>R</a:t>
              </a:r>
            </a:p>
          </p:txBody>
        </p:sp>
        <p:sp>
          <p:nvSpPr>
            <p:cNvPr id="73776" name="Rectangle 20"/>
            <p:cNvSpPr>
              <a:spLocks noChangeArrowheads="1"/>
            </p:cNvSpPr>
            <p:nvPr/>
          </p:nvSpPr>
          <p:spPr bwMode="auto">
            <a:xfrm>
              <a:off x="3660" y="3040"/>
              <a:ext cx="240" cy="240"/>
            </a:xfrm>
            <a:prstGeom prst="rect">
              <a:avLst/>
            </a:prstGeom>
            <a:solidFill>
              <a:srgbClr val="FF66CC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2400">
                  <a:ea typeface="宋体" panose="02010600030101010101" pitchFamily="2" charset="-122"/>
                </a:rPr>
                <a:t>X</a:t>
              </a:r>
            </a:p>
          </p:txBody>
        </p:sp>
        <p:sp>
          <p:nvSpPr>
            <p:cNvPr id="73777" name="Rectangle 21"/>
            <p:cNvSpPr>
              <a:spLocks noChangeArrowheads="1"/>
            </p:cNvSpPr>
            <p:nvPr/>
          </p:nvSpPr>
          <p:spPr bwMode="auto">
            <a:xfrm>
              <a:off x="5148" y="2704"/>
              <a:ext cx="240" cy="576"/>
            </a:xfrm>
            <a:prstGeom prst="rect">
              <a:avLst/>
            </a:prstGeom>
            <a:solidFill>
              <a:srgbClr val="FFCCCC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2000"/>
                <a:t>DR</a:t>
              </a:r>
            </a:p>
          </p:txBody>
        </p:sp>
        <p:sp>
          <p:nvSpPr>
            <p:cNvPr id="73778" name="Line 22"/>
            <p:cNvSpPr>
              <a:spLocks noChangeShapeType="1"/>
            </p:cNvSpPr>
            <p:nvPr/>
          </p:nvSpPr>
          <p:spPr bwMode="auto">
            <a:xfrm>
              <a:off x="4956" y="2560"/>
              <a:ext cx="24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779" name="Line 23"/>
            <p:cNvSpPr>
              <a:spLocks noChangeShapeType="1"/>
            </p:cNvSpPr>
            <p:nvPr/>
          </p:nvSpPr>
          <p:spPr bwMode="auto">
            <a:xfrm flipH="1">
              <a:off x="3804" y="2176"/>
              <a:ext cx="432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780" name="Line 24"/>
            <p:cNvSpPr>
              <a:spLocks noChangeShapeType="1"/>
            </p:cNvSpPr>
            <p:nvPr/>
          </p:nvSpPr>
          <p:spPr bwMode="auto">
            <a:xfrm>
              <a:off x="4428" y="2176"/>
              <a:ext cx="336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781" name="Line 25"/>
            <p:cNvSpPr>
              <a:spLocks noChangeShapeType="1"/>
            </p:cNvSpPr>
            <p:nvPr/>
          </p:nvSpPr>
          <p:spPr bwMode="auto">
            <a:xfrm flipH="1">
              <a:off x="4476" y="2512"/>
              <a:ext cx="24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73782" name="AutoShape 26"/>
            <p:cNvCxnSpPr>
              <a:cxnSpLocks noChangeShapeType="1"/>
            </p:cNvCxnSpPr>
            <p:nvPr/>
          </p:nvCxnSpPr>
          <p:spPr bwMode="auto">
            <a:xfrm rot="16200000" flipH="1">
              <a:off x="4092" y="1648"/>
              <a:ext cx="384" cy="192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73733" name="Line 34"/>
          <p:cNvSpPr>
            <a:spLocks noChangeShapeType="1"/>
          </p:cNvSpPr>
          <p:nvPr/>
        </p:nvSpPr>
        <p:spPr bwMode="auto">
          <a:xfrm>
            <a:off x="2725738" y="2544763"/>
            <a:ext cx="7620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734" name="Rectangle 29"/>
          <p:cNvSpPr>
            <a:spLocks noChangeArrowheads="1"/>
          </p:cNvSpPr>
          <p:nvPr/>
        </p:nvSpPr>
        <p:spPr bwMode="auto">
          <a:xfrm>
            <a:off x="1143000" y="3611563"/>
            <a:ext cx="381000" cy="914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/>
              <a:t>L</a:t>
            </a:r>
          </a:p>
        </p:txBody>
      </p:sp>
      <p:sp>
        <p:nvSpPr>
          <p:cNvPr id="73735" name="Rectangle 30"/>
          <p:cNvSpPr>
            <a:spLocks noChangeArrowheads="1"/>
          </p:cNvSpPr>
          <p:nvPr/>
        </p:nvSpPr>
        <p:spPr bwMode="auto">
          <a:xfrm>
            <a:off x="2438400" y="3611563"/>
            <a:ext cx="381000" cy="9144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400">
                <a:ea typeface="宋体" panose="02010600030101010101" pitchFamily="2" charset="-122"/>
              </a:rPr>
              <a:t>R</a:t>
            </a:r>
          </a:p>
        </p:txBody>
      </p:sp>
      <p:sp>
        <p:nvSpPr>
          <p:cNvPr id="326687" name="Rectangle 31"/>
          <p:cNvSpPr>
            <a:spLocks noChangeArrowheads="1"/>
          </p:cNvSpPr>
          <p:nvPr/>
        </p:nvSpPr>
        <p:spPr bwMode="auto">
          <a:xfrm>
            <a:off x="1143000" y="4525963"/>
            <a:ext cx="381000" cy="381000"/>
          </a:xfrm>
          <a:prstGeom prst="rect">
            <a:avLst/>
          </a:prstGeom>
          <a:solidFill>
            <a:srgbClr val="FF66CC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400">
                <a:ea typeface="宋体" panose="02010600030101010101" pitchFamily="2" charset="-122"/>
              </a:rPr>
              <a:t>X</a:t>
            </a:r>
          </a:p>
        </p:txBody>
      </p:sp>
      <p:sp>
        <p:nvSpPr>
          <p:cNvPr id="73737" name="Rectangle 32"/>
          <p:cNvSpPr>
            <a:spLocks noChangeArrowheads="1"/>
          </p:cNvSpPr>
          <p:nvPr/>
        </p:nvSpPr>
        <p:spPr bwMode="auto">
          <a:xfrm>
            <a:off x="3276600" y="2895600"/>
            <a:ext cx="381000" cy="9144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/>
              <a:t>DR</a:t>
            </a:r>
          </a:p>
        </p:txBody>
      </p:sp>
      <p:sp>
        <p:nvSpPr>
          <p:cNvPr id="73738" name="Line 33"/>
          <p:cNvSpPr>
            <a:spLocks noChangeShapeType="1"/>
          </p:cNvSpPr>
          <p:nvPr/>
        </p:nvSpPr>
        <p:spPr bwMode="auto">
          <a:xfrm flipH="1">
            <a:off x="2071688" y="2514600"/>
            <a:ext cx="366712" cy="4143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739" name="Line 35"/>
          <p:cNvSpPr>
            <a:spLocks noChangeShapeType="1"/>
          </p:cNvSpPr>
          <p:nvPr/>
        </p:nvSpPr>
        <p:spPr bwMode="auto">
          <a:xfrm flipH="1">
            <a:off x="1371600" y="3143250"/>
            <a:ext cx="485775" cy="4683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740" name="Line 36"/>
          <p:cNvSpPr>
            <a:spLocks noChangeShapeType="1"/>
          </p:cNvSpPr>
          <p:nvPr/>
        </p:nvSpPr>
        <p:spPr bwMode="auto">
          <a:xfrm>
            <a:off x="2071688" y="3143250"/>
            <a:ext cx="595312" cy="4683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73741" name="AutoShape 37"/>
          <p:cNvCxnSpPr>
            <a:cxnSpLocks noChangeShapeType="1"/>
            <a:endCxn id="73750" idx="0"/>
          </p:cNvCxnSpPr>
          <p:nvPr/>
        </p:nvCxnSpPr>
        <p:spPr bwMode="auto">
          <a:xfrm rot="16200000" flipH="1">
            <a:off x="2116138" y="1706563"/>
            <a:ext cx="609600" cy="3048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3742" name="Text Box 42"/>
          <p:cNvSpPr txBox="1">
            <a:spLocks noChangeArrowheads="1"/>
          </p:cNvSpPr>
          <p:nvPr/>
        </p:nvSpPr>
        <p:spPr bwMode="auto">
          <a:xfrm>
            <a:off x="609600" y="1066800"/>
            <a:ext cx="7772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以</a:t>
            </a:r>
            <a:r>
              <a:rPr lang="en-US" altLang="zh-CN"/>
              <a:t>D</a:t>
            </a:r>
            <a:r>
              <a:rPr lang="zh-CN" altLang="en-US"/>
              <a:t>为根的子树不平衡：左子树的左子树造成的</a:t>
            </a:r>
          </a:p>
        </p:txBody>
      </p:sp>
      <p:grpSp>
        <p:nvGrpSpPr>
          <p:cNvPr id="3" name="Group 44"/>
          <p:cNvGrpSpPr/>
          <p:nvPr/>
        </p:nvGrpSpPr>
        <p:grpSpPr bwMode="auto">
          <a:xfrm>
            <a:off x="4419600" y="2362200"/>
            <a:ext cx="1295400" cy="1681163"/>
            <a:chOff x="2592" y="1872"/>
            <a:chExt cx="816" cy="1059"/>
          </a:xfrm>
        </p:grpSpPr>
        <p:sp>
          <p:nvSpPr>
            <p:cNvPr id="73770" name="AutoShape 38"/>
            <p:cNvSpPr>
              <a:spLocks noChangeArrowheads="1"/>
            </p:cNvSpPr>
            <p:nvPr/>
          </p:nvSpPr>
          <p:spPr bwMode="auto">
            <a:xfrm>
              <a:off x="2660" y="2523"/>
              <a:ext cx="680" cy="408"/>
            </a:xfrm>
            <a:prstGeom prst="rightArrow">
              <a:avLst>
                <a:gd name="adj1" fmla="val 50000"/>
                <a:gd name="adj2" fmla="val 41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771" name="Text Box 43"/>
            <p:cNvSpPr txBox="1">
              <a:spLocks noChangeArrowheads="1"/>
            </p:cNvSpPr>
            <p:nvPr/>
          </p:nvSpPr>
          <p:spPr bwMode="auto">
            <a:xfrm>
              <a:off x="2592" y="1872"/>
              <a:ext cx="816" cy="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/>
                <a:t>顺时针旋转</a:t>
              </a:r>
            </a:p>
          </p:txBody>
        </p:sp>
      </p:grpSp>
      <p:sp>
        <p:nvSpPr>
          <p:cNvPr id="73744" name="Text Box 47"/>
          <p:cNvSpPr txBox="1">
            <a:spLocks noChangeArrowheads="1"/>
          </p:cNvSpPr>
          <p:nvPr/>
        </p:nvSpPr>
        <p:spPr bwMode="auto">
          <a:xfrm>
            <a:off x="2857500" y="5867400"/>
            <a:ext cx="4662488" cy="523875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LL</a:t>
            </a:r>
            <a:r>
              <a:rPr lang="zh-CN" altLang="en-US"/>
              <a:t>型：整棵树向右旋转一次</a:t>
            </a:r>
          </a:p>
        </p:txBody>
      </p:sp>
      <p:grpSp>
        <p:nvGrpSpPr>
          <p:cNvPr id="4" name="Group 60"/>
          <p:cNvGrpSpPr/>
          <p:nvPr/>
        </p:nvGrpSpPr>
        <p:grpSpPr bwMode="auto">
          <a:xfrm>
            <a:off x="609600" y="3632200"/>
            <a:ext cx="381000" cy="914400"/>
            <a:chOff x="288" y="2672"/>
            <a:chExt cx="240" cy="576"/>
          </a:xfrm>
        </p:grpSpPr>
        <p:grpSp>
          <p:nvGrpSpPr>
            <p:cNvPr id="73765" name="Group 48"/>
            <p:cNvGrpSpPr/>
            <p:nvPr/>
          </p:nvGrpSpPr>
          <p:grpSpPr bwMode="auto">
            <a:xfrm>
              <a:off x="432" y="2672"/>
              <a:ext cx="96" cy="576"/>
              <a:chOff x="288" y="2592"/>
              <a:chExt cx="96" cy="576"/>
            </a:xfrm>
          </p:grpSpPr>
          <p:sp>
            <p:nvSpPr>
              <p:cNvPr id="73767" name="Line 49"/>
              <p:cNvSpPr>
                <a:spLocks noChangeShapeType="1"/>
              </p:cNvSpPr>
              <p:nvPr/>
            </p:nvSpPr>
            <p:spPr bwMode="auto">
              <a:xfrm>
                <a:off x="336" y="2592"/>
                <a:ext cx="0" cy="57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3768" name="Line 50"/>
              <p:cNvSpPr>
                <a:spLocks noChangeShapeType="1"/>
              </p:cNvSpPr>
              <p:nvPr/>
            </p:nvSpPr>
            <p:spPr bwMode="auto">
              <a:xfrm>
                <a:off x="288" y="2592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3769" name="Line 51"/>
              <p:cNvSpPr>
                <a:spLocks noChangeShapeType="1"/>
              </p:cNvSpPr>
              <p:nvPr/>
            </p:nvSpPr>
            <p:spPr bwMode="auto">
              <a:xfrm>
                <a:off x="288" y="3168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73766" name="Text Box 52"/>
            <p:cNvSpPr txBox="1">
              <a:spLocks noChangeArrowheads="1"/>
            </p:cNvSpPr>
            <p:nvPr/>
          </p:nvSpPr>
          <p:spPr bwMode="auto">
            <a:xfrm>
              <a:off x="288" y="2880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/>
                <a:t>h</a:t>
              </a:r>
            </a:p>
          </p:txBody>
        </p:sp>
      </p:grpSp>
      <p:grpSp>
        <p:nvGrpSpPr>
          <p:cNvPr id="6" name="Group 59"/>
          <p:cNvGrpSpPr/>
          <p:nvPr/>
        </p:nvGrpSpPr>
        <p:grpSpPr bwMode="auto">
          <a:xfrm>
            <a:off x="457200" y="2794000"/>
            <a:ext cx="1524000" cy="1752600"/>
            <a:chOff x="96" y="2144"/>
            <a:chExt cx="960" cy="1104"/>
          </a:xfrm>
        </p:grpSpPr>
        <p:sp>
          <p:nvSpPr>
            <p:cNvPr id="73761" name="Line 54"/>
            <p:cNvSpPr>
              <a:spLocks noChangeShapeType="1"/>
            </p:cNvSpPr>
            <p:nvPr/>
          </p:nvSpPr>
          <p:spPr bwMode="auto">
            <a:xfrm>
              <a:off x="144" y="2144"/>
              <a:ext cx="0" cy="1104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3762" name="Line 55"/>
            <p:cNvSpPr>
              <a:spLocks noChangeShapeType="1"/>
            </p:cNvSpPr>
            <p:nvPr/>
          </p:nvSpPr>
          <p:spPr bwMode="auto">
            <a:xfrm>
              <a:off x="96" y="2144"/>
              <a:ext cx="960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3763" name="Line 56"/>
            <p:cNvSpPr>
              <a:spLocks noChangeShapeType="1"/>
            </p:cNvSpPr>
            <p:nvPr/>
          </p:nvSpPr>
          <p:spPr bwMode="auto">
            <a:xfrm>
              <a:off x="96" y="3248"/>
              <a:ext cx="96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3764" name="Text Box 57"/>
            <p:cNvSpPr txBox="1">
              <a:spLocks noChangeArrowheads="1"/>
            </p:cNvSpPr>
            <p:nvPr/>
          </p:nvSpPr>
          <p:spPr bwMode="auto">
            <a:xfrm>
              <a:off x="144" y="2240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/>
                <a:t>h+1</a:t>
              </a:r>
            </a:p>
          </p:txBody>
        </p:sp>
      </p:grpSp>
      <p:grpSp>
        <p:nvGrpSpPr>
          <p:cNvPr id="7" name="Group 61"/>
          <p:cNvGrpSpPr/>
          <p:nvPr/>
        </p:nvGrpSpPr>
        <p:grpSpPr bwMode="auto">
          <a:xfrm>
            <a:off x="3733800" y="2895600"/>
            <a:ext cx="381000" cy="914400"/>
            <a:chOff x="288" y="2672"/>
            <a:chExt cx="240" cy="576"/>
          </a:xfrm>
        </p:grpSpPr>
        <p:grpSp>
          <p:nvGrpSpPr>
            <p:cNvPr id="73756" name="Group 62"/>
            <p:cNvGrpSpPr/>
            <p:nvPr/>
          </p:nvGrpSpPr>
          <p:grpSpPr bwMode="auto">
            <a:xfrm>
              <a:off x="432" y="2672"/>
              <a:ext cx="96" cy="576"/>
              <a:chOff x="288" y="2592"/>
              <a:chExt cx="96" cy="576"/>
            </a:xfrm>
          </p:grpSpPr>
          <p:sp>
            <p:nvSpPr>
              <p:cNvPr id="73758" name="Line 63"/>
              <p:cNvSpPr>
                <a:spLocks noChangeShapeType="1"/>
              </p:cNvSpPr>
              <p:nvPr/>
            </p:nvSpPr>
            <p:spPr bwMode="auto">
              <a:xfrm>
                <a:off x="336" y="2592"/>
                <a:ext cx="0" cy="57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3759" name="Line 64"/>
              <p:cNvSpPr>
                <a:spLocks noChangeShapeType="1"/>
              </p:cNvSpPr>
              <p:nvPr/>
            </p:nvSpPr>
            <p:spPr bwMode="auto">
              <a:xfrm>
                <a:off x="288" y="2592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3760" name="Line 65"/>
              <p:cNvSpPr>
                <a:spLocks noChangeShapeType="1"/>
              </p:cNvSpPr>
              <p:nvPr/>
            </p:nvSpPr>
            <p:spPr bwMode="auto">
              <a:xfrm>
                <a:off x="288" y="3168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73757" name="Text Box 66"/>
            <p:cNvSpPr txBox="1">
              <a:spLocks noChangeArrowheads="1"/>
            </p:cNvSpPr>
            <p:nvPr/>
          </p:nvSpPr>
          <p:spPr bwMode="auto">
            <a:xfrm>
              <a:off x="288" y="2880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/>
                <a:t>h</a:t>
              </a:r>
            </a:p>
          </p:txBody>
        </p:sp>
      </p:grpSp>
      <p:grpSp>
        <p:nvGrpSpPr>
          <p:cNvPr id="9" name="Group 72"/>
          <p:cNvGrpSpPr/>
          <p:nvPr/>
        </p:nvGrpSpPr>
        <p:grpSpPr bwMode="auto">
          <a:xfrm>
            <a:off x="-152400" y="2794000"/>
            <a:ext cx="1524000" cy="2159000"/>
            <a:chOff x="0" y="2144"/>
            <a:chExt cx="960" cy="1360"/>
          </a:xfrm>
        </p:grpSpPr>
        <p:sp>
          <p:nvSpPr>
            <p:cNvPr id="73752" name="Line 68"/>
            <p:cNvSpPr>
              <a:spLocks noChangeShapeType="1"/>
            </p:cNvSpPr>
            <p:nvPr/>
          </p:nvSpPr>
          <p:spPr bwMode="auto">
            <a:xfrm>
              <a:off x="144" y="2144"/>
              <a:ext cx="0" cy="136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3753" name="Line 69"/>
            <p:cNvSpPr>
              <a:spLocks noChangeShapeType="1"/>
            </p:cNvSpPr>
            <p:nvPr/>
          </p:nvSpPr>
          <p:spPr bwMode="auto">
            <a:xfrm>
              <a:off x="0" y="2144"/>
              <a:ext cx="960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3754" name="Line 70"/>
            <p:cNvSpPr>
              <a:spLocks noChangeShapeType="1"/>
            </p:cNvSpPr>
            <p:nvPr/>
          </p:nvSpPr>
          <p:spPr bwMode="auto">
            <a:xfrm>
              <a:off x="96" y="3504"/>
              <a:ext cx="96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3755" name="Text Box 71"/>
            <p:cNvSpPr txBox="1">
              <a:spLocks noChangeArrowheads="1"/>
            </p:cNvSpPr>
            <p:nvPr/>
          </p:nvSpPr>
          <p:spPr bwMode="auto">
            <a:xfrm>
              <a:off x="96" y="2544"/>
              <a:ext cx="432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/>
                <a:t>h+2</a:t>
              </a:r>
            </a:p>
          </p:txBody>
        </p:sp>
      </p:grpSp>
      <p:sp>
        <p:nvSpPr>
          <p:cNvPr id="73749" name="Oval 28"/>
          <p:cNvSpPr>
            <a:spLocks noChangeArrowheads="1"/>
          </p:cNvSpPr>
          <p:nvPr/>
        </p:nvSpPr>
        <p:spPr bwMode="auto">
          <a:xfrm>
            <a:off x="1714500" y="27860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altLang="zh-CN" sz="2400">
                <a:ea typeface="宋体" panose="02010600030101010101" pitchFamily="2" charset="-122"/>
              </a:rPr>
              <a:t>DL</a:t>
            </a:r>
          </a:p>
        </p:txBody>
      </p:sp>
      <p:sp>
        <p:nvSpPr>
          <p:cNvPr id="73750" name="Oval 27"/>
          <p:cNvSpPr>
            <a:spLocks noChangeArrowheads="1"/>
          </p:cNvSpPr>
          <p:nvPr/>
        </p:nvSpPr>
        <p:spPr bwMode="auto">
          <a:xfrm>
            <a:off x="2344738" y="21637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altLang="zh-CN" sz="2400">
                <a:ea typeface="宋体" panose="02010600030101010101" pitchFamily="2" charset="-122"/>
              </a:rPr>
              <a:t>D</a:t>
            </a:r>
          </a:p>
        </p:txBody>
      </p:sp>
      <p:sp>
        <p:nvSpPr>
          <p:cNvPr id="326729" name="Rectangle 73"/>
          <p:cNvSpPr>
            <a:spLocks noChangeArrowheads="1"/>
          </p:cNvSpPr>
          <p:nvPr/>
        </p:nvSpPr>
        <p:spPr bwMode="auto">
          <a:xfrm>
            <a:off x="381000" y="5181600"/>
            <a:ext cx="419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H(L) – H(R) = 2, </a:t>
            </a:r>
            <a:r>
              <a:rPr lang="zh-CN" altLang="en-US"/>
              <a:t>不平衡！</a:t>
            </a: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266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266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267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267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6687" grpId="0" animBg="1" autoUpdateAnimBg="0"/>
      <p:bldP spid="326729" grpId="0" autoUpdateAnimBg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A48A90-86BB-4507-B3CC-1F0EDB8C5710}" type="slidenum">
              <a:rPr lang="en-US" altLang="zh-CN"/>
              <a:t>64</a:t>
            </a:fld>
            <a:endParaRPr lang="en-US" altLang="zh-CN"/>
          </a:p>
        </p:txBody>
      </p:sp>
      <p:sp>
        <p:nvSpPr>
          <p:cNvPr id="335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RR</a:t>
            </a:r>
            <a:r>
              <a:rPr lang="zh-CN" altLang="en-US" smtClean="0"/>
              <a:t>型平衡旋转</a:t>
            </a:r>
          </a:p>
        </p:txBody>
      </p:sp>
      <p:sp>
        <p:nvSpPr>
          <p:cNvPr id="74756" name="Text Box 27"/>
          <p:cNvSpPr txBox="1">
            <a:spLocks noChangeArrowheads="1"/>
          </p:cNvSpPr>
          <p:nvPr/>
        </p:nvSpPr>
        <p:spPr bwMode="auto">
          <a:xfrm>
            <a:off x="762000" y="1295400"/>
            <a:ext cx="7772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以</a:t>
            </a:r>
            <a:r>
              <a:rPr lang="en-US" altLang="zh-CN"/>
              <a:t>D</a:t>
            </a:r>
            <a:r>
              <a:rPr lang="zh-CN" altLang="en-US"/>
              <a:t>为根的子树不平衡：右子树的右子树造成的</a:t>
            </a:r>
          </a:p>
        </p:txBody>
      </p:sp>
      <p:grpSp>
        <p:nvGrpSpPr>
          <p:cNvPr id="2" name="Group 28"/>
          <p:cNvGrpSpPr/>
          <p:nvPr/>
        </p:nvGrpSpPr>
        <p:grpSpPr bwMode="auto">
          <a:xfrm>
            <a:off x="4514850" y="2667000"/>
            <a:ext cx="1295400" cy="1681163"/>
            <a:chOff x="2592" y="1872"/>
            <a:chExt cx="816" cy="1059"/>
          </a:xfrm>
        </p:grpSpPr>
        <p:sp>
          <p:nvSpPr>
            <p:cNvPr id="74805" name="AutoShape 29"/>
            <p:cNvSpPr>
              <a:spLocks noChangeArrowheads="1"/>
            </p:cNvSpPr>
            <p:nvPr/>
          </p:nvSpPr>
          <p:spPr bwMode="auto">
            <a:xfrm>
              <a:off x="2660" y="2523"/>
              <a:ext cx="680" cy="408"/>
            </a:xfrm>
            <a:prstGeom prst="rightArrow">
              <a:avLst>
                <a:gd name="adj1" fmla="val 50000"/>
                <a:gd name="adj2" fmla="val 41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806" name="Text Box 30"/>
            <p:cNvSpPr txBox="1">
              <a:spLocks noChangeArrowheads="1"/>
            </p:cNvSpPr>
            <p:nvPr/>
          </p:nvSpPr>
          <p:spPr bwMode="auto">
            <a:xfrm>
              <a:off x="2592" y="1872"/>
              <a:ext cx="816" cy="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/>
                <a:t>逆时针旋转</a:t>
              </a:r>
            </a:p>
          </p:txBody>
        </p:sp>
      </p:grpSp>
      <p:sp>
        <p:nvSpPr>
          <p:cNvPr id="74758" name="Line 16"/>
          <p:cNvSpPr>
            <a:spLocks noChangeShapeType="1"/>
          </p:cNvSpPr>
          <p:nvPr/>
        </p:nvSpPr>
        <p:spPr bwMode="auto">
          <a:xfrm>
            <a:off x="1447800" y="2819400"/>
            <a:ext cx="7620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759" name="Oval 17"/>
          <p:cNvSpPr>
            <a:spLocks noChangeArrowheads="1"/>
          </p:cNvSpPr>
          <p:nvPr/>
        </p:nvSpPr>
        <p:spPr bwMode="auto">
          <a:xfrm>
            <a:off x="1066800" y="2438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altLang="zh-CN" sz="2400">
                <a:ea typeface="宋体" panose="02010600030101010101" pitchFamily="2" charset="-122"/>
              </a:rPr>
              <a:t>D</a:t>
            </a:r>
          </a:p>
        </p:txBody>
      </p:sp>
      <p:sp>
        <p:nvSpPr>
          <p:cNvPr id="74760" name="Oval 18"/>
          <p:cNvSpPr>
            <a:spLocks noChangeArrowheads="1"/>
          </p:cNvSpPr>
          <p:nvPr/>
        </p:nvSpPr>
        <p:spPr bwMode="auto">
          <a:xfrm>
            <a:off x="1998663" y="3246438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altLang="zh-CN" sz="2400">
                <a:ea typeface="宋体" panose="02010600030101010101" pitchFamily="2" charset="-122"/>
              </a:rPr>
              <a:t>DR</a:t>
            </a:r>
          </a:p>
        </p:txBody>
      </p:sp>
      <p:sp>
        <p:nvSpPr>
          <p:cNvPr id="74761" name="Rectangle 22"/>
          <p:cNvSpPr>
            <a:spLocks noChangeArrowheads="1"/>
          </p:cNvSpPr>
          <p:nvPr/>
        </p:nvSpPr>
        <p:spPr bwMode="auto">
          <a:xfrm>
            <a:off x="550863" y="3094038"/>
            <a:ext cx="381000" cy="9144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/>
              <a:t>DL</a:t>
            </a:r>
          </a:p>
        </p:txBody>
      </p:sp>
      <p:sp>
        <p:nvSpPr>
          <p:cNvPr id="74762" name="Line 23"/>
          <p:cNvSpPr>
            <a:spLocks noChangeShapeType="1"/>
          </p:cNvSpPr>
          <p:nvPr/>
        </p:nvSpPr>
        <p:spPr bwMode="auto">
          <a:xfrm flipH="1">
            <a:off x="762000" y="2819400"/>
            <a:ext cx="3810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763" name="Line 24"/>
          <p:cNvSpPr>
            <a:spLocks noChangeShapeType="1"/>
          </p:cNvSpPr>
          <p:nvPr/>
        </p:nvSpPr>
        <p:spPr bwMode="auto">
          <a:xfrm flipH="1">
            <a:off x="1541463" y="3627438"/>
            <a:ext cx="5334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764" name="Line 25"/>
          <p:cNvSpPr>
            <a:spLocks noChangeShapeType="1"/>
          </p:cNvSpPr>
          <p:nvPr/>
        </p:nvSpPr>
        <p:spPr bwMode="auto">
          <a:xfrm>
            <a:off x="2379663" y="3627438"/>
            <a:ext cx="4572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74765" name="AutoShape 26"/>
          <p:cNvCxnSpPr>
            <a:cxnSpLocks noChangeShapeType="1"/>
            <a:endCxn id="74759" idx="0"/>
          </p:cNvCxnSpPr>
          <p:nvPr/>
        </p:nvCxnSpPr>
        <p:spPr bwMode="auto">
          <a:xfrm rot="16200000" flipH="1">
            <a:off x="838200" y="1981200"/>
            <a:ext cx="609600" cy="3048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4766" name="Rectangle 19"/>
          <p:cNvSpPr>
            <a:spLocks noChangeArrowheads="1"/>
          </p:cNvSpPr>
          <p:nvPr/>
        </p:nvSpPr>
        <p:spPr bwMode="auto">
          <a:xfrm>
            <a:off x="2667000" y="3962400"/>
            <a:ext cx="381000" cy="914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/>
              <a:t>R</a:t>
            </a:r>
          </a:p>
        </p:txBody>
      </p:sp>
      <p:sp>
        <p:nvSpPr>
          <p:cNvPr id="74767" name="Rectangle 20"/>
          <p:cNvSpPr>
            <a:spLocks noChangeArrowheads="1"/>
          </p:cNvSpPr>
          <p:nvPr/>
        </p:nvSpPr>
        <p:spPr bwMode="auto">
          <a:xfrm>
            <a:off x="1371600" y="3962400"/>
            <a:ext cx="381000" cy="9144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400">
                <a:ea typeface="宋体" panose="02010600030101010101" pitchFamily="2" charset="-122"/>
              </a:rPr>
              <a:t>L</a:t>
            </a:r>
          </a:p>
        </p:txBody>
      </p:sp>
      <p:sp>
        <p:nvSpPr>
          <p:cNvPr id="335893" name="Rectangle 21"/>
          <p:cNvSpPr>
            <a:spLocks noChangeArrowheads="1"/>
          </p:cNvSpPr>
          <p:nvPr/>
        </p:nvSpPr>
        <p:spPr bwMode="auto">
          <a:xfrm>
            <a:off x="2667000" y="4876800"/>
            <a:ext cx="381000" cy="381000"/>
          </a:xfrm>
          <a:prstGeom prst="rect">
            <a:avLst/>
          </a:prstGeom>
          <a:solidFill>
            <a:srgbClr val="FF66CC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400">
                <a:ea typeface="宋体" panose="02010600030101010101" pitchFamily="2" charset="-122"/>
              </a:rPr>
              <a:t>X</a:t>
            </a:r>
          </a:p>
        </p:txBody>
      </p:sp>
      <p:grpSp>
        <p:nvGrpSpPr>
          <p:cNvPr id="3" name="Group 34"/>
          <p:cNvGrpSpPr/>
          <p:nvPr/>
        </p:nvGrpSpPr>
        <p:grpSpPr bwMode="auto">
          <a:xfrm>
            <a:off x="6248400" y="2133600"/>
            <a:ext cx="2362200" cy="2794000"/>
            <a:chOff x="3684" y="1536"/>
            <a:chExt cx="1488" cy="1760"/>
          </a:xfrm>
        </p:grpSpPr>
        <p:sp>
          <p:nvSpPr>
            <p:cNvPr id="74794" name="Oval 5"/>
            <p:cNvSpPr>
              <a:spLocks noChangeArrowheads="1"/>
            </p:cNvSpPr>
            <p:nvPr/>
          </p:nvSpPr>
          <p:spPr bwMode="auto">
            <a:xfrm>
              <a:off x="4464" y="192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 sz="2400">
                  <a:ea typeface="宋体" panose="02010600030101010101" pitchFamily="2" charset="-122"/>
                </a:rPr>
                <a:t>DR</a:t>
              </a:r>
            </a:p>
          </p:txBody>
        </p:sp>
        <p:sp>
          <p:nvSpPr>
            <p:cNvPr id="74795" name="Rectangle 6"/>
            <p:cNvSpPr>
              <a:spLocks noChangeArrowheads="1"/>
            </p:cNvSpPr>
            <p:nvPr/>
          </p:nvSpPr>
          <p:spPr bwMode="auto">
            <a:xfrm>
              <a:off x="4932" y="2480"/>
              <a:ext cx="240" cy="57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R</a:t>
              </a:r>
            </a:p>
          </p:txBody>
        </p:sp>
        <p:sp>
          <p:nvSpPr>
            <p:cNvPr id="74796" name="Rectangle 8"/>
            <p:cNvSpPr>
              <a:spLocks noChangeArrowheads="1"/>
            </p:cNvSpPr>
            <p:nvPr/>
          </p:nvSpPr>
          <p:spPr bwMode="auto">
            <a:xfrm>
              <a:off x="4932" y="3056"/>
              <a:ext cx="240" cy="240"/>
            </a:xfrm>
            <a:prstGeom prst="rect">
              <a:avLst/>
            </a:prstGeom>
            <a:solidFill>
              <a:srgbClr val="FF66CC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2400">
                  <a:ea typeface="宋体" panose="02010600030101010101" pitchFamily="2" charset="-122"/>
                </a:rPr>
                <a:t>X</a:t>
              </a:r>
            </a:p>
          </p:txBody>
        </p:sp>
        <p:sp>
          <p:nvSpPr>
            <p:cNvPr id="74797" name="Line 11"/>
            <p:cNvSpPr>
              <a:spLocks noChangeShapeType="1"/>
            </p:cNvSpPr>
            <p:nvPr/>
          </p:nvSpPr>
          <p:spPr bwMode="auto">
            <a:xfrm flipH="1">
              <a:off x="4080" y="2160"/>
              <a:ext cx="432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798" name="Line 12"/>
            <p:cNvSpPr>
              <a:spLocks noChangeShapeType="1"/>
            </p:cNvSpPr>
            <p:nvPr/>
          </p:nvSpPr>
          <p:spPr bwMode="auto">
            <a:xfrm>
              <a:off x="4704" y="2160"/>
              <a:ext cx="324" cy="32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74799" name="AutoShape 14"/>
            <p:cNvCxnSpPr>
              <a:cxnSpLocks noChangeShapeType="1"/>
            </p:cNvCxnSpPr>
            <p:nvPr/>
          </p:nvCxnSpPr>
          <p:spPr bwMode="auto">
            <a:xfrm rot="16200000" flipH="1">
              <a:off x="4368" y="1632"/>
              <a:ext cx="384" cy="192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4800" name="Oval 4"/>
            <p:cNvSpPr>
              <a:spLocks noChangeArrowheads="1"/>
            </p:cNvSpPr>
            <p:nvPr/>
          </p:nvSpPr>
          <p:spPr bwMode="auto">
            <a:xfrm>
              <a:off x="3972" y="2384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 sz="2400"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74801" name="Line 10"/>
            <p:cNvSpPr>
              <a:spLocks noChangeShapeType="1"/>
            </p:cNvSpPr>
            <p:nvPr/>
          </p:nvSpPr>
          <p:spPr bwMode="auto">
            <a:xfrm>
              <a:off x="4212" y="2624"/>
              <a:ext cx="24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802" name="Line 13"/>
            <p:cNvSpPr>
              <a:spLocks noChangeShapeType="1"/>
            </p:cNvSpPr>
            <p:nvPr/>
          </p:nvSpPr>
          <p:spPr bwMode="auto">
            <a:xfrm flipH="1">
              <a:off x="3780" y="2624"/>
              <a:ext cx="24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803" name="Rectangle 7"/>
            <p:cNvSpPr>
              <a:spLocks noChangeArrowheads="1"/>
            </p:cNvSpPr>
            <p:nvPr/>
          </p:nvSpPr>
          <p:spPr bwMode="auto">
            <a:xfrm>
              <a:off x="4260" y="2720"/>
              <a:ext cx="240" cy="57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2400">
                  <a:ea typeface="宋体" panose="02010600030101010101" pitchFamily="2" charset="-122"/>
                </a:rPr>
                <a:t>L</a:t>
              </a:r>
            </a:p>
          </p:txBody>
        </p:sp>
        <p:sp>
          <p:nvSpPr>
            <p:cNvPr id="74804" name="Rectangle 9"/>
            <p:cNvSpPr>
              <a:spLocks noChangeArrowheads="1"/>
            </p:cNvSpPr>
            <p:nvPr/>
          </p:nvSpPr>
          <p:spPr bwMode="auto">
            <a:xfrm>
              <a:off x="3684" y="2720"/>
              <a:ext cx="240" cy="576"/>
            </a:xfrm>
            <a:prstGeom prst="rect">
              <a:avLst/>
            </a:prstGeom>
            <a:solidFill>
              <a:srgbClr val="FFCCCC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2000"/>
                <a:t>DL</a:t>
              </a:r>
            </a:p>
          </p:txBody>
        </p:sp>
      </p:grpSp>
      <p:sp>
        <p:nvSpPr>
          <p:cNvPr id="74770" name="Text Box 35"/>
          <p:cNvSpPr txBox="1">
            <a:spLocks noChangeArrowheads="1"/>
          </p:cNvSpPr>
          <p:nvPr/>
        </p:nvSpPr>
        <p:spPr bwMode="auto">
          <a:xfrm>
            <a:off x="2743200" y="6019800"/>
            <a:ext cx="5043488" cy="5286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RR</a:t>
            </a:r>
            <a:r>
              <a:rPr lang="zh-CN" altLang="en-US"/>
              <a:t>型：整棵树向左旋转一次</a:t>
            </a:r>
          </a:p>
        </p:txBody>
      </p:sp>
      <p:grpSp>
        <p:nvGrpSpPr>
          <p:cNvPr id="4" name="Group 36"/>
          <p:cNvGrpSpPr/>
          <p:nvPr/>
        </p:nvGrpSpPr>
        <p:grpSpPr bwMode="auto">
          <a:xfrm>
            <a:off x="3124200" y="3962400"/>
            <a:ext cx="381000" cy="914400"/>
            <a:chOff x="288" y="2672"/>
            <a:chExt cx="240" cy="576"/>
          </a:xfrm>
        </p:grpSpPr>
        <p:grpSp>
          <p:nvGrpSpPr>
            <p:cNvPr id="74789" name="Group 37"/>
            <p:cNvGrpSpPr/>
            <p:nvPr/>
          </p:nvGrpSpPr>
          <p:grpSpPr bwMode="auto">
            <a:xfrm>
              <a:off x="432" y="2672"/>
              <a:ext cx="96" cy="576"/>
              <a:chOff x="288" y="2592"/>
              <a:chExt cx="96" cy="576"/>
            </a:xfrm>
          </p:grpSpPr>
          <p:sp>
            <p:nvSpPr>
              <p:cNvPr id="74791" name="Line 38"/>
              <p:cNvSpPr>
                <a:spLocks noChangeShapeType="1"/>
              </p:cNvSpPr>
              <p:nvPr/>
            </p:nvSpPr>
            <p:spPr bwMode="auto">
              <a:xfrm>
                <a:off x="336" y="2592"/>
                <a:ext cx="0" cy="57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4792" name="Line 39"/>
              <p:cNvSpPr>
                <a:spLocks noChangeShapeType="1"/>
              </p:cNvSpPr>
              <p:nvPr/>
            </p:nvSpPr>
            <p:spPr bwMode="auto">
              <a:xfrm>
                <a:off x="288" y="2592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4793" name="Line 40"/>
              <p:cNvSpPr>
                <a:spLocks noChangeShapeType="1"/>
              </p:cNvSpPr>
              <p:nvPr/>
            </p:nvSpPr>
            <p:spPr bwMode="auto">
              <a:xfrm>
                <a:off x="288" y="3168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74790" name="Text Box 41"/>
            <p:cNvSpPr txBox="1">
              <a:spLocks noChangeArrowheads="1"/>
            </p:cNvSpPr>
            <p:nvPr/>
          </p:nvSpPr>
          <p:spPr bwMode="auto">
            <a:xfrm>
              <a:off x="288" y="2880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/>
                <a:t>h</a:t>
              </a:r>
            </a:p>
          </p:txBody>
        </p:sp>
      </p:grpSp>
      <p:grpSp>
        <p:nvGrpSpPr>
          <p:cNvPr id="6" name="Group 53"/>
          <p:cNvGrpSpPr/>
          <p:nvPr/>
        </p:nvGrpSpPr>
        <p:grpSpPr bwMode="auto">
          <a:xfrm>
            <a:off x="2362200" y="3124200"/>
            <a:ext cx="1524000" cy="1752600"/>
            <a:chOff x="1584" y="2160"/>
            <a:chExt cx="960" cy="1104"/>
          </a:xfrm>
        </p:grpSpPr>
        <p:sp>
          <p:nvSpPr>
            <p:cNvPr id="74785" name="Line 43"/>
            <p:cNvSpPr>
              <a:spLocks noChangeShapeType="1"/>
            </p:cNvSpPr>
            <p:nvPr/>
          </p:nvSpPr>
          <p:spPr bwMode="auto">
            <a:xfrm>
              <a:off x="2448" y="2160"/>
              <a:ext cx="0" cy="1104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4786" name="Line 44"/>
            <p:cNvSpPr>
              <a:spLocks noChangeShapeType="1"/>
            </p:cNvSpPr>
            <p:nvPr/>
          </p:nvSpPr>
          <p:spPr bwMode="auto">
            <a:xfrm>
              <a:off x="1584" y="2160"/>
              <a:ext cx="960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4787" name="Line 45"/>
            <p:cNvSpPr>
              <a:spLocks noChangeShapeType="1"/>
            </p:cNvSpPr>
            <p:nvPr/>
          </p:nvSpPr>
          <p:spPr bwMode="auto">
            <a:xfrm>
              <a:off x="2400" y="3264"/>
              <a:ext cx="96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4788" name="Text Box 46"/>
            <p:cNvSpPr txBox="1">
              <a:spLocks noChangeArrowheads="1"/>
            </p:cNvSpPr>
            <p:nvPr/>
          </p:nvSpPr>
          <p:spPr bwMode="auto">
            <a:xfrm>
              <a:off x="2064" y="2256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/>
                <a:t>h+1</a:t>
              </a:r>
            </a:p>
          </p:txBody>
        </p:sp>
      </p:grpSp>
      <p:grpSp>
        <p:nvGrpSpPr>
          <p:cNvPr id="7" name="Group 47"/>
          <p:cNvGrpSpPr/>
          <p:nvPr/>
        </p:nvGrpSpPr>
        <p:grpSpPr bwMode="auto">
          <a:xfrm>
            <a:off x="76200" y="3098800"/>
            <a:ext cx="381000" cy="914400"/>
            <a:chOff x="288" y="2672"/>
            <a:chExt cx="240" cy="576"/>
          </a:xfrm>
        </p:grpSpPr>
        <p:grpSp>
          <p:nvGrpSpPr>
            <p:cNvPr id="74780" name="Group 48"/>
            <p:cNvGrpSpPr/>
            <p:nvPr/>
          </p:nvGrpSpPr>
          <p:grpSpPr bwMode="auto">
            <a:xfrm>
              <a:off x="432" y="2672"/>
              <a:ext cx="96" cy="576"/>
              <a:chOff x="288" y="2592"/>
              <a:chExt cx="96" cy="576"/>
            </a:xfrm>
          </p:grpSpPr>
          <p:sp>
            <p:nvSpPr>
              <p:cNvPr id="74782" name="Line 49"/>
              <p:cNvSpPr>
                <a:spLocks noChangeShapeType="1"/>
              </p:cNvSpPr>
              <p:nvPr/>
            </p:nvSpPr>
            <p:spPr bwMode="auto">
              <a:xfrm>
                <a:off x="336" y="2592"/>
                <a:ext cx="0" cy="57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4783" name="Line 50"/>
              <p:cNvSpPr>
                <a:spLocks noChangeShapeType="1"/>
              </p:cNvSpPr>
              <p:nvPr/>
            </p:nvSpPr>
            <p:spPr bwMode="auto">
              <a:xfrm>
                <a:off x="288" y="2592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4784" name="Line 51"/>
              <p:cNvSpPr>
                <a:spLocks noChangeShapeType="1"/>
              </p:cNvSpPr>
              <p:nvPr/>
            </p:nvSpPr>
            <p:spPr bwMode="auto">
              <a:xfrm>
                <a:off x="288" y="3168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74781" name="Text Box 52"/>
            <p:cNvSpPr txBox="1">
              <a:spLocks noChangeArrowheads="1"/>
            </p:cNvSpPr>
            <p:nvPr/>
          </p:nvSpPr>
          <p:spPr bwMode="auto">
            <a:xfrm>
              <a:off x="288" y="2880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/>
                <a:t>h</a:t>
              </a:r>
            </a:p>
          </p:txBody>
        </p:sp>
      </p:grpSp>
      <p:grpSp>
        <p:nvGrpSpPr>
          <p:cNvPr id="9" name="Group 60"/>
          <p:cNvGrpSpPr/>
          <p:nvPr/>
        </p:nvGrpSpPr>
        <p:grpSpPr bwMode="auto">
          <a:xfrm>
            <a:off x="2895600" y="3124200"/>
            <a:ext cx="1524000" cy="2159000"/>
            <a:chOff x="1728" y="2160"/>
            <a:chExt cx="960" cy="1360"/>
          </a:xfrm>
        </p:grpSpPr>
        <p:sp>
          <p:nvSpPr>
            <p:cNvPr id="74776" name="Line 55"/>
            <p:cNvSpPr>
              <a:spLocks noChangeShapeType="1"/>
            </p:cNvSpPr>
            <p:nvPr/>
          </p:nvSpPr>
          <p:spPr bwMode="auto">
            <a:xfrm>
              <a:off x="2640" y="2160"/>
              <a:ext cx="0" cy="136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4777" name="Line 56"/>
            <p:cNvSpPr>
              <a:spLocks noChangeShapeType="1"/>
            </p:cNvSpPr>
            <p:nvPr/>
          </p:nvSpPr>
          <p:spPr bwMode="auto">
            <a:xfrm>
              <a:off x="1728" y="2160"/>
              <a:ext cx="960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4778" name="Line 57"/>
            <p:cNvSpPr>
              <a:spLocks noChangeShapeType="1"/>
            </p:cNvSpPr>
            <p:nvPr/>
          </p:nvSpPr>
          <p:spPr bwMode="auto">
            <a:xfrm>
              <a:off x="2592" y="3520"/>
              <a:ext cx="96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4779" name="Text Box 58"/>
            <p:cNvSpPr txBox="1">
              <a:spLocks noChangeArrowheads="1"/>
            </p:cNvSpPr>
            <p:nvPr/>
          </p:nvSpPr>
          <p:spPr bwMode="auto">
            <a:xfrm>
              <a:off x="2256" y="2544"/>
              <a:ext cx="432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/>
                <a:t>h+2</a:t>
              </a:r>
            </a:p>
          </p:txBody>
        </p:sp>
      </p:grpSp>
      <p:sp>
        <p:nvSpPr>
          <p:cNvPr id="335931" name="Rectangle 59"/>
          <p:cNvSpPr>
            <a:spLocks noChangeArrowheads="1"/>
          </p:cNvSpPr>
          <p:nvPr/>
        </p:nvSpPr>
        <p:spPr bwMode="auto">
          <a:xfrm>
            <a:off x="304800" y="5410200"/>
            <a:ext cx="419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H(L) – H(R) = -2, </a:t>
            </a:r>
            <a:r>
              <a:rPr lang="zh-CN" altLang="en-US"/>
              <a:t>不平衡！</a:t>
            </a: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358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358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359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359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5893" grpId="0" animBg="1" autoUpdateAnimBg="0"/>
      <p:bldP spid="335931" grpId="0" autoUpdateAnimBg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7A2242-D2C4-4B62-9A4B-CE852AC36D34}" type="slidenum">
              <a:rPr lang="en-US" altLang="zh-CN"/>
              <a:t>65</a:t>
            </a:fld>
            <a:endParaRPr lang="en-US" altLang="zh-CN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LR</a:t>
            </a:r>
            <a:r>
              <a:rPr lang="zh-CN" altLang="en-US" smtClean="0"/>
              <a:t>型平衡旋转</a:t>
            </a:r>
          </a:p>
        </p:txBody>
      </p:sp>
      <p:sp>
        <p:nvSpPr>
          <p:cNvPr id="75780" name="Oval 20"/>
          <p:cNvSpPr>
            <a:spLocks noChangeArrowheads="1"/>
          </p:cNvSpPr>
          <p:nvPr/>
        </p:nvSpPr>
        <p:spPr bwMode="auto">
          <a:xfrm>
            <a:off x="2565400" y="2286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altLang="zh-CN" sz="2400" b="0">
                <a:ea typeface="宋体" panose="02010600030101010101" pitchFamily="2" charset="-122"/>
              </a:rPr>
              <a:t>D</a:t>
            </a:r>
          </a:p>
        </p:txBody>
      </p:sp>
      <p:sp>
        <p:nvSpPr>
          <p:cNvPr id="75781" name="Oval 21"/>
          <p:cNvSpPr>
            <a:spLocks noChangeArrowheads="1"/>
          </p:cNvSpPr>
          <p:nvPr/>
        </p:nvSpPr>
        <p:spPr bwMode="auto">
          <a:xfrm>
            <a:off x="1879600" y="2971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altLang="zh-CN" sz="2400" b="0">
                <a:ea typeface="宋体" panose="02010600030101010101" pitchFamily="2" charset="-122"/>
              </a:rPr>
              <a:t>DL</a:t>
            </a:r>
          </a:p>
        </p:txBody>
      </p:sp>
      <p:sp>
        <p:nvSpPr>
          <p:cNvPr id="75782" name="Rectangle 22"/>
          <p:cNvSpPr>
            <a:spLocks noChangeArrowheads="1"/>
          </p:cNvSpPr>
          <p:nvPr/>
        </p:nvSpPr>
        <p:spPr bwMode="auto">
          <a:xfrm>
            <a:off x="1193800" y="3733800"/>
            <a:ext cx="381000" cy="914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/>
              <a:t>L</a:t>
            </a:r>
          </a:p>
        </p:txBody>
      </p:sp>
      <p:sp>
        <p:nvSpPr>
          <p:cNvPr id="75783" name="Rectangle 23"/>
          <p:cNvSpPr>
            <a:spLocks noChangeArrowheads="1"/>
          </p:cNvSpPr>
          <p:nvPr/>
        </p:nvSpPr>
        <p:spPr bwMode="auto">
          <a:xfrm>
            <a:off x="1803400" y="4114800"/>
            <a:ext cx="381000" cy="5334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400" b="0">
                <a:ea typeface="宋体" panose="02010600030101010101" pitchFamily="2" charset="-122"/>
              </a:rPr>
              <a:t>PL</a:t>
            </a:r>
          </a:p>
        </p:txBody>
      </p:sp>
      <p:sp>
        <p:nvSpPr>
          <p:cNvPr id="327704" name="Rectangle 24"/>
          <p:cNvSpPr>
            <a:spLocks noChangeArrowheads="1"/>
          </p:cNvSpPr>
          <p:nvPr/>
        </p:nvSpPr>
        <p:spPr bwMode="auto">
          <a:xfrm>
            <a:off x="1803400" y="4648200"/>
            <a:ext cx="381000" cy="381000"/>
          </a:xfrm>
          <a:prstGeom prst="rect">
            <a:avLst/>
          </a:prstGeom>
          <a:solidFill>
            <a:srgbClr val="FF66CC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400" b="0">
                <a:ea typeface="宋体" panose="02010600030101010101" pitchFamily="2" charset="-122"/>
              </a:rPr>
              <a:t>X</a:t>
            </a:r>
          </a:p>
        </p:txBody>
      </p:sp>
      <p:sp>
        <p:nvSpPr>
          <p:cNvPr id="75785" name="Rectangle 25"/>
          <p:cNvSpPr>
            <a:spLocks noChangeArrowheads="1"/>
          </p:cNvSpPr>
          <p:nvPr/>
        </p:nvSpPr>
        <p:spPr bwMode="auto">
          <a:xfrm>
            <a:off x="3556000" y="3200400"/>
            <a:ext cx="381000" cy="9144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/>
              <a:t>R</a:t>
            </a:r>
          </a:p>
        </p:txBody>
      </p:sp>
      <p:sp>
        <p:nvSpPr>
          <p:cNvPr id="75786" name="Line 26"/>
          <p:cNvSpPr>
            <a:spLocks noChangeShapeType="1"/>
          </p:cNvSpPr>
          <p:nvPr/>
        </p:nvSpPr>
        <p:spPr bwMode="auto">
          <a:xfrm flipH="1">
            <a:off x="2260600" y="26670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787" name="Line 27"/>
          <p:cNvSpPr>
            <a:spLocks noChangeShapeType="1"/>
          </p:cNvSpPr>
          <p:nvPr/>
        </p:nvSpPr>
        <p:spPr bwMode="auto">
          <a:xfrm>
            <a:off x="2946400" y="2667000"/>
            <a:ext cx="762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788" name="Line 28"/>
          <p:cNvSpPr>
            <a:spLocks noChangeShapeType="1"/>
          </p:cNvSpPr>
          <p:nvPr/>
        </p:nvSpPr>
        <p:spPr bwMode="auto">
          <a:xfrm flipH="1">
            <a:off x="1422400" y="3352800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789" name="Oval 29"/>
          <p:cNvSpPr>
            <a:spLocks noChangeArrowheads="1"/>
          </p:cNvSpPr>
          <p:nvPr/>
        </p:nvSpPr>
        <p:spPr bwMode="auto">
          <a:xfrm>
            <a:off x="2260600" y="3505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altLang="zh-CN" sz="2400" b="0">
                <a:ea typeface="宋体" panose="02010600030101010101" pitchFamily="2" charset="-122"/>
              </a:rPr>
              <a:t>NP</a:t>
            </a:r>
          </a:p>
        </p:txBody>
      </p:sp>
      <p:sp>
        <p:nvSpPr>
          <p:cNvPr id="75790" name="Line 30"/>
          <p:cNvSpPr>
            <a:spLocks noChangeShapeType="1"/>
          </p:cNvSpPr>
          <p:nvPr/>
        </p:nvSpPr>
        <p:spPr bwMode="auto">
          <a:xfrm>
            <a:off x="2260600" y="33528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791" name="Line 31"/>
          <p:cNvSpPr>
            <a:spLocks noChangeShapeType="1"/>
          </p:cNvSpPr>
          <p:nvPr/>
        </p:nvSpPr>
        <p:spPr bwMode="auto">
          <a:xfrm flipH="1">
            <a:off x="2032000" y="3886200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792" name="Rectangle 32"/>
          <p:cNvSpPr>
            <a:spLocks noChangeArrowheads="1"/>
          </p:cNvSpPr>
          <p:nvPr/>
        </p:nvSpPr>
        <p:spPr bwMode="auto">
          <a:xfrm>
            <a:off x="2717800" y="4114800"/>
            <a:ext cx="381000" cy="533400"/>
          </a:xfrm>
          <a:prstGeom prst="rect">
            <a:avLst/>
          </a:prstGeom>
          <a:solidFill>
            <a:srgbClr val="33CC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400" b="0">
                <a:ea typeface="宋体" panose="02010600030101010101" pitchFamily="2" charset="-122"/>
              </a:rPr>
              <a:t>PR</a:t>
            </a:r>
          </a:p>
        </p:txBody>
      </p:sp>
      <p:sp>
        <p:nvSpPr>
          <p:cNvPr id="75793" name="Line 33"/>
          <p:cNvSpPr>
            <a:spLocks noChangeShapeType="1"/>
          </p:cNvSpPr>
          <p:nvPr/>
        </p:nvSpPr>
        <p:spPr bwMode="auto">
          <a:xfrm>
            <a:off x="2641600" y="38862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75794" name="AutoShape 35"/>
          <p:cNvCxnSpPr>
            <a:cxnSpLocks noChangeShapeType="1"/>
            <a:endCxn id="75780" idx="0"/>
          </p:cNvCxnSpPr>
          <p:nvPr/>
        </p:nvCxnSpPr>
        <p:spPr bwMode="auto">
          <a:xfrm rot="16200000" flipH="1">
            <a:off x="2260600" y="1752600"/>
            <a:ext cx="533400" cy="5334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5795" name="Text Box 37"/>
          <p:cNvSpPr txBox="1">
            <a:spLocks noChangeArrowheads="1"/>
          </p:cNvSpPr>
          <p:nvPr/>
        </p:nvSpPr>
        <p:spPr bwMode="auto">
          <a:xfrm>
            <a:off x="762000" y="1219200"/>
            <a:ext cx="7772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以</a:t>
            </a:r>
            <a:r>
              <a:rPr lang="en-US" altLang="zh-CN"/>
              <a:t>D</a:t>
            </a:r>
            <a:r>
              <a:rPr lang="zh-CN" altLang="en-US"/>
              <a:t>为根的子树不平衡：左子树的右子树造成的</a:t>
            </a:r>
          </a:p>
        </p:txBody>
      </p:sp>
      <p:grpSp>
        <p:nvGrpSpPr>
          <p:cNvPr id="2" name="Group 44"/>
          <p:cNvGrpSpPr/>
          <p:nvPr/>
        </p:nvGrpSpPr>
        <p:grpSpPr bwMode="auto">
          <a:xfrm>
            <a:off x="4343400" y="2438400"/>
            <a:ext cx="1295400" cy="2271713"/>
            <a:chOff x="2352" y="1776"/>
            <a:chExt cx="816" cy="1431"/>
          </a:xfrm>
        </p:grpSpPr>
        <p:sp>
          <p:nvSpPr>
            <p:cNvPr id="75839" name="AutoShape 39"/>
            <p:cNvSpPr>
              <a:spLocks noChangeArrowheads="1"/>
            </p:cNvSpPr>
            <p:nvPr/>
          </p:nvSpPr>
          <p:spPr bwMode="auto">
            <a:xfrm>
              <a:off x="2420" y="2427"/>
              <a:ext cx="680" cy="408"/>
            </a:xfrm>
            <a:prstGeom prst="rightArrow">
              <a:avLst>
                <a:gd name="adj1" fmla="val 50000"/>
                <a:gd name="adj2" fmla="val 41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40" name="Text Box 40"/>
            <p:cNvSpPr txBox="1">
              <a:spLocks noChangeArrowheads="1"/>
            </p:cNvSpPr>
            <p:nvPr/>
          </p:nvSpPr>
          <p:spPr bwMode="auto">
            <a:xfrm>
              <a:off x="2352" y="1776"/>
              <a:ext cx="816" cy="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/>
                <a:t>1)</a:t>
              </a:r>
              <a:r>
                <a:rPr lang="zh-CN" altLang="en-US"/>
                <a:t>逆时针旋转</a:t>
              </a:r>
            </a:p>
          </p:txBody>
        </p:sp>
        <p:sp>
          <p:nvSpPr>
            <p:cNvPr id="75841" name="Text Box 43"/>
            <p:cNvSpPr txBox="1">
              <a:spLocks noChangeArrowheads="1"/>
            </p:cNvSpPr>
            <p:nvPr/>
          </p:nvSpPr>
          <p:spPr bwMode="auto">
            <a:xfrm>
              <a:off x="2352" y="2880"/>
              <a:ext cx="8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zh-CN" altLang="zh-CN"/>
            </a:p>
          </p:txBody>
        </p:sp>
      </p:grpSp>
      <p:sp>
        <p:nvSpPr>
          <p:cNvPr id="75797" name="Text Box 47"/>
          <p:cNvSpPr txBox="1">
            <a:spLocks noChangeArrowheads="1"/>
          </p:cNvSpPr>
          <p:nvPr/>
        </p:nvSpPr>
        <p:spPr bwMode="auto">
          <a:xfrm>
            <a:off x="1981200" y="5943600"/>
            <a:ext cx="5715000" cy="5286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/>
              <a:t>LR</a:t>
            </a:r>
            <a:r>
              <a:rPr lang="zh-CN" altLang="en-US" dirty="0"/>
              <a:t>型：</a:t>
            </a:r>
            <a:r>
              <a:rPr lang="zh-CN" altLang="en-US" dirty="0">
                <a:solidFill>
                  <a:srgbClr val="FF0000"/>
                </a:solidFill>
              </a:rPr>
              <a:t>先向左旋转</a:t>
            </a:r>
            <a:r>
              <a:rPr lang="en-US" altLang="zh-CN" dirty="0"/>
              <a:t>, </a:t>
            </a:r>
            <a:r>
              <a:rPr lang="zh-CN" altLang="en-US" dirty="0"/>
              <a:t>再向右旋转</a:t>
            </a:r>
          </a:p>
        </p:txBody>
      </p:sp>
      <p:grpSp>
        <p:nvGrpSpPr>
          <p:cNvPr id="3" name="Group 80"/>
          <p:cNvGrpSpPr/>
          <p:nvPr/>
        </p:nvGrpSpPr>
        <p:grpSpPr bwMode="auto">
          <a:xfrm>
            <a:off x="685800" y="3733800"/>
            <a:ext cx="381000" cy="914400"/>
            <a:chOff x="144" y="2592"/>
            <a:chExt cx="240" cy="576"/>
          </a:xfrm>
        </p:grpSpPr>
        <p:grpSp>
          <p:nvGrpSpPr>
            <p:cNvPr id="75834" name="Group 51"/>
            <p:cNvGrpSpPr/>
            <p:nvPr/>
          </p:nvGrpSpPr>
          <p:grpSpPr bwMode="auto">
            <a:xfrm>
              <a:off x="288" y="2592"/>
              <a:ext cx="96" cy="576"/>
              <a:chOff x="288" y="2592"/>
              <a:chExt cx="96" cy="576"/>
            </a:xfrm>
          </p:grpSpPr>
          <p:sp>
            <p:nvSpPr>
              <p:cNvPr id="75836" name="Line 48"/>
              <p:cNvSpPr>
                <a:spLocks noChangeShapeType="1"/>
              </p:cNvSpPr>
              <p:nvPr/>
            </p:nvSpPr>
            <p:spPr bwMode="auto">
              <a:xfrm>
                <a:off x="336" y="2592"/>
                <a:ext cx="0" cy="57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5837" name="Line 49"/>
              <p:cNvSpPr>
                <a:spLocks noChangeShapeType="1"/>
              </p:cNvSpPr>
              <p:nvPr/>
            </p:nvSpPr>
            <p:spPr bwMode="auto">
              <a:xfrm>
                <a:off x="288" y="2592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5838" name="Line 50"/>
              <p:cNvSpPr>
                <a:spLocks noChangeShapeType="1"/>
              </p:cNvSpPr>
              <p:nvPr/>
            </p:nvSpPr>
            <p:spPr bwMode="auto">
              <a:xfrm>
                <a:off x="288" y="3168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75835" name="Text Box 52"/>
            <p:cNvSpPr txBox="1">
              <a:spLocks noChangeArrowheads="1"/>
            </p:cNvSpPr>
            <p:nvPr/>
          </p:nvSpPr>
          <p:spPr bwMode="auto">
            <a:xfrm>
              <a:off x="144" y="2784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/>
                <a:t>h</a:t>
              </a:r>
            </a:p>
          </p:txBody>
        </p:sp>
      </p:grpSp>
      <p:grpSp>
        <p:nvGrpSpPr>
          <p:cNvPr id="5" name="Group 81"/>
          <p:cNvGrpSpPr/>
          <p:nvPr/>
        </p:nvGrpSpPr>
        <p:grpSpPr bwMode="auto">
          <a:xfrm>
            <a:off x="609600" y="2895600"/>
            <a:ext cx="1295400" cy="1752600"/>
            <a:chOff x="96" y="2064"/>
            <a:chExt cx="816" cy="1104"/>
          </a:xfrm>
        </p:grpSpPr>
        <p:sp>
          <p:nvSpPr>
            <p:cNvPr id="75830" name="Line 54"/>
            <p:cNvSpPr>
              <a:spLocks noChangeShapeType="1"/>
            </p:cNvSpPr>
            <p:nvPr/>
          </p:nvSpPr>
          <p:spPr bwMode="auto">
            <a:xfrm>
              <a:off x="144" y="2064"/>
              <a:ext cx="0" cy="1104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5831" name="Line 55"/>
            <p:cNvSpPr>
              <a:spLocks noChangeShapeType="1"/>
            </p:cNvSpPr>
            <p:nvPr/>
          </p:nvSpPr>
          <p:spPr bwMode="auto">
            <a:xfrm>
              <a:off x="96" y="2064"/>
              <a:ext cx="816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5832" name="Line 56"/>
            <p:cNvSpPr>
              <a:spLocks noChangeShapeType="1"/>
            </p:cNvSpPr>
            <p:nvPr/>
          </p:nvSpPr>
          <p:spPr bwMode="auto">
            <a:xfrm>
              <a:off x="96" y="3168"/>
              <a:ext cx="96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5833" name="Text Box 57"/>
            <p:cNvSpPr txBox="1">
              <a:spLocks noChangeArrowheads="1"/>
            </p:cNvSpPr>
            <p:nvPr/>
          </p:nvSpPr>
          <p:spPr bwMode="auto">
            <a:xfrm>
              <a:off x="144" y="2160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/>
                <a:t>h+1</a:t>
              </a:r>
            </a:p>
          </p:txBody>
        </p:sp>
      </p:grpSp>
      <p:grpSp>
        <p:nvGrpSpPr>
          <p:cNvPr id="6" name="Group 82"/>
          <p:cNvGrpSpPr/>
          <p:nvPr/>
        </p:nvGrpSpPr>
        <p:grpSpPr bwMode="auto">
          <a:xfrm>
            <a:off x="3886200" y="3200400"/>
            <a:ext cx="381000" cy="914400"/>
            <a:chOff x="2160" y="2256"/>
            <a:chExt cx="240" cy="576"/>
          </a:xfrm>
        </p:grpSpPr>
        <p:grpSp>
          <p:nvGrpSpPr>
            <p:cNvPr id="75825" name="Group 58"/>
            <p:cNvGrpSpPr/>
            <p:nvPr/>
          </p:nvGrpSpPr>
          <p:grpSpPr bwMode="auto">
            <a:xfrm>
              <a:off x="2304" y="2256"/>
              <a:ext cx="96" cy="576"/>
              <a:chOff x="288" y="2592"/>
              <a:chExt cx="96" cy="576"/>
            </a:xfrm>
          </p:grpSpPr>
          <p:sp>
            <p:nvSpPr>
              <p:cNvPr id="75827" name="Line 59"/>
              <p:cNvSpPr>
                <a:spLocks noChangeShapeType="1"/>
              </p:cNvSpPr>
              <p:nvPr/>
            </p:nvSpPr>
            <p:spPr bwMode="auto">
              <a:xfrm>
                <a:off x="336" y="2592"/>
                <a:ext cx="0" cy="57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5828" name="Line 60"/>
              <p:cNvSpPr>
                <a:spLocks noChangeShapeType="1"/>
              </p:cNvSpPr>
              <p:nvPr/>
            </p:nvSpPr>
            <p:spPr bwMode="auto">
              <a:xfrm>
                <a:off x="288" y="2592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5829" name="Line 61"/>
              <p:cNvSpPr>
                <a:spLocks noChangeShapeType="1"/>
              </p:cNvSpPr>
              <p:nvPr/>
            </p:nvSpPr>
            <p:spPr bwMode="auto">
              <a:xfrm>
                <a:off x="288" y="3168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75826" name="Text Box 62"/>
            <p:cNvSpPr txBox="1">
              <a:spLocks noChangeArrowheads="1"/>
            </p:cNvSpPr>
            <p:nvPr/>
          </p:nvSpPr>
          <p:spPr bwMode="auto">
            <a:xfrm>
              <a:off x="2160" y="2448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/>
                <a:t>h</a:t>
              </a:r>
            </a:p>
          </p:txBody>
        </p:sp>
      </p:grpSp>
      <p:grpSp>
        <p:nvGrpSpPr>
          <p:cNvPr id="8" name="Group 79"/>
          <p:cNvGrpSpPr/>
          <p:nvPr/>
        </p:nvGrpSpPr>
        <p:grpSpPr bwMode="auto">
          <a:xfrm>
            <a:off x="5867400" y="1676400"/>
            <a:ext cx="3048000" cy="3505200"/>
            <a:chOff x="3648" y="1200"/>
            <a:chExt cx="1920" cy="2208"/>
          </a:xfrm>
        </p:grpSpPr>
        <p:sp>
          <p:nvSpPr>
            <p:cNvPr id="75810" name="Rectangle 67"/>
            <p:cNvSpPr>
              <a:spLocks noChangeArrowheads="1"/>
            </p:cNvSpPr>
            <p:nvPr/>
          </p:nvSpPr>
          <p:spPr bwMode="auto">
            <a:xfrm>
              <a:off x="4176" y="2832"/>
              <a:ext cx="240" cy="33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2400" b="0">
                  <a:ea typeface="宋体" panose="02010600030101010101" pitchFamily="2" charset="-122"/>
                </a:rPr>
                <a:t>PL</a:t>
              </a:r>
            </a:p>
          </p:txBody>
        </p:sp>
        <p:sp>
          <p:nvSpPr>
            <p:cNvPr id="75811" name="Rectangle 68"/>
            <p:cNvSpPr>
              <a:spLocks noChangeArrowheads="1"/>
            </p:cNvSpPr>
            <p:nvPr/>
          </p:nvSpPr>
          <p:spPr bwMode="auto">
            <a:xfrm>
              <a:off x="4176" y="3168"/>
              <a:ext cx="240" cy="240"/>
            </a:xfrm>
            <a:prstGeom prst="rect">
              <a:avLst/>
            </a:prstGeom>
            <a:solidFill>
              <a:srgbClr val="FF66CC"/>
            </a:solidFill>
            <a:ln w="9525">
              <a:solidFill>
                <a:schemeClr val="tx1"/>
              </a:solidFill>
              <a:prstDash val="dash"/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2400" b="0">
                  <a:ea typeface="宋体" panose="02010600030101010101" pitchFamily="2" charset="-122"/>
                </a:rPr>
                <a:t>X</a:t>
              </a:r>
            </a:p>
          </p:txBody>
        </p:sp>
        <p:sp>
          <p:nvSpPr>
            <p:cNvPr id="75812" name="Line 70"/>
            <p:cNvSpPr>
              <a:spLocks noChangeShapeType="1"/>
            </p:cNvSpPr>
            <p:nvPr/>
          </p:nvSpPr>
          <p:spPr bwMode="auto">
            <a:xfrm flipH="1">
              <a:off x="4272" y="2160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13" name="Line 71"/>
            <p:cNvSpPr>
              <a:spLocks noChangeShapeType="1"/>
            </p:cNvSpPr>
            <p:nvPr/>
          </p:nvSpPr>
          <p:spPr bwMode="auto">
            <a:xfrm flipH="1">
              <a:off x="3792" y="2592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14" name="Line 74"/>
            <p:cNvSpPr>
              <a:spLocks noChangeShapeType="1"/>
            </p:cNvSpPr>
            <p:nvPr/>
          </p:nvSpPr>
          <p:spPr bwMode="auto">
            <a:xfrm>
              <a:off x="4704" y="2160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15" name="Line 75"/>
            <p:cNvSpPr>
              <a:spLocks noChangeShapeType="1"/>
            </p:cNvSpPr>
            <p:nvPr/>
          </p:nvSpPr>
          <p:spPr bwMode="auto">
            <a:xfrm>
              <a:off x="5088" y="1728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16" name="Line 76"/>
            <p:cNvSpPr>
              <a:spLocks noChangeShapeType="1"/>
            </p:cNvSpPr>
            <p:nvPr/>
          </p:nvSpPr>
          <p:spPr bwMode="auto">
            <a:xfrm>
              <a:off x="4176" y="2640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17" name="Line 77"/>
            <p:cNvSpPr>
              <a:spLocks noChangeShapeType="1"/>
            </p:cNvSpPr>
            <p:nvPr/>
          </p:nvSpPr>
          <p:spPr bwMode="auto">
            <a:xfrm flipH="1">
              <a:off x="4656" y="1680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75818" name="AutoShape 78"/>
            <p:cNvCxnSpPr>
              <a:cxnSpLocks noChangeShapeType="1"/>
            </p:cNvCxnSpPr>
            <p:nvPr/>
          </p:nvCxnSpPr>
          <p:spPr bwMode="auto">
            <a:xfrm rot="16200000" flipH="1">
              <a:off x="4512" y="1200"/>
              <a:ext cx="336" cy="336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5819" name="Oval 64"/>
            <p:cNvSpPr>
              <a:spLocks noChangeArrowheads="1"/>
            </p:cNvSpPr>
            <p:nvPr/>
          </p:nvSpPr>
          <p:spPr bwMode="auto">
            <a:xfrm>
              <a:off x="4848" y="1488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 sz="2400" b="0"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75820" name="Oval 65"/>
            <p:cNvSpPr>
              <a:spLocks noChangeArrowheads="1"/>
            </p:cNvSpPr>
            <p:nvPr/>
          </p:nvSpPr>
          <p:spPr bwMode="auto">
            <a:xfrm>
              <a:off x="4032" y="2352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 sz="2400" b="0">
                  <a:ea typeface="宋体" panose="02010600030101010101" pitchFamily="2" charset="-122"/>
                </a:rPr>
                <a:t>DL</a:t>
              </a:r>
            </a:p>
          </p:txBody>
        </p:sp>
        <p:sp>
          <p:nvSpPr>
            <p:cNvPr id="75821" name="Oval 72"/>
            <p:cNvSpPr>
              <a:spLocks noChangeArrowheads="1"/>
            </p:cNvSpPr>
            <p:nvPr/>
          </p:nvSpPr>
          <p:spPr bwMode="auto">
            <a:xfrm>
              <a:off x="4464" y="192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 sz="2400" b="0">
                  <a:ea typeface="宋体" panose="02010600030101010101" pitchFamily="2" charset="-122"/>
                </a:rPr>
                <a:t>NP</a:t>
              </a:r>
            </a:p>
          </p:txBody>
        </p:sp>
        <p:sp>
          <p:nvSpPr>
            <p:cNvPr id="75822" name="Rectangle 73"/>
            <p:cNvSpPr>
              <a:spLocks noChangeArrowheads="1"/>
            </p:cNvSpPr>
            <p:nvPr/>
          </p:nvSpPr>
          <p:spPr bwMode="auto">
            <a:xfrm>
              <a:off x="4848" y="2352"/>
              <a:ext cx="240" cy="336"/>
            </a:xfrm>
            <a:prstGeom prst="rect">
              <a:avLst/>
            </a:prstGeom>
            <a:solidFill>
              <a:srgbClr val="33CCFF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2400" b="0">
                  <a:ea typeface="宋体" panose="02010600030101010101" pitchFamily="2" charset="-122"/>
                </a:rPr>
                <a:t>PR</a:t>
              </a:r>
            </a:p>
          </p:txBody>
        </p:sp>
        <p:sp>
          <p:nvSpPr>
            <p:cNvPr id="75823" name="Rectangle 66"/>
            <p:cNvSpPr>
              <a:spLocks noChangeArrowheads="1"/>
            </p:cNvSpPr>
            <p:nvPr/>
          </p:nvSpPr>
          <p:spPr bwMode="auto">
            <a:xfrm>
              <a:off x="3648" y="2832"/>
              <a:ext cx="240" cy="57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L</a:t>
              </a:r>
            </a:p>
          </p:txBody>
        </p:sp>
        <p:sp>
          <p:nvSpPr>
            <p:cNvPr id="75824" name="Rectangle 69"/>
            <p:cNvSpPr>
              <a:spLocks noChangeArrowheads="1"/>
            </p:cNvSpPr>
            <p:nvPr/>
          </p:nvSpPr>
          <p:spPr bwMode="auto">
            <a:xfrm>
              <a:off x="5328" y="1968"/>
              <a:ext cx="240" cy="576"/>
            </a:xfrm>
            <a:prstGeom prst="rect">
              <a:avLst/>
            </a:prstGeom>
            <a:solidFill>
              <a:srgbClr val="FFCCCC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R</a:t>
              </a:r>
            </a:p>
          </p:txBody>
        </p:sp>
      </p:grpSp>
      <p:sp>
        <p:nvSpPr>
          <p:cNvPr id="327764" name="Oval 84"/>
          <p:cNvSpPr>
            <a:spLocks noChangeArrowheads="1"/>
          </p:cNvSpPr>
          <p:nvPr/>
        </p:nvSpPr>
        <p:spPr bwMode="auto">
          <a:xfrm>
            <a:off x="914400" y="2819400"/>
            <a:ext cx="2438400" cy="2514600"/>
          </a:xfrm>
          <a:prstGeom prst="ellipse">
            <a:avLst/>
          </a:prstGeom>
          <a:noFill/>
          <a:ln w="28575">
            <a:solidFill>
              <a:srgbClr val="A5002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9" name="Group 85"/>
          <p:cNvGrpSpPr/>
          <p:nvPr/>
        </p:nvGrpSpPr>
        <p:grpSpPr bwMode="auto">
          <a:xfrm>
            <a:off x="0" y="2895600"/>
            <a:ext cx="1295400" cy="2133600"/>
            <a:chOff x="96" y="2064"/>
            <a:chExt cx="816" cy="1104"/>
          </a:xfrm>
        </p:grpSpPr>
        <p:sp>
          <p:nvSpPr>
            <p:cNvPr id="75806" name="Line 86"/>
            <p:cNvSpPr>
              <a:spLocks noChangeShapeType="1"/>
            </p:cNvSpPr>
            <p:nvPr/>
          </p:nvSpPr>
          <p:spPr bwMode="auto">
            <a:xfrm>
              <a:off x="144" y="2064"/>
              <a:ext cx="0" cy="1104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5807" name="Line 87"/>
            <p:cNvSpPr>
              <a:spLocks noChangeShapeType="1"/>
            </p:cNvSpPr>
            <p:nvPr/>
          </p:nvSpPr>
          <p:spPr bwMode="auto">
            <a:xfrm>
              <a:off x="96" y="2064"/>
              <a:ext cx="816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5808" name="Line 88"/>
            <p:cNvSpPr>
              <a:spLocks noChangeShapeType="1"/>
            </p:cNvSpPr>
            <p:nvPr/>
          </p:nvSpPr>
          <p:spPr bwMode="auto">
            <a:xfrm>
              <a:off x="96" y="3168"/>
              <a:ext cx="96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5809" name="Text Box 89"/>
            <p:cNvSpPr txBox="1">
              <a:spLocks noChangeArrowheads="1"/>
            </p:cNvSpPr>
            <p:nvPr/>
          </p:nvSpPr>
          <p:spPr bwMode="auto">
            <a:xfrm>
              <a:off x="144" y="2160"/>
              <a:ext cx="432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/>
                <a:t>h+2</a:t>
              </a:r>
            </a:p>
          </p:txBody>
        </p:sp>
      </p:grpSp>
      <p:sp>
        <p:nvSpPr>
          <p:cNvPr id="327770" name="Rectangle 90"/>
          <p:cNvSpPr>
            <a:spLocks noChangeArrowheads="1"/>
          </p:cNvSpPr>
          <p:nvPr/>
        </p:nvSpPr>
        <p:spPr bwMode="auto">
          <a:xfrm>
            <a:off x="304800" y="5410200"/>
            <a:ext cx="419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H(L) – H(R) = 2, </a:t>
            </a:r>
            <a:r>
              <a:rPr lang="zh-CN" altLang="en-US"/>
              <a:t>不平衡！</a:t>
            </a:r>
          </a:p>
        </p:txBody>
      </p:sp>
      <p:sp>
        <p:nvSpPr>
          <p:cNvPr id="327771" name="Oval 91"/>
          <p:cNvSpPr>
            <a:spLocks noChangeArrowheads="1"/>
          </p:cNvSpPr>
          <p:nvPr/>
        </p:nvSpPr>
        <p:spPr bwMode="auto">
          <a:xfrm>
            <a:off x="5562600" y="2667000"/>
            <a:ext cx="2895600" cy="3200400"/>
          </a:xfrm>
          <a:prstGeom prst="ellipse">
            <a:avLst/>
          </a:prstGeom>
          <a:noFill/>
          <a:ln w="28575">
            <a:solidFill>
              <a:srgbClr val="A5002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77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277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277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277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27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27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04" grpId="0" animBg="1" autoUpdateAnimBg="0"/>
      <p:bldP spid="327764" grpId="0" animBg="1"/>
      <p:bldP spid="327770" grpId="0" autoUpdateAnimBg="0"/>
      <p:bldP spid="327771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E17647-548E-4139-ABD0-04C4606B1CFE}" type="slidenum">
              <a:rPr lang="en-US" altLang="zh-CN"/>
              <a:t>66</a:t>
            </a:fld>
            <a:endParaRPr lang="en-US" altLang="zh-CN"/>
          </a:p>
        </p:txBody>
      </p:sp>
      <p:sp>
        <p:nvSpPr>
          <p:cNvPr id="409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LR</a:t>
            </a:r>
            <a:r>
              <a:rPr lang="zh-CN" altLang="en-US" smtClean="0"/>
              <a:t>型平衡旋转</a:t>
            </a:r>
          </a:p>
        </p:txBody>
      </p:sp>
      <p:grpSp>
        <p:nvGrpSpPr>
          <p:cNvPr id="2" name="Group 3"/>
          <p:cNvGrpSpPr/>
          <p:nvPr/>
        </p:nvGrpSpPr>
        <p:grpSpPr bwMode="auto">
          <a:xfrm>
            <a:off x="5715000" y="1981200"/>
            <a:ext cx="3200400" cy="2895600"/>
            <a:chOff x="3312" y="1344"/>
            <a:chExt cx="2016" cy="1824"/>
          </a:xfrm>
        </p:grpSpPr>
        <p:sp>
          <p:nvSpPr>
            <p:cNvPr id="76838" name="Oval 4"/>
            <p:cNvSpPr>
              <a:spLocks noChangeArrowheads="1"/>
            </p:cNvSpPr>
            <p:nvPr/>
          </p:nvSpPr>
          <p:spPr bwMode="auto">
            <a:xfrm>
              <a:off x="4560" y="2112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 sz="2400" b="0"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76839" name="Oval 5"/>
            <p:cNvSpPr>
              <a:spLocks noChangeArrowheads="1"/>
            </p:cNvSpPr>
            <p:nvPr/>
          </p:nvSpPr>
          <p:spPr bwMode="auto">
            <a:xfrm>
              <a:off x="3744" y="2112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 sz="2400" b="0">
                  <a:ea typeface="宋体" panose="02010600030101010101" pitchFamily="2" charset="-122"/>
                </a:rPr>
                <a:t>DL</a:t>
              </a:r>
            </a:p>
          </p:txBody>
        </p:sp>
        <p:sp>
          <p:nvSpPr>
            <p:cNvPr id="76840" name="Rectangle 6"/>
            <p:cNvSpPr>
              <a:spLocks noChangeArrowheads="1"/>
            </p:cNvSpPr>
            <p:nvPr/>
          </p:nvSpPr>
          <p:spPr bwMode="auto">
            <a:xfrm>
              <a:off x="3312" y="2592"/>
              <a:ext cx="240" cy="57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L</a:t>
              </a:r>
            </a:p>
          </p:txBody>
        </p:sp>
        <p:sp>
          <p:nvSpPr>
            <p:cNvPr id="76841" name="Rectangle 7"/>
            <p:cNvSpPr>
              <a:spLocks noChangeArrowheads="1"/>
            </p:cNvSpPr>
            <p:nvPr/>
          </p:nvSpPr>
          <p:spPr bwMode="auto">
            <a:xfrm>
              <a:off x="3888" y="2592"/>
              <a:ext cx="240" cy="33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2400" b="0">
                  <a:ea typeface="宋体" panose="02010600030101010101" pitchFamily="2" charset="-122"/>
                </a:rPr>
                <a:t>PL</a:t>
              </a:r>
            </a:p>
          </p:txBody>
        </p:sp>
        <p:sp>
          <p:nvSpPr>
            <p:cNvPr id="76842" name="Rectangle 8"/>
            <p:cNvSpPr>
              <a:spLocks noChangeArrowheads="1"/>
            </p:cNvSpPr>
            <p:nvPr/>
          </p:nvSpPr>
          <p:spPr bwMode="auto">
            <a:xfrm>
              <a:off x="3888" y="2928"/>
              <a:ext cx="240" cy="240"/>
            </a:xfrm>
            <a:prstGeom prst="rect">
              <a:avLst/>
            </a:prstGeom>
            <a:solidFill>
              <a:srgbClr val="FF66CC"/>
            </a:solidFill>
            <a:ln w="9525">
              <a:solidFill>
                <a:schemeClr val="tx1"/>
              </a:solidFill>
              <a:prstDash val="dash"/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2400" b="0">
                  <a:ea typeface="宋体" panose="02010600030101010101" pitchFamily="2" charset="-122"/>
                </a:rPr>
                <a:t>X</a:t>
              </a:r>
            </a:p>
          </p:txBody>
        </p:sp>
        <p:sp>
          <p:nvSpPr>
            <p:cNvPr id="76843" name="Rectangle 9"/>
            <p:cNvSpPr>
              <a:spLocks noChangeArrowheads="1"/>
            </p:cNvSpPr>
            <p:nvPr/>
          </p:nvSpPr>
          <p:spPr bwMode="auto">
            <a:xfrm>
              <a:off x="5088" y="2592"/>
              <a:ext cx="240" cy="576"/>
            </a:xfrm>
            <a:prstGeom prst="rect">
              <a:avLst/>
            </a:prstGeom>
            <a:solidFill>
              <a:srgbClr val="FFCCCC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R</a:t>
              </a:r>
            </a:p>
          </p:txBody>
        </p:sp>
        <p:sp>
          <p:nvSpPr>
            <p:cNvPr id="76844" name="Line 10"/>
            <p:cNvSpPr>
              <a:spLocks noChangeShapeType="1"/>
            </p:cNvSpPr>
            <p:nvPr/>
          </p:nvSpPr>
          <p:spPr bwMode="auto">
            <a:xfrm flipH="1">
              <a:off x="3984" y="1920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845" name="Line 11"/>
            <p:cNvSpPr>
              <a:spLocks noChangeShapeType="1"/>
            </p:cNvSpPr>
            <p:nvPr/>
          </p:nvSpPr>
          <p:spPr bwMode="auto">
            <a:xfrm flipH="1">
              <a:off x="3456" y="2352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846" name="Oval 12"/>
            <p:cNvSpPr>
              <a:spLocks noChangeArrowheads="1"/>
            </p:cNvSpPr>
            <p:nvPr/>
          </p:nvSpPr>
          <p:spPr bwMode="auto">
            <a:xfrm>
              <a:off x="4176" y="168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 sz="2400" b="0">
                  <a:ea typeface="宋体" panose="02010600030101010101" pitchFamily="2" charset="-122"/>
                </a:rPr>
                <a:t>NP</a:t>
              </a:r>
            </a:p>
          </p:txBody>
        </p:sp>
        <p:sp>
          <p:nvSpPr>
            <p:cNvPr id="76847" name="Rectangle 13"/>
            <p:cNvSpPr>
              <a:spLocks noChangeArrowheads="1"/>
            </p:cNvSpPr>
            <p:nvPr/>
          </p:nvSpPr>
          <p:spPr bwMode="auto">
            <a:xfrm>
              <a:off x="4464" y="2592"/>
              <a:ext cx="240" cy="336"/>
            </a:xfrm>
            <a:prstGeom prst="rect">
              <a:avLst/>
            </a:prstGeom>
            <a:solidFill>
              <a:srgbClr val="33CCFF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2400" b="0">
                  <a:ea typeface="宋体" panose="02010600030101010101" pitchFamily="2" charset="-122"/>
                </a:rPr>
                <a:t>PR</a:t>
              </a:r>
            </a:p>
          </p:txBody>
        </p:sp>
        <p:sp>
          <p:nvSpPr>
            <p:cNvPr id="76848" name="Line 14"/>
            <p:cNvSpPr>
              <a:spLocks noChangeShapeType="1"/>
            </p:cNvSpPr>
            <p:nvPr/>
          </p:nvSpPr>
          <p:spPr bwMode="auto">
            <a:xfrm>
              <a:off x="4416" y="1920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849" name="Line 15"/>
            <p:cNvSpPr>
              <a:spLocks noChangeShapeType="1"/>
            </p:cNvSpPr>
            <p:nvPr/>
          </p:nvSpPr>
          <p:spPr bwMode="auto">
            <a:xfrm>
              <a:off x="4848" y="2352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850" name="Line 16"/>
            <p:cNvSpPr>
              <a:spLocks noChangeShapeType="1"/>
            </p:cNvSpPr>
            <p:nvPr/>
          </p:nvSpPr>
          <p:spPr bwMode="auto">
            <a:xfrm>
              <a:off x="3888" y="2400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851" name="Line 17"/>
            <p:cNvSpPr>
              <a:spLocks noChangeShapeType="1"/>
            </p:cNvSpPr>
            <p:nvPr/>
          </p:nvSpPr>
          <p:spPr bwMode="auto">
            <a:xfrm flipH="1">
              <a:off x="4608" y="2400"/>
              <a:ext cx="4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76852" name="AutoShape 18"/>
            <p:cNvCxnSpPr>
              <a:cxnSpLocks noChangeShapeType="1"/>
            </p:cNvCxnSpPr>
            <p:nvPr/>
          </p:nvCxnSpPr>
          <p:spPr bwMode="auto">
            <a:xfrm rot="16200000" flipH="1">
              <a:off x="3984" y="1344"/>
              <a:ext cx="336" cy="336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" name="Group 41"/>
          <p:cNvGrpSpPr/>
          <p:nvPr/>
        </p:nvGrpSpPr>
        <p:grpSpPr bwMode="auto">
          <a:xfrm>
            <a:off x="4191000" y="2819400"/>
            <a:ext cx="1295400" cy="1528763"/>
            <a:chOff x="2640" y="1872"/>
            <a:chExt cx="816" cy="963"/>
          </a:xfrm>
        </p:grpSpPr>
        <p:sp>
          <p:nvSpPr>
            <p:cNvPr id="76836" name="AutoShape 20"/>
            <p:cNvSpPr>
              <a:spLocks noChangeArrowheads="1"/>
            </p:cNvSpPr>
            <p:nvPr/>
          </p:nvSpPr>
          <p:spPr bwMode="auto">
            <a:xfrm>
              <a:off x="2708" y="2427"/>
              <a:ext cx="680" cy="408"/>
            </a:xfrm>
            <a:prstGeom prst="rightArrow">
              <a:avLst>
                <a:gd name="adj1" fmla="val 50000"/>
                <a:gd name="adj2" fmla="val 41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837" name="Text Box 22"/>
            <p:cNvSpPr txBox="1">
              <a:spLocks noChangeArrowheads="1"/>
            </p:cNvSpPr>
            <p:nvPr/>
          </p:nvSpPr>
          <p:spPr bwMode="auto">
            <a:xfrm>
              <a:off x="2640" y="1872"/>
              <a:ext cx="816" cy="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/>
                <a:t>2)</a:t>
              </a:r>
              <a:r>
                <a:rPr lang="zh-CN" altLang="en-US"/>
                <a:t>顺时针旋转</a:t>
              </a:r>
            </a:p>
          </p:txBody>
        </p:sp>
      </p:grpSp>
      <p:grpSp>
        <p:nvGrpSpPr>
          <p:cNvPr id="76806" name="Group 24"/>
          <p:cNvGrpSpPr/>
          <p:nvPr/>
        </p:nvGrpSpPr>
        <p:grpSpPr bwMode="auto">
          <a:xfrm>
            <a:off x="533400" y="1752600"/>
            <a:ext cx="3048000" cy="3505200"/>
            <a:chOff x="3648" y="1200"/>
            <a:chExt cx="1920" cy="2208"/>
          </a:xfrm>
        </p:grpSpPr>
        <p:sp>
          <p:nvSpPr>
            <p:cNvPr id="76821" name="Rectangle 25"/>
            <p:cNvSpPr>
              <a:spLocks noChangeArrowheads="1"/>
            </p:cNvSpPr>
            <p:nvPr/>
          </p:nvSpPr>
          <p:spPr bwMode="auto">
            <a:xfrm>
              <a:off x="4176" y="2832"/>
              <a:ext cx="240" cy="33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2400" b="0">
                  <a:ea typeface="宋体" panose="02010600030101010101" pitchFamily="2" charset="-122"/>
                </a:rPr>
                <a:t>PL</a:t>
              </a:r>
            </a:p>
          </p:txBody>
        </p:sp>
        <p:sp>
          <p:nvSpPr>
            <p:cNvPr id="76822" name="Rectangle 26"/>
            <p:cNvSpPr>
              <a:spLocks noChangeArrowheads="1"/>
            </p:cNvSpPr>
            <p:nvPr/>
          </p:nvSpPr>
          <p:spPr bwMode="auto">
            <a:xfrm>
              <a:off x="4176" y="3168"/>
              <a:ext cx="240" cy="240"/>
            </a:xfrm>
            <a:prstGeom prst="rect">
              <a:avLst/>
            </a:prstGeom>
            <a:solidFill>
              <a:srgbClr val="FF66CC"/>
            </a:solidFill>
            <a:ln w="9525">
              <a:solidFill>
                <a:schemeClr val="tx1"/>
              </a:solidFill>
              <a:prstDash val="dash"/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2400" b="0">
                  <a:ea typeface="宋体" panose="02010600030101010101" pitchFamily="2" charset="-122"/>
                </a:rPr>
                <a:t>X</a:t>
              </a:r>
            </a:p>
          </p:txBody>
        </p:sp>
        <p:sp>
          <p:nvSpPr>
            <p:cNvPr id="76823" name="Line 27"/>
            <p:cNvSpPr>
              <a:spLocks noChangeShapeType="1"/>
            </p:cNvSpPr>
            <p:nvPr/>
          </p:nvSpPr>
          <p:spPr bwMode="auto">
            <a:xfrm flipH="1">
              <a:off x="4272" y="2160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824" name="Line 28"/>
            <p:cNvSpPr>
              <a:spLocks noChangeShapeType="1"/>
            </p:cNvSpPr>
            <p:nvPr/>
          </p:nvSpPr>
          <p:spPr bwMode="auto">
            <a:xfrm flipH="1">
              <a:off x="3792" y="2592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825" name="Line 29"/>
            <p:cNvSpPr>
              <a:spLocks noChangeShapeType="1"/>
            </p:cNvSpPr>
            <p:nvPr/>
          </p:nvSpPr>
          <p:spPr bwMode="auto">
            <a:xfrm>
              <a:off x="4704" y="2160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826" name="Line 30"/>
            <p:cNvSpPr>
              <a:spLocks noChangeShapeType="1"/>
            </p:cNvSpPr>
            <p:nvPr/>
          </p:nvSpPr>
          <p:spPr bwMode="auto">
            <a:xfrm>
              <a:off x="5088" y="1728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827" name="Line 31"/>
            <p:cNvSpPr>
              <a:spLocks noChangeShapeType="1"/>
            </p:cNvSpPr>
            <p:nvPr/>
          </p:nvSpPr>
          <p:spPr bwMode="auto">
            <a:xfrm>
              <a:off x="4176" y="2640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828" name="Line 32"/>
            <p:cNvSpPr>
              <a:spLocks noChangeShapeType="1"/>
            </p:cNvSpPr>
            <p:nvPr/>
          </p:nvSpPr>
          <p:spPr bwMode="auto">
            <a:xfrm flipH="1">
              <a:off x="4656" y="1680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76829" name="AutoShape 33"/>
            <p:cNvCxnSpPr>
              <a:cxnSpLocks noChangeShapeType="1"/>
            </p:cNvCxnSpPr>
            <p:nvPr/>
          </p:nvCxnSpPr>
          <p:spPr bwMode="auto">
            <a:xfrm rot="16200000" flipH="1">
              <a:off x="4512" y="1200"/>
              <a:ext cx="336" cy="336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6830" name="Oval 34"/>
            <p:cNvSpPr>
              <a:spLocks noChangeArrowheads="1"/>
            </p:cNvSpPr>
            <p:nvPr/>
          </p:nvSpPr>
          <p:spPr bwMode="auto">
            <a:xfrm>
              <a:off x="4848" y="1488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 sz="2400" b="0"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76831" name="Oval 35"/>
            <p:cNvSpPr>
              <a:spLocks noChangeArrowheads="1"/>
            </p:cNvSpPr>
            <p:nvPr/>
          </p:nvSpPr>
          <p:spPr bwMode="auto">
            <a:xfrm>
              <a:off x="4032" y="2352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 sz="2400" b="0">
                  <a:ea typeface="宋体" panose="02010600030101010101" pitchFamily="2" charset="-122"/>
                </a:rPr>
                <a:t>DL</a:t>
              </a:r>
            </a:p>
          </p:txBody>
        </p:sp>
        <p:sp>
          <p:nvSpPr>
            <p:cNvPr id="76832" name="Oval 36"/>
            <p:cNvSpPr>
              <a:spLocks noChangeArrowheads="1"/>
            </p:cNvSpPr>
            <p:nvPr/>
          </p:nvSpPr>
          <p:spPr bwMode="auto">
            <a:xfrm>
              <a:off x="4464" y="192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 sz="2400" b="0">
                  <a:ea typeface="宋体" panose="02010600030101010101" pitchFamily="2" charset="-122"/>
                </a:rPr>
                <a:t>NP</a:t>
              </a:r>
            </a:p>
          </p:txBody>
        </p:sp>
        <p:sp>
          <p:nvSpPr>
            <p:cNvPr id="76833" name="Rectangle 37"/>
            <p:cNvSpPr>
              <a:spLocks noChangeArrowheads="1"/>
            </p:cNvSpPr>
            <p:nvPr/>
          </p:nvSpPr>
          <p:spPr bwMode="auto">
            <a:xfrm>
              <a:off x="4848" y="2352"/>
              <a:ext cx="240" cy="336"/>
            </a:xfrm>
            <a:prstGeom prst="rect">
              <a:avLst/>
            </a:prstGeom>
            <a:solidFill>
              <a:srgbClr val="33CCFF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2400" b="0">
                  <a:ea typeface="宋体" panose="02010600030101010101" pitchFamily="2" charset="-122"/>
                </a:rPr>
                <a:t>PR</a:t>
              </a:r>
            </a:p>
          </p:txBody>
        </p:sp>
        <p:sp>
          <p:nvSpPr>
            <p:cNvPr id="76834" name="Rectangle 38"/>
            <p:cNvSpPr>
              <a:spLocks noChangeArrowheads="1"/>
            </p:cNvSpPr>
            <p:nvPr/>
          </p:nvSpPr>
          <p:spPr bwMode="auto">
            <a:xfrm>
              <a:off x="3648" y="2832"/>
              <a:ext cx="240" cy="57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L</a:t>
              </a:r>
            </a:p>
          </p:txBody>
        </p:sp>
        <p:sp>
          <p:nvSpPr>
            <p:cNvPr id="76835" name="Rectangle 39"/>
            <p:cNvSpPr>
              <a:spLocks noChangeArrowheads="1"/>
            </p:cNvSpPr>
            <p:nvPr/>
          </p:nvSpPr>
          <p:spPr bwMode="auto">
            <a:xfrm>
              <a:off x="5328" y="1968"/>
              <a:ext cx="240" cy="576"/>
            </a:xfrm>
            <a:prstGeom prst="rect">
              <a:avLst/>
            </a:prstGeom>
            <a:solidFill>
              <a:srgbClr val="FFCCCC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R</a:t>
              </a:r>
            </a:p>
          </p:txBody>
        </p:sp>
      </p:grpSp>
      <p:sp>
        <p:nvSpPr>
          <p:cNvPr id="76807" name="Text Box 40"/>
          <p:cNvSpPr txBox="1">
            <a:spLocks noChangeArrowheads="1"/>
          </p:cNvSpPr>
          <p:nvPr/>
        </p:nvSpPr>
        <p:spPr bwMode="auto">
          <a:xfrm>
            <a:off x="762000" y="1143000"/>
            <a:ext cx="7772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以</a:t>
            </a:r>
            <a:r>
              <a:rPr lang="en-US" altLang="zh-CN"/>
              <a:t>D</a:t>
            </a:r>
            <a:r>
              <a:rPr lang="zh-CN" altLang="en-US"/>
              <a:t>为根的子树不平衡：左子树的右子树造成的</a:t>
            </a:r>
          </a:p>
        </p:txBody>
      </p:sp>
      <p:sp>
        <p:nvSpPr>
          <p:cNvPr id="76808" name="Text Box 42"/>
          <p:cNvSpPr txBox="1">
            <a:spLocks noChangeArrowheads="1"/>
          </p:cNvSpPr>
          <p:nvPr/>
        </p:nvSpPr>
        <p:spPr bwMode="auto">
          <a:xfrm>
            <a:off x="1981200" y="5943600"/>
            <a:ext cx="5715000" cy="5286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/>
              <a:t>LR</a:t>
            </a:r>
            <a:r>
              <a:rPr lang="zh-CN" altLang="en-US" dirty="0"/>
              <a:t>型：</a:t>
            </a:r>
            <a:r>
              <a:rPr lang="zh-CN" altLang="en-US" dirty="0">
                <a:solidFill>
                  <a:srgbClr val="FF0000"/>
                </a:solidFill>
              </a:rPr>
              <a:t>先向左旋转</a:t>
            </a:r>
            <a:r>
              <a:rPr lang="en-US" altLang="zh-CN" dirty="0">
                <a:solidFill>
                  <a:srgbClr val="FF0000"/>
                </a:solidFill>
              </a:rPr>
              <a:t>, </a:t>
            </a:r>
            <a:r>
              <a:rPr lang="zh-CN" altLang="en-US" dirty="0">
                <a:solidFill>
                  <a:srgbClr val="FF0000"/>
                </a:solidFill>
              </a:rPr>
              <a:t>再向右旋转</a:t>
            </a:r>
          </a:p>
        </p:txBody>
      </p:sp>
      <p:sp>
        <p:nvSpPr>
          <p:cNvPr id="409643" name="Rectangle 43"/>
          <p:cNvSpPr>
            <a:spLocks noChangeArrowheads="1"/>
          </p:cNvSpPr>
          <p:nvPr/>
        </p:nvSpPr>
        <p:spPr bwMode="auto">
          <a:xfrm>
            <a:off x="304800" y="5257800"/>
            <a:ext cx="419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H(L) – H(R) = 2, LL</a:t>
            </a:r>
            <a:r>
              <a:rPr lang="zh-CN" altLang="en-US"/>
              <a:t>型</a:t>
            </a:r>
          </a:p>
        </p:txBody>
      </p:sp>
      <p:grpSp>
        <p:nvGrpSpPr>
          <p:cNvPr id="5" name="Group 44"/>
          <p:cNvGrpSpPr/>
          <p:nvPr/>
        </p:nvGrpSpPr>
        <p:grpSpPr bwMode="auto">
          <a:xfrm>
            <a:off x="3581400" y="2971800"/>
            <a:ext cx="381000" cy="914400"/>
            <a:chOff x="2160" y="2256"/>
            <a:chExt cx="240" cy="576"/>
          </a:xfrm>
        </p:grpSpPr>
        <p:grpSp>
          <p:nvGrpSpPr>
            <p:cNvPr id="76816" name="Group 45"/>
            <p:cNvGrpSpPr/>
            <p:nvPr/>
          </p:nvGrpSpPr>
          <p:grpSpPr bwMode="auto">
            <a:xfrm>
              <a:off x="2304" y="2256"/>
              <a:ext cx="96" cy="576"/>
              <a:chOff x="288" y="2592"/>
              <a:chExt cx="96" cy="576"/>
            </a:xfrm>
          </p:grpSpPr>
          <p:sp>
            <p:nvSpPr>
              <p:cNvPr id="76818" name="Line 46"/>
              <p:cNvSpPr>
                <a:spLocks noChangeShapeType="1"/>
              </p:cNvSpPr>
              <p:nvPr/>
            </p:nvSpPr>
            <p:spPr bwMode="auto">
              <a:xfrm>
                <a:off x="336" y="2592"/>
                <a:ext cx="0" cy="57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6819" name="Line 47"/>
              <p:cNvSpPr>
                <a:spLocks noChangeShapeType="1"/>
              </p:cNvSpPr>
              <p:nvPr/>
            </p:nvSpPr>
            <p:spPr bwMode="auto">
              <a:xfrm>
                <a:off x="288" y="2592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6820" name="Line 48"/>
              <p:cNvSpPr>
                <a:spLocks noChangeShapeType="1"/>
              </p:cNvSpPr>
              <p:nvPr/>
            </p:nvSpPr>
            <p:spPr bwMode="auto">
              <a:xfrm>
                <a:off x="288" y="3168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76817" name="Text Box 49"/>
            <p:cNvSpPr txBox="1">
              <a:spLocks noChangeArrowheads="1"/>
            </p:cNvSpPr>
            <p:nvPr/>
          </p:nvSpPr>
          <p:spPr bwMode="auto">
            <a:xfrm>
              <a:off x="2160" y="2448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/>
                <a:t>h</a:t>
              </a:r>
            </a:p>
          </p:txBody>
        </p:sp>
      </p:grpSp>
      <p:grpSp>
        <p:nvGrpSpPr>
          <p:cNvPr id="7" name="Group 55"/>
          <p:cNvGrpSpPr/>
          <p:nvPr/>
        </p:nvGrpSpPr>
        <p:grpSpPr bwMode="auto">
          <a:xfrm>
            <a:off x="228600" y="2895600"/>
            <a:ext cx="1295400" cy="2362200"/>
            <a:chOff x="96" y="2064"/>
            <a:chExt cx="816" cy="1104"/>
          </a:xfrm>
        </p:grpSpPr>
        <p:sp>
          <p:nvSpPr>
            <p:cNvPr id="76812" name="Line 56"/>
            <p:cNvSpPr>
              <a:spLocks noChangeShapeType="1"/>
            </p:cNvSpPr>
            <p:nvPr/>
          </p:nvSpPr>
          <p:spPr bwMode="auto">
            <a:xfrm>
              <a:off x="144" y="2064"/>
              <a:ext cx="0" cy="1104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6813" name="Line 57"/>
            <p:cNvSpPr>
              <a:spLocks noChangeShapeType="1"/>
            </p:cNvSpPr>
            <p:nvPr/>
          </p:nvSpPr>
          <p:spPr bwMode="auto">
            <a:xfrm>
              <a:off x="96" y="2064"/>
              <a:ext cx="816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6814" name="Line 58"/>
            <p:cNvSpPr>
              <a:spLocks noChangeShapeType="1"/>
            </p:cNvSpPr>
            <p:nvPr/>
          </p:nvSpPr>
          <p:spPr bwMode="auto">
            <a:xfrm>
              <a:off x="96" y="3168"/>
              <a:ext cx="96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6815" name="Text Box 59"/>
            <p:cNvSpPr txBox="1">
              <a:spLocks noChangeArrowheads="1"/>
            </p:cNvSpPr>
            <p:nvPr/>
          </p:nvSpPr>
          <p:spPr bwMode="auto">
            <a:xfrm>
              <a:off x="144" y="2160"/>
              <a:ext cx="43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/>
                <a:t>h+2</a:t>
              </a:r>
            </a:p>
          </p:txBody>
        </p:sp>
      </p:grpSp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096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096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43" grpId="0" autoUpdateAnimBg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DC6C5B-ED3F-4949-904E-31726FA3DE09}" type="slidenum">
              <a:rPr lang="en-US" altLang="zh-CN"/>
              <a:t>67</a:t>
            </a:fld>
            <a:endParaRPr lang="en-US" altLang="zh-CN"/>
          </a:p>
        </p:txBody>
      </p:sp>
      <p:sp>
        <p:nvSpPr>
          <p:cNvPr id="328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RL</a:t>
            </a:r>
            <a:r>
              <a:rPr lang="zh-CN" altLang="en-US" smtClean="0"/>
              <a:t>型平衡旋转</a:t>
            </a:r>
          </a:p>
        </p:txBody>
      </p:sp>
      <p:grpSp>
        <p:nvGrpSpPr>
          <p:cNvPr id="2" name="Group 35"/>
          <p:cNvGrpSpPr/>
          <p:nvPr/>
        </p:nvGrpSpPr>
        <p:grpSpPr bwMode="auto">
          <a:xfrm>
            <a:off x="4495800" y="2362200"/>
            <a:ext cx="1295400" cy="2271713"/>
            <a:chOff x="2352" y="1776"/>
            <a:chExt cx="816" cy="1431"/>
          </a:xfrm>
        </p:grpSpPr>
        <p:sp>
          <p:nvSpPr>
            <p:cNvPr id="77889" name="AutoShape 36"/>
            <p:cNvSpPr>
              <a:spLocks noChangeArrowheads="1"/>
            </p:cNvSpPr>
            <p:nvPr/>
          </p:nvSpPr>
          <p:spPr bwMode="auto">
            <a:xfrm>
              <a:off x="2420" y="2427"/>
              <a:ext cx="680" cy="408"/>
            </a:xfrm>
            <a:prstGeom prst="rightArrow">
              <a:avLst>
                <a:gd name="adj1" fmla="val 50000"/>
                <a:gd name="adj2" fmla="val 41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890" name="Text Box 37"/>
            <p:cNvSpPr txBox="1">
              <a:spLocks noChangeArrowheads="1"/>
            </p:cNvSpPr>
            <p:nvPr/>
          </p:nvSpPr>
          <p:spPr bwMode="auto">
            <a:xfrm>
              <a:off x="2352" y="1776"/>
              <a:ext cx="816" cy="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/>
                <a:t>1)</a:t>
              </a:r>
              <a:r>
                <a:rPr lang="zh-CN" altLang="en-US"/>
                <a:t>顺时针旋转</a:t>
              </a:r>
            </a:p>
          </p:txBody>
        </p:sp>
        <p:sp>
          <p:nvSpPr>
            <p:cNvPr id="77891" name="Text Box 38"/>
            <p:cNvSpPr txBox="1">
              <a:spLocks noChangeArrowheads="1"/>
            </p:cNvSpPr>
            <p:nvPr/>
          </p:nvSpPr>
          <p:spPr bwMode="auto">
            <a:xfrm>
              <a:off x="2352" y="2880"/>
              <a:ext cx="8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zh-CN" altLang="zh-CN"/>
            </a:p>
          </p:txBody>
        </p:sp>
      </p:grpSp>
      <p:sp>
        <p:nvSpPr>
          <p:cNvPr id="77829" name="Text Box 39"/>
          <p:cNvSpPr txBox="1">
            <a:spLocks noChangeArrowheads="1"/>
          </p:cNvSpPr>
          <p:nvPr/>
        </p:nvSpPr>
        <p:spPr bwMode="auto">
          <a:xfrm>
            <a:off x="762000" y="1143000"/>
            <a:ext cx="7772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以</a:t>
            </a:r>
            <a:r>
              <a:rPr lang="en-US" altLang="zh-CN"/>
              <a:t>D</a:t>
            </a:r>
            <a:r>
              <a:rPr lang="zh-CN" altLang="en-US"/>
              <a:t>为根的子树不平衡：右子树的左子树造成的</a:t>
            </a:r>
          </a:p>
        </p:txBody>
      </p:sp>
      <p:sp>
        <p:nvSpPr>
          <p:cNvPr id="328728" name="Rectangle 24"/>
          <p:cNvSpPr>
            <a:spLocks noChangeArrowheads="1"/>
          </p:cNvSpPr>
          <p:nvPr/>
        </p:nvSpPr>
        <p:spPr bwMode="auto">
          <a:xfrm>
            <a:off x="914400" y="4724400"/>
            <a:ext cx="381000" cy="381000"/>
          </a:xfrm>
          <a:prstGeom prst="rect">
            <a:avLst/>
          </a:prstGeom>
          <a:solidFill>
            <a:srgbClr val="FF66CC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400" b="0">
                <a:ea typeface="宋体" panose="02010600030101010101" pitchFamily="2" charset="-122"/>
              </a:rPr>
              <a:t>X</a:t>
            </a:r>
          </a:p>
        </p:txBody>
      </p:sp>
      <p:sp>
        <p:nvSpPr>
          <p:cNvPr id="77831" name="Text Box 41"/>
          <p:cNvSpPr txBox="1">
            <a:spLocks noChangeArrowheads="1"/>
          </p:cNvSpPr>
          <p:nvPr/>
        </p:nvSpPr>
        <p:spPr bwMode="auto">
          <a:xfrm>
            <a:off x="2286000" y="5867400"/>
            <a:ext cx="5181600" cy="5286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/>
              <a:t>RL</a:t>
            </a:r>
            <a:r>
              <a:rPr lang="zh-CN" altLang="en-US" dirty="0"/>
              <a:t>型</a:t>
            </a:r>
            <a:r>
              <a:rPr lang="zh-CN" altLang="en-US" dirty="0">
                <a:solidFill>
                  <a:srgbClr val="FF0000"/>
                </a:solidFill>
              </a:rPr>
              <a:t>先向右旋转</a:t>
            </a:r>
            <a:r>
              <a:rPr lang="en-US" altLang="zh-CN" dirty="0"/>
              <a:t>, </a:t>
            </a:r>
            <a:r>
              <a:rPr lang="zh-CN" altLang="en-US" dirty="0"/>
              <a:t>再向左旋转</a:t>
            </a:r>
          </a:p>
        </p:txBody>
      </p:sp>
      <p:grpSp>
        <p:nvGrpSpPr>
          <p:cNvPr id="3" name="Group 42"/>
          <p:cNvGrpSpPr/>
          <p:nvPr/>
        </p:nvGrpSpPr>
        <p:grpSpPr bwMode="auto">
          <a:xfrm>
            <a:off x="3200400" y="3733800"/>
            <a:ext cx="381000" cy="990600"/>
            <a:chOff x="144" y="2592"/>
            <a:chExt cx="240" cy="576"/>
          </a:xfrm>
        </p:grpSpPr>
        <p:grpSp>
          <p:nvGrpSpPr>
            <p:cNvPr id="77884" name="Group 43"/>
            <p:cNvGrpSpPr/>
            <p:nvPr/>
          </p:nvGrpSpPr>
          <p:grpSpPr bwMode="auto">
            <a:xfrm>
              <a:off x="288" y="2592"/>
              <a:ext cx="96" cy="576"/>
              <a:chOff x="288" y="2592"/>
              <a:chExt cx="96" cy="576"/>
            </a:xfrm>
          </p:grpSpPr>
          <p:sp>
            <p:nvSpPr>
              <p:cNvPr id="77886" name="Line 44"/>
              <p:cNvSpPr>
                <a:spLocks noChangeShapeType="1"/>
              </p:cNvSpPr>
              <p:nvPr/>
            </p:nvSpPr>
            <p:spPr bwMode="auto">
              <a:xfrm>
                <a:off x="336" y="2592"/>
                <a:ext cx="0" cy="57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7887" name="Line 45"/>
              <p:cNvSpPr>
                <a:spLocks noChangeShapeType="1"/>
              </p:cNvSpPr>
              <p:nvPr/>
            </p:nvSpPr>
            <p:spPr bwMode="auto">
              <a:xfrm>
                <a:off x="288" y="2592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7888" name="Line 46"/>
              <p:cNvSpPr>
                <a:spLocks noChangeShapeType="1"/>
              </p:cNvSpPr>
              <p:nvPr/>
            </p:nvSpPr>
            <p:spPr bwMode="auto">
              <a:xfrm>
                <a:off x="288" y="3168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77885" name="Text Box 47"/>
            <p:cNvSpPr txBox="1">
              <a:spLocks noChangeArrowheads="1"/>
            </p:cNvSpPr>
            <p:nvPr/>
          </p:nvSpPr>
          <p:spPr bwMode="auto">
            <a:xfrm>
              <a:off x="144" y="2784"/>
              <a:ext cx="240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/>
                <a:t>h</a:t>
              </a:r>
            </a:p>
          </p:txBody>
        </p:sp>
      </p:grpSp>
      <p:grpSp>
        <p:nvGrpSpPr>
          <p:cNvPr id="5" name="Group 64"/>
          <p:cNvGrpSpPr/>
          <p:nvPr/>
        </p:nvGrpSpPr>
        <p:grpSpPr bwMode="auto">
          <a:xfrm>
            <a:off x="2362200" y="2971800"/>
            <a:ext cx="1447800" cy="1752600"/>
            <a:chOff x="1536" y="2160"/>
            <a:chExt cx="912" cy="1248"/>
          </a:xfrm>
        </p:grpSpPr>
        <p:sp>
          <p:nvSpPr>
            <p:cNvPr id="77880" name="Line 49"/>
            <p:cNvSpPr>
              <a:spLocks noChangeShapeType="1"/>
            </p:cNvSpPr>
            <p:nvPr/>
          </p:nvSpPr>
          <p:spPr bwMode="auto">
            <a:xfrm>
              <a:off x="2400" y="2160"/>
              <a:ext cx="0" cy="124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7881" name="Line 50"/>
            <p:cNvSpPr>
              <a:spLocks noChangeShapeType="1"/>
            </p:cNvSpPr>
            <p:nvPr/>
          </p:nvSpPr>
          <p:spPr bwMode="auto">
            <a:xfrm>
              <a:off x="1536" y="2160"/>
              <a:ext cx="912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7882" name="Line 51"/>
            <p:cNvSpPr>
              <a:spLocks noChangeShapeType="1"/>
            </p:cNvSpPr>
            <p:nvPr/>
          </p:nvSpPr>
          <p:spPr bwMode="auto">
            <a:xfrm>
              <a:off x="2352" y="3408"/>
              <a:ext cx="96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7883" name="Text Box 52"/>
            <p:cNvSpPr txBox="1">
              <a:spLocks noChangeArrowheads="1"/>
            </p:cNvSpPr>
            <p:nvPr/>
          </p:nvSpPr>
          <p:spPr bwMode="auto">
            <a:xfrm>
              <a:off x="1968" y="2304"/>
              <a:ext cx="432" cy="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/>
                <a:t>h+1</a:t>
              </a:r>
            </a:p>
          </p:txBody>
        </p:sp>
      </p:grpSp>
      <p:grpSp>
        <p:nvGrpSpPr>
          <p:cNvPr id="6" name="Group 53"/>
          <p:cNvGrpSpPr/>
          <p:nvPr/>
        </p:nvGrpSpPr>
        <p:grpSpPr bwMode="auto">
          <a:xfrm>
            <a:off x="-76200" y="3048000"/>
            <a:ext cx="381000" cy="914400"/>
            <a:chOff x="2160" y="2256"/>
            <a:chExt cx="240" cy="576"/>
          </a:xfrm>
        </p:grpSpPr>
        <p:grpSp>
          <p:nvGrpSpPr>
            <p:cNvPr id="77875" name="Group 54"/>
            <p:cNvGrpSpPr/>
            <p:nvPr/>
          </p:nvGrpSpPr>
          <p:grpSpPr bwMode="auto">
            <a:xfrm>
              <a:off x="2304" y="2256"/>
              <a:ext cx="96" cy="576"/>
              <a:chOff x="288" y="2592"/>
              <a:chExt cx="96" cy="576"/>
            </a:xfrm>
          </p:grpSpPr>
          <p:sp>
            <p:nvSpPr>
              <p:cNvPr id="77877" name="Line 55"/>
              <p:cNvSpPr>
                <a:spLocks noChangeShapeType="1"/>
              </p:cNvSpPr>
              <p:nvPr/>
            </p:nvSpPr>
            <p:spPr bwMode="auto">
              <a:xfrm>
                <a:off x="336" y="2592"/>
                <a:ext cx="0" cy="57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7878" name="Line 56"/>
              <p:cNvSpPr>
                <a:spLocks noChangeShapeType="1"/>
              </p:cNvSpPr>
              <p:nvPr/>
            </p:nvSpPr>
            <p:spPr bwMode="auto">
              <a:xfrm>
                <a:off x="288" y="2592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7879" name="Line 57"/>
              <p:cNvSpPr>
                <a:spLocks noChangeShapeType="1"/>
              </p:cNvSpPr>
              <p:nvPr/>
            </p:nvSpPr>
            <p:spPr bwMode="auto">
              <a:xfrm>
                <a:off x="288" y="3168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77876" name="Text Box 58"/>
            <p:cNvSpPr txBox="1">
              <a:spLocks noChangeArrowheads="1"/>
            </p:cNvSpPr>
            <p:nvPr/>
          </p:nvSpPr>
          <p:spPr bwMode="auto">
            <a:xfrm>
              <a:off x="2160" y="2448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/>
                <a:t>h</a:t>
              </a:r>
            </a:p>
          </p:txBody>
        </p:sp>
      </p:grpSp>
      <p:grpSp>
        <p:nvGrpSpPr>
          <p:cNvPr id="8" name="Group 65"/>
          <p:cNvGrpSpPr/>
          <p:nvPr/>
        </p:nvGrpSpPr>
        <p:grpSpPr bwMode="auto">
          <a:xfrm>
            <a:off x="2971800" y="2971800"/>
            <a:ext cx="1447800" cy="2133600"/>
            <a:chOff x="1920" y="2160"/>
            <a:chExt cx="912" cy="1344"/>
          </a:xfrm>
        </p:grpSpPr>
        <p:sp>
          <p:nvSpPr>
            <p:cNvPr id="77871" name="Line 60"/>
            <p:cNvSpPr>
              <a:spLocks noChangeShapeType="1"/>
            </p:cNvSpPr>
            <p:nvPr/>
          </p:nvSpPr>
          <p:spPr bwMode="auto">
            <a:xfrm>
              <a:off x="2688" y="2160"/>
              <a:ext cx="0" cy="1344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7872" name="Line 61"/>
            <p:cNvSpPr>
              <a:spLocks noChangeShapeType="1"/>
            </p:cNvSpPr>
            <p:nvPr/>
          </p:nvSpPr>
          <p:spPr bwMode="auto">
            <a:xfrm>
              <a:off x="1920" y="2160"/>
              <a:ext cx="816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7873" name="Line 62"/>
            <p:cNvSpPr>
              <a:spLocks noChangeShapeType="1"/>
            </p:cNvSpPr>
            <p:nvPr/>
          </p:nvSpPr>
          <p:spPr bwMode="auto">
            <a:xfrm>
              <a:off x="2640" y="3504"/>
              <a:ext cx="96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7874" name="Text Box 63"/>
            <p:cNvSpPr txBox="1">
              <a:spLocks noChangeArrowheads="1"/>
            </p:cNvSpPr>
            <p:nvPr/>
          </p:nvSpPr>
          <p:spPr bwMode="auto">
            <a:xfrm>
              <a:off x="2400" y="2304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dirty="0"/>
                <a:t>h+2</a:t>
              </a:r>
            </a:p>
          </p:txBody>
        </p:sp>
      </p:grpSp>
      <p:grpSp>
        <p:nvGrpSpPr>
          <p:cNvPr id="77836" name="Group 68"/>
          <p:cNvGrpSpPr/>
          <p:nvPr/>
        </p:nvGrpSpPr>
        <p:grpSpPr bwMode="auto">
          <a:xfrm>
            <a:off x="381000" y="1676400"/>
            <a:ext cx="2743200" cy="3048000"/>
            <a:chOff x="240" y="1056"/>
            <a:chExt cx="1728" cy="1920"/>
          </a:xfrm>
        </p:grpSpPr>
        <p:sp>
          <p:nvSpPr>
            <p:cNvPr id="77857" name="Line 30"/>
            <p:cNvSpPr>
              <a:spLocks noChangeShapeType="1"/>
            </p:cNvSpPr>
            <p:nvPr/>
          </p:nvSpPr>
          <p:spPr bwMode="auto">
            <a:xfrm>
              <a:off x="1488" y="2112"/>
              <a:ext cx="38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858" name="Oval 20"/>
            <p:cNvSpPr>
              <a:spLocks noChangeArrowheads="1"/>
            </p:cNvSpPr>
            <p:nvPr/>
          </p:nvSpPr>
          <p:spPr bwMode="auto">
            <a:xfrm>
              <a:off x="720" y="1392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 sz="2400" b="0"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77859" name="Line 26"/>
            <p:cNvSpPr>
              <a:spLocks noChangeShapeType="1"/>
            </p:cNvSpPr>
            <p:nvPr/>
          </p:nvSpPr>
          <p:spPr bwMode="auto">
            <a:xfrm flipH="1">
              <a:off x="288" y="1632"/>
              <a:ext cx="48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860" name="Line 27"/>
            <p:cNvSpPr>
              <a:spLocks noChangeShapeType="1"/>
            </p:cNvSpPr>
            <p:nvPr/>
          </p:nvSpPr>
          <p:spPr bwMode="auto">
            <a:xfrm>
              <a:off x="960" y="1632"/>
              <a:ext cx="48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77861" name="AutoShape 34"/>
            <p:cNvCxnSpPr>
              <a:cxnSpLocks noChangeShapeType="1"/>
              <a:endCxn id="77858" idx="0"/>
            </p:cNvCxnSpPr>
            <p:nvPr/>
          </p:nvCxnSpPr>
          <p:spPr bwMode="auto">
            <a:xfrm rot="16200000" flipH="1">
              <a:off x="528" y="1056"/>
              <a:ext cx="336" cy="336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7862" name="Oval 21"/>
            <p:cNvSpPr>
              <a:spLocks noChangeArrowheads="1"/>
            </p:cNvSpPr>
            <p:nvPr/>
          </p:nvSpPr>
          <p:spPr bwMode="auto">
            <a:xfrm>
              <a:off x="1248" y="1872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 sz="2400" b="0">
                  <a:ea typeface="宋体" panose="02010600030101010101" pitchFamily="2" charset="-122"/>
                </a:rPr>
                <a:t>DR</a:t>
              </a:r>
            </a:p>
          </p:txBody>
        </p:sp>
        <p:sp>
          <p:nvSpPr>
            <p:cNvPr id="77863" name="Rectangle 22"/>
            <p:cNvSpPr>
              <a:spLocks noChangeArrowheads="1"/>
            </p:cNvSpPr>
            <p:nvPr/>
          </p:nvSpPr>
          <p:spPr bwMode="auto">
            <a:xfrm>
              <a:off x="1728" y="2352"/>
              <a:ext cx="240" cy="624"/>
            </a:xfrm>
            <a:prstGeom prst="rect">
              <a:avLst/>
            </a:prstGeom>
            <a:solidFill>
              <a:srgbClr val="FFCCCC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R</a:t>
              </a:r>
            </a:p>
          </p:txBody>
        </p:sp>
        <p:sp>
          <p:nvSpPr>
            <p:cNvPr id="77864" name="Rectangle 23"/>
            <p:cNvSpPr>
              <a:spLocks noChangeArrowheads="1"/>
            </p:cNvSpPr>
            <p:nvPr/>
          </p:nvSpPr>
          <p:spPr bwMode="auto">
            <a:xfrm>
              <a:off x="576" y="2688"/>
              <a:ext cx="240" cy="288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2400" b="0">
                  <a:ea typeface="宋体" panose="02010600030101010101" pitchFamily="2" charset="-122"/>
                </a:rPr>
                <a:t>PL</a:t>
              </a:r>
            </a:p>
          </p:txBody>
        </p:sp>
        <p:sp>
          <p:nvSpPr>
            <p:cNvPr id="77865" name="Line 28"/>
            <p:cNvSpPr>
              <a:spLocks noChangeShapeType="1"/>
            </p:cNvSpPr>
            <p:nvPr/>
          </p:nvSpPr>
          <p:spPr bwMode="auto">
            <a:xfrm flipH="1">
              <a:off x="960" y="2112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866" name="Line 31"/>
            <p:cNvSpPr>
              <a:spLocks noChangeShapeType="1"/>
            </p:cNvSpPr>
            <p:nvPr/>
          </p:nvSpPr>
          <p:spPr bwMode="auto">
            <a:xfrm flipH="1">
              <a:off x="720" y="2544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867" name="Rectangle 32"/>
            <p:cNvSpPr>
              <a:spLocks noChangeArrowheads="1"/>
            </p:cNvSpPr>
            <p:nvPr/>
          </p:nvSpPr>
          <p:spPr bwMode="auto">
            <a:xfrm>
              <a:off x="1152" y="2688"/>
              <a:ext cx="240" cy="288"/>
            </a:xfrm>
            <a:prstGeom prst="rect">
              <a:avLst/>
            </a:prstGeom>
            <a:solidFill>
              <a:srgbClr val="33CCFF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2400" b="0">
                  <a:ea typeface="宋体" panose="02010600030101010101" pitchFamily="2" charset="-122"/>
                </a:rPr>
                <a:t>PR</a:t>
              </a:r>
            </a:p>
          </p:txBody>
        </p:sp>
        <p:sp>
          <p:nvSpPr>
            <p:cNvPr id="77868" name="Line 33"/>
            <p:cNvSpPr>
              <a:spLocks noChangeShapeType="1"/>
            </p:cNvSpPr>
            <p:nvPr/>
          </p:nvSpPr>
          <p:spPr bwMode="auto">
            <a:xfrm>
              <a:off x="1104" y="2544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869" name="Rectangle 25"/>
            <p:cNvSpPr>
              <a:spLocks noChangeArrowheads="1"/>
            </p:cNvSpPr>
            <p:nvPr/>
          </p:nvSpPr>
          <p:spPr bwMode="auto">
            <a:xfrm>
              <a:off x="240" y="1920"/>
              <a:ext cx="240" cy="57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L</a:t>
              </a:r>
            </a:p>
          </p:txBody>
        </p:sp>
        <p:sp>
          <p:nvSpPr>
            <p:cNvPr id="77870" name="Oval 29"/>
            <p:cNvSpPr>
              <a:spLocks noChangeArrowheads="1"/>
            </p:cNvSpPr>
            <p:nvPr/>
          </p:nvSpPr>
          <p:spPr bwMode="auto">
            <a:xfrm>
              <a:off x="864" y="2304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 sz="2400" b="0">
                  <a:ea typeface="宋体" panose="02010600030101010101" pitchFamily="2" charset="-122"/>
                </a:rPr>
                <a:t>NP</a:t>
              </a:r>
            </a:p>
          </p:txBody>
        </p:sp>
      </p:grpSp>
      <p:sp>
        <p:nvSpPr>
          <p:cNvPr id="328770" name="Rectangle 66"/>
          <p:cNvSpPr>
            <a:spLocks noChangeArrowheads="1"/>
          </p:cNvSpPr>
          <p:nvPr/>
        </p:nvSpPr>
        <p:spPr bwMode="auto">
          <a:xfrm>
            <a:off x="304800" y="5334000"/>
            <a:ext cx="419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dirty="0"/>
              <a:t>H(L) – H(R) = -2, </a:t>
            </a:r>
            <a:r>
              <a:rPr lang="zh-CN" altLang="en-US" dirty="0"/>
              <a:t>不平衡！</a:t>
            </a:r>
          </a:p>
        </p:txBody>
      </p:sp>
      <p:sp>
        <p:nvSpPr>
          <p:cNvPr id="328771" name="Oval 67"/>
          <p:cNvSpPr>
            <a:spLocks noChangeArrowheads="1"/>
          </p:cNvSpPr>
          <p:nvPr/>
        </p:nvSpPr>
        <p:spPr bwMode="auto">
          <a:xfrm>
            <a:off x="609600" y="2819400"/>
            <a:ext cx="2743200" cy="2895600"/>
          </a:xfrm>
          <a:prstGeom prst="ellipse">
            <a:avLst/>
          </a:prstGeom>
          <a:noFill/>
          <a:ln w="28575">
            <a:solidFill>
              <a:srgbClr val="A5002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10" name="Group 87"/>
          <p:cNvGrpSpPr/>
          <p:nvPr/>
        </p:nvGrpSpPr>
        <p:grpSpPr bwMode="auto">
          <a:xfrm>
            <a:off x="5791200" y="1905000"/>
            <a:ext cx="3124200" cy="3657600"/>
            <a:chOff x="3696" y="1200"/>
            <a:chExt cx="1968" cy="2304"/>
          </a:xfrm>
        </p:grpSpPr>
        <p:sp>
          <p:nvSpPr>
            <p:cNvPr id="77841" name="Line 70"/>
            <p:cNvSpPr>
              <a:spLocks noChangeShapeType="1"/>
            </p:cNvSpPr>
            <p:nvPr/>
          </p:nvSpPr>
          <p:spPr bwMode="auto">
            <a:xfrm>
              <a:off x="5376" y="2688"/>
              <a:ext cx="19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842" name="Oval 71"/>
            <p:cNvSpPr>
              <a:spLocks noChangeArrowheads="1"/>
            </p:cNvSpPr>
            <p:nvPr/>
          </p:nvSpPr>
          <p:spPr bwMode="auto">
            <a:xfrm>
              <a:off x="4176" y="153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 sz="2400" b="0"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77843" name="Line 72"/>
            <p:cNvSpPr>
              <a:spLocks noChangeShapeType="1"/>
            </p:cNvSpPr>
            <p:nvPr/>
          </p:nvSpPr>
          <p:spPr bwMode="auto">
            <a:xfrm flipH="1">
              <a:off x="3744" y="1776"/>
              <a:ext cx="48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844" name="Line 73"/>
            <p:cNvSpPr>
              <a:spLocks noChangeShapeType="1"/>
            </p:cNvSpPr>
            <p:nvPr/>
          </p:nvSpPr>
          <p:spPr bwMode="auto">
            <a:xfrm>
              <a:off x="4416" y="1776"/>
              <a:ext cx="48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77845" name="AutoShape 74"/>
            <p:cNvCxnSpPr>
              <a:cxnSpLocks noChangeShapeType="1"/>
              <a:endCxn id="77842" idx="0"/>
            </p:cNvCxnSpPr>
            <p:nvPr/>
          </p:nvCxnSpPr>
          <p:spPr bwMode="auto">
            <a:xfrm rot="16200000" flipH="1">
              <a:off x="3984" y="1200"/>
              <a:ext cx="336" cy="336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7846" name="Rectangle 76"/>
            <p:cNvSpPr>
              <a:spLocks noChangeArrowheads="1"/>
            </p:cNvSpPr>
            <p:nvPr/>
          </p:nvSpPr>
          <p:spPr bwMode="auto">
            <a:xfrm>
              <a:off x="5424" y="2880"/>
              <a:ext cx="240" cy="624"/>
            </a:xfrm>
            <a:prstGeom prst="rect">
              <a:avLst/>
            </a:prstGeom>
            <a:solidFill>
              <a:srgbClr val="FFCCCC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R</a:t>
              </a:r>
            </a:p>
          </p:txBody>
        </p:sp>
        <p:sp>
          <p:nvSpPr>
            <p:cNvPr id="77847" name="Line 78"/>
            <p:cNvSpPr>
              <a:spLocks noChangeShapeType="1"/>
            </p:cNvSpPr>
            <p:nvPr/>
          </p:nvSpPr>
          <p:spPr bwMode="auto">
            <a:xfrm flipH="1">
              <a:off x="4944" y="2688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848" name="Line 79"/>
            <p:cNvSpPr>
              <a:spLocks noChangeShapeType="1"/>
            </p:cNvSpPr>
            <p:nvPr/>
          </p:nvSpPr>
          <p:spPr bwMode="auto">
            <a:xfrm flipH="1">
              <a:off x="4656" y="2304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849" name="Line 81"/>
            <p:cNvSpPr>
              <a:spLocks noChangeShapeType="1"/>
            </p:cNvSpPr>
            <p:nvPr/>
          </p:nvSpPr>
          <p:spPr bwMode="auto">
            <a:xfrm>
              <a:off x="5040" y="2304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850" name="Rectangle 82"/>
            <p:cNvSpPr>
              <a:spLocks noChangeArrowheads="1"/>
            </p:cNvSpPr>
            <p:nvPr/>
          </p:nvSpPr>
          <p:spPr bwMode="auto">
            <a:xfrm>
              <a:off x="3696" y="2064"/>
              <a:ext cx="240" cy="57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L</a:t>
              </a:r>
            </a:p>
          </p:txBody>
        </p:sp>
        <p:sp>
          <p:nvSpPr>
            <p:cNvPr id="77851" name="Oval 83"/>
            <p:cNvSpPr>
              <a:spLocks noChangeArrowheads="1"/>
            </p:cNvSpPr>
            <p:nvPr/>
          </p:nvSpPr>
          <p:spPr bwMode="auto">
            <a:xfrm>
              <a:off x="4800" y="2064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 sz="2400" b="0">
                  <a:ea typeface="宋体" panose="02010600030101010101" pitchFamily="2" charset="-122"/>
                </a:rPr>
                <a:t>NP</a:t>
              </a:r>
            </a:p>
          </p:txBody>
        </p:sp>
        <p:grpSp>
          <p:nvGrpSpPr>
            <p:cNvPr id="77852" name="Group 85"/>
            <p:cNvGrpSpPr/>
            <p:nvPr/>
          </p:nvGrpSpPr>
          <p:grpSpPr bwMode="auto">
            <a:xfrm>
              <a:off x="4512" y="2448"/>
              <a:ext cx="240" cy="528"/>
              <a:chOff x="4032" y="2832"/>
              <a:chExt cx="240" cy="528"/>
            </a:xfrm>
          </p:grpSpPr>
          <p:sp>
            <p:nvSpPr>
              <p:cNvPr id="77855" name="Rectangle 77"/>
              <p:cNvSpPr>
                <a:spLocks noChangeArrowheads="1"/>
              </p:cNvSpPr>
              <p:nvPr/>
            </p:nvSpPr>
            <p:spPr bwMode="auto">
              <a:xfrm>
                <a:off x="4032" y="2832"/>
                <a:ext cx="240" cy="288"/>
              </a:xfrm>
              <a:prstGeom prst="rect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400" b="0">
                    <a:ea typeface="宋体" panose="02010600030101010101" pitchFamily="2" charset="-122"/>
                  </a:rPr>
                  <a:t>PL</a:t>
                </a:r>
              </a:p>
            </p:txBody>
          </p:sp>
          <p:sp>
            <p:nvSpPr>
              <p:cNvPr id="77856" name="Rectangle 84"/>
              <p:cNvSpPr>
                <a:spLocks noChangeArrowheads="1"/>
              </p:cNvSpPr>
              <p:nvPr/>
            </p:nvSpPr>
            <p:spPr bwMode="auto">
              <a:xfrm>
                <a:off x="4032" y="3120"/>
                <a:ext cx="240" cy="240"/>
              </a:xfrm>
              <a:prstGeom prst="rect">
                <a:avLst/>
              </a:prstGeom>
              <a:solidFill>
                <a:srgbClr val="FF66CC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400" b="0">
                    <a:ea typeface="宋体" panose="02010600030101010101" pitchFamily="2" charset="-122"/>
                  </a:rPr>
                  <a:t>X</a:t>
                </a:r>
              </a:p>
            </p:txBody>
          </p:sp>
        </p:grpSp>
        <p:sp>
          <p:nvSpPr>
            <p:cNvPr id="77853" name="Oval 75"/>
            <p:cNvSpPr>
              <a:spLocks noChangeArrowheads="1"/>
            </p:cNvSpPr>
            <p:nvPr/>
          </p:nvSpPr>
          <p:spPr bwMode="auto">
            <a:xfrm>
              <a:off x="5184" y="2448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 sz="2400" b="0">
                  <a:ea typeface="宋体" panose="02010600030101010101" pitchFamily="2" charset="-122"/>
                </a:rPr>
                <a:t>DR</a:t>
              </a:r>
            </a:p>
          </p:txBody>
        </p:sp>
        <p:sp>
          <p:nvSpPr>
            <p:cNvPr id="77854" name="Rectangle 80"/>
            <p:cNvSpPr>
              <a:spLocks noChangeArrowheads="1"/>
            </p:cNvSpPr>
            <p:nvPr/>
          </p:nvSpPr>
          <p:spPr bwMode="auto">
            <a:xfrm>
              <a:off x="4896" y="2880"/>
              <a:ext cx="240" cy="288"/>
            </a:xfrm>
            <a:prstGeom prst="rect">
              <a:avLst/>
            </a:prstGeom>
            <a:solidFill>
              <a:srgbClr val="33CCFF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2400" b="0">
                  <a:ea typeface="宋体" panose="02010600030101010101" pitchFamily="2" charset="-122"/>
                </a:rPr>
                <a:t>PR</a:t>
              </a:r>
            </a:p>
          </p:txBody>
        </p:sp>
      </p:grpSp>
      <p:sp>
        <p:nvSpPr>
          <p:cNvPr id="328790" name="Oval 86"/>
          <p:cNvSpPr>
            <a:spLocks noChangeArrowheads="1"/>
          </p:cNvSpPr>
          <p:nvPr/>
        </p:nvSpPr>
        <p:spPr bwMode="auto">
          <a:xfrm>
            <a:off x="6781800" y="3048000"/>
            <a:ext cx="2438400" cy="2895600"/>
          </a:xfrm>
          <a:prstGeom prst="ellipse">
            <a:avLst/>
          </a:prstGeom>
          <a:noFill/>
          <a:ln w="28575">
            <a:solidFill>
              <a:srgbClr val="A5002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87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287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287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287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28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28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728" grpId="0" animBg="1" autoUpdateAnimBg="0"/>
      <p:bldP spid="328770" grpId="0" autoUpdateAnimBg="0"/>
      <p:bldP spid="328771" grpId="0" animBg="1"/>
      <p:bldP spid="328790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6A8F35-84E0-4D6A-9B37-89A1A4AB270F}" type="slidenum">
              <a:rPr lang="en-US" altLang="zh-CN"/>
              <a:t>68</a:t>
            </a:fld>
            <a:endParaRPr lang="en-US" altLang="zh-CN"/>
          </a:p>
        </p:txBody>
      </p:sp>
      <p:sp>
        <p:nvSpPr>
          <p:cNvPr id="410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RL</a:t>
            </a:r>
            <a:r>
              <a:rPr lang="zh-CN" altLang="en-US" smtClean="0"/>
              <a:t>型平衡旋转</a:t>
            </a:r>
          </a:p>
        </p:txBody>
      </p:sp>
      <p:sp>
        <p:nvSpPr>
          <p:cNvPr id="78852" name="Text Box 3"/>
          <p:cNvSpPr txBox="1">
            <a:spLocks noChangeArrowheads="1"/>
          </p:cNvSpPr>
          <p:nvPr/>
        </p:nvSpPr>
        <p:spPr bwMode="auto">
          <a:xfrm>
            <a:off x="762000" y="1143000"/>
            <a:ext cx="7772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以</a:t>
            </a:r>
            <a:r>
              <a:rPr lang="en-US" altLang="zh-CN"/>
              <a:t>D</a:t>
            </a:r>
            <a:r>
              <a:rPr lang="zh-CN" altLang="en-US"/>
              <a:t>为根的子树不平衡：右子树的左子树造成的</a:t>
            </a:r>
          </a:p>
        </p:txBody>
      </p:sp>
      <p:grpSp>
        <p:nvGrpSpPr>
          <p:cNvPr id="2" name="Group 4"/>
          <p:cNvGrpSpPr/>
          <p:nvPr/>
        </p:nvGrpSpPr>
        <p:grpSpPr bwMode="auto">
          <a:xfrm>
            <a:off x="5715000" y="1905000"/>
            <a:ext cx="3200400" cy="2895600"/>
            <a:chOff x="3312" y="1344"/>
            <a:chExt cx="2016" cy="1824"/>
          </a:xfrm>
        </p:grpSpPr>
        <p:sp>
          <p:nvSpPr>
            <p:cNvPr id="78888" name="Oval 5"/>
            <p:cNvSpPr>
              <a:spLocks noChangeArrowheads="1"/>
            </p:cNvSpPr>
            <p:nvPr/>
          </p:nvSpPr>
          <p:spPr bwMode="auto">
            <a:xfrm>
              <a:off x="4560" y="2112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 sz="2400" b="0">
                  <a:ea typeface="宋体" panose="02010600030101010101" pitchFamily="2" charset="-122"/>
                </a:rPr>
                <a:t>DR</a:t>
              </a:r>
            </a:p>
          </p:txBody>
        </p:sp>
        <p:sp>
          <p:nvSpPr>
            <p:cNvPr id="78889" name="Oval 6"/>
            <p:cNvSpPr>
              <a:spLocks noChangeArrowheads="1"/>
            </p:cNvSpPr>
            <p:nvPr/>
          </p:nvSpPr>
          <p:spPr bwMode="auto">
            <a:xfrm>
              <a:off x="3744" y="2112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 sz="2400" b="0"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78890" name="Rectangle 7"/>
            <p:cNvSpPr>
              <a:spLocks noChangeArrowheads="1"/>
            </p:cNvSpPr>
            <p:nvPr/>
          </p:nvSpPr>
          <p:spPr bwMode="auto">
            <a:xfrm>
              <a:off x="3312" y="2592"/>
              <a:ext cx="240" cy="57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L</a:t>
              </a:r>
            </a:p>
          </p:txBody>
        </p:sp>
        <p:sp>
          <p:nvSpPr>
            <p:cNvPr id="78891" name="Rectangle 8"/>
            <p:cNvSpPr>
              <a:spLocks noChangeArrowheads="1"/>
            </p:cNvSpPr>
            <p:nvPr/>
          </p:nvSpPr>
          <p:spPr bwMode="auto">
            <a:xfrm>
              <a:off x="3888" y="2592"/>
              <a:ext cx="240" cy="33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2400" b="0">
                  <a:ea typeface="宋体" panose="02010600030101010101" pitchFamily="2" charset="-122"/>
                </a:rPr>
                <a:t>PL</a:t>
              </a:r>
            </a:p>
          </p:txBody>
        </p:sp>
        <p:sp>
          <p:nvSpPr>
            <p:cNvPr id="78892" name="Rectangle 9"/>
            <p:cNvSpPr>
              <a:spLocks noChangeArrowheads="1"/>
            </p:cNvSpPr>
            <p:nvPr/>
          </p:nvSpPr>
          <p:spPr bwMode="auto">
            <a:xfrm>
              <a:off x="3888" y="2928"/>
              <a:ext cx="240" cy="240"/>
            </a:xfrm>
            <a:prstGeom prst="rect">
              <a:avLst/>
            </a:prstGeom>
            <a:solidFill>
              <a:srgbClr val="FF66CC"/>
            </a:solidFill>
            <a:ln w="9525">
              <a:solidFill>
                <a:schemeClr val="tx1"/>
              </a:solidFill>
              <a:prstDash val="dash"/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2400" b="0">
                  <a:ea typeface="宋体" panose="02010600030101010101" pitchFamily="2" charset="-122"/>
                </a:rPr>
                <a:t>X</a:t>
              </a:r>
            </a:p>
          </p:txBody>
        </p:sp>
        <p:sp>
          <p:nvSpPr>
            <p:cNvPr id="78893" name="Rectangle 10"/>
            <p:cNvSpPr>
              <a:spLocks noChangeArrowheads="1"/>
            </p:cNvSpPr>
            <p:nvPr/>
          </p:nvSpPr>
          <p:spPr bwMode="auto">
            <a:xfrm>
              <a:off x="5088" y="2592"/>
              <a:ext cx="240" cy="576"/>
            </a:xfrm>
            <a:prstGeom prst="rect">
              <a:avLst/>
            </a:prstGeom>
            <a:solidFill>
              <a:srgbClr val="FFCCCC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R</a:t>
              </a:r>
            </a:p>
          </p:txBody>
        </p:sp>
        <p:sp>
          <p:nvSpPr>
            <p:cNvPr id="78894" name="Line 11"/>
            <p:cNvSpPr>
              <a:spLocks noChangeShapeType="1"/>
            </p:cNvSpPr>
            <p:nvPr/>
          </p:nvSpPr>
          <p:spPr bwMode="auto">
            <a:xfrm flipH="1">
              <a:off x="3984" y="1920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95" name="Line 12"/>
            <p:cNvSpPr>
              <a:spLocks noChangeShapeType="1"/>
            </p:cNvSpPr>
            <p:nvPr/>
          </p:nvSpPr>
          <p:spPr bwMode="auto">
            <a:xfrm flipH="1">
              <a:off x="3456" y="2352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96" name="Oval 13"/>
            <p:cNvSpPr>
              <a:spLocks noChangeArrowheads="1"/>
            </p:cNvSpPr>
            <p:nvPr/>
          </p:nvSpPr>
          <p:spPr bwMode="auto">
            <a:xfrm>
              <a:off x="4176" y="168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 sz="2400" b="0">
                  <a:ea typeface="宋体" panose="02010600030101010101" pitchFamily="2" charset="-122"/>
                </a:rPr>
                <a:t>NP</a:t>
              </a:r>
            </a:p>
          </p:txBody>
        </p:sp>
        <p:sp>
          <p:nvSpPr>
            <p:cNvPr id="78897" name="Rectangle 14"/>
            <p:cNvSpPr>
              <a:spLocks noChangeArrowheads="1"/>
            </p:cNvSpPr>
            <p:nvPr/>
          </p:nvSpPr>
          <p:spPr bwMode="auto">
            <a:xfrm>
              <a:off x="4464" y="2592"/>
              <a:ext cx="240" cy="336"/>
            </a:xfrm>
            <a:prstGeom prst="rect">
              <a:avLst/>
            </a:prstGeom>
            <a:solidFill>
              <a:srgbClr val="33CCFF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2400" b="0">
                  <a:ea typeface="宋体" panose="02010600030101010101" pitchFamily="2" charset="-122"/>
                </a:rPr>
                <a:t>PR</a:t>
              </a:r>
            </a:p>
          </p:txBody>
        </p:sp>
        <p:sp>
          <p:nvSpPr>
            <p:cNvPr id="78898" name="Line 15"/>
            <p:cNvSpPr>
              <a:spLocks noChangeShapeType="1"/>
            </p:cNvSpPr>
            <p:nvPr/>
          </p:nvSpPr>
          <p:spPr bwMode="auto">
            <a:xfrm>
              <a:off x="4416" y="1920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99" name="Line 16"/>
            <p:cNvSpPr>
              <a:spLocks noChangeShapeType="1"/>
            </p:cNvSpPr>
            <p:nvPr/>
          </p:nvSpPr>
          <p:spPr bwMode="auto">
            <a:xfrm>
              <a:off x="4848" y="2352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900" name="Line 17"/>
            <p:cNvSpPr>
              <a:spLocks noChangeShapeType="1"/>
            </p:cNvSpPr>
            <p:nvPr/>
          </p:nvSpPr>
          <p:spPr bwMode="auto">
            <a:xfrm>
              <a:off x="3888" y="2400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901" name="Line 18"/>
            <p:cNvSpPr>
              <a:spLocks noChangeShapeType="1"/>
            </p:cNvSpPr>
            <p:nvPr/>
          </p:nvSpPr>
          <p:spPr bwMode="auto">
            <a:xfrm flipH="1">
              <a:off x="4608" y="2400"/>
              <a:ext cx="4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78902" name="AutoShape 19"/>
            <p:cNvCxnSpPr>
              <a:cxnSpLocks noChangeShapeType="1"/>
            </p:cNvCxnSpPr>
            <p:nvPr/>
          </p:nvCxnSpPr>
          <p:spPr bwMode="auto">
            <a:xfrm rot="16200000" flipH="1">
              <a:off x="3984" y="1344"/>
              <a:ext cx="336" cy="336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" name="Group 20"/>
          <p:cNvGrpSpPr/>
          <p:nvPr/>
        </p:nvGrpSpPr>
        <p:grpSpPr bwMode="auto">
          <a:xfrm>
            <a:off x="4191000" y="2590800"/>
            <a:ext cx="1295400" cy="2271713"/>
            <a:chOff x="2352" y="1776"/>
            <a:chExt cx="816" cy="1431"/>
          </a:xfrm>
        </p:grpSpPr>
        <p:sp>
          <p:nvSpPr>
            <p:cNvPr id="78885" name="AutoShape 21"/>
            <p:cNvSpPr>
              <a:spLocks noChangeArrowheads="1"/>
            </p:cNvSpPr>
            <p:nvPr/>
          </p:nvSpPr>
          <p:spPr bwMode="auto">
            <a:xfrm>
              <a:off x="2420" y="2427"/>
              <a:ext cx="680" cy="408"/>
            </a:xfrm>
            <a:prstGeom prst="rightArrow">
              <a:avLst>
                <a:gd name="adj1" fmla="val 50000"/>
                <a:gd name="adj2" fmla="val 41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86" name="Text Box 22"/>
            <p:cNvSpPr txBox="1">
              <a:spLocks noChangeArrowheads="1"/>
            </p:cNvSpPr>
            <p:nvPr/>
          </p:nvSpPr>
          <p:spPr bwMode="auto">
            <a:xfrm>
              <a:off x="2352" y="1776"/>
              <a:ext cx="816" cy="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/>
                <a:t>2)</a:t>
              </a:r>
              <a:r>
                <a:rPr lang="zh-CN" altLang="en-US"/>
                <a:t>逆时针旋转</a:t>
              </a:r>
            </a:p>
          </p:txBody>
        </p:sp>
        <p:sp>
          <p:nvSpPr>
            <p:cNvPr id="78887" name="Text Box 23"/>
            <p:cNvSpPr txBox="1">
              <a:spLocks noChangeArrowheads="1"/>
            </p:cNvSpPr>
            <p:nvPr/>
          </p:nvSpPr>
          <p:spPr bwMode="auto">
            <a:xfrm>
              <a:off x="2352" y="2880"/>
              <a:ext cx="8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zh-CN" altLang="zh-CN"/>
            </a:p>
          </p:txBody>
        </p:sp>
      </p:grpSp>
      <p:grpSp>
        <p:nvGrpSpPr>
          <p:cNvPr id="78855" name="Group 39"/>
          <p:cNvGrpSpPr/>
          <p:nvPr/>
        </p:nvGrpSpPr>
        <p:grpSpPr bwMode="auto">
          <a:xfrm>
            <a:off x="533400" y="1600200"/>
            <a:ext cx="3124200" cy="3657600"/>
            <a:chOff x="3696" y="1200"/>
            <a:chExt cx="1968" cy="2304"/>
          </a:xfrm>
        </p:grpSpPr>
        <p:sp>
          <p:nvSpPr>
            <p:cNvPr id="78869" name="Line 40"/>
            <p:cNvSpPr>
              <a:spLocks noChangeShapeType="1"/>
            </p:cNvSpPr>
            <p:nvPr/>
          </p:nvSpPr>
          <p:spPr bwMode="auto">
            <a:xfrm>
              <a:off x="5376" y="2688"/>
              <a:ext cx="19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70" name="Oval 41"/>
            <p:cNvSpPr>
              <a:spLocks noChangeArrowheads="1"/>
            </p:cNvSpPr>
            <p:nvPr/>
          </p:nvSpPr>
          <p:spPr bwMode="auto">
            <a:xfrm>
              <a:off x="4176" y="153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 sz="2400" b="0"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78871" name="Line 42"/>
            <p:cNvSpPr>
              <a:spLocks noChangeShapeType="1"/>
            </p:cNvSpPr>
            <p:nvPr/>
          </p:nvSpPr>
          <p:spPr bwMode="auto">
            <a:xfrm flipH="1">
              <a:off x="3744" y="1776"/>
              <a:ext cx="48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72" name="Line 43"/>
            <p:cNvSpPr>
              <a:spLocks noChangeShapeType="1"/>
            </p:cNvSpPr>
            <p:nvPr/>
          </p:nvSpPr>
          <p:spPr bwMode="auto">
            <a:xfrm>
              <a:off x="4416" y="1776"/>
              <a:ext cx="48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78873" name="AutoShape 44"/>
            <p:cNvCxnSpPr>
              <a:cxnSpLocks noChangeShapeType="1"/>
              <a:endCxn id="78870" idx="0"/>
            </p:cNvCxnSpPr>
            <p:nvPr/>
          </p:nvCxnSpPr>
          <p:spPr bwMode="auto">
            <a:xfrm rot="16200000" flipH="1">
              <a:off x="3984" y="1200"/>
              <a:ext cx="336" cy="336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8874" name="Rectangle 45"/>
            <p:cNvSpPr>
              <a:spLocks noChangeArrowheads="1"/>
            </p:cNvSpPr>
            <p:nvPr/>
          </p:nvSpPr>
          <p:spPr bwMode="auto">
            <a:xfrm>
              <a:off x="5424" y="2880"/>
              <a:ext cx="240" cy="624"/>
            </a:xfrm>
            <a:prstGeom prst="rect">
              <a:avLst/>
            </a:prstGeom>
            <a:solidFill>
              <a:srgbClr val="FFCCCC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R</a:t>
              </a:r>
            </a:p>
          </p:txBody>
        </p:sp>
        <p:sp>
          <p:nvSpPr>
            <p:cNvPr id="78875" name="Line 46"/>
            <p:cNvSpPr>
              <a:spLocks noChangeShapeType="1"/>
            </p:cNvSpPr>
            <p:nvPr/>
          </p:nvSpPr>
          <p:spPr bwMode="auto">
            <a:xfrm flipH="1">
              <a:off x="4944" y="2688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76" name="Line 47"/>
            <p:cNvSpPr>
              <a:spLocks noChangeShapeType="1"/>
            </p:cNvSpPr>
            <p:nvPr/>
          </p:nvSpPr>
          <p:spPr bwMode="auto">
            <a:xfrm flipH="1">
              <a:off x="4656" y="2304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77" name="Line 48"/>
            <p:cNvSpPr>
              <a:spLocks noChangeShapeType="1"/>
            </p:cNvSpPr>
            <p:nvPr/>
          </p:nvSpPr>
          <p:spPr bwMode="auto">
            <a:xfrm>
              <a:off x="5040" y="2304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78" name="Rectangle 49"/>
            <p:cNvSpPr>
              <a:spLocks noChangeArrowheads="1"/>
            </p:cNvSpPr>
            <p:nvPr/>
          </p:nvSpPr>
          <p:spPr bwMode="auto">
            <a:xfrm>
              <a:off x="3696" y="2064"/>
              <a:ext cx="240" cy="57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L</a:t>
              </a:r>
            </a:p>
          </p:txBody>
        </p:sp>
        <p:sp>
          <p:nvSpPr>
            <p:cNvPr id="78879" name="Oval 50"/>
            <p:cNvSpPr>
              <a:spLocks noChangeArrowheads="1"/>
            </p:cNvSpPr>
            <p:nvPr/>
          </p:nvSpPr>
          <p:spPr bwMode="auto">
            <a:xfrm>
              <a:off x="4800" y="2064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 sz="2400" b="0">
                  <a:ea typeface="宋体" panose="02010600030101010101" pitchFamily="2" charset="-122"/>
                </a:rPr>
                <a:t>NP</a:t>
              </a:r>
            </a:p>
          </p:txBody>
        </p:sp>
        <p:grpSp>
          <p:nvGrpSpPr>
            <p:cNvPr id="78880" name="Group 51"/>
            <p:cNvGrpSpPr/>
            <p:nvPr/>
          </p:nvGrpSpPr>
          <p:grpSpPr bwMode="auto">
            <a:xfrm>
              <a:off x="4512" y="2448"/>
              <a:ext cx="240" cy="528"/>
              <a:chOff x="4032" y="2832"/>
              <a:chExt cx="240" cy="528"/>
            </a:xfrm>
          </p:grpSpPr>
          <p:sp>
            <p:nvSpPr>
              <p:cNvPr id="78883" name="Rectangle 52"/>
              <p:cNvSpPr>
                <a:spLocks noChangeArrowheads="1"/>
              </p:cNvSpPr>
              <p:nvPr/>
            </p:nvSpPr>
            <p:spPr bwMode="auto">
              <a:xfrm>
                <a:off x="4032" y="2832"/>
                <a:ext cx="240" cy="288"/>
              </a:xfrm>
              <a:prstGeom prst="rect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400" b="0">
                    <a:ea typeface="宋体" panose="02010600030101010101" pitchFamily="2" charset="-122"/>
                  </a:rPr>
                  <a:t>PL</a:t>
                </a:r>
              </a:p>
            </p:txBody>
          </p:sp>
          <p:sp>
            <p:nvSpPr>
              <p:cNvPr id="78884" name="Rectangle 53"/>
              <p:cNvSpPr>
                <a:spLocks noChangeArrowheads="1"/>
              </p:cNvSpPr>
              <p:nvPr/>
            </p:nvSpPr>
            <p:spPr bwMode="auto">
              <a:xfrm>
                <a:off x="4032" y="3120"/>
                <a:ext cx="240" cy="240"/>
              </a:xfrm>
              <a:prstGeom prst="rect">
                <a:avLst/>
              </a:prstGeom>
              <a:solidFill>
                <a:srgbClr val="FF66CC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400" b="0">
                    <a:ea typeface="宋体" panose="02010600030101010101" pitchFamily="2" charset="-122"/>
                  </a:rPr>
                  <a:t>X</a:t>
                </a:r>
              </a:p>
            </p:txBody>
          </p:sp>
        </p:grpSp>
        <p:sp>
          <p:nvSpPr>
            <p:cNvPr id="78881" name="Oval 54"/>
            <p:cNvSpPr>
              <a:spLocks noChangeArrowheads="1"/>
            </p:cNvSpPr>
            <p:nvPr/>
          </p:nvSpPr>
          <p:spPr bwMode="auto">
            <a:xfrm>
              <a:off x="5184" y="2448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 sz="2400" b="0">
                  <a:ea typeface="宋体" panose="02010600030101010101" pitchFamily="2" charset="-122"/>
                </a:rPr>
                <a:t>DR</a:t>
              </a:r>
            </a:p>
          </p:txBody>
        </p:sp>
        <p:sp>
          <p:nvSpPr>
            <p:cNvPr id="78882" name="Rectangle 55"/>
            <p:cNvSpPr>
              <a:spLocks noChangeArrowheads="1"/>
            </p:cNvSpPr>
            <p:nvPr/>
          </p:nvSpPr>
          <p:spPr bwMode="auto">
            <a:xfrm>
              <a:off x="4896" y="2880"/>
              <a:ext cx="240" cy="288"/>
            </a:xfrm>
            <a:prstGeom prst="rect">
              <a:avLst/>
            </a:prstGeom>
            <a:solidFill>
              <a:srgbClr val="33CCFF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2400" b="0">
                  <a:ea typeface="宋体" panose="02010600030101010101" pitchFamily="2" charset="-122"/>
                </a:rPr>
                <a:t>PR</a:t>
              </a:r>
            </a:p>
          </p:txBody>
        </p:sp>
      </p:grpSp>
      <p:sp>
        <p:nvSpPr>
          <p:cNvPr id="410680" name="Rectangle 56"/>
          <p:cNvSpPr>
            <a:spLocks noChangeArrowheads="1"/>
          </p:cNvSpPr>
          <p:nvPr/>
        </p:nvSpPr>
        <p:spPr bwMode="auto">
          <a:xfrm>
            <a:off x="304800" y="5257800"/>
            <a:ext cx="419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dirty="0"/>
              <a:t>H(L) – H(R) = 2, RR</a:t>
            </a:r>
            <a:r>
              <a:rPr lang="zh-CN" altLang="en-US" dirty="0"/>
              <a:t>型</a:t>
            </a:r>
          </a:p>
        </p:txBody>
      </p:sp>
      <p:sp>
        <p:nvSpPr>
          <p:cNvPr id="78857" name="Text Box 57"/>
          <p:cNvSpPr txBox="1">
            <a:spLocks noChangeArrowheads="1"/>
          </p:cNvSpPr>
          <p:nvPr/>
        </p:nvSpPr>
        <p:spPr bwMode="auto">
          <a:xfrm>
            <a:off x="2286000" y="5867400"/>
            <a:ext cx="5181600" cy="5286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/>
              <a:t>RL</a:t>
            </a:r>
            <a:r>
              <a:rPr lang="zh-CN" altLang="en-US" dirty="0"/>
              <a:t>型</a:t>
            </a:r>
            <a:r>
              <a:rPr lang="zh-CN" altLang="en-US" dirty="0">
                <a:solidFill>
                  <a:srgbClr val="FF0000"/>
                </a:solidFill>
              </a:rPr>
              <a:t>先向右旋转</a:t>
            </a:r>
            <a:r>
              <a:rPr lang="en-US" altLang="zh-CN" dirty="0">
                <a:solidFill>
                  <a:srgbClr val="FF0000"/>
                </a:solidFill>
              </a:rPr>
              <a:t>, </a:t>
            </a:r>
            <a:r>
              <a:rPr lang="zh-CN" altLang="en-US" dirty="0">
                <a:solidFill>
                  <a:srgbClr val="FF0000"/>
                </a:solidFill>
              </a:rPr>
              <a:t>再向左旋转</a:t>
            </a:r>
          </a:p>
        </p:txBody>
      </p:sp>
      <p:grpSp>
        <p:nvGrpSpPr>
          <p:cNvPr id="6" name="Group 58"/>
          <p:cNvGrpSpPr/>
          <p:nvPr/>
        </p:nvGrpSpPr>
        <p:grpSpPr bwMode="auto">
          <a:xfrm>
            <a:off x="0" y="2971800"/>
            <a:ext cx="381000" cy="914400"/>
            <a:chOff x="2160" y="2256"/>
            <a:chExt cx="240" cy="576"/>
          </a:xfrm>
        </p:grpSpPr>
        <p:grpSp>
          <p:nvGrpSpPr>
            <p:cNvPr id="78864" name="Group 59"/>
            <p:cNvGrpSpPr/>
            <p:nvPr/>
          </p:nvGrpSpPr>
          <p:grpSpPr bwMode="auto">
            <a:xfrm>
              <a:off x="2304" y="2256"/>
              <a:ext cx="96" cy="576"/>
              <a:chOff x="288" y="2592"/>
              <a:chExt cx="96" cy="576"/>
            </a:xfrm>
          </p:grpSpPr>
          <p:sp>
            <p:nvSpPr>
              <p:cNvPr id="78866" name="Line 60"/>
              <p:cNvSpPr>
                <a:spLocks noChangeShapeType="1"/>
              </p:cNvSpPr>
              <p:nvPr/>
            </p:nvSpPr>
            <p:spPr bwMode="auto">
              <a:xfrm>
                <a:off x="336" y="2592"/>
                <a:ext cx="0" cy="57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8867" name="Line 61"/>
              <p:cNvSpPr>
                <a:spLocks noChangeShapeType="1"/>
              </p:cNvSpPr>
              <p:nvPr/>
            </p:nvSpPr>
            <p:spPr bwMode="auto">
              <a:xfrm>
                <a:off x="288" y="2592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8868" name="Line 62"/>
              <p:cNvSpPr>
                <a:spLocks noChangeShapeType="1"/>
              </p:cNvSpPr>
              <p:nvPr/>
            </p:nvSpPr>
            <p:spPr bwMode="auto">
              <a:xfrm>
                <a:off x="288" y="3168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78865" name="Text Box 63"/>
            <p:cNvSpPr txBox="1">
              <a:spLocks noChangeArrowheads="1"/>
            </p:cNvSpPr>
            <p:nvPr/>
          </p:nvSpPr>
          <p:spPr bwMode="auto">
            <a:xfrm>
              <a:off x="2160" y="2448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/>
                <a:t>h</a:t>
              </a:r>
            </a:p>
          </p:txBody>
        </p:sp>
      </p:grpSp>
      <p:grpSp>
        <p:nvGrpSpPr>
          <p:cNvPr id="8" name="Group 64"/>
          <p:cNvGrpSpPr/>
          <p:nvPr/>
        </p:nvGrpSpPr>
        <p:grpSpPr bwMode="auto">
          <a:xfrm>
            <a:off x="2667000" y="2971800"/>
            <a:ext cx="1447800" cy="2286000"/>
            <a:chOff x="1920" y="2160"/>
            <a:chExt cx="912" cy="1344"/>
          </a:xfrm>
        </p:grpSpPr>
        <p:sp>
          <p:nvSpPr>
            <p:cNvPr id="78860" name="Line 65"/>
            <p:cNvSpPr>
              <a:spLocks noChangeShapeType="1"/>
            </p:cNvSpPr>
            <p:nvPr/>
          </p:nvSpPr>
          <p:spPr bwMode="auto">
            <a:xfrm>
              <a:off x="2688" y="2160"/>
              <a:ext cx="0" cy="1344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8861" name="Line 66"/>
            <p:cNvSpPr>
              <a:spLocks noChangeShapeType="1"/>
            </p:cNvSpPr>
            <p:nvPr/>
          </p:nvSpPr>
          <p:spPr bwMode="auto">
            <a:xfrm>
              <a:off x="1920" y="2160"/>
              <a:ext cx="816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8862" name="Line 67"/>
            <p:cNvSpPr>
              <a:spLocks noChangeShapeType="1"/>
            </p:cNvSpPr>
            <p:nvPr/>
          </p:nvSpPr>
          <p:spPr bwMode="auto">
            <a:xfrm>
              <a:off x="2640" y="3504"/>
              <a:ext cx="96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8863" name="Text Box 68"/>
            <p:cNvSpPr txBox="1">
              <a:spLocks noChangeArrowheads="1"/>
            </p:cNvSpPr>
            <p:nvPr/>
          </p:nvSpPr>
          <p:spPr bwMode="auto">
            <a:xfrm>
              <a:off x="2400" y="2304"/>
              <a:ext cx="43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dirty="0"/>
                <a:t>h+2</a:t>
              </a:r>
            </a:p>
          </p:txBody>
        </p:sp>
      </p:grpSp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106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106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680" grpId="0" autoUpdateAnimBg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F01028-5DF1-4EF9-B13B-A71F1922E6DF}" type="slidenum">
              <a:rPr lang="en-US" altLang="zh-CN"/>
              <a:t>69</a:t>
            </a:fld>
            <a:endParaRPr lang="en-US" altLang="zh-CN"/>
          </a:p>
        </p:txBody>
      </p:sp>
      <p:sp>
        <p:nvSpPr>
          <p:cNvPr id="79875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728663"/>
            <a:ext cx="8893175" cy="1176337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zh-CN" altLang="en-US" smtClean="0"/>
              <a:t>例题</a:t>
            </a:r>
            <a:r>
              <a:rPr lang="en-US" altLang="zh-CN" smtClean="0"/>
              <a:t>:</a:t>
            </a:r>
            <a:r>
              <a:rPr lang="zh-CN" altLang="en-US" smtClean="0"/>
              <a:t>按照如下顺序建立平衡二叉树：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mtClean="0"/>
              <a:t>10,  13,  19,  7,  4,  8,  15,  24,  33,  21</a:t>
            </a:r>
          </a:p>
        </p:txBody>
      </p:sp>
      <p:sp>
        <p:nvSpPr>
          <p:cNvPr id="432132" name="Line 4"/>
          <p:cNvSpPr>
            <a:spLocks noChangeShapeType="1"/>
          </p:cNvSpPr>
          <p:nvPr/>
        </p:nvSpPr>
        <p:spPr bwMode="auto">
          <a:xfrm>
            <a:off x="1176338" y="3679825"/>
            <a:ext cx="239712" cy="2682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2133" name="Oval 5"/>
          <p:cNvSpPr>
            <a:spLocks noChangeArrowheads="1"/>
          </p:cNvSpPr>
          <p:nvPr/>
        </p:nvSpPr>
        <p:spPr bwMode="auto">
          <a:xfrm>
            <a:off x="693738" y="3271838"/>
            <a:ext cx="531812" cy="503237"/>
          </a:xfrm>
          <a:prstGeom prst="ellipse">
            <a:avLst/>
          </a:prstGeom>
          <a:noFill/>
          <a:ln w="28575" cap="rnd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10</a:t>
            </a:r>
          </a:p>
        </p:txBody>
      </p:sp>
      <p:sp>
        <p:nvSpPr>
          <p:cNvPr id="432134" name="Oval 6"/>
          <p:cNvSpPr>
            <a:spLocks noChangeArrowheads="1"/>
          </p:cNvSpPr>
          <p:nvPr/>
        </p:nvSpPr>
        <p:spPr bwMode="auto">
          <a:xfrm>
            <a:off x="1314450" y="3919538"/>
            <a:ext cx="531813" cy="503237"/>
          </a:xfrm>
          <a:prstGeom prst="ellipse">
            <a:avLst/>
          </a:prstGeom>
          <a:noFill/>
          <a:ln w="28575" cap="rnd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 dirty="0">
                <a:ea typeface="宋体" panose="02010600030101010101" pitchFamily="2" charset="-122"/>
              </a:rPr>
              <a:t>13</a:t>
            </a:r>
          </a:p>
        </p:txBody>
      </p:sp>
      <p:sp>
        <p:nvSpPr>
          <p:cNvPr id="432135" name="Oval 7"/>
          <p:cNvSpPr>
            <a:spLocks noChangeArrowheads="1"/>
          </p:cNvSpPr>
          <p:nvPr/>
        </p:nvSpPr>
        <p:spPr bwMode="auto">
          <a:xfrm>
            <a:off x="1801813" y="4567238"/>
            <a:ext cx="531812" cy="503237"/>
          </a:xfrm>
          <a:prstGeom prst="ellipse">
            <a:avLst/>
          </a:prstGeom>
          <a:noFill/>
          <a:ln w="28575" cap="rnd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19</a:t>
            </a:r>
          </a:p>
        </p:txBody>
      </p:sp>
      <p:sp>
        <p:nvSpPr>
          <p:cNvPr id="432139" name="Text Box 11"/>
          <p:cNvSpPr txBox="1">
            <a:spLocks noChangeArrowheads="1"/>
          </p:cNvSpPr>
          <p:nvPr/>
        </p:nvSpPr>
        <p:spPr bwMode="auto">
          <a:xfrm>
            <a:off x="508000" y="1981200"/>
            <a:ext cx="74183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3200">
                <a:ea typeface="宋体" panose="02010600030101010101" pitchFamily="2" charset="-122"/>
              </a:rPr>
              <a:t>插入</a:t>
            </a:r>
            <a:r>
              <a:rPr lang="en-US" altLang="zh-CN" sz="3200">
                <a:ea typeface="宋体" panose="02010600030101010101" pitchFamily="2" charset="-122"/>
              </a:rPr>
              <a:t>10</a:t>
            </a:r>
            <a:r>
              <a:rPr lang="zh-CN" altLang="en-US" sz="3200">
                <a:ea typeface="宋体" panose="02010600030101010101" pitchFamily="2" charset="-122"/>
              </a:rPr>
              <a:t>、</a:t>
            </a:r>
            <a:r>
              <a:rPr lang="en-US" altLang="zh-CN" sz="3200">
                <a:ea typeface="宋体" panose="02010600030101010101" pitchFamily="2" charset="-122"/>
              </a:rPr>
              <a:t>13</a:t>
            </a:r>
            <a:r>
              <a:rPr lang="zh-CN" altLang="en-US" sz="3200">
                <a:ea typeface="宋体" panose="02010600030101010101" pitchFamily="2" charset="-122"/>
              </a:rPr>
              <a:t>、</a:t>
            </a:r>
            <a:r>
              <a:rPr lang="en-US" altLang="zh-CN" sz="3200">
                <a:ea typeface="宋体" panose="02010600030101010101" pitchFamily="2" charset="-122"/>
              </a:rPr>
              <a:t>19 </a:t>
            </a:r>
          </a:p>
        </p:txBody>
      </p:sp>
      <p:sp>
        <p:nvSpPr>
          <p:cNvPr id="432140" name="Rectangle 12"/>
          <p:cNvSpPr>
            <a:spLocks noChangeArrowheads="1"/>
          </p:cNvSpPr>
          <p:nvPr/>
        </p:nvSpPr>
        <p:spPr bwMode="auto">
          <a:xfrm>
            <a:off x="711200" y="5926138"/>
            <a:ext cx="1574800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hlink"/>
              </a:buClr>
            </a:pPr>
            <a:r>
              <a:rPr kumimoji="0" lang="en-US" altLang="zh-CN" sz="2400"/>
              <a:t>RR</a:t>
            </a:r>
            <a:r>
              <a:rPr kumimoji="0" lang="zh-CN" altLang="en-US" sz="2400"/>
              <a:t>型</a:t>
            </a:r>
          </a:p>
        </p:txBody>
      </p:sp>
      <p:sp>
        <p:nvSpPr>
          <p:cNvPr id="432141" name="Line 13"/>
          <p:cNvSpPr>
            <a:spLocks noChangeShapeType="1"/>
          </p:cNvSpPr>
          <p:nvPr/>
        </p:nvSpPr>
        <p:spPr bwMode="auto">
          <a:xfrm>
            <a:off x="1762125" y="4329113"/>
            <a:ext cx="239713" cy="2682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2142" name="Oval 14"/>
          <p:cNvSpPr>
            <a:spLocks noChangeArrowheads="1"/>
          </p:cNvSpPr>
          <p:nvPr/>
        </p:nvSpPr>
        <p:spPr bwMode="auto">
          <a:xfrm>
            <a:off x="4427538" y="3197225"/>
            <a:ext cx="531812" cy="503238"/>
          </a:xfrm>
          <a:prstGeom prst="ellipse">
            <a:avLst/>
          </a:prstGeom>
          <a:noFill/>
          <a:ln w="28575" cap="rnd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13</a:t>
            </a:r>
          </a:p>
        </p:txBody>
      </p:sp>
      <p:sp>
        <p:nvSpPr>
          <p:cNvPr id="432144" name="Line 16"/>
          <p:cNvSpPr>
            <a:spLocks noChangeShapeType="1"/>
          </p:cNvSpPr>
          <p:nvPr/>
        </p:nvSpPr>
        <p:spPr bwMode="auto">
          <a:xfrm flipH="1">
            <a:off x="4289425" y="3644900"/>
            <a:ext cx="242888" cy="3063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2145" name="Oval 17"/>
          <p:cNvSpPr>
            <a:spLocks noChangeArrowheads="1"/>
          </p:cNvSpPr>
          <p:nvPr/>
        </p:nvSpPr>
        <p:spPr bwMode="auto">
          <a:xfrm>
            <a:off x="3921125" y="3921125"/>
            <a:ext cx="531813" cy="503238"/>
          </a:xfrm>
          <a:prstGeom prst="ellipse">
            <a:avLst/>
          </a:prstGeom>
          <a:noFill/>
          <a:ln w="28575" cap="rnd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 dirty="0">
                <a:ea typeface="宋体" panose="02010600030101010101" pitchFamily="2" charset="-122"/>
              </a:rPr>
              <a:t>10</a:t>
            </a:r>
          </a:p>
        </p:txBody>
      </p:sp>
      <p:sp>
        <p:nvSpPr>
          <p:cNvPr id="432147" name="Oval 19"/>
          <p:cNvSpPr>
            <a:spLocks noChangeArrowheads="1"/>
          </p:cNvSpPr>
          <p:nvPr/>
        </p:nvSpPr>
        <p:spPr bwMode="auto">
          <a:xfrm>
            <a:off x="4876800" y="3908425"/>
            <a:ext cx="531813" cy="503238"/>
          </a:xfrm>
          <a:prstGeom prst="ellipse">
            <a:avLst/>
          </a:prstGeom>
          <a:noFill/>
          <a:ln w="28575" cap="rnd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19</a:t>
            </a:r>
          </a:p>
        </p:txBody>
      </p:sp>
      <p:sp>
        <p:nvSpPr>
          <p:cNvPr id="432148" name="Line 20"/>
          <p:cNvSpPr>
            <a:spLocks noChangeShapeType="1"/>
          </p:cNvSpPr>
          <p:nvPr/>
        </p:nvSpPr>
        <p:spPr bwMode="auto">
          <a:xfrm>
            <a:off x="4837113" y="3670300"/>
            <a:ext cx="239712" cy="2682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2150" name="Text Box 22"/>
          <p:cNvSpPr txBox="1">
            <a:spLocks noChangeArrowheads="1"/>
          </p:cNvSpPr>
          <p:nvPr/>
        </p:nvSpPr>
        <p:spPr bwMode="auto">
          <a:xfrm>
            <a:off x="3417888" y="1982788"/>
            <a:ext cx="477678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3200">
                <a:ea typeface="宋体" panose="02010600030101010101" pitchFamily="2" charset="-122"/>
              </a:rPr>
              <a:t>、</a:t>
            </a:r>
            <a:r>
              <a:rPr lang="en-US" altLang="zh-CN" sz="3200">
                <a:solidFill>
                  <a:srgbClr val="FF0000"/>
                </a:solidFill>
                <a:ea typeface="宋体" panose="02010600030101010101" pitchFamily="2" charset="-122"/>
              </a:rPr>
              <a:t>7</a:t>
            </a:r>
            <a:r>
              <a:rPr lang="zh-CN" altLang="en-US" sz="3200">
                <a:ea typeface="宋体" panose="02010600030101010101" pitchFamily="2" charset="-122"/>
              </a:rPr>
              <a:t>、</a:t>
            </a:r>
            <a:r>
              <a:rPr lang="en-US" altLang="zh-CN" sz="3200">
                <a:solidFill>
                  <a:srgbClr val="FF0000"/>
                </a:solidFill>
                <a:ea typeface="宋体" panose="02010600030101010101" pitchFamily="2" charset="-122"/>
              </a:rPr>
              <a:t>4</a:t>
            </a:r>
            <a:r>
              <a:rPr lang="en-US" altLang="zh-CN" sz="3200"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432151" name="Line 23"/>
          <p:cNvSpPr>
            <a:spLocks noChangeShapeType="1"/>
          </p:cNvSpPr>
          <p:nvPr/>
        </p:nvSpPr>
        <p:spPr bwMode="auto">
          <a:xfrm flipH="1">
            <a:off x="3833813" y="4383088"/>
            <a:ext cx="242887" cy="3063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2152" name="Oval 24"/>
          <p:cNvSpPr>
            <a:spLocks noChangeArrowheads="1"/>
          </p:cNvSpPr>
          <p:nvPr/>
        </p:nvSpPr>
        <p:spPr bwMode="auto">
          <a:xfrm>
            <a:off x="3465513" y="4659313"/>
            <a:ext cx="531812" cy="503237"/>
          </a:xfrm>
          <a:prstGeom prst="ellipse">
            <a:avLst/>
          </a:prstGeom>
          <a:solidFill>
            <a:srgbClr val="FFCCFF"/>
          </a:solidFill>
          <a:ln w="28575" cap="rnd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7</a:t>
            </a:r>
          </a:p>
        </p:txBody>
      </p:sp>
      <p:sp>
        <p:nvSpPr>
          <p:cNvPr id="432153" name="Line 25"/>
          <p:cNvSpPr>
            <a:spLocks noChangeShapeType="1"/>
          </p:cNvSpPr>
          <p:nvPr/>
        </p:nvSpPr>
        <p:spPr bwMode="auto">
          <a:xfrm flipH="1">
            <a:off x="3365500" y="5108575"/>
            <a:ext cx="242888" cy="3063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2154" name="Oval 26"/>
          <p:cNvSpPr>
            <a:spLocks noChangeArrowheads="1"/>
          </p:cNvSpPr>
          <p:nvPr/>
        </p:nvSpPr>
        <p:spPr bwMode="auto">
          <a:xfrm>
            <a:off x="2997200" y="5384800"/>
            <a:ext cx="531813" cy="503238"/>
          </a:xfrm>
          <a:prstGeom prst="ellipse">
            <a:avLst/>
          </a:prstGeom>
          <a:solidFill>
            <a:srgbClr val="FFCCFF"/>
          </a:solidFill>
          <a:ln w="28575" cap="rnd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432155" name="Rectangle 27"/>
          <p:cNvSpPr>
            <a:spLocks noChangeArrowheads="1"/>
          </p:cNvSpPr>
          <p:nvPr/>
        </p:nvSpPr>
        <p:spPr bwMode="auto">
          <a:xfrm>
            <a:off x="4002088" y="5926138"/>
            <a:ext cx="1574800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hlink"/>
              </a:buClr>
            </a:pPr>
            <a:r>
              <a:rPr kumimoji="0" lang="en-US" altLang="zh-CN" sz="2400"/>
              <a:t>LL</a:t>
            </a:r>
            <a:r>
              <a:rPr kumimoji="0" lang="zh-CN" altLang="en-US" sz="2400"/>
              <a:t>型</a:t>
            </a:r>
          </a:p>
        </p:txBody>
      </p:sp>
      <p:sp>
        <p:nvSpPr>
          <p:cNvPr id="432156" name="Oval 28"/>
          <p:cNvSpPr>
            <a:spLocks noChangeArrowheads="1"/>
          </p:cNvSpPr>
          <p:nvPr/>
        </p:nvSpPr>
        <p:spPr bwMode="auto">
          <a:xfrm>
            <a:off x="7248525" y="3198813"/>
            <a:ext cx="531813" cy="503237"/>
          </a:xfrm>
          <a:prstGeom prst="ellipse">
            <a:avLst/>
          </a:prstGeom>
          <a:noFill/>
          <a:ln w="28575" cap="rnd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13</a:t>
            </a:r>
          </a:p>
        </p:txBody>
      </p:sp>
      <p:sp>
        <p:nvSpPr>
          <p:cNvPr id="432157" name="Line 29"/>
          <p:cNvSpPr>
            <a:spLocks noChangeShapeType="1"/>
          </p:cNvSpPr>
          <p:nvPr/>
        </p:nvSpPr>
        <p:spPr bwMode="auto">
          <a:xfrm flipH="1">
            <a:off x="7110413" y="3646488"/>
            <a:ext cx="242887" cy="3063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2158" name="Oval 30"/>
          <p:cNvSpPr>
            <a:spLocks noChangeArrowheads="1"/>
          </p:cNvSpPr>
          <p:nvPr/>
        </p:nvSpPr>
        <p:spPr bwMode="auto">
          <a:xfrm>
            <a:off x="7212013" y="4621213"/>
            <a:ext cx="531812" cy="503237"/>
          </a:xfrm>
          <a:prstGeom prst="ellipse">
            <a:avLst/>
          </a:prstGeom>
          <a:noFill/>
          <a:ln w="28575" cap="rnd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 dirty="0">
                <a:ea typeface="宋体" panose="02010600030101010101" pitchFamily="2" charset="-122"/>
              </a:rPr>
              <a:t>10</a:t>
            </a:r>
          </a:p>
        </p:txBody>
      </p:sp>
      <p:sp>
        <p:nvSpPr>
          <p:cNvPr id="432159" name="Oval 31"/>
          <p:cNvSpPr>
            <a:spLocks noChangeArrowheads="1"/>
          </p:cNvSpPr>
          <p:nvPr/>
        </p:nvSpPr>
        <p:spPr bwMode="auto">
          <a:xfrm>
            <a:off x="7697788" y="3910013"/>
            <a:ext cx="531812" cy="503237"/>
          </a:xfrm>
          <a:prstGeom prst="ellipse">
            <a:avLst/>
          </a:prstGeom>
          <a:noFill/>
          <a:ln w="28575" cap="rnd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19</a:t>
            </a:r>
          </a:p>
        </p:txBody>
      </p:sp>
      <p:sp>
        <p:nvSpPr>
          <p:cNvPr id="432160" name="Line 32"/>
          <p:cNvSpPr>
            <a:spLocks noChangeShapeType="1"/>
          </p:cNvSpPr>
          <p:nvPr/>
        </p:nvSpPr>
        <p:spPr bwMode="auto">
          <a:xfrm>
            <a:off x="7658100" y="3671888"/>
            <a:ext cx="239713" cy="2682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2161" name="Line 33"/>
          <p:cNvSpPr>
            <a:spLocks noChangeShapeType="1"/>
          </p:cNvSpPr>
          <p:nvPr/>
        </p:nvSpPr>
        <p:spPr bwMode="auto">
          <a:xfrm>
            <a:off x="7151688" y="4359275"/>
            <a:ext cx="214312" cy="2682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2162" name="Oval 34"/>
          <p:cNvSpPr>
            <a:spLocks noChangeArrowheads="1"/>
          </p:cNvSpPr>
          <p:nvPr/>
        </p:nvSpPr>
        <p:spPr bwMode="auto">
          <a:xfrm>
            <a:off x="6731000" y="3898900"/>
            <a:ext cx="531813" cy="503238"/>
          </a:xfrm>
          <a:prstGeom prst="ellipse">
            <a:avLst/>
          </a:prstGeom>
          <a:solidFill>
            <a:srgbClr val="FFCCFF"/>
          </a:solidFill>
          <a:ln w="28575" cap="rnd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7</a:t>
            </a:r>
          </a:p>
        </p:txBody>
      </p:sp>
      <p:sp>
        <p:nvSpPr>
          <p:cNvPr id="432163" name="Line 35"/>
          <p:cNvSpPr>
            <a:spLocks noChangeShapeType="1"/>
          </p:cNvSpPr>
          <p:nvPr/>
        </p:nvSpPr>
        <p:spPr bwMode="auto">
          <a:xfrm flipH="1">
            <a:off x="6630988" y="4348163"/>
            <a:ext cx="242887" cy="3063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2164" name="Oval 36"/>
          <p:cNvSpPr>
            <a:spLocks noChangeArrowheads="1"/>
          </p:cNvSpPr>
          <p:nvPr/>
        </p:nvSpPr>
        <p:spPr bwMode="auto">
          <a:xfrm>
            <a:off x="6262688" y="4624388"/>
            <a:ext cx="531812" cy="503237"/>
          </a:xfrm>
          <a:prstGeom prst="ellipse">
            <a:avLst/>
          </a:prstGeom>
          <a:solidFill>
            <a:srgbClr val="FFCCFF"/>
          </a:solidFill>
          <a:ln w="28575" cap="rnd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432165" name="Text Box 37"/>
          <p:cNvSpPr txBox="1">
            <a:spLocks noChangeArrowheads="1"/>
          </p:cNvSpPr>
          <p:nvPr/>
        </p:nvSpPr>
        <p:spPr bwMode="auto">
          <a:xfrm>
            <a:off x="4689475" y="1984375"/>
            <a:ext cx="32781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3200">
                <a:ea typeface="宋体" panose="02010600030101010101" pitchFamily="2" charset="-122"/>
              </a:rPr>
              <a:t>、</a:t>
            </a:r>
            <a:r>
              <a:rPr lang="en-US" altLang="zh-CN" sz="3200">
                <a:solidFill>
                  <a:srgbClr val="0000FF"/>
                </a:solidFill>
                <a:ea typeface="宋体" panose="02010600030101010101" pitchFamily="2" charset="-122"/>
              </a:rPr>
              <a:t>8</a:t>
            </a:r>
          </a:p>
        </p:txBody>
      </p:sp>
      <p:sp>
        <p:nvSpPr>
          <p:cNvPr id="432166" name="Oval 38"/>
          <p:cNvSpPr>
            <a:spLocks noChangeArrowheads="1"/>
          </p:cNvSpPr>
          <p:nvPr/>
        </p:nvSpPr>
        <p:spPr bwMode="auto">
          <a:xfrm>
            <a:off x="6845300" y="5359400"/>
            <a:ext cx="531813" cy="503238"/>
          </a:xfrm>
          <a:prstGeom prst="ellipse">
            <a:avLst/>
          </a:prstGeom>
          <a:solidFill>
            <a:schemeClr val="tx2"/>
          </a:solidFill>
          <a:ln w="28575" cap="rnd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8</a:t>
            </a:r>
          </a:p>
        </p:txBody>
      </p:sp>
      <p:sp>
        <p:nvSpPr>
          <p:cNvPr id="432167" name="Line 39"/>
          <p:cNvSpPr>
            <a:spLocks noChangeShapeType="1"/>
          </p:cNvSpPr>
          <p:nvPr/>
        </p:nvSpPr>
        <p:spPr bwMode="auto">
          <a:xfrm flipH="1">
            <a:off x="7227888" y="5110163"/>
            <a:ext cx="141287" cy="255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2168" name="Rectangle 40"/>
          <p:cNvSpPr>
            <a:spLocks noChangeArrowheads="1"/>
          </p:cNvSpPr>
          <p:nvPr/>
        </p:nvSpPr>
        <p:spPr bwMode="auto">
          <a:xfrm>
            <a:off x="6721475" y="5926138"/>
            <a:ext cx="1574800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hlink"/>
              </a:buClr>
            </a:pPr>
            <a:r>
              <a:rPr kumimoji="0" lang="en-US" altLang="zh-CN" sz="2400"/>
              <a:t>LR</a:t>
            </a:r>
            <a:r>
              <a:rPr kumimoji="0" lang="zh-CN" altLang="en-US" sz="2400"/>
              <a:t>型</a:t>
            </a:r>
          </a:p>
        </p:txBody>
      </p:sp>
      <p:sp>
        <p:nvSpPr>
          <p:cNvPr id="35" name="圆角矩形 34"/>
          <p:cNvSpPr>
            <a:spLocks noChangeArrowheads="1"/>
          </p:cNvSpPr>
          <p:nvPr/>
        </p:nvSpPr>
        <p:spPr bwMode="auto">
          <a:xfrm>
            <a:off x="214313" y="3000375"/>
            <a:ext cx="2286000" cy="2286000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hlink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7" name="圆角矩形 36"/>
          <p:cNvSpPr>
            <a:spLocks noChangeArrowheads="1"/>
          </p:cNvSpPr>
          <p:nvPr/>
        </p:nvSpPr>
        <p:spPr bwMode="auto">
          <a:xfrm>
            <a:off x="2643188" y="3857625"/>
            <a:ext cx="2143125" cy="2286000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hlink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" name="圆角矩形 37"/>
          <p:cNvSpPr>
            <a:spLocks noChangeArrowheads="1"/>
          </p:cNvSpPr>
          <p:nvPr/>
        </p:nvSpPr>
        <p:spPr bwMode="auto">
          <a:xfrm>
            <a:off x="5929313" y="3071813"/>
            <a:ext cx="2571750" cy="2857500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hlink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2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32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32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32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432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432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2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432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432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432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00"/>
                            </p:stCondLst>
                            <p:childTnLst>
                              <p:par>
                                <p:cTn id="5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432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"/>
                            </p:stCondLst>
                            <p:childTnLst>
                              <p:par>
                                <p:cTn id="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432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2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432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432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432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432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432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432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432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000"/>
                            </p:stCondLst>
                            <p:childTnLst>
                              <p:par>
                                <p:cTn id="10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432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500"/>
                            </p:stCondLst>
                            <p:childTnLst>
                              <p:par>
                                <p:cTn id="10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432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432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432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00"/>
                            </p:stCondLst>
                            <p:childTnLst>
                              <p:par>
                                <p:cTn id="1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432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9" dur="500"/>
                                        <p:tgtEl>
                                          <p:spTgt spid="432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500"/>
                            </p:stCondLst>
                            <p:childTnLst>
                              <p:par>
                                <p:cTn id="1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432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2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500"/>
                                        <p:tgtEl>
                                          <p:spTgt spid="432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500"/>
                            </p:stCondLst>
                            <p:childTnLst>
                              <p:par>
                                <p:cTn id="1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6" dur="500"/>
                                        <p:tgtEl>
                                          <p:spTgt spid="432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7" dur="500"/>
                                        <p:tgtEl>
                                          <p:spTgt spid="432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2132" grpId="0" animBg="1"/>
      <p:bldP spid="432133" grpId="0" animBg="1" autoUpdateAnimBg="0"/>
      <p:bldP spid="432134" grpId="0" animBg="1" autoUpdateAnimBg="0"/>
      <p:bldP spid="432135" grpId="0" animBg="1" autoUpdateAnimBg="0"/>
      <p:bldP spid="432139" grpId="0" autoUpdateAnimBg="0"/>
      <p:bldP spid="432140" grpId="0" autoUpdateAnimBg="0"/>
      <p:bldP spid="432141" grpId="0" animBg="1"/>
      <p:bldP spid="432142" grpId="0" animBg="1" autoUpdateAnimBg="0"/>
      <p:bldP spid="432144" grpId="0" animBg="1"/>
      <p:bldP spid="432145" grpId="0" animBg="1" autoUpdateAnimBg="0"/>
      <p:bldP spid="432147" grpId="0" animBg="1" autoUpdateAnimBg="0"/>
      <p:bldP spid="432148" grpId="0" animBg="1"/>
      <p:bldP spid="432150" grpId="0" autoUpdateAnimBg="0"/>
      <p:bldP spid="432151" grpId="0" animBg="1"/>
      <p:bldP spid="432152" grpId="0" animBg="1" autoUpdateAnimBg="0"/>
      <p:bldP spid="432153" grpId="0" animBg="1"/>
      <p:bldP spid="432154" grpId="0" animBg="1" autoUpdateAnimBg="0"/>
      <p:bldP spid="432155" grpId="0" autoUpdateAnimBg="0"/>
      <p:bldP spid="432156" grpId="0" animBg="1" autoUpdateAnimBg="0"/>
      <p:bldP spid="432157" grpId="0" animBg="1"/>
      <p:bldP spid="432158" grpId="0" animBg="1" autoUpdateAnimBg="0"/>
      <p:bldP spid="432159" grpId="0" animBg="1" autoUpdateAnimBg="0"/>
      <p:bldP spid="432160" grpId="0" animBg="1"/>
      <p:bldP spid="432161" grpId="0" animBg="1"/>
      <p:bldP spid="432162" grpId="0" animBg="1" autoUpdateAnimBg="0"/>
      <p:bldP spid="432163" grpId="0" animBg="1"/>
      <p:bldP spid="432164" grpId="0" animBg="1" autoUpdateAnimBg="0"/>
      <p:bldP spid="432165" grpId="0" autoUpdateAnimBg="0"/>
      <p:bldP spid="432166" grpId="0" animBg="1" autoUpdateAnimBg="0"/>
      <p:bldP spid="432167" grpId="0" animBg="1"/>
      <p:bldP spid="432168" grpId="0" autoUpdateAnimBg="0"/>
      <p:bldP spid="35" grpId="0" animBg="1"/>
      <p:bldP spid="37" grpId="0" animBg="1"/>
      <p:bldP spid="3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9D603F-083E-4444-9864-5EEFF13A8219}" type="slidenum">
              <a:rPr lang="en-US" altLang="zh-CN"/>
              <a:t>7</a:t>
            </a:fld>
            <a:endParaRPr lang="en-US" altLang="zh-CN"/>
          </a:p>
        </p:txBody>
      </p:sp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如何进行查找？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查找的方法</a:t>
            </a:r>
            <a:r>
              <a:rPr lang="zh-CN" altLang="en-US" smtClean="0">
                <a:solidFill>
                  <a:srgbClr val="A50021"/>
                </a:solidFill>
              </a:rPr>
              <a:t>取决于查找表的结构</a:t>
            </a:r>
          </a:p>
          <a:p>
            <a:pPr eaLnBrk="1" hangingPunct="1"/>
            <a:endParaRPr lang="zh-CN" altLang="en-US" smtClean="0"/>
          </a:p>
          <a:p>
            <a:pPr eaLnBrk="1" hangingPunct="1"/>
            <a:r>
              <a:rPr lang="zh-CN" altLang="en-US" smtClean="0"/>
              <a:t> 由于查找表中的数据元素之间不存在明显的组织规律</a:t>
            </a:r>
            <a:r>
              <a:rPr lang="en-US" altLang="zh-CN" smtClean="0"/>
              <a:t>, </a:t>
            </a:r>
            <a:r>
              <a:rPr lang="zh-CN" altLang="en-US" smtClean="0"/>
              <a:t>因此不便于查找。</a:t>
            </a:r>
          </a:p>
          <a:p>
            <a:pPr eaLnBrk="1" hangingPunct="1"/>
            <a:r>
              <a:rPr lang="zh-CN" altLang="en-US" smtClean="0"/>
              <a:t>为了提高查找的效率</a:t>
            </a:r>
            <a:r>
              <a:rPr lang="en-US" altLang="zh-CN" smtClean="0"/>
              <a:t>, </a:t>
            </a:r>
            <a:r>
              <a:rPr lang="zh-CN" altLang="en-US" smtClean="0"/>
              <a:t> 需要在查找表中的元素之间人为地 附加某种确定的关系</a:t>
            </a:r>
            <a:r>
              <a:rPr lang="en-US" altLang="zh-CN" smtClean="0"/>
              <a:t>, </a:t>
            </a:r>
            <a:r>
              <a:rPr lang="zh-CN" altLang="en-US" smtClean="0"/>
              <a:t>换句话说</a:t>
            </a:r>
            <a:r>
              <a:rPr lang="en-US" altLang="zh-CN" smtClean="0"/>
              <a:t>, </a:t>
            </a:r>
            <a:r>
              <a:rPr lang="zh-CN" altLang="en-US" smtClean="0"/>
              <a:t> </a:t>
            </a:r>
            <a:r>
              <a:rPr lang="zh-CN" altLang="en-US" smtClean="0">
                <a:solidFill>
                  <a:srgbClr val="A50021"/>
                </a:solidFill>
              </a:rPr>
              <a:t>用另外一种结构来表示查找表</a:t>
            </a:r>
            <a:r>
              <a:rPr lang="zh-CN" altLang="en-US" smtClean="0"/>
              <a:t>。</a:t>
            </a: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24E1CB-5524-410E-ACC8-F30699B9C184}" type="slidenum">
              <a:rPr lang="en-US" altLang="zh-CN"/>
              <a:t>70</a:t>
            </a:fld>
            <a:endParaRPr lang="en-US" altLang="zh-CN"/>
          </a:p>
        </p:txBody>
      </p:sp>
      <p:sp>
        <p:nvSpPr>
          <p:cNvPr id="80899" name="Text Box 4"/>
          <p:cNvSpPr txBox="1">
            <a:spLocks noChangeArrowheads="1"/>
          </p:cNvSpPr>
          <p:nvPr/>
        </p:nvSpPr>
        <p:spPr bwMode="auto">
          <a:xfrm>
            <a:off x="508000" y="2295525"/>
            <a:ext cx="74183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3200">
                <a:ea typeface="宋体" panose="02010600030101010101" pitchFamily="2" charset="-122"/>
              </a:rPr>
              <a:t>插入</a:t>
            </a:r>
            <a:r>
              <a:rPr lang="en-US" altLang="zh-CN" sz="3200">
                <a:ea typeface="宋体" panose="02010600030101010101" pitchFamily="2" charset="-122"/>
              </a:rPr>
              <a:t>10</a:t>
            </a:r>
            <a:r>
              <a:rPr lang="zh-CN" altLang="en-US" sz="3200">
                <a:ea typeface="宋体" panose="02010600030101010101" pitchFamily="2" charset="-122"/>
              </a:rPr>
              <a:t>、</a:t>
            </a:r>
            <a:r>
              <a:rPr lang="en-US" altLang="zh-CN" sz="3200">
                <a:ea typeface="宋体" panose="02010600030101010101" pitchFamily="2" charset="-122"/>
              </a:rPr>
              <a:t>13</a:t>
            </a:r>
            <a:r>
              <a:rPr lang="zh-CN" altLang="en-US" sz="3200">
                <a:ea typeface="宋体" panose="02010600030101010101" pitchFamily="2" charset="-122"/>
              </a:rPr>
              <a:t>、</a:t>
            </a:r>
            <a:r>
              <a:rPr lang="en-US" altLang="zh-CN" sz="3200">
                <a:ea typeface="宋体" panose="02010600030101010101" pitchFamily="2" charset="-122"/>
              </a:rPr>
              <a:t>19 </a:t>
            </a:r>
          </a:p>
        </p:txBody>
      </p:sp>
      <p:sp>
        <p:nvSpPr>
          <p:cNvPr id="80900" name="Text Box 5"/>
          <p:cNvSpPr txBox="1">
            <a:spLocks noChangeArrowheads="1"/>
          </p:cNvSpPr>
          <p:nvPr/>
        </p:nvSpPr>
        <p:spPr bwMode="auto">
          <a:xfrm>
            <a:off x="3417888" y="2297113"/>
            <a:ext cx="477678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3200">
                <a:ea typeface="宋体" panose="02010600030101010101" pitchFamily="2" charset="-122"/>
              </a:rPr>
              <a:t>、</a:t>
            </a:r>
            <a:r>
              <a:rPr lang="en-US" altLang="zh-CN" sz="3200">
                <a:solidFill>
                  <a:srgbClr val="FF0000"/>
                </a:solidFill>
                <a:ea typeface="宋体" panose="02010600030101010101" pitchFamily="2" charset="-122"/>
              </a:rPr>
              <a:t>7</a:t>
            </a:r>
            <a:r>
              <a:rPr lang="zh-CN" altLang="en-US" sz="3200">
                <a:ea typeface="宋体" panose="02010600030101010101" pitchFamily="2" charset="-122"/>
              </a:rPr>
              <a:t>、</a:t>
            </a:r>
            <a:r>
              <a:rPr lang="en-US" altLang="zh-CN" sz="3200">
                <a:solidFill>
                  <a:srgbClr val="FF0000"/>
                </a:solidFill>
                <a:ea typeface="宋体" panose="02010600030101010101" pitchFamily="2" charset="-122"/>
              </a:rPr>
              <a:t>4</a:t>
            </a:r>
            <a:r>
              <a:rPr lang="en-US" altLang="zh-CN" sz="3200"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80901" name="Oval 6"/>
          <p:cNvSpPr>
            <a:spLocks noChangeArrowheads="1"/>
          </p:cNvSpPr>
          <p:nvPr/>
        </p:nvSpPr>
        <p:spPr bwMode="auto">
          <a:xfrm>
            <a:off x="1546225" y="3116263"/>
            <a:ext cx="531813" cy="503237"/>
          </a:xfrm>
          <a:prstGeom prst="ellipse">
            <a:avLst/>
          </a:prstGeom>
          <a:noFill/>
          <a:ln w="28575" cap="rnd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13</a:t>
            </a:r>
          </a:p>
        </p:txBody>
      </p:sp>
      <p:sp>
        <p:nvSpPr>
          <p:cNvPr id="80902" name="Line 7"/>
          <p:cNvSpPr>
            <a:spLocks noChangeShapeType="1"/>
          </p:cNvSpPr>
          <p:nvPr/>
        </p:nvSpPr>
        <p:spPr bwMode="auto">
          <a:xfrm flipH="1">
            <a:off x="1408113" y="3563938"/>
            <a:ext cx="242887" cy="3063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0903" name="Oval 8"/>
          <p:cNvSpPr>
            <a:spLocks noChangeArrowheads="1"/>
          </p:cNvSpPr>
          <p:nvPr/>
        </p:nvSpPr>
        <p:spPr bwMode="auto">
          <a:xfrm>
            <a:off x="1509713" y="4538663"/>
            <a:ext cx="531812" cy="503237"/>
          </a:xfrm>
          <a:prstGeom prst="ellipse">
            <a:avLst/>
          </a:prstGeom>
          <a:noFill/>
          <a:ln w="28575" cap="rnd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10</a:t>
            </a:r>
          </a:p>
        </p:txBody>
      </p:sp>
      <p:sp>
        <p:nvSpPr>
          <p:cNvPr id="80904" name="Oval 9"/>
          <p:cNvSpPr>
            <a:spLocks noChangeArrowheads="1"/>
          </p:cNvSpPr>
          <p:nvPr/>
        </p:nvSpPr>
        <p:spPr bwMode="auto">
          <a:xfrm>
            <a:off x="1995488" y="3827463"/>
            <a:ext cx="531812" cy="503237"/>
          </a:xfrm>
          <a:prstGeom prst="ellipse">
            <a:avLst/>
          </a:prstGeom>
          <a:noFill/>
          <a:ln w="28575" cap="rnd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 sz="2400">
                <a:ea typeface="宋体" panose="02010600030101010101" pitchFamily="2" charset="-122"/>
              </a:rPr>
              <a:t>19</a:t>
            </a:r>
          </a:p>
        </p:txBody>
      </p:sp>
      <p:sp>
        <p:nvSpPr>
          <p:cNvPr id="80905" name="Line 10"/>
          <p:cNvSpPr>
            <a:spLocks noChangeShapeType="1"/>
          </p:cNvSpPr>
          <p:nvPr/>
        </p:nvSpPr>
        <p:spPr bwMode="auto">
          <a:xfrm>
            <a:off x="1955800" y="3589338"/>
            <a:ext cx="239713" cy="2682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0906" name="Line 11"/>
          <p:cNvSpPr>
            <a:spLocks noChangeShapeType="1"/>
          </p:cNvSpPr>
          <p:nvPr/>
        </p:nvSpPr>
        <p:spPr bwMode="auto">
          <a:xfrm>
            <a:off x="1449388" y="4276725"/>
            <a:ext cx="214312" cy="2682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0907" name="Oval 12"/>
          <p:cNvSpPr>
            <a:spLocks noChangeArrowheads="1"/>
          </p:cNvSpPr>
          <p:nvPr/>
        </p:nvSpPr>
        <p:spPr bwMode="auto">
          <a:xfrm>
            <a:off x="1028700" y="3816350"/>
            <a:ext cx="531813" cy="503238"/>
          </a:xfrm>
          <a:prstGeom prst="ellipse">
            <a:avLst/>
          </a:prstGeom>
          <a:solidFill>
            <a:srgbClr val="FFCCFF"/>
          </a:solidFill>
          <a:ln w="28575" cap="rnd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7</a:t>
            </a:r>
          </a:p>
        </p:txBody>
      </p:sp>
      <p:sp>
        <p:nvSpPr>
          <p:cNvPr id="80908" name="Line 13"/>
          <p:cNvSpPr>
            <a:spLocks noChangeShapeType="1"/>
          </p:cNvSpPr>
          <p:nvPr/>
        </p:nvSpPr>
        <p:spPr bwMode="auto">
          <a:xfrm flipH="1">
            <a:off x="928688" y="4265613"/>
            <a:ext cx="242887" cy="3063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0909" name="Oval 14"/>
          <p:cNvSpPr>
            <a:spLocks noChangeArrowheads="1"/>
          </p:cNvSpPr>
          <p:nvPr/>
        </p:nvSpPr>
        <p:spPr bwMode="auto">
          <a:xfrm>
            <a:off x="560388" y="4541838"/>
            <a:ext cx="531812" cy="503237"/>
          </a:xfrm>
          <a:prstGeom prst="ellipse">
            <a:avLst/>
          </a:prstGeom>
          <a:solidFill>
            <a:srgbClr val="FFCCFF"/>
          </a:solidFill>
          <a:ln w="28575" cap="rnd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80910" name="Text Box 15"/>
          <p:cNvSpPr txBox="1">
            <a:spLocks noChangeArrowheads="1"/>
          </p:cNvSpPr>
          <p:nvPr/>
        </p:nvSpPr>
        <p:spPr bwMode="auto">
          <a:xfrm>
            <a:off x="4689475" y="2298700"/>
            <a:ext cx="11064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3200">
                <a:ea typeface="宋体" panose="02010600030101010101" pitchFamily="2" charset="-122"/>
              </a:rPr>
              <a:t>、</a:t>
            </a:r>
            <a:r>
              <a:rPr lang="en-US" altLang="zh-CN" sz="3200">
                <a:solidFill>
                  <a:srgbClr val="0000FF"/>
                </a:solidFill>
                <a:ea typeface="宋体" panose="02010600030101010101" pitchFamily="2" charset="-122"/>
              </a:rPr>
              <a:t>8</a:t>
            </a:r>
          </a:p>
        </p:txBody>
      </p:sp>
      <p:sp>
        <p:nvSpPr>
          <p:cNvPr id="80911" name="Rectangle 16"/>
          <p:cNvSpPr>
            <a:spLocks noChangeArrowheads="1"/>
          </p:cNvSpPr>
          <p:nvPr/>
        </p:nvSpPr>
        <p:spPr bwMode="auto">
          <a:xfrm>
            <a:off x="739775" y="5883275"/>
            <a:ext cx="1574800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hlink"/>
              </a:buClr>
            </a:pPr>
            <a:r>
              <a:rPr kumimoji="0" lang="en-US" altLang="zh-CN" sz="2400"/>
              <a:t>LR</a:t>
            </a:r>
            <a:r>
              <a:rPr kumimoji="0" lang="zh-CN" altLang="en-US" sz="2400"/>
              <a:t>型</a:t>
            </a:r>
          </a:p>
        </p:txBody>
      </p:sp>
      <p:sp>
        <p:nvSpPr>
          <p:cNvPr id="80912" name="Oval 18"/>
          <p:cNvSpPr>
            <a:spLocks noChangeArrowheads="1"/>
          </p:cNvSpPr>
          <p:nvPr/>
        </p:nvSpPr>
        <p:spPr bwMode="auto">
          <a:xfrm>
            <a:off x="1092200" y="5226050"/>
            <a:ext cx="531813" cy="503238"/>
          </a:xfrm>
          <a:prstGeom prst="ellipse">
            <a:avLst/>
          </a:prstGeom>
          <a:solidFill>
            <a:schemeClr val="tx2"/>
          </a:solidFill>
          <a:ln w="28575" cap="rnd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>
                <a:solidFill>
                  <a:srgbClr val="0000FF"/>
                </a:solidFill>
                <a:ea typeface="宋体" panose="02010600030101010101" pitchFamily="2" charset="-122"/>
              </a:rPr>
              <a:t>8</a:t>
            </a:r>
          </a:p>
        </p:txBody>
      </p:sp>
      <p:sp>
        <p:nvSpPr>
          <p:cNvPr id="80913" name="Line 19"/>
          <p:cNvSpPr>
            <a:spLocks noChangeShapeType="1"/>
          </p:cNvSpPr>
          <p:nvPr/>
        </p:nvSpPr>
        <p:spPr bwMode="auto">
          <a:xfrm flipH="1">
            <a:off x="1474788" y="4976813"/>
            <a:ext cx="141287" cy="255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4198" name="Oval 22"/>
          <p:cNvSpPr>
            <a:spLocks noChangeArrowheads="1"/>
          </p:cNvSpPr>
          <p:nvPr/>
        </p:nvSpPr>
        <p:spPr bwMode="auto">
          <a:xfrm>
            <a:off x="3492500" y="3829050"/>
            <a:ext cx="531813" cy="503238"/>
          </a:xfrm>
          <a:prstGeom prst="ellipse">
            <a:avLst/>
          </a:prstGeom>
          <a:noFill/>
          <a:ln w="28575" cap="rnd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10</a:t>
            </a:r>
          </a:p>
        </p:txBody>
      </p:sp>
      <p:sp>
        <p:nvSpPr>
          <p:cNvPr id="434199" name="Line 23"/>
          <p:cNvSpPr>
            <a:spLocks noChangeShapeType="1"/>
          </p:cNvSpPr>
          <p:nvPr/>
        </p:nvSpPr>
        <p:spPr bwMode="auto">
          <a:xfrm flipH="1">
            <a:off x="3454400" y="4316413"/>
            <a:ext cx="168275" cy="254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4200" name="Oval 24"/>
          <p:cNvSpPr>
            <a:spLocks noChangeArrowheads="1"/>
          </p:cNvSpPr>
          <p:nvPr/>
        </p:nvSpPr>
        <p:spPr bwMode="auto">
          <a:xfrm>
            <a:off x="3087688" y="4567238"/>
            <a:ext cx="531812" cy="503237"/>
          </a:xfrm>
          <a:prstGeom prst="ellipse">
            <a:avLst/>
          </a:prstGeom>
          <a:solidFill>
            <a:srgbClr val="FFCCFF"/>
          </a:solidFill>
          <a:ln w="28575" cap="rnd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7</a:t>
            </a:r>
          </a:p>
        </p:txBody>
      </p:sp>
      <p:sp>
        <p:nvSpPr>
          <p:cNvPr id="434201" name="Line 25"/>
          <p:cNvSpPr>
            <a:spLocks noChangeShapeType="1"/>
          </p:cNvSpPr>
          <p:nvPr/>
        </p:nvSpPr>
        <p:spPr bwMode="auto">
          <a:xfrm flipH="1">
            <a:off x="3025775" y="5041900"/>
            <a:ext cx="204788" cy="2809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4202" name="Oval 26"/>
          <p:cNvSpPr>
            <a:spLocks noChangeArrowheads="1"/>
          </p:cNvSpPr>
          <p:nvPr/>
        </p:nvSpPr>
        <p:spPr bwMode="auto">
          <a:xfrm>
            <a:off x="2670175" y="5292725"/>
            <a:ext cx="531813" cy="503238"/>
          </a:xfrm>
          <a:prstGeom prst="ellipse">
            <a:avLst/>
          </a:prstGeom>
          <a:solidFill>
            <a:srgbClr val="FFCCFF"/>
          </a:solidFill>
          <a:ln w="28575" cap="rnd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4</a:t>
            </a:r>
          </a:p>
        </p:txBody>
      </p:sp>
      <p:grpSp>
        <p:nvGrpSpPr>
          <p:cNvPr id="2" name="Group 27"/>
          <p:cNvGrpSpPr/>
          <p:nvPr/>
        </p:nvGrpSpPr>
        <p:grpSpPr bwMode="auto">
          <a:xfrm>
            <a:off x="3524250" y="3001963"/>
            <a:ext cx="1481138" cy="1330325"/>
            <a:chOff x="2220" y="1883"/>
            <a:chExt cx="933" cy="838"/>
          </a:xfrm>
        </p:grpSpPr>
        <p:sp>
          <p:nvSpPr>
            <p:cNvPr id="80942" name="Oval 28"/>
            <p:cNvSpPr>
              <a:spLocks noChangeArrowheads="1"/>
            </p:cNvSpPr>
            <p:nvPr/>
          </p:nvSpPr>
          <p:spPr bwMode="auto">
            <a:xfrm>
              <a:off x="2535" y="1956"/>
              <a:ext cx="335" cy="317"/>
            </a:xfrm>
            <a:prstGeom prst="ellipse">
              <a:avLst/>
            </a:prstGeom>
            <a:noFill/>
            <a:ln w="28575" cap="rnd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</a:pPr>
              <a:r>
                <a:rPr lang="en-US" altLang="zh-CN">
                  <a:ea typeface="宋体" panose="02010600030101010101" pitchFamily="2" charset="-122"/>
                </a:rPr>
                <a:t>13</a:t>
              </a:r>
            </a:p>
          </p:txBody>
        </p:sp>
        <p:sp>
          <p:nvSpPr>
            <p:cNvPr id="80943" name="Line 29"/>
            <p:cNvSpPr>
              <a:spLocks noChangeShapeType="1"/>
            </p:cNvSpPr>
            <p:nvPr/>
          </p:nvSpPr>
          <p:spPr bwMode="auto">
            <a:xfrm flipH="1">
              <a:off x="2448" y="2238"/>
              <a:ext cx="153" cy="19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44" name="Oval 30"/>
            <p:cNvSpPr>
              <a:spLocks noChangeArrowheads="1"/>
            </p:cNvSpPr>
            <p:nvPr/>
          </p:nvSpPr>
          <p:spPr bwMode="auto">
            <a:xfrm>
              <a:off x="2818" y="2404"/>
              <a:ext cx="335" cy="317"/>
            </a:xfrm>
            <a:prstGeom prst="ellipse">
              <a:avLst/>
            </a:prstGeom>
            <a:noFill/>
            <a:ln w="28575" cap="rnd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</a:pPr>
              <a:r>
                <a:rPr lang="en-US" altLang="zh-CN" sz="2400">
                  <a:ea typeface="宋体" panose="02010600030101010101" pitchFamily="2" charset="-122"/>
                </a:rPr>
                <a:t>19</a:t>
              </a:r>
            </a:p>
          </p:txBody>
        </p:sp>
        <p:sp>
          <p:nvSpPr>
            <p:cNvPr id="80945" name="Line 31"/>
            <p:cNvSpPr>
              <a:spLocks noChangeShapeType="1"/>
            </p:cNvSpPr>
            <p:nvPr/>
          </p:nvSpPr>
          <p:spPr bwMode="auto">
            <a:xfrm>
              <a:off x="2793" y="2254"/>
              <a:ext cx="151" cy="16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46" name="Text Box 32"/>
            <p:cNvSpPr txBox="1">
              <a:spLocks noChangeArrowheads="1"/>
            </p:cNvSpPr>
            <p:nvPr/>
          </p:nvSpPr>
          <p:spPr bwMode="auto">
            <a:xfrm>
              <a:off x="2220" y="1883"/>
              <a:ext cx="36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zh-CN" altLang="zh-CN">
                <a:ea typeface="隶书" pitchFamily="49" charset="-122"/>
              </a:endParaRPr>
            </a:p>
          </p:txBody>
        </p:sp>
      </p:grpSp>
      <p:sp>
        <p:nvSpPr>
          <p:cNvPr id="434209" name="Oval 33"/>
          <p:cNvSpPr>
            <a:spLocks noChangeArrowheads="1"/>
          </p:cNvSpPr>
          <p:nvPr/>
        </p:nvSpPr>
        <p:spPr bwMode="auto">
          <a:xfrm>
            <a:off x="3506788" y="5329238"/>
            <a:ext cx="531812" cy="503237"/>
          </a:xfrm>
          <a:prstGeom prst="ellipse">
            <a:avLst/>
          </a:prstGeom>
          <a:solidFill>
            <a:schemeClr val="tx2"/>
          </a:solidFill>
          <a:ln w="28575" cap="rnd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>
                <a:solidFill>
                  <a:srgbClr val="0000FF"/>
                </a:solidFill>
                <a:ea typeface="宋体" panose="02010600030101010101" pitchFamily="2" charset="-122"/>
              </a:rPr>
              <a:t>8</a:t>
            </a:r>
          </a:p>
        </p:txBody>
      </p:sp>
      <p:sp>
        <p:nvSpPr>
          <p:cNvPr id="434210" name="Line 34"/>
          <p:cNvSpPr>
            <a:spLocks noChangeShapeType="1"/>
          </p:cNvSpPr>
          <p:nvPr/>
        </p:nvSpPr>
        <p:spPr bwMode="auto">
          <a:xfrm>
            <a:off x="3497263" y="5054600"/>
            <a:ext cx="176212" cy="2809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4213" name="Rectangle 37"/>
          <p:cNvSpPr>
            <a:spLocks noChangeArrowheads="1"/>
          </p:cNvSpPr>
          <p:nvPr/>
        </p:nvSpPr>
        <p:spPr bwMode="auto">
          <a:xfrm>
            <a:off x="3243263" y="5884863"/>
            <a:ext cx="1574800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hlink"/>
              </a:buClr>
            </a:pPr>
            <a:r>
              <a:rPr kumimoji="0" lang="zh-CN" altLang="en-US" sz="2400"/>
              <a:t>先左旋</a:t>
            </a:r>
          </a:p>
        </p:txBody>
      </p:sp>
      <p:sp>
        <p:nvSpPr>
          <p:cNvPr id="434214" name="Rectangle 38"/>
          <p:cNvSpPr>
            <a:spLocks noChangeArrowheads="1"/>
          </p:cNvSpPr>
          <p:nvPr/>
        </p:nvSpPr>
        <p:spPr bwMode="auto">
          <a:xfrm>
            <a:off x="5683250" y="5873750"/>
            <a:ext cx="1574800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hlink"/>
              </a:buClr>
            </a:pPr>
            <a:r>
              <a:rPr kumimoji="0" lang="zh-CN" altLang="en-US" sz="2400"/>
              <a:t>再右转</a:t>
            </a:r>
          </a:p>
        </p:txBody>
      </p:sp>
      <p:sp>
        <p:nvSpPr>
          <p:cNvPr id="434215" name="Oval 39"/>
          <p:cNvSpPr>
            <a:spLocks noChangeArrowheads="1"/>
          </p:cNvSpPr>
          <p:nvPr/>
        </p:nvSpPr>
        <p:spPr bwMode="auto">
          <a:xfrm>
            <a:off x="7302500" y="3729038"/>
            <a:ext cx="531813" cy="503237"/>
          </a:xfrm>
          <a:prstGeom prst="ellipse">
            <a:avLst/>
          </a:prstGeom>
          <a:noFill/>
          <a:ln w="28575" cap="rnd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 dirty="0">
                <a:ea typeface="宋体" panose="02010600030101010101" pitchFamily="2" charset="-122"/>
              </a:rPr>
              <a:t>13</a:t>
            </a:r>
          </a:p>
        </p:txBody>
      </p:sp>
      <p:sp>
        <p:nvSpPr>
          <p:cNvPr id="434216" name="Oval 40"/>
          <p:cNvSpPr>
            <a:spLocks noChangeArrowheads="1"/>
          </p:cNvSpPr>
          <p:nvPr/>
        </p:nvSpPr>
        <p:spPr bwMode="auto">
          <a:xfrm>
            <a:off x="7789863" y="4427538"/>
            <a:ext cx="531812" cy="503237"/>
          </a:xfrm>
          <a:prstGeom prst="ellipse">
            <a:avLst/>
          </a:prstGeom>
          <a:noFill/>
          <a:ln w="28575" cap="rnd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 dirty="0">
                <a:ea typeface="宋体" panose="02010600030101010101" pitchFamily="2" charset="-122"/>
              </a:rPr>
              <a:t>19</a:t>
            </a:r>
          </a:p>
        </p:txBody>
      </p:sp>
      <p:sp>
        <p:nvSpPr>
          <p:cNvPr id="434217" name="Line 41"/>
          <p:cNvSpPr>
            <a:spLocks noChangeShapeType="1"/>
          </p:cNvSpPr>
          <p:nvPr/>
        </p:nvSpPr>
        <p:spPr bwMode="auto">
          <a:xfrm>
            <a:off x="7712075" y="4189413"/>
            <a:ext cx="239713" cy="2682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4219" name="Oval 43"/>
          <p:cNvSpPr>
            <a:spLocks noChangeArrowheads="1"/>
          </p:cNvSpPr>
          <p:nvPr/>
        </p:nvSpPr>
        <p:spPr bwMode="auto">
          <a:xfrm>
            <a:off x="6630988" y="3119438"/>
            <a:ext cx="531812" cy="503237"/>
          </a:xfrm>
          <a:prstGeom prst="ellipse">
            <a:avLst/>
          </a:prstGeom>
          <a:noFill/>
          <a:ln w="28575" cap="rnd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10</a:t>
            </a:r>
          </a:p>
        </p:txBody>
      </p:sp>
      <p:sp>
        <p:nvSpPr>
          <p:cNvPr id="434221" name="Line 45"/>
          <p:cNvSpPr>
            <a:spLocks noChangeShapeType="1"/>
          </p:cNvSpPr>
          <p:nvPr/>
        </p:nvSpPr>
        <p:spPr bwMode="auto">
          <a:xfrm>
            <a:off x="7091363" y="3517900"/>
            <a:ext cx="341312" cy="255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4222" name="Line 46"/>
          <p:cNvSpPr>
            <a:spLocks noChangeShapeType="1"/>
          </p:cNvSpPr>
          <p:nvPr/>
        </p:nvSpPr>
        <p:spPr bwMode="auto">
          <a:xfrm flipH="1">
            <a:off x="6427788" y="3556000"/>
            <a:ext cx="269875" cy="2159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4223" name="Oval 47"/>
          <p:cNvSpPr>
            <a:spLocks noChangeArrowheads="1"/>
          </p:cNvSpPr>
          <p:nvPr/>
        </p:nvSpPr>
        <p:spPr bwMode="auto">
          <a:xfrm>
            <a:off x="6061075" y="3768725"/>
            <a:ext cx="531813" cy="503238"/>
          </a:xfrm>
          <a:prstGeom prst="ellipse">
            <a:avLst/>
          </a:prstGeom>
          <a:solidFill>
            <a:srgbClr val="FFCCFF"/>
          </a:solidFill>
          <a:ln w="28575" cap="rnd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7</a:t>
            </a:r>
          </a:p>
        </p:txBody>
      </p:sp>
      <p:sp>
        <p:nvSpPr>
          <p:cNvPr id="434224" name="Line 48"/>
          <p:cNvSpPr>
            <a:spLocks noChangeShapeType="1"/>
          </p:cNvSpPr>
          <p:nvPr/>
        </p:nvSpPr>
        <p:spPr bwMode="auto">
          <a:xfrm flipH="1">
            <a:off x="5999163" y="4243388"/>
            <a:ext cx="204787" cy="2809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4225" name="Oval 49"/>
          <p:cNvSpPr>
            <a:spLocks noChangeArrowheads="1"/>
          </p:cNvSpPr>
          <p:nvPr/>
        </p:nvSpPr>
        <p:spPr bwMode="auto">
          <a:xfrm>
            <a:off x="5694363" y="4494213"/>
            <a:ext cx="531812" cy="503237"/>
          </a:xfrm>
          <a:prstGeom prst="ellipse">
            <a:avLst/>
          </a:prstGeom>
          <a:solidFill>
            <a:srgbClr val="FFCCFF"/>
          </a:solidFill>
          <a:ln w="28575" cap="rnd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434226" name="Oval 50"/>
          <p:cNvSpPr>
            <a:spLocks noChangeArrowheads="1"/>
          </p:cNvSpPr>
          <p:nvPr/>
        </p:nvSpPr>
        <p:spPr bwMode="auto">
          <a:xfrm>
            <a:off x="6442075" y="4530725"/>
            <a:ext cx="531813" cy="503238"/>
          </a:xfrm>
          <a:prstGeom prst="ellipse">
            <a:avLst/>
          </a:prstGeom>
          <a:solidFill>
            <a:schemeClr val="tx2"/>
          </a:solidFill>
          <a:ln w="28575" cap="rnd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>
                <a:solidFill>
                  <a:srgbClr val="0000FF"/>
                </a:solidFill>
                <a:ea typeface="宋体" panose="02010600030101010101" pitchFamily="2" charset="-122"/>
              </a:rPr>
              <a:t>8</a:t>
            </a:r>
          </a:p>
        </p:txBody>
      </p:sp>
      <p:sp>
        <p:nvSpPr>
          <p:cNvPr id="434227" name="Line 51"/>
          <p:cNvSpPr>
            <a:spLocks noChangeShapeType="1"/>
          </p:cNvSpPr>
          <p:nvPr/>
        </p:nvSpPr>
        <p:spPr bwMode="auto">
          <a:xfrm>
            <a:off x="6470650" y="4256088"/>
            <a:ext cx="176213" cy="2809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0935" name="Text Box 53"/>
          <p:cNvSpPr txBox="1">
            <a:spLocks noChangeArrowheads="1"/>
          </p:cNvSpPr>
          <p:nvPr/>
        </p:nvSpPr>
        <p:spPr bwMode="auto">
          <a:xfrm>
            <a:off x="5351463" y="2300288"/>
            <a:ext cx="110648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3200">
                <a:ea typeface="宋体" panose="02010600030101010101" pitchFamily="2" charset="-122"/>
              </a:rPr>
              <a:t>、</a:t>
            </a:r>
            <a:r>
              <a:rPr lang="en-US" altLang="zh-CN" sz="3200">
                <a:solidFill>
                  <a:srgbClr val="FF0000"/>
                </a:solidFill>
                <a:ea typeface="宋体" panose="02010600030101010101" pitchFamily="2" charset="-122"/>
              </a:rPr>
              <a:t>15</a:t>
            </a:r>
          </a:p>
        </p:txBody>
      </p:sp>
      <p:sp>
        <p:nvSpPr>
          <p:cNvPr id="434230" name="Oval 54"/>
          <p:cNvSpPr>
            <a:spLocks noChangeArrowheads="1"/>
          </p:cNvSpPr>
          <p:nvPr/>
        </p:nvSpPr>
        <p:spPr bwMode="auto">
          <a:xfrm>
            <a:off x="7499350" y="5153025"/>
            <a:ext cx="531813" cy="503238"/>
          </a:xfrm>
          <a:prstGeom prst="ellipse">
            <a:avLst/>
          </a:prstGeom>
          <a:solidFill>
            <a:srgbClr val="FFCCFF"/>
          </a:solidFill>
          <a:ln w="28575" cap="rnd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15</a:t>
            </a:r>
          </a:p>
        </p:txBody>
      </p:sp>
      <p:sp>
        <p:nvSpPr>
          <p:cNvPr id="434231" name="Line 55"/>
          <p:cNvSpPr>
            <a:spLocks noChangeShapeType="1"/>
          </p:cNvSpPr>
          <p:nvPr/>
        </p:nvSpPr>
        <p:spPr bwMode="auto">
          <a:xfrm flipH="1">
            <a:off x="7702550" y="4905375"/>
            <a:ext cx="204788" cy="2809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4232" name="Rectangle 56"/>
          <p:cNvSpPr>
            <a:spLocks noChangeArrowheads="1"/>
          </p:cNvSpPr>
          <p:nvPr/>
        </p:nvSpPr>
        <p:spPr bwMode="auto">
          <a:xfrm>
            <a:off x="7116763" y="5884863"/>
            <a:ext cx="1574800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hlink"/>
              </a:buClr>
            </a:pPr>
            <a:r>
              <a:rPr kumimoji="0" lang="en-US" altLang="zh-CN" sz="2400">
                <a:solidFill>
                  <a:srgbClr val="FF0000"/>
                </a:solidFill>
              </a:rPr>
              <a:t>RL</a:t>
            </a:r>
            <a:r>
              <a:rPr kumimoji="0" lang="zh-CN" altLang="en-US" sz="2400">
                <a:solidFill>
                  <a:srgbClr val="FF0000"/>
                </a:solidFill>
              </a:rPr>
              <a:t>型</a:t>
            </a:r>
          </a:p>
        </p:txBody>
      </p:sp>
      <p:sp>
        <p:nvSpPr>
          <p:cNvPr id="80939" name="Rectangle 59"/>
          <p:cNvSpPr>
            <a:spLocks noChangeArrowheads="1"/>
          </p:cNvSpPr>
          <p:nvPr/>
        </p:nvSpPr>
        <p:spPr bwMode="auto">
          <a:xfrm>
            <a:off x="250825" y="728663"/>
            <a:ext cx="8893175" cy="1176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Clr>
                <a:schemeClr val="hlink"/>
              </a:buClr>
              <a:buFontTx/>
              <a:buChar char="•"/>
            </a:pPr>
            <a:r>
              <a:rPr kumimoji="0" lang="zh-CN" altLang="en-US"/>
              <a:t>例题</a:t>
            </a:r>
            <a:r>
              <a:rPr kumimoji="0" lang="en-US" altLang="zh-CN"/>
              <a:t>:</a:t>
            </a:r>
            <a:r>
              <a:rPr kumimoji="0" lang="zh-CN" altLang="en-US"/>
              <a:t>按照如下顺序建立平衡二叉树：</a:t>
            </a:r>
          </a:p>
          <a:p>
            <a:pPr marL="342900" indent="-342900">
              <a:buClr>
                <a:schemeClr val="hlink"/>
              </a:buClr>
              <a:buFontTx/>
              <a:buChar char="•"/>
            </a:pPr>
            <a:r>
              <a:rPr kumimoji="0" lang="en-US" altLang="zh-CN"/>
              <a:t>10,  13,  19,  7,  4,  8,  15,  24,  33,  21</a:t>
            </a:r>
          </a:p>
        </p:txBody>
      </p:sp>
      <p:sp>
        <p:nvSpPr>
          <p:cNvPr id="49" name="圆角矩形 48"/>
          <p:cNvSpPr>
            <a:spLocks noChangeArrowheads="1"/>
          </p:cNvSpPr>
          <p:nvPr/>
        </p:nvSpPr>
        <p:spPr bwMode="auto">
          <a:xfrm>
            <a:off x="7000875" y="3571875"/>
            <a:ext cx="1643063" cy="2143125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hlink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0941" name="圆角矩形 50"/>
          <p:cNvSpPr>
            <a:spLocks noChangeArrowheads="1"/>
          </p:cNvSpPr>
          <p:nvPr/>
        </p:nvSpPr>
        <p:spPr bwMode="auto">
          <a:xfrm>
            <a:off x="285750" y="2928938"/>
            <a:ext cx="2286000" cy="2857500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hlink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4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4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34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34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34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34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34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434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4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434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434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"/>
                            </p:stCondLst>
                            <p:childTnLst>
                              <p:par>
                                <p:cTn id="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434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434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500"/>
                            </p:stCondLst>
                            <p:childTnLst>
                              <p:par>
                                <p:cTn id="6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434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434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434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434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434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434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434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434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434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4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4198" grpId="0" animBg="1" autoUpdateAnimBg="0"/>
      <p:bldP spid="434199" grpId="0" animBg="1"/>
      <p:bldP spid="434200" grpId="0" animBg="1" autoUpdateAnimBg="0"/>
      <p:bldP spid="434201" grpId="0" animBg="1"/>
      <p:bldP spid="434202" grpId="0" animBg="1" autoUpdateAnimBg="0"/>
      <p:bldP spid="434209" grpId="0" animBg="1" autoUpdateAnimBg="0"/>
      <p:bldP spid="434210" grpId="0" animBg="1"/>
      <p:bldP spid="434213" grpId="0" autoUpdateAnimBg="0"/>
      <p:bldP spid="434214" grpId="0" autoUpdateAnimBg="0"/>
      <p:bldP spid="434215" grpId="0" animBg="1" autoUpdateAnimBg="0"/>
      <p:bldP spid="434216" grpId="0" animBg="1" autoUpdateAnimBg="0"/>
      <p:bldP spid="434217" grpId="0" animBg="1"/>
      <p:bldP spid="434219" grpId="0" animBg="1" autoUpdateAnimBg="0"/>
      <p:bldP spid="434221" grpId="0" animBg="1"/>
      <p:bldP spid="434222" grpId="0" animBg="1"/>
      <p:bldP spid="434223" grpId="0" animBg="1" autoUpdateAnimBg="0"/>
      <p:bldP spid="434224" grpId="0" animBg="1"/>
      <p:bldP spid="434225" grpId="0" animBg="1" autoUpdateAnimBg="0"/>
      <p:bldP spid="434226" grpId="0" animBg="1" autoUpdateAnimBg="0"/>
      <p:bldP spid="434227" grpId="0" animBg="1"/>
      <p:bldP spid="434230" grpId="0" animBg="1" autoUpdateAnimBg="0"/>
      <p:bldP spid="434231" grpId="0" animBg="1"/>
      <p:bldP spid="434232" grpId="0" autoUpdateAnimBg="0"/>
      <p:bldP spid="49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A00213-CA04-4693-BC28-5ADBE2D7FA66}" type="slidenum">
              <a:rPr lang="en-US" altLang="zh-CN"/>
              <a:t>71</a:t>
            </a:fld>
            <a:endParaRPr lang="en-US" altLang="zh-CN"/>
          </a:p>
        </p:txBody>
      </p:sp>
      <p:sp>
        <p:nvSpPr>
          <p:cNvPr id="81923" name="Text Box 4"/>
          <p:cNvSpPr txBox="1">
            <a:spLocks noChangeArrowheads="1"/>
          </p:cNvSpPr>
          <p:nvPr/>
        </p:nvSpPr>
        <p:spPr bwMode="auto">
          <a:xfrm>
            <a:off x="508000" y="1835150"/>
            <a:ext cx="74183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3200">
                <a:ea typeface="宋体" panose="02010600030101010101" pitchFamily="2" charset="-122"/>
              </a:rPr>
              <a:t>插入</a:t>
            </a:r>
            <a:r>
              <a:rPr lang="en-US" altLang="zh-CN" sz="3200">
                <a:ea typeface="宋体" panose="02010600030101010101" pitchFamily="2" charset="-122"/>
              </a:rPr>
              <a:t>10</a:t>
            </a:r>
            <a:r>
              <a:rPr lang="zh-CN" altLang="en-US" sz="3200">
                <a:ea typeface="宋体" panose="02010600030101010101" pitchFamily="2" charset="-122"/>
              </a:rPr>
              <a:t>、</a:t>
            </a:r>
            <a:r>
              <a:rPr lang="en-US" altLang="zh-CN" sz="3200">
                <a:ea typeface="宋体" panose="02010600030101010101" pitchFamily="2" charset="-122"/>
              </a:rPr>
              <a:t>13</a:t>
            </a:r>
            <a:r>
              <a:rPr lang="zh-CN" altLang="en-US" sz="3200">
                <a:ea typeface="宋体" panose="02010600030101010101" pitchFamily="2" charset="-122"/>
              </a:rPr>
              <a:t>、</a:t>
            </a:r>
            <a:r>
              <a:rPr lang="en-US" altLang="zh-CN" sz="3200">
                <a:ea typeface="宋体" panose="02010600030101010101" pitchFamily="2" charset="-122"/>
              </a:rPr>
              <a:t>19 </a:t>
            </a:r>
          </a:p>
        </p:txBody>
      </p:sp>
      <p:sp>
        <p:nvSpPr>
          <p:cNvPr id="81924" name="Text Box 5"/>
          <p:cNvSpPr txBox="1">
            <a:spLocks noChangeArrowheads="1"/>
          </p:cNvSpPr>
          <p:nvPr/>
        </p:nvSpPr>
        <p:spPr bwMode="auto">
          <a:xfrm>
            <a:off x="3417888" y="1836738"/>
            <a:ext cx="210978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3200">
                <a:ea typeface="宋体" panose="02010600030101010101" pitchFamily="2" charset="-122"/>
              </a:rPr>
              <a:t>、</a:t>
            </a:r>
            <a:r>
              <a:rPr lang="en-US" altLang="zh-CN" sz="3200">
                <a:ea typeface="宋体" panose="02010600030101010101" pitchFamily="2" charset="-122"/>
              </a:rPr>
              <a:t>7</a:t>
            </a:r>
            <a:r>
              <a:rPr lang="zh-CN" altLang="en-US" sz="3200">
                <a:ea typeface="宋体" panose="02010600030101010101" pitchFamily="2" charset="-122"/>
              </a:rPr>
              <a:t>、</a:t>
            </a:r>
            <a:r>
              <a:rPr lang="en-US" altLang="zh-CN" sz="3200">
                <a:ea typeface="宋体" panose="02010600030101010101" pitchFamily="2" charset="-122"/>
              </a:rPr>
              <a:t>4 </a:t>
            </a:r>
          </a:p>
        </p:txBody>
      </p:sp>
      <p:sp>
        <p:nvSpPr>
          <p:cNvPr id="81925" name="Text Box 6"/>
          <p:cNvSpPr txBox="1">
            <a:spLocks noChangeArrowheads="1"/>
          </p:cNvSpPr>
          <p:nvPr/>
        </p:nvSpPr>
        <p:spPr bwMode="auto">
          <a:xfrm>
            <a:off x="4689475" y="1838325"/>
            <a:ext cx="11064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3200">
                <a:ea typeface="宋体" panose="02010600030101010101" pitchFamily="2" charset="-122"/>
              </a:rPr>
              <a:t>、</a:t>
            </a:r>
            <a:r>
              <a:rPr lang="en-US" altLang="zh-CN" sz="3200">
                <a:ea typeface="宋体" panose="02010600030101010101" pitchFamily="2" charset="-122"/>
              </a:rPr>
              <a:t>8</a:t>
            </a:r>
          </a:p>
        </p:txBody>
      </p:sp>
      <p:sp>
        <p:nvSpPr>
          <p:cNvPr id="436231" name="Rectangle 7"/>
          <p:cNvSpPr>
            <a:spLocks noChangeArrowheads="1"/>
          </p:cNvSpPr>
          <p:nvPr/>
        </p:nvSpPr>
        <p:spPr bwMode="auto">
          <a:xfrm>
            <a:off x="3467100" y="5456238"/>
            <a:ext cx="1574800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hlink"/>
              </a:buClr>
            </a:pPr>
            <a:r>
              <a:rPr kumimoji="0" lang="zh-CN" altLang="en-US" sz="2400"/>
              <a:t>先右旋</a:t>
            </a:r>
          </a:p>
        </p:txBody>
      </p:sp>
      <p:sp>
        <p:nvSpPr>
          <p:cNvPr id="436232" name="Rectangle 8"/>
          <p:cNvSpPr>
            <a:spLocks noChangeArrowheads="1"/>
          </p:cNvSpPr>
          <p:nvPr/>
        </p:nvSpPr>
        <p:spPr bwMode="auto">
          <a:xfrm>
            <a:off x="5286375" y="5456238"/>
            <a:ext cx="1574800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hlink"/>
              </a:buClr>
            </a:pPr>
            <a:r>
              <a:rPr kumimoji="0" lang="zh-CN" altLang="en-US" sz="2400"/>
              <a:t>再左转</a:t>
            </a:r>
          </a:p>
        </p:txBody>
      </p:sp>
      <p:sp>
        <p:nvSpPr>
          <p:cNvPr id="81928" name="Oval 9"/>
          <p:cNvSpPr>
            <a:spLocks noChangeArrowheads="1"/>
          </p:cNvSpPr>
          <p:nvPr/>
        </p:nvSpPr>
        <p:spPr bwMode="auto">
          <a:xfrm>
            <a:off x="1760538" y="3300413"/>
            <a:ext cx="531812" cy="503237"/>
          </a:xfrm>
          <a:prstGeom prst="ellipse">
            <a:avLst/>
          </a:prstGeom>
          <a:solidFill>
            <a:srgbClr val="FFCCFF"/>
          </a:solidFill>
          <a:ln w="28575" cap="rnd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13</a:t>
            </a:r>
          </a:p>
        </p:txBody>
      </p:sp>
      <p:sp>
        <p:nvSpPr>
          <p:cNvPr id="81929" name="Oval 10"/>
          <p:cNvSpPr>
            <a:spLocks noChangeArrowheads="1"/>
          </p:cNvSpPr>
          <p:nvPr/>
        </p:nvSpPr>
        <p:spPr bwMode="auto">
          <a:xfrm>
            <a:off x="2247900" y="3998913"/>
            <a:ext cx="531813" cy="503237"/>
          </a:xfrm>
          <a:prstGeom prst="ellipse">
            <a:avLst/>
          </a:prstGeom>
          <a:solidFill>
            <a:srgbClr val="FFCCFF"/>
          </a:solidFill>
          <a:ln w="28575" cap="rnd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19</a:t>
            </a:r>
          </a:p>
        </p:txBody>
      </p:sp>
      <p:sp>
        <p:nvSpPr>
          <p:cNvPr id="81930" name="Line 11"/>
          <p:cNvSpPr>
            <a:spLocks noChangeShapeType="1"/>
          </p:cNvSpPr>
          <p:nvPr/>
        </p:nvSpPr>
        <p:spPr bwMode="auto">
          <a:xfrm>
            <a:off x="2170113" y="3760788"/>
            <a:ext cx="239712" cy="2682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31" name="Oval 13"/>
          <p:cNvSpPr>
            <a:spLocks noChangeArrowheads="1"/>
          </p:cNvSpPr>
          <p:nvPr/>
        </p:nvSpPr>
        <p:spPr bwMode="auto">
          <a:xfrm>
            <a:off x="1089025" y="2690813"/>
            <a:ext cx="531813" cy="503237"/>
          </a:xfrm>
          <a:prstGeom prst="ellipse">
            <a:avLst/>
          </a:prstGeom>
          <a:noFill/>
          <a:ln w="28575" cap="rnd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10</a:t>
            </a:r>
          </a:p>
        </p:txBody>
      </p:sp>
      <p:sp>
        <p:nvSpPr>
          <p:cNvPr id="81932" name="Line 15"/>
          <p:cNvSpPr>
            <a:spLocks noChangeShapeType="1"/>
          </p:cNvSpPr>
          <p:nvPr/>
        </p:nvSpPr>
        <p:spPr bwMode="auto">
          <a:xfrm>
            <a:off x="1549400" y="3089275"/>
            <a:ext cx="341313" cy="255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33" name="Line 16"/>
          <p:cNvSpPr>
            <a:spLocks noChangeShapeType="1"/>
          </p:cNvSpPr>
          <p:nvPr/>
        </p:nvSpPr>
        <p:spPr bwMode="auto">
          <a:xfrm flipH="1">
            <a:off x="885825" y="3127375"/>
            <a:ext cx="269875" cy="2159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34" name="Oval 17"/>
          <p:cNvSpPr>
            <a:spLocks noChangeArrowheads="1"/>
          </p:cNvSpPr>
          <p:nvPr/>
        </p:nvSpPr>
        <p:spPr bwMode="auto">
          <a:xfrm>
            <a:off x="519113" y="3340100"/>
            <a:ext cx="531812" cy="503238"/>
          </a:xfrm>
          <a:prstGeom prst="ellipse">
            <a:avLst/>
          </a:prstGeom>
          <a:solidFill>
            <a:schemeClr val="bg1"/>
          </a:solidFill>
          <a:ln w="28575" cap="rnd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7</a:t>
            </a:r>
          </a:p>
        </p:txBody>
      </p:sp>
      <p:sp>
        <p:nvSpPr>
          <p:cNvPr id="81935" name="Line 18"/>
          <p:cNvSpPr>
            <a:spLocks noChangeShapeType="1"/>
          </p:cNvSpPr>
          <p:nvPr/>
        </p:nvSpPr>
        <p:spPr bwMode="auto">
          <a:xfrm flipH="1">
            <a:off x="457200" y="3814763"/>
            <a:ext cx="204788" cy="2809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36" name="Oval 19"/>
          <p:cNvSpPr>
            <a:spLocks noChangeArrowheads="1"/>
          </p:cNvSpPr>
          <p:nvPr/>
        </p:nvSpPr>
        <p:spPr bwMode="auto">
          <a:xfrm>
            <a:off x="152400" y="4065588"/>
            <a:ext cx="531813" cy="503237"/>
          </a:xfrm>
          <a:prstGeom prst="ellipse">
            <a:avLst/>
          </a:prstGeom>
          <a:solidFill>
            <a:schemeClr val="bg1"/>
          </a:solidFill>
          <a:ln w="28575" cap="rnd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81937" name="Oval 20"/>
          <p:cNvSpPr>
            <a:spLocks noChangeArrowheads="1"/>
          </p:cNvSpPr>
          <p:nvPr/>
        </p:nvSpPr>
        <p:spPr bwMode="auto">
          <a:xfrm>
            <a:off x="914400" y="4114800"/>
            <a:ext cx="531813" cy="503238"/>
          </a:xfrm>
          <a:prstGeom prst="ellipse">
            <a:avLst/>
          </a:prstGeom>
          <a:solidFill>
            <a:schemeClr val="bg1"/>
          </a:solidFill>
          <a:ln w="28575" cap="rnd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8</a:t>
            </a:r>
          </a:p>
        </p:txBody>
      </p:sp>
      <p:sp>
        <p:nvSpPr>
          <p:cNvPr id="81938" name="Line 21"/>
          <p:cNvSpPr>
            <a:spLocks noChangeShapeType="1"/>
          </p:cNvSpPr>
          <p:nvPr/>
        </p:nvSpPr>
        <p:spPr bwMode="auto">
          <a:xfrm>
            <a:off x="928688" y="3827463"/>
            <a:ext cx="176212" cy="2809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39" name="Text Box 23"/>
          <p:cNvSpPr txBox="1">
            <a:spLocks noChangeArrowheads="1"/>
          </p:cNvSpPr>
          <p:nvPr/>
        </p:nvSpPr>
        <p:spPr bwMode="auto">
          <a:xfrm>
            <a:off x="5351463" y="1839913"/>
            <a:ext cx="110648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3200">
                <a:ea typeface="宋体" panose="02010600030101010101" pitchFamily="2" charset="-122"/>
              </a:rPr>
              <a:t>、</a:t>
            </a:r>
            <a:r>
              <a:rPr lang="en-US" altLang="zh-CN" sz="3200">
                <a:ea typeface="宋体" panose="02010600030101010101" pitchFamily="2" charset="-122"/>
              </a:rPr>
              <a:t>15</a:t>
            </a:r>
          </a:p>
        </p:txBody>
      </p:sp>
      <p:sp>
        <p:nvSpPr>
          <p:cNvPr id="81940" name="Oval 24"/>
          <p:cNvSpPr>
            <a:spLocks noChangeArrowheads="1"/>
          </p:cNvSpPr>
          <p:nvPr/>
        </p:nvSpPr>
        <p:spPr bwMode="auto">
          <a:xfrm>
            <a:off x="1982788" y="4724400"/>
            <a:ext cx="531812" cy="503238"/>
          </a:xfrm>
          <a:prstGeom prst="ellipse">
            <a:avLst/>
          </a:prstGeom>
          <a:solidFill>
            <a:srgbClr val="FFCCFF"/>
          </a:solidFill>
          <a:ln w="28575" cap="rnd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15</a:t>
            </a:r>
          </a:p>
        </p:txBody>
      </p:sp>
      <p:sp>
        <p:nvSpPr>
          <p:cNvPr id="81941" name="Line 25"/>
          <p:cNvSpPr>
            <a:spLocks noChangeShapeType="1"/>
          </p:cNvSpPr>
          <p:nvPr/>
        </p:nvSpPr>
        <p:spPr bwMode="auto">
          <a:xfrm flipH="1">
            <a:off x="2160588" y="4476750"/>
            <a:ext cx="204787" cy="2809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42" name="Rectangle 26"/>
          <p:cNvSpPr>
            <a:spLocks noChangeArrowheads="1"/>
          </p:cNvSpPr>
          <p:nvPr/>
        </p:nvSpPr>
        <p:spPr bwMode="auto">
          <a:xfrm>
            <a:off x="685800" y="5456238"/>
            <a:ext cx="1574800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hlink"/>
              </a:buClr>
            </a:pPr>
            <a:r>
              <a:rPr kumimoji="0" lang="en-US" altLang="zh-CN" sz="2400"/>
              <a:t>RL</a:t>
            </a:r>
            <a:r>
              <a:rPr kumimoji="0" lang="zh-CN" altLang="en-US" sz="2400"/>
              <a:t>型</a:t>
            </a:r>
          </a:p>
        </p:txBody>
      </p:sp>
      <p:grpSp>
        <p:nvGrpSpPr>
          <p:cNvPr id="2" name="Group 69"/>
          <p:cNvGrpSpPr/>
          <p:nvPr/>
        </p:nvGrpSpPr>
        <p:grpSpPr bwMode="auto">
          <a:xfrm>
            <a:off x="2909888" y="2667000"/>
            <a:ext cx="2562225" cy="1914525"/>
            <a:chOff x="1833" y="1680"/>
            <a:chExt cx="1614" cy="1206"/>
          </a:xfrm>
        </p:grpSpPr>
        <p:sp>
          <p:nvSpPr>
            <p:cNvPr id="81971" name="Oval 28"/>
            <p:cNvSpPr>
              <a:spLocks noChangeArrowheads="1"/>
            </p:cNvSpPr>
            <p:nvPr/>
          </p:nvSpPr>
          <p:spPr bwMode="auto">
            <a:xfrm>
              <a:off x="2846" y="2064"/>
              <a:ext cx="335" cy="317"/>
            </a:xfrm>
            <a:prstGeom prst="ellipse">
              <a:avLst/>
            </a:prstGeom>
            <a:solidFill>
              <a:srgbClr val="FFCCFF"/>
            </a:solidFill>
            <a:ln w="28575" cap="rnd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</a:pPr>
              <a:r>
                <a:rPr lang="en-US" altLang="zh-CN">
                  <a:ea typeface="宋体" panose="02010600030101010101" pitchFamily="2" charset="-122"/>
                </a:rPr>
                <a:t>13</a:t>
              </a:r>
            </a:p>
          </p:txBody>
        </p:sp>
        <p:sp>
          <p:nvSpPr>
            <p:cNvPr id="81972" name="Line 29"/>
            <p:cNvSpPr>
              <a:spLocks noChangeShapeType="1"/>
            </p:cNvSpPr>
            <p:nvPr/>
          </p:nvSpPr>
          <p:spPr bwMode="auto">
            <a:xfrm>
              <a:off x="3104" y="2354"/>
              <a:ext cx="151" cy="16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73" name="Text Box 30"/>
            <p:cNvSpPr txBox="1">
              <a:spLocks noChangeArrowheads="1"/>
            </p:cNvSpPr>
            <p:nvPr/>
          </p:nvSpPr>
          <p:spPr bwMode="auto">
            <a:xfrm>
              <a:off x="3083" y="1839"/>
              <a:ext cx="36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zh-CN" altLang="zh-CN">
                <a:ea typeface="隶书" pitchFamily="49" charset="-122"/>
              </a:endParaRPr>
            </a:p>
          </p:txBody>
        </p:sp>
        <p:sp>
          <p:nvSpPr>
            <p:cNvPr id="81974" name="Oval 31"/>
            <p:cNvSpPr>
              <a:spLocks noChangeArrowheads="1"/>
            </p:cNvSpPr>
            <p:nvPr/>
          </p:nvSpPr>
          <p:spPr bwMode="auto">
            <a:xfrm>
              <a:off x="2423" y="1680"/>
              <a:ext cx="335" cy="317"/>
            </a:xfrm>
            <a:prstGeom prst="ellipse">
              <a:avLst/>
            </a:prstGeom>
            <a:noFill/>
            <a:ln w="28575" cap="rnd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</a:pPr>
              <a:r>
                <a:rPr lang="en-US" altLang="zh-CN">
                  <a:ea typeface="宋体" panose="02010600030101010101" pitchFamily="2" charset="-122"/>
                </a:rPr>
                <a:t>10</a:t>
              </a:r>
            </a:p>
          </p:txBody>
        </p:sp>
        <p:sp>
          <p:nvSpPr>
            <p:cNvPr id="81975" name="Line 32"/>
            <p:cNvSpPr>
              <a:spLocks noChangeShapeType="1"/>
            </p:cNvSpPr>
            <p:nvPr/>
          </p:nvSpPr>
          <p:spPr bwMode="auto">
            <a:xfrm>
              <a:off x="2713" y="1931"/>
              <a:ext cx="215" cy="16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76" name="Line 33"/>
            <p:cNvSpPr>
              <a:spLocks noChangeShapeType="1"/>
            </p:cNvSpPr>
            <p:nvPr/>
          </p:nvSpPr>
          <p:spPr bwMode="auto">
            <a:xfrm flipH="1">
              <a:off x="2295" y="1955"/>
              <a:ext cx="170" cy="1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77" name="Oval 34"/>
            <p:cNvSpPr>
              <a:spLocks noChangeArrowheads="1"/>
            </p:cNvSpPr>
            <p:nvPr/>
          </p:nvSpPr>
          <p:spPr bwMode="auto">
            <a:xfrm>
              <a:off x="2064" y="2089"/>
              <a:ext cx="335" cy="317"/>
            </a:xfrm>
            <a:prstGeom prst="ellipse">
              <a:avLst/>
            </a:prstGeom>
            <a:noFill/>
            <a:ln w="28575" cap="rnd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</a:pPr>
              <a:r>
                <a:rPr lang="en-US" altLang="zh-CN">
                  <a:ea typeface="宋体" panose="02010600030101010101" pitchFamily="2" charset="-122"/>
                </a:rPr>
                <a:t>7</a:t>
              </a:r>
            </a:p>
          </p:txBody>
        </p:sp>
        <p:sp>
          <p:nvSpPr>
            <p:cNvPr id="81978" name="Line 35"/>
            <p:cNvSpPr>
              <a:spLocks noChangeShapeType="1"/>
            </p:cNvSpPr>
            <p:nvPr/>
          </p:nvSpPr>
          <p:spPr bwMode="auto">
            <a:xfrm flipH="1">
              <a:off x="2025" y="2388"/>
              <a:ext cx="129" cy="17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79" name="Oval 36"/>
            <p:cNvSpPr>
              <a:spLocks noChangeArrowheads="1"/>
            </p:cNvSpPr>
            <p:nvPr/>
          </p:nvSpPr>
          <p:spPr bwMode="auto">
            <a:xfrm>
              <a:off x="1833" y="2546"/>
              <a:ext cx="335" cy="317"/>
            </a:xfrm>
            <a:prstGeom prst="ellipse">
              <a:avLst/>
            </a:prstGeom>
            <a:noFill/>
            <a:ln w="28575" cap="rnd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</a:pPr>
              <a:r>
                <a:rPr lang="en-US" altLang="zh-CN"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81980" name="Oval 37"/>
            <p:cNvSpPr>
              <a:spLocks noChangeArrowheads="1"/>
            </p:cNvSpPr>
            <p:nvPr/>
          </p:nvSpPr>
          <p:spPr bwMode="auto">
            <a:xfrm>
              <a:off x="2304" y="2569"/>
              <a:ext cx="335" cy="317"/>
            </a:xfrm>
            <a:prstGeom prst="ellipse">
              <a:avLst/>
            </a:prstGeom>
            <a:noFill/>
            <a:ln w="28575" cap="rnd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</a:pPr>
              <a:r>
                <a:rPr lang="en-US" altLang="zh-CN">
                  <a:ea typeface="宋体" panose="02010600030101010101" pitchFamily="2" charset="-122"/>
                </a:rPr>
                <a:t>8</a:t>
              </a:r>
            </a:p>
          </p:txBody>
        </p:sp>
        <p:sp>
          <p:nvSpPr>
            <p:cNvPr id="81981" name="Line 38"/>
            <p:cNvSpPr>
              <a:spLocks noChangeShapeType="1"/>
            </p:cNvSpPr>
            <p:nvPr/>
          </p:nvSpPr>
          <p:spPr bwMode="auto">
            <a:xfrm>
              <a:off x="2322" y="2396"/>
              <a:ext cx="111" cy="17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36264" name="Oval 40"/>
          <p:cNvSpPr>
            <a:spLocks noChangeArrowheads="1"/>
          </p:cNvSpPr>
          <p:nvPr/>
        </p:nvSpPr>
        <p:spPr bwMode="auto">
          <a:xfrm>
            <a:off x="4918075" y="3989388"/>
            <a:ext cx="531813" cy="503237"/>
          </a:xfrm>
          <a:prstGeom prst="ellipse">
            <a:avLst/>
          </a:prstGeom>
          <a:solidFill>
            <a:srgbClr val="FFCCFF"/>
          </a:solidFill>
          <a:ln w="28575" cap="rnd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15</a:t>
            </a:r>
          </a:p>
        </p:txBody>
      </p:sp>
      <p:sp>
        <p:nvSpPr>
          <p:cNvPr id="436265" name="Oval 41"/>
          <p:cNvSpPr>
            <a:spLocks noChangeArrowheads="1"/>
          </p:cNvSpPr>
          <p:nvPr/>
        </p:nvSpPr>
        <p:spPr bwMode="auto">
          <a:xfrm>
            <a:off x="5360988" y="4673600"/>
            <a:ext cx="531812" cy="503238"/>
          </a:xfrm>
          <a:prstGeom prst="ellipse">
            <a:avLst/>
          </a:prstGeom>
          <a:solidFill>
            <a:srgbClr val="FFCCFF"/>
          </a:solidFill>
          <a:ln w="28575" cap="rnd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19</a:t>
            </a:r>
          </a:p>
        </p:txBody>
      </p:sp>
      <p:sp>
        <p:nvSpPr>
          <p:cNvPr id="436266" name="Line 42"/>
          <p:cNvSpPr>
            <a:spLocks noChangeShapeType="1"/>
          </p:cNvSpPr>
          <p:nvPr/>
        </p:nvSpPr>
        <p:spPr bwMode="auto">
          <a:xfrm>
            <a:off x="5321300" y="4435475"/>
            <a:ext cx="239713" cy="2682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" name="Group 44"/>
          <p:cNvGrpSpPr/>
          <p:nvPr/>
        </p:nvGrpSpPr>
        <p:grpSpPr bwMode="auto">
          <a:xfrm>
            <a:off x="5756275" y="2668588"/>
            <a:ext cx="2562225" cy="1914525"/>
            <a:chOff x="2212" y="1958"/>
            <a:chExt cx="1614" cy="1206"/>
          </a:xfrm>
        </p:grpSpPr>
        <p:sp>
          <p:nvSpPr>
            <p:cNvPr id="81960" name="Oval 45"/>
            <p:cNvSpPr>
              <a:spLocks noChangeArrowheads="1"/>
            </p:cNvSpPr>
            <p:nvPr/>
          </p:nvSpPr>
          <p:spPr bwMode="auto">
            <a:xfrm>
              <a:off x="3225" y="2342"/>
              <a:ext cx="335" cy="317"/>
            </a:xfrm>
            <a:prstGeom prst="ellipse">
              <a:avLst/>
            </a:prstGeom>
            <a:noFill/>
            <a:ln w="28575" cap="rnd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</a:pPr>
              <a:r>
                <a:rPr lang="en-US" altLang="zh-CN">
                  <a:solidFill>
                    <a:srgbClr val="FF0000"/>
                  </a:solidFill>
                  <a:ea typeface="宋体" panose="02010600030101010101" pitchFamily="2" charset="-122"/>
                </a:rPr>
                <a:t>15</a:t>
              </a:r>
            </a:p>
          </p:txBody>
        </p:sp>
        <p:sp>
          <p:nvSpPr>
            <p:cNvPr id="81961" name="Line 46"/>
            <p:cNvSpPr>
              <a:spLocks noChangeShapeType="1"/>
            </p:cNvSpPr>
            <p:nvPr/>
          </p:nvSpPr>
          <p:spPr bwMode="auto">
            <a:xfrm>
              <a:off x="3483" y="2632"/>
              <a:ext cx="151" cy="16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62" name="Text Box 47"/>
            <p:cNvSpPr txBox="1">
              <a:spLocks noChangeArrowheads="1"/>
            </p:cNvSpPr>
            <p:nvPr/>
          </p:nvSpPr>
          <p:spPr bwMode="auto">
            <a:xfrm>
              <a:off x="3462" y="2117"/>
              <a:ext cx="36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zh-CN" altLang="zh-CN">
                <a:ea typeface="隶书" pitchFamily="49" charset="-122"/>
              </a:endParaRPr>
            </a:p>
          </p:txBody>
        </p:sp>
        <p:sp>
          <p:nvSpPr>
            <p:cNvPr id="81963" name="Oval 48"/>
            <p:cNvSpPr>
              <a:spLocks noChangeArrowheads="1"/>
            </p:cNvSpPr>
            <p:nvPr/>
          </p:nvSpPr>
          <p:spPr bwMode="auto">
            <a:xfrm>
              <a:off x="2802" y="1958"/>
              <a:ext cx="335" cy="317"/>
            </a:xfrm>
            <a:prstGeom prst="ellipse">
              <a:avLst/>
            </a:prstGeom>
            <a:noFill/>
            <a:ln w="28575" cap="rnd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</a:pPr>
              <a:r>
                <a:rPr lang="en-US" altLang="zh-CN">
                  <a:ea typeface="宋体" panose="02010600030101010101" pitchFamily="2" charset="-122"/>
                </a:rPr>
                <a:t>10</a:t>
              </a:r>
            </a:p>
          </p:txBody>
        </p:sp>
        <p:sp>
          <p:nvSpPr>
            <p:cNvPr id="81964" name="Line 49"/>
            <p:cNvSpPr>
              <a:spLocks noChangeShapeType="1"/>
            </p:cNvSpPr>
            <p:nvPr/>
          </p:nvSpPr>
          <p:spPr bwMode="auto">
            <a:xfrm>
              <a:off x="3092" y="2209"/>
              <a:ext cx="215" cy="16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65" name="Line 50"/>
            <p:cNvSpPr>
              <a:spLocks noChangeShapeType="1"/>
            </p:cNvSpPr>
            <p:nvPr/>
          </p:nvSpPr>
          <p:spPr bwMode="auto">
            <a:xfrm flipH="1">
              <a:off x="2674" y="2233"/>
              <a:ext cx="170" cy="1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66" name="Oval 51"/>
            <p:cNvSpPr>
              <a:spLocks noChangeArrowheads="1"/>
            </p:cNvSpPr>
            <p:nvPr/>
          </p:nvSpPr>
          <p:spPr bwMode="auto">
            <a:xfrm>
              <a:off x="2443" y="2367"/>
              <a:ext cx="335" cy="317"/>
            </a:xfrm>
            <a:prstGeom prst="ellipse">
              <a:avLst/>
            </a:prstGeom>
            <a:noFill/>
            <a:ln w="28575" cap="rnd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</a:pPr>
              <a:r>
                <a:rPr lang="en-US" altLang="zh-CN">
                  <a:ea typeface="宋体" panose="02010600030101010101" pitchFamily="2" charset="-122"/>
                </a:rPr>
                <a:t>7</a:t>
              </a:r>
            </a:p>
          </p:txBody>
        </p:sp>
        <p:sp>
          <p:nvSpPr>
            <p:cNvPr id="81967" name="Line 52"/>
            <p:cNvSpPr>
              <a:spLocks noChangeShapeType="1"/>
            </p:cNvSpPr>
            <p:nvPr/>
          </p:nvSpPr>
          <p:spPr bwMode="auto">
            <a:xfrm flipH="1">
              <a:off x="2404" y="2666"/>
              <a:ext cx="129" cy="17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68" name="Oval 53"/>
            <p:cNvSpPr>
              <a:spLocks noChangeArrowheads="1"/>
            </p:cNvSpPr>
            <p:nvPr/>
          </p:nvSpPr>
          <p:spPr bwMode="auto">
            <a:xfrm>
              <a:off x="2212" y="2824"/>
              <a:ext cx="335" cy="317"/>
            </a:xfrm>
            <a:prstGeom prst="ellipse">
              <a:avLst/>
            </a:prstGeom>
            <a:noFill/>
            <a:ln w="28575" cap="rnd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</a:pPr>
              <a:r>
                <a:rPr lang="en-US" altLang="zh-CN"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81969" name="Oval 54"/>
            <p:cNvSpPr>
              <a:spLocks noChangeArrowheads="1"/>
            </p:cNvSpPr>
            <p:nvPr/>
          </p:nvSpPr>
          <p:spPr bwMode="auto">
            <a:xfrm>
              <a:off x="2683" y="2847"/>
              <a:ext cx="335" cy="317"/>
            </a:xfrm>
            <a:prstGeom prst="ellipse">
              <a:avLst/>
            </a:prstGeom>
            <a:noFill/>
            <a:ln w="28575" cap="rnd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</a:pPr>
              <a:r>
                <a:rPr lang="en-US" altLang="zh-CN">
                  <a:ea typeface="宋体" panose="02010600030101010101" pitchFamily="2" charset="-122"/>
                </a:rPr>
                <a:t>8</a:t>
              </a:r>
            </a:p>
          </p:txBody>
        </p:sp>
        <p:sp>
          <p:nvSpPr>
            <p:cNvPr id="81970" name="Line 55"/>
            <p:cNvSpPr>
              <a:spLocks noChangeShapeType="1"/>
            </p:cNvSpPr>
            <p:nvPr/>
          </p:nvSpPr>
          <p:spPr bwMode="auto">
            <a:xfrm>
              <a:off x="2701" y="2674"/>
              <a:ext cx="111" cy="17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36280" name="Oval 56"/>
          <p:cNvSpPr>
            <a:spLocks noChangeArrowheads="1"/>
          </p:cNvSpPr>
          <p:nvPr/>
        </p:nvSpPr>
        <p:spPr bwMode="auto">
          <a:xfrm>
            <a:off x="7839075" y="4002088"/>
            <a:ext cx="531813" cy="503237"/>
          </a:xfrm>
          <a:prstGeom prst="ellipse">
            <a:avLst/>
          </a:prstGeom>
          <a:solidFill>
            <a:srgbClr val="FFCCFF"/>
          </a:solidFill>
          <a:ln w="28575" cap="rnd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19</a:t>
            </a:r>
          </a:p>
        </p:txBody>
      </p:sp>
      <p:sp>
        <p:nvSpPr>
          <p:cNvPr id="436282" name="Oval 58"/>
          <p:cNvSpPr>
            <a:spLocks noChangeArrowheads="1"/>
          </p:cNvSpPr>
          <p:nvPr/>
        </p:nvSpPr>
        <p:spPr bwMode="auto">
          <a:xfrm>
            <a:off x="7134225" y="4051300"/>
            <a:ext cx="531813" cy="503238"/>
          </a:xfrm>
          <a:prstGeom prst="ellipse">
            <a:avLst/>
          </a:prstGeom>
          <a:solidFill>
            <a:srgbClr val="FFCCFF"/>
          </a:solidFill>
          <a:ln w="28575" cap="rnd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13</a:t>
            </a:r>
          </a:p>
        </p:txBody>
      </p:sp>
      <p:sp>
        <p:nvSpPr>
          <p:cNvPr id="436284" name="Line 60"/>
          <p:cNvSpPr>
            <a:spLocks noChangeShapeType="1"/>
          </p:cNvSpPr>
          <p:nvPr/>
        </p:nvSpPr>
        <p:spPr bwMode="auto">
          <a:xfrm flipH="1">
            <a:off x="7329488" y="3790950"/>
            <a:ext cx="204787" cy="2809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6285" name="Text Box 61"/>
          <p:cNvSpPr txBox="1">
            <a:spLocks noChangeArrowheads="1"/>
          </p:cNvSpPr>
          <p:nvPr/>
        </p:nvSpPr>
        <p:spPr bwMode="auto">
          <a:xfrm>
            <a:off x="6191250" y="1828800"/>
            <a:ext cx="21859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3200">
                <a:ea typeface="宋体" panose="02010600030101010101" pitchFamily="2" charset="-122"/>
              </a:rPr>
              <a:t>、</a:t>
            </a:r>
            <a:r>
              <a:rPr lang="en-US" altLang="zh-CN" sz="3200">
                <a:solidFill>
                  <a:srgbClr val="FF0000"/>
                </a:solidFill>
                <a:ea typeface="宋体" panose="02010600030101010101" pitchFamily="2" charset="-122"/>
              </a:rPr>
              <a:t>24</a:t>
            </a:r>
            <a:r>
              <a:rPr lang="zh-CN" altLang="en-US" sz="3200">
                <a:ea typeface="宋体" panose="02010600030101010101" pitchFamily="2" charset="-122"/>
              </a:rPr>
              <a:t>、</a:t>
            </a:r>
            <a:r>
              <a:rPr lang="en-US" altLang="zh-CN" sz="3200">
                <a:solidFill>
                  <a:srgbClr val="FF0000"/>
                </a:solidFill>
                <a:ea typeface="宋体" panose="02010600030101010101" pitchFamily="2" charset="-122"/>
              </a:rPr>
              <a:t>33</a:t>
            </a:r>
          </a:p>
        </p:txBody>
      </p:sp>
      <p:sp>
        <p:nvSpPr>
          <p:cNvPr id="436286" name="Oval 62"/>
          <p:cNvSpPr>
            <a:spLocks noChangeArrowheads="1"/>
          </p:cNvSpPr>
          <p:nvPr/>
        </p:nvSpPr>
        <p:spPr bwMode="auto">
          <a:xfrm>
            <a:off x="8194675" y="4624388"/>
            <a:ext cx="531813" cy="503237"/>
          </a:xfrm>
          <a:prstGeom prst="ellipse">
            <a:avLst/>
          </a:prstGeom>
          <a:noFill/>
          <a:ln w="28575" cap="rnd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24</a:t>
            </a:r>
          </a:p>
        </p:txBody>
      </p:sp>
      <p:sp>
        <p:nvSpPr>
          <p:cNvPr id="436287" name="Line 63"/>
          <p:cNvSpPr>
            <a:spLocks noChangeShapeType="1"/>
          </p:cNvSpPr>
          <p:nvPr/>
        </p:nvSpPr>
        <p:spPr bwMode="auto">
          <a:xfrm>
            <a:off x="8218488" y="4449763"/>
            <a:ext cx="125412" cy="2174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6288" name="Oval 64"/>
          <p:cNvSpPr>
            <a:spLocks noChangeArrowheads="1"/>
          </p:cNvSpPr>
          <p:nvPr/>
        </p:nvSpPr>
        <p:spPr bwMode="auto">
          <a:xfrm>
            <a:off x="8412163" y="5349875"/>
            <a:ext cx="531812" cy="503238"/>
          </a:xfrm>
          <a:prstGeom prst="ellipse">
            <a:avLst/>
          </a:prstGeom>
          <a:noFill/>
          <a:ln w="28575" cap="rnd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33</a:t>
            </a:r>
          </a:p>
        </p:txBody>
      </p:sp>
      <p:sp>
        <p:nvSpPr>
          <p:cNvPr id="436289" name="Line 65"/>
          <p:cNvSpPr>
            <a:spLocks noChangeShapeType="1"/>
          </p:cNvSpPr>
          <p:nvPr/>
        </p:nvSpPr>
        <p:spPr bwMode="auto">
          <a:xfrm>
            <a:off x="8550275" y="5137150"/>
            <a:ext cx="112713" cy="217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6290" name="Rectangle 66"/>
          <p:cNvSpPr>
            <a:spLocks noChangeArrowheads="1"/>
          </p:cNvSpPr>
          <p:nvPr/>
        </p:nvSpPr>
        <p:spPr bwMode="auto">
          <a:xfrm>
            <a:off x="6929438" y="5456238"/>
            <a:ext cx="1574800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hlink"/>
              </a:buClr>
            </a:pPr>
            <a:r>
              <a:rPr kumimoji="0" lang="en-US" altLang="zh-CN" sz="2400">
                <a:solidFill>
                  <a:srgbClr val="FF0000"/>
                </a:solidFill>
              </a:rPr>
              <a:t>RR</a:t>
            </a:r>
            <a:r>
              <a:rPr kumimoji="0" lang="zh-CN" altLang="en-US" sz="2400">
                <a:solidFill>
                  <a:srgbClr val="FF0000"/>
                </a:solidFill>
              </a:rPr>
              <a:t>型</a:t>
            </a:r>
          </a:p>
        </p:txBody>
      </p:sp>
      <p:sp>
        <p:nvSpPr>
          <p:cNvPr id="81957" name="Rectangle 68"/>
          <p:cNvSpPr>
            <a:spLocks noChangeArrowheads="1"/>
          </p:cNvSpPr>
          <p:nvPr/>
        </p:nvSpPr>
        <p:spPr bwMode="auto">
          <a:xfrm>
            <a:off x="250825" y="728663"/>
            <a:ext cx="8893175" cy="1176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Clr>
                <a:schemeClr val="hlink"/>
              </a:buClr>
              <a:buFontTx/>
              <a:buChar char="•"/>
            </a:pPr>
            <a:r>
              <a:rPr kumimoji="0" lang="zh-CN" altLang="en-US"/>
              <a:t>例题</a:t>
            </a:r>
            <a:r>
              <a:rPr kumimoji="0" lang="en-US" altLang="zh-CN"/>
              <a:t>:</a:t>
            </a:r>
            <a:r>
              <a:rPr kumimoji="0" lang="zh-CN" altLang="en-US"/>
              <a:t>按照如下顺序建立平衡二叉树：</a:t>
            </a:r>
          </a:p>
          <a:p>
            <a:pPr marL="342900" indent="-342900">
              <a:buClr>
                <a:schemeClr val="hlink"/>
              </a:buClr>
              <a:buFontTx/>
              <a:buChar char="•"/>
            </a:pPr>
            <a:r>
              <a:rPr kumimoji="0" lang="en-US" altLang="zh-CN"/>
              <a:t>10,  13,  19,  7,  4,  8,  15,  24,  33,  21</a:t>
            </a:r>
          </a:p>
        </p:txBody>
      </p:sp>
      <p:sp>
        <p:nvSpPr>
          <p:cNvPr id="60" name="圆角矩形 59"/>
          <p:cNvSpPr>
            <a:spLocks noChangeArrowheads="1"/>
          </p:cNvSpPr>
          <p:nvPr/>
        </p:nvSpPr>
        <p:spPr bwMode="auto">
          <a:xfrm>
            <a:off x="7786688" y="3786188"/>
            <a:ext cx="1214437" cy="2286000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hlink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59" name="圆角矩形 61"/>
          <p:cNvSpPr>
            <a:spLocks noChangeArrowheads="1"/>
          </p:cNvSpPr>
          <p:nvPr/>
        </p:nvSpPr>
        <p:spPr bwMode="auto">
          <a:xfrm>
            <a:off x="1643063" y="3143250"/>
            <a:ext cx="1214437" cy="2143125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hlink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6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36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36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36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436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36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36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436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6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436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436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436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436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436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6231" grpId="0" autoUpdateAnimBg="0"/>
      <p:bldP spid="436232" grpId="0" autoUpdateAnimBg="0"/>
      <p:bldP spid="436264" grpId="0" animBg="1" autoUpdateAnimBg="0"/>
      <p:bldP spid="436265" grpId="0" animBg="1" autoUpdateAnimBg="0"/>
      <p:bldP spid="436266" grpId="0" animBg="1"/>
      <p:bldP spid="436280" grpId="0" animBg="1" autoUpdateAnimBg="0"/>
      <p:bldP spid="436282" grpId="0" animBg="1" autoUpdateAnimBg="0"/>
      <p:bldP spid="436284" grpId="0" animBg="1"/>
      <p:bldP spid="436285" grpId="0" autoUpdateAnimBg="0"/>
      <p:bldP spid="436286" grpId="0" animBg="1" autoUpdateAnimBg="0"/>
      <p:bldP spid="436287" grpId="0" animBg="1"/>
      <p:bldP spid="436288" grpId="0" animBg="1" autoUpdateAnimBg="0"/>
      <p:bldP spid="436289" grpId="0" animBg="1"/>
      <p:bldP spid="436290" grpId="0" autoUpdateAnimBg="0"/>
      <p:bldP spid="60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101430-FC8C-4B74-9EAE-AEF406485B7B}" type="slidenum">
              <a:rPr lang="en-US" altLang="zh-CN"/>
              <a:t>72</a:t>
            </a:fld>
            <a:endParaRPr lang="en-US" altLang="zh-CN"/>
          </a:p>
        </p:txBody>
      </p:sp>
      <p:sp>
        <p:nvSpPr>
          <p:cNvPr id="82947" name="Text Box 4"/>
          <p:cNvSpPr txBox="1">
            <a:spLocks noChangeArrowheads="1"/>
          </p:cNvSpPr>
          <p:nvPr/>
        </p:nvSpPr>
        <p:spPr bwMode="auto">
          <a:xfrm>
            <a:off x="381000" y="1911350"/>
            <a:ext cx="74183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3200">
                <a:ea typeface="宋体" panose="02010600030101010101" pitchFamily="2" charset="-122"/>
              </a:rPr>
              <a:t>插入</a:t>
            </a:r>
            <a:r>
              <a:rPr lang="en-US" altLang="zh-CN" sz="3200">
                <a:ea typeface="宋体" panose="02010600030101010101" pitchFamily="2" charset="-122"/>
              </a:rPr>
              <a:t>10</a:t>
            </a:r>
            <a:r>
              <a:rPr lang="zh-CN" altLang="en-US" sz="3200">
                <a:ea typeface="宋体" panose="02010600030101010101" pitchFamily="2" charset="-122"/>
              </a:rPr>
              <a:t>、</a:t>
            </a:r>
            <a:r>
              <a:rPr lang="en-US" altLang="zh-CN" sz="3200">
                <a:ea typeface="宋体" panose="02010600030101010101" pitchFamily="2" charset="-122"/>
              </a:rPr>
              <a:t>13</a:t>
            </a:r>
            <a:r>
              <a:rPr lang="zh-CN" altLang="en-US" sz="3200">
                <a:ea typeface="宋体" panose="02010600030101010101" pitchFamily="2" charset="-122"/>
              </a:rPr>
              <a:t>、</a:t>
            </a:r>
            <a:r>
              <a:rPr lang="en-US" altLang="zh-CN" sz="3200">
                <a:ea typeface="宋体" panose="02010600030101010101" pitchFamily="2" charset="-122"/>
              </a:rPr>
              <a:t>19 </a:t>
            </a:r>
          </a:p>
        </p:txBody>
      </p:sp>
      <p:sp>
        <p:nvSpPr>
          <p:cNvPr id="82948" name="Text Box 5"/>
          <p:cNvSpPr txBox="1">
            <a:spLocks noChangeArrowheads="1"/>
          </p:cNvSpPr>
          <p:nvPr/>
        </p:nvSpPr>
        <p:spPr bwMode="auto">
          <a:xfrm>
            <a:off x="3290888" y="1912938"/>
            <a:ext cx="210978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3200">
                <a:ea typeface="宋体" panose="02010600030101010101" pitchFamily="2" charset="-122"/>
              </a:rPr>
              <a:t>、</a:t>
            </a:r>
            <a:r>
              <a:rPr lang="en-US" altLang="zh-CN" sz="3200">
                <a:ea typeface="宋体" panose="02010600030101010101" pitchFamily="2" charset="-122"/>
              </a:rPr>
              <a:t>7</a:t>
            </a:r>
            <a:r>
              <a:rPr lang="zh-CN" altLang="en-US" sz="3200">
                <a:ea typeface="宋体" panose="02010600030101010101" pitchFamily="2" charset="-122"/>
              </a:rPr>
              <a:t>、</a:t>
            </a:r>
            <a:r>
              <a:rPr lang="en-US" altLang="zh-CN" sz="3200">
                <a:ea typeface="宋体" panose="02010600030101010101" pitchFamily="2" charset="-122"/>
              </a:rPr>
              <a:t>4 </a:t>
            </a:r>
          </a:p>
        </p:txBody>
      </p:sp>
      <p:sp>
        <p:nvSpPr>
          <p:cNvPr id="82949" name="Text Box 6"/>
          <p:cNvSpPr txBox="1">
            <a:spLocks noChangeArrowheads="1"/>
          </p:cNvSpPr>
          <p:nvPr/>
        </p:nvSpPr>
        <p:spPr bwMode="auto">
          <a:xfrm>
            <a:off x="4562475" y="1914525"/>
            <a:ext cx="11064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3200">
                <a:ea typeface="宋体" panose="02010600030101010101" pitchFamily="2" charset="-122"/>
              </a:rPr>
              <a:t>、</a:t>
            </a:r>
            <a:r>
              <a:rPr lang="en-US" altLang="zh-CN" sz="3200">
                <a:ea typeface="宋体" panose="02010600030101010101" pitchFamily="2" charset="-122"/>
              </a:rPr>
              <a:t>8</a:t>
            </a:r>
          </a:p>
        </p:txBody>
      </p:sp>
      <p:sp>
        <p:nvSpPr>
          <p:cNvPr id="82950" name="Text Box 7"/>
          <p:cNvSpPr txBox="1">
            <a:spLocks noChangeArrowheads="1"/>
          </p:cNvSpPr>
          <p:nvPr/>
        </p:nvSpPr>
        <p:spPr bwMode="auto">
          <a:xfrm>
            <a:off x="5224463" y="1916113"/>
            <a:ext cx="110648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3200">
                <a:ea typeface="宋体" panose="02010600030101010101" pitchFamily="2" charset="-122"/>
              </a:rPr>
              <a:t>、</a:t>
            </a:r>
            <a:r>
              <a:rPr lang="en-US" altLang="zh-CN" sz="3200">
                <a:ea typeface="宋体" panose="02010600030101010101" pitchFamily="2" charset="-122"/>
              </a:rPr>
              <a:t>15</a:t>
            </a:r>
          </a:p>
        </p:txBody>
      </p:sp>
      <p:sp>
        <p:nvSpPr>
          <p:cNvPr id="82951" name="Oval 8"/>
          <p:cNvSpPr>
            <a:spLocks noChangeArrowheads="1"/>
          </p:cNvSpPr>
          <p:nvPr/>
        </p:nvSpPr>
        <p:spPr bwMode="auto">
          <a:xfrm>
            <a:off x="2124075" y="3284538"/>
            <a:ext cx="531813" cy="503237"/>
          </a:xfrm>
          <a:prstGeom prst="ellipse">
            <a:avLst/>
          </a:prstGeom>
          <a:noFill/>
          <a:ln w="28575" cap="rnd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15</a:t>
            </a:r>
          </a:p>
        </p:txBody>
      </p:sp>
      <p:sp>
        <p:nvSpPr>
          <p:cNvPr id="82952" name="Line 9"/>
          <p:cNvSpPr>
            <a:spLocks noChangeShapeType="1"/>
          </p:cNvSpPr>
          <p:nvPr/>
        </p:nvSpPr>
        <p:spPr bwMode="auto">
          <a:xfrm>
            <a:off x="2533650" y="3744913"/>
            <a:ext cx="239713" cy="2682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953" name="Oval 11"/>
          <p:cNvSpPr>
            <a:spLocks noChangeArrowheads="1"/>
          </p:cNvSpPr>
          <p:nvPr/>
        </p:nvSpPr>
        <p:spPr bwMode="auto">
          <a:xfrm>
            <a:off x="1452563" y="2674938"/>
            <a:ext cx="531812" cy="503237"/>
          </a:xfrm>
          <a:prstGeom prst="ellipse">
            <a:avLst/>
          </a:prstGeom>
          <a:noFill/>
          <a:ln w="28575" cap="rnd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10</a:t>
            </a:r>
          </a:p>
        </p:txBody>
      </p:sp>
      <p:sp>
        <p:nvSpPr>
          <p:cNvPr id="82954" name="Line 12"/>
          <p:cNvSpPr>
            <a:spLocks noChangeShapeType="1"/>
          </p:cNvSpPr>
          <p:nvPr/>
        </p:nvSpPr>
        <p:spPr bwMode="auto">
          <a:xfrm>
            <a:off x="1912938" y="3073400"/>
            <a:ext cx="341312" cy="255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955" name="Line 13"/>
          <p:cNvSpPr>
            <a:spLocks noChangeShapeType="1"/>
          </p:cNvSpPr>
          <p:nvPr/>
        </p:nvSpPr>
        <p:spPr bwMode="auto">
          <a:xfrm flipH="1">
            <a:off x="1249363" y="3111500"/>
            <a:ext cx="269875" cy="2159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956" name="Oval 14"/>
          <p:cNvSpPr>
            <a:spLocks noChangeArrowheads="1"/>
          </p:cNvSpPr>
          <p:nvPr/>
        </p:nvSpPr>
        <p:spPr bwMode="auto">
          <a:xfrm>
            <a:off x="882650" y="3324225"/>
            <a:ext cx="531813" cy="503238"/>
          </a:xfrm>
          <a:prstGeom prst="ellipse">
            <a:avLst/>
          </a:prstGeom>
          <a:noFill/>
          <a:ln w="28575" cap="rnd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7</a:t>
            </a:r>
          </a:p>
        </p:txBody>
      </p:sp>
      <p:sp>
        <p:nvSpPr>
          <p:cNvPr id="82957" name="Line 15"/>
          <p:cNvSpPr>
            <a:spLocks noChangeShapeType="1"/>
          </p:cNvSpPr>
          <p:nvPr/>
        </p:nvSpPr>
        <p:spPr bwMode="auto">
          <a:xfrm flipH="1">
            <a:off x="820738" y="3798888"/>
            <a:ext cx="204787" cy="2809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958" name="Oval 16"/>
          <p:cNvSpPr>
            <a:spLocks noChangeArrowheads="1"/>
          </p:cNvSpPr>
          <p:nvPr/>
        </p:nvSpPr>
        <p:spPr bwMode="auto">
          <a:xfrm>
            <a:off x="515938" y="4049713"/>
            <a:ext cx="531812" cy="503237"/>
          </a:xfrm>
          <a:prstGeom prst="ellipse">
            <a:avLst/>
          </a:prstGeom>
          <a:noFill/>
          <a:ln w="28575" cap="rnd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82959" name="Oval 17"/>
          <p:cNvSpPr>
            <a:spLocks noChangeArrowheads="1"/>
          </p:cNvSpPr>
          <p:nvPr/>
        </p:nvSpPr>
        <p:spPr bwMode="auto">
          <a:xfrm>
            <a:off x="1263650" y="4086225"/>
            <a:ext cx="531813" cy="503238"/>
          </a:xfrm>
          <a:prstGeom prst="ellipse">
            <a:avLst/>
          </a:prstGeom>
          <a:noFill/>
          <a:ln w="28575" cap="rnd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8</a:t>
            </a:r>
          </a:p>
        </p:txBody>
      </p:sp>
      <p:sp>
        <p:nvSpPr>
          <p:cNvPr id="82960" name="Line 18"/>
          <p:cNvSpPr>
            <a:spLocks noChangeShapeType="1"/>
          </p:cNvSpPr>
          <p:nvPr/>
        </p:nvSpPr>
        <p:spPr bwMode="auto">
          <a:xfrm>
            <a:off x="1292225" y="3811588"/>
            <a:ext cx="176213" cy="2809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961" name="Oval 19"/>
          <p:cNvSpPr>
            <a:spLocks noChangeArrowheads="1"/>
          </p:cNvSpPr>
          <p:nvPr/>
        </p:nvSpPr>
        <p:spPr bwMode="auto">
          <a:xfrm>
            <a:off x="2598738" y="4008438"/>
            <a:ext cx="531812" cy="503237"/>
          </a:xfrm>
          <a:prstGeom prst="ellipse">
            <a:avLst/>
          </a:prstGeom>
          <a:solidFill>
            <a:srgbClr val="FFCCFF"/>
          </a:solidFill>
          <a:ln w="28575" cap="rnd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19</a:t>
            </a:r>
          </a:p>
        </p:txBody>
      </p:sp>
      <p:sp>
        <p:nvSpPr>
          <p:cNvPr id="82962" name="Oval 21"/>
          <p:cNvSpPr>
            <a:spLocks noChangeArrowheads="1"/>
          </p:cNvSpPr>
          <p:nvPr/>
        </p:nvSpPr>
        <p:spPr bwMode="auto">
          <a:xfrm>
            <a:off x="1893888" y="4057650"/>
            <a:ext cx="531812" cy="503238"/>
          </a:xfrm>
          <a:prstGeom prst="ellipse">
            <a:avLst/>
          </a:prstGeom>
          <a:noFill/>
          <a:ln w="28575" cap="rnd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13</a:t>
            </a:r>
          </a:p>
        </p:txBody>
      </p:sp>
      <p:sp>
        <p:nvSpPr>
          <p:cNvPr id="82963" name="Line 23"/>
          <p:cNvSpPr>
            <a:spLocks noChangeShapeType="1"/>
          </p:cNvSpPr>
          <p:nvPr/>
        </p:nvSpPr>
        <p:spPr bwMode="auto">
          <a:xfrm flipH="1">
            <a:off x="2089150" y="3797300"/>
            <a:ext cx="204788" cy="2809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964" name="Text Box 24"/>
          <p:cNvSpPr txBox="1">
            <a:spLocks noChangeArrowheads="1"/>
          </p:cNvSpPr>
          <p:nvPr/>
        </p:nvSpPr>
        <p:spPr bwMode="auto">
          <a:xfrm>
            <a:off x="6064250" y="1905000"/>
            <a:ext cx="21859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3200">
                <a:ea typeface="宋体" panose="02010600030101010101" pitchFamily="2" charset="-122"/>
              </a:rPr>
              <a:t>、</a:t>
            </a:r>
            <a:r>
              <a:rPr lang="en-US" altLang="zh-CN" sz="3200">
                <a:solidFill>
                  <a:srgbClr val="FF0000"/>
                </a:solidFill>
                <a:ea typeface="宋体" panose="02010600030101010101" pitchFamily="2" charset="-122"/>
              </a:rPr>
              <a:t>24</a:t>
            </a:r>
            <a:r>
              <a:rPr lang="zh-CN" altLang="en-US" sz="3200">
                <a:ea typeface="宋体" panose="02010600030101010101" pitchFamily="2" charset="-122"/>
              </a:rPr>
              <a:t>、</a:t>
            </a:r>
            <a:r>
              <a:rPr lang="en-US" altLang="zh-CN" sz="3200">
                <a:solidFill>
                  <a:srgbClr val="FF0000"/>
                </a:solidFill>
                <a:ea typeface="宋体" panose="02010600030101010101" pitchFamily="2" charset="-122"/>
              </a:rPr>
              <a:t>33</a:t>
            </a:r>
          </a:p>
        </p:txBody>
      </p:sp>
      <p:sp>
        <p:nvSpPr>
          <p:cNvPr id="82965" name="Oval 25"/>
          <p:cNvSpPr>
            <a:spLocks noChangeArrowheads="1"/>
          </p:cNvSpPr>
          <p:nvPr/>
        </p:nvSpPr>
        <p:spPr bwMode="auto">
          <a:xfrm>
            <a:off x="2954338" y="4630738"/>
            <a:ext cx="531812" cy="503237"/>
          </a:xfrm>
          <a:prstGeom prst="ellipse">
            <a:avLst/>
          </a:prstGeom>
          <a:solidFill>
            <a:srgbClr val="FFCCFF"/>
          </a:solidFill>
          <a:ln w="28575" cap="rnd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24</a:t>
            </a:r>
          </a:p>
        </p:txBody>
      </p:sp>
      <p:sp>
        <p:nvSpPr>
          <p:cNvPr id="82966" name="Line 26"/>
          <p:cNvSpPr>
            <a:spLocks noChangeShapeType="1"/>
          </p:cNvSpPr>
          <p:nvPr/>
        </p:nvSpPr>
        <p:spPr bwMode="auto">
          <a:xfrm>
            <a:off x="2978150" y="4456113"/>
            <a:ext cx="125413" cy="2174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967" name="Oval 27"/>
          <p:cNvSpPr>
            <a:spLocks noChangeArrowheads="1"/>
          </p:cNvSpPr>
          <p:nvPr/>
        </p:nvSpPr>
        <p:spPr bwMode="auto">
          <a:xfrm>
            <a:off x="3171825" y="5356225"/>
            <a:ext cx="531813" cy="503238"/>
          </a:xfrm>
          <a:prstGeom prst="ellipse">
            <a:avLst/>
          </a:prstGeom>
          <a:solidFill>
            <a:srgbClr val="FFCCFF"/>
          </a:solidFill>
          <a:ln w="28575" cap="rnd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33</a:t>
            </a:r>
          </a:p>
        </p:txBody>
      </p:sp>
      <p:sp>
        <p:nvSpPr>
          <p:cNvPr id="82968" name="Line 28"/>
          <p:cNvSpPr>
            <a:spLocks noChangeShapeType="1"/>
          </p:cNvSpPr>
          <p:nvPr/>
        </p:nvSpPr>
        <p:spPr bwMode="auto">
          <a:xfrm>
            <a:off x="3309938" y="5143500"/>
            <a:ext cx="112712" cy="217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969" name="Rectangle 29"/>
          <p:cNvSpPr>
            <a:spLocks noChangeArrowheads="1"/>
          </p:cNvSpPr>
          <p:nvPr/>
        </p:nvSpPr>
        <p:spPr bwMode="auto">
          <a:xfrm>
            <a:off x="1212850" y="5553075"/>
            <a:ext cx="1574800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hlink"/>
              </a:buClr>
            </a:pPr>
            <a:r>
              <a:rPr kumimoji="0" lang="en-US" altLang="zh-CN" sz="2400"/>
              <a:t>RR</a:t>
            </a:r>
            <a:r>
              <a:rPr kumimoji="0" lang="zh-CN" altLang="en-US" sz="2400"/>
              <a:t>型</a:t>
            </a:r>
          </a:p>
        </p:txBody>
      </p:sp>
      <p:grpSp>
        <p:nvGrpSpPr>
          <p:cNvPr id="2" name="Group 30"/>
          <p:cNvGrpSpPr/>
          <p:nvPr/>
        </p:nvGrpSpPr>
        <p:grpSpPr bwMode="auto">
          <a:xfrm>
            <a:off x="4505325" y="2676525"/>
            <a:ext cx="2424113" cy="1914525"/>
            <a:chOff x="2494" y="1928"/>
            <a:chExt cx="1527" cy="1206"/>
          </a:xfrm>
        </p:grpSpPr>
        <p:sp>
          <p:nvSpPr>
            <p:cNvPr id="82983" name="Line 32"/>
            <p:cNvSpPr>
              <a:spLocks noChangeShapeType="1"/>
            </p:cNvSpPr>
            <p:nvPr/>
          </p:nvSpPr>
          <p:spPr bwMode="auto">
            <a:xfrm>
              <a:off x="3751" y="2537"/>
              <a:ext cx="270" cy="27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984" name="Oval 33"/>
            <p:cNvSpPr>
              <a:spLocks noChangeArrowheads="1"/>
            </p:cNvSpPr>
            <p:nvPr/>
          </p:nvSpPr>
          <p:spPr bwMode="auto">
            <a:xfrm>
              <a:off x="3084" y="1928"/>
              <a:ext cx="335" cy="317"/>
            </a:xfrm>
            <a:prstGeom prst="ellipse">
              <a:avLst/>
            </a:prstGeom>
            <a:noFill/>
            <a:ln w="28575" cap="rnd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</a:pPr>
              <a:r>
                <a:rPr lang="en-US" altLang="zh-CN">
                  <a:ea typeface="宋体" panose="02010600030101010101" pitchFamily="2" charset="-122"/>
                </a:rPr>
                <a:t>10</a:t>
              </a:r>
            </a:p>
          </p:txBody>
        </p:sp>
        <p:sp>
          <p:nvSpPr>
            <p:cNvPr id="82985" name="Line 34"/>
            <p:cNvSpPr>
              <a:spLocks noChangeShapeType="1"/>
            </p:cNvSpPr>
            <p:nvPr/>
          </p:nvSpPr>
          <p:spPr bwMode="auto">
            <a:xfrm>
              <a:off x="3374" y="2179"/>
              <a:ext cx="215" cy="16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986" name="Line 35"/>
            <p:cNvSpPr>
              <a:spLocks noChangeShapeType="1"/>
            </p:cNvSpPr>
            <p:nvPr/>
          </p:nvSpPr>
          <p:spPr bwMode="auto">
            <a:xfrm flipH="1">
              <a:off x="2956" y="2203"/>
              <a:ext cx="170" cy="1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987" name="Oval 36"/>
            <p:cNvSpPr>
              <a:spLocks noChangeArrowheads="1"/>
            </p:cNvSpPr>
            <p:nvPr/>
          </p:nvSpPr>
          <p:spPr bwMode="auto">
            <a:xfrm>
              <a:off x="2725" y="2337"/>
              <a:ext cx="335" cy="317"/>
            </a:xfrm>
            <a:prstGeom prst="ellipse">
              <a:avLst/>
            </a:prstGeom>
            <a:noFill/>
            <a:ln w="28575" cap="rnd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</a:pPr>
              <a:r>
                <a:rPr lang="en-US" altLang="zh-CN">
                  <a:ea typeface="宋体" panose="02010600030101010101" pitchFamily="2" charset="-122"/>
                </a:rPr>
                <a:t>7</a:t>
              </a:r>
            </a:p>
          </p:txBody>
        </p:sp>
        <p:sp>
          <p:nvSpPr>
            <p:cNvPr id="82988" name="Line 37"/>
            <p:cNvSpPr>
              <a:spLocks noChangeShapeType="1"/>
            </p:cNvSpPr>
            <p:nvPr/>
          </p:nvSpPr>
          <p:spPr bwMode="auto">
            <a:xfrm flipH="1">
              <a:off x="2686" y="2636"/>
              <a:ext cx="129" cy="17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989" name="Oval 38"/>
            <p:cNvSpPr>
              <a:spLocks noChangeArrowheads="1"/>
            </p:cNvSpPr>
            <p:nvPr/>
          </p:nvSpPr>
          <p:spPr bwMode="auto">
            <a:xfrm>
              <a:off x="2494" y="2794"/>
              <a:ext cx="335" cy="317"/>
            </a:xfrm>
            <a:prstGeom prst="ellipse">
              <a:avLst/>
            </a:prstGeom>
            <a:noFill/>
            <a:ln w="28575" cap="rnd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</a:pPr>
              <a:r>
                <a:rPr lang="en-US" altLang="zh-CN"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82990" name="Oval 39"/>
            <p:cNvSpPr>
              <a:spLocks noChangeArrowheads="1"/>
            </p:cNvSpPr>
            <p:nvPr/>
          </p:nvSpPr>
          <p:spPr bwMode="auto">
            <a:xfrm>
              <a:off x="2965" y="2817"/>
              <a:ext cx="335" cy="317"/>
            </a:xfrm>
            <a:prstGeom prst="ellipse">
              <a:avLst/>
            </a:prstGeom>
            <a:noFill/>
            <a:ln w="28575" cap="rnd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</a:pPr>
              <a:r>
                <a:rPr lang="en-US" altLang="zh-CN">
                  <a:ea typeface="宋体" panose="02010600030101010101" pitchFamily="2" charset="-122"/>
                </a:rPr>
                <a:t>8</a:t>
              </a:r>
            </a:p>
          </p:txBody>
        </p:sp>
        <p:sp>
          <p:nvSpPr>
            <p:cNvPr id="82991" name="Line 40"/>
            <p:cNvSpPr>
              <a:spLocks noChangeShapeType="1"/>
            </p:cNvSpPr>
            <p:nvPr/>
          </p:nvSpPr>
          <p:spPr bwMode="auto">
            <a:xfrm>
              <a:off x="2983" y="2644"/>
              <a:ext cx="111" cy="17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992" name="Oval 41"/>
            <p:cNvSpPr>
              <a:spLocks noChangeArrowheads="1"/>
            </p:cNvSpPr>
            <p:nvPr/>
          </p:nvSpPr>
          <p:spPr bwMode="auto">
            <a:xfrm>
              <a:off x="3362" y="2799"/>
              <a:ext cx="335" cy="317"/>
            </a:xfrm>
            <a:prstGeom prst="ellipse">
              <a:avLst/>
            </a:prstGeom>
            <a:noFill/>
            <a:ln w="28575" cap="rnd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</a:pPr>
              <a:r>
                <a:rPr lang="en-US" altLang="zh-CN">
                  <a:ea typeface="宋体" panose="02010600030101010101" pitchFamily="2" charset="-122"/>
                </a:rPr>
                <a:t>13</a:t>
              </a:r>
            </a:p>
          </p:txBody>
        </p:sp>
        <p:sp>
          <p:nvSpPr>
            <p:cNvPr id="82993" name="Line 42"/>
            <p:cNvSpPr>
              <a:spLocks noChangeShapeType="1"/>
            </p:cNvSpPr>
            <p:nvPr/>
          </p:nvSpPr>
          <p:spPr bwMode="auto">
            <a:xfrm flipH="1">
              <a:off x="3485" y="2635"/>
              <a:ext cx="129" cy="17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994" name="Oval 31"/>
            <p:cNvSpPr>
              <a:spLocks noChangeArrowheads="1"/>
            </p:cNvSpPr>
            <p:nvPr/>
          </p:nvSpPr>
          <p:spPr bwMode="auto">
            <a:xfrm>
              <a:off x="3507" y="2312"/>
              <a:ext cx="335" cy="317"/>
            </a:xfrm>
            <a:prstGeom prst="ellipse">
              <a:avLst/>
            </a:prstGeom>
            <a:solidFill>
              <a:schemeClr val="bg1"/>
            </a:solidFill>
            <a:ln w="28575" cap="rnd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</a:pPr>
              <a:r>
                <a:rPr lang="en-US" altLang="zh-CN">
                  <a:ea typeface="宋体" panose="02010600030101010101" pitchFamily="2" charset="-122"/>
                </a:rPr>
                <a:t>15</a:t>
              </a:r>
            </a:p>
          </p:txBody>
        </p:sp>
      </p:grpSp>
      <p:sp>
        <p:nvSpPr>
          <p:cNvPr id="438316" name="Oval 44"/>
          <p:cNvSpPr>
            <a:spLocks noChangeArrowheads="1"/>
          </p:cNvSpPr>
          <p:nvPr/>
        </p:nvSpPr>
        <p:spPr bwMode="auto">
          <a:xfrm>
            <a:off x="6792913" y="4022725"/>
            <a:ext cx="531812" cy="503238"/>
          </a:xfrm>
          <a:prstGeom prst="ellipse">
            <a:avLst/>
          </a:prstGeom>
          <a:solidFill>
            <a:srgbClr val="FFCCFF"/>
          </a:solidFill>
          <a:ln w="28575" cap="rnd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24</a:t>
            </a:r>
          </a:p>
        </p:txBody>
      </p:sp>
      <p:sp>
        <p:nvSpPr>
          <p:cNvPr id="438318" name="Oval 46"/>
          <p:cNvSpPr>
            <a:spLocks noChangeArrowheads="1"/>
          </p:cNvSpPr>
          <p:nvPr/>
        </p:nvSpPr>
        <p:spPr bwMode="auto">
          <a:xfrm>
            <a:off x="7112000" y="4684713"/>
            <a:ext cx="531813" cy="503237"/>
          </a:xfrm>
          <a:prstGeom prst="ellipse">
            <a:avLst/>
          </a:prstGeom>
          <a:solidFill>
            <a:srgbClr val="FFCCFF"/>
          </a:solidFill>
          <a:ln w="28575" cap="rnd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33</a:t>
            </a:r>
          </a:p>
        </p:txBody>
      </p:sp>
      <p:sp>
        <p:nvSpPr>
          <p:cNvPr id="438319" name="Line 47"/>
          <p:cNvSpPr>
            <a:spLocks noChangeShapeType="1"/>
          </p:cNvSpPr>
          <p:nvPr/>
        </p:nvSpPr>
        <p:spPr bwMode="auto">
          <a:xfrm>
            <a:off x="7250113" y="4471988"/>
            <a:ext cx="112712" cy="2174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8320" name="Line 48"/>
          <p:cNvSpPr>
            <a:spLocks noChangeShapeType="1"/>
          </p:cNvSpPr>
          <p:nvPr/>
        </p:nvSpPr>
        <p:spPr bwMode="auto">
          <a:xfrm flipH="1">
            <a:off x="6789738" y="4483100"/>
            <a:ext cx="115887" cy="2301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8321" name="Oval 49"/>
          <p:cNvSpPr>
            <a:spLocks noChangeArrowheads="1"/>
          </p:cNvSpPr>
          <p:nvPr/>
        </p:nvSpPr>
        <p:spPr bwMode="auto">
          <a:xfrm>
            <a:off x="6462713" y="4708525"/>
            <a:ext cx="531812" cy="503238"/>
          </a:xfrm>
          <a:prstGeom prst="ellipse">
            <a:avLst/>
          </a:prstGeom>
          <a:solidFill>
            <a:srgbClr val="FFCCFF"/>
          </a:solidFill>
          <a:ln w="28575" cap="rnd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19</a:t>
            </a:r>
          </a:p>
        </p:txBody>
      </p:sp>
      <p:sp>
        <p:nvSpPr>
          <p:cNvPr id="438323" name="Text Box 51"/>
          <p:cNvSpPr txBox="1">
            <a:spLocks noChangeArrowheads="1"/>
          </p:cNvSpPr>
          <p:nvPr/>
        </p:nvSpPr>
        <p:spPr bwMode="auto">
          <a:xfrm>
            <a:off x="7689850" y="1905000"/>
            <a:ext cx="11064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3200">
                <a:ea typeface="宋体" panose="02010600030101010101" pitchFamily="2" charset="-122"/>
              </a:rPr>
              <a:t>、</a:t>
            </a:r>
            <a:r>
              <a:rPr lang="en-US" altLang="zh-CN" sz="3200">
                <a:solidFill>
                  <a:srgbClr val="0000FF"/>
                </a:solidFill>
                <a:ea typeface="宋体" panose="02010600030101010101" pitchFamily="2" charset="-122"/>
              </a:rPr>
              <a:t>21</a:t>
            </a:r>
          </a:p>
        </p:txBody>
      </p:sp>
      <p:sp>
        <p:nvSpPr>
          <p:cNvPr id="438324" name="Oval 52"/>
          <p:cNvSpPr>
            <a:spLocks noChangeArrowheads="1"/>
          </p:cNvSpPr>
          <p:nvPr/>
        </p:nvSpPr>
        <p:spPr bwMode="auto">
          <a:xfrm>
            <a:off x="6719888" y="5372100"/>
            <a:ext cx="531812" cy="503238"/>
          </a:xfrm>
          <a:prstGeom prst="ellipse">
            <a:avLst/>
          </a:prstGeom>
          <a:solidFill>
            <a:schemeClr val="tx2"/>
          </a:solidFill>
          <a:ln w="28575" cap="rnd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>
                <a:solidFill>
                  <a:srgbClr val="0000FF"/>
                </a:solidFill>
                <a:ea typeface="宋体" panose="02010600030101010101" pitchFamily="2" charset="-122"/>
              </a:rPr>
              <a:t>21</a:t>
            </a:r>
          </a:p>
        </p:txBody>
      </p:sp>
      <p:sp>
        <p:nvSpPr>
          <p:cNvPr id="438325" name="Line 53"/>
          <p:cNvSpPr>
            <a:spLocks noChangeShapeType="1"/>
          </p:cNvSpPr>
          <p:nvPr/>
        </p:nvSpPr>
        <p:spPr bwMode="auto">
          <a:xfrm>
            <a:off x="6858000" y="5159375"/>
            <a:ext cx="112713" cy="217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8326" name="Rectangle 54"/>
          <p:cNvSpPr>
            <a:spLocks noChangeArrowheads="1"/>
          </p:cNvSpPr>
          <p:nvPr/>
        </p:nvSpPr>
        <p:spPr bwMode="auto">
          <a:xfrm>
            <a:off x="4786313" y="5572125"/>
            <a:ext cx="1574800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hlink"/>
              </a:buClr>
            </a:pPr>
            <a:r>
              <a:rPr kumimoji="0" lang="en-US" altLang="zh-CN" sz="2400">
                <a:solidFill>
                  <a:srgbClr val="FF0000"/>
                </a:solidFill>
              </a:rPr>
              <a:t>RL</a:t>
            </a:r>
            <a:r>
              <a:rPr kumimoji="0" lang="zh-CN" altLang="en-US" sz="2400">
                <a:solidFill>
                  <a:srgbClr val="FF0000"/>
                </a:solidFill>
              </a:rPr>
              <a:t>型</a:t>
            </a:r>
          </a:p>
        </p:txBody>
      </p:sp>
      <p:sp>
        <p:nvSpPr>
          <p:cNvPr id="82980" name="Rectangle 55"/>
          <p:cNvSpPr>
            <a:spLocks noChangeArrowheads="1"/>
          </p:cNvSpPr>
          <p:nvPr/>
        </p:nvSpPr>
        <p:spPr bwMode="auto">
          <a:xfrm>
            <a:off x="250825" y="728663"/>
            <a:ext cx="8893175" cy="1176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Clr>
                <a:schemeClr val="hlink"/>
              </a:buClr>
              <a:buFontTx/>
              <a:buChar char="•"/>
            </a:pPr>
            <a:r>
              <a:rPr kumimoji="0" lang="zh-CN" altLang="en-US"/>
              <a:t>例题</a:t>
            </a:r>
            <a:r>
              <a:rPr kumimoji="0" lang="en-US" altLang="zh-CN"/>
              <a:t>:</a:t>
            </a:r>
            <a:r>
              <a:rPr kumimoji="0" lang="zh-CN" altLang="en-US"/>
              <a:t>按照如下顺序建立平衡二叉树：</a:t>
            </a:r>
          </a:p>
          <a:p>
            <a:pPr marL="342900" indent="-342900">
              <a:buClr>
                <a:schemeClr val="hlink"/>
              </a:buClr>
              <a:buFontTx/>
              <a:buChar char="•"/>
            </a:pPr>
            <a:r>
              <a:rPr kumimoji="0" lang="en-US" altLang="zh-CN"/>
              <a:t>10,  13,  19,  7,  4,  8,  15,  24,  33,  21</a:t>
            </a:r>
          </a:p>
        </p:txBody>
      </p:sp>
      <p:sp>
        <p:nvSpPr>
          <p:cNvPr id="82981" name="圆角矩形 48"/>
          <p:cNvSpPr>
            <a:spLocks noChangeArrowheads="1"/>
          </p:cNvSpPr>
          <p:nvPr/>
        </p:nvSpPr>
        <p:spPr bwMode="auto">
          <a:xfrm>
            <a:off x="2571750" y="3857625"/>
            <a:ext cx="1214438" cy="2286000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hlink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" name="圆角矩形 50"/>
          <p:cNvSpPr>
            <a:spLocks noChangeArrowheads="1"/>
          </p:cNvSpPr>
          <p:nvPr/>
        </p:nvSpPr>
        <p:spPr bwMode="auto">
          <a:xfrm>
            <a:off x="5810250" y="3214688"/>
            <a:ext cx="1976438" cy="2714625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hlink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38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38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38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38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38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8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38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438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8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8316" grpId="0" animBg="1" autoUpdateAnimBg="0"/>
      <p:bldP spid="438318" grpId="0" animBg="1" autoUpdateAnimBg="0"/>
      <p:bldP spid="438319" grpId="0" animBg="1"/>
      <p:bldP spid="438320" grpId="0" animBg="1"/>
      <p:bldP spid="438321" grpId="0" animBg="1" autoUpdateAnimBg="0"/>
      <p:bldP spid="438323" grpId="0" autoUpdateAnimBg="0"/>
      <p:bldP spid="438324" grpId="0" animBg="1" autoUpdateAnimBg="0"/>
      <p:bldP spid="438325" grpId="0" animBg="1"/>
      <p:bldP spid="438326" grpId="0" autoUpdateAnimBg="0"/>
      <p:bldP spid="51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B4193B-94F5-42C0-9820-DE3B0EBF6AD2}" type="slidenum">
              <a:rPr lang="en-US" altLang="zh-CN"/>
              <a:t>73</a:t>
            </a:fld>
            <a:endParaRPr lang="en-US" altLang="zh-CN"/>
          </a:p>
        </p:txBody>
      </p:sp>
      <p:sp>
        <p:nvSpPr>
          <p:cNvPr id="83971" name="Text Box 4"/>
          <p:cNvSpPr txBox="1">
            <a:spLocks noChangeArrowheads="1"/>
          </p:cNvSpPr>
          <p:nvPr/>
        </p:nvSpPr>
        <p:spPr bwMode="auto">
          <a:xfrm>
            <a:off x="508000" y="1835150"/>
            <a:ext cx="74183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3200">
                <a:ea typeface="宋体" panose="02010600030101010101" pitchFamily="2" charset="-122"/>
              </a:rPr>
              <a:t>插入</a:t>
            </a:r>
            <a:r>
              <a:rPr lang="en-US" altLang="zh-CN" sz="3200">
                <a:ea typeface="宋体" panose="02010600030101010101" pitchFamily="2" charset="-122"/>
              </a:rPr>
              <a:t>10</a:t>
            </a:r>
            <a:r>
              <a:rPr lang="zh-CN" altLang="en-US" sz="3200">
                <a:ea typeface="宋体" panose="02010600030101010101" pitchFamily="2" charset="-122"/>
              </a:rPr>
              <a:t>、</a:t>
            </a:r>
            <a:r>
              <a:rPr lang="en-US" altLang="zh-CN" sz="3200">
                <a:ea typeface="宋体" panose="02010600030101010101" pitchFamily="2" charset="-122"/>
              </a:rPr>
              <a:t>13</a:t>
            </a:r>
            <a:r>
              <a:rPr lang="zh-CN" altLang="en-US" sz="3200">
                <a:ea typeface="宋体" panose="02010600030101010101" pitchFamily="2" charset="-122"/>
              </a:rPr>
              <a:t>、</a:t>
            </a:r>
            <a:r>
              <a:rPr lang="en-US" altLang="zh-CN" sz="3200">
                <a:ea typeface="宋体" panose="02010600030101010101" pitchFamily="2" charset="-122"/>
              </a:rPr>
              <a:t>19 </a:t>
            </a:r>
          </a:p>
        </p:txBody>
      </p:sp>
      <p:sp>
        <p:nvSpPr>
          <p:cNvPr id="83972" name="Text Box 5"/>
          <p:cNvSpPr txBox="1">
            <a:spLocks noChangeArrowheads="1"/>
          </p:cNvSpPr>
          <p:nvPr/>
        </p:nvSpPr>
        <p:spPr bwMode="auto">
          <a:xfrm>
            <a:off x="3417888" y="1836738"/>
            <a:ext cx="210978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3200">
                <a:ea typeface="宋体" panose="02010600030101010101" pitchFamily="2" charset="-122"/>
              </a:rPr>
              <a:t>、</a:t>
            </a:r>
            <a:r>
              <a:rPr lang="en-US" altLang="zh-CN" sz="3200">
                <a:ea typeface="宋体" panose="02010600030101010101" pitchFamily="2" charset="-122"/>
              </a:rPr>
              <a:t>7</a:t>
            </a:r>
            <a:r>
              <a:rPr lang="zh-CN" altLang="en-US" sz="3200">
                <a:ea typeface="宋体" panose="02010600030101010101" pitchFamily="2" charset="-122"/>
              </a:rPr>
              <a:t>、</a:t>
            </a:r>
            <a:r>
              <a:rPr lang="en-US" altLang="zh-CN" sz="3200">
                <a:ea typeface="宋体" panose="02010600030101010101" pitchFamily="2" charset="-122"/>
              </a:rPr>
              <a:t>4 </a:t>
            </a:r>
          </a:p>
        </p:txBody>
      </p:sp>
      <p:sp>
        <p:nvSpPr>
          <p:cNvPr id="83973" name="Text Box 6"/>
          <p:cNvSpPr txBox="1">
            <a:spLocks noChangeArrowheads="1"/>
          </p:cNvSpPr>
          <p:nvPr/>
        </p:nvSpPr>
        <p:spPr bwMode="auto">
          <a:xfrm>
            <a:off x="4689475" y="1838325"/>
            <a:ext cx="11064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3200">
                <a:ea typeface="宋体" panose="02010600030101010101" pitchFamily="2" charset="-122"/>
              </a:rPr>
              <a:t>、</a:t>
            </a:r>
            <a:r>
              <a:rPr lang="en-US" altLang="zh-CN" sz="3200">
                <a:ea typeface="宋体" panose="02010600030101010101" pitchFamily="2" charset="-122"/>
              </a:rPr>
              <a:t>8</a:t>
            </a:r>
          </a:p>
        </p:txBody>
      </p:sp>
      <p:sp>
        <p:nvSpPr>
          <p:cNvPr id="83974" name="Text Box 7"/>
          <p:cNvSpPr txBox="1">
            <a:spLocks noChangeArrowheads="1"/>
          </p:cNvSpPr>
          <p:nvPr/>
        </p:nvSpPr>
        <p:spPr bwMode="auto">
          <a:xfrm>
            <a:off x="5351463" y="1839913"/>
            <a:ext cx="110648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3200">
                <a:ea typeface="宋体" panose="02010600030101010101" pitchFamily="2" charset="-122"/>
              </a:rPr>
              <a:t>、</a:t>
            </a:r>
            <a:r>
              <a:rPr lang="en-US" altLang="zh-CN" sz="3200">
                <a:ea typeface="宋体" panose="02010600030101010101" pitchFamily="2" charset="-122"/>
              </a:rPr>
              <a:t>15</a:t>
            </a:r>
          </a:p>
        </p:txBody>
      </p:sp>
      <p:sp>
        <p:nvSpPr>
          <p:cNvPr id="83975" name="Text Box 8"/>
          <p:cNvSpPr txBox="1">
            <a:spLocks noChangeArrowheads="1"/>
          </p:cNvSpPr>
          <p:nvPr/>
        </p:nvSpPr>
        <p:spPr bwMode="auto">
          <a:xfrm>
            <a:off x="6191250" y="1828800"/>
            <a:ext cx="21859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3200">
                <a:ea typeface="宋体" panose="02010600030101010101" pitchFamily="2" charset="-122"/>
              </a:rPr>
              <a:t>、</a:t>
            </a:r>
            <a:r>
              <a:rPr lang="en-US" altLang="zh-CN" sz="3200">
                <a:solidFill>
                  <a:srgbClr val="FF0000"/>
                </a:solidFill>
                <a:ea typeface="宋体" panose="02010600030101010101" pitchFamily="2" charset="-122"/>
              </a:rPr>
              <a:t>24</a:t>
            </a:r>
            <a:r>
              <a:rPr lang="zh-CN" altLang="en-US" sz="3200">
                <a:ea typeface="宋体" panose="02010600030101010101" pitchFamily="2" charset="-122"/>
              </a:rPr>
              <a:t>、</a:t>
            </a:r>
            <a:r>
              <a:rPr lang="en-US" altLang="zh-CN" sz="3200">
                <a:solidFill>
                  <a:srgbClr val="FF0000"/>
                </a:solidFill>
                <a:ea typeface="宋体" panose="02010600030101010101" pitchFamily="2" charset="-122"/>
              </a:rPr>
              <a:t>33</a:t>
            </a:r>
          </a:p>
        </p:txBody>
      </p:sp>
      <p:sp>
        <p:nvSpPr>
          <p:cNvPr id="83976" name="Oval 10"/>
          <p:cNvSpPr>
            <a:spLocks noChangeArrowheads="1"/>
          </p:cNvSpPr>
          <p:nvPr/>
        </p:nvSpPr>
        <p:spPr bwMode="auto">
          <a:xfrm>
            <a:off x="1795463" y="3108325"/>
            <a:ext cx="531812" cy="503238"/>
          </a:xfrm>
          <a:prstGeom prst="ellipse">
            <a:avLst/>
          </a:prstGeom>
          <a:solidFill>
            <a:schemeClr val="tx2"/>
          </a:solidFill>
          <a:ln w="28575" cap="rnd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15</a:t>
            </a:r>
          </a:p>
        </p:txBody>
      </p:sp>
      <p:sp>
        <p:nvSpPr>
          <p:cNvPr id="83977" name="Line 11"/>
          <p:cNvSpPr>
            <a:spLocks noChangeShapeType="1"/>
          </p:cNvSpPr>
          <p:nvPr/>
        </p:nvSpPr>
        <p:spPr bwMode="auto">
          <a:xfrm>
            <a:off x="2205038" y="3568700"/>
            <a:ext cx="239712" cy="2682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3978" name="Oval 12"/>
          <p:cNvSpPr>
            <a:spLocks noChangeArrowheads="1"/>
          </p:cNvSpPr>
          <p:nvPr/>
        </p:nvSpPr>
        <p:spPr bwMode="auto">
          <a:xfrm>
            <a:off x="1123950" y="2498725"/>
            <a:ext cx="531813" cy="503238"/>
          </a:xfrm>
          <a:prstGeom prst="ellipse">
            <a:avLst/>
          </a:prstGeom>
          <a:noFill/>
          <a:ln w="28575" cap="rnd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10</a:t>
            </a:r>
          </a:p>
        </p:txBody>
      </p:sp>
      <p:sp>
        <p:nvSpPr>
          <p:cNvPr id="83979" name="Line 13"/>
          <p:cNvSpPr>
            <a:spLocks noChangeShapeType="1"/>
          </p:cNvSpPr>
          <p:nvPr/>
        </p:nvSpPr>
        <p:spPr bwMode="auto">
          <a:xfrm>
            <a:off x="1584325" y="2897188"/>
            <a:ext cx="341313" cy="255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3980" name="Line 14"/>
          <p:cNvSpPr>
            <a:spLocks noChangeShapeType="1"/>
          </p:cNvSpPr>
          <p:nvPr/>
        </p:nvSpPr>
        <p:spPr bwMode="auto">
          <a:xfrm flipH="1">
            <a:off x="920750" y="2935288"/>
            <a:ext cx="269875" cy="2159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3981" name="Oval 15"/>
          <p:cNvSpPr>
            <a:spLocks noChangeArrowheads="1"/>
          </p:cNvSpPr>
          <p:nvPr/>
        </p:nvSpPr>
        <p:spPr bwMode="auto">
          <a:xfrm>
            <a:off x="554038" y="3148013"/>
            <a:ext cx="531812" cy="503237"/>
          </a:xfrm>
          <a:prstGeom prst="ellipse">
            <a:avLst/>
          </a:prstGeom>
          <a:noFill/>
          <a:ln w="28575" cap="rnd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7</a:t>
            </a:r>
          </a:p>
        </p:txBody>
      </p:sp>
      <p:sp>
        <p:nvSpPr>
          <p:cNvPr id="83982" name="Line 16"/>
          <p:cNvSpPr>
            <a:spLocks noChangeShapeType="1"/>
          </p:cNvSpPr>
          <p:nvPr/>
        </p:nvSpPr>
        <p:spPr bwMode="auto">
          <a:xfrm flipH="1">
            <a:off x="492125" y="3622675"/>
            <a:ext cx="204788" cy="2809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3983" name="Oval 17"/>
          <p:cNvSpPr>
            <a:spLocks noChangeArrowheads="1"/>
          </p:cNvSpPr>
          <p:nvPr/>
        </p:nvSpPr>
        <p:spPr bwMode="auto">
          <a:xfrm>
            <a:off x="187325" y="3873500"/>
            <a:ext cx="531813" cy="503238"/>
          </a:xfrm>
          <a:prstGeom prst="ellipse">
            <a:avLst/>
          </a:prstGeom>
          <a:noFill/>
          <a:ln w="28575" cap="rnd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83984" name="Oval 18"/>
          <p:cNvSpPr>
            <a:spLocks noChangeArrowheads="1"/>
          </p:cNvSpPr>
          <p:nvPr/>
        </p:nvSpPr>
        <p:spPr bwMode="auto">
          <a:xfrm>
            <a:off x="935038" y="3910013"/>
            <a:ext cx="531812" cy="503237"/>
          </a:xfrm>
          <a:prstGeom prst="ellipse">
            <a:avLst/>
          </a:prstGeom>
          <a:noFill/>
          <a:ln w="28575" cap="rnd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8</a:t>
            </a:r>
          </a:p>
        </p:txBody>
      </p:sp>
      <p:sp>
        <p:nvSpPr>
          <p:cNvPr id="83985" name="Line 19"/>
          <p:cNvSpPr>
            <a:spLocks noChangeShapeType="1"/>
          </p:cNvSpPr>
          <p:nvPr/>
        </p:nvSpPr>
        <p:spPr bwMode="auto">
          <a:xfrm>
            <a:off x="963613" y="3635375"/>
            <a:ext cx="176212" cy="2809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3986" name="Oval 20"/>
          <p:cNvSpPr>
            <a:spLocks noChangeArrowheads="1"/>
          </p:cNvSpPr>
          <p:nvPr/>
        </p:nvSpPr>
        <p:spPr bwMode="auto">
          <a:xfrm>
            <a:off x="1565275" y="3881438"/>
            <a:ext cx="531813" cy="503237"/>
          </a:xfrm>
          <a:prstGeom prst="ellipse">
            <a:avLst/>
          </a:prstGeom>
          <a:solidFill>
            <a:schemeClr val="tx2"/>
          </a:solidFill>
          <a:ln w="28575" cap="rnd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13</a:t>
            </a:r>
          </a:p>
        </p:txBody>
      </p:sp>
      <p:sp>
        <p:nvSpPr>
          <p:cNvPr id="83987" name="Line 21"/>
          <p:cNvSpPr>
            <a:spLocks noChangeShapeType="1"/>
          </p:cNvSpPr>
          <p:nvPr/>
        </p:nvSpPr>
        <p:spPr bwMode="auto">
          <a:xfrm flipH="1">
            <a:off x="1760538" y="3621088"/>
            <a:ext cx="204787" cy="2809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3988" name="Oval 23"/>
          <p:cNvSpPr>
            <a:spLocks noChangeArrowheads="1"/>
          </p:cNvSpPr>
          <p:nvPr/>
        </p:nvSpPr>
        <p:spPr bwMode="auto">
          <a:xfrm>
            <a:off x="2206625" y="3844925"/>
            <a:ext cx="531813" cy="503238"/>
          </a:xfrm>
          <a:prstGeom prst="ellipse">
            <a:avLst/>
          </a:prstGeom>
          <a:solidFill>
            <a:srgbClr val="FFCCFF"/>
          </a:solidFill>
          <a:ln w="28575" cap="rnd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24</a:t>
            </a:r>
          </a:p>
        </p:txBody>
      </p:sp>
      <p:sp>
        <p:nvSpPr>
          <p:cNvPr id="83989" name="Oval 25"/>
          <p:cNvSpPr>
            <a:spLocks noChangeArrowheads="1"/>
          </p:cNvSpPr>
          <p:nvPr/>
        </p:nvSpPr>
        <p:spPr bwMode="auto">
          <a:xfrm>
            <a:off x="2525713" y="4506913"/>
            <a:ext cx="531812" cy="503237"/>
          </a:xfrm>
          <a:prstGeom prst="ellipse">
            <a:avLst/>
          </a:prstGeom>
          <a:solidFill>
            <a:srgbClr val="FFCCFF"/>
          </a:solidFill>
          <a:ln w="28575" cap="rnd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33</a:t>
            </a:r>
          </a:p>
        </p:txBody>
      </p:sp>
      <p:sp>
        <p:nvSpPr>
          <p:cNvPr id="83990" name="Line 26"/>
          <p:cNvSpPr>
            <a:spLocks noChangeShapeType="1"/>
          </p:cNvSpPr>
          <p:nvPr/>
        </p:nvSpPr>
        <p:spPr bwMode="auto">
          <a:xfrm>
            <a:off x="2663825" y="4294188"/>
            <a:ext cx="112713" cy="2174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3991" name="Line 27"/>
          <p:cNvSpPr>
            <a:spLocks noChangeShapeType="1"/>
          </p:cNvSpPr>
          <p:nvPr/>
        </p:nvSpPr>
        <p:spPr bwMode="auto">
          <a:xfrm flipH="1">
            <a:off x="2203450" y="4305300"/>
            <a:ext cx="115888" cy="2301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3992" name="Oval 28"/>
          <p:cNvSpPr>
            <a:spLocks noChangeArrowheads="1"/>
          </p:cNvSpPr>
          <p:nvPr/>
        </p:nvSpPr>
        <p:spPr bwMode="auto">
          <a:xfrm>
            <a:off x="1876425" y="4530725"/>
            <a:ext cx="531813" cy="503238"/>
          </a:xfrm>
          <a:prstGeom prst="ellipse">
            <a:avLst/>
          </a:prstGeom>
          <a:solidFill>
            <a:srgbClr val="FFCCFF"/>
          </a:solidFill>
          <a:ln w="28575" cap="rnd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19</a:t>
            </a:r>
          </a:p>
        </p:txBody>
      </p:sp>
      <p:sp>
        <p:nvSpPr>
          <p:cNvPr id="83993" name="Text Box 30"/>
          <p:cNvSpPr txBox="1">
            <a:spLocks noChangeArrowheads="1"/>
          </p:cNvSpPr>
          <p:nvPr/>
        </p:nvSpPr>
        <p:spPr bwMode="auto">
          <a:xfrm>
            <a:off x="7816850" y="1828800"/>
            <a:ext cx="11064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3200">
                <a:ea typeface="宋体" panose="02010600030101010101" pitchFamily="2" charset="-122"/>
              </a:rPr>
              <a:t>、</a:t>
            </a:r>
            <a:r>
              <a:rPr lang="en-US" altLang="zh-CN" sz="3200">
                <a:solidFill>
                  <a:srgbClr val="0000FF"/>
                </a:solidFill>
                <a:ea typeface="宋体" panose="02010600030101010101" pitchFamily="2" charset="-122"/>
              </a:rPr>
              <a:t>21</a:t>
            </a:r>
          </a:p>
        </p:txBody>
      </p:sp>
      <p:sp>
        <p:nvSpPr>
          <p:cNvPr id="83994" name="Oval 31"/>
          <p:cNvSpPr>
            <a:spLocks noChangeArrowheads="1"/>
          </p:cNvSpPr>
          <p:nvPr/>
        </p:nvSpPr>
        <p:spPr bwMode="auto">
          <a:xfrm>
            <a:off x="2133600" y="5194300"/>
            <a:ext cx="531813" cy="503238"/>
          </a:xfrm>
          <a:prstGeom prst="ellipse">
            <a:avLst/>
          </a:prstGeom>
          <a:solidFill>
            <a:srgbClr val="FFCCFF"/>
          </a:solidFill>
          <a:ln w="28575" cap="rnd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21</a:t>
            </a:r>
          </a:p>
        </p:txBody>
      </p:sp>
      <p:sp>
        <p:nvSpPr>
          <p:cNvPr id="83995" name="Line 32"/>
          <p:cNvSpPr>
            <a:spLocks noChangeShapeType="1"/>
          </p:cNvSpPr>
          <p:nvPr/>
        </p:nvSpPr>
        <p:spPr bwMode="auto">
          <a:xfrm>
            <a:off x="2271713" y="4981575"/>
            <a:ext cx="112712" cy="217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3996" name="Rectangle 33"/>
          <p:cNvSpPr>
            <a:spLocks noChangeArrowheads="1"/>
          </p:cNvSpPr>
          <p:nvPr/>
        </p:nvSpPr>
        <p:spPr bwMode="auto">
          <a:xfrm>
            <a:off x="357188" y="5286375"/>
            <a:ext cx="1574800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hlink"/>
              </a:buClr>
            </a:pPr>
            <a:r>
              <a:rPr kumimoji="0" lang="en-US" altLang="zh-CN" sz="2400">
                <a:solidFill>
                  <a:srgbClr val="FF0000"/>
                </a:solidFill>
              </a:rPr>
              <a:t>RL</a:t>
            </a:r>
            <a:r>
              <a:rPr kumimoji="0" lang="zh-CN" altLang="en-US" sz="2400">
                <a:solidFill>
                  <a:srgbClr val="FF0000"/>
                </a:solidFill>
              </a:rPr>
              <a:t>型</a:t>
            </a:r>
          </a:p>
        </p:txBody>
      </p:sp>
      <p:sp>
        <p:nvSpPr>
          <p:cNvPr id="440354" name="Rectangle 34"/>
          <p:cNvSpPr>
            <a:spLocks noChangeArrowheads="1"/>
          </p:cNvSpPr>
          <p:nvPr/>
        </p:nvSpPr>
        <p:spPr bwMode="auto">
          <a:xfrm>
            <a:off x="3624263" y="5526088"/>
            <a:ext cx="1574800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hlink"/>
              </a:buClr>
            </a:pPr>
            <a:r>
              <a:rPr kumimoji="0" lang="zh-CN" altLang="en-US" sz="2400" dirty="0"/>
              <a:t>先右旋</a:t>
            </a:r>
          </a:p>
        </p:txBody>
      </p:sp>
      <p:grpSp>
        <p:nvGrpSpPr>
          <p:cNvPr id="2" name="Group 85"/>
          <p:cNvGrpSpPr/>
          <p:nvPr/>
        </p:nvGrpSpPr>
        <p:grpSpPr bwMode="auto">
          <a:xfrm>
            <a:off x="3160713" y="2500313"/>
            <a:ext cx="2257425" cy="1914525"/>
            <a:chOff x="1991" y="1575"/>
            <a:chExt cx="1422" cy="1206"/>
          </a:xfrm>
        </p:grpSpPr>
        <p:sp>
          <p:nvSpPr>
            <p:cNvPr id="84029" name="Oval 36"/>
            <p:cNvSpPr>
              <a:spLocks noChangeArrowheads="1"/>
            </p:cNvSpPr>
            <p:nvPr/>
          </p:nvSpPr>
          <p:spPr bwMode="auto">
            <a:xfrm>
              <a:off x="3004" y="1959"/>
              <a:ext cx="335" cy="317"/>
            </a:xfrm>
            <a:prstGeom prst="ellipse">
              <a:avLst/>
            </a:prstGeom>
            <a:solidFill>
              <a:schemeClr val="tx2"/>
            </a:solidFill>
            <a:ln w="28575" cap="rnd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</a:pPr>
              <a:r>
                <a:rPr lang="en-US" altLang="zh-CN">
                  <a:solidFill>
                    <a:srgbClr val="FF0000"/>
                  </a:solidFill>
                  <a:ea typeface="宋体" panose="02010600030101010101" pitchFamily="2" charset="-122"/>
                </a:rPr>
                <a:t>15</a:t>
              </a:r>
            </a:p>
          </p:txBody>
        </p:sp>
        <p:sp>
          <p:nvSpPr>
            <p:cNvPr id="84030" name="Line 37"/>
            <p:cNvSpPr>
              <a:spLocks noChangeShapeType="1"/>
            </p:cNvSpPr>
            <p:nvPr/>
          </p:nvSpPr>
          <p:spPr bwMode="auto">
            <a:xfrm>
              <a:off x="3262" y="2249"/>
              <a:ext cx="151" cy="16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31" name="Oval 38"/>
            <p:cNvSpPr>
              <a:spLocks noChangeArrowheads="1"/>
            </p:cNvSpPr>
            <p:nvPr/>
          </p:nvSpPr>
          <p:spPr bwMode="auto">
            <a:xfrm>
              <a:off x="2581" y="1575"/>
              <a:ext cx="335" cy="317"/>
            </a:xfrm>
            <a:prstGeom prst="ellipse">
              <a:avLst/>
            </a:prstGeom>
            <a:noFill/>
            <a:ln w="28575" cap="rnd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</a:pPr>
              <a:r>
                <a:rPr lang="en-US" altLang="zh-CN">
                  <a:ea typeface="宋体" panose="02010600030101010101" pitchFamily="2" charset="-122"/>
                </a:rPr>
                <a:t>10</a:t>
              </a:r>
            </a:p>
          </p:txBody>
        </p:sp>
        <p:sp>
          <p:nvSpPr>
            <p:cNvPr id="84032" name="Line 39"/>
            <p:cNvSpPr>
              <a:spLocks noChangeShapeType="1"/>
            </p:cNvSpPr>
            <p:nvPr/>
          </p:nvSpPr>
          <p:spPr bwMode="auto">
            <a:xfrm>
              <a:off x="2871" y="1826"/>
              <a:ext cx="215" cy="16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33" name="Line 40"/>
            <p:cNvSpPr>
              <a:spLocks noChangeShapeType="1"/>
            </p:cNvSpPr>
            <p:nvPr/>
          </p:nvSpPr>
          <p:spPr bwMode="auto">
            <a:xfrm flipH="1">
              <a:off x="2453" y="1850"/>
              <a:ext cx="170" cy="1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34" name="Oval 41"/>
            <p:cNvSpPr>
              <a:spLocks noChangeArrowheads="1"/>
            </p:cNvSpPr>
            <p:nvPr/>
          </p:nvSpPr>
          <p:spPr bwMode="auto">
            <a:xfrm>
              <a:off x="2222" y="1984"/>
              <a:ext cx="335" cy="317"/>
            </a:xfrm>
            <a:prstGeom prst="ellipse">
              <a:avLst/>
            </a:prstGeom>
            <a:noFill/>
            <a:ln w="28575" cap="rnd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</a:pPr>
              <a:r>
                <a:rPr lang="en-US" altLang="zh-CN">
                  <a:ea typeface="宋体" panose="02010600030101010101" pitchFamily="2" charset="-122"/>
                </a:rPr>
                <a:t>7</a:t>
              </a:r>
            </a:p>
          </p:txBody>
        </p:sp>
        <p:sp>
          <p:nvSpPr>
            <p:cNvPr id="84035" name="Line 42"/>
            <p:cNvSpPr>
              <a:spLocks noChangeShapeType="1"/>
            </p:cNvSpPr>
            <p:nvPr/>
          </p:nvSpPr>
          <p:spPr bwMode="auto">
            <a:xfrm flipH="1">
              <a:off x="2183" y="2283"/>
              <a:ext cx="129" cy="17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36" name="Oval 43"/>
            <p:cNvSpPr>
              <a:spLocks noChangeArrowheads="1"/>
            </p:cNvSpPr>
            <p:nvPr/>
          </p:nvSpPr>
          <p:spPr bwMode="auto">
            <a:xfrm>
              <a:off x="1991" y="2441"/>
              <a:ext cx="335" cy="317"/>
            </a:xfrm>
            <a:prstGeom prst="ellipse">
              <a:avLst/>
            </a:prstGeom>
            <a:noFill/>
            <a:ln w="28575" cap="rnd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</a:pPr>
              <a:r>
                <a:rPr lang="en-US" altLang="zh-CN"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84037" name="Oval 44"/>
            <p:cNvSpPr>
              <a:spLocks noChangeArrowheads="1"/>
            </p:cNvSpPr>
            <p:nvPr/>
          </p:nvSpPr>
          <p:spPr bwMode="auto">
            <a:xfrm>
              <a:off x="2462" y="2464"/>
              <a:ext cx="335" cy="317"/>
            </a:xfrm>
            <a:prstGeom prst="ellipse">
              <a:avLst/>
            </a:prstGeom>
            <a:noFill/>
            <a:ln w="28575" cap="rnd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</a:pPr>
              <a:r>
                <a:rPr lang="en-US" altLang="zh-CN">
                  <a:ea typeface="宋体" panose="02010600030101010101" pitchFamily="2" charset="-122"/>
                </a:rPr>
                <a:t>8</a:t>
              </a:r>
            </a:p>
          </p:txBody>
        </p:sp>
        <p:sp>
          <p:nvSpPr>
            <p:cNvPr id="84038" name="Line 45"/>
            <p:cNvSpPr>
              <a:spLocks noChangeShapeType="1"/>
            </p:cNvSpPr>
            <p:nvPr/>
          </p:nvSpPr>
          <p:spPr bwMode="auto">
            <a:xfrm>
              <a:off x="2480" y="2291"/>
              <a:ext cx="111" cy="17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39" name="Oval 46"/>
            <p:cNvSpPr>
              <a:spLocks noChangeArrowheads="1"/>
            </p:cNvSpPr>
            <p:nvPr/>
          </p:nvSpPr>
          <p:spPr bwMode="auto">
            <a:xfrm>
              <a:off x="2859" y="2446"/>
              <a:ext cx="335" cy="317"/>
            </a:xfrm>
            <a:prstGeom prst="ellipse">
              <a:avLst/>
            </a:prstGeom>
            <a:solidFill>
              <a:schemeClr val="tx2"/>
            </a:solidFill>
            <a:ln w="28575" cap="rnd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</a:pPr>
              <a:r>
                <a:rPr lang="en-US" altLang="zh-CN">
                  <a:solidFill>
                    <a:srgbClr val="FF0000"/>
                  </a:solidFill>
                  <a:ea typeface="宋体" panose="02010600030101010101" pitchFamily="2" charset="-122"/>
                </a:rPr>
                <a:t>13</a:t>
              </a:r>
            </a:p>
          </p:txBody>
        </p:sp>
        <p:sp>
          <p:nvSpPr>
            <p:cNvPr id="84040" name="Line 47"/>
            <p:cNvSpPr>
              <a:spLocks noChangeShapeType="1"/>
            </p:cNvSpPr>
            <p:nvPr/>
          </p:nvSpPr>
          <p:spPr bwMode="auto">
            <a:xfrm flipH="1">
              <a:off x="2982" y="2282"/>
              <a:ext cx="129" cy="17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40370" name="Oval 50"/>
          <p:cNvSpPr>
            <a:spLocks noChangeArrowheads="1"/>
          </p:cNvSpPr>
          <p:nvPr/>
        </p:nvSpPr>
        <p:spPr bwMode="auto">
          <a:xfrm>
            <a:off x="5230813" y="3833813"/>
            <a:ext cx="531812" cy="503237"/>
          </a:xfrm>
          <a:prstGeom prst="ellipse">
            <a:avLst/>
          </a:prstGeom>
          <a:solidFill>
            <a:srgbClr val="FFCCFF"/>
          </a:solidFill>
          <a:ln w="28575" cap="rnd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19</a:t>
            </a:r>
          </a:p>
        </p:txBody>
      </p:sp>
      <p:sp>
        <p:nvSpPr>
          <p:cNvPr id="440372" name="Oval 52"/>
          <p:cNvSpPr>
            <a:spLocks noChangeArrowheads="1"/>
          </p:cNvSpPr>
          <p:nvPr/>
        </p:nvSpPr>
        <p:spPr bwMode="auto">
          <a:xfrm>
            <a:off x="5524500" y="4521200"/>
            <a:ext cx="531813" cy="503238"/>
          </a:xfrm>
          <a:prstGeom prst="ellipse">
            <a:avLst/>
          </a:prstGeom>
          <a:solidFill>
            <a:srgbClr val="FFCCFF"/>
          </a:solidFill>
          <a:ln w="28575" cap="rnd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24</a:t>
            </a:r>
          </a:p>
        </p:txBody>
      </p:sp>
      <p:sp>
        <p:nvSpPr>
          <p:cNvPr id="440373" name="Line 53"/>
          <p:cNvSpPr>
            <a:spLocks noChangeShapeType="1"/>
          </p:cNvSpPr>
          <p:nvPr/>
        </p:nvSpPr>
        <p:spPr bwMode="auto">
          <a:xfrm>
            <a:off x="5662613" y="4308475"/>
            <a:ext cx="112712" cy="217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374" name="Oval 54"/>
          <p:cNvSpPr>
            <a:spLocks noChangeArrowheads="1"/>
          </p:cNvSpPr>
          <p:nvPr/>
        </p:nvSpPr>
        <p:spPr bwMode="auto">
          <a:xfrm>
            <a:off x="5233988" y="5183188"/>
            <a:ext cx="531812" cy="503237"/>
          </a:xfrm>
          <a:prstGeom prst="ellipse">
            <a:avLst/>
          </a:prstGeom>
          <a:solidFill>
            <a:srgbClr val="FFCCFF"/>
          </a:solidFill>
          <a:ln w="28575" cap="rnd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21</a:t>
            </a:r>
          </a:p>
        </p:txBody>
      </p:sp>
      <p:sp>
        <p:nvSpPr>
          <p:cNvPr id="440375" name="Line 55"/>
          <p:cNvSpPr>
            <a:spLocks noChangeShapeType="1"/>
          </p:cNvSpPr>
          <p:nvPr/>
        </p:nvSpPr>
        <p:spPr bwMode="auto">
          <a:xfrm flipH="1">
            <a:off x="5484813" y="4970463"/>
            <a:ext cx="128587" cy="2174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376" name="Oval 56"/>
          <p:cNvSpPr>
            <a:spLocks noChangeArrowheads="1"/>
          </p:cNvSpPr>
          <p:nvPr/>
        </p:nvSpPr>
        <p:spPr bwMode="auto">
          <a:xfrm>
            <a:off x="5880100" y="5168900"/>
            <a:ext cx="531813" cy="503238"/>
          </a:xfrm>
          <a:prstGeom prst="ellipse">
            <a:avLst/>
          </a:prstGeom>
          <a:solidFill>
            <a:srgbClr val="FFCCFF"/>
          </a:solidFill>
          <a:ln w="28575" cap="rnd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33</a:t>
            </a:r>
          </a:p>
        </p:txBody>
      </p:sp>
      <p:sp>
        <p:nvSpPr>
          <p:cNvPr id="440377" name="Line 57"/>
          <p:cNvSpPr>
            <a:spLocks noChangeShapeType="1"/>
          </p:cNvSpPr>
          <p:nvPr/>
        </p:nvSpPr>
        <p:spPr bwMode="auto">
          <a:xfrm>
            <a:off x="5992813" y="4956175"/>
            <a:ext cx="112712" cy="217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378" name="Rectangle 58"/>
          <p:cNvSpPr>
            <a:spLocks noChangeArrowheads="1"/>
          </p:cNvSpPr>
          <p:nvPr/>
        </p:nvSpPr>
        <p:spPr bwMode="auto">
          <a:xfrm>
            <a:off x="6940550" y="5514975"/>
            <a:ext cx="1574800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hlink"/>
              </a:buClr>
            </a:pPr>
            <a:r>
              <a:rPr kumimoji="0" lang="zh-CN" altLang="en-US" sz="2400"/>
              <a:t>再左转</a:t>
            </a:r>
          </a:p>
        </p:txBody>
      </p:sp>
      <p:sp>
        <p:nvSpPr>
          <p:cNvPr id="440379" name="Oval 59"/>
          <p:cNvSpPr>
            <a:spLocks noChangeArrowheads="1"/>
          </p:cNvSpPr>
          <p:nvPr/>
        </p:nvSpPr>
        <p:spPr bwMode="auto">
          <a:xfrm>
            <a:off x="7389813" y="3911600"/>
            <a:ext cx="531812" cy="503238"/>
          </a:xfrm>
          <a:prstGeom prst="ellipse">
            <a:avLst/>
          </a:prstGeom>
          <a:solidFill>
            <a:schemeClr val="tx2"/>
          </a:solidFill>
          <a:ln w="28575" cap="rnd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15</a:t>
            </a:r>
          </a:p>
        </p:txBody>
      </p:sp>
      <p:grpSp>
        <p:nvGrpSpPr>
          <p:cNvPr id="3" name="Group 60"/>
          <p:cNvGrpSpPr/>
          <p:nvPr/>
        </p:nvGrpSpPr>
        <p:grpSpPr bwMode="auto">
          <a:xfrm>
            <a:off x="6019800" y="2501900"/>
            <a:ext cx="1738313" cy="1914525"/>
            <a:chOff x="3888" y="1866"/>
            <a:chExt cx="1095" cy="1206"/>
          </a:xfrm>
        </p:grpSpPr>
        <p:sp>
          <p:nvSpPr>
            <p:cNvPr id="84021" name="Oval 61"/>
            <p:cNvSpPr>
              <a:spLocks noChangeArrowheads="1"/>
            </p:cNvSpPr>
            <p:nvPr/>
          </p:nvSpPr>
          <p:spPr bwMode="auto">
            <a:xfrm>
              <a:off x="4478" y="1866"/>
              <a:ext cx="335" cy="317"/>
            </a:xfrm>
            <a:prstGeom prst="ellipse">
              <a:avLst/>
            </a:prstGeom>
            <a:noFill/>
            <a:ln w="28575" cap="rnd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</a:pPr>
              <a:r>
                <a:rPr lang="en-US" altLang="zh-CN">
                  <a:ea typeface="宋体" panose="02010600030101010101" pitchFamily="2" charset="-122"/>
                </a:rPr>
                <a:t>10</a:t>
              </a:r>
            </a:p>
          </p:txBody>
        </p:sp>
        <p:sp>
          <p:nvSpPr>
            <p:cNvPr id="84022" name="Line 62"/>
            <p:cNvSpPr>
              <a:spLocks noChangeShapeType="1"/>
            </p:cNvSpPr>
            <p:nvPr/>
          </p:nvSpPr>
          <p:spPr bwMode="auto">
            <a:xfrm>
              <a:off x="4768" y="2117"/>
              <a:ext cx="215" cy="16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23" name="Line 63"/>
            <p:cNvSpPr>
              <a:spLocks noChangeShapeType="1"/>
            </p:cNvSpPr>
            <p:nvPr/>
          </p:nvSpPr>
          <p:spPr bwMode="auto">
            <a:xfrm flipH="1">
              <a:off x="4350" y="2141"/>
              <a:ext cx="170" cy="1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24" name="Oval 64"/>
            <p:cNvSpPr>
              <a:spLocks noChangeArrowheads="1"/>
            </p:cNvSpPr>
            <p:nvPr/>
          </p:nvSpPr>
          <p:spPr bwMode="auto">
            <a:xfrm>
              <a:off x="4119" y="2275"/>
              <a:ext cx="335" cy="317"/>
            </a:xfrm>
            <a:prstGeom prst="ellipse">
              <a:avLst/>
            </a:prstGeom>
            <a:noFill/>
            <a:ln w="28575" cap="rnd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</a:pPr>
              <a:r>
                <a:rPr lang="en-US" altLang="zh-CN">
                  <a:ea typeface="宋体" panose="02010600030101010101" pitchFamily="2" charset="-122"/>
                </a:rPr>
                <a:t>7</a:t>
              </a:r>
            </a:p>
          </p:txBody>
        </p:sp>
        <p:sp>
          <p:nvSpPr>
            <p:cNvPr id="84025" name="Line 65"/>
            <p:cNvSpPr>
              <a:spLocks noChangeShapeType="1"/>
            </p:cNvSpPr>
            <p:nvPr/>
          </p:nvSpPr>
          <p:spPr bwMode="auto">
            <a:xfrm flipH="1">
              <a:off x="4080" y="2574"/>
              <a:ext cx="129" cy="17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26" name="Oval 66"/>
            <p:cNvSpPr>
              <a:spLocks noChangeArrowheads="1"/>
            </p:cNvSpPr>
            <p:nvPr/>
          </p:nvSpPr>
          <p:spPr bwMode="auto">
            <a:xfrm>
              <a:off x="3888" y="2732"/>
              <a:ext cx="335" cy="317"/>
            </a:xfrm>
            <a:prstGeom prst="ellipse">
              <a:avLst/>
            </a:prstGeom>
            <a:noFill/>
            <a:ln w="28575" cap="rnd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</a:pPr>
              <a:r>
                <a:rPr lang="en-US" altLang="zh-CN"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84027" name="Oval 67"/>
            <p:cNvSpPr>
              <a:spLocks noChangeArrowheads="1"/>
            </p:cNvSpPr>
            <p:nvPr/>
          </p:nvSpPr>
          <p:spPr bwMode="auto">
            <a:xfrm>
              <a:off x="4359" y="2755"/>
              <a:ext cx="335" cy="317"/>
            </a:xfrm>
            <a:prstGeom prst="ellipse">
              <a:avLst/>
            </a:prstGeom>
            <a:noFill/>
            <a:ln w="28575" cap="rnd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</a:pPr>
              <a:r>
                <a:rPr lang="en-US" altLang="zh-CN">
                  <a:ea typeface="宋体" panose="02010600030101010101" pitchFamily="2" charset="-122"/>
                </a:rPr>
                <a:t>8</a:t>
              </a:r>
            </a:p>
          </p:txBody>
        </p:sp>
        <p:sp>
          <p:nvSpPr>
            <p:cNvPr id="84028" name="Line 68"/>
            <p:cNvSpPr>
              <a:spLocks noChangeShapeType="1"/>
            </p:cNvSpPr>
            <p:nvPr/>
          </p:nvSpPr>
          <p:spPr bwMode="auto">
            <a:xfrm>
              <a:off x="4377" y="2582"/>
              <a:ext cx="111" cy="17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40389" name="Oval 69"/>
          <p:cNvSpPr>
            <a:spLocks noChangeArrowheads="1"/>
          </p:cNvSpPr>
          <p:nvPr/>
        </p:nvSpPr>
        <p:spPr bwMode="auto">
          <a:xfrm>
            <a:off x="7058025" y="4621213"/>
            <a:ext cx="531813" cy="503237"/>
          </a:xfrm>
          <a:prstGeom prst="ellipse">
            <a:avLst/>
          </a:prstGeom>
          <a:solidFill>
            <a:schemeClr val="tx2"/>
          </a:solidFill>
          <a:ln w="28575" cap="rnd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13</a:t>
            </a:r>
          </a:p>
        </p:txBody>
      </p:sp>
      <p:sp>
        <p:nvSpPr>
          <p:cNvPr id="440390" name="Line 70"/>
          <p:cNvSpPr>
            <a:spLocks noChangeShapeType="1"/>
          </p:cNvSpPr>
          <p:nvPr/>
        </p:nvSpPr>
        <p:spPr bwMode="auto">
          <a:xfrm flipH="1">
            <a:off x="7354888" y="4373563"/>
            <a:ext cx="128587" cy="255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392" name="Oval 72"/>
          <p:cNvSpPr>
            <a:spLocks noChangeArrowheads="1"/>
          </p:cNvSpPr>
          <p:nvPr/>
        </p:nvSpPr>
        <p:spPr bwMode="auto">
          <a:xfrm>
            <a:off x="7620000" y="3149600"/>
            <a:ext cx="531813" cy="503238"/>
          </a:xfrm>
          <a:prstGeom prst="ellipse">
            <a:avLst/>
          </a:prstGeom>
          <a:solidFill>
            <a:srgbClr val="FFCCFF"/>
          </a:solidFill>
          <a:ln w="28575" cap="rnd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19</a:t>
            </a:r>
          </a:p>
        </p:txBody>
      </p:sp>
      <p:sp>
        <p:nvSpPr>
          <p:cNvPr id="440393" name="Line 73"/>
          <p:cNvSpPr>
            <a:spLocks noChangeShapeType="1"/>
          </p:cNvSpPr>
          <p:nvPr/>
        </p:nvSpPr>
        <p:spPr bwMode="auto">
          <a:xfrm flipH="1">
            <a:off x="7635875" y="3638550"/>
            <a:ext cx="128588" cy="2682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395" name="Oval 75"/>
          <p:cNvSpPr>
            <a:spLocks noChangeArrowheads="1"/>
          </p:cNvSpPr>
          <p:nvPr/>
        </p:nvSpPr>
        <p:spPr bwMode="auto">
          <a:xfrm>
            <a:off x="8027988" y="3900488"/>
            <a:ext cx="531812" cy="503237"/>
          </a:xfrm>
          <a:prstGeom prst="ellipse">
            <a:avLst/>
          </a:prstGeom>
          <a:solidFill>
            <a:srgbClr val="FFCCFF"/>
          </a:solidFill>
          <a:ln w="28575" cap="rnd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24</a:t>
            </a:r>
          </a:p>
        </p:txBody>
      </p:sp>
      <p:sp>
        <p:nvSpPr>
          <p:cNvPr id="440396" name="Line 76"/>
          <p:cNvSpPr>
            <a:spLocks noChangeShapeType="1"/>
          </p:cNvSpPr>
          <p:nvPr/>
        </p:nvSpPr>
        <p:spPr bwMode="auto">
          <a:xfrm>
            <a:off x="8051800" y="3611563"/>
            <a:ext cx="227013" cy="2682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397" name="Oval 77"/>
          <p:cNvSpPr>
            <a:spLocks noChangeArrowheads="1"/>
          </p:cNvSpPr>
          <p:nvPr/>
        </p:nvSpPr>
        <p:spPr bwMode="auto">
          <a:xfrm>
            <a:off x="7737475" y="4562475"/>
            <a:ext cx="531813" cy="503238"/>
          </a:xfrm>
          <a:prstGeom prst="ellipse">
            <a:avLst/>
          </a:prstGeom>
          <a:solidFill>
            <a:srgbClr val="FFCCFF"/>
          </a:solidFill>
          <a:ln w="28575" cap="rnd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21</a:t>
            </a:r>
          </a:p>
        </p:txBody>
      </p:sp>
      <p:sp>
        <p:nvSpPr>
          <p:cNvPr id="440398" name="Line 78"/>
          <p:cNvSpPr>
            <a:spLocks noChangeShapeType="1"/>
          </p:cNvSpPr>
          <p:nvPr/>
        </p:nvSpPr>
        <p:spPr bwMode="auto">
          <a:xfrm flipH="1">
            <a:off x="7988300" y="4349750"/>
            <a:ext cx="128588" cy="217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399" name="Oval 79"/>
          <p:cNvSpPr>
            <a:spLocks noChangeArrowheads="1"/>
          </p:cNvSpPr>
          <p:nvPr/>
        </p:nvSpPr>
        <p:spPr bwMode="auto">
          <a:xfrm>
            <a:off x="8383588" y="4548188"/>
            <a:ext cx="531812" cy="503237"/>
          </a:xfrm>
          <a:prstGeom prst="ellipse">
            <a:avLst/>
          </a:prstGeom>
          <a:solidFill>
            <a:srgbClr val="FFCCFF"/>
          </a:solidFill>
          <a:ln w="28575" cap="rnd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33</a:t>
            </a:r>
          </a:p>
        </p:txBody>
      </p:sp>
      <p:sp>
        <p:nvSpPr>
          <p:cNvPr id="440400" name="Line 80"/>
          <p:cNvSpPr>
            <a:spLocks noChangeShapeType="1"/>
          </p:cNvSpPr>
          <p:nvPr/>
        </p:nvSpPr>
        <p:spPr bwMode="auto">
          <a:xfrm>
            <a:off x="8496300" y="4335463"/>
            <a:ext cx="112713" cy="2174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4019" name="Rectangle 84"/>
          <p:cNvSpPr>
            <a:spLocks noChangeArrowheads="1"/>
          </p:cNvSpPr>
          <p:nvPr/>
        </p:nvSpPr>
        <p:spPr bwMode="auto">
          <a:xfrm>
            <a:off x="250825" y="728663"/>
            <a:ext cx="8893175" cy="1176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Clr>
                <a:schemeClr val="hlink"/>
              </a:buClr>
              <a:buFontTx/>
              <a:buChar char="•"/>
            </a:pPr>
            <a:r>
              <a:rPr kumimoji="0" lang="zh-CN" altLang="en-US"/>
              <a:t>例题</a:t>
            </a:r>
            <a:r>
              <a:rPr kumimoji="0" lang="en-US" altLang="zh-CN"/>
              <a:t>:</a:t>
            </a:r>
            <a:r>
              <a:rPr kumimoji="0" lang="zh-CN" altLang="en-US"/>
              <a:t>按照如下顺序建立平衡二叉树：</a:t>
            </a:r>
          </a:p>
          <a:p>
            <a:pPr marL="342900" indent="-342900">
              <a:buClr>
                <a:schemeClr val="hlink"/>
              </a:buClr>
              <a:buFontTx/>
              <a:buChar char="•"/>
            </a:pPr>
            <a:r>
              <a:rPr kumimoji="0" lang="en-US" altLang="zh-CN"/>
              <a:t>10,  13,  19,  7,  4,  8,  15,  24,  33,  21</a:t>
            </a:r>
          </a:p>
        </p:txBody>
      </p:sp>
      <p:sp>
        <p:nvSpPr>
          <p:cNvPr id="84020" name="圆角矩形 72"/>
          <p:cNvSpPr>
            <a:spLocks noChangeArrowheads="1"/>
          </p:cNvSpPr>
          <p:nvPr/>
        </p:nvSpPr>
        <p:spPr bwMode="auto">
          <a:xfrm>
            <a:off x="1500188" y="3000375"/>
            <a:ext cx="1571625" cy="2786063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hlink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40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40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40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440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440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440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440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440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440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440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440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440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440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440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440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440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440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440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440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440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4" grpId="0" autoUpdateAnimBg="0"/>
      <p:bldP spid="440370" grpId="0" animBg="1" autoUpdateAnimBg="0"/>
      <p:bldP spid="440372" grpId="0" animBg="1" autoUpdateAnimBg="0"/>
      <p:bldP spid="440373" grpId="0" animBg="1"/>
      <p:bldP spid="440374" grpId="0" animBg="1" autoUpdateAnimBg="0"/>
      <p:bldP spid="440375" grpId="0" animBg="1"/>
      <p:bldP spid="440376" grpId="0" animBg="1" autoUpdateAnimBg="0"/>
      <p:bldP spid="440377" grpId="0" animBg="1"/>
      <p:bldP spid="440378" grpId="0" autoUpdateAnimBg="0"/>
      <p:bldP spid="440379" grpId="0" animBg="1" autoUpdateAnimBg="0"/>
      <p:bldP spid="440389" grpId="0" animBg="1" autoUpdateAnimBg="0"/>
      <p:bldP spid="440390" grpId="0" animBg="1"/>
      <p:bldP spid="440392" grpId="0" animBg="1" autoUpdateAnimBg="0"/>
      <p:bldP spid="440393" grpId="0" animBg="1"/>
      <p:bldP spid="440395" grpId="0" animBg="1" autoUpdateAnimBg="0"/>
      <p:bldP spid="440396" grpId="0" animBg="1"/>
      <p:bldP spid="440397" grpId="0" animBg="1" autoUpdateAnimBg="0"/>
      <p:bldP spid="440398" grpId="0" animBg="1"/>
      <p:bldP spid="440399" grpId="0" animBg="1" autoUpdateAnimBg="0"/>
      <p:bldP spid="440400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3BF44D-B617-4AD0-933D-2EA3BA8D83B2}" type="slidenum">
              <a:rPr lang="en-US" altLang="zh-CN"/>
              <a:t>74</a:t>
            </a:fld>
            <a:endParaRPr lang="en-US" altLang="zh-CN"/>
          </a:p>
        </p:txBody>
      </p:sp>
      <p:sp>
        <p:nvSpPr>
          <p:cNvPr id="84995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762000"/>
            <a:ext cx="8893175" cy="1328738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mtClean="0"/>
              <a:t>例：按照如下顺序删除平衡二叉树中的结点：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mtClean="0"/>
              <a:t>28, 16, 30, 21, 22</a:t>
            </a:r>
            <a:r>
              <a:rPr lang="zh-CN" altLang="en-US" smtClean="0"/>
              <a:t>。</a:t>
            </a:r>
            <a:endParaRPr lang="zh-CN" altLang="en-US" smtClean="0">
              <a:solidFill>
                <a:srgbClr val="00FFFF"/>
              </a:solidFill>
            </a:endParaRPr>
          </a:p>
        </p:txBody>
      </p:sp>
      <p:grpSp>
        <p:nvGrpSpPr>
          <p:cNvPr id="84996" name="Group 4"/>
          <p:cNvGrpSpPr/>
          <p:nvPr/>
        </p:nvGrpSpPr>
        <p:grpSpPr bwMode="auto">
          <a:xfrm>
            <a:off x="1219200" y="2057400"/>
            <a:ext cx="6335713" cy="3995738"/>
            <a:chOff x="884" y="1457"/>
            <a:chExt cx="3991" cy="2517"/>
          </a:xfrm>
        </p:grpSpPr>
        <p:sp>
          <p:nvSpPr>
            <p:cNvPr id="84997" name="Oval 5"/>
            <p:cNvSpPr>
              <a:spLocks noChangeArrowheads="1"/>
            </p:cNvSpPr>
            <p:nvPr/>
          </p:nvSpPr>
          <p:spPr bwMode="auto">
            <a:xfrm>
              <a:off x="2653" y="1457"/>
              <a:ext cx="340" cy="340"/>
            </a:xfrm>
            <a:prstGeom prst="ellipse">
              <a:avLst/>
            </a:prstGeom>
            <a:noFill/>
            <a:ln w="28575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</a:pPr>
              <a:r>
                <a:rPr lang="en-US" altLang="zh-CN" sz="2400">
                  <a:ea typeface="宋体" panose="02010600030101010101" pitchFamily="2" charset="-122"/>
                </a:rPr>
                <a:t>20</a:t>
              </a:r>
            </a:p>
          </p:txBody>
        </p:sp>
        <p:sp>
          <p:nvSpPr>
            <p:cNvPr id="84998" name="Oval 6"/>
            <p:cNvSpPr>
              <a:spLocks noChangeArrowheads="1"/>
            </p:cNvSpPr>
            <p:nvPr/>
          </p:nvSpPr>
          <p:spPr bwMode="auto">
            <a:xfrm>
              <a:off x="1701" y="1956"/>
              <a:ext cx="340" cy="340"/>
            </a:xfrm>
            <a:prstGeom prst="ellipse">
              <a:avLst/>
            </a:prstGeom>
            <a:noFill/>
            <a:ln w="28575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</a:pPr>
              <a:r>
                <a:rPr lang="en-US" altLang="zh-CN" sz="2400">
                  <a:ea typeface="宋体" panose="02010600030101010101" pitchFamily="2" charset="-122"/>
                </a:rPr>
                <a:t>10</a:t>
              </a:r>
            </a:p>
          </p:txBody>
        </p:sp>
        <p:sp>
          <p:nvSpPr>
            <p:cNvPr id="84999" name="Oval 7"/>
            <p:cNvSpPr>
              <a:spLocks noChangeArrowheads="1"/>
            </p:cNvSpPr>
            <p:nvPr/>
          </p:nvSpPr>
          <p:spPr bwMode="auto">
            <a:xfrm>
              <a:off x="3696" y="1933"/>
              <a:ext cx="340" cy="340"/>
            </a:xfrm>
            <a:prstGeom prst="ellipse">
              <a:avLst/>
            </a:prstGeom>
            <a:noFill/>
            <a:ln w="28575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</a:pPr>
              <a:r>
                <a:rPr lang="en-US" altLang="zh-CN" sz="2400">
                  <a:ea typeface="宋体" panose="02010600030101010101" pitchFamily="2" charset="-122"/>
                </a:rPr>
                <a:t>30</a:t>
              </a:r>
            </a:p>
          </p:txBody>
        </p:sp>
        <p:sp>
          <p:nvSpPr>
            <p:cNvPr id="85000" name="Oval 8"/>
            <p:cNvSpPr>
              <a:spLocks noChangeArrowheads="1"/>
            </p:cNvSpPr>
            <p:nvPr/>
          </p:nvSpPr>
          <p:spPr bwMode="auto">
            <a:xfrm>
              <a:off x="1224" y="2455"/>
              <a:ext cx="340" cy="340"/>
            </a:xfrm>
            <a:prstGeom prst="ellipse">
              <a:avLst/>
            </a:prstGeom>
            <a:noFill/>
            <a:ln w="28575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</a:pPr>
              <a:r>
                <a:rPr lang="en-US" altLang="zh-CN" sz="2400"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85001" name="Oval 9"/>
            <p:cNvSpPr>
              <a:spLocks noChangeArrowheads="1"/>
            </p:cNvSpPr>
            <p:nvPr/>
          </p:nvSpPr>
          <p:spPr bwMode="auto">
            <a:xfrm>
              <a:off x="2063" y="2477"/>
              <a:ext cx="340" cy="340"/>
            </a:xfrm>
            <a:prstGeom prst="ellipse">
              <a:avLst/>
            </a:prstGeom>
            <a:noFill/>
            <a:ln w="28575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</a:pPr>
              <a:r>
                <a:rPr lang="en-US" altLang="zh-CN" sz="2400">
                  <a:ea typeface="宋体" panose="02010600030101010101" pitchFamily="2" charset="-122"/>
                </a:rPr>
                <a:t>16</a:t>
              </a:r>
            </a:p>
          </p:txBody>
        </p:sp>
        <p:sp>
          <p:nvSpPr>
            <p:cNvPr id="85002" name="Oval 10"/>
            <p:cNvSpPr>
              <a:spLocks noChangeArrowheads="1"/>
            </p:cNvSpPr>
            <p:nvPr/>
          </p:nvSpPr>
          <p:spPr bwMode="auto">
            <a:xfrm>
              <a:off x="3317" y="2477"/>
              <a:ext cx="340" cy="340"/>
            </a:xfrm>
            <a:prstGeom prst="ellipse">
              <a:avLst/>
            </a:prstGeom>
            <a:noFill/>
            <a:ln w="28575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</a:pPr>
              <a:r>
                <a:rPr lang="en-US" altLang="zh-CN" sz="2400">
                  <a:ea typeface="宋体" panose="02010600030101010101" pitchFamily="2" charset="-122"/>
                </a:rPr>
                <a:t>26</a:t>
              </a:r>
            </a:p>
          </p:txBody>
        </p:sp>
        <p:sp>
          <p:nvSpPr>
            <p:cNvPr id="85003" name="Oval 11"/>
            <p:cNvSpPr>
              <a:spLocks noChangeArrowheads="1"/>
            </p:cNvSpPr>
            <p:nvPr/>
          </p:nvSpPr>
          <p:spPr bwMode="auto">
            <a:xfrm>
              <a:off x="4105" y="2478"/>
              <a:ext cx="340" cy="340"/>
            </a:xfrm>
            <a:prstGeom prst="ellipse">
              <a:avLst/>
            </a:prstGeom>
            <a:noFill/>
            <a:ln w="28575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</a:pPr>
              <a:r>
                <a:rPr lang="en-US" altLang="zh-CN" sz="2400">
                  <a:ea typeface="宋体" panose="02010600030101010101" pitchFamily="2" charset="-122"/>
                </a:rPr>
                <a:t>40</a:t>
              </a:r>
            </a:p>
          </p:txBody>
        </p:sp>
        <p:sp>
          <p:nvSpPr>
            <p:cNvPr id="85004" name="Oval 12"/>
            <p:cNvSpPr>
              <a:spLocks noChangeArrowheads="1"/>
            </p:cNvSpPr>
            <p:nvPr/>
          </p:nvSpPr>
          <p:spPr bwMode="auto">
            <a:xfrm>
              <a:off x="3039" y="3044"/>
              <a:ext cx="340" cy="340"/>
            </a:xfrm>
            <a:prstGeom prst="ellipse">
              <a:avLst/>
            </a:prstGeom>
            <a:noFill/>
            <a:ln w="28575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</a:pPr>
              <a:r>
                <a:rPr lang="en-US" altLang="zh-CN" sz="2400">
                  <a:ea typeface="宋体" panose="02010600030101010101" pitchFamily="2" charset="-122"/>
                </a:rPr>
                <a:t>22</a:t>
              </a:r>
            </a:p>
          </p:txBody>
        </p:sp>
        <p:sp>
          <p:nvSpPr>
            <p:cNvPr id="85005" name="Oval 13"/>
            <p:cNvSpPr>
              <a:spLocks noChangeArrowheads="1"/>
            </p:cNvSpPr>
            <p:nvPr/>
          </p:nvSpPr>
          <p:spPr bwMode="auto">
            <a:xfrm>
              <a:off x="3606" y="3022"/>
              <a:ext cx="340" cy="340"/>
            </a:xfrm>
            <a:prstGeom prst="ellipse">
              <a:avLst/>
            </a:prstGeom>
            <a:noFill/>
            <a:ln w="28575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</a:pPr>
              <a:r>
                <a:rPr lang="en-US" altLang="zh-CN" sz="2400">
                  <a:ea typeface="宋体" panose="02010600030101010101" pitchFamily="2" charset="-122"/>
                </a:rPr>
                <a:t>28</a:t>
              </a:r>
            </a:p>
          </p:txBody>
        </p:sp>
        <p:sp>
          <p:nvSpPr>
            <p:cNvPr id="85006" name="Oval 14"/>
            <p:cNvSpPr>
              <a:spLocks noChangeArrowheads="1"/>
            </p:cNvSpPr>
            <p:nvPr/>
          </p:nvSpPr>
          <p:spPr bwMode="auto">
            <a:xfrm>
              <a:off x="2358" y="3067"/>
              <a:ext cx="340" cy="340"/>
            </a:xfrm>
            <a:prstGeom prst="ellipse">
              <a:avLst/>
            </a:prstGeom>
            <a:noFill/>
            <a:ln w="28575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</a:pPr>
              <a:r>
                <a:rPr lang="en-US" altLang="zh-CN" sz="2400">
                  <a:ea typeface="宋体" panose="02010600030101010101" pitchFamily="2" charset="-122"/>
                </a:rPr>
                <a:t>18</a:t>
              </a:r>
            </a:p>
          </p:txBody>
        </p:sp>
        <p:sp>
          <p:nvSpPr>
            <p:cNvPr id="85007" name="Oval 15"/>
            <p:cNvSpPr>
              <a:spLocks noChangeArrowheads="1"/>
            </p:cNvSpPr>
            <p:nvPr/>
          </p:nvSpPr>
          <p:spPr bwMode="auto">
            <a:xfrm>
              <a:off x="884" y="3022"/>
              <a:ext cx="340" cy="340"/>
            </a:xfrm>
            <a:prstGeom prst="ellipse">
              <a:avLst/>
            </a:prstGeom>
            <a:noFill/>
            <a:ln w="28575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</a:pPr>
              <a:r>
                <a:rPr lang="en-US" altLang="zh-CN" sz="2400"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85008" name="Oval 16"/>
            <p:cNvSpPr>
              <a:spLocks noChangeArrowheads="1"/>
            </p:cNvSpPr>
            <p:nvPr/>
          </p:nvSpPr>
          <p:spPr bwMode="auto">
            <a:xfrm>
              <a:off x="4535" y="3045"/>
              <a:ext cx="340" cy="340"/>
            </a:xfrm>
            <a:prstGeom prst="ellipse">
              <a:avLst/>
            </a:prstGeom>
            <a:noFill/>
            <a:ln w="28575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</a:pPr>
              <a:r>
                <a:rPr lang="en-US" altLang="zh-CN" sz="2400">
                  <a:ea typeface="宋体" panose="02010600030101010101" pitchFamily="2" charset="-122"/>
                </a:rPr>
                <a:t>45</a:t>
              </a:r>
            </a:p>
          </p:txBody>
        </p:sp>
        <p:sp>
          <p:nvSpPr>
            <p:cNvPr id="85009" name="Line 17"/>
            <p:cNvSpPr>
              <a:spLocks noChangeShapeType="1"/>
            </p:cNvSpPr>
            <p:nvPr/>
          </p:nvSpPr>
          <p:spPr bwMode="auto">
            <a:xfrm flipH="1">
              <a:off x="2007" y="1706"/>
              <a:ext cx="669" cy="31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10" name="Line 18"/>
            <p:cNvSpPr>
              <a:spLocks noChangeShapeType="1"/>
            </p:cNvSpPr>
            <p:nvPr/>
          </p:nvSpPr>
          <p:spPr bwMode="auto">
            <a:xfrm flipH="1">
              <a:off x="1496" y="2245"/>
              <a:ext cx="250" cy="255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11" name="Line 19"/>
            <p:cNvSpPr>
              <a:spLocks noChangeShapeType="1"/>
            </p:cNvSpPr>
            <p:nvPr/>
          </p:nvSpPr>
          <p:spPr bwMode="auto">
            <a:xfrm flipH="1">
              <a:off x="1138" y="2772"/>
              <a:ext cx="154" cy="27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12" name="Line 20"/>
            <p:cNvSpPr>
              <a:spLocks noChangeShapeType="1"/>
            </p:cNvSpPr>
            <p:nvPr/>
          </p:nvSpPr>
          <p:spPr bwMode="auto">
            <a:xfrm>
              <a:off x="1474" y="2771"/>
              <a:ext cx="158" cy="29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13" name="Line 21"/>
            <p:cNvSpPr>
              <a:spLocks noChangeShapeType="1"/>
            </p:cNvSpPr>
            <p:nvPr/>
          </p:nvSpPr>
          <p:spPr bwMode="auto">
            <a:xfrm flipH="1">
              <a:off x="3220" y="2794"/>
              <a:ext cx="153" cy="251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14" name="Line 22"/>
            <p:cNvSpPr>
              <a:spLocks noChangeShapeType="1"/>
            </p:cNvSpPr>
            <p:nvPr/>
          </p:nvSpPr>
          <p:spPr bwMode="auto">
            <a:xfrm flipH="1">
              <a:off x="3583" y="2251"/>
              <a:ext cx="181" cy="249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15" name="Line 23"/>
            <p:cNvSpPr>
              <a:spLocks noChangeShapeType="1"/>
            </p:cNvSpPr>
            <p:nvPr/>
          </p:nvSpPr>
          <p:spPr bwMode="auto">
            <a:xfrm>
              <a:off x="2971" y="1707"/>
              <a:ext cx="725" cy="34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16" name="Line 24"/>
            <p:cNvSpPr>
              <a:spLocks noChangeShapeType="1"/>
            </p:cNvSpPr>
            <p:nvPr/>
          </p:nvSpPr>
          <p:spPr bwMode="auto">
            <a:xfrm>
              <a:off x="3991" y="2228"/>
              <a:ext cx="227" cy="27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17" name="Line 25"/>
            <p:cNvSpPr>
              <a:spLocks noChangeShapeType="1"/>
            </p:cNvSpPr>
            <p:nvPr/>
          </p:nvSpPr>
          <p:spPr bwMode="auto">
            <a:xfrm>
              <a:off x="4421" y="2750"/>
              <a:ext cx="250" cy="295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18" name="Line 26"/>
            <p:cNvSpPr>
              <a:spLocks noChangeShapeType="1"/>
            </p:cNvSpPr>
            <p:nvPr/>
          </p:nvSpPr>
          <p:spPr bwMode="auto">
            <a:xfrm>
              <a:off x="1984" y="2251"/>
              <a:ext cx="215" cy="227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19" name="Line 27"/>
            <p:cNvSpPr>
              <a:spLocks noChangeShapeType="1"/>
            </p:cNvSpPr>
            <p:nvPr/>
          </p:nvSpPr>
          <p:spPr bwMode="auto">
            <a:xfrm>
              <a:off x="3600" y="2795"/>
              <a:ext cx="170" cy="227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20" name="Oval 28"/>
            <p:cNvSpPr>
              <a:spLocks noChangeArrowheads="1"/>
            </p:cNvSpPr>
            <p:nvPr/>
          </p:nvSpPr>
          <p:spPr bwMode="auto">
            <a:xfrm>
              <a:off x="1541" y="3045"/>
              <a:ext cx="340" cy="340"/>
            </a:xfrm>
            <a:prstGeom prst="ellipse">
              <a:avLst/>
            </a:prstGeom>
            <a:noFill/>
            <a:ln w="28575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</a:pPr>
              <a:r>
                <a:rPr lang="en-US" altLang="zh-CN" sz="2400">
                  <a:ea typeface="宋体" panose="02010600030101010101" pitchFamily="2" charset="-122"/>
                </a:rPr>
                <a:t>8</a:t>
              </a:r>
            </a:p>
          </p:txBody>
        </p:sp>
        <p:sp>
          <p:nvSpPr>
            <p:cNvPr id="85021" name="Oval 29"/>
            <p:cNvSpPr>
              <a:spLocks noChangeArrowheads="1"/>
            </p:cNvSpPr>
            <p:nvPr/>
          </p:nvSpPr>
          <p:spPr bwMode="auto">
            <a:xfrm>
              <a:off x="1269" y="3612"/>
              <a:ext cx="340" cy="340"/>
            </a:xfrm>
            <a:prstGeom prst="ellipse">
              <a:avLst/>
            </a:prstGeom>
            <a:noFill/>
            <a:ln w="28575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</a:pPr>
              <a:r>
                <a:rPr lang="en-US" altLang="zh-CN" sz="2400">
                  <a:ea typeface="宋体" panose="02010600030101010101" pitchFamily="2" charset="-122"/>
                </a:rPr>
                <a:t>7</a:t>
              </a:r>
            </a:p>
          </p:txBody>
        </p:sp>
        <p:sp>
          <p:nvSpPr>
            <p:cNvPr id="85022" name="Oval 30"/>
            <p:cNvSpPr>
              <a:spLocks noChangeArrowheads="1"/>
            </p:cNvSpPr>
            <p:nvPr/>
          </p:nvSpPr>
          <p:spPr bwMode="auto">
            <a:xfrm>
              <a:off x="2812" y="3634"/>
              <a:ext cx="340" cy="340"/>
            </a:xfrm>
            <a:prstGeom prst="ellipse">
              <a:avLst/>
            </a:prstGeom>
            <a:noFill/>
            <a:ln w="28575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</a:pPr>
              <a:r>
                <a:rPr lang="en-US" altLang="zh-CN" sz="2400">
                  <a:ea typeface="宋体" panose="02010600030101010101" pitchFamily="2" charset="-122"/>
                </a:rPr>
                <a:t>21</a:t>
              </a:r>
            </a:p>
          </p:txBody>
        </p:sp>
        <p:sp>
          <p:nvSpPr>
            <p:cNvPr id="85023" name="Line 31"/>
            <p:cNvSpPr>
              <a:spLocks noChangeShapeType="1"/>
            </p:cNvSpPr>
            <p:nvPr/>
          </p:nvSpPr>
          <p:spPr bwMode="auto">
            <a:xfrm>
              <a:off x="2335" y="2771"/>
              <a:ext cx="159" cy="29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24" name="Line 32"/>
            <p:cNvSpPr>
              <a:spLocks noChangeShapeType="1"/>
            </p:cNvSpPr>
            <p:nvPr/>
          </p:nvSpPr>
          <p:spPr bwMode="auto">
            <a:xfrm flipH="1">
              <a:off x="1478" y="3362"/>
              <a:ext cx="154" cy="27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25" name="Line 33"/>
            <p:cNvSpPr>
              <a:spLocks noChangeShapeType="1"/>
            </p:cNvSpPr>
            <p:nvPr/>
          </p:nvSpPr>
          <p:spPr bwMode="auto">
            <a:xfrm flipH="1">
              <a:off x="2970" y="3362"/>
              <a:ext cx="143" cy="27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CCC7F7-3F5F-4F9B-9A3A-A1EE2AFF330F}" type="slidenum">
              <a:rPr lang="en-US" altLang="zh-CN"/>
              <a:t>75</a:t>
            </a:fld>
            <a:endParaRPr lang="en-US" altLang="zh-CN"/>
          </a:p>
        </p:txBody>
      </p:sp>
      <p:sp>
        <p:nvSpPr>
          <p:cNvPr id="86019" name="Oval 5"/>
          <p:cNvSpPr>
            <a:spLocks noChangeArrowheads="1"/>
          </p:cNvSpPr>
          <p:nvPr/>
        </p:nvSpPr>
        <p:spPr bwMode="auto">
          <a:xfrm>
            <a:off x="4103688" y="1828800"/>
            <a:ext cx="539750" cy="539750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 sz="2400">
                <a:ea typeface="宋体" panose="02010600030101010101" pitchFamily="2" charset="-122"/>
              </a:rPr>
              <a:t>20</a:t>
            </a:r>
          </a:p>
        </p:txBody>
      </p:sp>
      <p:sp>
        <p:nvSpPr>
          <p:cNvPr id="86020" name="Oval 6"/>
          <p:cNvSpPr>
            <a:spLocks noChangeArrowheads="1"/>
          </p:cNvSpPr>
          <p:nvPr/>
        </p:nvSpPr>
        <p:spPr bwMode="auto">
          <a:xfrm>
            <a:off x="2592388" y="2620963"/>
            <a:ext cx="539750" cy="539750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 sz="2400">
                <a:ea typeface="宋体" panose="02010600030101010101" pitchFamily="2" charset="-122"/>
              </a:rPr>
              <a:t>10</a:t>
            </a:r>
          </a:p>
        </p:txBody>
      </p:sp>
      <p:sp>
        <p:nvSpPr>
          <p:cNvPr id="86021" name="Oval 7"/>
          <p:cNvSpPr>
            <a:spLocks noChangeArrowheads="1"/>
          </p:cNvSpPr>
          <p:nvPr/>
        </p:nvSpPr>
        <p:spPr bwMode="auto">
          <a:xfrm>
            <a:off x="5759450" y="2584450"/>
            <a:ext cx="539750" cy="539750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 sz="2400">
                <a:ea typeface="宋体" panose="02010600030101010101" pitchFamily="2" charset="-122"/>
              </a:rPr>
              <a:t>30</a:t>
            </a:r>
          </a:p>
        </p:txBody>
      </p:sp>
      <p:sp>
        <p:nvSpPr>
          <p:cNvPr id="86022" name="Oval 8"/>
          <p:cNvSpPr>
            <a:spLocks noChangeArrowheads="1"/>
          </p:cNvSpPr>
          <p:nvPr/>
        </p:nvSpPr>
        <p:spPr bwMode="auto">
          <a:xfrm>
            <a:off x="1835150" y="3413125"/>
            <a:ext cx="539750" cy="539750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 sz="2400">
                <a:ea typeface="宋体" panose="02010600030101010101" pitchFamily="2" charset="-122"/>
              </a:rPr>
              <a:t>6</a:t>
            </a:r>
          </a:p>
        </p:txBody>
      </p:sp>
      <p:sp>
        <p:nvSpPr>
          <p:cNvPr id="86023" name="Oval 9"/>
          <p:cNvSpPr>
            <a:spLocks noChangeArrowheads="1"/>
          </p:cNvSpPr>
          <p:nvPr/>
        </p:nvSpPr>
        <p:spPr bwMode="auto">
          <a:xfrm>
            <a:off x="3167063" y="3448050"/>
            <a:ext cx="539750" cy="539750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 sz="2400">
                <a:ea typeface="宋体" panose="02010600030101010101" pitchFamily="2" charset="-122"/>
              </a:rPr>
              <a:t>16</a:t>
            </a:r>
          </a:p>
        </p:txBody>
      </p:sp>
      <p:sp>
        <p:nvSpPr>
          <p:cNvPr id="86024" name="Oval 10"/>
          <p:cNvSpPr>
            <a:spLocks noChangeArrowheads="1"/>
          </p:cNvSpPr>
          <p:nvPr/>
        </p:nvSpPr>
        <p:spPr bwMode="auto">
          <a:xfrm>
            <a:off x="5157788" y="3448050"/>
            <a:ext cx="539750" cy="53975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00FF"/>
            </a:solidFill>
            <a:rou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 sz="2400">
                <a:ea typeface="宋体" panose="02010600030101010101" pitchFamily="2" charset="-122"/>
              </a:rPr>
              <a:t>26</a:t>
            </a:r>
          </a:p>
        </p:txBody>
      </p:sp>
      <p:sp>
        <p:nvSpPr>
          <p:cNvPr id="86025" name="Oval 11"/>
          <p:cNvSpPr>
            <a:spLocks noChangeArrowheads="1"/>
          </p:cNvSpPr>
          <p:nvPr/>
        </p:nvSpPr>
        <p:spPr bwMode="auto">
          <a:xfrm>
            <a:off x="6408738" y="3449638"/>
            <a:ext cx="539750" cy="539750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 sz="2400">
                <a:ea typeface="宋体" panose="02010600030101010101" pitchFamily="2" charset="-122"/>
              </a:rPr>
              <a:t>40</a:t>
            </a:r>
          </a:p>
        </p:txBody>
      </p:sp>
      <p:sp>
        <p:nvSpPr>
          <p:cNvPr id="86026" name="Oval 12"/>
          <p:cNvSpPr>
            <a:spLocks noChangeArrowheads="1"/>
          </p:cNvSpPr>
          <p:nvPr/>
        </p:nvSpPr>
        <p:spPr bwMode="auto">
          <a:xfrm>
            <a:off x="4716463" y="4348163"/>
            <a:ext cx="539750" cy="53975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00FF"/>
            </a:solidFill>
            <a:rou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 sz="2400">
                <a:ea typeface="宋体" panose="02010600030101010101" pitchFamily="2" charset="-122"/>
              </a:rPr>
              <a:t>22</a:t>
            </a:r>
          </a:p>
        </p:txBody>
      </p:sp>
      <p:sp>
        <p:nvSpPr>
          <p:cNvPr id="86027" name="Oval 13"/>
          <p:cNvSpPr>
            <a:spLocks noChangeArrowheads="1"/>
          </p:cNvSpPr>
          <p:nvPr/>
        </p:nvSpPr>
        <p:spPr bwMode="auto">
          <a:xfrm>
            <a:off x="5616575" y="4313238"/>
            <a:ext cx="539750" cy="53975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00FF"/>
            </a:solidFill>
            <a:rou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 sz="2400">
                <a:ea typeface="宋体" panose="02010600030101010101" pitchFamily="2" charset="-122"/>
              </a:rPr>
              <a:t>28</a:t>
            </a:r>
          </a:p>
        </p:txBody>
      </p:sp>
      <p:sp>
        <p:nvSpPr>
          <p:cNvPr id="86028" name="Oval 14"/>
          <p:cNvSpPr>
            <a:spLocks noChangeArrowheads="1"/>
          </p:cNvSpPr>
          <p:nvPr/>
        </p:nvSpPr>
        <p:spPr bwMode="auto">
          <a:xfrm>
            <a:off x="3635375" y="4384675"/>
            <a:ext cx="539750" cy="539750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 sz="2400">
                <a:ea typeface="宋体" panose="02010600030101010101" pitchFamily="2" charset="-122"/>
              </a:rPr>
              <a:t>18</a:t>
            </a:r>
          </a:p>
        </p:txBody>
      </p:sp>
      <p:sp>
        <p:nvSpPr>
          <p:cNvPr id="86029" name="Oval 15"/>
          <p:cNvSpPr>
            <a:spLocks noChangeArrowheads="1"/>
          </p:cNvSpPr>
          <p:nvPr/>
        </p:nvSpPr>
        <p:spPr bwMode="auto">
          <a:xfrm>
            <a:off x="1295400" y="4313238"/>
            <a:ext cx="539750" cy="539750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 sz="2400"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86030" name="Oval 16"/>
          <p:cNvSpPr>
            <a:spLocks noChangeArrowheads="1"/>
          </p:cNvSpPr>
          <p:nvPr/>
        </p:nvSpPr>
        <p:spPr bwMode="auto">
          <a:xfrm>
            <a:off x="7091363" y="4349750"/>
            <a:ext cx="539750" cy="539750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 sz="2400">
                <a:ea typeface="宋体" panose="02010600030101010101" pitchFamily="2" charset="-122"/>
              </a:rPr>
              <a:t>45</a:t>
            </a:r>
          </a:p>
        </p:txBody>
      </p:sp>
      <p:sp>
        <p:nvSpPr>
          <p:cNvPr id="86031" name="Line 17"/>
          <p:cNvSpPr>
            <a:spLocks noChangeShapeType="1"/>
          </p:cNvSpPr>
          <p:nvPr/>
        </p:nvSpPr>
        <p:spPr bwMode="auto">
          <a:xfrm flipH="1">
            <a:off x="3078163" y="2224088"/>
            <a:ext cx="1062037" cy="50482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6032" name="Line 18"/>
          <p:cNvSpPr>
            <a:spLocks noChangeShapeType="1"/>
          </p:cNvSpPr>
          <p:nvPr/>
        </p:nvSpPr>
        <p:spPr bwMode="auto">
          <a:xfrm flipH="1">
            <a:off x="2266950" y="3079750"/>
            <a:ext cx="396875" cy="404813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6033" name="Line 19"/>
          <p:cNvSpPr>
            <a:spLocks noChangeShapeType="1"/>
          </p:cNvSpPr>
          <p:nvPr/>
        </p:nvSpPr>
        <p:spPr bwMode="auto">
          <a:xfrm flipH="1">
            <a:off x="1698625" y="3916363"/>
            <a:ext cx="244475" cy="4318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6034" name="Line 20"/>
          <p:cNvSpPr>
            <a:spLocks noChangeShapeType="1"/>
          </p:cNvSpPr>
          <p:nvPr/>
        </p:nvSpPr>
        <p:spPr bwMode="auto">
          <a:xfrm>
            <a:off x="2232025" y="3914775"/>
            <a:ext cx="250825" cy="4699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6035" name="Line 21"/>
          <p:cNvSpPr>
            <a:spLocks noChangeShapeType="1"/>
          </p:cNvSpPr>
          <p:nvPr/>
        </p:nvSpPr>
        <p:spPr bwMode="auto">
          <a:xfrm flipH="1">
            <a:off x="5003800" y="3951288"/>
            <a:ext cx="242888" cy="398462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6036" name="Line 22"/>
          <p:cNvSpPr>
            <a:spLocks noChangeShapeType="1"/>
          </p:cNvSpPr>
          <p:nvPr/>
        </p:nvSpPr>
        <p:spPr bwMode="auto">
          <a:xfrm flipH="1">
            <a:off x="5580063" y="3089275"/>
            <a:ext cx="287337" cy="39528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6037" name="Line 23"/>
          <p:cNvSpPr>
            <a:spLocks noChangeShapeType="1"/>
          </p:cNvSpPr>
          <p:nvPr/>
        </p:nvSpPr>
        <p:spPr bwMode="auto">
          <a:xfrm>
            <a:off x="4608513" y="2225675"/>
            <a:ext cx="1150937" cy="53975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6038" name="Line 24"/>
          <p:cNvSpPr>
            <a:spLocks noChangeShapeType="1"/>
          </p:cNvSpPr>
          <p:nvPr/>
        </p:nvSpPr>
        <p:spPr bwMode="auto">
          <a:xfrm>
            <a:off x="6227763" y="3052763"/>
            <a:ext cx="360362" cy="4318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6039" name="Line 25"/>
          <p:cNvSpPr>
            <a:spLocks noChangeShapeType="1"/>
          </p:cNvSpPr>
          <p:nvPr/>
        </p:nvSpPr>
        <p:spPr bwMode="auto">
          <a:xfrm>
            <a:off x="6910388" y="3881438"/>
            <a:ext cx="396875" cy="468312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6040" name="Line 26"/>
          <p:cNvSpPr>
            <a:spLocks noChangeShapeType="1"/>
          </p:cNvSpPr>
          <p:nvPr/>
        </p:nvSpPr>
        <p:spPr bwMode="auto">
          <a:xfrm>
            <a:off x="3041650" y="3089275"/>
            <a:ext cx="341313" cy="360363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6041" name="Line 27"/>
          <p:cNvSpPr>
            <a:spLocks noChangeShapeType="1"/>
          </p:cNvSpPr>
          <p:nvPr/>
        </p:nvSpPr>
        <p:spPr bwMode="auto">
          <a:xfrm>
            <a:off x="5607050" y="3952875"/>
            <a:ext cx="269875" cy="360363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6042" name="Oval 28"/>
          <p:cNvSpPr>
            <a:spLocks noChangeArrowheads="1"/>
          </p:cNvSpPr>
          <p:nvPr/>
        </p:nvSpPr>
        <p:spPr bwMode="auto">
          <a:xfrm>
            <a:off x="2338388" y="4349750"/>
            <a:ext cx="539750" cy="539750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 sz="2400">
                <a:ea typeface="宋体" panose="02010600030101010101" pitchFamily="2" charset="-122"/>
              </a:rPr>
              <a:t>8</a:t>
            </a:r>
          </a:p>
        </p:txBody>
      </p:sp>
      <p:sp>
        <p:nvSpPr>
          <p:cNvPr id="86043" name="Oval 29"/>
          <p:cNvSpPr>
            <a:spLocks noChangeArrowheads="1"/>
          </p:cNvSpPr>
          <p:nvPr/>
        </p:nvSpPr>
        <p:spPr bwMode="auto">
          <a:xfrm>
            <a:off x="1906588" y="5249863"/>
            <a:ext cx="539750" cy="539750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 sz="2400">
                <a:ea typeface="宋体" panose="02010600030101010101" pitchFamily="2" charset="-122"/>
              </a:rPr>
              <a:t>7</a:t>
            </a:r>
          </a:p>
        </p:txBody>
      </p:sp>
      <p:sp>
        <p:nvSpPr>
          <p:cNvPr id="86044" name="Oval 30"/>
          <p:cNvSpPr>
            <a:spLocks noChangeArrowheads="1"/>
          </p:cNvSpPr>
          <p:nvPr/>
        </p:nvSpPr>
        <p:spPr bwMode="auto">
          <a:xfrm>
            <a:off x="4356100" y="5284788"/>
            <a:ext cx="539750" cy="53975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00FF"/>
            </a:solidFill>
            <a:rou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 sz="2400">
                <a:ea typeface="宋体" panose="02010600030101010101" pitchFamily="2" charset="-122"/>
              </a:rPr>
              <a:t>21</a:t>
            </a:r>
          </a:p>
        </p:txBody>
      </p:sp>
      <p:sp>
        <p:nvSpPr>
          <p:cNvPr id="86045" name="Line 31"/>
          <p:cNvSpPr>
            <a:spLocks noChangeShapeType="1"/>
          </p:cNvSpPr>
          <p:nvPr/>
        </p:nvSpPr>
        <p:spPr bwMode="auto">
          <a:xfrm>
            <a:off x="3598863" y="3914775"/>
            <a:ext cx="252412" cy="4699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6046" name="Line 32"/>
          <p:cNvSpPr>
            <a:spLocks noChangeShapeType="1"/>
          </p:cNvSpPr>
          <p:nvPr/>
        </p:nvSpPr>
        <p:spPr bwMode="auto">
          <a:xfrm flipH="1">
            <a:off x="2238375" y="4852988"/>
            <a:ext cx="244475" cy="4318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6047" name="Line 33"/>
          <p:cNvSpPr>
            <a:spLocks noChangeShapeType="1"/>
          </p:cNvSpPr>
          <p:nvPr/>
        </p:nvSpPr>
        <p:spPr bwMode="auto">
          <a:xfrm flipH="1">
            <a:off x="4606925" y="4852988"/>
            <a:ext cx="227013" cy="4318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6498" name="Line 34"/>
          <p:cNvSpPr>
            <a:spLocks noChangeShapeType="1"/>
          </p:cNvSpPr>
          <p:nvPr/>
        </p:nvSpPr>
        <p:spPr bwMode="auto">
          <a:xfrm>
            <a:off x="5562600" y="4343400"/>
            <a:ext cx="611188" cy="468313"/>
          </a:xfrm>
          <a:prstGeom prst="line">
            <a:avLst/>
          </a:prstGeom>
          <a:noFill/>
          <a:ln w="76200" cmpd="tri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6049" name="Rectangle 37"/>
          <p:cNvSpPr>
            <a:spLocks noChangeArrowheads="1"/>
          </p:cNvSpPr>
          <p:nvPr/>
        </p:nvSpPr>
        <p:spPr bwMode="auto">
          <a:xfrm>
            <a:off x="250825" y="381000"/>
            <a:ext cx="8893175" cy="1328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120000"/>
              </a:lnSpc>
              <a:buClr>
                <a:schemeClr val="hlink"/>
              </a:buClr>
            </a:pPr>
            <a:r>
              <a:rPr kumimoji="0" lang="zh-CN" altLang="en-US"/>
              <a:t>例：按照如下顺序删除平衡二叉树中的结点：</a:t>
            </a:r>
          </a:p>
          <a:p>
            <a:pPr marL="342900" indent="-342900">
              <a:lnSpc>
                <a:spcPct val="120000"/>
              </a:lnSpc>
              <a:buClr>
                <a:schemeClr val="hlink"/>
              </a:buClr>
            </a:pPr>
            <a:r>
              <a:rPr kumimoji="0" lang="en-US" altLang="zh-CN">
                <a:solidFill>
                  <a:srgbClr val="FF0000"/>
                </a:solidFill>
              </a:rPr>
              <a:t>28</a:t>
            </a:r>
            <a:r>
              <a:rPr kumimoji="0" lang="en-US" altLang="zh-CN"/>
              <a:t>, 16, 30, 21, 22</a:t>
            </a:r>
            <a:r>
              <a:rPr kumimoji="0" lang="zh-CN" altLang="en-US"/>
              <a:t>。</a:t>
            </a:r>
            <a:endParaRPr kumimoji="0" lang="zh-CN" altLang="en-US">
              <a:solidFill>
                <a:srgbClr val="00FFFF"/>
              </a:solidFill>
            </a:endParaRPr>
          </a:p>
        </p:txBody>
      </p:sp>
      <p:sp>
        <p:nvSpPr>
          <p:cNvPr id="446502" name="Rectangle 38"/>
          <p:cNvSpPr>
            <a:spLocks noChangeArrowheads="1"/>
          </p:cNvSpPr>
          <p:nvPr/>
        </p:nvSpPr>
        <p:spPr bwMode="auto">
          <a:xfrm>
            <a:off x="5257800" y="5562600"/>
            <a:ext cx="35131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>
                <a:solidFill>
                  <a:srgbClr val="FF0000"/>
                </a:solidFill>
              </a:rPr>
              <a:t>需要对</a:t>
            </a:r>
            <a:r>
              <a:rPr kumimoji="0" lang="en-US" altLang="zh-CN">
                <a:solidFill>
                  <a:srgbClr val="FF0000"/>
                </a:solidFill>
              </a:rPr>
              <a:t>26</a:t>
            </a:r>
            <a:r>
              <a:rPr kumimoji="0" lang="zh-CN" altLang="en-US">
                <a:solidFill>
                  <a:srgbClr val="FF0000"/>
                </a:solidFill>
              </a:rPr>
              <a:t>进行</a:t>
            </a:r>
            <a:r>
              <a:rPr kumimoji="0" lang="en-US" altLang="zh-CN">
                <a:solidFill>
                  <a:srgbClr val="FF0000"/>
                </a:solidFill>
              </a:rPr>
              <a:t>LL</a:t>
            </a:r>
            <a:r>
              <a:rPr kumimoji="0" lang="zh-CN" altLang="en-US">
                <a:solidFill>
                  <a:srgbClr val="FF0000"/>
                </a:solidFill>
              </a:rPr>
              <a:t>调整</a:t>
            </a:r>
          </a:p>
        </p:txBody>
      </p:sp>
      <p:sp>
        <p:nvSpPr>
          <p:cNvPr id="446504" name="Oval 40"/>
          <p:cNvSpPr>
            <a:spLocks noChangeArrowheads="1"/>
          </p:cNvSpPr>
          <p:nvPr/>
        </p:nvSpPr>
        <p:spPr bwMode="auto">
          <a:xfrm>
            <a:off x="5168900" y="3448050"/>
            <a:ext cx="539750" cy="539750"/>
          </a:xfrm>
          <a:prstGeom prst="ellipse">
            <a:avLst/>
          </a:prstGeom>
          <a:solidFill>
            <a:srgbClr val="FFCCFF"/>
          </a:solidFill>
          <a:ln w="28575">
            <a:solidFill>
              <a:srgbClr val="0000FF"/>
            </a:solidFill>
            <a:rou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 sz="2400">
                <a:ea typeface="宋体" panose="02010600030101010101" pitchFamily="2" charset="-122"/>
              </a:rPr>
              <a:t>26</a:t>
            </a:r>
          </a:p>
        </p:txBody>
      </p:sp>
      <p:sp>
        <p:nvSpPr>
          <p:cNvPr id="446505" name="Oval 41"/>
          <p:cNvSpPr>
            <a:spLocks noChangeArrowheads="1"/>
          </p:cNvSpPr>
          <p:nvPr/>
        </p:nvSpPr>
        <p:spPr bwMode="auto">
          <a:xfrm>
            <a:off x="4724400" y="4343400"/>
            <a:ext cx="539750" cy="539750"/>
          </a:xfrm>
          <a:prstGeom prst="ellipse">
            <a:avLst/>
          </a:prstGeom>
          <a:solidFill>
            <a:srgbClr val="FFCCFF"/>
          </a:solidFill>
          <a:ln w="28575">
            <a:solidFill>
              <a:srgbClr val="0000FF"/>
            </a:solidFill>
            <a:rou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 sz="2400">
                <a:ea typeface="宋体" panose="02010600030101010101" pitchFamily="2" charset="-122"/>
              </a:rPr>
              <a:t>22</a:t>
            </a:r>
          </a:p>
        </p:txBody>
      </p:sp>
      <p:sp>
        <p:nvSpPr>
          <p:cNvPr id="446506" name="Oval 42"/>
          <p:cNvSpPr>
            <a:spLocks noChangeArrowheads="1"/>
          </p:cNvSpPr>
          <p:nvPr/>
        </p:nvSpPr>
        <p:spPr bwMode="auto">
          <a:xfrm>
            <a:off x="4356100" y="5283200"/>
            <a:ext cx="539750" cy="539750"/>
          </a:xfrm>
          <a:prstGeom prst="ellipse">
            <a:avLst/>
          </a:prstGeom>
          <a:solidFill>
            <a:srgbClr val="FFCCFF"/>
          </a:solidFill>
          <a:ln w="28575">
            <a:solidFill>
              <a:srgbClr val="0000FF"/>
            </a:solidFill>
            <a:rou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 sz="2400">
                <a:ea typeface="宋体" panose="02010600030101010101" pitchFamily="2" charset="-122"/>
              </a:rPr>
              <a:t>21</a:t>
            </a:r>
          </a:p>
        </p:txBody>
      </p:sp>
      <p:grpSp>
        <p:nvGrpSpPr>
          <p:cNvPr id="2" name="组合 43"/>
          <p:cNvGrpSpPr/>
          <p:nvPr/>
        </p:nvGrpSpPr>
        <p:grpSpPr bwMode="auto">
          <a:xfrm>
            <a:off x="7143750" y="1643063"/>
            <a:ext cx="1439863" cy="1439862"/>
            <a:chOff x="6157944" y="3752850"/>
            <a:chExt cx="1439863" cy="1439863"/>
          </a:xfrm>
        </p:grpSpPr>
        <p:sp>
          <p:nvSpPr>
            <p:cNvPr id="86055" name="Oval 9"/>
            <p:cNvSpPr>
              <a:spLocks noChangeArrowheads="1"/>
            </p:cNvSpPr>
            <p:nvPr/>
          </p:nvSpPr>
          <p:spPr bwMode="auto">
            <a:xfrm>
              <a:off x="6599269" y="3752850"/>
              <a:ext cx="539750" cy="539750"/>
            </a:xfrm>
            <a:prstGeom prst="ellipse">
              <a:avLst/>
            </a:prstGeom>
            <a:solidFill>
              <a:srgbClr val="FFCCFF"/>
            </a:solidFill>
            <a:ln w="28575">
              <a:solidFill>
                <a:srgbClr val="0000FF"/>
              </a:solidFill>
              <a:prstDash val="dash"/>
              <a:rou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</a:pPr>
              <a:r>
                <a:rPr lang="en-US" altLang="zh-CN" sz="2400">
                  <a:ea typeface="宋体" panose="02010600030101010101" pitchFamily="2" charset="-122"/>
                </a:rPr>
                <a:t>22</a:t>
              </a:r>
            </a:p>
          </p:txBody>
        </p:sp>
        <p:sp>
          <p:nvSpPr>
            <p:cNvPr id="86056" name="Oval 11"/>
            <p:cNvSpPr>
              <a:spLocks noChangeArrowheads="1"/>
            </p:cNvSpPr>
            <p:nvPr/>
          </p:nvSpPr>
          <p:spPr bwMode="auto">
            <a:xfrm>
              <a:off x="6157944" y="4652963"/>
              <a:ext cx="539750" cy="539750"/>
            </a:xfrm>
            <a:prstGeom prst="ellipse">
              <a:avLst/>
            </a:prstGeom>
            <a:solidFill>
              <a:srgbClr val="FFCCFF"/>
            </a:solidFill>
            <a:ln w="28575">
              <a:solidFill>
                <a:srgbClr val="0000FF"/>
              </a:solidFill>
              <a:prstDash val="dash"/>
              <a:rou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</a:pPr>
              <a:r>
                <a:rPr lang="en-US" altLang="zh-CN" sz="2400">
                  <a:ea typeface="宋体" panose="02010600030101010101" pitchFamily="2" charset="-122"/>
                </a:rPr>
                <a:t>21</a:t>
              </a:r>
            </a:p>
          </p:txBody>
        </p:sp>
        <p:sp>
          <p:nvSpPr>
            <p:cNvPr id="86057" name="Oval 12"/>
            <p:cNvSpPr>
              <a:spLocks noChangeArrowheads="1"/>
            </p:cNvSpPr>
            <p:nvPr/>
          </p:nvSpPr>
          <p:spPr bwMode="auto">
            <a:xfrm>
              <a:off x="7058057" y="4618038"/>
              <a:ext cx="539750" cy="539750"/>
            </a:xfrm>
            <a:prstGeom prst="ellipse">
              <a:avLst/>
            </a:prstGeom>
            <a:solidFill>
              <a:srgbClr val="FFCCFF"/>
            </a:solidFill>
            <a:ln w="28575">
              <a:solidFill>
                <a:srgbClr val="0000FF"/>
              </a:solidFill>
              <a:prstDash val="dash"/>
              <a:rou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</a:pPr>
              <a:r>
                <a:rPr lang="en-US" altLang="zh-CN" sz="2400">
                  <a:ea typeface="宋体" panose="02010600030101010101" pitchFamily="2" charset="-122"/>
                </a:rPr>
                <a:t>26</a:t>
              </a:r>
            </a:p>
          </p:txBody>
        </p:sp>
        <p:sp>
          <p:nvSpPr>
            <p:cNvPr id="86058" name="Line 20"/>
            <p:cNvSpPr>
              <a:spLocks noChangeShapeType="1"/>
            </p:cNvSpPr>
            <p:nvPr/>
          </p:nvSpPr>
          <p:spPr bwMode="auto">
            <a:xfrm flipH="1">
              <a:off x="6445282" y="4256088"/>
              <a:ext cx="242887" cy="39846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059" name="Line 26"/>
            <p:cNvSpPr>
              <a:spLocks noChangeShapeType="1"/>
            </p:cNvSpPr>
            <p:nvPr/>
          </p:nvSpPr>
          <p:spPr bwMode="auto">
            <a:xfrm>
              <a:off x="7048532" y="4257675"/>
              <a:ext cx="269875" cy="360363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" name="圆角矩形 2"/>
          <p:cNvSpPr/>
          <p:nvPr/>
        </p:nvSpPr>
        <p:spPr bwMode="auto">
          <a:xfrm>
            <a:off x="4302547" y="3244874"/>
            <a:ext cx="1925637" cy="2992438"/>
          </a:xfrm>
          <a:prstGeom prst="roundRect">
            <a:avLst/>
          </a:prstGeom>
          <a:noFill/>
          <a:ln w="9525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6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465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465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465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465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465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465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446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6498" grpId="0" animBg="1"/>
      <p:bldP spid="446502" grpId="0" autoUpdateAnimBg="0"/>
      <p:bldP spid="446504" grpId="0" animBg="1" autoUpdateAnimBg="0"/>
      <p:bldP spid="446505" grpId="0" animBg="1" autoUpdateAnimBg="0"/>
      <p:bldP spid="446506" grpId="0" animBg="1" autoUpdateAnimBg="0"/>
      <p:bldP spid="3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B11023-C345-46DC-B7EF-3A7945A27642}" type="slidenum">
              <a:rPr lang="en-US" altLang="zh-CN"/>
              <a:t>76</a:t>
            </a:fld>
            <a:endParaRPr lang="en-US" altLang="zh-CN"/>
          </a:p>
        </p:txBody>
      </p:sp>
      <p:sp>
        <p:nvSpPr>
          <p:cNvPr id="87043" name="Oval 4"/>
          <p:cNvSpPr>
            <a:spLocks noChangeArrowheads="1"/>
          </p:cNvSpPr>
          <p:nvPr/>
        </p:nvSpPr>
        <p:spPr bwMode="auto">
          <a:xfrm>
            <a:off x="5545138" y="2133600"/>
            <a:ext cx="539750" cy="539750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 sz="2400">
                <a:ea typeface="宋体" panose="02010600030101010101" pitchFamily="2" charset="-122"/>
              </a:rPr>
              <a:t>20</a:t>
            </a:r>
          </a:p>
        </p:txBody>
      </p:sp>
      <p:sp>
        <p:nvSpPr>
          <p:cNvPr id="87044" name="Oval 5"/>
          <p:cNvSpPr>
            <a:spLocks noChangeArrowheads="1"/>
          </p:cNvSpPr>
          <p:nvPr/>
        </p:nvSpPr>
        <p:spPr bwMode="auto">
          <a:xfrm>
            <a:off x="4033838" y="2925763"/>
            <a:ext cx="539750" cy="53975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00FF"/>
            </a:solidFill>
            <a:rou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 sz="2400">
                <a:ea typeface="宋体" panose="02010600030101010101" pitchFamily="2" charset="-122"/>
              </a:rPr>
              <a:t>10</a:t>
            </a:r>
          </a:p>
        </p:txBody>
      </p:sp>
      <p:sp>
        <p:nvSpPr>
          <p:cNvPr id="87045" name="Oval 6"/>
          <p:cNvSpPr>
            <a:spLocks noChangeArrowheads="1"/>
          </p:cNvSpPr>
          <p:nvPr/>
        </p:nvSpPr>
        <p:spPr bwMode="auto">
          <a:xfrm>
            <a:off x="7200900" y="2889250"/>
            <a:ext cx="539750" cy="539750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 sz="2400">
                <a:ea typeface="宋体" panose="02010600030101010101" pitchFamily="2" charset="-122"/>
              </a:rPr>
              <a:t>30</a:t>
            </a:r>
          </a:p>
        </p:txBody>
      </p:sp>
      <p:sp>
        <p:nvSpPr>
          <p:cNvPr id="87046" name="Oval 7"/>
          <p:cNvSpPr>
            <a:spLocks noChangeArrowheads="1"/>
          </p:cNvSpPr>
          <p:nvPr/>
        </p:nvSpPr>
        <p:spPr bwMode="auto">
          <a:xfrm>
            <a:off x="3276600" y="3717925"/>
            <a:ext cx="539750" cy="53975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00FF"/>
            </a:solidFill>
            <a:rou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 sz="2400">
                <a:ea typeface="宋体" panose="02010600030101010101" pitchFamily="2" charset="-122"/>
              </a:rPr>
              <a:t>6</a:t>
            </a:r>
          </a:p>
        </p:txBody>
      </p:sp>
      <p:sp>
        <p:nvSpPr>
          <p:cNvPr id="87047" name="Oval 8"/>
          <p:cNvSpPr>
            <a:spLocks noChangeArrowheads="1"/>
          </p:cNvSpPr>
          <p:nvPr/>
        </p:nvSpPr>
        <p:spPr bwMode="auto">
          <a:xfrm>
            <a:off x="4608513" y="3752850"/>
            <a:ext cx="539750" cy="539750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 sz="2400">
                <a:ea typeface="宋体" panose="02010600030101010101" pitchFamily="2" charset="-122"/>
              </a:rPr>
              <a:t>16</a:t>
            </a:r>
          </a:p>
        </p:txBody>
      </p:sp>
      <p:sp>
        <p:nvSpPr>
          <p:cNvPr id="87048" name="Oval 9"/>
          <p:cNvSpPr>
            <a:spLocks noChangeArrowheads="1"/>
          </p:cNvSpPr>
          <p:nvPr/>
        </p:nvSpPr>
        <p:spPr bwMode="auto">
          <a:xfrm>
            <a:off x="6599238" y="3752850"/>
            <a:ext cx="539750" cy="539750"/>
          </a:xfrm>
          <a:prstGeom prst="ellipse">
            <a:avLst/>
          </a:prstGeom>
          <a:solidFill>
            <a:srgbClr val="FFCCFF"/>
          </a:solidFill>
          <a:ln w="28575">
            <a:solidFill>
              <a:srgbClr val="0000FF"/>
            </a:solidFill>
            <a:rou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 sz="2400">
                <a:ea typeface="宋体" panose="02010600030101010101" pitchFamily="2" charset="-122"/>
              </a:rPr>
              <a:t>22</a:t>
            </a:r>
          </a:p>
        </p:txBody>
      </p:sp>
      <p:sp>
        <p:nvSpPr>
          <p:cNvPr id="87049" name="Oval 10"/>
          <p:cNvSpPr>
            <a:spLocks noChangeArrowheads="1"/>
          </p:cNvSpPr>
          <p:nvPr/>
        </p:nvSpPr>
        <p:spPr bwMode="auto">
          <a:xfrm>
            <a:off x="7850188" y="3754438"/>
            <a:ext cx="539750" cy="539750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 sz="2400">
                <a:ea typeface="宋体" panose="02010600030101010101" pitchFamily="2" charset="-122"/>
              </a:rPr>
              <a:t>40</a:t>
            </a:r>
          </a:p>
        </p:txBody>
      </p:sp>
      <p:sp>
        <p:nvSpPr>
          <p:cNvPr id="87050" name="Oval 11"/>
          <p:cNvSpPr>
            <a:spLocks noChangeArrowheads="1"/>
          </p:cNvSpPr>
          <p:nvPr/>
        </p:nvSpPr>
        <p:spPr bwMode="auto">
          <a:xfrm>
            <a:off x="6157913" y="4652963"/>
            <a:ext cx="539750" cy="539750"/>
          </a:xfrm>
          <a:prstGeom prst="ellipse">
            <a:avLst/>
          </a:prstGeom>
          <a:solidFill>
            <a:srgbClr val="FFCCFF"/>
          </a:solidFill>
          <a:ln w="28575">
            <a:solidFill>
              <a:srgbClr val="0000FF"/>
            </a:solidFill>
            <a:rou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 sz="2400">
                <a:ea typeface="宋体" panose="02010600030101010101" pitchFamily="2" charset="-122"/>
              </a:rPr>
              <a:t>21</a:t>
            </a:r>
          </a:p>
        </p:txBody>
      </p:sp>
      <p:sp>
        <p:nvSpPr>
          <p:cNvPr id="87051" name="Oval 12"/>
          <p:cNvSpPr>
            <a:spLocks noChangeArrowheads="1"/>
          </p:cNvSpPr>
          <p:nvPr/>
        </p:nvSpPr>
        <p:spPr bwMode="auto">
          <a:xfrm>
            <a:off x="7058025" y="4618038"/>
            <a:ext cx="539750" cy="539750"/>
          </a:xfrm>
          <a:prstGeom prst="ellipse">
            <a:avLst/>
          </a:prstGeom>
          <a:solidFill>
            <a:srgbClr val="FFCCFF"/>
          </a:solidFill>
          <a:ln w="28575">
            <a:solidFill>
              <a:srgbClr val="0000FF"/>
            </a:solidFill>
            <a:rou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 sz="2400">
                <a:ea typeface="宋体" panose="02010600030101010101" pitchFamily="2" charset="-122"/>
              </a:rPr>
              <a:t>26</a:t>
            </a:r>
          </a:p>
        </p:txBody>
      </p:sp>
      <p:sp>
        <p:nvSpPr>
          <p:cNvPr id="87052" name="Oval 13"/>
          <p:cNvSpPr>
            <a:spLocks noChangeArrowheads="1"/>
          </p:cNvSpPr>
          <p:nvPr/>
        </p:nvSpPr>
        <p:spPr bwMode="auto">
          <a:xfrm>
            <a:off x="5076825" y="4689475"/>
            <a:ext cx="539750" cy="53975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00FF"/>
            </a:solidFill>
            <a:rou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 sz="2400">
                <a:ea typeface="宋体" panose="02010600030101010101" pitchFamily="2" charset="-122"/>
              </a:rPr>
              <a:t>18</a:t>
            </a:r>
          </a:p>
        </p:txBody>
      </p:sp>
      <p:sp>
        <p:nvSpPr>
          <p:cNvPr id="87053" name="Oval 14"/>
          <p:cNvSpPr>
            <a:spLocks noChangeArrowheads="1"/>
          </p:cNvSpPr>
          <p:nvPr/>
        </p:nvSpPr>
        <p:spPr bwMode="auto">
          <a:xfrm>
            <a:off x="2736850" y="4618038"/>
            <a:ext cx="539750" cy="53975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00FF"/>
            </a:solidFill>
            <a:rou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 sz="2400"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87054" name="Oval 15"/>
          <p:cNvSpPr>
            <a:spLocks noChangeArrowheads="1"/>
          </p:cNvSpPr>
          <p:nvPr/>
        </p:nvSpPr>
        <p:spPr bwMode="auto">
          <a:xfrm>
            <a:off x="8532813" y="4654550"/>
            <a:ext cx="539750" cy="539750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 sz="2400">
                <a:ea typeface="宋体" panose="02010600030101010101" pitchFamily="2" charset="-122"/>
              </a:rPr>
              <a:t>45</a:t>
            </a:r>
          </a:p>
        </p:txBody>
      </p:sp>
      <p:sp>
        <p:nvSpPr>
          <p:cNvPr id="87055" name="Line 16"/>
          <p:cNvSpPr>
            <a:spLocks noChangeShapeType="1"/>
          </p:cNvSpPr>
          <p:nvPr/>
        </p:nvSpPr>
        <p:spPr bwMode="auto">
          <a:xfrm flipH="1">
            <a:off x="4519613" y="2528888"/>
            <a:ext cx="1062037" cy="50482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7056" name="Line 17"/>
          <p:cNvSpPr>
            <a:spLocks noChangeShapeType="1"/>
          </p:cNvSpPr>
          <p:nvPr/>
        </p:nvSpPr>
        <p:spPr bwMode="auto">
          <a:xfrm flipH="1">
            <a:off x="3708400" y="3384550"/>
            <a:ext cx="396875" cy="404813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7057" name="Line 18"/>
          <p:cNvSpPr>
            <a:spLocks noChangeShapeType="1"/>
          </p:cNvSpPr>
          <p:nvPr/>
        </p:nvSpPr>
        <p:spPr bwMode="auto">
          <a:xfrm flipH="1">
            <a:off x="3140075" y="4221163"/>
            <a:ext cx="244475" cy="4318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7058" name="Line 19"/>
          <p:cNvSpPr>
            <a:spLocks noChangeShapeType="1"/>
          </p:cNvSpPr>
          <p:nvPr/>
        </p:nvSpPr>
        <p:spPr bwMode="auto">
          <a:xfrm>
            <a:off x="3673475" y="4219575"/>
            <a:ext cx="250825" cy="4699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7059" name="Line 20"/>
          <p:cNvSpPr>
            <a:spLocks noChangeShapeType="1"/>
          </p:cNvSpPr>
          <p:nvPr/>
        </p:nvSpPr>
        <p:spPr bwMode="auto">
          <a:xfrm flipH="1">
            <a:off x="6445250" y="4256088"/>
            <a:ext cx="242888" cy="398462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7060" name="Line 21"/>
          <p:cNvSpPr>
            <a:spLocks noChangeShapeType="1"/>
          </p:cNvSpPr>
          <p:nvPr/>
        </p:nvSpPr>
        <p:spPr bwMode="auto">
          <a:xfrm flipH="1">
            <a:off x="7021513" y="3394075"/>
            <a:ext cx="287337" cy="39528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7061" name="Line 22"/>
          <p:cNvSpPr>
            <a:spLocks noChangeShapeType="1"/>
          </p:cNvSpPr>
          <p:nvPr/>
        </p:nvSpPr>
        <p:spPr bwMode="auto">
          <a:xfrm>
            <a:off x="6049963" y="2530475"/>
            <a:ext cx="1150937" cy="53975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7062" name="Line 23"/>
          <p:cNvSpPr>
            <a:spLocks noChangeShapeType="1"/>
          </p:cNvSpPr>
          <p:nvPr/>
        </p:nvSpPr>
        <p:spPr bwMode="auto">
          <a:xfrm>
            <a:off x="7669213" y="3357563"/>
            <a:ext cx="360362" cy="4318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7063" name="Line 24"/>
          <p:cNvSpPr>
            <a:spLocks noChangeShapeType="1"/>
          </p:cNvSpPr>
          <p:nvPr/>
        </p:nvSpPr>
        <p:spPr bwMode="auto">
          <a:xfrm>
            <a:off x="8351838" y="4186238"/>
            <a:ext cx="396875" cy="468312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7064" name="Line 25"/>
          <p:cNvSpPr>
            <a:spLocks noChangeShapeType="1"/>
          </p:cNvSpPr>
          <p:nvPr/>
        </p:nvSpPr>
        <p:spPr bwMode="auto">
          <a:xfrm>
            <a:off x="4483100" y="3394075"/>
            <a:ext cx="341313" cy="360363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7065" name="Line 26"/>
          <p:cNvSpPr>
            <a:spLocks noChangeShapeType="1"/>
          </p:cNvSpPr>
          <p:nvPr/>
        </p:nvSpPr>
        <p:spPr bwMode="auto">
          <a:xfrm>
            <a:off x="7048500" y="4257675"/>
            <a:ext cx="269875" cy="360363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7066" name="Oval 27"/>
          <p:cNvSpPr>
            <a:spLocks noChangeArrowheads="1"/>
          </p:cNvSpPr>
          <p:nvPr/>
        </p:nvSpPr>
        <p:spPr bwMode="auto">
          <a:xfrm>
            <a:off x="3779838" y="4654550"/>
            <a:ext cx="539750" cy="53975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00FF"/>
            </a:solidFill>
            <a:rou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 sz="2400">
                <a:ea typeface="宋体" panose="02010600030101010101" pitchFamily="2" charset="-122"/>
              </a:rPr>
              <a:t>8</a:t>
            </a:r>
          </a:p>
        </p:txBody>
      </p:sp>
      <p:sp>
        <p:nvSpPr>
          <p:cNvPr id="87067" name="Oval 28"/>
          <p:cNvSpPr>
            <a:spLocks noChangeArrowheads="1"/>
          </p:cNvSpPr>
          <p:nvPr/>
        </p:nvSpPr>
        <p:spPr bwMode="auto">
          <a:xfrm>
            <a:off x="3348038" y="5554663"/>
            <a:ext cx="539750" cy="53975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00FF"/>
            </a:solidFill>
            <a:rou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 sz="2400">
                <a:ea typeface="宋体" panose="02010600030101010101" pitchFamily="2" charset="-122"/>
              </a:rPr>
              <a:t>7</a:t>
            </a:r>
          </a:p>
        </p:txBody>
      </p:sp>
      <p:sp>
        <p:nvSpPr>
          <p:cNvPr id="87068" name="Line 29"/>
          <p:cNvSpPr>
            <a:spLocks noChangeShapeType="1"/>
          </p:cNvSpPr>
          <p:nvPr/>
        </p:nvSpPr>
        <p:spPr bwMode="auto">
          <a:xfrm>
            <a:off x="5040313" y="4219575"/>
            <a:ext cx="252412" cy="4699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7069" name="Line 30"/>
          <p:cNvSpPr>
            <a:spLocks noChangeShapeType="1"/>
          </p:cNvSpPr>
          <p:nvPr/>
        </p:nvSpPr>
        <p:spPr bwMode="auto">
          <a:xfrm flipH="1">
            <a:off x="3679825" y="5157788"/>
            <a:ext cx="244475" cy="4318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7519" name="Line 31"/>
          <p:cNvSpPr>
            <a:spLocks noChangeShapeType="1"/>
          </p:cNvSpPr>
          <p:nvPr/>
        </p:nvSpPr>
        <p:spPr bwMode="auto">
          <a:xfrm>
            <a:off x="4608513" y="3789363"/>
            <a:ext cx="611187" cy="468312"/>
          </a:xfrm>
          <a:prstGeom prst="line">
            <a:avLst/>
          </a:prstGeom>
          <a:noFill/>
          <a:ln w="76200" cmpd="tri">
            <a:solidFill>
              <a:srgbClr val="0000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7071" name="Rectangle 33"/>
          <p:cNvSpPr>
            <a:spLocks noChangeArrowheads="1"/>
          </p:cNvSpPr>
          <p:nvPr/>
        </p:nvSpPr>
        <p:spPr bwMode="auto">
          <a:xfrm>
            <a:off x="250825" y="214313"/>
            <a:ext cx="8893175" cy="1328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120000"/>
              </a:lnSpc>
              <a:buClr>
                <a:schemeClr val="hlink"/>
              </a:buClr>
            </a:pPr>
            <a:r>
              <a:rPr kumimoji="0" lang="zh-CN" altLang="en-US"/>
              <a:t>例：按照如下顺序删除平衡二叉树中的结点：</a:t>
            </a:r>
          </a:p>
          <a:p>
            <a:pPr marL="342900" indent="-342900">
              <a:lnSpc>
                <a:spcPct val="120000"/>
              </a:lnSpc>
              <a:buClr>
                <a:schemeClr val="hlink"/>
              </a:buClr>
            </a:pPr>
            <a:r>
              <a:rPr kumimoji="0" lang="en-US" altLang="zh-CN">
                <a:solidFill>
                  <a:srgbClr val="FF0000"/>
                </a:solidFill>
              </a:rPr>
              <a:t>28</a:t>
            </a:r>
            <a:r>
              <a:rPr kumimoji="0" lang="en-US" altLang="zh-CN"/>
              <a:t>, 16, 30, 21, 22</a:t>
            </a:r>
            <a:r>
              <a:rPr kumimoji="0" lang="zh-CN" altLang="en-US"/>
              <a:t>。</a:t>
            </a:r>
          </a:p>
          <a:p>
            <a:pPr marL="342900" indent="-342900">
              <a:lnSpc>
                <a:spcPct val="120000"/>
              </a:lnSpc>
              <a:buClr>
                <a:schemeClr val="hlink"/>
              </a:buClr>
            </a:pPr>
            <a:r>
              <a:rPr kumimoji="0" lang="zh-CN" altLang="en-US">
                <a:solidFill>
                  <a:srgbClr val="FF0000"/>
                </a:solidFill>
              </a:rPr>
              <a:t>删除</a:t>
            </a:r>
            <a:r>
              <a:rPr kumimoji="0" lang="en-US" altLang="zh-CN">
                <a:solidFill>
                  <a:srgbClr val="FF0000"/>
                </a:solidFill>
              </a:rPr>
              <a:t>28, </a:t>
            </a:r>
            <a:r>
              <a:rPr kumimoji="0" lang="zh-CN" altLang="en-US">
                <a:solidFill>
                  <a:srgbClr val="FF0000"/>
                </a:solidFill>
              </a:rPr>
              <a:t>对</a:t>
            </a:r>
            <a:r>
              <a:rPr kumimoji="0" lang="en-US" altLang="zh-CN">
                <a:solidFill>
                  <a:srgbClr val="FF0000"/>
                </a:solidFill>
              </a:rPr>
              <a:t>26</a:t>
            </a:r>
            <a:r>
              <a:rPr kumimoji="0" lang="zh-CN" altLang="en-US">
                <a:solidFill>
                  <a:srgbClr val="FF0000"/>
                </a:solidFill>
              </a:rPr>
              <a:t>进行</a:t>
            </a:r>
            <a:r>
              <a:rPr kumimoji="0" lang="en-US" altLang="zh-CN">
                <a:solidFill>
                  <a:srgbClr val="FF0000"/>
                </a:solidFill>
              </a:rPr>
              <a:t>LL</a:t>
            </a:r>
            <a:r>
              <a:rPr kumimoji="0" lang="zh-CN" altLang="en-US">
                <a:solidFill>
                  <a:srgbClr val="FF0000"/>
                </a:solidFill>
              </a:rPr>
              <a:t>调整后：</a:t>
            </a:r>
          </a:p>
        </p:txBody>
      </p:sp>
      <p:sp>
        <p:nvSpPr>
          <p:cNvPr id="447523" name="Rectangle 35"/>
          <p:cNvSpPr>
            <a:spLocks noChangeArrowheads="1"/>
          </p:cNvSpPr>
          <p:nvPr/>
        </p:nvSpPr>
        <p:spPr bwMode="auto">
          <a:xfrm>
            <a:off x="4788024" y="5638800"/>
            <a:ext cx="428835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dirty="0">
                <a:solidFill>
                  <a:srgbClr val="FF0000"/>
                </a:solidFill>
              </a:rPr>
              <a:t>需要</a:t>
            </a:r>
            <a:r>
              <a:rPr kumimoji="0" lang="zh-CN" altLang="en-US" dirty="0" smtClean="0">
                <a:solidFill>
                  <a:srgbClr val="FF0000"/>
                </a:solidFill>
              </a:rPr>
              <a:t>对子树</a:t>
            </a:r>
            <a:r>
              <a:rPr kumimoji="0" lang="en-US" altLang="zh-CN" dirty="0" smtClean="0">
                <a:solidFill>
                  <a:srgbClr val="FF0000"/>
                </a:solidFill>
              </a:rPr>
              <a:t>10</a:t>
            </a:r>
            <a:r>
              <a:rPr kumimoji="0" lang="zh-CN" altLang="en-US" dirty="0">
                <a:solidFill>
                  <a:srgbClr val="FF0000"/>
                </a:solidFill>
              </a:rPr>
              <a:t>进行</a:t>
            </a:r>
            <a:r>
              <a:rPr kumimoji="0" lang="en-US" altLang="zh-CN" dirty="0">
                <a:solidFill>
                  <a:srgbClr val="FF0000"/>
                </a:solidFill>
              </a:rPr>
              <a:t>LR</a:t>
            </a:r>
            <a:r>
              <a:rPr kumimoji="0" lang="zh-CN" altLang="en-US" dirty="0">
                <a:solidFill>
                  <a:srgbClr val="FF0000"/>
                </a:solidFill>
              </a:rPr>
              <a:t>调整</a:t>
            </a:r>
          </a:p>
        </p:txBody>
      </p:sp>
      <p:sp>
        <p:nvSpPr>
          <p:cNvPr id="447524" name="Oval 36"/>
          <p:cNvSpPr>
            <a:spLocks noChangeArrowheads="1"/>
          </p:cNvSpPr>
          <p:nvPr/>
        </p:nvSpPr>
        <p:spPr bwMode="auto">
          <a:xfrm>
            <a:off x="4032250" y="2921000"/>
            <a:ext cx="539750" cy="539750"/>
          </a:xfrm>
          <a:prstGeom prst="ellipse">
            <a:avLst/>
          </a:prstGeom>
          <a:solidFill>
            <a:schemeClr val="tx2"/>
          </a:solidFill>
          <a:ln w="28575">
            <a:solidFill>
              <a:srgbClr val="0000FF"/>
            </a:solidFill>
            <a:rou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 sz="2400">
                <a:ea typeface="宋体" panose="02010600030101010101" pitchFamily="2" charset="-122"/>
              </a:rPr>
              <a:t>10</a:t>
            </a:r>
          </a:p>
        </p:txBody>
      </p:sp>
      <p:sp>
        <p:nvSpPr>
          <p:cNvPr id="447525" name="Oval 37"/>
          <p:cNvSpPr>
            <a:spLocks noChangeArrowheads="1"/>
          </p:cNvSpPr>
          <p:nvPr/>
        </p:nvSpPr>
        <p:spPr bwMode="auto">
          <a:xfrm>
            <a:off x="3275013" y="3713163"/>
            <a:ext cx="539750" cy="539750"/>
          </a:xfrm>
          <a:prstGeom prst="ellipse">
            <a:avLst/>
          </a:prstGeom>
          <a:solidFill>
            <a:schemeClr val="tx2"/>
          </a:solidFill>
          <a:ln w="28575">
            <a:solidFill>
              <a:srgbClr val="0000FF"/>
            </a:solidFill>
            <a:rou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 sz="2400">
                <a:ea typeface="宋体" panose="02010600030101010101" pitchFamily="2" charset="-122"/>
              </a:rPr>
              <a:t>6</a:t>
            </a:r>
          </a:p>
        </p:txBody>
      </p:sp>
      <p:sp>
        <p:nvSpPr>
          <p:cNvPr id="447526" name="Oval 38"/>
          <p:cNvSpPr>
            <a:spLocks noChangeArrowheads="1"/>
          </p:cNvSpPr>
          <p:nvPr/>
        </p:nvSpPr>
        <p:spPr bwMode="auto">
          <a:xfrm>
            <a:off x="5075238" y="4684713"/>
            <a:ext cx="539750" cy="539750"/>
          </a:xfrm>
          <a:prstGeom prst="ellipse">
            <a:avLst/>
          </a:prstGeom>
          <a:solidFill>
            <a:schemeClr val="tx2"/>
          </a:solidFill>
          <a:ln w="28575">
            <a:solidFill>
              <a:srgbClr val="0000FF"/>
            </a:solidFill>
            <a:rou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 sz="2400">
                <a:ea typeface="宋体" panose="02010600030101010101" pitchFamily="2" charset="-122"/>
              </a:rPr>
              <a:t>18</a:t>
            </a:r>
          </a:p>
        </p:txBody>
      </p:sp>
      <p:sp>
        <p:nvSpPr>
          <p:cNvPr id="447527" name="Oval 39"/>
          <p:cNvSpPr>
            <a:spLocks noChangeArrowheads="1"/>
          </p:cNvSpPr>
          <p:nvPr/>
        </p:nvSpPr>
        <p:spPr bwMode="auto">
          <a:xfrm>
            <a:off x="2735263" y="4613275"/>
            <a:ext cx="539750" cy="539750"/>
          </a:xfrm>
          <a:prstGeom prst="ellipse">
            <a:avLst/>
          </a:prstGeom>
          <a:solidFill>
            <a:schemeClr val="tx2"/>
          </a:solidFill>
          <a:ln w="28575">
            <a:solidFill>
              <a:srgbClr val="0000FF"/>
            </a:solidFill>
            <a:rou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 sz="2400"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87077" name="Line 40"/>
          <p:cNvSpPr>
            <a:spLocks noChangeShapeType="1"/>
          </p:cNvSpPr>
          <p:nvPr/>
        </p:nvSpPr>
        <p:spPr bwMode="auto">
          <a:xfrm flipH="1">
            <a:off x="3138488" y="4216400"/>
            <a:ext cx="244475" cy="4318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7529" name="Oval 41"/>
          <p:cNvSpPr>
            <a:spLocks noChangeArrowheads="1"/>
          </p:cNvSpPr>
          <p:nvPr/>
        </p:nvSpPr>
        <p:spPr bwMode="auto">
          <a:xfrm>
            <a:off x="3778250" y="4649788"/>
            <a:ext cx="539750" cy="539750"/>
          </a:xfrm>
          <a:prstGeom prst="ellipse">
            <a:avLst/>
          </a:prstGeom>
          <a:solidFill>
            <a:schemeClr val="tx2"/>
          </a:solidFill>
          <a:ln w="28575">
            <a:solidFill>
              <a:srgbClr val="0000FF"/>
            </a:solidFill>
            <a:rou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 sz="2400">
                <a:ea typeface="宋体" panose="02010600030101010101" pitchFamily="2" charset="-122"/>
              </a:rPr>
              <a:t>8</a:t>
            </a:r>
          </a:p>
        </p:txBody>
      </p:sp>
      <p:sp>
        <p:nvSpPr>
          <p:cNvPr id="447530" name="Oval 42"/>
          <p:cNvSpPr>
            <a:spLocks noChangeArrowheads="1"/>
          </p:cNvSpPr>
          <p:nvPr/>
        </p:nvSpPr>
        <p:spPr bwMode="auto">
          <a:xfrm>
            <a:off x="3346450" y="5549900"/>
            <a:ext cx="539750" cy="539750"/>
          </a:xfrm>
          <a:prstGeom prst="ellipse">
            <a:avLst/>
          </a:prstGeom>
          <a:solidFill>
            <a:schemeClr val="tx2"/>
          </a:solidFill>
          <a:ln w="28575">
            <a:solidFill>
              <a:srgbClr val="0000FF"/>
            </a:solidFill>
            <a:rou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 sz="2400">
                <a:ea typeface="宋体" panose="02010600030101010101" pitchFamily="2" charset="-122"/>
              </a:rPr>
              <a:t>7</a:t>
            </a:r>
          </a:p>
        </p:txBody>
      </p:sp>
      <p:grpSp>
        <p:nvGrpSpPr>
          <p:cNvPr id="2" name="Group 55"/>
          <p:cNvGrpSpPr/>
          <p:nvPr/>
        </p:nvGrpSpPr>
        <p:grpSpPr bwMode="auto">
          <a:xfrm>
            <a:off x="149213" y="1857364"/>
            <a:ext cx="2708275" cy="3040063"/>
            <a:chOff x="0" y="1392"/>
            <a:chExt cx="1706" cy="1915"/>
          </a:xfrm>
          <a:solidFill>
            <a:srgbClr val="FFCCFF"/>
          </a:solidFill>
        </p:grpSpPr>
        <p:sp>
          <p:nvSpPr>
            <p:cNvPr id="84009" name="Line 43"/>
            <p:cNvSpPr>
              <a:spLocks noChangeShapeType="1"/>
            </p:cNvSpPr>
            <p:nvPr/>
          </p:nvSpPr>
          <p:spPr bwMode="auto">
            <a:xfrm>
              <a:off x="916" y="2160"/>
              <a:ext cx="158" cy="296"/>
            </a:xfrm>
            <a:prstGeom prst="line">
              <a:avLst/>
            </a:prstGeom>
            <a:grpFill/>
            <a:ln w="28575">
              <a:solidFill>
                <a:srgbClr val="0000FF"/>
              </a:solidFill>
              <a:prstDash val="dash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4010" name="Line 44"/>
            <p:cNvSpPr>
              <a:spLocks noChangeShapeType="1"/>
            </p:cNvSpPr>
            <p:nvPr/>
          </p:nvSpPr>
          <p:spPr bwMode="auto">
            <a:xfrm flipH="1">
              <a:off x="580" y="2160"/>
              <a:ext cx="154" cy="272"/>
            </a:xfrm>
            <a:prstGeom prst="line">
              <a:avLst/>
            </a:prstGeom>
            <a:grpFill/>
            <a:ln w="28575">
              <a:solidFill>
                <a:srgbClr val="0000FF"/>
              </a:solidFill>
              <a:prstDash val="dash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4011" name="Oval 45"/>
            <p:cNvSpPr>
              <a:spLocks noChangeArrowheads="1"/>
            </p:cNvSpPr>
            <p:nvPr/>
          </p:nvSpPr>
          <p:spPr bwMode="auto">
            <a:xfrm>
              <a:off x="340" y="2400"/>
              <a:ext cx="340" cy="340"/>
            </a:xfrm>
            <a:prstGeom prst="ellipse">
              <a:avLst/>
            </a:prstGeom>
            <a:grpFill/>
            <a:ln w="28575">
              <a:solidFill>
                <a:srgbClr val="0000FF"/>
              </a:solidFill>
              <a:prstDash val="dash"/>
              <a:rou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  <a:defRPr/>
              </a:pPr>
              <a:r>
                <a:rPr lang="en-US" altLang="zh-CN" sz="2400"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84012" name="Oval 46"/>
            <p:cNvSpPr>
              <a:spLocks noChangeArrowheads="1"/>
            </p:cNvSpPr>
            <p:nvPr/>
          </p:nvSpPr>
          <p:spPr bwMode="auto">
            <a:xfrm>
              <a:off x="0" y="2967"/>
              <a:ext cx="340" cy="340"/>
            </a:xfrm>
            <a:prstGeom prst="ellipse">
              <a:avLst/>
            </a:prstGeom>
            <a:grpFill/>
            <a:ln w="28575">
              <a:solidFill>
                <a:srgbClr val="0000FF"/>
              </a:solidFill>
              <a:prstDash val="dash"/>
              <a:rou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  <a:defRPr/>
              </a:pPr>
              <a:r>
                <a:rPr lang="en-US" altLang="zh-CN" sz="2400"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84013" name="Line 47"/>
            <p:cNvSpPr>
              <a:spLocks noChangeShapeType="1"/>
            </p:cNvSpPr>
            <p:nvPr/>
          </p:nvSpPr>
          <p:spPr bwMode="auto">
            <a:xfrm flipH="1">
              <a:off x="254" y="2717"/>
              <a:ext cx="154" cy="272"/>
            </a:xfrm>
            <a:prstGeom prst="line">
              <a:avLst/>
            </a:prstGeom>
            <a:grpFill/>
            <a:ln w="28575">
              <a:solidFill>
                <a:srgbClr val="0000FF"/>
              </a:solidFill>
              <a:prstDash val="dash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4014" name="Oval 49"/>
            <p:cNvSpPr>
              <a:spLocks noChangeArrowheads="1"/>
            </p:cNvSpPr>
            <p:nvPr/>
          </p:nvSpPr>
          <p:spPr bwMode="auto">
            <a:xfrm>
              <a:off x="964" y="2448"/>
              <a:ext cx="340" cy="340"/>
            </a:xfrm>
            <a:prstGeom prst="ellipse">
              <a:avLst/>
            </a:prstGeom>
            <a:grpFill/>
            <a:ln w="28575">
              <a:solidFill>
                <a:srgbClr val="0000FF"/>
              </a:solidFill>
              <a:prstDash val="dash"/>
              <a:rou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  <a:defRPr/>
              </a:pPr>
              <a:r>
                <a:rPr lang="en-US" altLang="zh-CN" sz="2400">
                  <a:ea typeface="宋体" panose="02010600030101010101" pitchFamily="2" charset="-122"/>
                </a:rPr>
                <a:t>7</a:t>
              </a:r>
            </a:p>
          </p:txBody>
        </p:sp>
        <p:sp>
          <p:nvSpPr>
            <p:cNvPr id="84015" name="Line 51"/>
            <p:cNvSpPr>
              <a:spLocks noChangeShapeType="1"/>
            </p:cNvSpPr>
            <p:nvPr/>
          </p:nvSpPr>
          <p:spPr bwMode="auto">
            <a:xfrm flipH="1">
              <a:off x="852" y="1684"/>
              <a:ext cx="250" cy="255"/>
            </a:xfrm>
            <a:prstGeom prst="line">
              <a:avLst/>
            </a:prstGeom>
            <a:grpFill/>
            <a:ln w="28575">
              <a:solidFill>
                <a:srgbClr val="0000FF"/>
              </a:solidFill>
              <a:prstDash val="dash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4016" name="Oval 48"/>
            <p:cNvSpPr>
              <a:spLocks noChangeArrowheads="1"/>
            </p:cNvSpPr>
            <p:nvPr/>
          </p:nvSpPr>
          <p:spPr bwMode="auto">
            <a:xfrm>
              <a:off x="628" y="1872"/>
              <a:ext cx="340" cy="340"/>
            </a:xfrm>
            <a:prstGeom prst="ellipse">
              <a:avLst/>
            </a:prstGeom>
            <a:grpFill/>
            <a:ln w="28575">
              <a:solidFill>
                <a:srgbClr val="0000FF"/>
              </a:solidFill>
              <a:prstDash val="dash"/>
              <a:rou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  <a:defRPr/>
              </a:pPr>
              <a:r>
                <a:rPr lang="en-US" altLang="zh-CN" sz="2400">
                  <a:ea typeface="宋体" panose="02010600030101010101" pitchFamily="2" charset="-122"/>
                </a:rPr>
                <a:t>8</a:t>
              </a:r>
            </a:p>
          </p:txBody>
        </p:sp>
        <p:sp>
          <p:nvSpPr>
            <p:cNvPr id="84017" name="Line 53"/>
            <p:cNvSpPr>
              <a:spLocks noChangeShapeType="1"/>
            </p:cNvSpPr>
            <p:nvPr/>
          </p:nvSpPr>
          <p:spPr bwMode="auto">
            <a:xfrm>
              <a:off x="1344" y="1632"/>
              <a:ext cx="159" cy="296"/>
            </a:xfrm>
            <a:prstGeom prst="line">
              <a:avLst/>
            </a:prstGeom>
            <a:grpFill/>
            <a:ln w="28575">
              <a:solidFill>
                <a:srgbClr val="0000FF"/>
              </a:solidFill>
              <a:prstDash val="dash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4018" name="Oval 54"/>
            <p:cNvSpPr>
              <a:spLocks noChangeArrowheads="1"/>
            </p:cNvSpPr>
            <p:nvPr/>
          </p:nvSpPr>
          <p:spPr bwMode="auto">
            <a:xfrm>
              <a:off x="1366" y="1925"/>
              <a:ext cx="340" cy="340"/>
            </a:xfrm>
            <a:prstGeom prst="ellipse">
              <a:avLst/>
            </a:prstGeom>
            <a:grpFill/>
            <a:ln w="28575">
              <a:solidFill>
                <a:srgbClr val="0000FF"/>
              </a:solidFill>
              <a:prstDash val="dash"/>
              <a:rou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  <a:defRPr/>
              </a:pPr>
              <a:r>
                <a:rPr lang="en-US" altLang="zh-CN" sz="2400">
                  <a:ea typeface="宋体" panose="02010600030101010101" pitchFamily="2" charset="-122"/>
                </a:rPr>
                <a:t>18</a:t>
              </a:r>
            </a:p>
          </p:txBody>
        </p:sp>
        <p:sp>
          <p:nvSpPr>
            <p:cNvPr id="84019" name="Oval 52"/>
            <p:cNvSpPr>
              <a:spLocks noChangeArrowheads="1"/>
            </p:cNvSpPr>
            <p:nvPr/>
          </p:nvSpPr>
          <p:spPr bwMode="auto">
            <a:xfrm>
              <a:off x="1056" y="1392"/>
              <a:ext cx="340" cy="340"/>
            </a:xfrm>
            <a:prstGeom prst="ellipse">
              <a:avLst/>
            </a:prstGeom>
            <a:grpFill/>
            <a:ln w="28575">
              <a:solidFill>
                <a:srgbClr val="0000FF"/>
              </a:solidFill>
              <a:prstDash val="dash"/>
              <a:rou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  <a:defRPr/>
              </a:pPr>
              <a:r>
                <a:rPr lang="en-US" altLang="zh-CN" sz="2400" dirty="0">
                  <a:ea typeface="宋体" panose="02010600030101010101" pitchFamily="2" charset="-122"/>
                </a:rPr>
                <a:t>10</a:t>
              </a:r>
            </a:p>
          </p:txBody>
        </p:sp>
      </p:grpSp>
      <p:grpSp>
        <p:nvGrpSpPr>
          <p:cNvPr id="3" name="组合 75"/>
          <p:cNvGrpSpPr/>
          <p:nvPr/>
        </p:nvGrpSpPr>
        <p:grpSpPr>
          <a:xfrm>
            <a:off x="0" y="4357694"/>
            <a:ext cx="2879725" cy="2303462"/>
            <a:chOff x="1230313" y="3154363"/>
            <a:chExt cx="2879725" cy="2303462"/>
          </a:xfrm>
          <a:solidFill>
            <a:schemeClr val="tx2">
              <a:lumMod val="90000"/>
            </a:schemeClr>
          </a:solidFill>
        </p:grpSpPr>
        <p:sp>
          <p:nvSpPr>
            <p:cNvPr id="65" name="Oval 5"/>
            <p:cNvSpPr>
              <a:spLocks noChangeArrowheads="1"/>
            </p:cNvSpPr>
            <p:nvPr/>
          </p:nvSpPr>
          <p:spPr bwMode="auto">
            <a:xfrm>
              <a:off x="2527300" y="3154363"/>
              <a:ext cx="539750" cy="539750"/>
            </a:xfrm>
            <a:prstGeom prst="ellipse">
              <a:avLst/>
            </a:prstGeom>
            <a:grpFill/>
            <a:ln w="28575">
              <a:solidFill>
                <a:srgbClr val="0000FF"/>
              </a:solidFill>
              <a:prstDash val="dash"/>
              <a:rou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  <a:defRPr/>
              </a:pPr>
              <a:r>
                <a:rPr lang="en-US" altLang="zh-CN" sz="2400">
                  <a:ea typeface="宋体" panose="02010600030101010101" pitchFamily="2" charset="-122"/>
                </a:rPr>
                <a:t>8</a:t>
              </a:r>
            </a:p>
          </p:txBody>
        </p:sp>
        <p:sp>
          <p:nvSpPr>
            <p:cNvPr id="66" name="Oval 7"/>
            <p:cNvSpPr>
              <a:spLocks noChangeArrowheads="1"/>
            </p:cNvSpPr>
            <p:nvPr/>
          </p:nvSpPr>
          <p:spPr bwMode="auto">
            <a:xfrm>
              <a:off x="1770063" y="3946525"/>
              <a:ext cx="539750" cy="539750"/>
            </a:xfrm>
            <a:prstGeom prst="ellipse">
              <a:avLst/>
            </a:prstGeom>
            <a:grpFill/>
            <a:ln w="28575">
              <a:solidFill>
                <a:srgbClr val="0000FF"/>
              </a:solidFill>
              <a:prstDash val="dash"/>
              <a:rou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  <a:defRPr/>
              </a:pPr>
              <a:r>
                <a:rPr lang="en-US" altLang="zh-CN" sz="2400"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67" name="Oval 8"/>
            <p:cNvSpPr>
              <a:spLocks noChangeArrowheads="1"/>
            </p:cNvSpPr>
            <p:nvPr/>
          </p:nvSpPr>
          <p:spPr bwMode="auto">
            <a:xfrm>
              <a:off x="3101975" y="3981450"/>
              <a:ext cx="539750" cy="539750"/>
            </a:xfrm>
            <a:prstGeom prst="ellipse">
              <a:avLst/>
            </a:prstGeom>
            <a:grpFill/>
            <a:ln w="28575">
              <a:solidFill>
                <a:srgbClr val="0000FF"/>
              </a:solidFill>
              <a:prstDash val="dash"/>
              <a:rou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  <a:defRPr/>
              </a:pPr>
              <a:r>
                <a:rPr lang="en-US" altLang="zh-CN" sz="2400">
                  <a:ea typeface="宋体" panose="02010600030101010101" pitchFamily="2" charset="-122"/>
                </a:rPr>
                <a:t>10</a:t>
              </a:r>
            </a:p>
          </p:txBody>
        </p:sp>
        <p:sp>
          <p:nvSpPr>
            <p:cNvPr id="68" name="Oval 13"/>
            <p:cNvSpPr>
              <a:spLocks noChangeArrowheads="1"/>
            </p:cNvSpPr>
            <p:nvPr/>
          </p:nvSpPr>
          <p:spPr bwMode="auto">
            <a:xfrm>
              <a:off x="3570288" y="4918075"/>
              <a:ext cx="539750" cy="539750"/>
            </a:xfrm>
            <a:prstGeom prst="ellipse">
              <a:avLst/>
            </a:prstGeom>
            <a:grpFill/>
            <a:ln w="28575">
              <a:solidFill>
                <a:srgbClr val="0000FF"/>
              </a:solidFill>
              <a:prstDash val="dash"/>
              <a:rou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  <a:defRPr/>
              </a:pPr>
              <a:r>
                <a:rPr lang="en-US" altLang="zh-CN" sz="2400">
                  <a:ea typeface="宋体" panose="02010600030101010101" pitchFamily="2" charset="-122"/>
                </a:rPr>
                <a:t>18</a:t>
              </a:r>
            </a:p>
          </p:txBody>
        </p:sp>
        <p:sp>
          <p:nvSpPr>
            <p:cNvPr id="69" name="Oval 14"/>
            <p:cNvSpPr>
              <a:spLocks noChangeArrowheads="1"/>
            </p:cNvSpPr>
            <p:nvPr/>
          </p:nvSpPr>
          <p:spPr bwMode="auto">
            <a:xfrm>
              <a:off x="1230313" y="4846638"/>
              <a:ext cx="539750" cy="539750"/>
            </a:xfrm>
            <a:prstGeom prst="ellipse">
              <a:avLst/>
            </a:prstGeom>
            <a:grpFill/>
            <a:ln w="28575">
              <a:solidFill>
                <a:srgbClr val="0000FF"/>
              </a:solidFill>
              <a:prstDash val="dash"/>
              <a:rou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  <a:defRPr/>
              </a:pPr>
              <a:r>
                <a:rPr lang="en-US" altLang="zh-CN" sz="2400"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70" name="Line 17"/>
            <p:cNvSpPr>
              <a:spLocks noChangeShapeType="1"/>
            </p:cNvSpPr>
            <p:nvPr/>
          </p:nvSpPr>
          <p:spPr bwMode="auto">
            <a:xfrm flipH="1">
              <a:off x="2201863" y="3613150"/>
              <a:ext cx="396875" cy="404813"/>
            </a:xfrm>
            <a:prstGeom prst="line">
              <a:avLst/>
            </a:prstGeom>
            <a:grpFill/>
            <a:ln w="28575">
              <a:solidFill>
                <a:srgbClr val="0000FF"/>
              </a:solidFill>
              <a:prstDash val="dash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1" name="Line 18"/>
            <p:cNvSpPr>
              <a:spLocks noChangeShapeType="1"/>
            </p:cNvSpPr>
            <p:nvPr/>
          </p:nvSpPr>
          <p:spPr bwMode="auto">
            <a:xfrm flipH="1">
              <a:off x="1633538" y="4449763"/>
              <a:ext cx="244475" cy="431800"/>
            </a:xfrm>
            <a:prstGeom prst="line">
              <a:avLst/>
            </a:prstGeom>
            <a:grpFill/>
            <a:ln w="28575">
              <a:solidFill>
                <a:srgbClr val="0000FF"/>
              </a:solidFill>
              <a:prstDash val="dash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2" name="Line 19"/>
            <p:cNvSpPr>
              <a:spLocks noChangeShapeType="1"/>
            </p:cNvSpPr>
            <p:nvPr/>
          </p:nvSpPr>
          <p:spPr bwMode="auto">
            <a:xfrm>
              <a:off x="2166938" y="4448175"/>
              <a:ext cx="250825" cy="469900"/>
            </a:xfrm>
            <a:prstGeom prst="line">
              <a:avLst/>
            </a:prstGeom>
            <a:grpFill/>
            <a:ln w="28575">
              <a:solidFill>
                <a:srgbClr val="0000FF"/>
              </a:solidFill>
              <a:prstDash val="dash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3" name="Line 25"/>
            <p:cNvSpPr>
              <a:spLocks noChangeShapeType="1"/>
            </p:cNvSpPr>
            <p:nvPr/>
          </p:nvSpPr>
          <p:spPr bwMode="auto">
            <a:xfrm>
              <a:off x="2976563" y="3622675"/>
              <a:ext cx="341312" cy="360363"/>
            </a:xfrm>
            <a:prstGeom prst="line">
              <a:avLst/>
            </a:prstGeom>
            <a:grpFill/>
            <a:ln w="28575">
              <a:solidFill>
                <a:srgbClr val="0000FF"/>
              </a:solidFill>
              <a:prstDash val="dash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4" name="Oval 27"/>
            <p:cNvSpPr>
              <a:spLocks noChangeArrowheads="1"/>
            </p:cNvSpPr>
            <p:nvPr/>
          </p:nvSpPr>
          <p:spPr bwMode="auto">
            <a:xfrm>
              <a:off x="2273300" y="4883150"/>
              <a:ext cx="539750" cy="539750"/>
            </a:xfrm>
            <a:prstGeom prst="ellipse">
              <a:avLst/>
            </a:prstGeom>
            <a:grpFill/>
            <a:ln w="28575">
              <a:solidFill>
                <a:srgbClr val="0000FF"/>
              </a:solidFill>
              <a:prstDash val="dash"/>
              <a:rou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  <a:defRPr/>
              </a:pPr>
              <a:r>
                <a:rPr lang="en-US" altLang="zh-CN" sz="2400">
                  <a:ea typeface="宋体" panose="02010600030101010101" pitchFamily="2" charset="-122"/>
                </a:rPr>
                <a:t>7</a:t>
              </a:r>
            </a:p>
          </p:txBody>
        </p:sp>
        <p:sp>
          <p:nvSpPr>
            <p:cNvPr id="75" name="Line 28"/>
            <p:cNvSpPr>
              <a:spLocks noChangeShapeType="1"/>
            </p:cNvSpPr>
            <p:nvPr/>
          </p:nvSpPr>
          <p:spPr bwMode="auto">
            <a:xfrm>
              <a:off x="3533775" y="4448175"/>
              <a:ext cx="252413" cy="469900"/>
            </a:xfrm>
            <a:prstGeom prst="line">
              <a:avLst/>
            </a:prstGeom>
            <a:grpFill/>
            <a:ln w="28575">
              <a:solidFill>
                <a:srgbClr val="0000FF"/>
              </a:solidFill>
              <a:prstDash val="dash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4" name="圆角矩形 3"/>
          <p:cNvSpPr/>
          <p:nvPr/>
        </p:nvSpPr>
        <p:spPr bwMode="auto">
          <a:xfrm>
            <a:off x="2609850" y="2725727"/>
            <a:ext cx="3205163" cy="3432186"/>
          </a:xfrm>
          <a:prstGeom prst="roundRect">
            <a:avLst/>
          </a:prstGeom>
          <a:noFill/>
          <a:ln w="9525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7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475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475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475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475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475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475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475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475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475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475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475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475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8" dur="500"/>
                                        <p:tgtEl>
                                          <p:spTgt spid="447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7519" grpId="0" animBg="1"/>
      <p:bldP spid="447523" grpId="0" autoUpdateAnimBg="0"/>
      <p:bldP spid="447524" grpId="0" animBg="1" autoUpdateAnimBg="0"/>
      <p:bldP spid="447525" grpId="0" animBg="1" autoUpdateAnimBg="0"/>
      <p:bldP spid="447526" grpId="0" animBg="1" autoUpdateAnimBg="0"/>
      <p:bldP spid="447527" grpId="0" animBg="1" autoUpdateAnimBg="0"/>
      <p:bldP spid="447529" grpId="0" animBg="1" autoUpdateAnimBg="0"/>
      <p:bldP spid="447530" grpId="0" animBg="1" autoUpdateAnimBg="0"/>
      <p:bldP spid="4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D5527B-0A96-4E09-A74D-EF685B932FC1}" type="slidenum">
              <a:rPr lang="en-US" altLang="zh-CN"/>
              <a:t>77</a:t>
            </a:fld>
            <a:endParaRPr lang="en-US" altLang="zh-CN"/>
          </a:p>
        </p:txBody>
      </p:sp>
      <p:sp>
        <p:nvSpPr>
          <p:cNvPr id="88067" name="Oval 4"/>
          <p:cNvSpPr>
            <a:spLocks noChangeArrowheads="1"/>
          </p:cNvSpPr>
          <p:nvPr/>
        </p:nvSpPr>
        <p:spPr bwMode="auto">
          <a:xfrm>
            <a:off x="4038600" y="2362200"/>
            <a:ext cx="539750" cy="539750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 sz="2400">
                <a:ea typeface="宋体" panose="02010600030101010101" pitchFamily="2" charset="-122"/>
              </a:rPr>
              <a:t>20</a:t>
            </a:r>
          </a:p>
        </p:txBody>
      </p:sp>
      <p:sp>
        <p:nvSpPr>
          <p:cNvPr id="88068" name="Oval 5"/>
          <p:cNvSpPr>
            <a:spLocks noChangeArrowheads="1"/>
          </p:cNvSpPr>
          <p:nvPr/>
        </p:nvSpPr>
        <p:spPr bwMode="auto">
          <a:xfrm>
            <a:off x="2527300" y="3154363"/>
            <a:ext cx="539750" cy="539750"/>
          </a:xfrm>
          <a:prstGeom prst="ellipse">
            <a:avLst/>
          </a:prstGeom>
          <a:solidFill>
            <a:schemeClr val="tx2"/>
          </a:solidFill>
          <a:ln w="28575">
            <a:solidFill>
              <a:srgbClr val="0000FF"/>
            </a:solidFill>
            <a:rou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 sz="2400">
                <a:ea typeface="宋体" panose="02010600030101010101" pitchFamily="2" charset="-122"/>
              </a:rPr>
              <a:t>8</a:t>
            </a:r>
          </a:p>
        </p:txBody>
      </p:sp>
      <p:sp>
        <p:nvSpPr>
          <p:cNvPr id="88069" name="Oval 6"/>
          <p:cNvSpPr>
            <a:spLocks noChangeArrowheads="1"/>
          </p:cNvSpPr>
          <p:nvPr/>
        </p:nvSpPr>
        <p:spPr bwMode="auto">
          <a:xfrm>
            <a:off x="5694363" y="3117850"/>
            <a:ext cx="539750" cy="539750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 sz="2400">
                <a:ea typeface="宋体" panose="02010600030101010101" pitchFamily="2" charset="-122"/>
              </a:rPr>
              <a:t>30</a:t>
            </a:r>
          </a:p>
        </p:txBody>
      </p:sp>
      <p:sp>
        <p:nvSpPr>
          <p:cNvPr id="88070" name="Oval 7"/>
          <p:cNvSpPr>
            <a:spLocks noChangeArrowheads="1"/>
          </p:cNvSpPr>
          <p:nvPr/>
        </p:nvSpPr>
        <p:spPr bwMode="auto">
          <a:xfrm>
            <a:off x="1770063" y="3946525"/>
            <a:ext cx="539750" cy="539750"/>
          </a:xfrm>
          <a:prstGeom prst="ellipse">
            <a:avLst/>
          </a:prstGeom>
          <a:solidFill>
            <a:schemeClr val="tx2"/>
          </a:solidFill>
          <a:ln w="28575">
            <a:solidFill>
              <a:srgbClr val="0000FF"/>
            </a:solidFill>
            <a:rou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 sz="2400">
                <a:ea typeface="宋体" panose="02010600030101010101" pitchFamily="2" charset="-122"/>
              </a:rPr>
              <a:t>6</a:t>
            </a:r>
          </a:p>
        </p:txBody>
      </p:sp>
      <p:sp>
        <p:nvSpPr>
          <p:cNvPr id="88071" name="Oval 8"/>
          <p:cNvSpPr>
            <a:spLocks noChangeArrowheads="1"/>
          </p:cNvSpPr>
          <p:nvPr/>
        </p:nvSpPr>
        <p:spPr bwMode="auto">
          <a:xfrm>
            <a:off x="3101975" y="3981450"/>
            <a:ext cx="539750" cy="539750"/>
          </a:xfrm>
          <a:prstGeom prst="ellipse">
            <a:avLst/>
          </a:prstGeom>
          <a:solidFill>
            <a:schemeClr val="tx2"/>
          </a:solidFill>
          <a:ln w="28575">
            <a:solidFill>
              <a:srgbClr val="0000FF"/>
            </a:solidFill>
            <a:rou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 sz="2400">
                <a:ea typeface="宋体" panose="02010600030101010101" pitchFamily="2" charset="-122"/>
              </a:rPr>
              <a:t>10</a:t>
            </a:r>
          </a:p>
        </p:txBody>
      </p:sp>
      <p:sp>
        <p:nvSpPr>
          <p:cNvPr id="88072" name="Oval 9"/>
          <p:cNvSpPr>
            <a:spLocks noChangeArrowheads="1"/>
          </p:cNvSpPr>
          <p:nvPr/>
        </p:nvSpPr>
        <p:spPr bwMode="auto">
          <a:xfrm>
            <a:off x="5092700" y="3981450"/>
            <a:ext cx="539750" cy="539750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 sz="2400">
                <a:ea typeface="宋体" panose="02010600030101010101" pitchFamily="2" charset="-122"/>
              </a:rPr>
              <a:t>22</a:t>
            </a:r>
          </a:p>
        </p:txBody>
      </p:sp>
      <p:sp>
        <p:nvSpPr>
          <p:cNvPr id="88073" name="Oval 10"/>
          <p:cNvSpPr>
            <a:spLocks noChangeArrowheads="1"/>
          </p:cNvSpPr>
          <p:nvPr/>
        </p:nvSpPr>
        <p:spPr bwMode="auto">
          <a:xfrm>
            <a:off x="6343650" y="3983038"/>
            <a:ext cx="539750" cy="539750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 sz="2400">
                <a:ea typeface="宋体" panose="02010600030101010101" pitchFamily="2" charset="-122"/>
              </a:rPr>
              <a:t>40</a:t>
            </a:r>
          </a:p>
        </p:txBody>
      </p:sp>
      <p:sp>
        <p:nvSpPr>
          <p:cNvPr id="88074" name="Oval 11"/>
          <p:cNvSpPr>
            <a:spLocks noChangeArrowheads="1"/>
          </p:cNvSpPr>
          <p:nvPr/>
        </p:nvSpPr>
        <p:spPr bwMode="auto">
          <a:xfrm>
            <a:off x="4651375" y="4881563"/>
            <a:ext cx="539750" cy="539750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 sz="2400">
                <a:ea typeface="宋体" panose="02010600030101010101" pitchFamily="2" charset="-122"/>
              </a:rPr>
              <a:t>21</a:t>
            </a:r>
          </a:p>
        </p:txBody>
      </p:sp>
      <p:sp>
        <p:nvSpPr>
          <p:cNvPr id="88075" name="Oval 12"/>
          <p:cNvSpPr>
            <a:spLocks noChangeArrowheads="1"/>
          </p:cNvSpPr>
          <p:nvPr/>
        </p:nvSpPr>
        <p:spPr bwMode="auto">
          <a:xfrm>
            <a:off x="5551488" y="4846638"/>
            <a:ext cx="539750" cy="53975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00FF"/>
            </a:solidFill>
            <a:rou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 sz="2400">
                <a:ea typeface="宋体" panose="02010600030101010101" pitchFamily="2" charset="-122"/>
              </a:rPr>
              <a:t>26</a:t>
            </a:r>
          </a:p>
        </p:txBody>
      </p:sp>
      <p:sp>
        <p:nvSpPr>
          <p:cNvPr id="88076" name="Oval 13"/>
          <p:cNvSpPr>
            <a:spLocks noChangeArrowheads="1"/>
          </p:cNvSpPr>
          <p:nvPr/>
        </p:nvSpPr>
        <p:spPr bwMode="auto">
          <a:xfrm>
            <a:off x="3570288" y="4918075"/>
            <a:ext cx="539750" cy="539750"/>
          </a:xfrm>
          <a:prstGeom prst="ellipse">
            <a:avLst/>
          </a:prstGeom>
          <a:solidFill>
            <a:schemeClr val="tx2"/>
          </a:solidFill>
          <a:ln w="28575">
            <a:solidFill>
              <a:srgbClr val="0000FF"/>
            </a:solidFill>
            <a:rou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 sz="2400">
                <a:ea typeface="宋体" panose="02010600030101010101" pitchFamily="2" charset="-122"/>
              </a:rPr>
              <a:t>18</a:t>
            </a:r>
          </a:p>
        </p:txBody>
      </p:sp>
      <p:sp>
        <p:nvSpPr>
          <p:cNvPr id="88077" name="Oval 14"/>
          <p:cNvSpPr>
            <a:spLocks noChangeArrowheads="1"/>
          </p:cNvSpPr>
          <p:nvPr/>
        </p:nvSpPr>
        <p:spPr bwMode="auto">
          <a:xfrm>
            <a:off x="1230313" y="4846638"/>
            <a:ext cx="539750" cy="539750"/>
          </a:xfrm>
          <a:prstGeom prst="ellipse">
            <a:avLst/>
          </a:prstGeom>
          <a:solidFill>
            <a:schemeClr val="tx2"/>
          </a:solidFill>
          <a:ln w="28575">
            <a:solidFill>
              <a:srgbClr val="0000FF"/>
            </a:solidFill>
            <a:rou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 sz="2400"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88078" name="Oval 15"/>
          <p:cNvSpPr>
            <a:spLocks noChangeArrowheads="1"/>
          </p:cNvSpPr>
          <p:nvPr/>
        </p:nvSpPr>
        <p:spPr bwMode="auto">
          <a:xfrm>
            <a:off x="7026275" y="4883150"/>
            <a:ext cx="539750" cy="539750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 sz="2400">
                <a:ea typeface="宋体" panose="02010600030101010101" pitchFamily="2" charset="-122"/>
              </a:rPr>
              <a:t>45</a:t>
            </a:r>
          </a:p>
        </p:txBody>
      </p:sp>
      <p:sp>
        <p:nvSpPr>
          <p:cNvPr id="88079" name="Line 16"/>
          <p:cNvSpPr>
            <a:spLocks noChangeShapeType="1"/>
          </p:cNvSpPr>
          <p:nvPr/>
        </p:nvSpPr>
        <p:spPr bwMode="auto">
          <a:xfrm flipH="1">
            <a:off x="3013075" y="2757488"/>
            <a:ext cx="1062038" cy="50482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8080" name="Line 17"/>
          <p:cNvSpPr>
            <a:spLocks noChangeShapeType="1"/>
          </p:cNvSpPr>
          <p:nvPr/>
        </p:nvSpPr>
        <p:spPr bwMode="auto">
          <a:xfrm flipH="1">
            <a:off x="2201863" y="3613150"/>
            <a:ext cx="396875" cy="404813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8081" name="Line 18"/>
          <p:cNvSpPr>
            <a:spLocks noChangeShapeType="1"/>
          </p:cNvSpPr>
          <p:nvPr/>
        </p:nvSpPr>
        <p:spPr bwMode="auto">
          <a:xfrm flipH="1">
            <a:off x="1633538" y="4449763"/>
            <a:ext cx="244475" cy="4318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8082" name="Line 19"/>
          <p:cNvSpPr>
            <a:spLocks noChangeShapeType="1"/>
          </p:cNvSpPr>
          <p:nvPr/>
        </p:nvSpPr>
        <p:spPr bwMode="auto">
          <a:xfrm>
            <a:off x="2166938" y="4448175"/>
            <a:ext cx="250825" cy="4699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8083" name="Line 20"/>
          <p:cNvSpPr>
            <a:spLocks noChangeShapeType="1"/>
          </p:cNvSpPr>
          <p:nvPr/>
        </p:nvSpPr>
        <p:spPr bwMode="auto">
          <a:xfrm flipH="1">
            <a:off x="4938713" y="4484688"/>
            <a:ext cx="242887" cy="398462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8084" name="Line 21"/>
          <p:cNvSpPr>
            <a:spLocks noChangeShapeType="1"/>
          </p:cNvSpPr>
          <p:nvPr/>
        </p:nvSpPr>
        <p:spPr bwMode="auto">
          <a:xfrm flipH="1">
            <a:off x="5514975" y="3622675"/>
            <a:ext cx="287338" cy="39528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8085" name="Line 22"/>
          <p:cNvSpPr>
            <a:spLocks noChangeShapeType="1"/>
          </p:cNvSpPr>
          <p:nvPr/>
        </p:nvSpPr>
        <p:spPr bwMode="auto">
          <a:xfrm>
            <a:off x="4543425" y="2759075"/>
            <a:ext cx="1150938" cy="53975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8086" name="Line 23"/>
          <p:cNvSpPr>
            <a:spLocks noChangeShapeType="1"/>
          </p:cNvSpPr>
          <p:nvPr/>
        </p:nvSpPr>
        <p:spPr bwMode="auto">
          <a:xfrm>
            <a:off x="6162675" y="3586163"/>
            <a:ext cx="360363" cy="4318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8087" name="Line 24"/>
          <p:cNvSpPr>
            <a:spLocks noChangeShapeType="1"/>
          </p:cNvSpPr>
          <p:nvPr/>
        </p:nvSpPr>
        <p:spPr bwMode="auto">
          <a:xfrm>
            <a:off x="6845300" y="4414838"/>
            <a:ext cx="396875" cy="468312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8088" name="Line 25"/>
          <p:cNvSpPr>
            <a:spLocks noChangeShapeType="1"/>
          </p:cNvSpPr>
          <p:nvPr/>
        </p:nvSpPr>
        <p:spPr bwMode="auto">
          <a:xfrm>
            <a:off x="2976563" y="3622675"/>
            <a:ext cx="341312" cy="360363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8089" name="Line 26"/>
          <p:cNvSpPr>
            <a:spLocks noChangeShapeType="1"/>
          </p:cNvSpPr>
          <p:nvPr/>
        </p:nvSpPr>
        <p:spPr bwMode="auto">
          <a:xfrm>
            <a:off x="5541963" y="4486275"/>
            <a:ext cx="269875" cy="360363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8090" name="Oval 27"/>
          <p:cNvSpPr>
            <a:spLocks noChangeArrowheads="1"/>
          </p:cNvSpPr>
          <p:nvPr/>
        </p:nvSpPr>
        <p:spPr bwMode="auto">
          <a:xfrm>
            <a:off x="2273300" y="4883150"/>
            <a:ext cx="539750" cy="539750"/>
          </a:xfrm>
          <a:prstGeom prst="ellipse">
            <a:avLst/>
          </a:prstGeom>
          <a:solidFill>
            <a:schemeClr val="tx2"/>
          </a:solidFill>
          <a:ln w="28575">
            <a:solidFill>
              <a:srgbClr val="0000FF"/>
            </a:solidFill>
            <a:rou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 sz="2400">
                <a:ea typeface="宋体" panose="02010600030101010101" pitchFamily="2" charset="-122"/>
              </a:rPr>
              <a:t>7</a:t>
            </a:r>
          </a:p>
        </p:txBody>
      </p:sp>
      <p:sp>
        <p:nvSpPr>
          <p:cNvPr id="88091" name="Line 28"/>
          <p:cNvSpPr>
            <a:spLocks noChangeShapeType="1"/>
          </p:cNvSpPr>
          <p:nvPr/>
        </p:nvSpPr>
        <p:spPr bwMode="auto">
          <a:xfrm>
            <a:off x="3533775" y="4448175"/>
            <a:ext cx="252413" cy="4699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8541" name="Line 29"/>
          <p:cNvSpPr>
            <a:spLocks noChangeShapeType="1"/>
          </p:cNvSpPr>
          <p:nvPr/>
        </p:nvSpPr>
        <p:spPr bwMode="auto">
          <a:xfrm>
            <a:off x="5657850" y="3154363"/>
            <a:ext cx="611188" cy="468312"/>
          </a:xfrm>
          <a:prstGeom prst="line">
            <a:avLst/>
          </a:prstGeom>
          <a:noFill/>
          <a:ln w="76200" cmpd="tri">
            <a:solidFill>
              <a:srgbClr val="0000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8093" name="Rectangle 31"/>
          <p:cNvSpPr>
            <a:spLocks noChangeArrowheads="1"/>
          </p:cNvSpPr>
          <p:nvPr/>
        </p:nvSpPr>
        <p:spPr bwMode="auto">
          <a:xfrm>
            <a:off x="250825" y="381000"/>
            <a:ext cx="8893175" cy="1328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120000"/>
              </a:lnSpc>
              <a:buClr>
                <a:schemeClr val="hlink"/>
              </a:buClr>
            </a:pPr>
            <a:r>
              <a:rPr kumimoji="0" lang="zh-CN" altLang="en-US"/>
              <a:t>例：按照如下顺序删除平衡二叉树中的结点：</a:t>
            </a:r>
          </a:p>
          <a:p>
            <a:pPr marL="342900" indent="-342900">
              <a:lnSpc>
                <a:spcPct val="120000"/>
              </a:lnSpc>
              <a:buClr>
                <a:schemeClr val="hlink"/>
              </a:buClr>
            </a:pPr>
            <a:r>
              <a:rPr kumimoji="0" lang="en-US" altLang="zh-CN">
                <a:solidFill>
                  <a:srgbClr val="FF0000"/>
                </a:solidFill>
              </a:rPr>
              <a:t>28</a:t>
            </a:r>
            <a:r>
              <a:rPr kumimoji="0" lang="en-US" altLang="zh-CN"/>
              <a:t>, </a:t>
            </a:r>
            <a:r>
              <a:rPr kumimoji="0" lang="en-US" altLang="zh-CN">
                <a:solidFill>
                  <a:srgbClr val="FF0000"/>
                </a:solidFill>
              </a:rPr>
              <a:t>16</a:t>
            </a:r>
            <a:r>
              <a:rPr kumimoji="0" lang="en-US" altLang="zh-CN"/>
              <a:t>, </a:t>
            </a:r>
            <a:r>
              <a:rPr kumimoji="0" lang="en-US" altLang="zh-CN">
                <a:solidFill>
                  <a:srgbClr val="FF0000"/>
                </a:solidFill>
              </a:rPr>
              <a:t>30</a:t>
            </a:r>
            <a:r>
              <a:rPr kumimoji="0" lang="en-US" altLang="zh-CN"/>
              <a:t>, 21, 22</a:t>
            </a:r>
            <a:r>
              <a:rPr kumimoji="0" lang="zh-CN" altLang="en-US"/>
              <a:t>。</a:t>
            </a:r>
          </a:p>
          <a:p>
            <a:pPr marL="342900" indent="-342900">
              <a:lnSpc>
                <a:spcPct val="120000"/>
              </a:lnSpc>
              <a:buClr>
                <a:schemeClr val="hlink"/>
              </a:buClr>
            </a:pPr>
            <a:r>
              <a:rPr kumimoji="0" lang="zh-CN" altLang="en-US">
                <a:solidFill>
                  <a:srgbClr val="FF0000"/>
                </a:solidFill>
              </a:rPr>
              <a:t>删除</a:t>
            </a:r>
            <a:r>
              <a:rPr kumimoji="0" lang="en-US" altLang="zh-CN">
                <a:solidFill>
                  <a:srgbClr val="FF0000"/>
                </a:solidFill>
              </a:rPr>
              <a:t>16, </a:t>
            </a:r>
            <a:r>
              <a:rPr kumimoji="0" lang="zh-CN" altLang="en-US">
                <a:solidFill>
                  <a:srgbClr val="FF0000"/>
                </a:solidFill>
              </a:rPr>
              <a:t>对</a:t>
            </a:r>
            <a:r>
              <a:rPr kumimoji="0" lang="en-US" altLang="zh-CN">
                <a:solidFill>
                  <a:srgbClr val="FF0000"/>
                </a:solidFill>
              </a:rPr>
              <a:t>10</a:t>
            </a:r>
            <a:r>
              <a:rPr kumimoji="0" lang="zh-CN" altLang="en-US">
                <a:solidFill>
                  <a:srgbClr val="FF0000"/>
                </a:solidFill>
              </a:rPr>
              <a:t>进行</a:t>
            </a:r>
            <a:r>
              <a:rPr kumimoji="0" lang="en-US" altLang="zh-CN">
                <a:solidFill>
                  <a:srgbClr val="FF0000"/>
                </a:solidFill>
              </a:rPr>
              <a:t>LR</a:t>
            </a:r>
            <a:r>
              <a:rPr kumimoji="0" lang="zh-CN" altLang="en-US">
                <a:solidFill>
                  <a:srgbClr val="FF0000"/>
                </a:solidFill>
              </a:rPr>
              <a:t>调整后：</a:t>
            </a:r>
          </a:p>
        </p:txBody>
      </p:sp>
      <p:sp>
        <p:nvSpPr>
          <p:cNvPr id="448546" name="Oval 34"/>
          <p:cNvSpPr>
            <a:spLocks noChangeArrowheads="1"/>
          </p:cNvSpPr>
          <p:nvPr/>
        </p:nvSpPr>
        <p:spPr bwMode="auto">
          <a:xfrm>
            <a:off x="5699837" y="3125897"/>
            <a:ext cx="539750" cy="539750"/>
          </a:xfrm>
          <a:prstGeom prst="ellipse">
            <a:avLst/>
          </a:prstGeom>
          <a:solidFill>
            <a:srgbClr val="FFCCFF"/>
          </a:solidFill>
          <a:ln w="28575">
            <a:solidFill>
              <a:srgbClr val="0000FF"/>
            </a:solidFill>
            <a:rou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26</a:t>
            </a:r>
          </a:p>
        </p:txBody>
      </p:sp>
      <p:sp>
        <p:nvSpPr>
          <p:cNvPr id="448559" name="Text Box 47"/>
          <p:cNvSpPr txBox="1">
            <a:spLocks noChangeArrowheads="1"/>
          </p:cNvSpPr>
          <p:nvPr/>
        </p:nvSpPr>
        <p:spPr bwMode="auto">
          <a:xfrm>
            <a:off x="2514600" y="5697538"/>
            <a:ext cx="5029200" cy="116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用</a:t>
            </a:r>
            <a:r>
              <a:rPr lang="en-US" altLang="zh-CN"/>
              <a:t>30</a:t>
            </a:r>
            <a:r>
              <a:rPr lang="zh-CN" altLang="en-US"/>
              <a:t>的中序前驱</a:t>
            </a:r>
            <a:r>
              <a:rPr lang="en-US" altLang="zh-CN"/>
              <a:t>26</a:t>
            </a:r>
            <a:r>
              <a:rPr lang="zh-CN" altLang="en-US"/>
              <a:t>替换</a:t>
            </a:r>
            <a:r>
              <a:rPr lang="en-US" altLang="zh-CN"/>
              <a:t>30</a:t>
            </a:r>
            <a:r>
              <a:rPr lang="zh-CN" altLang="en-US"/>
              <a:t>；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/>
              <a:t>并将原来的</a:t>
            </a:r>
            <a:r>
              <a:rPr lang="en-US" altLang="zh-CN"/>
              <a:t>26</a:t>
            </a:r>
            <a:r>
              <a:rPr lang="zh-CN" altLang="en-US"/>
              <a:t>节点删除</a:t>
            </a:r>
          </a:p>
        </p:txBody>
      </p:sp>
      <p:sp>
        <p:nvSpPr>
          <p:cNvPr id="32" name="Line 29"/>
          <p:cNvSpPr>
            <a:spLocks noChangeShapeType="1"/>
          </p:cNvSpPr>
          <p:nvPr/>
        </p:nvSpPr>
        <p:spPr bwMode="auto">
          <a:xfrm>
            <a:off x="5480050" y="4886271"/>
            <a:ext cx="611188" cy="468312"/>
          </a:xfrm>
          <a:prstGeom prst="line">
            <a:avLst/>
          </a:prstGeom>
          <a:noFill/>
          <a:ln w="76200" cmpd="tri">
            <a:solidFill>
              <a:srgbClr val="0000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8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485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485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485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485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8541" grpId="0" animBg="1"/>
      <p:bldP spid="448546" grpId="0" animBg="1" autoUpdateAnimBg="0"/>
      <p:bldP spid="448559" grpId="0" autoUpdateAnimBg="0"/>
      <p:bldP spid="32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E6EFA4-49F0-494D-8C9E-39E14BF33184}" type="slidenum">
              <a:rPr lang="en-US" altLang="zh-CN"/>
              <a:t>78</a:t>
            </a:fld>
            <a:endParaRPr lang="en-US" altLang="zh-CN"/>
          </a:p>
        </p:txBody>
      </p:sp>
      <p:sp>
        <p:nvSpPr>
          <p:cNvPr id="89091" name="Oval 4"/>
          <p:cNvSpPr>
            <a:spLocks noChangeArrowheads="1"/>
          </p:cNvSpPr>
          <p:nvPr/>
        </p:nvSpPr>
        <p:spPr bwMode="auto">
          <a:xfrm>
            <a:off x="3733800" y="2438400"/>
            <a:ext cx="539750" cy="539750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 sz="2400">
                <a:ea typeface="宋体" panose="02010600030101010101" pitchFamily="2" charset="-122"/>
              </a:rPr>
              <a:t>20</a:t>
            </a:r>
          </a:p>
        </p:txBody>
      </p:sp>
      <p:sp>
        <p:nvSpPr>
          <p:cNvPr id="89092" name="Oval 5"/>
          <p:cNvSpPr>
            <a:spLocks noChangeArrowheads="1"/>
          </p:cNvSpPr>
          <p:nvPr/>
        </p:nvSpPr>
        <p:spPr bwMode="auto">
          <a:xfrm>
            <a:off x="2222500" y="3230563"/>
            <a:ext cx="539750" cy="539750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 sz="2400">
                <a:ea typeface="宋体" panose="02010600030101010101" pitchFamily="2" charset="-122"/>
              </a:rPr>
              <a:t>8</a:t>
            </a:r>
          </a:p>
        </p:txBody>
      </p:sp>
      <p:sp>
        <p:nvSpPr>
          <p:cNvPr id="89093" name="Oval 6"/>
          <p:cNvSpPr>
            <a:spLocks noChangeArrowheads="1"/>
          </p:cNvSpPr>
          <p:nvPr/>
        </p:nvSpPr>
        <p:spPr bwMode="auto">
          <a:xfrm>
            <a:off x="5389563" y="3194050"/>
            <a:ext cx="539750" cy="539750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 sz="2400">
                <a:ea typeface="宋体" panose="02010600030101010101" pitchFamily="2" charset="-122"/>
              </a:rPr>
              <a:t>26</a:t>
            </a:r>
          </a:p>
        </p:txBody>
      </p:sp>
      <p:sp>
        <p:nvSpPr>
          <p:cNvPr id="89094" name="Oval 7"/>
          <p:cNvSpPr>
            <a:spLocks noChangeArrowheads="1"/>
          </p:cNvSpPr>
          <p:nvPr/>
        </p:nvSpPr>
        <p:spPr bwMode="auto">
          <a:xfrm>
            <a:off x="1465263" y="4022725"/>
            <a:ext cx="539750" cy="539750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 sz="2400">
                <a:ea typeface="宋体" panose="02010600030101010101" pitchFamily="2" charset="-122"/>
              </a:rPr>
              <a:t>6</a:t>
            </a:r>
          </a:p>
        </p:txBody>
      </p:sp>
      <p:sp>
        <p:nvSpPr>
          <p:cNvPr id="89095" name="Oval 8"/>
          <p:cNvSpPr>
            <a:spLocks noChangeArrowheads="1"/>
          </p:cNvSpPr>
          <p:nvPr/>
        </p:nvSpPr>
        <p:spPr bwMode="auto">
          <a:xfrm>
            <a:off x="2797175" y="4057650"/>
            <a:ext cx="539750" cy="539750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 sz="2400">
                <a:ea typeface="宋体" panose="02010600030101010101" pitchFamily="2" charset="-122"/>
              </a:rPr>
              <a:t>10</a:t>
            </a:r>
          </a:p>
        </p:txBody>
      </p:sp>
      <p:sp>
        <p:nvSpPr>
          <p:cNvPr id="89096" name="Oval 9"/>
          <p:cNvSpPr>
            <a:spLocks noChangeArrowheads="1"/>
          </p:cNvSpPr>
          <p:nvPr/>
        </p:nvSpPr>
        <p:spPr bwMode="auto">
          <a:xfrm>
            <a:off x="4787900" y="4057650"/>
            <a:ext cx="539750" cy="539750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 sz="2400">
                <a:ea typeface="宋体" panose="02010600030101010101" pitchFamily="2" charset="-122"/>
              </a:rPr>
              <a:t>22</a:t>
            </a:r>
          </a:p>
        </p:txBody>
      </p:sp>
      <p:sp>
        <p:nvSpPr>
          <p:cNvPr id="89097" name="Oval 10"/>
          <p:cNvSpPr>
            <a:spLocks noChangeArrowheads="1"/>
          </p:cNvSpPr>
          <p:nvPr/>
        </p:nvSpPr>
        <p:spPr bwMode="auto">
          <a:xfrm>
            <a:off x="6038850" y="4059238"/>
            <a:ext cx="539750" cy="539750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 sz="2400">
                <a:ea typeface="宋体" panose="02010600030101010101" pitchFamily="2" charset="-122"/>
              </a:rPr>
              <a:t>40</a:t>
            </a:r>
          </a:p>
        </p:txBody>
      </p:sp>
      <p:sp>
        <p:nvSpPr>
          <p:cNvPr id="89098" name="Oval 11"/>
          <p:cNvSpPr>
            <a:spLocks noChangeArrowheads="1"/>
          </p:cNvSpPr>
          <p:nvPr/>
        </p:nvSpPr>
        <p:spPr bwMode="auto">
          <a:xfrm>
            <a:off x="4346575" y="4957763"/>
            <a:ext cx="539750" cy="539750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 sz="2400">
                <a:ea typeface="宋体" panose="02010600030101010101" pitchFamily="2" charset="-122"/>
              </a:rPr>
              <a:t>21</a:t>
            </a:r>
          </a:p>
        </p:txBody>
      </p:sp>
      <p:sp>
        <p:nvSpPr>
          <p:cNvPr id="89099" name="Oval 12"/>
          <p:cNvSpPr>
            <a:spLocks noChangeArrowheads="1"/>
          </p:cNvSpPr>
          <p:nvPr/>
        </p:nvSpPr>
        <p:spPr bwMode="auto">
          <a:xfrm>
            <a:off x="3265488" y="4994275"/>
            <a:ext cx="539750" cy="539750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 sz="2400">
                <a:ea typeface="宋体" panose="02010600030101010101" pitchFamily="2" charset="-122"/>
              </a:rPr>
              <a:t>18</a:t>
            </a:r>
          </a:p>
        </p:txBody>
      </p:sp>
      <p:sp>
        <p:nvSpPr>
          <p:cNvPr id="89100" name="Oval 13"/>
          <p:cNvSpPr>
            <a:spLocks noChangeArrowheads="1"/>
          </p:cNvSpPr>
          <p:nvPr/>
        </p:nvSpPr>
        <p:spPr bwMode="auto">
          <a:xfrm>
            <a:off x="925513" y="4922838"/>
            <a:ext cx="539750" cy="539750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 sz="2400"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89101" name="Oval 14"/>
          <p:cNvSpPr>
            <a:spLocks noChangeArrowheads="1"/>
          </p:cNvSpPr>
          <p:nvPr/>
        </p:nvSpPr>
        <p:spPr bwMode="auto">
          <a:xfrm>
            <a:off x="6721475" y="4959350"/>
            <a:ext cx="539750" cy="539750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 sz="2400">
                <a:ea typeface="宋体" panose="02010600030101010101" pitchFamily="2" charset="-122"/>
              </a:rPr>
              <a:t>45</a:t>
            </a:r>
          </a:p>
        </p:txBody>
      </p:sp>
      <p:sp>
        <p:nvSpPr>
          <p:cNvPr id="89102" name="Line 15"/>
          <p:cNvSpPr>
            <a:spLocks noChangeShapeType="1"/>
          </p:cNvSpPr>
          <p:nvPr/>
        </p:nvSpPr>
        <p:spPr bwMode="auto">
          <a:xfrm flipH="1">
            <a:off x="2708275" y="2833688"/>
            <a:ext cx="1062038" cy="50482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9103" name="Line 16"/>
          <p:cNvSpPr>
            <a:spLocks noChangeShapeType="1"/>
          </p:cNvSpPr>
          <p:nvPr/>
        </p:nvSpPr>
        <p:spPr bwMode="auto">
          <a:xfrm flipH="1">
            <a:off x="1897063" y="3689350"/>
            <a:ext cx="396875" cy="404813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9104" name="Line 17"/>
          <p:cNvSpPr>
            <a:spLocks noChangeShapeType="1"/>
          </p:cNvSpPr>
          <p:nvPr/>
        </p:nvSpPr>
        <p:spPr bwMode="auto">
          <a:xfrm flipH="1">
            <a:off x="1328738" y="4525963"/>
            <a:ext cx="244475" cy="4318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9105" name="Line 18"/>
          <p:cNvSpPr>
            <a:spLocks noChangeShapeType="1"/>
          </p:cNvSpPr>
          <p:nvPr/>
        </p:nvSpPr>
        <p:spPr bwMode="auto">
          <a:xfrm>
            <a:off x="1862138" y="4524375"/>
            <a:ext cx="250825" cy="4699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9106" name="Line 19"/>
          <p:cNvSpPr>
            <a:spLocks noChangeShapeType="1"/>
          </p:cNvSpPr>
          <p:nvPr/>
        </p:nvSpPr>
        <p:spPr bwMode="auto">
          <a:xfrm flipH="1">
            <a:off x="4633913" y="4560888"/>
            <a:ext cx="242887" cy="398462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9107" name="Line 20"/>
          <p:cNvSpPr>
            <a:spLocks noChangeShapeType="1"/>
          </p:cNvSpPr>
          <p:nvPr/>
        </p:nvSpPr>
        <p:spPr bwMode="auto">
          <a:xfrm flipH="1">
            <a:off x="5210175" y="3698875"/>
            <a:ext cx="287338" cy="39528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9108" name="Line 21"/>
          <p:cNvSpPr>
            <a:spLocks noChangeShapeType="1"/>
          </p:cNvSpPr>
          <p:nvPr/>
        </p:nvSpPr>
        <p:spPr bwMode="auto">
          <a:xfrm>
            <a:off x="4238625" y="2835275"/>
            <a:ext cx="1150938" cy="53975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9109" name="Line 22"/>
          <p:cNvSpPr>
            <a:spLocks noChangeShapeType="1"/>
          </p:cNvSpPr>
          <p:nvPr/>
        </p:nvSpPr>
        <p:spPr bwMode="auto">
          <a:xfrm>
            <a:off x="5857875" y="3662363"/>
            <a:ext cx="360363" cy="4318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9110" name="Line 23"/>
          <p:cNvSpPr>
            <a:spLocks noChangeShapeType="1"/>
          </p:cNvSpPr>
          <p:nvPr/>
        </p:nvSpPr>
        <p:spPr bwMode="auto">
          <a:xfrm>
            <a:off x="6540500" y="4491038"/>
            <a:ext cx="396875" cy="468312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9111" name="Line 24"/>
          <p:cNvSpPr>
            <a:spLocks noChangeShapeType="1"/>
          </p:cNvSpPr>
          <p:nvPr/>
        </p:nvSpPr>
        <p:spPr bwMode="auto">
          <a:xfrm>
            <a:off x="2671763" y="3698875"/>
            <a:ext cx="341312" cy="360363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9112" name="Oval 25"/>
          <p:cNvSpPr>
            <a:spLocks noChangeArrowheads="1"/>
          </p:cNvSpPr>
          <p:nvPr/>
        </p:nvSpPr>
        <p:spPr bwMode="auto">
          <a:xfrm>
            <a:off x="1968500" y="4959350"/>
            <a:ext cx="539750" cy="539750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 sz="2400">
                <a:ea typeface="宋体" panose="02010600030101010101" pitchFamily="2" charset="-122"/>
              </a:rPr>
              <a:t>7</a:t>
            </a:r>
          </a:p>
        </p:txBody>
      </p:sp>
      <p:sp>
        <p:nvSpPr>
          <p:cNvPr id="89113" name="Line 26"/>
          <p:cNvSpPr>
            <a:spLocks noChangeShapeType="1"/>
          </p:cNvSpPr>
          <p:nvPr/>
        </p:nvSpPr>
        <p:spPr bwMode="auto">
          <a:xfrm>
            <a:off x="3228975" y="4524375"/>
            <a:ext cx="252413" cy="4699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9563" name="Line 27"/>
          <p:cNvSpPr>
            <a:spLocks noChangeShapeType="1"/>
          </p:cNvSpPr>
          <p:nvPr/>
        </p:nvSpPr>
        <p:spPr bwMode="auto">
          <a:xfrm>
            <a:off x="4705350" y="4130675"/>
            <a:ext cx="684213" cy="358775"/>
          </a:xfrm>
          <a:prstGeom prst="line">
            <a:avLst/>
          </a:prstGeom>
          <a:noFill/>
          <a:ln w="76200" cmpd="tri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9564" name="Line 28"/>
          <p:cNvSpPr>
            <a:spLocks noChangeShapeType="1"/>
          </p:cNvSpPr>
          <p:nvPr/>
        </p:nvSpPr>
        <p:spPr bwMode="auto">
          <a:xfrm>
            <a:off x="4273550" y="5067300"/>
            <a:ext cx="684213" cy="358775"/>
          </a:xfrm>
          <a:prstGeom prst="line">
            <a:avLst/>
          </a:prstGeom>
          <a:noFill/>
          <a:ln w="76200" cmpd="tri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9116" name="Rectangle 30"/>
          <p:cNvSpPr>
            <a:spLocks noChangeArrowheads="1"/>
          </p:cNvSpPr>
          <p:nvPr/>
        </p:nvSpPr>
        <p:spPr bwMode="auto">
          <a:xfrm>
            <a:off x="250825" y="381000"/>
            <a:ext cx="8893175" cy="1328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120000"/>
              </a:lnSpc>
              <a:buClr>
                <a:schemeClr val="hlink"/>
              </a:buClr>
            </a:pPr>
            <a:r>
              <a:rPr kumimoji="0" lang="zh-CN" altLang="en-US"/>
              <a:t>例：按照如下顺序删除平衡二叉树中的结点：</a:t>
            </a:r>
          </a:p>
          <a:p>
            <a:pPr marL="342900" indent="-342900">
              <a:lnSpc>
                <a:spcPct val="120000"/>
              </a:lnSpc>
              <a:buClr>
                <a:schemeClr val="hlink"/>
              </a:buClr>
            </a:pPr>
            <a:r>
              <a:rPr kumimoji="0" lang="en-US" altLang="zh-CN">
                <a:solidFill>
                  <a:srgbClr val="FF0000"/>
                </a:solidFill>
              </a:rPr>
              <a:t>28</a:t>
            </a:r>
            <a:r>
              <a:rPr kumimoji="0" lang="en-US" altLang="zh-CN"/>
              <a:t>, </a:t>
            </a:r>
            <a:r>
              <a:rPr kumimoji="0" lang="en-US" altLang="zh-CN">
                <a:solidFill>
                  <a:srgbClr val="FF0000"/>
                </a:solidFill>
              </a:rPr>
              <a:t>16</a:t>
            </a:r>
            <a:r>
              <a:rPr kumimoji="0" lang="en-US" altLang="zh-CN"/>
              <a:t>, </a:t>
            </a:r>
            <a:r>
              <a:rPr kumimoji="0" lang="en-US" altLang="zh-CN">
                <a:solidFill>
                  <a:srgbClr val="FF0000"/>
                </a:solidFill>
              </a:rPr>
              <a:t>30</a:t>
            </a:r>
            <a:r>
              <a:rPr kumimoji="0" lang="en-US" altLang="zh-CN"/>
              <a:t>, </a:t>
            </a:r>
            <a:r>
              <a:rPr kumimoji="0" lang="en-US" altLang="zh-CN">
                <a:solidFill>
                  <a:srgbClr val="FF0000"/>
                </a:solidFill>
              </a:rPr>
              <a:t>21</a:t>
            </a:r>
            <a:r>
              <a:rPr kumimoji="0" lang="en-US" altLang="zh-CN"/>
              <a:t>, 22</a:t>
            </a:r>
            <a:r>
              <a:rPr kumimoji="0" lang="zh-CN" altLang="en-US"/>
              <a:t>。</a:t>
            </a:r>
          </a:p>
          <a:p>
            <a:pPr marL="342900" indent="-342900">
              <a:lnSpc>
                <a:spcPct val="120000"/>
              </a:lnSpc>
              <a:buClr>
                <a:schemeClr val="hlink"/>
              </a:buClr>
            </a:pPr>
            <a:r>
              <a:rPr kumimoji="0" lang="zh-CN" altLang="en-US">
                <a:solidFill>
                  <a:srgbClr val="FF0000"/>
                </a:solidFill>
              </a:rPr>
              <a:t>删除</a:t>
            </a:r>
            <a:r>
              <a:rPr kumimoji="0" lang="en-US" altLang="zh-CN">
                <a:solidFill>
                  <a:srgbClr val="FF0000"/>
                </a:solidFill>
              </a:rPr>
              <a:t>30</a:t>
            </a:r>
            <a:r>
              <a:rPr kumimoji="0" lang="zh-CN" altLang="en-US">
                <a:solidFill>
                  <a:srgbClr val="FF0000"/>
                </a:solidFill>
              </a:rPr>
              <a:t>后：</a:t>
            </a:r>
          </a:p>
        </p:txBody>
      </p:sp>
      <p:sp>
        <p:nvSpPr>
          <p:cNvPr id="449567" name="Oval 31"/>
          <p:cNvSpPr>
            <a:spLocks noChangeArrowheads="1"/>
          </p:cNvSpPr>
          <p:nvPr/>
        </p:nvSpPr>
        <p:spPr bwMode="auto">
          <a:xfrm>
            <a:off x="5399088" y="3187700"/>
            <a:ext cx="539750" cy="539750"/>
          </a:xfrm>
          <a:prstGeom prst="ellipse">
            <a:avLst/>
          </a:prstGeom>
          <a:solidFill>
            <a:srgbClr val="FFCCFF"/>
          </a:solidFill>
          <a:ln w="28575">
            <a:solidFill>
              <a:srgbClr val="0000FF"/>
            </a:solidFill>
            <a:rou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 sz="2400">
                <a:ea typeface="宋体" panose="02010600030101010101" pitchFamily="2" charset="-122"/>
              </a:rPr>
              <a:t>26</a:t>
            </a:r>
          </a:p>
        </p:txBody>
      </p:sp>
      <p:sp>
        <p:nvSpPr>
          <p:cNvPr id="449568" name="Oval 32"/>
          <p:cNvSpPr>
            <a:spLocks noChangeArrowheads="1"/>
          </p:cNvSpPr>
          <p:nvPr/>
        </p:nvSpPr>
        <p:spPr bwMode="auto">
          <a:xfrm>
            <a:off x="6048375" y="4052888"/>
            <a:ext cx="539750" cy="539750"/>
          </a:xfrm>
          <a:prstGeom prst="ellipse">
            <a:avLst/>
          </a:prstGeom>
          <a:solidFill>
            <a:srgbClr val="FFCCFF"/>
          </a:solidFill>
          <a:ln w="28575">
            <a:solidFill>
              <a:srgbClr val="0000FF"/>
            </a:solidFill>
            <a:rou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 sz="2400">
                <a:ea typeface="宋体" panose="02010600030101010101" pitchFamily="2" charset="-122"/>
              </a:rPr>
              <a:t>40</a:t>
            </a:r>
          </a:p>
        </p:txBody>
      </p:sp>
      <p:sp>
        <p:nvSpPr>
          <p:cNvPr id="449569" name="Oval 33"/>
          <p:cNvSpPr>
            <a:spLocks noChangeArrowheads="1"/>
          </p:cNvSpPr>
          <p:nvPr/>
        </p:nvSpPr>
        <p:spPr bwMode="auto">
          <a:xfrm>
            <a:off x="6731000" y="4953000"/>
            <a:ext cx="539750" cy="539750"/>
          </a:xfrm>
          <a:prstGeom prst="ellipse">
            <a:avLst/>
          </a:prstGeom>
          <a:solidFill>
            <a:srgbClr val="FFCCFF"/>
          </a:solidFill>
          <a:ln w="28575">
            <a:solidFill>
              <a:srgbClr val="0000FF"/>
            </a:solidFill>
            <a:rou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 sz="2400">
                <a:ea typeface="宋体" panose="02010600030101010101" pitchFamily="2" charset="-122"/>
              </a:rPr>
              <a:t>45</a:t>
            </a:r>
          </a:p>
        </p:txBody>
      </p:sp>
      <p:sp>
        <p:nvSpPr>
          <p:cNvPr id="449570" name="Rectangle 34"/>
          <p:cNvSpPr>
            <a:spLocks noChangeArrowheads="1"/>
          </p:cNvSpPr>
          <p:nvPr/>
        </p:nvSpPr>
        <p:spPr bwMode="auto">
          <a:xfrm>
            <a:off x="5411788" y="5638800"/>
            <a:ext cx="35544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>
                <a:solidFill>
                  <a:srgbClr val="FF0000"/>
                </a:solidFill>
              </a:rPr>
              <a:t>需要对</a:t>
            </a:r>
            <a:r>
              <a:rPr kumimoji="0" lang="en-US" altLang="zh-CN">
                <a:solidFill>
                  <a:srgbClr val="FF0000"/>
                </a:solidFill>
              </a:rPr>
              <a:t>26</a:t>
            </a:r>
            <a:r>
              <a:rPr kumimoji="0" lang="zh-CN" altLang="en-US">
                <a:solidFill>
                  <a:srgbClr val="FF0000"/>
                </a:solidFill>
              </a:rPr>
              <a:t>进行</a:t>
            </a:r>
            <a:r>
              <a:rPr kumimoji="0" lang="en-US" altLang="zh-CN">
                <a:solidFill>
                  <a:srgbClr val="FF0000"/>
                </a:solidFill>
              </a:rPr>
              <a:t>RR</a:t>
            </a:r>
            <a:r>
              <a:rPr kumimoji="0" lang="zh-CN" altLang="en-US">
                <a:solidFill>
                  <a:srgbClr val="FF0000"/>
                </a:solidFill>
              </a:rPr>
              <a:t>调整</a:t>
            </a:r>
          </a:p>
        </p:txBody>
      </p:sp>
      <p:grpSp>
        <p:nvGrpSpPr>
          <p:cNvPr id="2" name="组合 38"/>
          <p:cNvGrpSpPr/>
          <p:nvPr/>
        </p:nvGrpSpPr>
        <p:grpSpPr bwMode="auto">
          <a:xfrm>
            <a:off x="6827838" y="1928813"/>
            <a:ext cx="1790700" cy="1404937"/>
            <a:chOff x="6827858" y="1928802"/>
            <a:chExt cx="1790700" cy="1404938"/>
          </a:xfrm>
        </p:grpSpPr>
        <p:sp>
          <p:nvSpPr>
            <p:cNvPr id="89122" name="Oval 7"/>
            <p:cNvSpPr>
              <a:spLocks noChangeArrowheads="1"/>
            </p:cNvSpPr>
            <p:nvPr/>
          </p:nvSpPr>
          <p:spPr bwMode="auto">
            <a:xfrm>
              <a:off x="7429520" y="1928802"/>
              <a:ext cx="539750" cy="539750"/>
            </a:xfrm>
            <a:prstGeom prst="ellipse">
              <a:avLst/>
            </a:prstGeom>
            <a:solidFill>
              <a:srgbClr val="FFCCFF"/>
            </a:solidFill>
            <a:ln w="28575">
              <a:solidFill>
                <a:srgbClr val="0000FF"/>
              </a:solidFill>
              <a:prstDash val="dash"/>
              <a:rou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</a:pPr>
              <a:r>
                <a:rPr lang="en-US" altLang="zh-CN" sz="2400">
                  <a:ea typeface="宋体" panose="02010600030101010101" pitchFamily="2" charset="-122"/>
                </a:rPr>
                <a:t>40</a:t>
              </a:r>
            </a:p>
          </p:txBody>
        </p:sp>
        <p:sp>
          <p:nvSpPr>
            <p:cNvPr id="89123" name="Oval 10"/>
            <p:cNvSpPr>
              <a:spLocks noChangeArrowheads="1"/>
            </p:cNvSpPr>
            <p:nvPr/>
          </p:nvSpPr>
          <p:spPr bwMode="auto">
            <a:xfrm>
              <a:off x="6827858" y="2792402"/>
              <a:ext cx="539750" cy="539750"/>
            </a:xfrm>
            <a:prstGeom prst="ellipse">
              <a:avLst/>
            </a:prstGeom>
            <a:solidFill>
              <a:srgbClr val="FFCCFF"/>
            </a:solidFill>
            <a:ln w="28575">
              <a:solidFill>
                <a:srgbClr val="0000FF"/>
              </a:solidFill>
              <a:prstDash val="dash"/>
              <a:rou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</a:pPr>
              <a:r>
                <a:rPr lang="en-US" altLang="zh-CN" sz="2400">
                  <a:ea typeface="宋体" panose="02010600030101010101" pitchFamily="2" charset="-122"/>
                </a:rPr>
                <a:t>26</a:t>
              </a:r>
            </a:p>
          </p:txBody>
        </p:sp>
        <p:sp>
          <p:nvSpPr>
            <p:cNvPr id="89124" name="Oval 11"/>
            <p:cNvSpPr>
              <a:spLocks noChangeArrowheads="1"/>
            </p:cNvSpPr>
            <p:nvPr/>
          </p:nvSpPr>
          <p:spPr bwMode="auto">
            <a:xfrm>
              <a:off x="8078808" y="2793990"/>
              <a:ext cx="539750" cy="539750"/>
            </a:xfrm>
            <a:prstGeom prst="ellipse">
              <a:avLst/>
            </a:prstGeom>
            <a:solidFill>
              <a:srgbClr val="FFCCFF"/>
            </a:solidFill>
            <a:ln w="28575">
              <a:solidFill>
                <a:srgbClr val="0000FF"/>
              </a:solidFill>
              <a:prstDash val="dash"/>
              <a:rou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</a:pPr>
              <a:r>
                <a:rPr lang="en-US" altLang="zh-CN" sz="2400">
                  <a:ea typeface="宋体" panose="02010600030101010101" pitchFamily="2" charset="-122"/>
                </a:rPr>
                <a:t>45</a:t>
              </a:r>
            </a:p>
          </p:txBody>
        </p:sp>
        <p:sp>
          <p:nvSpPr>
            <p:cNvPr id="89125" name="Line 18"/>
            <p:cNvSpPr>
              <a:spLocks noChangeShapeType="1"/>
            </p:cNvSpPr>
            <p:nvPr/>
          </p:nvSpPr>
          <p:spPr bwMode="auto">
            <a:xfrm flipH="1">
              <a:off x="7250133" y="2433627"/>
              <a:ext cx="287337" cy="39528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126" name="Line 20"/>
            <p:cNvSpPr>
              <a:spLocks noChangeShapeType="1"/>
            </p:cNvSpPr>
            <p:nvPr/>
          </p:nvSpPr>
          <p:spPr bwMode="auto">
            <a:xfrm>
              <a:off x="7897833" y="2397115"/>
              <a:ext cx="360362" cy="43180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" name="圆角矩形 2"/>
          <p:cNvSpPr/>
          <p:nvPr/>
        </p:nvSpPr>
        <p:spPr bwMode="auto">
          <a:xfrm>
            <a:off x="4876800" y="2835275"/>
            <a:ext cx="2660650" cy="2803525"/>
          </a:xfrm>
          <a:prstGeom prst="roundRect">
            <a:avLst/>
          </a:prstGeom>
          <a:noFill/>
          <a:ln w="9525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9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9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495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495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495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495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495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495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449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9563" grpId="0" animBg="1"/>
      <p:bldP spid="449564" grpId="0" animBg="1"/>
      <p:bldP spid="449567" grpId="0" animBg="1" autoUpdateAnimBg="0"/>
      <p:bldP spid="449568" grpId="0" animBg="1" autoUpdateAnimBg="0"/>
      <p:bldP spid="449569" grpId="0" animBg="1" autoUpdateAnimBg="0"/>
      <p:bldP spid="449570" grpId="0" autoUpdateAnimBg="0"/>
      <p:bldP spid="3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77D3DC-CB30-48AE-AB3C-5140097AACCE}" type="slidenum">
              <a:rPr lang="en-US" altLang="zh-CN"/>
              <a:t>79</a:t>
            </a:fld>
            <a:endParaRPr lang="en-US" altLang="zh-CN"/>
          </a:p>
        </p:txBody>
      </p:sp>
      <p:sp>
        <p:nvSpPr>
          <p:cNvPr id="90115" name="Oval 5"/>
          <p:cNvSpPr>
            <a:spLocks noChangeArrowheads="1"/>
          </p:cNvSpPr>
          <p:nvPr/>
        </p:nvSpPr>
        <p:spPr bwMode="auto">
          <a:xfrm>
            <a:off x="4256088" y="2362200"/>
            <a:ext cx="539750" cy="539750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 sz="2400">
                <a:ea typeface="宋体" panose="02010600030101010101" pitchFamily="2" charset="-122"/>
              </a:rPr>
              <a:t>20</a:t>
            </a:r>
          </a:p>
        </p:txBody>
      </p:sp>
      <p:sp>
        <p:nvSpPr>
          <p:cNvPr id="90116" name="Oval 6"/>
          <p:cNvSpPr>
            <a:spLocks noChangeArrowheads="1"/>
          </p:cNvSpPr>
          <p:nvPr/>
        </p:nvSpPr>
        <p:spPr bwMode="auto">
          <a:xfrm>
            <a:off x="2744788" y="3154363"/>
            <a:ext cx="539750" cy="539750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 sz="2400">
                <a:ea typeface="宋体" panose="02010600030101010101" pitchFamily="2" charset="-122"/>
              </a:rPr>
              <a:t>8</a:t>
            </a:r>
          </a:p>
        </p:txBody>
      </p:sp>
      <p:sp>
        <p:nvSpPr>
          <p:cNvPr id="90117" name="Oval 7"/>
          <p:cNvSpPr>
            <a:spLocks noChangeArrowheads="1"/>
          </p:cNvSpPr>
          <p:nvPr/>
        </p:nvSpPr>
        <p:spPr bwMode="auto">
          <a:xfrm>
            <a:off x="5911850" y="3117850"/>
            <a:ext cx="539750" cy="539750"/>
          </a:xfrm>
          <a:prstGeom prst="ellipse">
            <a:avLst/>
          </a:prstGeom>
          <a:solidFill>
            <a:srgbClr val="FFCCFF"/>
          </a:solidFill>
          <a:ln w="28575">
            <a:solidFill>
              <a:srgbClr val="0000FF"/>
            </a:solidFill>
            <a:rou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 sz="2400">
                <a:ea typeface="宋体" panose="02010600030101010101" pitchFamily="2" charset="-122"/>
              </a:rPr>
              <a:t>40</a:t>
            </a:r>
          </a:p>
        </p:txBody>
      </p:sp>
      <p:sp>
        <p:nvSpPr>
          <p:cNvPr id="90118" name="Oval 8"/>
          <p:cNvSpPr>
            <a:spLocks noChangeArrowheads="1"/>
          </p:cNvSpPr>
          <p:nvPr/>
        </p:nvSpPr>
        <p:spPr bwMode="auto">
          <a:xfrm>
            <a:off x="1987550" y="3946525"/>
            <a:ext cx="539750" cy="539750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 sz="2400">
                <a:ea typeface="宋体" panose="02010600030101010101" pitchFamily="2" charset="-122"/>
              </a:rPr>
              <a:t>6</a:t>
            </a:r>
          </a:p>
        </p:txBody>
      </p:sp>
      <p:sp>
        <p:nvSpPr>
          <p:cNvPr id="90119" name="Oval 9"/>
          <p:cNvSpPr>
            <a:spLocks noChangeArrowheads="1"/>
          </p:cNvSpPr>
          <p:nvPr/>
        </p:nvSpPr>
        <p:spPr bwMode="auto">
          <a:xfrm>
            <a:off x="3319463" y="3981450"/>
            <a:ext cx="539750" cy="539750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 sz="2400">
                <a:ea typeface="宋体" panose="02010600030101010101" pitchFamily="2" charset="-122"/>
              </a:rPr>
              <a:t>10</a:t>
            </a:r>
          </a:p>
        </p:txBody>
      </p:sp>
      <p:sp>
        <p:nvSpPr>
          <p:cNvPr id="90120" name="Oval 10"/>
          <p:cNvSpPr>
            <a:spLocks noChangeArrowheads="1"/>
          </p:cNvSpPr>
          <p:nvPr/>
        </p:nvSpPr>
        <p:spPr bwMode="auto">
          <a:xfrm>
            <a:off x="5310188" y="3981450"/>
            <a:ext cx="539750" cy="539750"/>
          </a:xfrm>
          <a:prstGeom prst="ellipse">
            <a:avLst/>
          </a:prstGeom>
          <a:solidFill>
            <a:srgbClr val="FFCCFF"/>
          </a:solidFill>
          <a:ln w="28575">
            <a:solidFill>
              <a:srgbClr val="0000FF"/>
            </a:solidFill>
            <a:rou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 sz="2400">
                <a:ea typeface="宋体" panose="02010600030101010101" pitchFamily="2" charset="-122"/>
              </a:rPr>
              <a:t>26</a:t>
            </a:r>
          </a:p>
        </p:txBody>
      </p:sp>
      <p:sp>
        <p:nvSpPr>
          <p:cNvPr id="90121" name="Oval 11"/>
          <p:cNvSpPr>
            <a:spLocks noChangeArrowheads="1"/>
          </p:cNvSpPr>
          <p:nvPr/>
        </p:nvSpPr>
        <p:spPr bwMode="auto">
          <a:xfrm>
            <a:off x="6561138" y="3983038"/>
            <a:ext cx="539750" cy="539750"/>
          </a:xfrm>
          <a:prstGeom prst="ellipse">
            <a:avLst/>
          </a:prstGeom>
          <a:solidFill>
            <a:srgbClr val="FFCCFF"/>
          </a:solidFill>
          <a:ln w="28575">
            <a:solidFill>
              <a:srgbClr val="0000FF"/>
            </a:solidFill>
            <a:rou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 sz="2400">
                <a:ea typeface="宋体" panose="02010600030101010101" pitchFamily="2" charset="-122"/>
              </a:rPr>
              <a:t>45</a:t>
            </a:r>
          </a:p>
        </p:txBody>
      </p:sp>
      <p:sp>
        <p:nvSpPr>
          <p:cNvPr id="90122" name="Oval 12"/>
          <p:cNvSpPr>
            <a:spLocks noChangeArrowheads="1"/>
          </p:cNvSpPr>
          <p:nvPr/>
        </p:nvSpPr>
        <p:spPr bwMode="auto">
          <a:xfrm>
            <a:off x="3787775" y="4918075"/>
            <a:ext cx="539750" cy="539750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 sz="2400">
                <a:ea typeface="宋体" panose="02010600030101010101" pitchFamily="2" charset="-122"/>
              </a:rPr>
              <a:t>18</a:t>
            </a:r>
          </a:p>
        </p:txBody>
      </p:sp>
      <p:sp>
        <p:nvSpPr>
          <p:cNvPr id="90123" name="Oval 13"/>
          <p:cNvSpPr>
            <a:spLocks noChangeArrowheads="1"/>
          </p:cNvSpPr>
          <p:nvPr/>
        </p:nvSpPr>
        <p:spPr bwMode="auto">
          <a:xfrm>
            <a:off x="1447800" y="4846638"/>
            <a:ext cx="539750" cy="539750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 sz="2400"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90124" name="Line 14"/>
          <p:cNvSpPr>
            <a:spLocks noChangeShapeType="1"/>
          </p:cNvSpPr>
          <p:nvPr/>
        </p:nvSpPr>
        <p:spPr bwMode="auto">
          <a:xfrm flipH="1">
            <a:off x="3230563" y="2757488"/>
            <a:ext cx="1062037" cy="50482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0125" name="Line 15"/>
          <p:cNvSpPr>
            <a:spLocks noChangeShapeType="1"/>
          </p:cNvSpPr>
          <p:nvPr/>
        </p:nvSpPr>
        <p:spPr bwMode="auto">
          <a:xfrm flipH="1">
            <a:off x="2419350" y="3613150"/>
            <a:ext cx="396875" cy="404813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0126" name="Line 16"/>
          <p:cNvSpPr>
            <a:spLocks noChangeShapeType="1"/>
          </p:cNvSpPr>
          <p:nvPr/>
        </p:nvSpPr>
        <p:spPr bwMode="auto">
          <a:xfrm flipH="1">
            <a:off x="1851025" y="4449763"/>
            <a:ext cx="244475" cy="4318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0127" name="Line 17"/>
          <p:cNvSpPr>
            <a:spLocks noChangeShapeType="1"/>
          </p:cNvSpPr>
          <p:nvPr/>
        </p:nvSpPr>
        <p:spPr bwMode="auto">
          <a:xfrm>
            <a:off x="2384425" y="4448175"/>
            <a:ext cx="250825" cy="4699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0128" name="Line 18"/>
          <p:cNvSpPr>
            <a:spLocks noChangeShapeType="1"/>
          </p:cNvSpPr>
          <p:nvPr/>
        </p:nvSpPr>
        <p:spPr bwMode="auto">
          <a:xfrm flipH="1">
            <a:off x="5732463" y="3622675"/>
            <a:ext cx="287337" cy="39528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0129" name="Line 19"/>
          <p:cNvSpPr>
            <a:spLocks noChangeShapeType="1"/>
          </p:cNvSpPr>
          <p:nvPr/>
        </p:nvSpPr>
        <p:spPr bwMode="auto">
          <a:xfrm>
            <a:off x="4760913" y="2759075"/>
            <a:ext cx="1150937" cy="53975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0130" name="Line 20"/>
          <p:cNvSpPr>
            <a:spLocks noChangeShapeType="1"/>
          </p:cNvSpPr>
          <p:nvPr/>
        </p:nvSpPr>
        <p:spPr bwMode="auto">
          <a:xfrm>
            <a:off x="6380163" y="3586163"/>
            <a:ext cx="360362" cy="4318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0131" name="Line 21"/>
          <p:cNvSpPr>
            <a:spLocks noChangeShapeType="1"/>
          </p:cNvSpPr>
          <p:nvPr/>
        </p:nvSpPr>
        <p:spPr bwMode="auto">
          <a:xfrm>
            <a:off x="3194050" y="3622675"/>
            <a:ext cx="341313" cy="360363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0132" name="Oval 22"/>
          <p:cNvSpPr>
            <a:spLocks noChangeArrowheads="1"/>
          </p:cNvSpPr>
          <p:nvPr/>
        </p:nvSpPr>
        <p:spPr bwMode="auto">
          <a:xfrm>
            <a:off x="2490788" y="4883150"/>
            <a:ext cx="539750" cy="539750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 sz="2400">
                <a:ea typeface="宋体" panose="02010600030101010101" pitchFamily="2" charset="-122"/>
              </a:rPr>
              <a:t>7</a:t>
            </a:r>
          </a:p>
        </p:txBody>
      </p:sp>
      <p:sp>
        <p:nvSpPr>
          <p:cNvPr id="90133" name="Line 23"/>
          <p:cNvSpPr>
            <a:spLocks noChangeShapeType="1"/>
          </p:cNvSpPr>
          <p:nvPr/>
        </p:nvSpPr>
        <p:spPr bwMode="auto">
          <a:xfrm>
            <a:off x="3751263" y="4448175"/>
            <a:ext cx="252412" cy="4699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0134" name="Rectangle 25"/>
          <p:cNvSpPr>
            <a:spLocks noChangeArrowheads="1"/>
          </p:cNvSpPr>
          <p:nvPr/>
        </p:nvSpPr>
        <p:spPr bwMode="auto">
          <a:xfrm>
            <a:off x="250825" y="381000"/>
            <a:ext cx="8893175" cy="1328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120000"/>
              </a:lnSpc>
              <a:buClr>
                <a:schemeClr val="hlink"/>
              </a:buClr>
            </a:pPr>
            <a:r>
              <a:rPr kumimoji="0" lang="zh-CN" altLang="en-US"/>
              <a:t>例：按照如下顺序删除平衡二叉树中的结点：</a:t>
            </a:r>
          </a:p>
          <a:p>
            <a:pPr marL="342900" indent="-342900">
              <a:lnSpc>
                <a:spcPct val="120000"/>
              </a:lnSpc>
              <a:buClr>
                <a:schemeClr val="hlink"/>
              </a:buClr>
            </a:pPr>
            <a:r>
              <a:rPr kumimoji="0" lang="en-US" altLang="zh-CN">
                <a:solidFill>
                  <a:srgbClr val="FF0000"/>
                </a:solidFill>
              </a:rPr>
              <a:t>28</a:t>
            </a:r>
            <a:r>
              <a:rPr kumimoji="0" lang="en-US" altLang="zh-CN"/>
              <a:t>, </a:t>
            </a:r>
            <a:r>
              <a:rPr kumimoji="0" lang="en-US" altLang="zh-CN">
                <a:solidFill>
                  <a:srgbClr val="FF0000"/>
                </a:solidFill>
              </a:rPr>
              <a:t>16</a:t>
            </a:r>
            <a:r>
              <a:rPr kumimoji="0" lang="en-US" altLang="zh-CN"/>
              <a:t>, </a:t>
            </a:r>
            <a:r>
              <a:rPr kumimoji="0" lang="en-US" altLang="zh-CN">
                <a:solidFill>
                  <a:srgbClr val="FF0000"/>
                </a:solidFill>
              </a:rPr>
              <a:t>30</a:t>
            </a:r>
            <a:r>
              <a:rPr kumimoji="0" lang="en-US" altLang="zh-CN"/>
              <a:t>, </a:t>
            </a:r>
            <a:r>
              <a:rPr kumimoji="0" lang="en-US" altLang="zh-CN">
                <a:solidFill>
                  <a:srgbClr val="FF0000"/>
                </a:solidFill>
              </a:rPr>
              <a:t>21</a:t>
            </a:r>
            <a:r>
              <a:rPr kumimoji="0" lang="en-US" altLang="zh-CN"/>
              <a:t>, </a:t>
            </a:r>
            <a:r>
              <a:rPr kumimoji="0" lang="en-US" altLang="zh-CN">
                <a:solidFill>
                  <a:srgbClr val="FF0000"/>
                </a:solidFill>
              </a:rPr>
              <a:t>22</a:t>
            </a:r>
            <a:r>
              <a:rPr kumimoji="0" lang="zh-CN" altLang="en-US"/>
              <a:t>。</a:t>
            </a:r>
          </a:p>
          <a:p>
            <a:pPr marL="342900" indent="-342900">
              <a:lnSpc>
                <a:spcPct val="120000"/>
              </a:lnSpc>
              <a:buClr>
                <a:schemeClr val="hlink"/>
              </a:buClr>
            </a:pPr>
            <a:r>
              <a:rPr kumimoji="0" lang="zh-CN" altLang="en-US">
                <a:solidFill>
                  <a:srgbClr val="FF0000"/>
                </a:solidFill>
              </a:rPr>
              <a:t>删除</a:t>
            </a:r>
            <a:r>
              <a:rPr kumimoji="0" lang="en-US" altLang="zh-CN">
                <a:solidFill>
                  <a:srgbClr val="FF0000"/>
                </a:solidFill>
              </a:rPr>
              <a:t>21</a:t>
            </a:r>
            <a:r>
              <a:rPr kumimoji="0" lang="zh-CN" altLang="en-US">
                <a:solidFill>
                  <a:srgbClr val="FF0000"/>
                </a:solidFill>
              </a:rPr>
              <a:t>、</a:t>
            </a:r>
            <a:r>
              <a:rPr kumimoji="0" lang="en-US" altLang="zh-CN">
                <a:solidFill>
                  <a:srgbClr val="FF0000"/>
                </a:solidFill>
              </a:rPr>
              <a:t>22</a:t>
            </a:r>
            <a:r>
              <a:rPr kumimoji="0" lang="zh-CN" altLang="en-US">
                <a:solidFill>
                  <a:srgbClr val="FF0000"/>
                </a:solidFill>
              </a:rPr>
              <a:t>后：</a:t>
            </a: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28E57D-53C5-4147-BB70-E77A4420FE43}" type="slidenum">
              <a:rPr lang="en-US" altLang="zh-CN"/>
              <a:t>8</a:t>
            </a:fld>
            <a:endParaRPr lang="en-US" altLang="zh-CN"/>
          </a:p>
        </p:txBody>
      </p:sp>
      <p:sp>
        <p:nvSpPr>
          <p:cNvPr id="402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zh-CN" smtClean="0"/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对数值型关键字</a:t>
            </a:r>
          </a:p>
          <a:p>
            <a:pPr eaLnBrk="1" hangingPunct="1">
              <a:buFontTx/>
              <a:buNone/>
            </a:pPr>
            <a:r>
              <a:rPr lang="zh-CN" altLang="en-US" smtClean="0"/>
              <a:t>  </a:t>
            </a:r>
            <a:r>
              <a:rPr lang="en-US" altLang="zh-CN" smtClean="0">
                <a:solidFill>
                  <a:schemeClr val="hlink"/>
                </a:solidFill>
              </a:rPr>
              <a:t>#define  EQ(a, b)  ((a) = = (b))</a:t>
            </a:r>
          </a:p>
          <a:p>
            <a:pPr eaLnBrk="1" hangingPunct="1">
              <a:buFontTx/>
              <a:buNone/>
            </a:pPr>
            <a:r>
              <a:rPr lang="en-US" altLang="zh-CN" smtClean="0">
                <a:solidFill>
                  <a:schemeClr val="hlink"/>
                </a:solidFill>
              </a:rPr>
              <a:t>  #define  LT(a, b)  ((a) &lt;  (b))</a:t>
            </a:r>
          </a:p>
          <a:p>
            <a:pPr eaLnBrk="1" hangingPunct="1">
              <a:buFontTx/>
              <a:buNone/>
            </a:pPr>
            <a:r>
              <a:rPr lang="en-US" altLang="zh-CN" smtClean="0">
                <a:solidFill>
                  <a:schemeClr val="hlink"/>
                </a:solidFill>
              </a:rPr>
              <a:t>  #define  LQ(a, b)  ((a) &lt;= (b))</a:t>
            </a:r>
          </a:p>
          <a:p>
            <a:pPr eaLnBrk="1" hangingPunct="1"/>
            <a:r>
              <a:rPr lang="zh-CN" altLang="en-US" smtClean="0"/>
              <a:t>对字符串型关键字</a:t>
            </a:r>
          </a:p>
          <a:p>
            <a:pPr eaLnBrk="1" hangingPunct="1">
              <a:buFontTx/>
              <a:buNone/>
            </a:pPr>
            <a:r>
              <a:rPr lang="zh-CN" altLang="en-US" smtClean="0">
                <a:solidFill>
                  <a:schemeClr val="hlink"/>
                </a:solidFill>
              </a:rPr>
              <a:t>  </a:t>
            </a:r>
            <a:r>
              <a:rPr lang="en-US" altLang="zh-CN" smtClean="0">
                <a:solidFill>
                  <a:schemeClr val="hlink"/>
                </a:solidFill>
              </a:rPr>
              <a:t>#define  EQ(a, b)  (!strcmp((a), (b)))</a:t>
            </a:r>
          </a:p>
          <a:p>
            <a:pPr eaLnBrk="1" hangingPunct="1">
              <a:buFontTx/>
              <a:buNone/>
            </a:pPr>
            <a:r>
              <a:rPr lang="en-US" altLang="zh-CN" smtClean="0">
                <a:solidFill>
                  <a:schemeClr val="hlink"/>
                </a:solidFill>
              </a:rPr>
              <a:t>  #define  LT(a, b)  (strcmp((a), (b)) &lt; 0)</a:t>
            </a:r>
          </a:p>
          <a:p>
            <a:pPr eaLnBrk="1" hangingPunct="1">
              <a:buFontTx/>
              <a:buNone/>
            </a:pPr>
            <a:r>
              <a:rPr lang="en-US" altLang="zh-CN" smtClean="0">
                <a:solidFill>
                  <a:schemeClr val="hlink"/>
                </a:solidFill>
              </a:rPr>
              <a:t>  #define  LQ(a, b)  (strcmp((a), (b)) &lt;= 0)</a:t>
            </a:r>
          </a:p>
          <a:p>
            <a:pPr eaLnBrk="1" hangingPunct="1"/>
            <a:endParaRPr lang="en-US" altLang="zh-CN" smtClean="0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190BDA-3046-43AA-A752-85983AFB7349}" type="slidenum">
              <a:rPr lang="en-US" altLang="zh-CN"/>
              <a:t>80</a:t>
            </a:fld>
            <a:endParaRPr lang="en-US" altLang="zh-CN"/>
          </a:p>
        </p:txBody>
      </p:sp>
      <p:sp>
        <p:nvSpPr>
          <p:cNvPr id="330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平衡二叉树查找分析</a:t>
            </a:r>
          </a:p>
        </p:txBody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在平衡二叉树上查找的算法与排序二叉树相同</a:t>
            </a:r>
          </a:p>
          <a:p>
            <a:pPr eaLnBrk="1" hangingPunct="1"/>
            <a:r>
              <a:rPr lang="zh-CN" altLang="en-US" smtClean="0"/>
              <a:t>查找过程中的比较次数不超过树的深度</a:t>
            </a:r>
          </a:p>
          <a:p>
            <a:pPr eaLnBrk="1" hangingPunct="1"/>
            <a:r>
              <a:rPr lang="zh-CN" altLang="en-US" smtClean="0"/>
              <a:t>所以在平衡二叉树上查找的时间复杂度为</a:t>
            </a:r>
            <a:r>
              <a:rPr lang="en-US" altLang="zh-CN" smtClean="0"/>
              <a:t>(log</a:t>
            </a:r>
            <a:r>
              <a:rPr lang="en-US" altLang="zh-CN" baseline="-25000" smtClean="0"/>
              <a:t>2</a:t>
            </a:r>
            <a:r>
              <a:rPr lang="en-US" altLang="zh-CN" smtClean="0"/>
              <a:t>n)</a:t>
            </a: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9.2.3 B - </a:t>
            </a:r>
            <a:r>
              <a:rPr lang="zh-CN" altLang="en-US" dirty="0" smtClean="0"/>
              <a:t>树</a:t>
            </a:r>
            <a:endParaRPr lang="zh-CN" altLang="en-US" dirty="0"/>
          </a:p>
        </p:txBody>
      </p:sp>
      <p:sp>
        <p:nvSpPr>
          <p:cNvPr id="9216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>
                <a:solidFill>
                  <a:srgbClr val="FF0000"/>
                </a:solidFill>
              </a:rPr>
              <a:t>B-</a:t>
            </a:r>
            <a:r>
              <a:rPr lang="zh-CN" altLang="en-US" smtClean="0">
                <a:solidFill>
                  <a:srgbClr val="FF0000"/>
                </a:solidFill>
              </a:rPr>
              <a:t>树的基本思想：</a:t>
            </a:r>
            <a:endParaRPr lang="en-US" altLang="zh-CN" smtClean="0">
              <a:solidFill>
                <a:srgbClr val="FF0000"/>
              </a:solidFill>
            </a:endParaRPr>
          </a:p>
          <a:p>
            <a:r>
              <a:rPr lang="zh-CN" altLang="en-US" u="sng" smtClean="0"/>
              <a:t>内、外存交换</a:t>
            </a:r>
            <a:r>
              <a:rPr lang="zh-CN" altLang="en-US" smtClean="0"/>
              <a:t>采用分块技术。</a:t>
            </a:r>
            <a:endParaRPr lang="en-US" altLang="zh-CN" smtClean="0"/>
          </a:p>
          <a:p>
            <a:r>
              <a:rPr lang="zh-CN" altLang="en-US" smtClean="0"/>
              <a:t>外存分为若干</a:t>
            </a:r>
            <a:r>
              <a:rPr lang="zh-CN" altLang="en-US" smtClean="0">
                <a:solidFill>
                  <a:srgbClr val="FF0000"/>
                </a:solidFill>
              </a:rPr>
              <a:t>固定大小</a:t>
            </a:r>
            <a:r>
              <a:rPr lang="zh-CN" altLang="en-US" smtClean="0"/>
              <a:t>的块，称为</a:t>
            </a:r>
            <a:r>
              <a:rPr lang="zh-CN" altLang="en-US" smtClean="0">
                <a:solidFill>
                  <a:srgbClr val="FF0000"/>
                </a:solidFill>
              </a:rPr>
              <a:t>页块</a:t>
            </a:r>
            <a:r>
              <a:rPr lang="zh-CN" altLang="en-US" smtClean="0"/>
              <a:t>或物理块。</a:t>
            </a:r>
            <a:endParaRPr lang="en-US" altLang="zh-CN" smtClean="0"/>
          </a:p>
          <a:p>
            <a:r>
              <a:rPr lang="zh-CN" altLang="en-US" smtClean="0"/>
              <a:t>另外开辟一个或多个缓冲区，每个缓冲区的大小与外存的一个页块相同，每次内、外存交换以整个页块为单位，这样经过一次定位就可以交换一个页块的数据。</a:t>
            </a:r>
            <a:endParaRPr lang="en-US" altLang="zh-CN" smtClean="0"/>
          </a:p>
          <a:p>
            <a:r>
              <a:rPr lang="zh-CN" altLang="en-US" smtClean="0"/>
              <a:t>为使一次交换的页块中的数据得到充分的利用，在设计系统时必须仔细考虑一个页块中数据的相关性，于是产生</a:t>
            </a:r>
            <a:r>
              <a:rPr lang="en-US" altLang="zh-CN" smtClean="0">
                <a:solidFill>
                  <a:srgbClr val="FF0000"/>
                </a:solidFill>
              </a:rPr>
              <a:t>B-</a:t>
            </a:r>
            <a:r>
              <a:rPr lang="zh-CN" altLang="en-US" smtClean="0">
                <a:solidFill>
                  <a:srgbClr val="FF0000"/>
                </a:solidFill>
              </a:rPr>
              <a:t>树</a:t>
            </a:r>
            <a:r>
              <a:rPr lang="zh-CN" altLang="en-US" smtClean="0"/>
              <a:t>。</a:t>
            </a:r>
          </a:p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4B74A1-C40D-4018-95B4-A7D2769C56DE}" type="slidenum">
              <a:rPr lang="en-US" altLang="zh-CN" smtClean="0"/>
              <a:t>81</a:t>
            </a:fld>
            <a:endParaRPr lang="en-US" altLang="zh-CN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硬盘的基本结构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5A8F5F-97C1-4ECB-8AFF-ADAC99A19FCA}" type="slidenum">
              <a:rPr lang="en-US" altLang="zh-CN" smtClean="0"/>
              <a:t>82</a:t>
            </a:fld>
            <a:endParaRPr lang="en-US" altLang="zh-CN"/>
          </a:p>
        </p:txBody>
      </p:sp>
      <p:pic>
        <p:nvPicPr>
          <p:cNvPr id="5" name="图片 4" descr="http://hiphotos.baidu.com/reply1/pic/item/05d998bea644422a18d81f0d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780928"/>
            <a:ext cx="4762500" cy="32480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  <p:pic>
        <p:nvPicPr>
          <p:cNvPr id="6" name="图片 5" descr="http://hiphotos.baidu.com/reply1/pic/item/51b4b1dc4ed552cf77c6380c.jp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83238" y="-1"/>
            <a:ext cx="4762500" cy="3286125"/>
          </a:xfrm>
          <a:prstGeom prst="rect">
            <a:avLst/>
          </a:prstGeom>
          <a:solidFill>
            <a:schemeClr val="accent2"/>
          </a:solidFill>
          <a:ln w="9525">
            <a:solidFill>
              <a:srgbClr val="FF0000"/>
            </a:solidFill>
            <a:miter lim="800000"/>
            <a:headEnd/>
            <a:tailEnd/>
          </a:ln>
        </p:spPr>
      </p:pic>
      <p:pic>
        <p:nvPicPr>
          <p:cNvPr id="7" name="Picture 4" descr="http://zlg.kepu.gov.cn/zlg/tuke/11/images/t418-14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53" r="20890" b="21899"/>
          <a:stretch>
            <a:fillRect/>
          </a:stretch>
        </p:blipFill>
        <p:spPr bwMode="auto">
          <a:xfrm>
            <a:off x="4083238" y="3789040"/>
            <a:ext cx="4361041" cy="269461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硬盘的基本结构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5A8F5F-97C1-4ECB-8AFF-ADAC99A19FCA}" type="slidenum">
              <a:rPr lang="en-US" altLang="zh-CN" smtClean="0"/>
              <a:t>83</a:t>
            </a:fld>
            <a:endParaRPr lang="en-US" altLang="zh-CN"/>
          </a:p>
        </p:txBody>
      </p:sp>
      <p:pic>
        <p:nvPicPr>
          <p:cNvPr id="5" name="Picture 1" descr="C:\Users\fuyewei_ceo\Desktop\zq-1\1225W52556204423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9396"/>
            <a:ext cx="525303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3D84D7-6ABE-44AA-9A6D-1E3C01C38583}" type="slidenum">
              <a:rPr lang="en-US" altLang="zh-CN"/>
              <a:t>84</a:t>
            </a:fld>
            <a:endParaRPr lang="en-US" altLang="zh-CN"/>
          </a:p>
        </p:txBody>
      </p:sp>
      <p:sp>
        <p:nvSpPr>
          <p:cNvPr id="336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9.2.3 B - </a:t>
            </a:r>
            <a:r>
              <a:rPr lang="zh-CN" altLang="en-US" dirty="0" smtClean="0"/>
              <a:t>树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1) B-</a:t>
            </a:r>
            <a:r>
              <a:rPr lang="zh-CN" altLang="en-US" smtClean="0"/>
              <a:t>树的定义：</a:t>
            </a:r>
            <a:r>
              <a:rPr lang="en-US" altLang="zh-CN" smtClean="0"/>
              <a:t>B-</a:t>
            </a:r>
            <a:r>
              <a:rPr lang="zh-CN" altLang="en-US" smtClean="0"/>
              <a:t>树是一种</a:t>
            </a:r>
            <a:r>
              <a:rPr lang="zh-CN" altLang="en-US" smtClean="0">
                <a:solidFill>
                  <a:srgbClr val="FF0000"/>
                </a:solidFill>
              </a:rPr>
              <a:t>平衡</a:t>
            </a:r>
            <a:r>
              <a:rPr lang="zh-CN" altLang="en-US" smtClean="0"/>
              <a:t>的</a:t>
            </a:r>
            <a:r>
              <a:rPr lang="zh-CN" altLang="en-US" smtClean="0">
                <a:solidFill>
                  <a:srgbClr val="FF0000"/>
                </a:solidFill>
              </a:rPr>
              <a:t>多路查找</a:t>
            </a:r>
            <a:r>
              <a:rPr lang="zh-CN" altLang="en-US" smtClean="0"/>
              <a:t>树：</a:t>
            </a:r>
          </a:p>
        </p:txBody>
      </p:sp>
      <p:graphicFrame>
        <p:nvGraphicFramePr>
          <p:cNvPr id="336900" name="Object 4"/>
          <p:cNvGraphicFramePr>
            <a:graphicFrameLocks noChangeAspect="1"/>
          </p:cNvGraphicFramePr>
          <p:nvPr/>
        </p:nvGraphicFramePr>
        <p:xfrm>
          <a:off x="0" y="1700213"/>
          <a:ext cx="9144000" cy="343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9" name="Document" r:id="rId3" imgW="8221345" imgH="2357120" progId="Word.Document.8">
                  <p:embed/>
                </p:oleObj>
              </mc:Choice>
              <mc:Fallback>
                <p:oleObj name="Document" r:id="rId3" imgW="8221345" imgH="235712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700213"/>
                        <a:ext cx="9144000" cy="343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6901" name="Rectangle 5"/>
          <p:cNvSpPr>
            <a:spLocks noChangeArrowheads="1"/>
          </p:cNvSpPr>
          <p:nvPr/>
        </p:nvSpPr>
        <p:spPr bwMode="auto">
          <a:xfrm>
            <a:off x="395288" y="5300663"/>
            <a:ext cx="8223250" cy="955675"/>
          </a:xfrm>
          <a:prstGeom prst="rect">
            <a:avLst/>
          </a:prstGeom>
          <a:noFill/>
          <a:ln w="9525" algn="ctr">
            <a:solidFill>
              <a:schemeClr val="hlink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kumimoji="0" lang="en-US" altLang="zh-CN">
                <a:solidFill>
                  <a:srgbClr val="FF0000"/>
                </a:solidFill>
              </a:rPr>
              <a:t> </a:t>
            </a:r>
            <a:r>
              <a:rPr kumimoji="0" lang="zh-CN" altLang="en-US">
                <a:solidFill>
                  <a:srgbClr val="FF0000"/>
                </a:solidFill>
              </a:rPr>
              <a:t>性质</a:t>
            </a:r>
            <a:r>
              <a:rPr kumimoji="0" lang="en-US" altLang="zh-CN">
                <a:solidFill>
                  <a:srgbClr val="FF0000"/>
                </a:solidFill>
              </a:rPr>
              <a:t>1</a:t>
            </a:r>
            <a:r>
              <a:rPr kumimoji="0" lang="zh-CN" altLang="en-US">
                <a:solidFill>
                  <a:srgbClr val="FF0000"/>
                </a:solidFill>
              </a:rPr>
              <a:t>：</a:t>
            </a:r>
            <a:r>
              <a:rPr kumimoji="0" lang="zh-CN" altLang="en-US"/>
              <a:t>每个结点有 </a:t>
            </a:r>
            <a:r>
              <a:rPr kumimoji="0" lang="en-US" altLang="zh-CN"/>
              <a:t>n </a:t>
            </a:r>
            <a:r>
              <a:rPr kumimoji="0" lang="zh-CN" altLang="en-US"/>
              <a:t>个关键字； </a:t>
            </a:r>
            <a:r>
              <a:rPr kumimoji="0" lang="en-US" altLang="zh-CN"/>
              <a:t>n </a:t>
            </a:r>
            <a:r>
              <a:rPr kumimoji="0" lang="zh-CN" altLang="en-US"/>
              <a:t>个指向记录的指针 </a:t>
            </a:r>
            <a:r>
              <a:rPr kumimoji="0" lang="en-US" altLang="zh-CN"/>
              <a:t>Di</a:t>
            </a:r>
            <a:r>
              <a:rPr kumimoji="0" lang="zh-CN" altLang="en-US"/>
              <a:t>；</a:t>
            </a:r>
            <a:r>
              <a:rPr kumimoji="0" lang="en-US" altLang="zh-CN"/>
              <a:t>n+1 </a:t>
            </a:r>
            <a:r>
              <a:rPr kumimoji="0" lang="zh-CN" altLang="en-US"/>
              <a:t>个指向子树的指针 </a:t>
            </a:r>
            <a:r>
              <a:rPr kumimoji="0" lang="en-US" altLang="zh-CN"/>
              <a:t>Ai</a:t>
            </a:r>
            <a:r>
              <a:rPr kumimoji="0" lang="zh-CN" altLang="en-US"/>
              <a:t>；</a:t>
            </a:r>
          </a:p>
        </p:txBody>
      </p:sp>
      <p:sp>
        <p:nvSpPr>
          <p:cNvPr id="336902" name="Text Box 6"/>
          <p:cNvSpPr txBox="1">
            <a:spLocks noChangeArrowheads="1"/>
          </p:cNvSpPr>
          <p:nvPr/>
        </p:nvSpPr>
        <p:spPr bwMode="auto">
          <a:xfrm>
            <a:off x="5143500" y="1773238"/>
            <a:ext cx="3786188" cy="523875"/>
          </a:xfrm>
          <a:prstGeom prst="rect">
            <a:avLst/>
          </a:prstGeom>
          <a:noFill/>
          <a:ln w="9525" algn="ctr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rgbClr val="FF0000"/>
                </a:solidFill>
              </a:rPr>
              <a:t>注意：</a:t>
            </a:r>
            <a:r>
              <a:rPr lang="en-US" altLang="zh-CN">
                <a:solidFill>
                  <a:srgbClr val="FF0000"/>
                </a:solidFill>
              </a:rPr>
              <a:t>n</a:t>
            </a:r>
            <a:r>
              <a:rPr lang="zh-CN" altLang="en-US">
                <a:solidFill>
                  <a:srgbClr val="FF0000"/>
                </a:solidFill>
              </a:rPr>
              <a:t>小于树的阶</a:t>
            </a:r>
            <a:r>
              <a:rPr lang="en-US" altLang="zh-CN">
                <a:solidFill>
                  <a:srgbClr val="FF0000"/>
                </a:solidFill>
              </a:rPr>
              <a:t>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95288" y="2591349"/>
            <a:ext cx="1440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阶</a:t>
            </a:r>
            <a:r>
              <a:rPr lang="en-US" altLang="zh-CN" dirty="0" smtClean="0"/>
              <a:t>B-</a:t>
            </a:r>
            <a:r>
              <a:rPr lang="zh-CN" altLang="en-US" dirty="0" smtClean="0"/>
              <a:t>树</a:t>
            </a:r>
            <a:endParaRPr lang="zh-CN" altLang="en-US" dirty="0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36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6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369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369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369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3690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3690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3690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3690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3690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3690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3690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3690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6901" grpId="0" animBg="1"/>
      <p:bldP spid="336902" grpId="0" animBg="1"/>
      <p:bldP spid="2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DE5C36-11F6-4887-BE82-84EF98E1AB04}" type="slidenum">
              <a:rPr lang="en-US" altLang="zh-CN"/>
              <a:t>85</a:t>
            </a:fld>
            <a:endParaRPr lang="en-US" altLang="zh-CN"/>
          </a:p>
        </p:txBody>
      </p:sp>
      <p:sp>
        <p:nvSpPr>
          <p:cNvPr id="13316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250825" y="3860800"/>
            <a:ext cx="8642350" cy="2520950"/>
          </a:xfrm>
          <a:ln>
            <a:solidFill>
              <a:schemeClr val="hlink"/>
            </a:solidFill>
            <a:miter lim="800000"/>
          </a:ln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rgbClr val="FF0000"/>
                </a:solidFill>
              </a:rPr>
              <a:t>性质</a:t>
            </a:r>
            <a:r>
              <a:rPr lang="en-US" altLang="zh-CN" smtClean="0">
                <a:solidFill>
                  <a:srgbClr val="FF0000"/>
                </a:solidFill>
              </a:rPr>
              <a:t>2</a:t>
            </a:r>
            <a:r>
              <a:rPr lang="zh-CN" altLang="en-US" smtClean="0">
                <a:solidFill>
                  <a:srgbClr val="FF0000"/>
                </a:solidFill>
              </a:rPr>
              <a:t>：</a:t>
            </a:r>
          </a:p>
          <a:p>
            <a:pPr lvl="1" eaLnBrk="1" hangingPunct="1"/>
            <a:r>
              <a:rPr lang="zh-CN" altLang="en-US" smtClean="0"/>
              <a:t>每个结点中的多个关键字均自小至大有序排列</a:t>
            </a:r>
            <a:r>
              <a:rPr lang="en-US" altLang="zh-CN" smtClean="0"/>
              <a:t>, </a:t>
            </a:r>
            <a:r>
              <a:rPr lang="zh-CN" altLang="en-US" smtClean="0"/>
              <a:t>即：</a:t>
            </a:r>
            <a:r>
              <a:rPr lang="en-US" altLang="zh-CN" smtClean="0"/>
              <a:t>K1&lt; K2 &lt; … &lt; Kn  </a:t>
            </a:r>
            <a:r>
              <a:rPr lang="zh-CN" altLang="en-US" smtClean="0"/>
              <a:t>；</a:t>
            </a:r>
          </a:p>
          <a:p>
            <a:pPr lvl="1" eaLnBrk="1" hangingPunct="1"/>
            <a:r>
              <a:rPr lang="en-US" altLang="zh-CN" smtClean="0"/>
              <a:t>Ai-1 </a:t>
            </a:r>
            <a:r>
              <a:rPr lang="zh-CN" altLang="en-US" smtClean="0"/>
              <a:t>所指子树上所有关键字均小于</a:t>
            </a:r>
            <a:r>
              <a:rPr lang="en-US" altLang="zh-CN" smtClean="0"/>
              <a:t>Ki  </a:t>
            </a:r>
            <a:r>
              <a:rPr lang="zh-CN" altLang="en-US" smtClean="0"/>
              <a:t>；</a:t>
            </a:r>
          </a:p>
          <a:p>
            <a:pPr lvl="1" eaLnBrk="1" hangingPunct="1"/>
            <a:r>
              <a:rPr lang="en-US" altLang="zh-CN" smtClean="0"/>
              <a:t>Ai </a:t>
            </a:r>
            <a:r>
              <a:rPr lang="zh-CN" altLang="en-US" smtClean="0"/>
              <a:t>所指子树上所有关键字均大于</a:t>
            </a:r>
            <a:r>
              <a:rPr lang="en-US" altLang="zh-CN" smtClean="0"/>
              <a:t>Ki  </a:t>
            </a:r>
            <a:r>
              <a:rPr lang="zh-CN" altLang="en-US" smtClean="0"/>
              <a:t>；</a:t>
            </a:r>
          </a:p>
        </p:txBody>
      </p:sp>
      <p:graphicFrame>
        <p:nvGraphicFramePr>
          <p:cNvPr id="13314" name="Object 10"/>
          <p:cNvGraphicFramePr>
            <a:graphicFrameLocks noChangeAspect="1"/>
          </p:cNvGraphicFramePr>
          <p:nvPr/>
        </p:nvGraphicFramePr>
        <p:xfrm>
          <a:off x="0" y="188913"/>
          <a:ext cx="9144000" cy="343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0" name="文档" r:id="rId3" imgW="8221345" imgH="2357120" progId="Word.Document.8">
                  <p:embed/>
                </p:oleObj>
              </mc:Choice>
              <mc:Fallback>
                <p:oleObj name="文档" r:id="rId3" imgW="8221345" imgH="2357120" progId="Word.Document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88913"/>
                        <a:ext cx="9144000" cy="343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840188-4DA3-411D-80BD-564E8E0DFE4A}" type="slidenum">
              <a:rPr lang="en-US" altLang="zh-CN"/>
              <a:t>86</a:t>
            </a:fld>
            <a:endParaRPr lang="en-US" altLang="zh-CN"/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96850" y="3716338"/>
            <a:ext cx="8642350" cy="2665412"/>
          </a:xfrm>
          <a:ln>
            <a:solidFill>
              <a:schemeClr val="hlink"/>
            </a:solidFill>
            <a:miter lim="800000"/>
          </a:ln>
        </p:spPr>
        <p:txBody>
          <a:bodyPr/>
          <a:lstStyle/>
          <a:p>
            <a:pPr eaLnBrk="1" hangingPunct="1"/>
            <a:r>
              <a:rPr lang="zh-CN" altLang="en-US" dirty="0" smtClean="0">
                <a:solidFill>
                  <a:srgbClr val="FF0000"/>
                </a:solidFill>
              </a:rPr>
              <a:t>性质</a:t>
            </a:r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r>
              <a:rPr lang="zh-CN" altLang="en-US" dirty="0" smtClean="0">
                <a:solidFill>
                  <a:srgbClr val="FF0000"/>
                </a:solidFill>
              </a:rPr>
              <a:t>：</a:t>
            </a:r>
          </a:p>
          <a:p>
            <a:pPr lvl="1" eaLnBrk="1" hangingPunct="1"/>
            <a:r>
              <a:rPr lang="zh-CN" altLang="en-US" dirty="0" smtClean="0"/>
              <a:t>树中所有叶子结点均在树中的同一层次上；</a:t>
            </a:r>
          </a:p>
          <a:p>
            <a:pPr lvl="1" eaLnBrk="1" hangingPunct="1"/>
            <a:r>
              <a:rPr lang="zh-CN" altLang="en-US" dirty="0" smtClean="0">
                <a:solidFill>
                  <a:srgbClr val="FF0000"/>
                </a:solidFill>
              </a:rPr>
              <a:t>根结点</a:t>
            </a:r>
            <a:r>
              <a:rPr lang="zh-CN" altLang="en-US" dirty="0" smtClean="0"/>
              <a:t>或为空</a:t>
            </a:r>
            <a:r>
              <a:rPr lang="en-US" altLang="zh-CN" dirty="0" smtClean="0"/>
              <a:t>, </a:t>
            </a:r>
            <a:r>
              <a:rPr lang="zh-CN" altLang="en-US" dirty="0" smtClean="0"/>
              <a:t>或至少含有两棵子树；</a:t>
            </a:r>
          </a:p>
          <a:p>
            <a:pPr lvl="1" eaLnBrk="1" hangingPunct="1"/>
            <a:r>
              <a:rPr lang="zh-CN" altLang="en-US" dirty="0" smtClean="0">
                <a:solidFill>
                  <a:srgbClr val="FF0000"/>
                </a:solidFill>
              </a:rPr>
              <a:t>其余所有结点</a:t>
            </a:r>
            <a:r>
              <a:rPr lang="zh-CN" altLang="en-US" dirty="0" smtClean="0"/>
              <a:t>均至少含有</a:t>
            </a:r>
            <a:r>
              <a:rPr kumimoji="1" lang="zh-CN" altLang="en-US" dirty="0" smtClean="0">
                <a:sym typeface="Symbol" panose="05050102010706020507" pitchFamily="18" charset="2"/>
              </a:rPr>
              <a:t></a:t>
            </a:r>
            <a:r>
              <a:rPr kumimoji="1" lang="en-US" altLang="zh-CN" dirty="0" smtClean="0"/>
              <a:t>m/2</a:t>
            </a:r>
            <a:r>
              <a:rPr kumimoji="1" lang="en-US" altLang="zh-CN" dirty="0" smtClean="0">
                <a:sym typeface="Symbol" panose="05050102010706020507" pitchFamily="18" charset="2"/>
              </a:rPr>
              <a:t></a:t>
            </a:r>
            <a:r>
              <a:rPr lang="zh-CN" altLang="en-US" dirty="0" smtClean="0"/>
              <a:t>棵子树</a:t>
            </a:r>
            <a:r>
              <a:rPr lang="en-US" altLang="zh-CN" dirty="0" smtClean="0"/>
              <a:t>, </a:t>
            </a:r>
            <a:r>
              <a:rPr lang="zh-CN" altLang="en-US" dirty="0" smtClean="0"/>
              <a:t>至多含有 </a:t>
            </a:r>
            <a:r>
              <a:rPr lang="en-US" altLang="zh-CN" dirty="0" smtClean="0"/>
              <a:t>m </a:t>
            </a:r>
            <a:r>
              <a:rPr lang="zh-CN" altLang="en-US" dirty="0" smtClean="0"/>
              <a:t>棵子树；</a:t>
            </a:r>
          </a:p>
        </p:txBody>
      </p:sp>
      <p:graphicFrame>
        <p:nvGraphicFramePr>
          <p:cNvPr id="14338" name="Object 4"/>
          <p:cNvGraphicFramePr>
            <a:graphicFrameLocks noChangeAspect="1"/>
          </p:cNvGraphicFramePr>
          <p:nvPr/>
        </p:nvGraphicFramePr>
        <p:xfrm>
          <a:off x="0" y="188913"/>
          <a:ext cx="9144000" cy="343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4" name="文档" r:id="rId3" imgW="8221345" imgH="2357120" progId="Word.Document.8">
                  <p:embed/>
                </p:oleObj>
              </mc:Choice>
              <mc:Fallback>
                <p:oleObj name="文档" r:id="rId3" imgW="8221345" imgH="235712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88913"/>
                        <a:ext cx="9144000" cy="343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6" grpId="0" build="p" bldLvl="2" autoUpdateAnimBg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54C1E1-FD3C-4CC7-9C57-B34A3FC9FCF1}" type="slidenum">
              <a:rPr lang="en-US" altLang="zh-CN"/>
              <a:t>87</a:t>
            </a:fld>
            <a:endParaRPr lang="en-US" altLang="zh-CN"/>
          </a:p>
        </p:txBody>
      </p:sp>
      <p:sp>
        <p:nvSpPr>
          <p:cNvPr id="375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2</a:t>
            </a:r>
            <a:r>
              <a:rPr lang="zh-CN" altLang="en-US" smtClean="0"/>
              <a:t>）</a:t>
            </a:r>
            <a:r>
              <a:rPr lang="en-US" altLang="zh-CN" smtClean="0"/>
              <a:t>B</a:t>
            </a:r>
            <a:r>
              <a:rPr lang="zh-CN" altLang="en-US" smtClean="0"/>
              <a:t>－树的查找过程</a:t>
            </a:r>
          </a:p>
        </p:txBody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 </a:t>
            </a:r>
            <a:r>
              <a:rPr lang="zh-CN" altLang="en-US" dirty="0" smtClean="0"/>
              <a:t>基本过程</a:t>
            </a:r>
          </a:p>
          <a:p>
            <a:pPr lvl="1" eaLnBrk="1" hangingPunct="1"/>
            <a:r>
              <a:rPr lang="zh-CN" altLang="en-US" dirty="0" smtClean="0"/>
              <a:t>从根结点出发</a:t>
            </a:r>
          </a:p>
          <a:p>
            <a:pPr lvl="1" eaLnBrk="1" hangingPunct="1"/>
            <a:r>
              <a:rPr lang="zh-CN" altLang="en-US" dirty="0" smtClean="0">
                <a:solidFill>
                  <a:srgbClr val="FF0000"/>
                </a:solidFill>
              </a:rPr>
              <a:t>沿指针搜索结点</a:t>
            </a:r>
            <a:r>
              <a:rPr lang="zh-CN" altLang="en-US" dirty="0" smtClean="0"/>
              <a:t>和在</a:t>
            </a:r>
            <a:r>
              <a:rPr lang="zh-CN" altLang="en-US" dirty="0" smtClean="0">
                <a:solidFill>
                  <a:srgbClr val="FF0000"/>
                </a:solidFill>
              </a:rPr>
              <a:t>结点内进行顺序（或折半）查找</a:t>
            </a:r>
            <a:r>
              <a:rPr lang="zh-CN" altLang="en-US" dirty="0" smtClean="0"/>
              <a:t> 两个过程</a:t>
            </a:r>
            <a:r>
              <a:rPr lang="zh-CN" altLang="en-US" dirty="0" smtClean="0">
                <a:solidFill>
                  <a:srgbClr val="A50021"/>
                </a:solidFill>
              </a:rPr>
              <a:t>交叉</a:t>
            </a:r>
            <a:r>
              <a:rPr lang="zh-CN" altLang="en-US" dirty="0" smtClean="0"/>
              <a:t>进行。</a:t>
            </a:r>
          </a:p>
          <a:p>
            <a:pPr lvl="1" eaLnBrk="1" hangingPunct="1"/>
            <a:r>
              <a:rPr lang="zh-CN" altLang="en-US" dirty="0" smtClean="0"/>
              <a:t>若查找成功</a:t>
            </a:r>
            <a:r>
              <a:rPr lang="en-US" altLang="zh-CN" dirty="0" smtClean="0"/>
              <a:t>, </a:t>
            </a:r>
            <a:r>
              <a:rPr lang="zh-CN" altLang="en-US" dirty="0" smtClean="0"/>
              <a:t>则返回指向被查关键字所在</a:t>
            </a:r>
            <a:r>
              <a:rPr lang="zh-CN" altLang="en-US" dirty="0" smtClean="0">
                <a:solidFill>
                  <a:srgbClr val="FF0000"/>
                </a:solidFill>
              </a:rPr>
              <a:t>结点的指针</a:t>
            </a:r>
            <a:r>
              <a:rPr lang="zh-CN" altLang="en-US" dirty="0" smtClean="0"/>
              <a:t>和</a:t>
            </a:r>
            <a:r>
              <a:rPr lang="zh-CN" altLang="en-US" dirty="0" smtClean="0">
                <a:solidFill>
                  <a:srgbClr val="FF0000"/>
                </a:solidFill>
              </a:rPr>
              <a:t>关键字在结点中的位置</a:t>
            </a:r>
            <a:r>
              <a:rPr lang="zh-CN" altLang="en-US" dirty="0" smtClean="0"/>
              <a:t>；</a:t>
            </a:r>
          </a:p>
          <a:p>
            <a:pPr lvl="1" eaLnBrk="1" hangingPunct="1"/>
            <a:r>
              <a:rPr lang="zh-CN" altLang="en-US" dirty="0" smtClean="0"/>
              <a:t>若查找不成功</a:t>
            </a:r>
            <a:r>
              <a:rPr lang="en-US" altLang="zh-CN" dirty="0" smtClean="0"/>
              <a:t>, </a:t>
            </a:r>
            <a:r>
              <a:rPr lang="zh-CN" altLang="en-US" dirty="0" smtClean="0"/>
              <a:t>则可以</a:t>
            </a:r>
            <a:r>
              <a:rPr lang="zh-CN" altLang="en-US" dirty="0" smtClean="0">
                <a:solidFill>
                  <a:srgbClr val="FF0000"/>
                </a:solidFill>
              </a:rPr>
              <a:t>返回插入位置</a:t>
            </a:r>
            <a:r>
              <a:rPr lang="zh-CN" altLang="en-US" dirty="0" smtClean="0"/>
              <a:t>。</a:t>
            </a:r>
          </a:p>
          <a:p>
            <a:pPr eaLnBrk="1" hangingPunct="1"/>
            <a:endParaRPr lang="zh-CN" altLang="en-US" dirty="0" smtClean="0"/>
          </a:p>
          <a:p>
            <a:pPr eaLnBrk="1" hangingPunct="1"/>
            <a:r>
              <a:rPr lang="zh-CN" altLang="en-US" dirty="0" smtClean="0"/>
              <a:t>在查找不成功之后</a:t>
            </a:r>
            <a:r>
              <a:rPr lang="en-US" altLang="zh-CN" dirty="0" smtClean="0"/>
              <a:t>, </a:t>
            </a:r>
            <a:r>
              <a:rPr lang="zh-CN" altLang="en-US" dirty="0" smtClean="0"/>
              <a:t>可以进行插入。</a:t>
            </a: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AF5881-66B6-4AA4-8997-11258F154956}" type="slidenum">
              <a:rPr lang="en-US" altLang="zh-CN"/>
              <a:t>88</a:t>
            </a:fld>
            <a:endParaRPr lang="en-US" altLang="zh-CN"/>
          </a:p>
        </p:txBody>
      </p:sp>
      <p:sp>
        <p:nvSpPr>
          <p:cNvPr id="376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r>
              <a:rPr lang="en-US" altLang="zh-CN" dirty="0" smtClean="0"/>
              <a:t>B</a:t>
            </a:r>
            <a:r>
              <a:rPr lang="zh-CN" altLang="en-US" dirty="0" smtClean="0"/>
              <a:t>－树的插入过程</a:t>
            </a:r>
          </a:p>
        </p:txBody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关键字插入的位置必定在</a:t>
            </a:r>
            <a:r>
              <a:rPr lang="zh-CN" altLang="en-US" smtClean="0">
                <a:solidFill>
                  <a:srgbClr val="A50021"/>
                </a:solidFill>
              </a:rPr>
              <a:t>叶子结点</a:t>
            </a:r>
            <a:r>
              <a:rPr lang="en-US" altLang="zh-CN" smtClean="0"/>
              <a:t>, </a:t>
            </a:r>
            <a:r>
              <a:rPr lang="zh-CN" altLang="en-US" smtClean="0"/>
              <a:t>分三种情况</a:t>
            </a:r>
          </a:p>
          <a:p>
            <a:pPr eaLnBrk="1" hangingPunct="1"/>
            <a:r>
              <a:rPr lang="zh-CN" altLang="en-US" smtClean="0">
                <a:solidFill>
                  <a:srgbClr val="6600CC"/>
                </a:solidFill>
              </a:rPr>
              <a:t>情况</a:t>
            </a:r>
            <a:r>
              <a:rPr lang="en-US" altLang="zh-CN" smtClean="0">
                <a:solidFill>
                  <a:srgbClr val="6600CC"/>
                </a:solidFill>
              </a:rPr>
              <a:t>1</a:t>
            </a:r>
            <a:r>
              <a:rPr lang="zh-CN" altLang="en-US" smtClean="0">
                <a:solidFill>
                  <a:srgbClr val="6600CC"/>
                </a:solidFill>
              </a:rPr>
              <a:t>：</a:t>
            </a:r>
            <a:r>
              <a:rPr lang="en-US" altLang="zh-CN" smtClean="0">
                <a:solidFill>
                  <a:srgbClr val="FF0000"/>
                </a:solidFill>
              </a:rPr>
              <a:t>3</a:t>
            </a:r>
            <a:r>
              <a:rPr lang="zh-CN" altLang="en-US" smtClean="0">
                <a:solidFill>
                  <a:srgbClr val="FF0000"/>
                </a:solidFill>
              </a:rPr>
              <a:t>阶</a:t>
            </a:r>
            <a:r>
              <a:rPr lang="en-US" altLang="zh-CN" smtClean="0">
                <a:solidFill>
                  <a:srgbClr val="FF0000"/>
                </a:solidFill>
              </a:rPr>
              <a:t>B</a:t>
            </a:r>
            <a:r>
              <a:rPr lang="zh-CN" altLang="en-US" smtClean="0">
                <a:solidFill>
                  <a:srgbClr val="FF0000"/>
                </a:solidFill>
              </a:rPr>
              <a:t>－树</a:t>
            </a:r>
            <a:r>
              <a:rPr lang="en-US" altLang="zh-CN" smtClean="0"/>
              <a:t>, </a:t>
            </a:r>
            <a:r>
              <a:rPr lang="zh-CN" altLang="en-US" smtClean="0"/>
              <a:t>插入</a:t>
            </a:r>
            <a:r>
              <a:rPr lang="en-US" altLang="zh-CN" smtClean="0"/>
              <a:t>60</a:t>
            </a:r>
          </a:p>
        </p:txBody>
      </p:sp>
      <p:sp>
        <p:nvSpPr>
          <p:cNvPr id="376836" name="Rectangle 4"/>
          <p:cNvSpPr>
            <a:spLocks noChangeArrowheads="1"/>
          </p:cNvSpPr>
          <p:nvPr/>
        </p:nvSpPr>
        <p:spPr bwMode="auto">
          <a:xfrm>
            <a:off x="1165225" y="5084763"/>
            <a:ext cx="6581775" cy="1382712"/>
          </a:xfrm>
          <a:prstGeom prst="rect">
            <a:avLst/>
          </a:prstGeom>
          <a:noFill/>
          <a:ln w="9525" algn="ctr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>
                <a:solidFill>
                  <a:srgbClr val="6600CC"/>
                </a:solidFill>
              </a:rPr>
              <a:t>情况</a:t>
            </a:r>
            <a:r>
              <a:rPr kumimoji="0" lang="en-US" altLang="zh-CN">
                <a:solidFill>
                  <a:srgbClr val="6600CC"/>
                </a:solidFill>
              </a:rPr>
              <a:t>1——</a:t>
            </a:r>
            <a:endParaRPr kumimoji="0" lang="en-US" altLang="zh-CN">
              <a:solidFill>
                <a:srgbClr val="FF0000"/>
              </a:solidFill>
            </a:endParaRPr>
          </a:p>
          <a:p>
            <a:r>
              <a:rPr kumimoji="0" lang="zh-CN" altLang="en-US">
                <a:solidFill>
                  <a:srgbClr val="FF0000"/>
                </a:solidFill>
              </a:rPr>
              <a:t>特点：</a:t>
            </a:r>
            <a:r>
              <a:rPr kumimoji="0" lang="zh-CN" altLang="en-US"/>
              <a:t>插入后</a:t>
            </a:r>
            <a:r>
              <a:rPr kumimoji="0" lang="en-US" altLang="zh-CN"/>
              <a:t>, </a:t>
            </a:r>
            <a:r>
              <a:rPr kumimoji="0" lang="zh-CN" altLang="en-US"/>
              <a:t>该结点的关键字个数</a:t>
            </a:r>
            <a:r>
              <a:rPr kumimoji="0" lang="en-US" altLang="zh-CN"/>
              <a:t>n&lt;m</a:t>
            </a:r>
          </a:p>
          <a:p>
            <a:r>
              <a:rPr kumimoji="0" lang="zh-CN" altLang="en-US">
                <a:solidFill>
                  <a:srgbClr val="FF0000"/>
                </a:solidFill>
              </a:rPr>
              <a:t>方法：</a:t>
            </a:r>
            <a:r>
              <a:rPr kumimoji="0" lang="zh-CN" altLang="en-US"/>
              <a:t>不修改指针</a:t>
            </a:r>
          </a:p>
        </p:txBody>
      </p:sp>
      <p:sp>
        <p:nvSpPr>
          <p:cNvPr id="94214" name="Oval 8"/>
          <p:cNvSpPr>
            <a:spLocks noChangeArrowheads="1"/>
          </p:cNvSpPr>
          <p:nvPr/>
        </p:nvSpPr>
        <p:spPr bwMode="auto">
          <a:xfrm>
            <a:off x="1549400" y="2781300"/>
            <a:ext cx="1749425" cy="53340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993300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A50021"/>
                </a:solidFill>
                <a:ea typeface="宋体" panose="02010600030101010101" pitchFamily="2" charset="-122"/>
              </a:rPr>
              <a:t>50</a:t>
            </a:r>
            <a:endParaRPr lang="en-US" altLang="zh-CN" b="0">
              <a:ea typeface="宋体" panose="02010600030101010101" pitchFamily="2" charset="-122"/>
            </a:endParaRPr>
          </a:p>
        </p:txBody>
      </p:sp>
      <p:sp>
        <p:nvSpPr>
          <p:cNvPr id="94215" name="Line 6"/>
          <p:cNvSpPr>
            <a:spLocks noChangeShapeType="1"/>
          </p:cNvSpPr>
          <p:nvPr/>
        </p:nvSpPr>
        <p:spPr bwMode="auto">
          <a:xfrm>
            <a:off x="2773363" y="2997200"/>
            <a:ext cx="889000" cy="1081088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4216" name="Line 7"/>
          <p:cNvSpPr>
            <a:spLocks noChangeShapeType="1"/>
          </p:cNvSpPr>
          <p:nvPr/>
        </p:nvSpPr>
        <p:spPr bwMode="auto">
          <a:xfrm flipH="1">
            <a:off x="1404938" y="2998788"/>
            <a:ext cx="741362" cy="993775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4217" name="Oval 9"/>
          <p:cNvSpPr>
            <a:spLocks noChangeArrowheads="1"/>
          </p:cNvSpPr>
          <p:nvPr/>
        </p:nvSpPr>
        <p:spPr bwMode="auto">
          <a:xfrm>
            <a:off x="468313" y="3860800"/>
            <a:ext cx="1749425" cy="53340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993300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A50021"/>
                </a:solidFill>
                <a:ea typeface="宋体" panose="02010600030101010101" pitchFamily="2" charset="-122"/>
              </a:rPr>
              <a:t>20 40</a:t>
            </a:r>
            <a:endParaRPr lang="en-US" altLang="zh-CN">
              <a:solidFill>
                <a:srgbClr val="A50021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94218" name="Oval 10"/>
          <p:cNvSpPr>
            <a:spLocks noChangeArrowheads="1"/>
          </p:cNvSpPr>
          <p:nvPr/>
        </p:nvSpPr>
        <p:spPr bwMode="auto">
          <a:xfrm>
            <a:off x="2628900" y="3860800"/>
            <a:ext cx="1749425" cy="53340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993300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A50021"/>
                </a:solidFill>
                <a:ea typeface="宋体" panose="02010600030101010101" pitchFamily="2" charset="-122"/>
              </a:rPr>
              <a:t>80</a:t>
            </a:r>
            <a:endParaRPr lang="en-US" altLang="zh-CN">
              <a:solidFill>
                <a:srgbClr val="A50021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94219" name="Line 25"/>
          <p:cNvSpPr>
            <a:spLocks noChangeShapeType="1"/>
          </p:cNvSpPr>
          <p:nvPr/>
        </p:nvSpPr>
        <p:spPr bwMode="auto">
          <a:xfrm>
            <a:off x="762000" y="4191000"/>
            <a:ext cx="0" cy="38100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4220" name="Line 26"/>
          <p:cNvSpPr>
            <a:spLocks noChangeShapeType="1"/>
          </p:cNvSpPr>
          <p:nvPr/>
        </p:nvSpPr>
        <p:spPr bwMode="auto">
          <a:xfrm>
            <a:off x="1295400" y="4191000"/>
            <a:ext cx="0" cy="38100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4221" name="Line 27"/>
          <p:cNvSpPr>
            <a:spLocks noChangeShapeType="1"/>
          </p:cNvSpPr>
          <p:nvPr/>
        </p:nvSpPr>
        <p:spPr bwMode="auto">
          <a:xfrm>
            <a:off x="1828800" y="4191000"/>
            <a:ext cx="0" cy="38100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4222" name="Line 28"/>
          <p:cNvSpPr>
            <a:spLocks noChangeShapeType="1"/>
          </p:cNvSpPr>
          <p:nvPr/>
        </p:nvSpPr>
        <p:spPr bwMode="auto">
          <a:xfrm>
            <a:off x="3200400" y="4191000"/>
            <a:ext cx="0" cy="38100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4223" name="Line 29"/>
          <p:cNvSpPr>
            <a:spLocks noChangeShapeType="1"/>
          </p:cNvSpPr>
          <p:nvPr/>
        </p:nvSpPr>
        <p:spPr bwMode="auto">
          <a:xfrm>
            <a:off x="3733800" y="4191000"/>
            <a:ext cx="0" cy="38100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2" name="Group 36"/>
          <p:cNvGrpSpPr/>
          <p:nvPr/>
        </p:nvGrpSpPr>
        <p:grpSpPr bwMode="auto">
          <a:xfrm>
            <a:off x="4800600" y="2743200"/>
            <a:ext cx="3910013" cy="1795463"/>
            <a:chOff x="3061" y="1797"/>
            <a:chExt cx="2463" cy="1131"/>
          </a:xfrm>
        </p:grpSpPr>
        <p:grpSp>
          <p:nvGrpSpPr>
            <p:cNvPr id="94225" name="Group 23"/>
            <p:cNvGrpSpPr/>
            <p:nvPr/>
          </p:nvGrpSpPr>
          <p:grpSpPr bwMode="auto">
            <a:xfrm>
              <a:off x="3061" y="1797"/>
              <a:ext cx="2463" cy="1016"/>
              <a:chOff x="3048" y="1978"/>
              <a:chExt cx="2463" cy="1016"/>
            </a:xfrm>
          </p:grpSpPr>
          <p:sp>
            <p:nvSpPr>
              <p:cNvPr id="94232" name="Oval 16"/>
              <p:cNvSpPr>
                <a:spLocks noChangeArrowheads="1"/>
              </p:cNvSpPr>
              <p:nvPr/>
            </p:nvSpPr>
            <p:spPr bwMode="auto">
              <a:xfrm>
                <a:off x="3729" y="1978"/>
                <a:ext cx="1102" cy="336"/>
              </a:xfrm>
              <a:prstGeom prst="ellipse">
                <a:avLst/>
              </a:prstGeom>
              <a:solidFill>
                <a:srgbClr val="FFFFCC"/>
              </a:solidFill>
              <a:ln w="19050">
                <a:solidFill>
                  <a:srgbClr val="993300"/>
                </a:solidFill>
                <a:rou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rgbClr val="A50021"/>
                    </a:solidFill>
                    <a:ea typeface="宋体" panose="02010600030101010101" pitchFamily="2" charset="-122"/>
                  </a:rPr>
                  <a:t>50</a:t>
                </a:r>
                <a:endParaRPr lang="en-US" altLang="zh-CN" b="0">
                  <a:ea typeface="宋体" panose="02010600030101010101" pitchFamily="2" charset="-122"/>
                </a:endParaRPr>
              </a:p>
            </p:txBody>
          </p:sp>
          <p:sp>
            <p:nvSpPr>
              <p:cNvPr id="94233" name="Line 14"/>
              <p:cNvSpPr>
                <a:spLocks noChangeShapeType="1"/>
              </p:cNvSpPr>
              <p:nvPr/>
            </p:nvSpPr>
            <p:spPr bwMode="auto">
              <a:xfrm>
                <a:off x="4500" y="2114"/>
                <a:ext cx="560" cy="681"/>
              </a:xfrm>
              <a:prstGeom prst="line">
                <a:avLst/>
              </a:prstGeom>
              <a:noFill/>
              <a:ln w="38100">
                <a:solidFill>
                  <a:srgbClr val="A5002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4234" name="Line 15"/>
              <p:cNvSpPr>
                <a:spLocks noChangeShapeType="1"/>
              </p:cNvSpPr>
              <p:nvPr/>
            </p:nvSpPr>
            <p:spPr bwMode="auto">
              <a:xfrm flipH="1">
                <a:off x="3638" y="2115"/>
                <a:ext cx="421" cy="626"/>
              </a:xfrm>
              <a:prstGeom prst="line">
                <a:avLst/>
              </a:prstGeom>
              <a:noFill/>
              <a:ln w="38100">
                <a:solidFill>
                  <a:srgbClr val="A5002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4235" name="Oval 17"/>
              <p:cNvSpPr>
                <a:spLocks noChangeArrowheads="1"/>
              </p:cNvSpPr>
              <p:nvPr/>
            </p:nvSpPr>
            <p:spPr bwMode="auto">
              <a:xfrm>
                <a:off x="3048" y="2658"/>
                <a:ext cx="1102" cy="336"/>
              </a:xfrm>
              <a:prstGeom prst="ellipse">
                <a:avLst/>
              </a:prstGeom>
              <a:solidFill>
                <a:srgbClr val="FFFFCC"/>
              </a:solidFill>
              <a:ln w="19050">
                <a:solidFill>
                  <a:srgbClr val="993300"/>
                </a:solidFill>
                <a:rou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rgbClr val="A50021"/>
                    </a:solidFill>
                    <a:ea typeface="宋体" panose="02010600030101010101" pitchFamily="2" charset="-122"/>
                  </a:rPr>
                  <a:t>20</a:t>
                </a:r>
                <a:r>
                  <a:rPr lang="en-US" altLang="zh-CN">
                    <a:solidFill>
                      <a:srgbClr val="A50021"/>
                    </a:solidFill>
                    <a:ea typeface="宋体" panose="02010600030101010101" pitchFamily="2" charset="-122"/>
                    <a:sym typeface="Symbol" panose="05050102010706020507" pitchFamily="18" charset="2"/>
                  </a:rPr>
                  <a:t> </a:t>
                </a:r>
                <a:r>
                  <a:rPr lang="en-US" altLang="zh-CN">
                    <a:solidFill>
                      <a:srgbClr val="A50021"/>
                    </a:solidFill>
                    <a:ea typeface="宋体" panose="02010600030101010101" pitchFamily="2" charset="-122"/>
                  </a:rPr>
                  <a:t>40</a:t>
                </a:r>
                <a:r>
                  <a:rPr lang="en-US" altLang="zh-CN">
                    <a:solidFill>
                      <a:srgbClr val="A50021"/>
                    </a:solidFill>
                    <a:ea typeface="宋体" panose="02010600030101010101" pitchFamily="2" charset="-122"/>
                    <a:sym typeface="Symbol" panose="05050102010706020507" pitchFamily="18" charset="2"/>
                  </a:rPr>
                  <a:t> </a:t>
                </a:r>
              </a:p>
            </p:txBody>
          </p:sp>
          <p:sp>
            <p:nvSpPr>
              <p:cNvPr id="94236" name="Oval 18"/>
              <p:cNvSpPr>
                <a:spLocks noChangeArrowheads="1"/>
              </p:cNvSpPr>
              <p:nvPr/>
            </p:nvSpPr>
            <p:spPr bwMode="auto">
              <a:xfrm>
                <a:off x="4409" y="2658"/>
                <a:ext cx="1102" cy="336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rgbClr val="993300"/>
                </a:solidFill>
                <a:rou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ea typeface="宋体" panose="02010600030101010101" pitchFamily="2" charset="-122"/>
                    <a:sym typeface="Symbol" panose="05050102010706020507" pitchFamily="18" charset="2"/>
                  </a:rPr>
                  <a:t>60  </a:t>
                </a:r>
                <a:r>
                  <a:rPr lang="en-US" altLang="zh-CN">
                    <a:ea typeface="宋体" panose="02010600030101010101" pitchFamily="2" charset="-122"/>
                  </a:rPr>
                  <a:t>80</a:t>
                </a:r>
                <a:endParaRPr lang="en-US" altLang="zh-CN">
                  <a:ea typeface="宋体" panose="02010600030101010101" pitchFamily="2" charset="-122"/>
                  <a:sym typeface="Symbol" panose="05050102010706020507" pitchFamily="18" charset="2"/>
                </a:endParaRPr>
              </a:p>
            </p:txBody>
          </p:sp>
        </p:grpSp>
        <p:sp>
          <p:nvSpPr>
            <p:cNvPr id="94226" name="Line 30"/>
            <p:cNvSpPr>
              <a:spLocks noChangeShapeType="1"/>
            </p:cNvSpPr>
            <p:nvPr/>
          </p:nvSpPr>
          <p:spPr bwMode="auto">
            <a:xfrm>
              <a:off x="4624" y="2688"/>
              <a:ext cx="0" cy="24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4227" name="Line 31"/>
            <p:cNvSpPr>
              <a:spLocks noChangeShapeType="1"/>
            </p:cNvSpPr>
            <p:nvPr/>
          </p:nvSpPr>
          <p:spPr bwMode="auto">
            <a:xfrm>
              <a:off x="4960" y="2688"/>
              <a:ext cx="0" cy="24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4228" name="Line 32"/>
            <p:cNvSpPr>
              <a:spLocks noChangeShapeType="1"/>
            </p:cNvSpPr>
            <p:nvPr/>
          </p:nvSpPr>
          <p:spPr bwMode="auto">
            <a:xfrm>
              <a:off x="5296" y="2688"/>
              <a:ext cx="0" cy="24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4229" name="Line 33"/>
            <p:cNvSpPr>
              <a:spLocks noChangeShapeType="1"/>
            </p:cNvSpPr>
            <p:nvPr/>
          </p:nvSpPr>
          <p:spPr bwMode="auto">
            <a:xfrm>
              <a:off x="3240" y="2688"/>
              <a:ext cx="0" cy="24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4230" name="Line 34"/>
            <p:cNvSpPr>
              <a:spLocks noChangeShapeType="1"/>
            </p:cNvSpPr>
            <p:nvPr/>
          </p:nvSpPr>
          <p:spPr bwMode="auto">
            <a:xfrm>
              <a:off x="3576" y="2688"/>
              <a:ext cx="0" cy="24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4231" name="Line 35"/>
            <p:cNvSpPr>
              <a:spLocks noChangeShapeType="1"/>
            </p:cNvSpPr>
            <p:nvPr/>
          </p:nvSpPr>
          <p:spPr bwMode="auto">
            <a:xfrm>
              <a:off x="3912" y="2688"/>
              <a:ext cx="0" cy="24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5201791" y="1700808"/>
            <a:ext cx="3807717" cy="9541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节点至少</a:t>
            </a:r>
            <a:r>
              <a:rPr lang="zh-CN" altLang="en-US" dirty="0" smtClean="0">
                <a:sym typeface="Symbol" panose="05050102010706020507" pitchFamily="18" charset="2"/>
              </a:rPr>
              <a:t></a:t>
            </a:r>
            <a:r>
              <a:rPr lang="en-US" altLang="zh-CN" dirty="0"/>
              <a:t>m/2</a:t>
            </a:r>
            <a:r>
              <a:rPr lang="en-US" altLang="zh-CN" dirty="0">
                <a:sym typeface="Symbol" panose="05050102010706020507" pitchFamily="18" charset="2"/>
              </a:rPr>
              <a:t></a:t>
            </a:r>
            <a:r>
              <a:rPr lang="zh-CN" altLang="en-US" dirty="0"/>
              <a:t>棵子</a:t>
            </a:r>
            <a:r>
              <a:rPr lang="zh-CN" altLang="en-US" dirty="0" smtClean="0"/>
              <a:t>树</a:t>
            </a:r>
            <a:endParaRPr lang="en-US" altLang="zh-CN" dirty="0" smtClean="0"/>
          </a:p>
          <a:p>
            <a:r>
              <a:rPr lang="zh-CN" altLang="en-US" dirty="0" smtClean="0"/>
              <a:t>至多有</a:t>
            </a:r>
            <a:r>
              <a:rPr lang="en-US" altLang="zh-CN" dirty="0" smtClean="0"/>
              <a:t>m</a:t>
            </a:r>
            <a:r>
              <a:rPr lang="zh-CN" altLang="en-US" dirty="0"/>
              <a:t>棵</a:t>
            </a:r>
            <a:r>
              <a:rPr lang="zh-CN" altLang="en-US" dirty="0" smtClean="0"/>
              <a:t>子树</a:t>
            </a:r>
            <a:endParaRPr lang="zh-CN" altLang="en-US" dirty="0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683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683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68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68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68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768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768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768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6836" grpId="0" build="p" animBg="1" autoUpdateAnimBg="0"/>
      <p:bldP spid="3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99F921-4764-4714-95AC-4CB1196D985D}" type="slidenum">
              <a:rPr lang="en-US" altLang="zh-CN"/>
              <a:t>89</a:t>
            </a:fld>
            <a:endParaRPr lang="en-US" altLang="zh-CN"/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15888"/>
            <a:ext cx="8642350" cy="5184775"/>
          </a:xfrm>
        </p:spPr>
        <p:txBody>
          <a:bodyPr/>
          <a:lstStyle/>
          <a:p>
            <a:pPr eaLnBrk="1" hangingPunct="1"/>
            <a:r>
              <a:rPr lang="zh-CN" altLang="en-US" smtClean="0"/>
              <a:t>情况</a:t>
            </a:r>
            <a:r>
              <a:rPr lang="en-US" altLang="zh-CN" smtClean="0"/>
              <a:t>2</a:t>
            </a:r>
            <a:r>
              <a:rPr lang="zh-CN" altLang="en-US" smtClean="0"/>
              <a:t>： </a:t>
            </a:r>
            <a:r>
              <a:rPr lang="en-US" altLang="zh-CN" smtClean="0">
                <a:solidFill>
                  <a:srgbClr val="FF0000"/>
                </a:solidFill>
              </a:rPr>
              <a:t>3</a:t>
            </a:r>
            <a:r>
              <a:rPr lang="zh-CN" altLang="en-US" smtClean="0">
                <a:solidFill>
                  <a:srgbClr val="FF0000"/>
                </a:solidFill>
              </a:rPr>
              <a:t>阶</a:t>
            </a:r>
            <a:r>
              <a:rPr lang="en-US" altLang="zh-CN" smtClean="0">
                <a:solidFill>
                  <a:srgbClr val="FF0000"/>
                </a:solidFill>
              </a:rPr>
              <a:t>B</a:t>
            </a:r>
            <a:r>
              <a:rPr lang="zh-CN" altLang="en-US" smtClean="0">
                <a:solidFill>
                  <a:srgbClr val="FF0000"/>
                </a:solidFill>
              </a:rPr>
              <a:t>－树</a:t>
            </a:r>
            <a:r>
              <a:rPr lang="en-US" altLang="zh-CN" smtClean="0"/>
              <a:t>, </a:t>
            </a:r>
            <a:r>
              <a:rPr lang="zh-CN" altLang="en-US" smtClean="0"/>
              <a:t>再插入</a:t>
            </a:r>
            <a:r>
              <a:rPr lang="en-US" altLang="zh-CN" smtClean="0"/>
              <a:t>90</a:t>
            </a:r>
          </a:p>
        </p:txBody>
      </p:sp>
      <p:sp>
        <p:nvSpPr>
          <p:cNvPr id="379952" name="Rectangle 48"/>
          <p:cNvSpPr>
            <a:spLocks noChangeArrowheads="1"/>
          </p:cNvSpPr>
          <p:nvPr/>
        </p:nvSpPr>
        <p:spPr bwMode="auto">
          <a:xfrm>
            <a:off x="250825" y="4292600"/>
            <a:ext cx="8893175" cy="528638"/>
          </a:xfrm>
          <a:prstGeom prst="rect">
            <a:avLst/>
          </a:prstGeom>
          <a:solidFill>
            <a:schemeClr val="accent2"/>
          </a:solidFill>
          <a:ln w="9525" algn="ctr">
            <a:solidFill>
              <a:srgbClr val="0000FF"/>
            </a:solidFill>
            <a:miter lim="800000"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kumimoji="0" lang="zh-CN" altLang="en-US">
                <a:solidFill>
                  <a:srgbClr val="FF0000"/>
                </a:solidFill>
              </a:rPr>
              <a:t>情况</a:t>
            </a:r>
            <a:r>
              <a:rPr kumimoji="0" lang="en-US" altLang="zh-CN">
                <a:solidFill>
                  <a:srgbClr val="FF0000"/>
                </a:solidFill>
              </a:rPr>
              <a:t>2——</a:t>
            </a:r>
            <a:r>
              <a:rPr lang="zh-CN" altLang="en-US">
                <a:solidFill>
                  <a:srgbClr val="FF0000"/>
                </a:solidFill>
              </a:rPr>
              <a:t>特点：</a:t>
            </a:r>
            <a:r>
              <a:rPr lang="zh-CN" altLang="en-US"/>
              <a:t>插入后结点 </a:t>
            </a:r>
            <a:r>
              <a:rPr lang="en-US" altLang="zh-CN"/>
              <a:t>n=m</a:t>
            </a:r>
          </a:p>
        </p:txBody>
      </p:sp>
      <p:grpSp>
        <p:nvGrpSpPr>
          <p:cNvPr id="95237" name="Group 36"/>
          <p:cNvGrpSpPr/>
          <p:nvPr/>
        </p:nvGrpSpPr>
        <p:grpSpPr bwMode="auto">
          <a:xfrm>
            <a:off x="250825" y="685800"/>
            <a:ext cx="3910013" cy="1612900"/>
            <a:chOff x="158" y="1570"/>
            <a:chExt cx="2463" cy="1016"/>
          </a:xfrm>
        </p:grpSpPr>
        <p:sp>
          <p:nvSpPr>
            <p:cNvPr id="95288" name="Oval 5"/>
            <p:cNvSpPr>
              <a:spLocks noChangeArrowheads="1"/>
            </p:cNvSpPr>
            <p:nvPr/>
          </p:nvSpPr>
          <p:spPr bwMode="auto">
            <a:xfrm>
              <a:off x="839" y="1570"/>
              <a:ext cx="1102" cy="336"/>
            </a:xfrm>
            <a:prstGeom prst="ellipse">
              <a:avLst/>
            </a:prstGeom>
            <a:solidFill>
              <a:schemeClr val="tx2"/>
            </a:solidFill>
            <a:ln w="19050">
              <a:solidFill>
                <a:srgbClr val="993300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rgbClr val="A50021"/>
                  </a:solidFill>
                  <a:ea typeface="宋体" panose="02010600030101010101" pitchFamily="2" charset="-122"/>
                </a:rPr>
                <a:t>50</a:t>
              </a:r>
              <a:endParaRPr lang="en-US" altLang="zh-CN" b="0">
                <a:ea typeface="宋体" panose="02010600030101010101" pitchFamily="2" charset="-122"/>
              </a:endParaRPr>
            </a:p>
          </p:txBody>
        </p:sp>
        <p:sp>
          <p:nvSpPr>
            <p:cNvPr id="95289" name="Line 6"/>
            <p:cNvSpPr>
              <a:spLocks noChangeShapeType="1"/>
            </p:cNvSpPr>
            <p:nvPr/>
          </p:nvSpPr>
          <p:spPr bwMode="auto">
            <a:xfrm>
              <a:off x="1610" y="1706"/>
              <a:ext cx="560" cy="681"/>
            </a:xfrm>
            <a:prstGeom prst="line">
              <a:avLst/>
            </a:prstGeom>
            <a:noFill/>
            <a:ln w="38100">
              <a:solidFill>
                <a:srgbClr val="A5002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5290" name="Line 7"/>
            <p:cNvSpPr>
              <a:spLocks noChangeShapeType="1"/>
            </p:cNvSpPr>
            <p:nvPr/>
          </p:nvSpPr>
          <p:spPr bwMode="auto">
            <a:xfrm flipH="1">
              <a:off x="748" y="1707"/>
              <a:ext cx="421" cy="626"/>
            </a:xfrm>
            <a:prstGeom prst="line">
              <a:avLst/>
            </a:prstGeom>
            <a:noFill/>
            <a:ln w="38100">
              <a:solidFill>
                <a:srgbClr val="A5002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5291" name="Oval 8"/>
            <p:cNvSpPr>
              <a:spLocks noChangeArrowheads="1"/>
            </p:cNvSpPr>
            <p:nvPr/>
          </p:nvSpPr>
          <p:spPr bwMode="auto">
            <a:xfrm>
              <a:off x="158" y="2250"/>
              <a:ext cx="1102" cy="336"/>
            </a:xfrm>
            <a:prstGeom prst="ellipse">
              <a:avLst/>
            </a:prstGeom>
            <a:solidFill>
              <a:schemeClr val="tx2"/>
            </a:solidFill>
            <a:ln w="19050">
              <a:solidFill>
                <a:srgbClr val="993300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rgbClr val="A50021"/>
                  </a:solidFill>
                  <a:ea typeface="宋体" panose="02010600030101010101" pitchFamily="2" charset="-122"/>
                </a:rPr>
                <a:t>20  40</a:t>
              </a:r>
              <a:endParaRPr lang="en-US" altLang="zh-CN">
                <a:solidFill>
                  <a:srgbClr val="A50021"/>
                </a:solidFill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95292" name="Oval 9"/>
            <p:cNvSpPr>
              <a:spLocks noChangeArrowheads="1"/>
            </p:cNvSpPr>
            <p:nvPr/>
          </p:nvSpPr>
          <p:spPr bwMode="auto">
            <a:xfrm>
              <a:off x="1519" y="2250"/>
              <a:ext cx="1102" cy="336"/>
            </a:xfrm>
            <a:prstGeom prst="ellipse">
              <a:avLst/>
            </a:prstGeom>
            <a:solidFill>
              <a:schemeClr val="tx2"/>
            </a:solidFill>
            <a:ln w="19050">
              <a:solidFill>
                <a:srgbClr val="993300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rgbClr val="A5002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60 </a:t>
              </a:r>
              <a:r>
                <a:rPr lang="en-US" altLang="zh-CN">
                  <a:solidFill>
                    <a:srgbClr val="A50021"/>
                  </a:solidFill>
                  <a:ea typeface="宋体" panose="02010600030101010101" pitchFamily="2" charset="-122"/>
                </a:rPr>
                <a:t>80</a:t>
              </a:r>
              <a:endParaRPr lang="en-US" altLang="zh-CN">
                <a:solidFill>
                  <a:srgbClr val="A50021"/>
                </a:solidFill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</p:grpSp>
      <p:sp>
        <p:nvSpPr>
          <p:cNvPr id="95238" name="Line 65"/>
          <p:cNvSpPr>
            <a:spLocks noChangeShapeType="1"/>
          </p:cNvSpPr>
          <p:nvPr/>
        </p:nvSpPr>
        <p:spPr bwMode="auto">
          <a:xfrm>
            <a:off x="2743200" y="2054225"/>
            <a:ext cx="0" cy="3810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5239" name="Line 66"/>
          <p:cNvSpPr>
            <a:spLocks noChangeShapeType="1"/>
          </p:cNvSpPr>
          <p:nvPr/>
        </p:nvSpPr>
        <p:spPr bwMode="auto">
          <a:xfrm>
            <a:off x="3276600" y="2054225"/>
            <a:ext cx="0" cy="3810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5240" name="Line 67"/>
          <p:cNvSpPr>
            <a:spLocks noChangeShapeType="1"/>
          </p:cNvSpPr>
          <p:nvPr/>
        </p:nvSpPr>
        <p:spPr bwMode="auto">
          <a:xfrm>
            <a:off x="3810000" y="2054225"/>
            <a:ext cx="0" cy="3810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3" name="Group 76"/>
          <p:cNvGrpSpPr/>
          <p:nvPr/>
        </p:nvGrpSpPr>
        <p:grpSpPr bwMode="auto">
          <a:xfrm>
            <a:off x="4427538" y="685800"/>
            <a:ext cx="4392612" cy="1825625"/>
            <a:chOff x="2789" y="432"/>
            <a:chExt cx="2767" cy="1150"/>
          </a:xfrm>
        </p:grpSpPr>
        <p:grpSp>
          <p:nvGrpSpPr>
            <p:cNvPr id="95275" name="Group 35"/>
            <p:cNvGrpSpPr/>
            <p:nvPr/>
          </p:nvGrpSpPr>
          <p:grpSpPr bwMode="auto">
            <a:xfrm>
              <a:off x="2789" y="432"/>
              <a:ext cx="2767" cy="1016"/>
              <a:chOff x="2789" y="1570"/>
              <a:chExt cx="2767" cy="1016"/>
            </a:xfrm>
          </p:grpSpPr>
          <p:sp>
            <p:nvSpPr>
              <p:cNvPr id="95283" name="Oval 13"/>
              <p:cNvSpPr>
                <a:spLocks noChangeArrowheads="1"/>
              </p:cNvSpPr>
              <p:nvPr/>
            </p:nvSpPr>
            <p:spPr bwMode="auto">
              <a:xfrm>
                <a:off x="3470" y="1570"/>
                <a:ext cx="1102" cy="336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rgbClr val="993300"/>
                </a:solidFill>
                <a:rou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rgbClr val="A50021"/>
                    </a:solidFill>
                    <a:ea typeface="宋体" panose="02010600030101010101" pitchFamily="2" charset="-122"/>
                  </a:rPr>
                  <a:t>50</a:t>
                </a:r>
                <a:endParaRPr lang="en-US" altLang="zh-CN" b="0">
                  <a:ea typeface="宋体" panose="02010600030101010101" pitchFamily="2" charset="-122"/>
                </a:endParaRPr>
              </a:p>
            </p:txBody>
          </p:sp>
          <p:sp>
            <p:nvSpPr>
              <p:cNvPr id="95284" name="Line 14"/>
              <p:cNvSpPr>
                <a:spLocks noChangeShapeType="1"/>
              </p:cNvSpPr>
              <p:nvPr/>
            </p:nvSpPr>
            <p:spPr bwMode="auto">
              <a:xfrm>
                <a:off x="4241" y="1706"/>
                <a:ext cx="560" cy="681"/>
              </a:xfrm>
              <a:prstGeom prst="line">
                <a:avLst/>
              </a:prstGeom>
              <a:noFill/>
              <a:ln w="38100">
                <a:solidFill>
                  <a:srgbClr val="A5002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5285" name="Line 15"/>
              <p:cNvSpPr>
                <a:spLocks noChangeShapeType="1"/>
              </p:cNvSpPr>
              <p:nvPr/>
            </p:nvSpPr>
            <p:spPr bwMode="auto">
              <a:xfrm flipH="1">
                <a:off x="3379" y="1707"/>
                <a:ext cx="421" cy="626"/>
              </a:xfrm>
              <a:prstGeom prst="line">
                <a:avLst/>
              </a:prstGeom>
              <a:noFill/>
              <a:ln w="38100">
                <a:solidFill>
                  <a:srgbClr val="A5002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5286" name="Oval 16"/>
              <p:cNvSpPr>
                <a:spLocks noChangeArrowheads="1"/>
              </p:cNvSpPr>
              <p:nvPr/>
            </p:nvSpPr>
            <p:spPr bwMode="auto">
              <a:xfrm>
                <a:off x="2789" y="2250"/>
                <a:ext cx="1102" cy="336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rgbClr val="993300"/>
                </a:solidFill>
                <a:rou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rgbClr val="A50021"/>
                    </a:solidFill>
                    <a:ea typeface="宋体" panose="02010600030101010101" pitchFamily="2" charset="-122"/>
                  </a:rPr>
                  <a:t>20  40</a:t>
                </a:r>
                <a:endParaRPr lang="en-US" altLang="zh-CN">
                  <a:solidFill>
                    <a:srgbClr val="A50021"/>
                  </a:solidFill>
                  <a:ea typeface="宋体" panose="02010600030101010101" pitchFamily="2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95287" name="Oval 17"/>
              <p:cNvSpPr>
                <a:spLocks noChangeArrowheads="1"/>
              </p:cNvSpPr>
              <p:nvPr/>
            </p:nvSpPr>
            <p:spPr bwMode="auto">
              <a:xfrm>
                <a:off x="4150" y="2250"/>
                <a:ext cx="1406" cy="336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rgbClr val="993300"/>
                </a:solidFill>
                <a:rou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ea typeface="宋体" panose="02010600030101010101" pitchFamily="2" charset="-122"/>
                    <a:sym typeface="Symbol" panose="05050102010706020507" pitchFamily="18" charset="2"/>
                  </a:rPr>
                  <a:t>60 </a:t>
                </a:r>
                <a:r>
                  <a:rPr lang="en-US" altLang="zh-CN">
                    <a:ea typeface="宋体" panose="02010600030101010101" pitchFamily="2" charset="-122"/>
                  </a:rPr>
                  <a:t>80 </a:t>
                </a:r>
                <a:r>
                  <a:rPr lang="en-US" altLang="zh-CN">
                    <a:ea typeface="宋体" panose="02010600030101010101" pitchFamily="2" charset="-122"/>
                    <a:sym typeface="Symbol" panose="05050102010706020507" pitchFamily="18" charset="2"/>
                  </a:rPr>
                  <a:t>90</a:t>
                </a:r>
                <a:endParaRPr lang="en-US" altLang="zh-CN">
                  <a:sym typeface="Symbol" panose="05050102010706020507" pitchFamily="18" charset="2"/>
                </a:endParaRPr>
              </a:p>
            </p:txBody>
          </p:sp>
        </p:grpSp>
        <p:sp>
          <p:nvSpPr>
            <p:cNvPr id="95276" name="Line 68"/>
            <p:cNvSpPr>
              <a:spLocks noChangeShapeType="1"/>
            </p:cNvSpPr>
            <p:nvPr/>
          </p:nvSpPr>
          <p:spPr bwMode="auto">
            <a:xfrm>
              <a:off x="2976" y="1342"/>
              <a:ext cx="0" cy="24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5277" name="Line 69"/>
            <p:cNvSpPr>
              <a:spLocks noChangeShapeType="1"/>
            </p:cNvSpPr>
            <p:nvPr/>
          </p:nvSpPr>
          <p:spPr bwMode="auto">
            <a:xfrm>
              <a:off x="3312" y="1342"/>
              <a:ext cx="0" cy="24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5278" name="Line 70"/>
            <p:cNvSpPr>
              <a:spLocks noChangeShapeType="1"/>
            </p:cNvSpPr>
            <p:nvPr/>
          </p:nvSpPr>
          <p:spPr bwMode="auto">
            <a:xfrm>
              <a:off x="3648" y="1342"/>
              <a:ext cx="0" cy="24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5279" name="Line 71"/>
            <p:cNvSpPr>
              <a:spLocks noChangeShapeType="1"/>
            </p:cNvSpPr>
            <p:nvPr/>
          </p:nvSpPr>
          <p:spPr bwMode="auto">
            <a:xfrm>
              <a:off x="4368" y="1342"/>
              <a:ext cx="0" cy="24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5280" name="Line 72"/>
            <p:cNvSpPr>
              <a:spLocks noChangeShapeType="1"/>
            </p:cNvSpPr>
            <p:nvPr/>
          </p:nvSpPr>
          <p:spPr bwMode="auto">
            <a:xfrm>
              <a:off x="4704" y="1342"/>
              <a:ext cx="0" cy="24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5281" name="Line 73"/>
            <p:cNvSpPr>
              <a:spLocks noChangeShapeType="1"/>
            </p:cNvSpPr>
            <p:nvPr/>
          </p:nvSpPr>
          <p:spPr bwMode="auto">
            <a:xfrm>
              <a:off x="4992" y="1342"/>
              <a:ext cx="0" cy="24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5282" name="Line 74"/>
            <p:cNvSpPr>
              <a:spLocks noChangeShapeType="1"/>
            </p:cNvSpPr>
            <p:nvPr/>
          </p:nvSpPr>
          <p:spPr bwMode="auto">
            <a:xfrm>
              <a:off x="5280" y="1342"/>
              <a:ext cx="0" cy="24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5" name="Group 91"/>
          <p:cNvGrpSpPr/>
          <p:nvPr/>
        </p:nvGrpSpPr>
        <p:grpSpPr bwMode="auto">
          <a:xfrm>
            <a:off x="0" y="2568575"/>
            <a:ext cx="4570413" cy="1774825"/>
            <a:chOff x="0" y="1570"/>
            <a:chExt cx="2879" cy="1118"/>
          </a:xfrm>
        </p:grpSpPr>
        <p:grpSp>
          <p:nvGrpSpPr>
            <p:cNvPr id="95262" name="Group 59"/>
            <p:cNvGrpSpPr/>
            <p:nvPr/>
          </p:nvGrpSpPr>
          <p:grpSpPr bwMode="auto">
            <a:xfrm>
              <a:off x="0" y="1570"/>
              <a:ext cx="2879" cy="1017"/>
              <a:chOff x="0" y="1570"/>
              <a:chExt cx="2879" cy="1017"/>
            </a:xfrm>
          </p:grpSpPr>
          <p:sp>
            <p:nvSpPr>
              <p:cNvPr id="95269" name="Oval 52"/>
              <p:cNvSpPr>
                <a:spLocks noChangeArrowheads="1"/>
              </p:cNvSpPr>
              <p:nvPr/>
            </p:nvSpPr>
            <p:spPr bwMode="auto">
              <a:xfrm>
                <a:off x="885" y="1570"/>
                <a:ext cx="1451" cy="336"/>
              </a:xfrm>
              <a:prstGeom prst="ellipse">
                <a:avLst/>
              </a:prstGeom>
              <a:solidFill>
                <a:srgbClr val="CCFFCC"/>
              </a:solidFill>
              <a:ln w="19050">
                <a:solidFill>
                  <a:srgbClr val="993300"/>
                </a:solidFill>
                <a:rou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rgbClr val="A50021"/>
                    </a:solidFill>
                    <a:ea typeface="宋体" panose="02010600030101010101" pitchFamily="2" charset="-122"/>
                  </a:rPr>
                  <a:t>50</a:t>
                </a:r>
              </a:p>
            </p:txBody>
          </p:sp>
          <p:sp>
            <p:nvSpPr>
              <p:cNvPr id="95270" name="Line 53"/>
              <p:cNvSpPr>
                <a:spLocks noChangeShapeType="1"/>
              </p:cNvSpPr>
              <p:nvPr/>
            </p:nvSpPr>
            <p:spPr bwMode="auto">
              <a:xfrm flipH="1">
                <a:off x="1628" y="1752"/>
                <a:ext cx="209" cy="635"/>
              </a:xfrm>
              <a:prstGeom prst="line">
                <a:avLst/>
              </a:prstGeom>
              <a:noFill/>
              <a:ln w="38100">
                <a:solidFill>
                  <a:srgbClr val="A5002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5271" name="Line 54"/>
              <p:cNvSpPr>
                <a:spLocks noChangeShapeType="1"/>
              </p:cNvSpPr>
              <p:nvPr/>
            </p:nvSpPr>
            <p:spPr bwMode="auto">
              <a:xfrm flipH="1">
                <a:off x="657" y="1752"/>
                <a:ext cx="726" cy="680"/>
              </a:xfrm>
              <a:prstGeom prst="line">
                <a:avLst/>
              </a:prstGeom>
              <a:noFill/>
              <a:ln w="38100">
                <a:solidFill>
                  <a:srgbClr val="A5002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5272" name="Oval 55"/>
              <p:cNvSpPr>
                <a:spLocks noChangeArrowheads="1"/>
              </p:cNvSpPr>
              <p:nvPr/>
            </p:nvSpPr>
            <p:spPr bwMode="auto">
              <a:xfrm>
                <a:off x="0" y="2251"/>
                <a:ext cx="975" cy="336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rgbClr val="993300"/>
                </a:solidFill>
                <a:rou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rgbClr val="A50021"/>
                    </a:solidFill>
                    <a:ea typeface="宋体" panose="02010600030101010101" pitchFamily="2" charset="-122"/>
                  </a:rPr>
                  <a:t>20 40 </a:t>
                </a:r>
                <a:endParaRPr lang="en-US" altLang="zh-CN">
                  <a:solidFill>
                    <a:srgbClr val="A50021"/>
                  </a:solidFill>
                  <a:ea typeface="宋体" panose="02010600030101010101" pitchFamily="2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95273" name="Oval 56"/>
              <p:cNvSpPr>
                <a:spLocks noChangeArrowheads="1"/>
              </p:cNvSpPr>
              <p:nvPr/>
            </p:nvSpPr>
            <p:spPr bwMode="auto">
              <a:xfrm>
                <a:off x="1020" y="2250"/>
                <a:ext cx="998" cy="336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rgbClr val="993300"/>
                </a:solidFill>
                <a:rou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rgbClr val="A50021"/>
                    </a:solidFill>
                    <a:ea typeface="宋体" panose="02010600030101010101" pitchFamily="2" charset="-122"/>
                    <a:sym typeface="Symbol" panose="05050102010706020507" pitchFamily="18" charset="2"/>
                  </a:rPr>
                  <a:t>60</a:t>
                </a:r>
                <a:endParaRPr lang="en-US" altLang="zh-CN">
                  <a:solidFill>
                    <a:srgbClr val="A5002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95274" name="Oval 58"/>
              <p:cNvSpPr>
                <a:spLocks noChangeArrowheads="1"/>
              </p:cNvSpPr>
              <p:nvPr/>
            </p:nvSpPr>
            <p:spPr bwMode="auto">
              <a:xfrm>
                <a:off x="2063" y="2250"/>
                <a:ext cx="816" cy="336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rgbClr val="993300"/>
                </a:solidFill>
                <a:rou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ea typeface="宋体" panose="02010600030101010101" pitchFamily="2" charset="-122"/>
                    <a:sym typeface="Symbol" panose="05050102010706020507" pitchFamily="18" charset="2"/>
                  </a:rPr>
                  <a:t>90</a:t>
                </a:r>
                <a:endParaRPr lang="en-US" altLang="zh-CN">
                  <a:sym typeface="Symbol" panose="05050102010706020507" pitchFamily="18" charset="2"/>
                </a:endParaRPr>
              </a:p>
            </p:txBody>
          </p:sp>
        </p:grpSp>
        <p:sp>
          <p:nvSpPr>
            <p:cNvPr id="95263" name="Line 60"/>
            <p:cNvSpPr>
              <a:spLocks noChangeShapeType="1"/>
            </p:cNvSpPr>
            <p:nvPr/>
          </p:nvSpPr>
          <p:spPr bwMode="auto">
            <a:xfrm>
              <a:off x="1184" y="2448"/>
              <a:ext cx="0" cy="24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5264" name="Line 61"/>
            <p:cNvSpPr>
              <a:spLocks noChangeShapeType="1"/>
            </p:cNvSpPr>
            <p:nvPr/>
          </p:nvSpPr>
          <p:spPr bwMode="auto">
            <a:xfrm>
              <a:off x="1520" y="2448"/>
              <a:ext cx="0" cy="24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5265" name="Line 62"/>
            <p:cNvSpPr>
              <a:spLocks noChangeShapeType="1"/>
            </p:cNvSpPr>
            <p:nvPr/>
          </p:nvSpPr>
          <p:spPr bwMode="auto">
            <a:xfrm>
              <a:off x="1856" y="2448"/>
              <a:ext cx="0" cy="24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5266" name="Line 77"/>
            <p:cNvSpPr>
              <a:spLocks noChangeShapeType="1"/>
            </p:cNvSpPr>
            <p:nvPr/>
          </p:nvSpPr>
          <p:spPr bwMode="auto">
            <a:xfrm>
              <a:off x="112" y="2448"/>
              <a:ext cx="0" cy="24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5267" name="Line 78"/>
            <p:cNvSpPr>
              <a:spLocks noChangeShapeType="1"/>
            </p:cNvSpPr>
            <p:nvPr/>
          </p:nvSpPr>
          <p:spPr bwMode="auto">
            <a:xfrm>
              <a:off x="448" y="2448"/>
              <a:ext cx="0" cy="24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5268" name="Line 79"/>
            <p:cNvSpPr>
              <a:spLocks noChangeShapeType="1"/>
            </p:cNvSpPr>
            <p:nvPr/>
          </p:nvSpPr>
          <p:spPr bwMode="auto">
            <a:xfrm>
              <a:off x="784" y="2448"/>
              <a:ext cx="0" cy="24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95243" name="Line 80"/>
          <p:cNvSpPr>
            <a:spLocks noChangeShapeType="1"/>
          </p:cNvSpPr>
          <p:nvPr/>
        </p:nvSpPr>
        <p:spPr bwMode="auto">
          <a:xfrm>
            <a:off x="571500" y="2057400"/>
            <a:ext cx="0" cy="3810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5244" name="Line 81"/>
          <p:cNvSpPr>
            <a:spLocks noChangeShapeType="1"/>
          </p:cNvSpPr>
          <p:nvPr/>
        </p:nvSpPr>
        <p:spPr bwMode="auto">
          <a:xfrm>
            <a:off x="1104900" y="2057400"/>
            <a:ext cx="0" cy="3810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5245" name="Line 82"/>
          <p:cNvSpPr>
            <a:spLocks noChangeShapeType="1"/>
          </p:cNvSpPr>
          <p:nvPr/>
        </p:nvSpPr>
        <p:spPr bwMode="auto">
          <a:xfrm>
            <a:off x="1638300" y="2057400"/>
            <a:ext cx="0" cy="3810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7" name="Group 90"/>
          <p:cNvGrpSpPr/>
          <p:nvPr/>
        </p:nvGrpSpPr>
        <p:grpSpPr bwMode="auto">
          <a:xfrm>
            <a:off x="4752975" y="2613025"/>
            <a:ext cx="4391025" cy="1806575"/>
            <a:chOff x="2994" y="1598"/>
            <a:chExt cx="2766" cy="1138"/>
          </a:xfrm>
        </p:grpSpPr>
        <p:sp>
          <p:nvSpPr>
            <p:cNvPr id="95248" name="Oval 24"/>
            <p:cNvSpPr>
              <a:spLocks noChangeArrowheads="1"/>
            </p:cNvSpPr>
            <p:nvPr/>
          </p:nvSpPr>
          <p:spPr bwMode="auto">
            <a:xfrm>
              <a:off x="3766" y="1598"/>
              <a:ext cx="1451" cy="336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rgbClr val="993300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rgbClr val="A50021"/>
                  </a:solidFill>
                  <a:ea typeface="宋体" panose="02010600030101010101" pitchFamily="2" charset="-122"/>
                </a:rPr>
                <a:t>50  80</a:t>
              </a:r>
            </a:p>
          </p:txBody>
        </p:sp>
        <p:sp>
          <p:nvSpPr>
            <p:cNvPr id="95249" name="Line 25"/>
            <p:cNvSpPr>
              <a:spLocks noChangeShapeType="1"/>
            </p:cNvSpPr>
            <p:nvPr/>
          </p:nvSpPr>
          <p:spPr bwMode="auto">
            <a:xfrm>
              <a:off x="4493" y="1780"/>
              <a:ext cx="16" cy="635"/>
            </a:xfrm>
            <a:prstGeom prst="line">
              <a:avLst/>
            </a:prstGeom>
            <a:noFill/>
            <a:ln w="38100">
              <a:solidFill>
                <a:srgbClr val="A5002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5250" name="Line 26"/>
            <p:cNvSpPr>
              <a:spLocks noChangeShapeType="1"/>
            </p:cNvSpPr>
            <p:nvPr/>
          </p:nvSpPr>
          <p:spPr bwMode="auto">
            <a:xfrm flipH="1">
              <a:off x="3538" y="1734"/>
              <a:ext cx="568" cy="726"/>
            </a:xfrm>
            <a:prstGeom prst="line">
              <a:avLst/>
            </a:prstGeom>
            <a:noFill/>
            <a:ln w="38100">
              <a:solidFill>
                <a:srgbClr val="A5002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5251" name="Oval 27"/>
            <p:cNvSpPr>
              <a:spLocks noChangeArrowheads="1"/>
            </p:cNvSpPr>
            <p:nvPr/>
          </p:nvSpPr>
          <p:spPr bwMode="auto">
            <a:xfrm>
              <a:off x="2994" y="2278"/>
              <a:ext cx="1102" cy="336"/>
            </a:xfrm>
            <a:prstGeom prst="ellipse">
              <a:avLst/>
            </a:prstGeom>
            <a:solidFill>
              <a:schemeClr val="tx2"/>
            </a:solidFill>
            <a:ln w="19050">
              <a:solidFill>
                <a:srgbClr val="993300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rgbClr val="A50021"/>
                  </a:solidFill>
                  <a:ea typeface="宋体" panose="02010600030101010101" pitchFamily="2" charset="-122"/>
                </a:rPr>
                <a:t>20  40</a:t>
              </a:r>
            </a:p>
          </p:txBody>
        </p:sp>
        <p:sp>
          <p:nvSpPr>
            <p:cNvPr id="95252" name="Oval 28"/>
            <p:cNvSpPr>
              <a:spLocks noChangeArrowheads="1"/>
            </p:cNvSpPr>
            <p:nvPr/>
          </p:nvSpPr>
          <p:spPr bwMode="auto">
            <a:xfrm>
              <a:off x="4128" y="2278"/>
              <a:ext cx="771" cy="336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rgbClr val="993300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ea typeface="宋体" panose="02010600030101010101" pitchFamily="2" charset="-122"/>
                  <a:sym typeface="Symbol" panose="05050102010706020507" pitchFamily="18" charset="2"/>
                </a:rPr>
                <a:t>60</a:t>
              </a:r>
              <a:endParaRPr lang="en-US" altLang="zh-CN">
                <a:sym typeface="Symbol" panose="05050102010706020507" pitchFamily="18" charset="2"/>
              </a:endParaRPr>
            </a:p>
          </p:txBody>
        </p:sp>
        <p:sp>
          <p:nvSpPr>
            <p:cNvPr id="95253" name="Line 34"/>
            <p:cNvSpPr>
              <a:spLocks noChangeShapeType="1"/>
            </p:cNvSpPr>
            <p:nvPr/>
          </p:nvSpPr>
          <p:spPr bwMode="auto">
            <a:xfrm>
              <a:off x="4923" y="1780"/>
              <a:ext cx="384" cy="589"/>
            </a:xfrm>
            <a:prstGeom prst="line">
              <a:avLst/>
            </a:prstGeom>
            <a:noFill/>
            <a:ln w="38100">
              <a:solidFill>
                <a:srgbClr val="A5002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5254" name="Oval 31"/>
            <p:cNvSpPr>
              <a:spLocks noChangeArrowheads="1"/>
            </p:cNvSpPr>
            <p:nvPr/>
          </p:nvSpPr>
          <p:spPr bwMode="auto">
            <a:xfrm>
              <a:off x="4944" y="2278"/>
              <a:ext cx="816" cy="336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rgbClr val="993300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ea typeface="宋体" panose="02010600030101010101" pitchFamily="2" charset="-122"/>
                  <a:sym typeface="Symbol" panose="05050102010706020507" pitchFamily="18" charset="2"/>
                </a:rPr>
                <a:t>90</a:t>
              </a:r>
              <a:endParaRPr lang="en-US" altLang="zh-CN">
                <a:sym typeface="Symbol" panose="05050102010706020507" pitchFamily="18" charset="2"/>
              </a:endParaRPr>
            </a:p>
          </p:txBody>
        </p:sp>
        <p:sp>
          <p:nvSpPr>
            <p:cNvPr id="95255" name="Line 83"/>
            <p:cNvSpPr>
              <a:spLocks noChangeShapeType="1"/>
            </p:cNvSpPr>
            <p:nvPr/>
          </p:nvSpPr>
          <p:spPr bwMode="auto">
            <a:xfrm>
              <a:off x="3168" y="2496"/>
              <a:ext cx="0" cy="24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5256" name="Line 84"/>
            <p:cNvSpPr>
              <a:spLocks noChangeShapeType="1"/>
            </p:cNvSpPr>
            <p:nvPr/>
          </p:nvSpPr>
          <p:spPr bwMode="auto">
            <a:xfrm>
              <a:off x="3504" y="2496"/>
              <a:ext cx="0" cy="24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5257" name="Line 85"/>
            <p:cNvSpPr>
              <a:spLocks noChangeShapeType="1"/>
            </p:cNvSpPr>
            <p:nvPr/>
          </p:nvSpPr>
          <p:spPr bwMode="auto">
            <a:xfrm>
              <a:off x="3840" y="2496"/>
              <a:ext cx="0" cy="24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5258" name="Line 86"/>
            <p:cNvSpPr>
              <a:spLocks noChangeShapeType="1"/>
            </p:cNvSpPr>
            <p:nvPr/>
          </p:nvSpPr>
          <p:spPr bwMode="auto">
            <a:xfrm>
              <a:off x="4368" y="2496"/>
              <a:ext cx="0" cy="24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5259" name="Line 87"/>
            <p:cNvSpPr>
              <a:spLocks noChangeShapeType="1"/>
            </p:cNvSpPr>
            <p:nvPr/>
          </p:nvSpPr>
          <p:spPr bwMode="auto">
            <a:xfrm>
              <a:off x="4704" y="2496"/>
              <a:ext cx="0" cy="24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5260" name="Line 88"/>
            <p:cNvSpPr>
              <a:spLocks noChangeShapeType="1"/>
            </p:cNvSpPr>
            <p:nvPr/>
          </p:nvSpPr>
          <p:spPr bwMode="auto">
            <a:xfrm>
              <a:off x="5184" y="2496"/>
              <a:ext cx="0" cy="24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5261" name="Line 89"/>
            <p:cNvSpPr>
              <a:spLocks noChangeShapeType="1"/>
            </p:cNvSpPr>
            <p:nvPr/>
          </p:nvSpPr>
          <p:spPr bwMode="auto">
            <a:xfrm>
              <a:off x="5520" y="2496"/>
              <a:ext cx="0" cy="24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79996" name="Rectangle 92"/>
          <p:cNvSpPr>
            <a:spLocks noChangeArrowheads="1"/>
          </p:cNvSpPr>
          <p:nvPr/>
        </p:nvSpPr>
        <p:spPr bwMode="auto">
          <a:xfrm>
            <a:off x="250825" y="4824413"/>
            <a:ext cx="8763000" cy="2066925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FF"/>
            </a:solidFill>
            <a:miter lim="800000"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>
                <a:solidFill>
                  <a:srgbClr val="FF0000"/>
                </a:solidFill>
              </a:rPr>
              <a:t>方法：</a:t>
            </a:r>
            <a:r>
              <a:rPr lang="zh-CN" altLang="en-US">
                <a:solidFill>
                  <a:srgbClr val="0000FF"/>
                </a:solidFill>
              </a:rPr>
              <a:t>结点分裂</a:t>
            </a:r>
            <a:r>
              <a:rPr lang="en-US" altLang="zh-CN"/>
              <a:t>, </a:t>
            </a:r>
            <a:r>
              <a:rPr lang="zh-CN" altLang="en-US"/>
              <a:t>令 </a:t>
            </a:r>
            <a:r>
              <a:rPr lang="en-US" altLang="zh-CN"/>
              <a:t>s = </a:t>
            </a:r>
            <a:r>
              <a:rPr lang="en-US" altLang="zh-CN">
                <a:sym typeface="Symbol" panose="05050102010706020507" pitchFamily="18" charset="2"/>
              </a:rPr>
              <a:t></a:t>
            </a:r>
            <a:r>
              <a:rPr lang="en-US" altLang="zh-CN"/>
              <a:t>m/2</a:t>
            </a:r>
            <a:r>
              <a:rPr lang="en-US" altLang="zh-CN">
                <a:sym typeface="Symbol" panose="05050102010706020507" pitchFamily="18" charset="2"/>
              </a:rPr>
              <a:t></a:t>
            </a:r>
            <a:r>
              <a:rPr lang="en-US" altLang="zh-CN"/>
              <a:t>, </a:t>
            </a:r>
            <a:endParaRPr lang="zh-CN" altLang="en-US"/>
          </a:p>
          <a:p>
            <a:pPr>
              <a:spcBef>
                <a:spcPct val="20000"/>
              </a:spcBef>
            </a:pPr>
            <a:r>
              <a:rPr lang="zh-CN" altLang="en-US"/>
              <a:t>    原结点中保留：</a:t>
            </a:r>
            <a:r>
              <a:rPr lang="zh-CN" altLang="en-US">
                <a:solidFill>
                  <a:srgbClr val="A50021"/>
                </a:solidFill>
              </a:rPr>
              <a:t>（</a:t>
            </a:r>
            <a:r>
              <a:rPr lang="en-US" altLang="zh-CN">
                <a:solidFill>
                  <a:srgbClr val="A50021"/>
                </a:solidFill>
              </a:rPr>
              <a:t>A0, K1, ……  , </a:t>
            </a:r>
            <a:r>
              <a:rPr lang="zh-CN" altLang="en-US">
                <a:solidFill>
                  <a:srgbClr val="A50021"/>
                </a:solidFill>
              </a:rPr>
              <a:t> </a:t>
            </a:r>
            <a:r>
              <a:rPr lang="en-US" altLang="zh-CN">
                <a:solidFill>
                  <a:srgbClr val="A50021"/>
                </a:solidFill>
              </a:rPr>
              <a:t>Ks-1, As-1</a:t>
            </a:r>
            <a:r>
              <a:rPr lang="zh-CN" altLang="en-US">
                <a:solidFill>
                  <a:srgbClr val="A50021"/>
                </a:solidFill>
              </a:rPr>
              <a:t>）；</a:t>
            </a:r>
            <a:endParaRPr lang="zh-CN" altLang="en-US"/>
          </a:p>
          <a:p>
            <a:pPr>
              <a:spcBef>
                <a:spcPct val="20000"/>
              </a:spcBef>
            </a:pPr>
            <a:r>
              <a:rPr lang="zh-CN" altLang="en-US"/>
              <a:t>    建新结点：</a:t>
            </a:r>
            <a:r>
              <a:rPr lang="zh-CN" altLang="en-US">
                <a:solidFill>
                  <a:srgbClr val="A50021"/>
                </a:solidFill>
              </a:rPr>
              <a:t>（</a:t>
            </a:r>
            <a:r>
              <a:rPr lang="en-US" altLang="zh-CN">
                <a:solidFill>
                  <a:srgbClr val="A50021"/>
                </a:solidFill>
              </a:rPr>
              <a:t>As, Ks+1, ……  , Kn, An</a:t>
            </a:r>
            <a:r>
              <a:rPr lang="zh-CN" altLang="en-US">
                <a:solidFill>
                  <a:srgbClr val="A50021"/>
                </a:solidFill>
              </a:rPr>
              <a:t>）；</a:t>
            </a:r>
          </a:p>
          <a:p>
            <a:pPr>
              <a:spcBef>
                <a:spcPct val="20000"/>
              </a:spcBef>
            </a:pPr>
            <a:r>
              <a:rPr lang="zh-CN" altLang="en-US"/>
              <a:t>    </a:t>
            </a:r>
            <a:r>
              <a:rPr lang="zh-CN" altLang="en-US">
                <a:solidFill>
                  <a:srgbClr val="0000FF"/>
                </a:solidFill>
              </a:rPr>
              <a:t>将（</a:t>
            </a:r>
            <a:r>
              <a:rPr lang="en-US" altLang="zh-CN">
                <a:solidFill>
                  <a:srgbClr val="0000FF"/>
                </a:solidFill>
              </a:rPr>
              <a:t>Ks, p</a:t>
            </a:r>
            <a:r>
              <a:rPr lang="zh-CN" altLang="en-US">
                <a:solidFill>
                  <a:srgbClr val="0000FF"/>
                </a:solidFill>
              </a:rPr>
              <a:t>）插入双亲结点</a:t>
            </a:r>
            <a:r>
              <a:rPr lang="zh-CN" altLang="en-US"/>
              <a:t>；</a:t>
            </a:r>
          </a:p>
        </p:txBody>
      </p:sp>
      <p:sp>
        <p:nvSpPr>
          <p:cNvPr id="2" name="矩形 1"/>
          <p:cNvSpPr/>
          <p:nvPr/>
        </p:nvSpPr>
        <p:spPr>
          <a:xfrm>
            <a:off x="5646737" y="134844"/>
            <a:ext cx="3222625" cy="52322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sym typeface="Symbol" panose="05050102010706020507" pitchFamily="18" charset="2"/>
              </a:rPr>
              <a:t></a:t>
            </a:r>
            <a:r>
              <a:rPr lang="en-US" altLang="zh-CN" dirty="0">
                <a:solidFill>
                  <a:srgbClr val="FF0000"/>
                </a:solidFill>
              </a:rPr>
              <a:t>m/2</a:t>
            </a:r>
            <a:r>
              <a:rPr lang="en-US" altLang="zh-CN" dirty="0" smtClean="0">
                <a:solidFill>
                  <a:srgbClr val="FF0000"/>
                </a:solidFill>
                <a:sym typeface="Symbol" panose="05050102010706020507" pitchFamily="18" charset="2"/>
              </a:rPr>
              <a:t>——m </a:t>
            </a:r>
            <a:r>
              <a:rPr lang="zh-CN" altLang="en-US" dirty="0" smtClean="0">
                <a:solidFill>
                  <a:srgbClr val="FF0000"/>
                </a:solidFill>
              </a:rPr>
              <a:t>棵子树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799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9" dur="500"/>
                                        <p:tgtEl>
                                          <p:spTgt spid="379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952" grpId="0" build="p" autoUpdateAnimBg="0"/>
      <p:bldP spid="379996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B4D47A-1C50-4B39-89D1-6CC7DC4ECA6C}" type="slidenum">
              <a:rPr lang="en-US" altLang="zh-CN"/>
              <a:t>9</a:t>
            </a:fld>
            <a:endParaRPr lang="en-US" altLang="zh-CN"/>
          </a:p>
        </p:txBody>
      </p:sp>
      <p:sp>
        <p:nvSpPr>
          <p:cNvPr id="2652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本章内容</a:t>
            </a:r>
          </a:p>
        </p:txBody>
      </p:sp>
      <p:sp>
        <p:nvSpPr>
          <p:cNvPr id="26628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zh-CN" smtClean="0"/>
          </a:p>
          <a:p>
            <a:pPr eaLnBrk="1" hangingPunct="1"/>
            <a:r>
              <a:rPr lang="en-US" altLang="zh-CN" smtClean="0"/>
              <a:t>9.1  </a:t>
            </a:r>
            <a:r>
              <a:rPr lang="zh-CN" altLang="en-US" smtClean="0"/>
              <a:t>静态查找表</a:t>
            </a:r>
          </a:p>
          <a:p>
            <a:pPr eaLnBrk="1" hangingPunct="1"/>
            <a:r>
              <a:rPr lang="en-US" altLang="zh-CN" smtClean="0"/>
              <a:t>9.2  </a:t>
            </a:r>
            <a:r>
              <a:rPr lang="zh-CN" altLang="en-US" smtClean="0"/>
              <a:t>动态查找树表</a:t>
            </a:r>
          </a:p>
          <a:p>
            <a:pPr eaLnBrk="1" hangingPunct="1"/>
            <a:r>
              <a:rPr lang="en-US" altLang="zh-CN" smtClean="0"/>
              <a:t>9.3  </a:t>
            </a:r>
            <a:r>
              <a:rPr lang="zh-CN" altLang="en-US" smtClean="0"/>
              <a:t>哈希表</a:t>
            </a: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90DE95-A29C-449F-A2B2-98FCA4F67283}" type="slidenum">
              <a:rPr lang="en-US" altLang="zh-CN"/>
              <a:t>90</a:t>
            </a:fld>
            <a:endParaRPr lang="en-US" altLang="zh-CN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88913"/>
            <a:ext cx="8642350" cy="5184775"/>
          </a:xfrm>
        </p:spPr>
        <p:txBody>
          <a:bodyPr/>
          <a:lstStyle/>
          <a:p>
            <a:pPr eaLnBrk="1" hangingPunct="1"/>
            <a:r>
              <a:rPr lang="zh-CN" altLang="en-US" smtClean="0"/>
              <a:t>情况</a:t>
            </a:r>
            <a:r>
              <a:rPr lang="en-US" altLang="zh-CN" smtClean="0"/>
              <a:t>3</a:t>
            </a:r>
            <a:r>
              <a:rPr lang="zh-CN" altLang="en-US" smtClean="0"/>
              <a:t>： </a:t>
            </a:r>
            <a:r>
              <a:rPr lang="en-US" altLang="zh-CN" smtClean="0">
                <a:solidFill>
                  <a:srgbClr val="FF0000"/>
                </a:solidFill>
              </a:rPr>
              <a:t>3</a:t>
            </a:r>
            <a:r>
              <a:rPr lang="zh-CN" altLang="en-US" smtClean="0">
                <a:solidFill>
                  <a:srgbClr val="FF0000"/>
                </a:solidFill>
              </a:rPr>
              <a:t>阶</a:t>
            </a:r>
            <a:r>
              <a:rPr lang="en-US" altLang="zh-CN" smtClean="0">
                <a:solidFill>
                  <a:srgbClr val="FF0000"/>
                </a:solidFill>
              </a:rPr>
              <a:t>B</a:t>
            </a:r>
            <a:r>
              <a:rPr lang="zh-CN" altLang="en-US" smtClean="0">
                <a:solidFill>
                  <a:srgbClr val="FF0000"/>
                </a:solidFill>
              </a:rPr>
              <a:t>－树</a:t>
            </a:r>
            <a:r>
              <a:rPr lang="en-US" altLang="zh-CN" smtClean="0"/>
              <a:t>, </a:t>
            </a:r>
            <a:r>
              <a:rPr lang="zh-CN" altLang="en-US" smtClean="0"/>
              <a:t>再插入</a:t>
            </a:r>
            <a:r>
              <a:rPr lang="en-US" altLang="zh-CN" smtClean="0"/>
              <a:t>30</a:t>
            </a:r>
          </a:p>
        </p:txBody>
      </p:sp>
      <p:grpSp>
        <p:nvGrpSpPr>
          <p:cNvPr id="96260" name="Group 21"/>
          <p:cNvGrpSpPr/>
          <p:nvPr/>
        </p:nvGrpSpPr>
        <p:grpSpPr bwMode="auto">
          <a:xfrm>
            <a:off x="0" y="1052513"/>
            <a:ext cx="4175125" cy="1614487"/>
            <a:chOff x="113" y="663"/>
            <a:chExt cx="2630" cy="1017"/>
          </a:xfrm>
        </p:grpSpPr>
        <p:sp>
          <p:nvSpPr>
            <p:cNvPr id="96306" name="Oval 5"/>
            <p:cNvSpPr>
              <a:spLocks noChangeArrowheads="1"/>
            </p:cNvSpPr>
            <p:nvPr/>
          </p:nvSpPr>
          <p:spPr bwMode="auto">
            <a:xfrm>
              <a:off x="748" y="663"/>
              <a:ext cx="1451" cy="336"/>
            </a:xfrm>
            <a:prstGeom prst="ellipse">
              <a:avLst/>
            </a:prstGeom>
            <a:solidFill>
              <a:schemeClr val="tx2"/>
            </a:solidFill>
            <a:ln w="19050">
              <a:solidFill>
                <a:srgbClr val="993300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rgbClr val="A50021"/>
                  </a:solidFill>
                  <a:ea typeface="宋体" panose="02010600030101010101" pitchFamily="2" charset="-122"/>
                </a:rPr>
                <a:t>50  80</a:t>
              </a:r>
            </a:p>
          </p:txBody>
        </p:sp>
        <p:sp>
          <p:nvSpPr>
            <p:cNvPr id="96307" name="Line 6"/>
            <p:cNvSpPr>
              <a:spLocks noChangeShapeType="1"/>
            </p:cNvSpPr>
            <p:nvPr/>
          </p:nvSpPr>
          <p:spPr bwMode="auto">
            <a:xfrm>
              <a:off x="1474" y="845"/>
              <a:ext cx="16" cy="635"/>
            </a:xfrm>
            <a:prstGeom prst="line">
              <a:avLst/>
            </a:prstGeom>
            <a:noFill/>
            <a:ln w="38100">
              <a:solidFill>
                <a:srgbClr val="A5002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6308" name="Line 7"/>
            <p:cNvSpPr>
              <a:spLocks noChangeShapeType="1"/>
            </p:cNvSpPr>
            <p:nvPr/>
          </p:nvSpPr>
          <p:spPr bwMode="auto">
            <a:xfrm flipH="1">
              <a:off x="657" y="799"/>
              <a:ext cx="454" cy="726"/>
            </a:xfrm>
            <a:prstGeom prst="line">
              <a:avLst/>
            </a:prstGeom>
            <a:noFill/>
            <a:ln w="38100">
              <a:solidFill>
                <a:srgbClr val="A5002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309" name="Oval 8"/>
            <p:cNvSpPr>
              <a:spLocks noChangeArrowheads="1"/>
            </p:cNvSpPr>
            <p:nvPr/>
          </p:nvSpPr>
          <p:spPr bwMode="auto">
            <a:xfrm>
              <a:off x="113" y="1343"/>
              <a:ext cx="953" cy="336"/>
            </a:xfrm>
            <a:prstGeom prst="ellipse">
              <a:avLst/>
            </a:prstGeom>
            <a:solidFill>
              <a:schemeClr val="tx2"/>
            </a:solidFill>
            <a:ln w="19050">
              <a:solidFill>
                <a:srgbClr val="993300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rgbClr val="A50021"/>
                  </a:solidFill>
                  <a:ea typeface="宋体" panose="02010600030101010101" pitchFamily="2" charset="-122"/>
                </a:rPr>
                <a:t>20  40</a:t>
              </a:r>
            </a:p>
          </p:txBody>
        </p:sp>
        <p:sp>
          <p:nvSpPr>
            <p:cNvPr id="96310" name="Oval 9"/>
            <p:cNvSpPr>
              <a:spLocks noChangeArrowheads="1"/>
            </p:cNvSpPr>
            <p:nvPr/>
          </p:nvSpPr>
          <p:spPr bwMode="auto">
            <a:xfrm>
              <a:off x="1111" y="1344"/>
              <a:ext cx="771" cy="336"/>
            </a:xfrm>
            <a:prstGeom prst="ellipse">
              <a:avLst/>
            </a:prstGeom>
            <a:solidFill>
              <a:schemeClr val="tx2"/>
            </a:solidFill>
            <a:ln w="19050">
              <a:solidFill>
                <a:srgbClr val="993300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ea typeface="宋体" panose="02010600030101010101" pitchFamily="2" charset="-122"/>
                  <a:sym typeface="Symbol" panose="05050102010706020507" pitchFamily="18" charset="2"/>
                </a:rPr>
                <a:t>60</a:t>
              </a:r>
            </a:p>
          </p:txBody>
        </p:sp>
        <p:sp>
          <p:nvSpPr>
            <p:cNvPr id="96311" name="Line 10"/>
            <p:cNvSpPr>
              <a:spLocks noChangeShapeType="1"/>
            </p:cNvSpPr>
            <p:nvPr/>
          </p:nvSpPr>
          <p:spPr bwMode="auto">
            <a:xfrm>
              <a:off x="1837" y="845"/>
              <a:ext cx="589" cy="589"/>
            </a:xfrm>
            <a:prstGeom prst="line">
              <a:avLst/>
            </a:prstGeom>
            <a:noFill/>
            <a:ln w="38100">
              <a:solidFill>
                <a:srgbClr val="A5002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6312" name="Oval 11"/>
            <p:cNvSpPr>
              <a:spLocks noChangeArrowheads="1"/>
            </p:cNvSpPr>
            <p:nvPr/>
          </p:nvSpPr>
          <p:spPr bwMode="auto">
            <a:xfrm>
              <a:off x="1927" y="1344"/>
              <a:ext cx="816" cy="336"/>
            </a:xfrm>
            <a:prstGeom prst="ellipse">
              <a:avLst/>
            </a:prstGeom>
            <a:solidFill>
              <a:schemeClr val="tx2"/>
            </a:solidFill>
            <a:ln w="19050">
              <a:solidFill>
                <a:srgbClr val="993300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rgbClr val="A5002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90</a:t>
              </a:r>
              <a:endParaRPr lang="en-US" altLang="zh-CN">
                <a:solidFill>
                  <a:srgbClr val="A50021"/>
                </a:solidFill>
                <a:sym typeface="Symbol" panose="05050102010706020507" pitchFamily="18" charset="2"/>
              </a:endParaRPr>
            </a:p>
          </p:txBody>
        </p:sp>
      </p:grpSp>
      <p:sp>
        <p:nvSpPr>
          <p:cNvPr id="96261" name="Line 50"/>
          <p:cNvSpPr>
            <a:spLocks noChangeShapeType="1"/>
          </p:cNvSpPr>
          <p:nvPr/>
        </p:nvSpPr>
        <p:spPr bwMode="auto">
          <a:xfrm>
            <a:off x="228600" y="2438400"/>
            <a:ext cx="0" cy="3810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6262" name="Line 51"/>
          <p:cNvSpPr>
            <a:spLocks noChangeShapeType="1"/>
          </p:cNvSpPr>
          <p:nvPr/>
        </p:nvSpPr>
        <p:spPr bwMode="auto">
          <a:xfrm>
            <a:off x="762000" y="2438400"/>
            <a:ext cx="0" cy="3810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6263" name="Line 52"/>
          <p:cNvSpPr>
            <a:spLocks noChangeShapeType="1"/>
          </p:cNvSpPr>
          <p:nvPr/>
        </p:nvSpPr>
        <p:spPr bwMode="auto">
          <a:xfrm>
            <a:off x="1295400" y="2438400"/>
            <a:ext cx="0" cy="3810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6264" name="Line 53"/>
          <p:cNvSpPr>
            <a:spLocks noChangeShapeType="1"/>
          </p:cNvSpPr>
          <p:nvPr/>
        </p:nvSpPr>
        <p:spPr bwMode="auto">
          <a:xfrm>
            <a:off x="1981200" y="2438400"/>
            <a:ext cx="0" cy="3810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6265" name="Line 54"/>
          <p:cNvSpPr>
            <a:spLocks noChangeShapeType="1"/>
          </p:cNvSpPr>
          <p:nvPr/>
        </p:nvSpPr>
        <p:spPr bwMode="auto">
          <a:xfrm>
            <a:off x="2514600" y="2438400"/>
            <a:ext cx="0" cy="3810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6266" name="Line 55"/>
          <p:cNvSpPr>
            <a:spLocks noChangeShapeType="1"/>
          </p:cNvSpPr>
          <p:nvPr/>
        </p:nvSpPr>
        <p:spPr bwMode="auto">
          <a:xfrm>
            <a:off x="3200400" y="2438400"/>
            <a:ext cx="0" cy="3810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6267" name="Line 56"/>
          <p:cNvSpPr>
            <a:spLocks noChangeShapeType="1"/>
          </p:cNvSpPr>
          <p:nvPr/>
        </p:nvSpPr>
        <p:spPr bwMode="auto">
          <a:xfrm>
            <a:off x="3733800" y="2438400"/>
            <a:ext cx="0" cy="3810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3" name="Group 73"/>
          <p:cNvGrpSpPr/>
          <p:nvPr/>
        </p:nvGrpSpPr>
        <p:grpSpPr bwMode="auto">
          <a:xfrm>
            <a:off x="4356100" y="1054100"/>
            <a:ext cx="4787900" cy="1765300"/>
            <a:chOff x="2744" y="664"/>
            <a:chExt cx="3016" cy="1112"/>
          </a:xfrm>
        </p:grpSpPr>
        <p:grpSp>
          <p:nvGrpSpPr>
            <p:cNvPr id="96290" name="Group 31"/>
            <p:cNvGrpSpPr/>
            <p:nvPr/>
          </p:nvGrpSpPr>
          <p:grpSpPr bwMode="auto">
            <a:xfrm>
              <a:off x="2744" y="664"/>
              <a:ext cx="3016" cy="1016"/>
              <a:chOff x="2744" y="618"/>
              <a:chExt cx="3016" cy="1016"/>
            </a:xfrm>
          </p:grpSpPr>
          <p:sp>
            <p:nvSpPr>
              <p:cNvPr id="96299" name="Oval 24"/>
              <p:cNvSpPr>
                <a:spLocks noChangeArrowheads="1"/>
              </p:cNvSpPr>
              <p:nvPr/>
            </p:nvSpPr>
            <p:spPr bwMode="auto">
              <a:xfrm>
                <a:off x="3696" y="618"/>
                <a:ext cx="1451" cy="336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rgbClr val="993300"/>
                </a:solidFill>
                <a:rou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rgbClr val="A50021"/>
                    </a:solidFill>
                    <a:ea typeface="宋体" panose="02010600030101010101" pitchFamily="2" charset="-122"/>
                  </a:rPr>
                  <a:t>50  80</a:t>
                </a:r>
              </a:p>
            </p:txBody>
          </p:sp>
          <p:sp>
            <p:nvSpPr>
              <p:cNvPr id="96300" name="Line 25"/>
              <p:cNvSpPr>
                <a:spLocks noChangeShapeType="1"/>
              </p:cNvSpPr>
              <p:nvPr/>
            </p:nvSpPr>
            <p:spPr bwMode="auto">
              <a:xfrm>
                <a:off x="4422" y="799"/>
                <a:ext cx="16" cy="635"/>
              </a:xfrm>
              <a:prstGeom prst="line">
                <a:avLst/>
              </a:prstGeom>
              <a:noFill/>
              <a:ln w="38100">
                <a:solidFill>
                  <a:srgbClr val="A5002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6301" name="Line 26"/>
              <p:cNvSpPr>
                <a:spLocks noChangeShapeType="1"/>
              </p:cNvSpPr>
              <p:nvPr/>
            </p:nvSpPr>
            <p:spPr bwMode="auto">
              <a:xfrm flipH="1">
                <a:off x="3469" y="754"/>
                <a:ext cx="590" cy="726"/>
              </a:xfrm>
              <a:prstGeom prst="line">
                <a:avLst/>
              </a:prstGeom>
              <a:noFill/>
              <a:ln w="38100">
                <a:solidFill>
                  <a:srgbClr val="A5002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6302" name="Oval 27"/>
              <p:cNvSpPr>
                <a:spLocks noChangeArrowheads="1"/>
              </p:cNvSpPr>
              <p:nvPr/>
            </p:nvSpPr>
            <p:spPr bwMode="auto">
              <a:xfrm>
                <a:off x="2744" y="1298"/>
                <a:ext cx="1315" cy="336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rgbClr val="993300"/>
                </a:solidFill>
                <a:rou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rgbClr val="A50021"/>
                    </a:solidFill>
                    <a:ea typeface="宋体" panose="02010600030101010101" pitchFamily="2" charset="-122"/>
                  </a:rPr>
                  <a:t>20 30 40</a:t>
                </a:r>
              </a:p>
            </p:txBody>
          </p:sp>
          <p:sp>
            <p:nvSpPr>
              <p:cNvPr id="96303" name="Oval 28"/>
              <p:cNvSpPr>
                <a:spLocks noChangeArrowheads="1"/>
              </p:cNvSpPr>
              <p:nvPr/>
            </p:nvSpPr>
            <p:spPr bwMode="auto">
              <a:xfrm>
                <a:off x="4128" y="1298"/>
                <a:ext cx="771" cy="336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rgbClr val="993300"/>
                </a:solidFill>
                <a:rou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ea typeface="宋体" panose="02010600030101010101" pitchFamily="2" charset="-122"/>
                    <a:sym typeface="Symbol" panose="05050102010706020507" pitchFamily="18" charset="2"/>
                  </a:rPr>
                  <a:t>60</a:t>
                </a:r>
              </a:p>
            </p:txBody>
          </p:sp>
          <p:sp>
            <p:nvSpPr>
              <p:cNvPr id="96304" name="Line 29"/>
              <p:cNvSpPr>
                <a:spLocks noChangeShapeType="1"/>
              </p:cNvSpPr>
              <p:nvPr/>
            </p:nvSpPr>
            <p:spPr bwMode="auto">
              <a:xfrm>
                <a:off x="4830" y="799"/>
                <a:ext cx="589" cy="589"/>
              </a:xfrm>
              <a:prstGeom prst="line">
                <a:avLst/>
              </a:prstGeom>
              <a:noFill/>
              <a:ln w="38100">
                <a:solidFill>
                  <a:srgbClr val="A5002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6305" name="Oval 30"/>
              <p:cNvSpPr>
                <a:spLocks noChangeArrowheads="1"/>
              </p:cNvSpPr>
              <p:nvPr/>
            </p:nvSpPr>
            <p:spPr bwMode="auto">
              <a:xfrm>
                <a:off x="4944" y="1298"/>
                <a:ext cx="816" cy="336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rgbClr val="993300"/>
                </a:solidFill>
                <a:rou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rgbClr val="A50021"/>
                    </a:solidFill>
                    <a:ea typeface="宋体" panose="02010600030101010101" pitchFamily="2" charset="-122"/>
                    <a:sym typeface="Symbol" panose="05050102010706020507" pitchFamily="18" charset="2"/>
                  </a:rPr>
                  <a:t>90</a:t>
                </a:r>
              </a:p>
            </p:txBody>
          </p:sp>
        </p:grpSp>
        <p:sp>
          <p:nvSpPr>
            <p:cNvPr id="96291" name="Line 57"/>
            <p:cNvSpPr>
              <a:spLocks noChangeShapeType="1"/>
            </p:cNvSpPr>
            <p:nvPr/>
          </p:nvSpPr>
          <p:spPr bwMode="auto">
            <a:xfrm>
              <a:off x="2928" y="1536"/>
              <a:ext cx="0" cy="24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6292" name="Line 58"/>
            <p:cNvSpPr>
              <a:spLocks noChangeShapeType="1"/>
            </p:cNvSpPr>
            <p:nvPr/>
          </p:nvSpPr>
          <p:spPr bwMode="auto">
            <a:xfrm>
              <a:off x="3264" y="1536"/>
              <a:ext cx="0" cy="24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6293" name="Line 59"/>
            <p:cNvSpPr>
              <a:spLocks noChangeShapeType="1"/>
            </p:cNvSpPr>
            <p:nvPr/>
          </p:nvSpPr>
          <p:spPr bwMode="auto">
            <a:xfrm>
              <a:off x="3552" y="1536"/>
              <a:ext cx="0" cy="24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6294" name="Line 60"/>
            <p:cNvSpPr>
              <a:spLocks noChangeShapeType="1"/>
            </p:cNvSpPr>
            <p:nvPr/>
          </p:nvSpPr>
          <p:spPr bwMode="auto">
            <a:xfrm>
              <a:off x="3840" y="1536"/>
              <a:ext cx="0" cy="24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6295" name="Line 61"/>
            <p:cNvSpPr>
              <a:spLocks noChangeShapeType="1"/>
            </p:cNvSpPr>
            <p:nvPr/>
          </p:nvSpPr>
          <p:spPr bwMode="auto">
            <a:xfrm>
              <a:off x="4320" y="1536"/>
              <a:ext cx="0" cy="24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6296" name="Line 62"/>
            <p:cNvSpPr>
              <a:spLocks noChangeShapeType="1"/>
            </p:cNvSpPr>
            <p:nvPr/>
          </p:nvSpPr>
          <p:spPr bwMode="auto">
            <a:xfrm>
              <a:off x="4656" y="1536"/>
              <a:ext cx="0" cy="24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6297" name="Line 63"/>
            <p:cNvSpPr>
              <a:spLocks noChangeShapeType="1"/>
            </p:cNvSpPr>
            <p:nvPr/>
          </p:nvSpPr>
          <p:spPr bwMode="auto">
            <a:xfrm>
              <a:off x="5184" y="1536"/>
              <a:ext cx="0" cy="24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6298" name="Line 64"/>
            <p:cNvSpPr>
              <a:spLocks noChangeShapeType="1"/>
            </p:cNvSpPr>
            <p:nvPr/>
          </p:nvSpPr>
          <p:spPr bwMode="auto">
            <a:xfrm>
              <a:off x="5520" y="1536"/>
              <a:ext cx="0" cy="24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5" name="Group 74"/>
          <p:cNvGrpSpPr/>
          <p:nvPr/>
        </p:nvGrpSpPr>
        <p:grpSpPr bwMode="auto">
          <a:xfrm>
            <a:off x="1447800" y="4191000"/>
            <a:ext cx="5254625" cy="1770063"/>
            <a:chOff x="1111" y="2341"/>
            <a:chExt cx="3310" cy="1115"/>
          </a:xfrm>
        </p:grpSpPr>
        <p:grpSp>
          <p:nvGrpSpPr>
            <p:cNvPr id="96272" name="Group 35"/>
            <p:cNvGrpSpPr/>
            <p:nvPr/>
          </p:nvGrpSpPr>
          <p:grpSpPr bwMode="auto">
            <a:xfrm>
              <a:off x="1111" y="2341"/>
              <a:ext cx="3310" cy="1016"/>
              <a:chOff x="1292" y="2205"/>
              <a:chExt cx="3310" cy="1016"/>
            </a:xfrm>
          </p:grpSpPr>
          <p:sp>
            <p:nvSpPr>
              <p:cNvPr id="96281" name="Oval 14"/>
              <p:cNvSpPr>
                <a:spLocks noChangeArrowheads="1"/>
              </p:cNvSpPr>
              <p:nvPr/>
            </p:nvSpPr>
            <p:spPr bwMode="auto">
              <a:xfrm>
                <a:off x="2064" y="2205"/>
                <a:ext cx="1451" cy="336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rgbClr val="993300"/>
                </a:solidFill>
                <a:rou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ea typeface="宋体" panose="02010600030101010101" pitchFamily="2" charset="-122"/>
                  </a:rPr>
                  <a:t>30 50  80</a:t>
                </a:r>
              </a:p>
            </p:txBody>
          </p:sp>
          <p:sp>
            <p:nvSpPr>
              <p:cNvPr id="96282" name="Line 15"/>
              <p:cNvSpPr>
                <a:spLocks noChangeShapeType="1"/>
              </p:cNvSpPr>
              <p:nvPr/>
            </p:nvSpPr>
            <p:spPr bwMode="auto">
              <a:xfrm>
                <a:off x="2924" y="2386"/>
                <a:ext cx="408" cy="635"/>
              </a:xfrm>
              <a:prstGeom prst="line">
                <a:avLst/>
              </a:prstGeom>
              <a:noFill/>
              <a:ln w="38100">
                <a:solidFill>
                  <a:srgbClr val="A5002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6283" name="Oval 18"/>
              <p:cNvSpPr>
                <a:spLocks noChangeArrowheads="1"/>
              </p:cNvSpPr>
              <p:nvPr/>
            </p:nvSpPr>
            <p:spPr bwMode="auto">
              <a:xfrm>
                <a:off x="2878" y="2885"/>
                <a:ext cx="771" cy="336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rgbClr val="993300"/>
                </a:solidFill>
                <a:rou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ea typeface="宋体" panose="02010600030101010101" pitchFamily="2" charset="-122"/>
                    <a:sym typeface="Symbol" panose="05050102010706020507" pitchFamily="18" charset="2"/>
                  </a:rPr>
                  <a:t>60</a:t>
                </a:r>
              </a:p>
            </p:txBody>
          </p:sp>
          <p:sp>
            <p:nvSpPr>
              <p:cNvPr id="96284" name="Line 19"/>
              <p:cNvSpPr>
                <a:spLocks noChangeShapeType="1"/>
              </p:cNvSpPr>
              <p:nvPr/>
            </p:nvSpPr>
            <p:spPr bwMode="auto">
              <a:xfrm>
                <a:off x="3287" y="2341"/>
                <a:ext cx="771" cy="680"/>
              </a:xfrm>
              <a:prstGeom prst="line">
                <a:avLst/>
              </a:prstGeom>
              <a:noFill/>
              <a:ln w="38100">
                <a:solidFill>
                  <a:srgbClr val="A5002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6285" name="Oval 20"/>
              <p:cNvSpPr>
                <a:spLocks noChangeArrowheads="1"/>
              </p:cNvSpPr>
              <p:nvPr/>
            </p:nvSpPr>
            <p:spPr bwMode="auto">
              <a:xfrm>
                <a:off x="3786" y="2885"/>
                <a:ext cx="816" cy="336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rgbClr val="993300"/>
                </a:solidFill>
                <a:rou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rgbClr val="A50021"/>
                    </a:solidFill>
                    <a:ea typeface="宋体" panose="02010600030101010101" pitchFamily="2" charset="-122"/>
                    <a:sym typeface="Symbol" panose="05050102010706020507" pitchFamily="18" charset="2"/>
                  </a:rPr>
                  <a:t>90</a:t>
                </a:r>
              </a:p>
            </p:txBody>
          </p:sp>
          <p:sp>
            <p:nvSpPr>
              <p:cNvPr id="96286" name="Line 33"/>
              <p:cNvSpPr>
                <a:spLocks noChangeShapeType="1"/>
              </p:cNvSpPr>
              <p:nvPr/>
            </p:nvSpPr>
            <p:spPr bwMode="auto">
              <a:xfrm flipH="1">
                <a:off x="2426" y="2341"/>
                <a:ext cx="227" cy="635"/>
              </a:xfrm>
              <a:prstGeom prst="line">
                <a:avLst/>
              </a:prstGeom>
              <a:noFill/>
              <a:ln w="38100">
                <a:solidFill>
                  <a:srgbClr val="A5002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6287" name="Line 34"/>
              <p:cNvSpPr>
                <a:spLocks noChangeShapeType="1"/>
              </p:cNvSpPr>
              <p:nvPr/>
            </p:nvSpPr>
            <p:spPr bwMode="auto">
              <a:xfrm flipH="1">
                <a:off x="1701" y="2341"/>
                <a:ext cx="544" cy="590"/>
              </a:xfrm>
              <a:prstGeom prst="line">
                <a:avLst/>
              </a:prstGeom>
              <a:noFill/>
              <a:ln w="38100">
                <a:solidFill>
                  <a:srgbClr val="A5002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6288" name="Oval 17"/>
              <p:cNvSpPr>
                <a:spLocks noChangeArrowheads="1"/>
              </p:cNvSpPr>
              <p:nvPr/>
            </p:nvSpPr>
            <p:spPr bwMode="auto">
              <a:xfrm>
                <a:off x="1292" y="2885"/>
                <a:ext cx="657" cy="336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rgbClr val="993300"/>
                </a:solidFill>
                <a:rou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ea typeface="宋体" panose="02010600030101010101" pitchFamily="2" charset="-122"/>
                  </a:rPr>
                  <a:t>20</a:t>
                </a:r>
                <a:endParaRPr lang="en-US" altLang="zh-CN">
                  <a:ea typeface="宋体" panose="02010600030101010101" pitchFamily="2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96289" name="Oval 22"/>
              <p:cNvSpPr>
                <a:spLocks noChangeArrowheads="1"/>
              </p:cNvSpPr>
              <p:nvPr/>
            </p:nvSpPr>
            <p:spPr bwMode="auto">
              <a:xfrm>
                <a:off x="2085" y="2885"/>
                <a:ext cx="657" cy="336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rgbClr val="993300"/>
                </a:solidFill>
                <a:rou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ea typeface="宋体" panose="02010600030101010101" pitchFamily="2" charset="-122"/>
                  </a:rPr>
                  <a:t>40</a:t>
                </a:r>
                <a:endParaRPr lang="en-US" altLang="zh-CN">
                  <a:ea typeface="宋体" panose="02010600030101010101" pitchFamily="2" charset="-122"/>
                  <a:sym typeface="Symbol" panose="05050102010706020507" pitchFamily="18" charset="2"/>
                </a:endParaRPr>
              </a:p>
            </p:txBody>
          </p:sp>
        </p:grpSp>
        <p:sp>
          <p:nvSpPr>
            <p:cNvPr id="96273" name="Line 65"/>
            <p:cNvSpPr>
              <a:spLocks noChangeShapeType="1"/>
            </p:cNvSpPr>
            <p:nvPr/>
          </p:nvSpPr>
          <p:spPr bwMode="auto">
            <a:xfrm>
              <a:off x="1248" y="3216"/>
              <a:ext cx="0" cy="24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6274" name="Line 66"/>
            <p:cNvSpPr>
              <a:spLocks noChangeShapeType="1"/>
            </p:cNvSpPr>
            <p:nvPr/>
          </p:nvSpPr>
          <p:spPr bwMode="auto">
            <a:xfrm>
              <a:off x="1584" y="3216"/>
              <a:ext cx="0" cy="24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6275" name="Line 67"/>
            <p:cNvSpPr>
              <a:spLocks noChangeShapeType="1"/>
            </p:cNvSpPr>
            <p:nvPr/>
          </p:nvSpPr>
          <p:spPr bwMode="auto">
            <a:xfrm>
              <a:off x="2064" y="3216"/>
              <a:ext cx="0" cy="24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6276" name="Line 68"/>
            <p:cNvSpPr>
              <a:spLocks noChangeShapeType="1"/>
            </p:cNvSpPr>
            <p:nvPr/>
          </p:nvSpPr>
          <p:spPr bwMode="auto">
            <a:xfrm>
              <a:off x="2400" y="3216"/>
              <a:ext cx="0" cy="24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6277" name="Line 69"/>
            <p:cNvSpPr>
              <a:spLocks noChangeShapeType="1"/>
            </p:cNvSpPr>
            <p:nvPr/>
          </p:nvSpPr>
          <p:spPr bwMode="auto">
            <a:xfrm>
              <a:off x="2880" y="3216"/>
              <a:ext cx="0" cy="24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6278" name="Line 70"/>
            <p:cNvSpPr>
              <a:spLocks noChangeShapeType="1"/>
            </p:cNvSpPr>
            <p:nvPr/>
          </p:nvSpPr>
          <p:spPr bwMode="auto">
            <a:xfrm>
              <a:off x="3216" y="3216"/>
              <a:ext cx="0" cy="24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6279" name="Line 71"/>
            <p:cNvSpPr>
              <a:spLocks noChangeShapeType="1"/>
            </p:cNvSpPr>
            <p:nvPr/>
          </p:nvSpPr>
          <p:spPr bwMode="auto">
            <a:xfrm>
              <a:off x="3840" y="3216"/>
              <a:ext cx="0" cy="24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6280" name="Line 72"/>
            <p:cNvSpPr>
              <a:spLocks noChangeShapeType="1"/>
            </p:cNvSpPr>
            <p:nvPr/>
          </p:nvSpPr>
          <p:spPr bwMode="auto">
            <a:xfrm>
              <a:off x="4176" y="3216"/>
              <a:ext cx="0" cy="24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77931" name="AutoShape 75"/>
          <p:cNvSpPr>
            <a:spLocks noChangeArrowheads="1"/>
          </p:cNvSpPr>
          <p:nvPr/>
        </p:nvSpPr>
        <p:spPr bwMode="auto">
          <a:xfrm>
            <a:off x="6553200" y="3124200"/>
            <a:ext cx="1371600" cy="838200"/>
          </a:xfrm>
          <a:prstGeom prst="wedgeEllipseCallout">
            <a:avLst>
              <a:gd name="adj1" fmla="val -107407"/>
              <a:gd name="adj2" fmla="val -112880"/>
            </a:avLst>
          </a:prstGeom>
          <a:noFill/>
          <a:ln w="9525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r>
              <a:rPr lang="zh-CN" altLang="en-US"/>
              <a:t>分裂</a:t>
            </a:r>
          </a:p>
        </p:txBody>
      </p:sp>
      <p:sp>
        <p:nvSpPr>
          <p:cNvPr id="377932" name="AutoShape 76"/>
          <p:cNvSpPr>
            <a:spLocks noChangeArrowheads="1"/>
          </p:cNvSpPr>
          <p:nvPr/>
        </p:nvSpPr>
        <p:spPr bwMode="auto">
          <a:xfrm>
            <a:off x="6400800" y="4114800"/>
            <a:ext cx="1371600" cy="838200"/>
          </a:xfrm>
          <a:prstGeom prst="wedgeEllipseCallout">
            <a:avLst>
              <a:gd name="adj1" fmla="val -169560"/>
              <a:gd name="adj2" fmla="val -18370"/>
            </a:avLst>
          </a:prstGeom>
          <a:noFill/>
          <a:ln w="9525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r>
              <a:rPr lang="zh-CN" altLang="en-US"/>
              <a:t>分裂</a:t>
            </a:r>
          </a:p>
        </p:txBody>
      </p:sp>
      <p:sp>
        <p:nvSpPr>
          <p:cNvPr id="57" name="矩形 56"/>
          <p:cNvSpPr/>
          <p:nvPr/>
        </p:nvSpPr>
        <p:spPr>
          <a:xfrm>
            <a:off x="5646737" y="134844"/>
            <a:ext cx="3222625" cy="52322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sym typeface="Symbol" panose="05050102010706020507" pitchFamily="18" charset="2"/>
              </a:rPr>
              <a:t></a:t>
            </a:r>
            <a:r>
              <a:rPr lang="en-US" altLang="zh-CN" dirty="0">
                <a:solidFill>
                  <a:srgbClr val="FF0000"/>
                </a:solidFill>
              </a:rPr>
              <a:t>m/2</a:t>
            </a:r>
            <a:r>
              <a:rPr lang="en-US" altLang="zh-CN" dirty="0" smtClean="0">
                <a:solidFill>
                  <a:srgbClr val="FF0000"/>
                </a:solidFill>
                <a:sym typeface="Symbol" panose="05050102010706020507" pitchFamily="18" charset="2"/>
              </a:rPr>
              <a:t>——m </a:t>
            </a:r>
            <a:r>
              <a:rPr lang="zh-CN" altLang="en-US" dirty="0" smtClean="0">
                <a:solidFill>
                  <a:srgbClr val="FF0000"/>
                </a:solidFill>
              </a:rPr>
              <a:t>棵子树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7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77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7931" grpId="0" animBg="1" autoUpdateAnimBg="0"/>
      <p:bldP spid="377932" grpId="0" animBg="1" autoUpdateAnimBg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BFB47C-09F4-4000-945F-73D4F91DB96F}" type="slidenum">
              <a:rPr lang="en-US" altLang="zh-CN"/>
              <a:t>91</a:t>
            </a:fld>
            <a:endParaRPr lang="en-US" altLang="zh-CN"/>
          </a:p>
        </p:txBody>
      </p:sp>
      <p:sp>
        <p:nvSpPr>
          <p:cNvPr id="381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4876800"/>
            <a:ext cx="8642350" cy="1371600"/>
          </a:xfrm>
          <a:ln>
            <a:solidFill>
              <a:srgbClr val="0000FF"/>
            </a:solidFill>
            <a:miter lim="800000"/>
          </a:ln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rgbClr val="FF0000"/>
                </a:solidFill>
              </a:rPr>
              <a:t>情况</a:t>
            </a:r>
            <a:r>
              <a:rPr lang="en-US" altLang="zh-CN" smtClean="0">
                <a:solidFill>
                  <a:srgbClr val="FF0000"/>
                </a:solidFill>
              </a:rPr>
              <a:t>3——</a:t>
            </a:r>
            <a:r>
              <a:rPr lang="zh-CN" altLang="en-US" smtClean="0">
                <a:solidFill>
                  <a:srgbClr val="FF0000"/>
                </a:solidFill>
              </a:rPr>
              <a:t>特点</a:t>
            </a:r>
            <a:r>
              <a:rPr lang="zh-CN" altLang="en-US" smtClean="0"/>
              <a:t>：结点分裂后</a:t>
            </a:r>
            <a:r>
              <a:rPr lang="en-US" altLang="zh-CN" smtClean="0"/>
              <a:t>, </a:t>
            </a:r>
            <a:r>
              <a:rPr lang="zh-CN" altLang="en-US" smtClean="0"/>
              <a:t>没有双亲</a:t>
            </a:r>
          </a:p>
          <a:p>
            <a:pPr eaLnBrk="1" hangingPunct="1"/>
            <a:r>
              <a:rPr lang="zh-CN" altLang="en-US" smtClean="0">
                <a:solidFill>
                  <a:srgbClr val="FF0000"/>
                </a:solidFill>
              </a:rPr>
              <a:t>方法：</a:t>
            </a:r>
            <a:r>
              <a:rPr lang="zh-CN" altLang="en-US" smtClean="0"/>
              <a:t>新建双亲节点</a:t>
            </a:r>
          </a:p>
        </p:txBody>
      </p:sp>
      <p:grpSp>
        <p:nvGrpSpPr>
          <p:cNvPr id="2" name="Group 26"/>
          <p:cNvGrpSpPr/>
          <p:nvPr/>
        </p:nvGrpSpPr>
        <p:grpSpPr bwMode="auto">
          <a:xfrm>
            <a:off x="3816350" y="1752600"/>
            <a:ext cx="5327650" cy="2978150"/>
            <a:chOff x="1156" y="572"/>
            <a:chExt cx="3356" cy="1876"/>
          </a:xfrm>
        </p:grpSpPr>
        <p:grpSp>
          <p:nvGrpSpPr>
            <p:cNvPr id="97305" name="Group 17"/>
            <p:cNvGrpSpPr/>
            <p:nvPr/>
          </p:nvGrpSpPr>
          <p:grpSpPr bwMode="auto">
            <a:xfrm>
              <a:off x="1156" y="572"/>
              <a:ext cx="3356" cy="1742"/>
              <a:chOff x="1337" y="618"/>
              <a:chExt cx="3176" cy="1742"/>
            </a:xfrm>
          </p:grpSpPr>
          <p:sp>
            <p:nvSpPr>
              <p:cNvPr id="97314" name="Oval 11"/>
              <p:cNvSpPr>
                <a:spLocks noChangeArrowheads="1"/>
              </p:cNvSpPr>
              <p:nvPr/>
            </p:nvSpPr>
            <p:spPr bwMode="auto">
              <a:xfrm>
                <a:off x="2562" y="618"/>
                <a:ext cx="657" cy="336"/>
              </a:xfrm>
              <a:prstGeom prst="ellipse">
                <a:avLst/>
              </a:prstGeom>
              <a:solidFill>
                <a:srgbClr val="FFCCFF"/>
              </a:solidFill>
              <a:ln w="19050">
                <a:solidFill>
                  <a:srgbClr val="993300"/>
                </a:solidFill>
                <a:rou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ea typeface="宋体" panose="02010600030101010101" pitchFamily="2" charset="-122"/>
                  </a:rPr>
                  <a:t>50</a:t>
                </a:r>
                <a:endParaRPr lang="en-US" altLang="zh-CN">
                  <a:ea typeface="宋体" panose="02010600030101010101" pitchFamily="2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97315" name="Line 16"/>
              <p:cNvSpPr>
                <a:spLocks noChangeShapeType="1"/>
              </p:cNvSpPr>
              <p:nvPr/>
            </p:nvSpPr>
            <p:spPr bwMode="auto">
              <a:xfrm>
                <a:off x="3061" y="754"/>
                <a:ext cx="273" cy="635"/>
              </a:xfrm>
              <a:prstGeom prst="line">
                <a:avLst/>
              </a:prstGeom>
              <a:noFill/>
              <a:ln w="38100">
                <a:solidFill>
                  <a:srgbClr val="A5002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7316" name="Line 15"/>
              <p:cNvSpPr>
                <a:spLocks noChangeShapeType="1"/>
              </p:cNvSpPr>
              <p:nvPr/>
            </p:nvSpPr>
            <p:spPr bwMode="auto">
              <a:xfrm flipH="1">
                <a:off x="2245" y="754"/>
                <a:ext cx="454" cy="635"/>
              </a:xfrm>
              <a:prstGeom prst="line">
                <a:avLst/>
              </a:prstGeom>
              <a:noFill/>
              <a:ln w="38100">
                <a:solidFill>
                  <a:srgbClr val="A5002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7317" name="Oval 4"/>
              <p:cNvSpPr>
                <a:spLocks noChangeArrowheads="1"/>
              </p:cNvSpPr>
              <p:nvPr/>
            </p:nvSpPr>
            <p:spPr bwMode="auto">
              <a:xfrm>
                <a:off x="1927" y="1298"/>
                <a:ext cx="590" cy="336"/>
              </a:xfrm>
              <a:prstGeom prst="ellipse">
                <a:avLst/>
              </a:prstGeom>
              <a:solidFill>
                <a:srgbClr val="CCFFCC"/>
              </a:solidFill>
              <a:ln w="19050">
                <a:solidFill>
                  <a:srgbClr val="993300"/>
                </a:solidFill>
                <a:rou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ea typeface="宋体" panose="02010600030101010101" pitchFamily="2" charset="-122"/>
                  </a:rPr>
                  <a:t>30</a:t>
                </a:r>
              </a:p>
            </p:txBody>
          </p:sp>
          <p:sp>
            <p:nvSpPr>
              <p:cNvPr id="97318" name="Oval 12"/>
              <p:cNvSpPr>
                <a:spLocks noChangeArrowheads="1"/>
              </p:cNvSpPr>
              <p:nvPr/>
            </p:nvSpPr>
            <p:spPr bwMode="auto">
              <a:xfrm>
                <a:off x="3061" y="1298"/>
                <a:ext cx="590" cy="336"/>
              </a:xfrm>
              <a:prstGeom prst="ellipse">
                <a:avLst/>
              </a:prstGeom>
              <a:solidFill>
                <a:srgbClr val="CCFFCC"/>
              </a:solidFill>
              <a:ln w="19050">
                <a:solidFill>
                  <a:srgbClr val="993300"/>
                </a:solidFill>
                <a:rou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ea typeface="宋体" panose="02010600030101010101" pitchFamily="2" charset="-122"/>
                  </a:rPr>
                  <a:t>80</a:t>
                </a:r>
              </a:p>
            </p:txBody>
          </p:sp>
          <p:sp>
            <p:nvSpPr>
              <p:cNvPr id="97319" name="Line 13"/>
              <p:cNvSpPr>
                <a:spLocks noChangeShapeType="1"/>
              </p:cNvSpPr>
              <p:nvPr/>
            </p:nvSpPr>
            <p:spPr bwMode="auto">
              <a:xfrm flipH="1">
                <a:off x="1655" y="1480"/>
                <a:ext cx="409" cy="635"/>
              </a:xfrm>
              <a:prstGeom prst="line">
                <a:avLst/>
              </a:prstGeom>
              <a:noFill/>
              <a:ln w="38100">
                <a:solidFill>
                  <a:srgbClr val="A5002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7320" name="Oval 6"/>
              <p:cNvSpPr>
                <a:spLocks noChangeArrowheads="1"/>
              </p:cNvSpPr>
              <p:nvPr/>
            </p:nvSpPr>
            <p:spPr bwMode="auto">
              <a:xfrm>
                <a:off x="1337" y="2024"/>
                <a:ext cx="657" cy="336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rgbClr val="993300"/>
                </a:solidFill>
                <a:rou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ea typeface="宋体" panose="02010600030101010101" pitchFamily="2" charset="-122"/>
                  </a:rPr>
                  <a:t>20</a:t>
                </a:r>
                <a:endParaRPr lang="en-US" altLang="zh-CN">
                  <a:ea typeface="宋体" panose="02010600030101010101" pitchFamily="2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97321" name="Line 5"/>
              <p:cNvSpPr>
                <a:spLocks noChangeShapeType="1"/>
              </p:cNvSpPr>
              <p:nvPr/>
            </p:nvSpPr>
            <p:spPr bwMode="auto">
              <a:xfrm flipH="1">
                <a:off x="3107" y="1480"/>
                <a:ext cx="91" cy="680"/>
              </a:xfrm>
              <a:prstGeom prst="line">
                <a:avLst/>
              </a:prstGeom>
              <a:noFill/>
              <a:ln w="38100">
                <a:solidFill>
                  <a:srgbClr val="A5002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7322" name="Line 8"/>
              <p:cNvSpPr>
                <a:spLocks noChangeShapeType="1"/>
              </p:cNvSpPr>
              <p:nvPr/>
            </p:nvSpPr>
            <p:spPr bwMode="auto">
              <a:xfrm>
                <a:off x="3515" y="1480"/>
                <a:ext cx="588" cy="680"/>
              </a:xfrm>
              <a:prstGeom prst="line">
                <a:avLst/>
              </a:prstGeom>
              <a:noFill/>
              <a:ln w="38100">
                <a:solidFill>
                  <a:srgbClr val="A5002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7323" name="Oval 7"/>
              <p:cNvSpPr>
                <a:spLocks noChangeArrowheads="1"/>
              </p:cNvSpPr>
              <p:nvPr/>
            </p:nvSpPr>
            <p:spPr bwMode="auto">
              <a:xfrm>
                <a:off x="2923" y="2024"/>
                <a:ext cx="771" cy="336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rgbClr val="993300"/>
                </a:solidFill>
                <a:rou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rgbClr val="A50021"/>
                    </a:solidFill>
                    <a:ea typeface="宋体" panose="02010600030101010101" pitchFamily="2" charset="-122"/>
                    <a:sym typeface="Symbol" panose="05050102010706020507" pitchFamily="18" charset="2"/>
                  </a:rPr>
                  <a:t>60</a:t>
                </a:r>
                <a:endParaRPr lang="en-US" altLang="zh-CN">
                  <a:solidFill>
                    <a:srgbClr val="A50021"/>
                  </a:solidFill>
                  <a:sym typeface="Symbol" panose="05050102010706020507" pitchFamily="18" charset="2"/>
                </a:endParaRPr>
              </a:p>
            </p:txBody>
          </p:sp>
          <p:sp>
            <p:nvSpPr>
              <p:cNvPr id="97324" name="Oval 9"/>
              <p:cNvSpPr>
                <a:spLocks noChangeArrowheads="1"/>
              </p:cNvSpPr>
              <p:nvPr/>
            </p:nvSpPr>
            <p:spPr bwMode="auto">
              <a:xfrm>
                <a:off x="3831" y="2024"/>
                <a:ext cx="682" cy="336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rgbClr val="993300"/>
                </a:solidFill>
                <a:rou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rgbClr val="A50021"/>
                    </a:solidFill>
                    <a:ea typeface="宋体" panose="02010600030101010101" pitchFamily="2" charset="-122"/>
                    <a:sym typeface="Symbol" panose="05050102010706020507" pitchFamily="18" charset="2"/>
                  </a:rPr>
                  <a:t>90</a:t>
                </a:r>
                <a:endParaRPr lang="en-US" altLang="zh-CN">
                  <a:solidFill>
                    <a:srgbClr val="A50021"/>
                  </a:solidFill>
                  <a:sym typeface="Symbol" panose="05050102010706020507" pitchFamily="18" charset="2"/>
                </a:endParaRPr>
              </a:p>
            </p:txBody>
          </p:sp>
          <p:sp>
            <p:nvSpPr>
              <p:cNvPr id="97325" name="Line 14"/>
              <p:cNvSpPr>
                <a:spLocks noChangeShapeType="1"/>
              </p:cNvSpPr>
              <p:nvPr/>
            </p:nvSpPr>
            <p:spPr bwMode="auto">
              <a:xfrm>
                <a:off x="2381" y="1480"/>
                <a:ext cx="91" cy="635"/>
              </a:xfrm>
              <a:prstGeom prst="line">
                <a:avLst/>
              </a:prstGeom>
              <a:noFill/>
              <a:ln w="38100">
                <a:solidFill>
                  <a:srgbClr val="A5002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7326" name="Oval 10"/>
              <p:cNvSpPr>
                <a:spLocks noChangeArrowheads="1"/>
              </p:cNvSpPr>
              <p:nvPr/>
            </p:nvSpPr>
            <p:spPr bwMode="auto">
              <a:xfrm>
                <a:off x="2130" y="2024"/>
                <a:ext cx="657" cy="336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rgbClr val="993300"/>
                </a:solidFill>
                <a:rou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ea typeface="宋体" panose="02010600030101010101" pitchFamily="2" charset="-122"/>
                  </a:rPr>
                  <a:t>40</a:t>
                </a:r>
                <a:endParaRPr lang="en-US" altLang="zh-CN">
                  <a:ea typeface="宋体" panose="02010600030101010101" pitchFamily="2" charset="-122"/>
                  <a:sym typeface="Symbol" panose="05050102010706020507" pitchFamily="18" charset="2"/>
                </a:endParaRPr>
              </a:p>
            </p:txBody>
          </p:sp>
        </p:grpSp>
        <p:sp>
          <p:nvSpPr>
            <p:cNvPr id="97306" name="Line 18"/>
            <p:cNvSpPr>
              <a:spLocks noChangeShapeType="1"/>
            </p:cNvSpPr>
            <p:nvPr/>
          </p:nvSpPr>
          <p:spPr bwMode="auto">
            <a:xfrm>
              <a:off x="1344" y="2160"/>
              <a:ext cx="0" cy="24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7307" name="Line 19"/>
            <p:cNvSpPr>
              <a:spLocks noChangeShapeType="1"/>
            </p:cNvSpPr>
            <p:nvPr/>
          </p:nvSpPr>
          <p:spPr bwMode="auto">
            <a:xfrm>
              <a:off x="1680" y="2160"/>
              <a:ext cx="0" cy="24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7308" name="Line 20"/>
            <p:cNvSpPr>
              <a:spLocks noChangeShapeType="1"/>
            </p:cNvSpPr>
            <p:nvPr/>
          </p:nvSpPr>
          <p:spPr bwMode="auto">
            <a:xfrm>
              <a:off x="2160" y="2160"/>
              <a:ext cx="0" cy="24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7309" name="Line 21"/>
            <p:cNvSpPr>
              <a:spLocks noChangeShapeType="1"/>
            </p:cNvSpPr>
            <p:nvPr/>
          </p:nvSpPr>
          <p:spPr bwMode="auto">
            <a:xfrm>
              <a:off x="2496" y="2160"/>
              <a:ext cx="0" cy="24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7310" name="Line 22"/>
            <p:cNvSpPr>
              <a:spLocks noChangeShapeType="1"/>
            </p:cNvSpPr>
            <p:nvPr/>
          </p:nvSpPr>
          <p:spPr bwMode="auto">
            <a:xfrm>
              <a:off x="3072" y="2208"/>
              <a:ext cx="0" cy="24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7311" name="Line 23"/>
            <p:cNvSpPr>
              <a:spLocks noChangeShapeType="1"/>
            </p:cNvSpPr>
            <p:nvPr/>
          </p:nvSpPr>
          <p:spPr bwMode="auto">
            <a:xfrm>
              <a:off x="3408" y="2208"/>
              <a:ext cx="0" cy="24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7312" name="Line 24"/>
            <p:cNvSpPr>
              <a:spLocks noChangeShapeType="1"/>
            </p:cNvSpPr>
            <p:nvPr/>
          </p:nvSpPr>
          <p:spPr bwMode="auto">
            <a:xfrm>
              <a:off x="3984" y="2208"/>
              <a:ext cx="0" cy="24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7313" name="Line 25"/>
            <p:cNvSpPr>
              <a:spLocks noChangeShapeType="1"/>
            </p:cNvSpPr>
            <p:nvPr/>
          </p:nvSpPr>
          <p:spPr bwMode="auto">
            <a:xfrm>
              <a:off x="4320" y="2208"/>
              <a:ext cx="0" cy="24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97285" name="Group 27"/>
          <p:cNvGrpSpPr/>
          <p:nvPr/>
        </p:nvGrpSpPr>
        <p:grpSpPr bwMode="auto">
          <a:xfrm>
            <a:off x="228600" y="609600"/>
            <a:ext cx="5254625" cy="1770063"/>
            <a:chOff x="1111" y="2341"/>
            <a:chExt cx="3310" cy="1115"/>
          </a:xfrm>
        </p:grpSpPr>
        <p:grpSp>
          <p:nvGrpSpPr>
            <p:cNvPr id="97287" name="Group 28"/>
            <p:cNvGrpSpPr/>
            <p:nvPr/>
          </p:nvGrpSpPr>
          <p:grpSpPr bwMode="auto">
            <a:xfrm>
              <a:off x="1111" y="2341"/>
              <a:ext cx="3310" cy="1016"/>
              <a:chOff x="1292" y="2205"/>
              <a:chExt cx="3310" cy="1016"/>
            </a:xfrm>
          </p:grpSpPr>
          <p:sp>
            <p:nvSpPr>
              <p:cNvPr id="97296" name="Oval 29"/>
              <p:cNvSpPr>
                <a:spLocks noChangeArrowheads="1"/>
              </p:cNvSpPr>
              <p:nvPr/>
            </p:nvSpPr>
            <p:spPr bwMode="auto">
              <a:xfrm>
                <a:off x="2064" y="2205"/>
                <a:ext cx="1451" cy="336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rgbClr val="993300"/>
                </a:solidFill>
                <a:rou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ea typeface="宋体" panose="02010600030101010101" pitchFamily="2" charset="-122"/>
                  </a:rPr>
                  <a:t>30 50  80</a:t>
                </a:r>
              </a:p>
            </p:txBody>
          </p:sp>
          <p:sp>
            <p:nvSpPr>
              <p:cNvPr id="97297" name="Line 30"/>
              <p:cNvSpPr>
                <a:spLocks noChangeShapeType="1"/>
              </p:cNvSpPr>
              <p:nvPr/>
            </p:nvSpPr>
            <p:spPr bwMode="auto">
              <a:xfrm>
                <a:off x="2924" y="2386"/>
                <a:ext cx="408" cy="635"/>
              </a:xfrm>
              <a:prstGeom prst="line">
                <a:avLst/>
              </a:prstGeom>
              <a:noFill/>
              <a:ln w="38100">
                <a:solidFill>
                  <a:srgbClr val="A5002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7298" name="Oval 31"/>
              <p:cNvSpPr>
                <a:spLocks noChangeArrowheads="1"/>
              </p:cNvSpPr>
              <p:nvPr/>
            </p:nvSpPr>
            <p:spPr bwMode="auto">
              <a:xfrm>
                <a:off x="2878" y="2885"/>
                <a:ext cx="771" cy="336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rgbClr val="993300"/>
                </a:solidFill>
                <a:rou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ea typeface="宋体" panose="02010600030101010101" pitchFamily="2" charset="-122"/>
                    <a:sym typeface="Symbol" panose="05050102010706020507" pitchFamily="18" charset="2"/>
                  </a:rPr>
                  <a:t>60</a:t>
                </a:r>
              </a:p>
            </p:txBody>
          </p:sp>
          <p:sp>
            <p:nvSpPr>
              <p:cNvPr id="97299" name="Line 32"/>
              <p:cNvSpPr>
                <a:spLocks noChangeShapeType="1"/>
              </p:cNvSpPr>
              <p:nvPr/>
            </p:nvSpPr>
            <p:spPr bwMode="auto">
              <a:xfrm>
                <a:off x="3287" y="2341"/>
                <a:ext cx="771" cy="680"/>
              </a:xfrm>
              <a:prstGeom prst="line">
                <a:avLst/>
              </a:prstGeom>
              <a:noFill/>
              <a:ln w="38100">
                <a:solidFill>
                  <a:srgbClr val="A5002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7300" name="Oval 33"/>
              <p:cNvSpPr>
                <a:spLocks noChangeArrowheads="1"/>
              </p:cNvSpPr>
              <p:nvPr/>
            </p:nvSpPr>
            <p:spPr bwMode="auto">
              <a:xfrm>
                <a:off x="3786" y="2885"/>
                <a:ext cx="816" cy="336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rgbClr val="993300"/>
                </a:solidFill>
                <a:rou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rgbClr val="A50021"/>
                    </a:solidFill>
                    <a:ea typeface="宋体" panose="02010600030101010101" pitchFamily="2" charset="-122"/>
                    <a:sym typeface="Symbol" panose="05050102010706020507" pitchFamily="18" charset="2"/>
                  </a:rPr>
                  <a:t>90</a:t>
                </a:r>
              </a:p>
            </p:txBody>
          </p:sp>
          <p:sp>
            <p:nvSpPr>
              <p:cNvPr id="97301" name="Line 34"/>
              <p:cNvSpPr>
                <a:spLocks noChangeShapeType="1"/>
              </p:cNvSpPr>
              <p:nvPr/>
            </p:nvSpPr>
            <p:spPr bwMode="auto">
              <a:xfrm flipH="1">
                <a:off x="2426" y="2341"/>
                <a:ext cx="227" cy="635"/>
              </a:xfrm>
              <a:prstGeom prst="line">
                <a:avLst/>
              </a:prstGeom>
              <a:noFill/>
              <a:ln w="38100">
                <a:solidFill>
                  <a:srgbClr val="A5002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7302" name="Line 35"/>
              <p:cNvSpPr>
                <a:spLocks noChangeShapeType="1"/>
              </p:cNvSpPr>
              <p:nvPr/>
            </p:nvSpPr>
            <p:spPr bwMode="auto">
              <a:xfrm flipH="1">
                <a:off x="1701" y="2341"/>
                <a:ext cx="544" cy="590"/>
              </a:xfrm>
              <a:prstGeom prst="line">
                <a:avLst/>
              </a:prstGeom>
              <a:noFill/>
              <a:ln w="38100">
                <a:solidFill>
                  <a:srgbClr val="A5002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7303" name="Oval 36"/>
              <p:cNvSpPr>
                <a:spLocks noChangeArrowheads="1"/>
              </p:cNvSpPr>
              <p:nvPr/>
            </p:nvSpPr>
            <p:spPr bwMode="auto">
              <a:xfrm>
                <a:off x="1292" y="2885"/>
                <a:ext cx="657" cy="336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rgbClr val="993300"/>
                </a:solidFill>
                <a:rou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ea typeface="宋体" panose="02010600030101010101" pitchFamily="2" charset="-122"/>
                  </a:rPr>
                  <a:t>20</a:t>
                </a:r>
                <a:endParaRPr lang="en-US" altLang="zh-CN">
                  <a:ea typeface="宋体" panose="02010600030101010101" pitchFamily="2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97304" name="Oval 37"/>
              <p:cNvSpPr>
                <a:spLocks noChangeArrowheads="1"/>
              </p:cNvSpPr>
              <p:nvPr/>
            </p:nvSpPr>
            <p:spPr bwMode="auto">
              <a:xfrm>
                <a:off x="2085" y="2885"/>
                <a:ext cx="657" cy="336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rgbClr val="993300"/>
                </a:solidFill>
                <a:rou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ea typeface="宋体" panose="02010600030101010101" pitchFamily="2" charset="-122"/>
                  </a:rPr>
                  <a:t>40</a:t>
                </a:r>
                <a:endParaRPr lang="en-US" altLang="zh-CN">
                  <a:ea typeface="宋体" panose="02010600030101010101" pitchFamily="2" charset="-122"/>
                  <a:sym typeface="Symbol" panose="05050102010706020507" pitchFamily="18" charset="2"/>
                </a:endParaRPr>
              </a:p>
            </p:txBody>
          </p:sp>
        </p:grpSp>
        <p:sp>
          <p:nvSpPr>
            <p:cNvPr id="97288" name="Line 38"/>
            <p:cNvSpPr>
              <a:spLocks noChangeShapeType="1"/>
            </p:cNvSpPr>
            <p:nvPr/>
          </p:nvSpPr>
          <p:spPr bwMode="auto">
            <a:xfrm>
              <a:off x="1248" y="3216"/>
              <a:ext cx="0" cy="24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7289" name="Line 39"/>
            <p:cNvSpPr>
              <a:spLocks noChangeShapeType="1"/>
            </p:cNvSpPr>
            <p:nvPr/>
          </p:nvSpPr>
          <p:spPr bwMode="auto">
            <a:xfrm>
              <a:off x="1584" y="3216"/>
              <a:ext cx="0" cy="24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7290" name="Line 40"/>
            <p:cNvSpPr>
              <a:spLocks noChangeShapeType="1"/>
            </p:cNvSpPr>
            <p:nvPr/>
          </p:nvSpPr>
          <p:spPr bwMode="auto">
            <a:xfrm>
              <a:off x="2064" y="3216"/>
              <a:ext cx="0" cy="24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7291" name="Line 41"/>
            <p:cNvSpPr>
              <a:spLocks noChangeShapeType="1"/>
            </p:cNvSpPr>
            <p:nvPr/>
          </p:nvSpPr>
          <p:spPr bwMode="auto">
            <a:xfrm>
              <a:off x="2400" y="3216"/>
              <a:ext cx="0" cy="24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7292" name="Line 42"/>
            <p:cNvSpPr>
              <a:spLocks noChangeShapeType="1"/>
            </p:cNvSpPr>
            <p:nvPr/>
          </p:nvSpPr>
          <p:spPr bwMode="auto">
            <a:xfrm>
              <a:off x="2880" y="3216"/>
              <a:ext cx="0" cy="24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7293" name="Line 43"/>
            <p:cNvSpPr>
              <a:spLocks noChangeShapeType="1"/>
            </p:cNvSpPr>
            <p:nvPr/>
          </p:nvSpPr>
          <p:spPr bwMode="auto">
            <a:xfrm>
              <a:off x="3216" y="3216"/>
              <a:ext cx="0" cy="24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7294" name="Line 44"/>
            <p:cNvSpPr>
              <a:spLocks noChangeShapeType="1"/>
            </p:cNvSpPr>
            <p:nvPr/>
          </p:nvSpPr>
          <p:spPr bwMode="auto">
            <a:xfrm>
              <a:off x="3840" y="3216"/>
              <a:ext cx="0" cy="24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7295" name="Line 45"/>
            <p:cNvSpPr>
              <a:spLocks noChangeShapeType="1"/>
            </p:cNvSpPr>
            <p:nvPr/>
          </p:nvSpPr>
          <p:spPr bwMode="auto">
            <a:xfrm>
              <a:off x="4176" y="3216"/>
              <a:ext cx="0" cy="24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97286" name="AutoShape 46"/>
          <p:cNvSpPr>
            <a:spLocks noChangeArrowheads="1"/>
          </p:cNvSpPr>
          <p:nvPr/>
        </p:nvSpPr>
        <p:spPr bwMode="auto">
          <a:xfrm>
            <a:off x="4918449" y="658064"/>
            <a:ext cx="1371600" cy="838200"/>
          </a:xfrm>
          <a:prstGeom prst="wedgeEllipseCallout">
            <a:avLst>
              <a:gd name="adj1" fmla="val -143123"/>
              <a:gd name="adj2" fmla="val -29655"/>
            </a:avLst>
          </a:prstGeom>
          <a:noFill/>
          <a:ln w="9525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r>
              <a:rPr lang="zh-CN" altLang="en-US"/>
              <a:t>分裂</a:t>
            </a: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1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81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1955" grpId="0" build="p" bldLvl="2" autoUpdateAnimBg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34720E-044B-4A79-A149-0D7996FB2A76}" type="slidenum">
              <a:rPr lang="en-US" altLang="zh-CN"/>
              <a:t>92</a:t>
            </a:fld>
            <a:endParaRPr lang="en-US" altLang="zh-CN"/>
          </a:p>
        </p:txBody>
      </p:sp>
      <p:sp>
        <p:nvSpPr>
          <p:cNvPr id="382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4</a:t>
            </a:r>
            <a:r>
              <a:rPr lang="zh-CN" altLang="en-US" smtClean="0"/>
              <a:t>）</a:t>
            </a:r>
            <a:r>
              <a:rPr lang="en-US" altLang="zh-CN" smtClean="0"/>
              <a:t>B</a:t>
            </a:r>
            <a:r>
              <a:rPr lang="zh-CN" altLang="en-US" smtClean="0"/>
              <a:t>－树的删除过程</a:t>
            </a:r>
          </a:p>
        </p:txBody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首先必须找到待删关键字所在结点</a:t>
            </a:r>
            <a:r>
              <a:rPr lang="en-US" altLang="zh-CN" dirty="0" smtClean="0"/>
              <a:t>, </a:t>
            </a:r>
            <a:endParaRPr lang="zh-CN" altLang="en-US" dirty="0" smtClean="0"/>
          </a:p>
          <a:p>
            <a:pPr eaLnBrk="1" hangingPunct="1"/>
            <a:r>
              <a:rPr lang="zh-CN" altLang="en-US" dirty="0" smtClean="0"/>
              <a:t>要求删除之后</a:t>
            </a:r>
            <a:r>
              <a:rPr lang="en-US" altLang="zh-CN" dirty="0" smtClean="0"/>
              <a:t>, </a:t>
            </a:r>
            <a:r>
              <a:rPr lang="zh-CN" altLang="en-US" dirty="0" smtClean="0"/>
              <a:t>结点关键字个数不能小于 </a:t>
            </a:r>
            <a:r>
              <a:rPr kumimoji="1" lang="zh-CN" altLang="en-US" dirty="0" smtClean="0">
                <a:sym typeface="Symbol" panose="05050102010706020507" pitchFamily="18" charset="2"/>
              </a:rPr>
              <a:t></a:t>
            </a:r>
            <a:r>
              <a:rPr kumimoji="1" lang="en-US" altLang="zh-CN" dirty="0" smtClean="0"/>
              <a:t>m/2</a:t>
            </a:r>
            <a:r>
              <a:rPr kumimoji="1" lang="en-US" altLang="zh-CN" dirty="0" smtClean="0">
                <a:sym typeface="Symbol" panose="05050102010706020507" pitchFamily="18" charset="2"/>
              </a:rPr>
              <a:t></a:t>
            </a:r>
            <a:r>
              <a:rPr kumimoji="1" lang="zh-CN" altLang="en-US" dirty="0" smtClean="0">
                <a:sym typeface="Symbol" panose="05050102010706020507" pitchFamily="18" charset="2"/>
              </a:rPr>
              <a:t>－</a:t>
            </a:r>
            <a:r>
              <a:rPr kumimoji="1" lang="en-US" altLang="zh-CN" dirty="0" smtClean="0">
                <a:sym typeface="Symbol" panose="05050102010706020507" pitchFamily="18" charset="2"/>
              </a:rPr>
              <a:t>1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否则</a:t>
            </a:r>
            <a:r>
              <a:rPr lang="en-US" altLang="zh-CN" dirty="0" smtClean="0"/>
              <a:t>, </a:t>
            </a:r>
            <a:r>
              <a:rPr lang="zh-CN" altLang="en-US" dirty="0" smtClean="0"/>
              <a:t>要从其左</a:t>
            </a:r>
            <a:r>
              <a:rPr lang="en-US" altLang="zh-CN" dirty="0" smtClean="0"/>
              <a:t>(</a:t>
            </a:r>
            <a:r>
              <a:rPr lang="zh-CN" altLang="en-US" dirty="0" smtClean="0"/>
              <a:t>或右</a:t>
            </a:r>
            <a:r>
              <a:rPr lang="en-US" altLang="zh-CN" dirty="0" smtClean="0"/>
              <a:t>)</a:t>
            </a:r>
            <a:r>
              <a:rPr lang="zh-CN" altLang="en-US" dirty="0" smtClean="0"/>
              <a:t>兄弟结点“借调”关键字</a:t>
            </a:r>
          </a:p>
          <a:p>
            <a:pPr eaLnBrk="1" hangingPunct="1"/>
            <a:r>
              <a:rPr lang="zh-CN" altLang="en-US" dirty="0" smtClean="0"/>
              <a:t>若其左和右兄弟结点均无关键字可借</a:t>
            </a:r>
            <a:r>
              <a:rPr lang="en-US" altLang="zh-CN" dirty="0" smtClean="0"/>
              <a:t>(</a:t>
            </a:r>
            <a:r>
              <a:rPr lang="zh-CN" altLang="en-US" dirty="0" smtClean="0"/>
              <a:t>结点中只有最少量的关键字</a:t>
            </a:r>
            <a:r>
              <a:rPr lang="en-US" altLang="zh-CN" dirty="0" smtClean="0"/>
              <a:t>), </a:t>
            </a:r>
            <a:r>
              <a:rPr lang="zh-CN" altLang="en-US" dirty="0" smtClean="0"/>
              <a:t>则必须进行结点的“合并”。</a:t>
            </a:r>
          </a:p>
          <a:p>
            <a:pPr eaLnBrk="1" hangingPunct="1"/>
            <a:endParaRPr lang="en-US" altLang="zh-CN" dirty="0" smtClean="0"/>
          </a:p>
        </p:txBody>
      </p:sp>
      <p:sp>
        <p:nvSpPr>
          <p:cNvPr id="5" name="矩形 4"/>
          <p:cNvSpPr/>
          <p:nvPr/>
        </p:nvSpPr>
        <p:spPr>
          <a:xfrm>
            <a:off x="2411760" y="5301208"/>
            <a:ext cx="4896544" cy="954107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sym typeface="Symbol" panose="05050102010706020507" pitchFamily="18" charset="2"/>
              </a:rPr>
              <a:t></a:t>
            </a:r>
            <a:r>
              <a:rPr lang="en-US" altLang="zh-CN" dirty="0">
                <a:solidFill>
                  <a:srgbClr val="FF0000"/>
                </a:solidFill>
              </a:rPr>
              <a:t>m/2</a:t>
            </a:r>
            <a:r>
              <a:rPr lang="en-US" altLang="zh-CN" dirty="0" smtClean="0">
                <a:solidFill>
                  <a:srgbClr val="FF0000"/>
                </a:solidFill>
                <a:sym typeface="Symbol" panose="05050102010706020507" pitchFamily="18" charset="2"/>
              </a:rPr>
              <a:t> —— m </a:t>
            </a:r>
            <a:r>
              <a:rPr lang="zh-CN" altLang="en-US" dirty="0" smtClean="0">
                <a:solidFill>
                  <a:srgbClr val="FF0000"/>
                </a:solidFill>
              </a:rPr>
              <a:t>棵子树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  <a:sym typeface="Symbol" panose="05050102010706020507" pitchFamily="18" charset="2"/>
              </a:rPr>
              <a:t></a:t>
            </a:r>
            <a:r>
              <a:rPr lang="en-US" altLang="zh-CN" dirty="0">
                <a:solidFill>
                  <a:srgbClr val="FF0000"/>
                </a:solidFill>
              </a:rPr>
              <a:t>m/2</a:t>
            </a:r>
            <a:r>
              <a:rPr lang="en-US" altLang="zh-CN" dirty="0" smtClean="0">
                <a:solidFill>
                  <a:srgbClr val="FF0000"/>
                </a:solidFill>
                <a:sym typeface="Symbol" panose="05050102010706020507" pitchFamily="18" charset="2"/>
              </a:rPr>
              <a:t>-1 ——m-1 </a:t>
            </a:r>
            <a:r>
              <a:rPr lang="zh-CN" altLang="en-US" dirty="0" smtClean="0">
                <a:solidFill>
                  <a:srgbClr val="FF0000"/>
                </a:solidFill>
                <a:sym typeface="Symbol" panose="05050102010706020507" pitchFamily="18" charset="2"/>
              </a:rPr>
              <a:t>个关键字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48E165-EBEC-46E3-80BF-116AC752DAF7}" type="slidenum">
              <a:rPr lang="en-US" altLang="zh-CN"/>
              <a:t>93</a:t>
            </a:fld>
            <a:endParaRPr lang="en-US" altLang="zh-CN"/>
          </a:p>
        </p:txBody>
      </p:sp>
      <p:sp>
        <p:nvSpPr>
          <p:cNvPr id="471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4</a:t>
            </a:r>
            <a:r>
              <a:rPr lang="zh-CN" altLang="en-US" smtClean="0"/>
              <a:t>）</a:t>
            </a:r>
            <a:r>
              <a:rPr lang="en-US" altLang="zh-CN" smtClean="0"/>
              <a:t>B</a:t>
            </a:r>
            <a:r>
              <a:rPr lang="zh-CN" altLang="en-US" smtClean="0"/>
              <a:t>－树的删除过程</a:t>
            </a:r>
          </a:p>
        </p:txBody>
      </p:sp>
      <p:sp>
        <p:nvSpPr>
          <p:cNvPr id="471058" name="Text Box 18"/>
          <p:cNvSpPr txBox="1">
            <a:spLocks noChangeArrowheads="1"/>
          </p:cNvSpPr>
          <p:nvPr/>
        </p:nvSpPr>
        <p:spPr bwMode="auto">
          <a:xfrm>
            <a:off x="457200" y="1066800"/>
            <a:ext cx="8153400" cy="9461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dirty="0">
                <a:latin typeface="Arial" panose="020B0604020202020204" pitchFamily="34" charset="0"/>
              </a:rPr>
              <a:t>例如：</a:t>
            </a:r>
            <a:r>
              <a:rPr lang="en-US" altLang="zh-CN" dirty="0">
                <a:latin typeface="Arial" panose="020B0604020202020204" pitchFamily="34" charset="0"/>
              </a:rPr>
              <a:t>m=3, </a:t>
            </a:r>
            <a:r>
              <a:rPr lang="zh-CN" altLang="en-US" dirty="0">
                <a:latin typeface="Arial" panose="020B0604020202020204" pitchFamily="34" charset="0"/>
              </a:rPr>
              <a:t> 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</a:t>
            </a:r>
            <a:r>
              <a:rPr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m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/2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</a:t>
            </a:r>
            <a:r>
              <a:rPr lang="en-US" altLang="zh-CN" dirty="0">
                <a:latin typeface="Arial" panose="020B0604020202020204" pitchFamily="34" charset="0"/>
              </a:rPr>
              <a:t> -1=1</a:t>
            </a:r>
            <a:r>
              <a:rPr lang="zh-CN" altLang="en-US" dirty="0">
                <a:latin typeface="Arial" panose="020B0604020202020204" pitchFamily="34" charset="0"/>
              </a:rPr>
              <a:t>；</a:t>
            </a:r>
            <a:r>
              <a:rPr lang="zh-CN" altLang="zh-CN" dirty="0">
                <a:latin typeface="Arial" panose="020B0604020202020204" pitchFamily="34" charset="0"/>
              </a:rPr>
              <a:t>至少1个关键字</a:t>
            </a:r>
            <a:r>
              <a:rPr lang="en-US" altLang="zh-CN" dirty="0">
                <a:latin typeface="Arial" panose="020B0604020202020204" pitchFamily="34" charset="0"/>
              </a:rPr>
              <a:t>, 2</a:t>
            </a:r>
            <a:r>
              <a:rPr lang="zh-CN" altLang="zh-CN" dirty="0">
                <a:latin typeface="Arial" panose="020B0604020202020204" pitchFamily="34" charset="0"/>
              </a:rPr>
              <a:t>个子结点</a:t>
            </a:r>
            <a:r>
              <a:rPr lang="en-US" altLang="zh-CN" dirty="0">
                <a:latin typeface="Arial" panose="020B0604020202020204" pitchFamily="34" charset="0"/>
              </a:rPr>
              <a:t>, </a:t>
            </a:r>
            <a:r>
              <a:rPr lang="zh-CN" altLang="en-US" dirty="0">
                <a:latin typeface="Arial" panose="020B0604020202020204" pitchFamily="34" charset="0"/>
              </a:rPr>
              <a:t>最多</a:t>
            </a:r>
            <a:r>
              <a:rPr lang="en-US" altLang="zh-CN" dirty="0">
                <a:latin typeface="Arial" panose="020B0604020202020204" pitchFamily="34" charset="0"/>
              </a:rPr>
              <a:t>2</a:t>
            </a:r>
            <a:r>
              <a:rPr lang="zh-CN" altLang="en-US" dirty="0">
                <a:latin typeface="Arial" panose="020B0604020202020204" pitchFamily="34" charset="0"/>
              </a:rPr>
              <a:t>个关键字。</a:t>
            </a:r>
          </a:p>
        </p:txBody>
      </p:sp>
      <p:sp>
        <p:nvSpPr>
          <p:cNvPr id="99333" name="Oval 36"/>
          <p:cNvSpPr>
            <a:spLocks noChangeArrowheads="1"/>
          </p:cNvSpPr>
          <p:nvPr/>
        </p:nvSpPr>
        <p:spPr bwMode="auto">
          <a:xfrm>
            <a:off x="3276600" y="2286000"/>
            <a:ext cx="990600" cy="533400"/>
          </a:xfrm>
          <a:prstGeom prst="ellipse">
            <a:avLst/>
          </a:prstGeom>
          <a:solidFill>
            <a:srgbClr val="FFCCFF"/>
          </a:solidFill>
          <a:ln w="19050">
            <a:solidFill>
              <a:srgbClr val="993300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altLang="zh-CN">
                <a:ea typeface="宋体" panose="02010600030101010101" pitchFamily="2" charset="-122"/>
              </a:rPr>
              <a:t>45</a:t>
            </a:r>
            <a:endParaRPr lang="en-US" altLang="zh-CN"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99334" name="Line 37"/>
          <p:cNvSpPr>
            <a:spLocks noChangeShapeType="1"/>
          </p:cNvSpPr>
          <p:nvPr/>
        </p:nvSpPr>
        <p:spPr bwMode="auto">
          <a:xfrm>
            <a:off x="4038600" y="2590800"/>
            <a:ext cx="987425" cy="766763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9335" name="Line 38"/>
          <p:cNvSpPr>
            <a:spLocks noChangeShapeType="1"/>
          </p:cNvSpPr>
          <p:nvPr/>
        </p:nvSpPr>
        <p:spPr bwMode="auto">
          <a:xfrm flipH="1">
            <a:off x="2819400" y="2590800"/>
            <a:ext cx="685800" cy="855663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9336" name="Oval 39"/>
          <p:cNvSpPr>
            <a:spLocks noChangeArrowheads="1"/>
          </p:cNvSpPr>
          <p:nvPr/>
        </p:nvSpPr>
        <p:spPr bwMode="auto">
          <a:xfrm>
            <a:off x="2209800" y="3276600"/>
            <a:ext cx="990600" cy="533400"/>
          </a:xfrm>
          <a:prstGeom prst="ellipse">
            <a:avLst/>
          </a:prstGeom>
          <a:solidFill>
            <a:schemeClr val="accent2"/>
          </a:solidFill>
          <a:ln w="19050">
            <a:solidFill>
              <a:srgbClr val="993300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altLang="zh-CN">
                <a:ea typeface="宋体" panose="02010600030101010101" pitchFamily="2" charset="-122"/>
              </a:rPr>
              <a:t>24</a:t>
            </a:r>
          </a:p>
        </p:txBody>
      </p:sp>
      <p:sp>
        <p:nvSpPr>
          <p:cNvPr id="99337" name="Oval 40"/>
          <p:cNvSpPr>
            <a:spLocks noChangeArrowheads="1"/>
          </p:cNvSpPr>
          <p:nvPr/>
        </p:nvSpPr>
        <p:spPr bwMode="auto">
          <a:xfrm>
            <a:off x="4645025" y="3213100"/>
            <a:ext cx="1374775" cy="533400"/>
          </a:xfrm>
          <a:prstGeom prst="ellipse">
            <a:avLst/>
          </a:prstGeom>
          <a:solidFill>
            <a:schemeClr val="accent2"/>
          </a:solidFill>
          <a:ln w="19050">
            <a:solidFill>
              <a:srgbClr val="993300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altLang="zh-CN">
                <a:ea typeface="宋体" panose="02010600030101010101" pitchFamily="2" charset="-122"/>
              </a:rPr>
              <a:t>53 90</a:t>
            </a:r>
          </a:p>
        </p:txBody>
      </p:sp>
      <p:sp>
        <p:nvSpPr>
          <p:cNvPr id="99338" name="Line 41"/>
          <p:cNvSpPr>
            <a:spLocks noChangeShapeType="1"/>
          </p:cNvSpPr>
          <p:nvPr/>
        </p:nvSpPr>
        <p:spPr bwMode="auto">
          <a:xfrm flipH="1">
            <a:off x="2209800" y="3581400"/>
            <a:ext cx="228600" cy="928688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9339" name="Oval 42"/>
          <p:cNvSpPr>
            <a:spLocks noChangeArrowheads="1"/>
          </p:cNvSpPr>
          <p:nvPr/>
        </p:nvSpPr>
        <p:spPr bwMode="auto">
          <a:xfrm>
            <a:off x="1447800" y="4365625"/>
            <a:ext cx="1177925" cy="533400"/>
          </a:xfrm>
          <a:prstGeom prst="ellipse">
            <a:avLst/>
          </a:prstGeom>
          <a:solidFill>
            <a:schemeClr val="accent2"/>
          </a:solidFill>
          <a:ln w="19050">
            <a:solidFill>
              <a:srgbClr val="993300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3 12</a:t>
            </a:r>
          </a:p>
        </p:txBody>
      </p:sp>
      <p:sp>
        <p:nvSpPr>
          <p:cNvPr id="99340" name="Line 43"/>
          <p:cNvSpPr>
            <a:spLocks noChangeShapeType="1"/>
          </p:cNvSpPr>
          <p:nvPr/>
        </p:nvSpPr>
        <p:spPr bwMode="auto">
          <a:xfrm flipH="1">
            <a:off x="4114800" y="3502025"/>
            <a:ext cx="682625" cy="917575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9341" name="Line 44"/>
          <p:cNvSpPr>
            <a:spLocks noChangeShapeType="1"/>
          </p:cNvSpPr>
          <p:nvPr/>
        </p:nvSpPr>
        <p:spPr bwMode="auto">
          <a:xfrm>
            <a:off x="5791200" y="3505200"/>
            <a:ext cx="838200" cy="1143000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9342" name="Line 47"/>
          <p:cNvSpPr>
            <a:spLocks noChangeShapeType="1"/>
          </p:cNvSpPr>
          <p:nvPr/>
        </p:nvSpPr>
        <p:spPr bwMode="auto">
          <a:xfrm>
            <a:off x="2971800" y="3657600"/>
            <a:ext cx="228600" cy="838200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9343" name="Oval 48"/>
          <p:cNvSpPr>
            <a:spLocks noChangeArrowheads="1"/>
          </p:cNvSpPr>
          <p:nvPr/>
        </p:nvSpPr>
        <p:spPr bwMode="auto">
          <a:xfrm>
            <a:off x="2679700" y="4365625"/>
            <a:ext cx="949325" cy="533400"/>
          </a:xfrm>
          <a:prstGeom prst="ellipse">
            <a:avLst/>
          </a:prstGeom>
          <a:solidFill>
            <a:schemeClr val="accent2"/>
          </a:solidFill>
          <a:ln w="19050">
            <a:solidFill>
              <a:srgbClr val="993300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37</a:t>
            </a:r>
          </a:p>
        </p:txBody>
      </p:sp>
      <p:sp>
        <p:nvSpPr>
          <p:cNvPr id="99344" name="Oval 49"/>
          <p:cNvSpPr>
            <a:spLocks noChangeArrowheads="1"/>
          </p:cNvSpPr>
          <p:nvPr/>
        </p:nvSpPr>
        <p:spPr bwMode="auto">
          <a:xfrm>
            <a:off x="3684588" y="4365625"/>
            <a:ext cx="949325" cy="533400"/>
          </a:xfrm>
          <a:prstGeom prst="ellipse">
            <a:avLst/>
          </a:prstGeom>
          <a:solidFill>
            <a:schemeClr val="accent2"/>
          </a:solidFill>
          <a:ln w="19050">
            <a:solidFill>
              <a:srgbClr val="993300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50</a:t>
            </a:r>
          </a:p>
        </p:txBody>
      </p:sp>
      <p:sp>
        <p:nvSpPr>
          <p:cNvPr id="99345" name="Oval 50"/>
          <p:cNvSpPr>
            <a:spLocks noChangeArrowheads="1"/>
          </p:cNvSpPr>
          <p:nvPr/>
        </p:nvSpPr>
        <p:spPr bwMode="auto">
          <a:xfrm>
            <a:off x="6061075" y="4365625"/>
            <a:ext cx="949325" cy="533400"/>
          </a:xfrm>
          <a:prstGeom prst="ellipse">
            <a:avLst/>
          </a:prstGeom>
          <a:solidFill>
            <a:schemeClr val="accent2"/>
          </a:solidFill>
          <a:ln w="19050">
            <a:solidFill>
              <a:srgbClr val="993300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100</a:t>
            </a:r>
          </a:p>
        </p:txBody>
      </p:sp>
      <p:sp>
        <p:nvSpPr>
          <p:cNvPr id="99346" name="Line 52"/>
          <p:cNvSpPr>
            <a:spLocks noChangeShapeType="1"/>
          </p:cNvSpPr>
          <p:nvPr/>
        </p:nvSpPr>
        <p:spPr bwMode="auto">
          <a:xfrm>
            <a:off x="5330825" y="3505200"/>
            <a:ext cx="3175" cy="1066800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9347" name="Oval 51"/>
          <p:cNvSpPr>
            <a:spLocks noChangeArrowheads="1"/>
          </p:cNvSpPr>
          <p:nvPr/>
        </p:nvSpPr>
        <p:spPr bwMode="auto">
          <a:xfrm>
            <a:off x="4689475" y="4365625"/>
            <a:ext cx="1316038" cy="533400"/>
          </a:xfrm>
          <a:prstGeom prst="ellipse">
            <a:avLst/>
          </a:prstGeom>
          <a:solidFill>
            <a:schemeClr val="accent2"/>
          </a:solidFill>
          <a:ln w="19050">
            <a:solidFill>
              <a:srgbClr val="993300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altLang="zh-CN">
                <a:ea typeface="宋体" panose="02010600030101010101" pitchFamily="2" charset="-122"/>
              </a:rPr>
              <a:t>61 70</a:t>
            </a:r>
          </a:p>
        </p:txBody>
      </p:sp>
      <p:sp>
        <p:nvSpPr>
          <p:cNvPr id="471093" name="Rectangle 53"/>
          <p:cNvSpPr>
            <a:spLocks noChangeArrowheads="1"/>
          </p:cNvSpPr>
          <p:nvPr/>
        </p:nvSpPr>
        <p:spPr bwMode="auto">
          <a:xfrm>
            <a:off x="381000" y="1981200"/>
            <a:ext cx="2362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删除关键字</a:t>
            </a:r>
            <a:r>
              <a:rPr lang="en-US" altLang="zh-CN"/>
              <a:t>45</a:t>
            </a:r>
          </a:p>
        </p:txBody>
      </p:sp>
      <p:sp>
        <p:nvSpPr>
          <p:cNvPr id="471099" name="Oval 59"/>
          <p:cNvSpPr>
            <a:spLocks noChangeArrowheads="1"/>
          </p:cNvSpPr>
          <p:nvPr/>
        </p:nvSpPr>
        <p:spPr bwMode="auto">
          <a:xfrm>
            <a:off x="3276600" y="2286000"/>
            <a:ext cx="990600" cy="533400"/>
          </a:xfrm>
          <a:prstGeom prst="ellipse">
            <a:avLst/>
          </a:prstGeom>
          <a:solidFill>
            <a:schemeClr val="tx2"/>
          </a:solidFill>
          <a:ln w="19050">
            <a:solidFill>
              <a:srgbClr val="993300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altLang="zh-CN">
                <a:ea typeface="宋体" panose="02010600030101010101" pitchFamily="2" charset="-122"/>
              </a:rPr>
              <a:t>50</a:t>
            </a:r>
            <a:endParaRPr lang="en-US" altLang="zh-CN"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471102" name="Freeform 62"/>
          <p:cNvSpPr/>
          <p:nvPr/>
        </p:nvSpPr>
        <p:spPr bwMode="auto">
          <a:xfrm>
            <a:off x="3770313" y="2819400"/>
            <a:ext cx="277812" cy="1560513"/>
          </a:xfrm>
          <a:custGeom>
            <a:avLst/>
            <a:gdLst>
              <a:gd name="T0" fmla="*/ 2147483647 w 175"/>
              <a:gd name="T1" fmla="*/ 2147483647 h 983"/>
              <a:gd name="T2" fmla="*/ 2147483647 w 175"/>
              <a:gd name="T3" fmla="*/ 2147483647 h 983"/>
              <a:gd name="T4" fmla="*/ 2147483647 w 175"/>
              <a:gd name="T5" fmla="*/ 0 h 983"/>
              <a:gd name="T6" fmla="*/ 0 60000 65536"/>
              <a:gd name="T7" fmla="*/ 0 60000 65536"/>
              <a:gd name="T8" fmla="*/ 0 60000 65536"/>
              <a:gd name="T9" fmla="*/ 0 w 175"/>
              <a:gd name="T10" fmla="*/ 0 h 983"/>
              <a:gd name="T11" fmla="*/ 175 w 175"/>
              <a:gd name="T12" fmla="*/ 983 h 98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5" h="983">
                <a:moveTo>
                  <a:pt x="175" y="983"/>
                </a:moveTo>
                <a:cubicBezTo>
                  <a:pt x="149" y="921"/>
                  <a:pt x="50" y="772"/>
                  <a:pt x="25" y="608"/>
                </a:cubicBezTo>
                <a:cubicBezTo>
                  <a:pt x="0" y="444"/>
                  <a:pt x="9" y="228"/>
                  <a:pt x="25" y="0"/>
                </a:cubicBezTo>
              </a:path>
            </a:pathLst>
          </a:custGeom>
          <a:noFill/>
          <a:ln w="57150">
            <a:solidFill>
              <a:srgbClr val="FF0000"/>
            </a:solidFill>
            <a:prstDash val="sysDot"/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9351" name="Line 66"/>
          <p:cNvSpPr>
            <a:spLocks noChangeShapeType="1"/>
          </p:cNvSpPr>
          <p:nvPr/>
        </p:nvSpPr>
        <p:spPr bwMode="auto">
          <a:xfrm>
            <a:off x="4800600" y="4724400"/>
            <a:ext cx="0" cy="3810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9352" name="Line 67"/>
          <p:cNvSpPr>
            <a:spLocks noChangeShapeType="1"/>
          </p:cNvSpPr>
          <p:nvPr/>
        </p:nvSpPr>
        <p:spPr bwMode="auto">
          <a:xfrm>
            <a:off x="5334000" y="4724400"/>
            <a:ext cx="0" cy="3810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9353" name="Line 68"/>
          <p:cNvSpPr>
            <a:spLocks noChangeShapeType="1"/>
          </p:cNvSpPr>
          <p:nvPr/>
        </p:nvSpPr>
        <p:spPr bwMode="auto">
          <a:xfrm>
            <a:off x="5867400" y="4724400"/>
            <a:ext cx="0" cy="3810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9354" name="Line 69"/>
          <p:cNvSpPr>
            <a:spLocks noChangeShapeType="1"/>
          </p:cNvSpPr>
          <p:nvPr/>
        </p:nvSpPr>
        <p:spPr bwMode="auto">
          <a:xfrm>
            <a:off x="1981200" y="4724400"/>
            <a:ext cx="0" cy="3810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9355" name="Line 70"/>
          <p:cNvSpPr>
            <a:spLocks noChangeShapeType="1"/>
          </p:cNvSpPr>
          <p:nvPr/>
        </p:nvSpPr>
        <p:spPr bwMode="auto">
          <a:xfrm>
            <a:off x="2362200" y="4724400"/>
            <a:ext cx="0" cy="3810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9356" name="Line 71"/>
          <p:cNvSpPr>
            <a:spLocks noChangeShapeType="1"/>
          </p:cNvSpPr>
          <p:nvPr/>
        </p:nvSpPr>
        <p:spPr bwMode="auto">
          <a:xfrm>
            <a:off x="2819400" y="4724400"/>
            <a:ext cx="0" cy="3810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9357" name="Line 72"/>
          <p:cNvSpPr>
            <a:spLocks noChangeShapeType="1"/>
          </p:cNvSpPr>
          <p:nvPr/>
        </p:nvSpPr>
        <p:spPr bwMode="auto">
          <a:xfrm>
            <a:off x="3352800" y="4724400"/>
            <a:ext cx="0" cy="3810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9358" name="Line 73"/>
          <p:cNvSpPr>
            <a:spLocks noChangeShapeType="1"/>
          </p:cNvSpPr>
          <p:nvPr/>
        </p:nvSpPr>
        <p:spPr bwMode="auto">
          <a:xfrm>
            <a:off x="6248400" y="4724400"/>
            <a:ext cx="0" cy="3810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9359" name="Line 74"/>
          <p:cNvSpPr>
            <a:spLocks noChangeShapeType="1"/>
          </p:cNvSpPr>
          <p:nvPr/>
        </p:nvSpPr>
        <p:spPr bwMode="auto">
          <a:xfrm>
            <a:off x="6781800" y="4724400"/>
            <a:ext cx="0" cy="3810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71115" name="Rectangle 75"/>
          <p:cNvSpPr>
            <a:spLocks noGrp="1" noChangeArrowheads="1"/>
          </p:cNvSpPr>
          <p:nvPr>
            <p:ph type="body" idx="1"/>
          </p:nvPr>
        </p:nvSpPr>
        <p:spPr>
          <a:xfrm>
            <a:off x="228600" y="5334000"/>
            <a:ext cx="8642350" cy="1371600"/>
          </a:xfrm>
          <a:solidFill>
            <a:schemeClr val="tx2"/>
          </a:solidFill>
          <a:ln>
            <a:solidFill>
              <a:srgbClr val="0000FF"/>
            </a:solidFill>
            <a:miter lim="800000"/>
          </a:ln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mtClean="0">
                <a:solidFill>
                  <a:srgbClr val="FF0000"/>
                </a:solidFill>
              </a:rPr>
              <a:t>特点</a:t>
            </a:r>
            <a:r>
              <a:rPr lang="zh-CN" altLang="en-US" smtClean="0"/>
              <a:t>：非叶子节点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mtClean="0">
                <a:solidFill>
                  <a:srgbClr val="FF0000"/>
                </a:solidFill>
              </a:rPr>
              <a:t>方法：</a:t>
            </a:r>
            <a:r>
              <a:rPr lang="zh-CN" altLang="en-US" smtClean="0"/>
              <a:t>向前驱</a:t>
            </a:r>
            <a:r>
              <a:rPr lang="en-US" altLang="zh-CN" smtClean="0"/>
              <a:t>/</a:t>
            </a:r>
            <a:r>
              <a:rPr lang="zh-CN" altLang="en-US" smtClean="0"/>
              <a:t>后继借关键字</a:t>
            </a:r>
            <a:r>
              <a:rPr lang="en-US" altLang="zh-CN" smtClean="0"/>
              <a:t>, </a:t>
            </a:r>
            <a:r>
              <a:rPr lang="zh-CN" altLang="en-US" smtClean="0"/>
              <a:t>然后删除前驱</a:t>
            </a:r>
            <a:r>
              <a:rPr lang="en-US" altLang="zh-CN" smtClean="0"/>
              <a:t>/</a:t>
            </a:r>
            <a:r>
              <a:rPr lang="zh-CN" altLang="en-US" smtClean="0"/>
              <a:t>后继中借走的关键字</a:t>
            </a:r>
          </a:p>
        </p:txBody>
      </p:sp>
      <p:sp>
        <p:nvSpPr>
          <p:cNvPr id="99361" name="Line 76"/>
          <p:cNvSpPr>
            <a:spLocks noChangeShapeType="1"/>
          </p:cNvSpPr>
          <p:nvPr/>
        </p:nvSpPr>
        <p:spPr bwMode="auto">
          <a:xfrm>
            <a:off x="1676400" y="4724400"/>
            <a:ext cx="0" cy="3810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9362" name="Line 77"/>
          <p:cNvSpPr>
            <a:spLocks noChangeShapeType="1"/>
          </p:cNvSpPr>
          <p:nvPr/>
        </p:nvSpPr>
        <p:spPr bwMode="auto">
          <a:xfrm>
            <a:off x="3886200" y="4648200"/>
            <a:ext cx="0" cy="3810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9363" name="Line 78"/>
          <p:cNvSpPr>
            <a:spLocks noChangeShapeType="1"/>
          </p:cNvSpPr>
          <p:nvPr/>
        </p:nvSpPr>
        <p:spPr bwMode="auto">
          <a:xfrm>
            <a:off x="4419600" y="4648200"/>
            <a:ext cx="0" cy="3810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2" name="Group 58"/>
          <p:cNvGrpSpPr/>
          <p:nvPr/>
        </p:nvGrpSpPr>
        <p:grpSpPr bwMode="auto">
          <a:xfrm>
            <a:off x="3733800" y="4267200"/>
            <a:ext cx="914400" cy="838200"/>
            <a:chOff x="2208" y="3216"/>
            <a:chExt cx="576" cy="528"/>
          </a:xfrm>
        </p:grpSpPr>
        <p:sp>
          <p:nvSpPr>
            <p:cNvPr id="99365" name="Line 54"/>
            <p:cNvSpPr>
              <a:spLocks noChangeShapeType="1"/>
            </p:cNvSpPr>
            <p:nvPr/>
          </p:nvSpPr>
          <p:spPr bwMode="auto">
            <a:xfrm>
              <a:off x="2208" y="3216"/>
              <a:ext cx="432" cy="528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9366" name="Line 55"/>
            <p:cNvSpPr>
              <a:spLocks noChangeShapeType="1"/>
            </p:cNvSpPr>
            <p:nvPr/>
          </p:nvSpPr>
          <p:spPr bwMode="auto">
            <a:xfrm>
              <a:off x="2256" y="3216"/>
              <a:ext cx="432" cy="528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9367" name="Line 56"/>
            <p:cNvSpPr>
              <a:spLocks noChangeShapeType="1"/>
            </p:cNvSpPr>
            <p:nvPr/>
          </p:nvSpPr>
          <p:spPr bwMode="auto">
            <a:xfrm>
              <a:off x="2304" y="3216"/>
              <a:ext cx="432" cy="528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9368" name="Line 57"/>
            <p:cNvSpPr>
              <a:spLocks noChangeShapeType="1"/>
            </p:cNvSpPr>
            <p:nvPr/>
          </p:nvSpPr>
          <p:spPr bwMode="auto">
            <a:xfrm>
              <a:off x="2352" y="3216"/>
              <a:ext cx="432" cy="528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471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71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71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71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71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710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710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711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71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71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93" grpId="0" autoUpdateAnimBg="0"/>
      <p:bldP spid="471099" grpId="0" animBg="1" autoUpdateAnimBg="0"/>
      <p:bldP spid="471102" grpId="0" animBg="1"/>
      <p:bldP spid="471115" grpId="0" build="p" animBg="1" autoUpdateAnimBg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CC80D7-F3B4-42C0-8BB7-CFD1D2FFFFF9}" type="slidenum">
              <a:rPr lang="en-US" altLang="zh-CN"/>
              <a:t>94</a:t>
            </a:fld>
            <a:endParaRPr lang="en-US" altLang="zh-CN"/>
          </a:p>
        </p:txBody>
      </p:sp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4</a:t>
            </a:r>
            <a:r>
              <a:rPr lang="zh-CN" altLang="en-US" smtClean="0"/>
              <a:t>）</a:t>
            </a:r>
            <a:r>
              <a:rPr lang="en-US" altLang="zh-CN" smtClean="0"/>
              <a:t>B</a:t>
            </a:r>
            <a:r>
              <a:rPr lang="zh-CN" altLang="en-US" smtClean="0"/>
              <a:t>－树的删除过程</a:t>
            </a:r>
          </a:p>
        </p:txBody>
      </p:sp>
      <p:sp>
        <p:nvSpPr>
          <p:cNvPr id="100356" name="Oval 4"/>
          <p:cNvSpPr>
            <a:spLocks noChangeArrowheads="1"/>
          </p:cNvSpPr>
          <p:nvPr/>
        </p:nvSpPr>
        <p:spPr bwMode="auto">
          <a:xfrm>
            <a:off x="3886200" y="1295400"/>
            <a:ext cx="990600" cy="533400"/>
          </a:xfrm>
          <a:prstGeom prst="ellipse">
            <a:avLst/>
          </a:prstGeom>
          <a:solidFill>
            <a:schemeClr val="accent2"/>
          </a:solidFill>
          <a:ln w="19050">
            <a:solidFill>
              <a:srgbClr val="993300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altLang="zh-CN">
                <a:ea typeface="宋体" panose="02010600030101010101" pitchFamily="2" charset="-122"/>
              </a:rPr>
              <a:t>45</a:t>
            </a:r>
            <a:endParaRPr lang="en-US" altLang="zh-CN"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100357" name="Line 5"/>
          <p:cNvSpPr>
            <a:spLocks noChangeShapeType="1"/>
          </p:cNvSpPr>
          <p:nvPr/>
        </p:nvSpPr>
        <p:spPr bwMode="auto">
          <a:xfrm>
            <a:off x="4648200" y="1600200"/>
            <a:ext cx="987425" cy="766763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0358" name="Line 6"/>
          <p:cNvSpPr>
            <a:spLocks noChangeShapeType="1"/>
          </p:cNvSpPr>
          <p:nvPr/>
        </p:nvSpPr>
        <p:spPr bwMode="auto">
          <a:xfrm flipH="1">
            <a:off x="3429000" y="1600200"/>
            <a:ext cx="685800" cy="855663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0359" name="Oval 7"/>
          <p:cNvSpPr>
            <a:spLocks noChangeArrowheads="1"/>
          </p:cNvSpPr>
          <p:nvPr/>
        </p:nvSpPr>
        <p:spPr bwMode="auto">
          <a:xfrm>
            <a:off x="2819400" y="2286000"/>
            <a:ext cx="990600" cy="533400"/>
          </a:xfrm>
          <a:prstGeom prst="ellipse">
            <a:avLst/>
          </a:prstGeom>
          <a:solidFill>
            <a:schemeClr val="accent2"/>
          </a:solidFill>
          <a:ln w="19050">
            <a:solidFill>
              <a:srgbClr val="993300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altLang="zh-CN">
                <a:ea typeface="宋体" panose="02010600030101010101" pitchFamily="2" charset="-122"/>
              </a:rPr>
              <a:t>24</a:t>
            </a:r>
          </a:p>
        </p:txBody>
      </p:sp>
      <p:sp>
        <p:nvSpPr>
          <p:cNvPr id="100360" name="Oval 8"/>
          <p:cNvSpPr>
            <a:spLocks noChangeArrowheads="1"/>
          </p:cNvSpPr>
          <p:nvPr/>
        </p:nvSpPr>
        <p:spPr bwMode="auto">
          <a:xfrm>
            <a:off x="5254625" y="2222500"/>
            <a:ext cx="1374775" cy="533400"/>
          </a:xfrm>
          <a:prstGeom prst="ellipse">
            <a:avLst/>
          </a:prstGeom>
          <a:solidFill>
            <a:schemeClr val="accent2"/>
          </a:solidFill>
          <a:ln w="19050">
            <a:solidFill>
              <a:srgbClr val="993300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altLang="zh-CN">
                <a:ea typeface="宋体" panose="02010600030101010101" pitchFamily="2" charset="-122"/>
              </a:rPr>
              <a:t>53 90</a:t>
            </a:r>
          </a:p>
        </p:txBody>
      </p:sp>
      <p:sp>
        <p:nvSpPr>
          <p:cNvPr id="100361" name="Line 9"/>
          <p:cNvSpPr>
            <a:spLocks noChangeShapeType="1"/>
          </p:cNvSpPr>
          <p:nvPr/>
        </p:nvSpPr>
        <p:spPr bwMode="auto">
          <a:xfrm flipH="1">
            <a:off x="2819400" y="2590800"/>
            <a:ext cx="228600" cy="928688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0362" name="Oval 10"/>
          <p:cNvSpPr>
            <a:spLocks noChangeArrowheads="1"/>
          </p:cNvSpPr>
          <p:nvPr/>
        </p:nvSpPr>
        <p:spPr bwMode="auto">
          <a:xfrm>
            <a:off x="2057400" y="3375025"/>
            <a:ext cx="1177925" cy="533400"/>
          </a:xfrm>
          <a:prstGeom prst="ellipse">
            <a:avLst/>
          </a:prstGeom>
          <a:solidFill>
            <a:schemeClr val="tx2"/>
          </a:solidFill>
          <a:ln w="19050">
            <a:solidFill>
              <a:srgbClr val="993300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3 12</a:t>
            </a:r>
          </a:p>
        </p:txBody>
      </p:sp>
      <p:sp>
        <p:nvSpPr>
          <p:cNvPr id="100363" name="Line 11"/>
          <p:cNvSpPr>
            <a:spLocks noChangeShapeType="1"/>
          </p:cNvSpPr>
          <p:nvPr/>
        </p:nvSpPr>
        <p:spPr bwMode="auto">
          <a:xfrm flipH="1">
            <a:off x="4724400" y="2511425"/>
            <a:ext cx="682625" cy="917575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0364" name="Line 12"/>
          <p:cNvSpPr>
            <a:spLocks noChangeShapeType="1"/>
          </p:cNvSpPr>
          <p:nvPr/>
        </p:nvSpPr>
        <p:spPr bwMode="auto">
          <a:xfrm>
            <a:off x="6400800" y="2514600"/>
            <a:ext cx="838200" cy="1143000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0365" name="Line 13"/>
          <p:cNvSpPr>
            <a:spLocks noChangeShapeType="1"/>
          </p:cNvSpPr>
          <p:nvPr/>
        </p:nvSpPr>
        <p:spPr bwMode="auto">
          <a:xfrm>
            <a:off x="3581400" y="2667000"/>
            <a:ext cx="228600" cy="838200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0366" name="Oval 14"/>
          <p:cNvSpPr>
            <a:spLocks noChangeArrowheads="1"/>
          </p:cNvSpPr>
          <p:nvPr/>
        </p:nvSpPr>
        <p:spPr bwMode="auto">
          <a:xfrm>
            <a:off x="3289300" y="3375025"/>
            <a:ext cx="949325" cy="533400"/>
          </a:xfrm>
          <a:prstGeom prst="ellipse">
            <a:avLst/>
          </a:prstGeom>
          <a:solidFill>
            <a:schemeClr val="accent2"/>
          </a:solidFill>
          <a:ln w="19050">
            <a:solidFill>
              <a:srgbClr val="993300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37</a:t>
            </a:r>
          </a:p>
        </p:txBody>
      </p:sp>
      <p:sp>
        <p:nvSpPr>
          <p:cNvPr id="100367" name="Oval 15"/>
          <p:cNvSpPr>
            <a:spLocks noChangeArrowheads="1"/>
          </p:cNvSpPr>
          <p:nvPr/>
        </p:nvSpPr>
        <p:spPr bwMode="auto">
          <a:xfrm>
            <a:off x="4294188" y="3375025"/>
            <a:ext cx="949325" cy="533400"/>
          </a:xfrm>
          <a:prstGeom prst="ellipse">
            <a:avLst/>
          </a:prstGeom>
          <a:solidFill>
            <a:schemeClr val="accent2"/>
          </a:solidFill>
          <a:ln w="19050">
            <a:solidFill>
              <a:srgbClr val="993300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50</a:t>
            </a:r>
          </a:p>
        </p:txBody>
      </p:sp>
      <p:sp>
        <p:nvSpPr>
          <p:cNvPr id="100368" name="Oval 16"/>
          <p:cNvSpPr>
            <a:spLocks noChangeArrowheads="1"/>
          </p:cNvSpPr>
          <p:nvPr/>
        </p:nvSpPr>
        <p:spPr bwMode="auto">
          <a:xfrm>
            <a:off x="6670675" y="3375025"/>
            <a:ext cx="949325" cy="533400"/>
          </a:xfrm>
          <a:prstGeom prst="ellipse">
            <a:avLst/>
          </a:prstGeom>
          <a:solidFill>
            <a:schemeClr val="accent2"/>
          </a:solidFill>
          <a:ln w="19050">
            <a:solidFill>
              <a:srgbClr val="993300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100</a:t>
            </a:r>
          </a:p>
        </p:txBody>
      </p:sp>
      <p:sp>
        <p:nvSpPr>
          <p:cNvPr id="100369" name="Line 17"/>
          <p:cNvSpPr>
            <a:spLocks noChangeShapeType="1"/>
          </p:cNvSpPr>
          <p:nvPr/>
        </p:nvSpPr>
        <p:spPr bwMode="auto">
          <a:xfrm>
            <a:off x="5940425" y="2514600"/>
            <a:ext cx="3175" cy="1066800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0370" name="Oval 18"/>
          <p:cNvSpPr>
            <a:spLocks noChangeArrowheads="1"/>
          </p:cNvSpPr>
          <p:nvPr/>
        </p:nvSpPr>
        <p:spPr bwMode="auto">
          <a:xfrm>
            <a:off x="5299075" y="3375025"/>
            <a:ext cx="1316038" cy="533400"/>
          </a:xfrm>
          <a:prstGeom prst="ellipse">
            <a:avLst/>
          </a:prstGeom>
          <a:solidFill>
            <a:schemeClr val="accent2"/>
          </a:solidFill>
          <a:ln w="19050">
            <a:solidFill>
              <a:srgbClr val="993300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altLang="zh-CN">
                <a:ea typeface="宋体" panose="02010600030101010101" pitchFamily="2" charset="-122"/>
              </a:rPr>
              <a:t>61 70</a:t>
            </a:r>
          </a:p>
        </p:txBody>
      </p:sp>
      <p:sp>
        <p:nvSpPr>
          <p:cNvPr id="100371" name="Line 26"/>
          <p:cNvSpPr>
            <a:spLocks noChangeShapeType="1"/>
          </p:cNvSpPr>
          <p:nvPr/>
        </p:nvSpPr>
        <p:spPr bwMode="auto">
          <a:xfrm>
            <a:off x="5410200" y="3733800"/>
            <a:ext cx="0" cy="3810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0372" name="Line 27"/>
          <p:cNvSpPr>
            <a:spLocks noChangeShapeType="1"/>
          </p:cNvSpPr>
          <p:nvPr/>
        </p:nvSpPr>
        <p:spPr bwMode="auto">
          <a:xfrm>
            <a:off x="5943600" y="3733800"/>
            <a:ext cx="0" cy="3810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0373" name="Line 28"/>
          <p:cNvSpPr>
            <a:spLocks noChangeShapeType="1"/>
          </p:cNvSpPr>
          <p:nvPr/>
        </p:nvSpPr>
        <p:spPr bwMode="auto">
          <a:xfrm>
            <a:off x="6477000" y="3733800"/>
            <a:ext cx="0" cy="3810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0374" name="Line 30"/>
          <p:cNvSpPr>
            <a:spLocks noChangeShapeType="1"/>
          </p:cNvSpPr>
          <p:nvPr/>
        </p:nvSpPr>
        <p:spPr bwMode="auto">
          <a:xfrm>
            <a:off x="2971800" y="3733800"/>
            <a:ext cx="0" cy="3810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0375" name="Line 31"/>
          <p:cNvSpPr>
            <a:spLocks noChangeShapeType="1"/>
          </p:cNvSpPr>
          <p:nvPr/>
        </p:nvSpPr>
        <p:spPr bwMode="auto">
          <a:xfrm>
            <a:off x="3429000" y="3733800"/>
            <a:ext cx="0" cy="3810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0376" name="Line 32"/>
          <p:cNvSpPr>
            <a:spLocks noChangeShapeType="1"/>
          </p:cNvSpPr>
          <p:nvPr/>
        </p:nvSpPr>
        <p:spPr bwMode="auto">
          <a:xfrm>
            <a:off x="3962400" y="3733800"/>
            <a:ext cx="0" cy="3810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0377" name="Line 33"/>
          <p:cNvSpPr>
            <a:spLocks noChangeShapeType="1"/>
          </p:cNvSpPr>
          <p:nvPr/>
        </p:nvSpPr>
        <p:spPr bwMode="auto">
          <a:xfrm>
            <a:off x="6858000" y="3733800"/>
            <a:ext cx="0" cy="3810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0378" name="Line 34"/>
          <p:cNvSpPr>
            <a:spLocks noChangeShapeType="1"/>
          </p:cNvSpPr>
          <p:nvPr/>
        </p:nvSpPr>
        <p:spPr bwMode="auto">
          <a:xfrm>
            <a:off x="7391400" y="3733800"/>
            <a:ext cx="0" cy="3810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0379" name="Line 36"/>
          <p:cNvSpPr>
            <a:spLocks noChangeShapeType="1"/>
          </p:cNvSpPr>
          <p:nvPr/>
        </p:nvSpPr>
        <p:spPr bwMode="auto">
          <a:xfrm>
            <a:off x="5029200" y="3657600"/>
            <a:ext cx="0" cy="3810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0380" name="Line 37"/>
          <p:cNvSpPr>
            <a:spLocks noChangeShapeType="1"/>
          </p:cNvSpPr>
          <p:nvPr/>
        </p:nvSpPr>
        <p:spPr bwMode="auto">
          <a:xfrm>
            <a:off x="4572000" y="3657600"/>
            <a:ext cx="0" cy="3810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77222" name="Rectangle 38"/>
          <p:cNvSpPr>
            <a:spLocks noChangeArrowheads="1"/>
          </p:cNvSpPr>
          <p:nvPr/>
        </p:nvSpPr>
        <p:spPr bwMode="auto">
          <a:xfrm>
            <a:off x="152400" y="1066800"/>
            <a:ext cx="3352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删除关键字</a:t>
            </a:r>
            <a:r>
              <a:rPr lang="en-US" altLang="zh-CN"/>
              <a:t>K</a:t>
            </a:r>
            <a:r>
              <a:rPr lang="zh-CN" altLang="en-US"/>
              <a:t>＝</a:t>
            </a:r>
            <a:r>
              <a:rPr lang="en-US" altLang="zh-CN"/>
              <a:t>12</a:t>
            </a:r>
          </a:p>
        </p:txBody>
      </p:sp>
      <p:sp>
        <p:nvSpPr>
          <p:cNvPr id="477223" name="Rectangle 39"/>
          <p:cNvSpPr>
            <a:spLocks noGrp="1" noChangeArrowheads="1"/>
          </p:cNvSpPr>
          <p:nvPr>
            <p:ph type="body" idx="1"/>
          </p:nvPr>
        </p:nvSpPr>
        <p:spPr>
          <a:xfrm>
            <a:off x="228600" y="4876800"/>
            <a:ext cx="8642350" cy="1828800"/>
          </a:xfrm>
          <a:solidFill>
            <a:schemeClr val="tx2"/>
          </a:solidFill>
          <a:ln>
            <a:solidFill>
              <a:srgbClr val="0000FF"/>
            </a:solidFill>
            <a:miter lim="800000"/>
          </a:ln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rgbClr val="FF0000"/>
                </a:solidFill>
              </a:rPr>
              <a:t>情况</a:t>
            </a:r>
            <a:r>
              <a:rPr lang="en-US" altLang="zh-CN" smtClean="0">
                <a:solidFill>
                  <a:srgbClr val="FF0000"/>
                </a:solidFill>
              </a:rPr>
              <a:t>1——</a:t>
            </a:r>
          </a:p>
          <a:p>
            <a:pPr eaLnBrk="1" hangingPunct="1"/>
            <a:r>
              <a:rPr lang="zh-CN" altLang="en-US" smtClean="0">
                <a:solidFill>
                  <a:srgbClr val="FF0000"/>
                </a:solidFill>
              </a:rPr>
              <a:t>特点</a:t>
            </a:r>
            <a:r>
              <a:rPr lang="zh-CN" altLang="en-US" smtClean="0"/>
              <a:t>：</a:t>
            </a:r>
            <a:r>
              <a:rPr lang="en-US" altLang="zh-CN" smtClean="0"/>
              <a:t>K</a:t>
            </a:r>
            <a:r>
              <a:rPr lang="zh-CN" altLang="en-US" smtClean="0"/>
              <a:t>所在节点</a:t>
            </a:r>
            <a:r>
              <a:rPr lang="en-US" altLang="zh-CN" smtClean="0"/>
              <a:t>Dk</a:t>
            </a:r>
            <a:r>
              <a:rPr lang="zh-CN" altLang="en-US" smtClean="0"/>
              <a:t>的关键字数目不小于</a:t>
            </a:r>
            <a:r>
              <a:rPr kumimoji="1" lang="zh-CN" altLang="en-US" smtClean="0">
                <a:sym typeface="Symbol" panose="05050102010706020507" pitchFamily="18" charset="2"/>
              </a:rPr>
              <a:t></a:t>
            </a:r>
            <a:r>
              <a:rPr kumimoji="1" lang="en-US" altLang="zh-CN" smtClean="0"/>
              <a:t>m/2</a:t>
            </a:r>
            <a:r>
              <a:rPr kumimoji="1" lang="en-US" altLang="zh-CN" smtClean="0">
                <a:sym typeface="Symbol" panose="05050102010706020507" pitchFamily="18" charset="2"/>
              </a:rPr>
              <a:t></a:t>
            </a:r>
            <a:endParaRPr lang="en-US" altLang="zh-CN" smtClean="0"/>
          </a:p>
          <a:p>
            <a:pPr eaLnBrk="1" hangingPunct="1"/>
            <a:r>
              <a:rPr lang="zh-CN" altLang="en-US" smtClean="0">
                <a:solidFill>
                  <a:srgbClr val="FF0000"/>
                </a:solidFill>
              </a:rPr>
              <a:t>方法：</a:t>
            </a:r>
            <a:r>
              <a:rPr lang="zh-CN" altLang="en-US" smtClean="0"/>
              <a:t>从</a:t>
            </a:r>
            <a:r>
              <a:rPr lang="en-US" altLang="zh-CN" smtClean="0"/>
              <a:t>Dk</a:t>
            </a:r>
            <a:r>
              <a:rPr lang="zh-CN" altLang="en-US" smtClean="0"/>
              <a:t>中删除关键字</a:t>
            </a:r>
            <a:r>
              <a:rPr lang="en-US" altLang="zh-CN" smtClean="0"/>
              <a:t>K</a:t>
            </a:r>
            <a:r>
              <a:rPr lang="zh-CN" altLang="en-US" smtClean="0"/>
              <a:t>及其对应指针</a:t>
            </a:r>
          </a:p>
        </p:txBody>
      </p:sp>
      <p:sp>
        <p:nvSpPr>
          <p:cNvPr id="477225" name="Line 41"/>
          <p:cNvSpPr>
            <a:spLocks noChangeShapeType="1"/>
          </p:cNvSpPr>
          <p:nvPr/>
        </p:nvSpPr>
        <p:spPr bwMode="auto">
          <a:xfrm>
            <a:off x="2971800" y="3746500"/>
            <a:ext cx="0" cy="381000"/>
          </a:xfrm>
          <a:prstGeom prst="line">
            <a:avLst/>
          </a:prstGeom>
          <a:noFill/>
          <a:ln w="57150">
            <a:solidFill>
              <a:schemeClr val="bg1"/>
            </a:solidFill>
            <a:rou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77226" name="Oval 42"/>
          <p:cNvSpPr>
            <a:spLocks noChangeArrowheads="1"/>
          </p:cNvSpPr>
          <p:nvPr/>
        </p:nvSpPr>
        <p:spPr bwMode="auto">
          <a:xfrm>
            <a:off x="2057400" y="3378200"/>
            <a:ext cx="1177925" cy="533400"/>
          </a:xfrm>
          <a:prstGeom prst="ellipse">
            <a:avLst/>
          </a:prstGeom>
          <a:solidFill>
            <a:srgbClr val="FFCCFF"/>
          </a:solidFill>
          <a:ln w="19050">
            <a:solidFill>
              <a:srgbClr val="993300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3    </a:t>
            </a:r>
          </a:p>
        </p:txBody>
      </p:sp>
      <p:sp>
        <p:nvSpPr>
          <p:cNvPr id="100385" name="Line 29"/>
          <p:cNvSpPr>
            <a:spLocks noChangeShapeType="1"/>
          </p:cNvSpPr>
          <p:nvPr/>
        </p:nvSpPr>
        <p:spPr bwMode="auto">
          <a:xfrm>
            <a:off x="2590800" y="3733800"/>
            <a:ext cx="0" cy="3810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0386" name="Line 35"/>
          <p:cNvSpPr>
            <a:spLocks noChangeShapeType="1"/>
          </p:cNvSpPr>
          <p:nvPr/>
        </p:nvSpPr>
        <p:spPr bwMode="auto">
          <a:xfrm>
            <a:off x="2286000" y="3733800"/>
            <a:ext cx="0" cy="3810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477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722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77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772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772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77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772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772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7222" grpId="0" autoUpdateAnimBg="0"/>
      <p:bldP spid="477223" grpId="0" build="p" animBg="1" autoUpdateAnimBg="0"/>
      <p:bldP spid="477225" grpId="0" animBg="1"/>
      <p:bldP spid="477226" grpId="0" animBg="1" autoUpdateAnimBg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A7069F-BEF3-4369-B591-22D2BF66AE96}" type="slidenum">
              <a:rPr lang="en-US" altLang="zh-CN"/>
              <a:t>95</a:t>
            </a:fld>
            <a:endParaRPr lang="en-US" altLang="zh-CN"/>
          </a:p>
        </p:txBody>
      </p:sp>
      <p:sp>
        <p:nvSpPr>
          <p:cNvPr id="472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4</a:t>
            </a:r>
            <a:r>
              <a:rPr lang="zh-CN" altLang="en-US" smtClean="0"/>
              <a:t>）</a:t>
            </a:r>
            <a:r>
              <a:rPr lang="en-US" altLang="zh-CN" smtClean="0"/>
              <a:t>B</a:t>
            </a:r>
            <a:r>
              <a:rPr lang="zh-CN" altLang="en-US" smtClean="0"/>
              <a:t>－树的删除过程</a:t>
            </a:r>
          </a:p>
        </p:txBody>
      </p:sp>
      <p:sp>
        <p:nvSpPr>
          <p:cNvPr id="101380" name="Oval 4"/>
          <p:cNvSpPr>
            <a:spLocks noChangeArrowheads="1"/>
          </p:cNvSpPr>
          <p:nvPr/>
        </p:nvSpPr>
        <p:spPr bwMode="auto">
          <a:xfrm>
            <a:off x="1676400" y="1447800"/>
            <a:ext cx="990600" cy="533400"/>
          </a:xfrm>
          <a:prstGeom prst="ellipse">
            <a:avLst/>
          </a:prstGeom>
          <a:solidFill>
            <a:schemeClr val="accent2"/>
          </a:solidFill>
          <a:ln w="19050">
            <a:solidFill>
              <a:srgbClr val="993300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altLang="zh-CN">
                <a:ea typeface="宋体" panose="02010600030101010101" pitchFamily="2" charset="-122"/>
              </a:rPr>
              <a:t>45</a:t>
            </a:r>
            <a:endParaRPr lang="en-US" altLang="zh-CN"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101381" name="Line 5"/>
          <p:cNvSpPr>
            <a:spLocks noChangeShapeType="1"/>
          </p:cNvSpPr>
          <p:nvPr/>
        </p:nvSpPr>
        <p:spPr bwMode="auto">
          <a:xfrm>
            <a:off x="2438400" y="1752600"/>
            <a:ext cx="987425" cy="766763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1382" name="Line 6"/>
          <p:cNvSpPr>
            <a:spLocks noChangeShapeType="1"/>
          </p:cNvSpPr>
          <p:nvPr/>
        </p:nvSpPr>
        <p:spPr bwMode="auto">
          <a:xfrm flipH="1">
            <a:off x="1219200" y="1752600"/>
            <a:ext cx="685800" cy="855663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1383" name="Oval 7"/>
          <p:cNvSpPr>
            <a:spLocks noChangeArrowheads="1"/>
          </p:cNvSpPr>
          <p:nvPr/>
        </p:nvSpPr>
        <p:spPr bwMode="auto">
          <a:xfrm>
            <a:off x="609600" y="2438400"/>
            <a:ext cx="990600" cy="533400"/>
          </a:xfrm>
          <a:prstGeom prst="ellipse">
            <a:avLst/>
          </a:prstGeom>
          <a:solidFill>
            <a:schemeClr val="accent2"/>
          </a:solidFill>
          <a:ln w="19050">
            <a:solidFill>
              <a:srgbClr val="993300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altLang="zh-CN">
                <a:ea typeface="宋体" panose="02010600030101010101" pitchFamily="2" charset="-122"/>
              </a:rPr>
              <a:t>24</a:t>
            </a:r>
          </a:p>
        </p:txBody>
      </p:sp>
      <p:sp>
        <p:nvSpPr>
          <p:cNvPr id="101384" name="Oval 8"/>
          <p:cNvSpPr>
            <a:spLocks noChangeArrowheads="1"/>
          </p:cNvSpPr>
          <p:nvPr/>
        </p:nvSpPr>
        <p:spPr bwMode="auto">
          <a:xfrm>
            <a:off x="3044825" y="2374900"/>
            <a:ext cx="1374775" cy="533400"/>
          </a:xfrm>
          <a:prstGeom prst="ellipse">
            <a:avLst/>
          </a:prstGeom>
          <a:solidFill>
            <a:schemeClr val="accent2"/>
          </a:solidFill>
          <a:ln w="19050">
            <a:solidFill>
              <a:srgbClr val="993300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altLang="zh-CN">
                <a:ea typeface="宋体" panose="02010600030101010101" pitchFamily="2" charset="-122"/>
              </a:rPr>
              <a:t>53 90</a:t>
            </a:r>
          </a:p>
        </p:txBody>
      </p:sp>
      <p:sp>
        <p:nvSpPr>
          <p:cNvPr id="101385" name="Line 9"/>
          <p:cNvSpPr>
            <a:spLocks noChangeShapeType="1"/>
          </p:cNvSpPr>
          <p:nvPr/>
        </p:nvSpPr>
        <p:spPr bwMode="auto">
          <a:xfrm flipH="1">
            <a:off x="609600" y="2743200"/>
            <a:ext cx="228600" cy="928688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1386" name="Oval 10"/>
          <p:cNvSpPr>
            <a:spLocks noChangeArrowheads="1"/>
          </p:cNvSpPr>
          <p:nvPr/>
        </p:nvSpPr>
        <p:spPr bwMode="auto">
          <a:xfrm>
            <a:off x="76200" y="3527425"/>
            <a:ext cx="949325" cy="533400"/>
          </a:xfrm>
          <a:prstGeom prst="ellipse">
            <a:avLst/>
          </a:prstGeom>
          <a:solidFill>
            <a:schemeClr val="accent2"/>
          </a:solidFill>
          <a:ln w="19050">
            <a:solidFill>
              <a:srgbClr val="993300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3</a:t>
            </a:r>
          </a:p>
        </p:txBody>
      </p:sp>
      <p:sp>
        <p:nvSpPr>
          <p:cNvPr id="101387" name="Line 11"/>
          <p:cNvSpPr>
            <a:spLocks noChangeShapeType="1"/>
          </p:cNvSpPr>
          <p:nvPr/>
        </p:nvSpPr>
        <p:spPr bwMode="auto">
          <a:xfrm flipH="1">
            <a:off x="2514600" y="2663825"/>
            <a:ext cx="682625" cy="917575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1388" name="Line 12"/>
          <p:cNvSpPr>
            <a:spLocks noChangeShapeType="1"/>
          </p:cNvSpPr>
          <p:nvPr/>
        </p:nvSpPr>
        <p:spPr bwMode="auto">
          <a:xfrm>
            <a:off x="4191000" y="2667000"/>
            <a:ext cx="838200" cy="1143000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1389" name="Line 13"/>
          <p:cNvSpPr>
            <a:spLocks noChangeShapeType="1"/>
          </p:cNvSpPr>
          <p:nvPr/>
        </p:nvSpPr>
        <p:spPr bwMode="auto">
          <a:xfrm>
            <a:off x="1371600" y="2819400"/>
            <a:ext cx="228600" cy="838200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1390" name="Oval 14"/>
          <p:cNvSpPr>
            <a:spLocks noChangeArrowheads="1"/>
          </p:cNvSpPr>
          <p:nvPr/>
        </p:nvSpPr>
        <p:spPr bwMode="auto">
          <a:xfrm>
            <a:off x="1079500" y="3527425"/>
            <a:ext cx="949325" cy="533400"/>
          </a:xfrm>
          <a:prstGeom prst="ellipse">
            <a:avLst/>
          </a:prstGeom>
          <a:solidFill>
            <a:schemeClr val="accent2"/>
          </a:solidFill>
          <a:ln w="19050">
            <a:solidFill>
              <a:srgbClr val="993300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37</a:t>
            </a:r>
          </a:p>
        </p:txBody>
      </p:sp>
      <p:sp>
        <p:nvSpPr>
          <p:cNvPr id="101391" name="Oval 15"/>
          <p:cNvSpPr>
            <a:spLocks noChangeArrowheads="1"/>
          </p:cNvSpPr>
          <p:nvPr/>
        </p:nvSpPr>
        <p:spPr bwMode="auto">
          <a:xfrm>
            <a:off x="2084388" y="3527425"/>
            <a:ext cx="949325" cy="533400"/>
          </a:xfrm>
          <a:prstGeom prst="ellipse">
            <a:avLst/>
          </a:prstGeom>
          <a:solidFill>
            <a:schemeClr val="tx2"/>
          </a:solidFill>
          <a:ln w="19050">
            <a:solidFill>
              <a:srgbClr val="993300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50</a:t>
            </a:r>
          </a:p>
        </p:txBody>
      </p:sp>
      <p:sp>
        <p:nvSpPr>
          <p:cNvPr id="101392" name="Oval 16"/>
          <p:cNvSpPr>
            <a:spLocks noChangeArrowheads="1"/>
          </p:cNvSpPr>
          <p:nvPr/>
        </p:nvSpPr>
        <p:spPr bwMode="auto">
          <a:xfrm>
            <a:off x="4460875" y="3527425"/>
            <a:ext cx="949325" cy="533400"/>
          </a:xfrm>
          <a:prstGeom prst="ellipse">
            <a:avLst/>
          </a:prstGeom>
          <a:solidFill>
            <a:schemeClr val="accent2"/>
          </a:solidFill>
          <a:ln w="19050">
            <a:solidFill>
              <a:srgbClr val="993300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100</a:t>
            </a:r>
          </a:p>
        </p:txBody>
      </p:sp>
      <p:sp>
        <p:nvSpPr>
          <p:cNvPr id="101393" name="Line 17"/>
          <p:cNvSpPr>
            <a:spLocks noChangeShapeType="1"/>
          </p:cNvSpPr>
          <p:nvPr/>
        </p:nvSpPr>
        <p:spPr bwMode="auto">
          <a:xfrm>
            <a:off x="3730625" y="2667000"/>
            <a:ext cx="3175" cy="1066800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1394" name="Oval 18"/>
          <p:cNvSpPr>
            <a:spLocks noChangeArrowheads="1"/>
          </p:cNvSpPr>
          <p:nvPr/>
        </p:nvSpPr>
        <p:spPr bwMode="auto">
          <a:xfrm>
            <a:off x="3089275" y="3527425"/>
            <a:ext cx="1316038" cy="533400"/>
          </a:xfrm>
          <a:prstGeom prst="ellipse">
            <a:avLst/>
          </a:prstGeom>
          <a:solidFill>
            <a:schemeClr val="accent2"/>
          </a:solidFill>
          <a:ln w="19050">
            <a:solidFill>
              <a:srgbClr val="993300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altLang="zh-CN">
                <a:ea typeface="宋体" panose="02010600030101010101" pitchFamily="2" charset="-122"/>
              </a:rPr>
              <a:t>61 70</a:t>
            </a:r>
          </a:p>
        </p:txBody>
      </p:sp>
      <p:sp>
        <p:nvSpPr>
          <p:cNvPr id="472089" name="Freeform 25"/>
          <p:cNvSpPr/>
          <p:nvPr/>
        </p:nvSpPr>
        <p:spPr bwMode="auto">
          <a:xfrm flipH="1">
            <a:off x="3478213" y="2819400"/>
            <a:ext cx="103187" cy="874713"/>
          </a:xfrm>
          <a:custGeom>
            <a:avLst/>
            <a:gdLst>
              <a:gd name="T0" fmla="*/ 2147483647 w 175"/>
              <a:gd name="T1" fmla="*/ 2147483647 h 983"/>
              <a:gd name="T2" fmla="*/ 2147483647 w 175"/>
              <a:gd name="T3" fmla="*/ 2147483647 h 983"/>
              <a:gd name="T4" fmla="*/ 2147483647 w 175"/>
              <a:gd name="T5" fmla="*/ 0 h 983"/>
              <a:gd name="T6" fmla="*/ 0 60000 65536"/>
              <a:gd name="T7" fmla="*/ 0 60000 65536"/>
              <a:gd name="T8" fmla="*/ 0 60000 65536"/>
              <a:gd name="T9" fmla="*/ 0 w 175"/>
              <a:gd name="T10" fmla="*/ 0 h 983"/>
              <a:gd name="T11" fmla="*/ 175 w 175"/>
              <a:gd name="T12" fmla="*/ 983 h 98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5" h="983">
                <a:moveTo>
                  <a:pt x="175" y="983"/>
                </a:moveTo>
                <a:cubicBezTo>
                  <a:pt x="149" y="921"/>
                  <a:pt x="50" y="772"/>
                  <a:pt x="25" y="608"/>
                </a:cubicBezTo>
                <a:cubicBezTo>
                  <a:pt x="0" y="444"/>
                  <a:pt x="9" y="228"/>
                  <a:pt x="25" y="0"/>
                </a:cubicBezTo>
              </a:path>
            </a:pathLst>
          </a:custGeom>
          <a:noFill/>
          <a:ln w="57150">
            <a:solidFill>
              <a:srgbClr val="FF0000"/>
            </a:solidFill>
            <a:prstDash val="sysDot"/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1396" name="Line 26"/>
          <p:cNvSpPr>
            <a:spLocks noChangeShapeType="1"/>
          </p:cNvSpPr>
          <p:nvPr/>
        </p:nvSpPr>
        <p:spPr bwMode="auto">
          <a:xfrm>
            <a:off x="3200400" y="3810000"/>
            <a:ext cx="0" cy="3810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1397" name="Line 27"/>
          <p:cNvSpPr>
            <a:spLocks noChangeShapeType="1"/>
          </p:cNvSpPr>
          <p:nvPr/>
        </p:nvSpPr>
        <p:spPr bwMode="auto">
          <a:xfrm>
            <a:off x="3733800" y="3810000"/>
            <a:ext cx="0" cy="3810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1398" name="Line 28"/>
          <p:cNvSpPr>
            <a:spLocks noChangeShapeType="1"/>
          </p:cNvSpPr>
          <p:nvPr/>
        </p:nvSpPr>
        <p:spPr bwMode="auto">
          <a:xfrm>
            <a:off x="4267200" y="3810000"/>
            <a:ext cx="0" cy="3810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1399" name="Line 29"/>
          <p:cNvSpPr>
            <a:spLocks noChangeShapeType="1"/>
          </p:cNvSpPr>
          <p:nvPr/>
        </p:nvSpPr>
        <p:spPr bwMode="auto">
          <a:xfrm>
            <a:off x="228600" y="3810000"/>
            <a:ext cx="0" cy="3810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1400" name="Line 30"/>
          <p:cNvSpPr>
            <a:spLocks noChangeShapeType="1"/>
          </p:cNvSpPr>
          <p:nvPr/>
        </p:nvSpPr>
        <p:spPr bwMode="auto">
          <a:xfrm>
            <a:off x="762000" y="3810000"/>
            <a:ext cx="0" cy="3810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1401" name="Line 31"/>
          <p:cNvSpPr>
            <a:spLocks noChangeShapeType="1"/>
          </p:cNvSpPr>
          <p:nvPr/>
        </p:nvSpPr>
        <p:spPr bwMode="auto">
          <a:xfrm>
            <a:off x="1219200" y="3810000"/>
            <a:ext cx="0" cy="3810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1402" name="Line 32"/>
          <p:cNvSpPr>
            <a:spLocks noChangeShapeType="1"/>
          </p:cNvSpPr>
          <p:nvPr/>
        </p:nvSpPr>
        <p:spPr bwMode="auto">
          <a:xfrm>
            <a:off x="1752600" y="3810000"/>
            <a:ext cx="0" cy="3810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1403" name="Line 33"/>
          <p:cNvSpPr>
            <a:spLocks noChangeShapeType="1"/>
          </p:cNvSpPr>
          <p:nvPr/>
        </p:nvSpPr>
        <p:spPr bwMode="auto">
          <a:xfrm>
            <a:off x="4648200" y="3810000"/>
            <a:ext cx="0" cy="3810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1404" name="Line 34"/>
          <p:cNvSpPr>
            <a:spLocks noChangeShapeType="1"/>
          </p:cNvSpPr>
          <p:nvPr/>
        </p:nvSpPr>
        <p:spPr bwMode="auto">
          <a:xfrm>
            <a:off x="5181600" y="3810000"/>
            <a:ext cx="0" cy="3810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72099" name="Rectangle 35"/>
          <p:cNvSpPr>
            <a:spLocks noGrp="1" noChangeArrowheads="1"/>
          </p:cNvSpPr>
          <p:nvPr>
            <p:ph type="body" idx="1"/>
          </p:nvPr>
        </p:nvSpPr>
        <p:spPr>
          <a:xfrm>
            <a:off x="228600" y="4267200"/>
            <a:ext cx="8642350" cy="1371600"/>
          </a:xfrm>
          <a:solidFill>
            <a:schemeClr val="tx2"/>
          </a:solidFill>
          <a:ln>
            <a:solidFill>
              <a:srgbClr val="0000FF"/>
            </a:solidFill>
            <a:miter lim="800000"/>
          </a:ln>
        </p:spPr>
        <p:txBody>
          <a:bodyPr/>
          <a:lstStyle/>
          <a:p>
            <a:pPr eaLnBrk="1" hangingPunct="1"/>
            <a:r>
              <a:rPr lang="zh-CN" altLang="en-US" sz="2400" smtClean="0">
                <a:solidFill>
                  <a:srgbClr val="FF0000"/>
                </a:solidFill>
              </a:rPr>
              <a:t>情况</a:t>
            </a:r>
            <a:r>
              <a:rPr lang="en-US" altLang="zh-CN" sz="2400" smtClean="0">
                <a:solidFill>
                  <a:srgbClr val="FF0000"/>
                </a:solidFill>
              </a:rPr>
              <a:t>2——</a:t>
            </a:r>
          </a:p>
          <a:p>
            <a:pPr eaLnBrk="1" hangingPunct="1"/>
            <a:r>
              <a:rPr lang="zh-CN" altLang="en-US" sz="2400" smtClean="0">
                <a:solidFill>
                  <a:srgbClr val="FF0000"/>
                </a:solidFill>
              </a:rPr>
              <a:t>特点</a:t>
            </a:r>
            <a:r>
              <a:rPr lang="zh-CN" altLang="en-US" sz="2400" smtClean="0"/>
              <a:t>：</a:t>
            </a:r>
            <a:r>
              <a:rPr lang="en-US" altLang="zh-CN" sz="2400" smtClean="0"/>
              <a:t>K</a:t>
            </a:r>
            <a:r>
              <a:rPr lang="zh-CN" altLang="en-US" sz="2400" smtClean="0"/>
              <a:t>所在节点</a:t>
            </a:r>
            <a:r>
              <a:rPr lang="en-US" altLang="zh-CN" sz="2400" smtClean="0"/>
              <a:t>Dk</a:t>
            </a:r>
            <a:r>
              <a:rPr lang="zh-CN" altLang="en-US" sz="2400" smtClean="0"/>
              <a:t>的关键字数目等于</a:t>
            </a:r>
            <a:r>
              <a:rPr kumimoji="1" lang="zh-CN" altLang="en-US" sz="2400" smtClean="0">
                <a:sym typeface="Symbol" panose="05050102010706020507" pitchFamily="18" charset="2"/>
              </a:rPr>
              <a:t></a:t>
            </a:r>
            <a:r>
              <a:rPr kumimoji="1" lang="en-US" altLang="zh-CN" sz="2400" smtClean="0"/>
              <a:t>m/2</a:t>
            </a:r>
            <a:r>
              <a:rPr kumimoji="1" lang="en-US" altLang="zh-CN" sz="2400" smtClean="0">
                <a:sym typeface="Symbol" panose="05050102010706020507" pitchFamily="18" charset="2"/>
              </a:rPr>
              <a:t></a:t>
            </a:r>
            <a:r>
              <a:rPr kumimoji="1" lang="zh-CN" altLang="en-US" sz="2400" smtClean="0">
                <a:sym typeface="Symbol" panose="05050102010706020507" pitchFamily="18" charset="2"/>
              </a:rPr>
              <a:t>－</a:t>
            </a:r>
            <a:r>
              <a:rPr kumimoji="1" lang="en-US" altLang="zh-CN" sz="2400" smtClean="0">
                <a:sym typeface="Symbol" panose="05050102010706020507" pitchFamily="18" charset="2"/>
              </a:rPr>
              <a:t>1, </a:t>
            </a:r>
            <a:r>
              <a:rPr kumimoji="1" lang="zh-CN" altLang="en-US" sz="2400" smtClean="0">
                <a:sym typeface="Symbol" panose="05050102010706020507" pitchFamily="18" charset="2"/>
              </a:rPr>
              <a:t>而其相邻右兄弟</a:t>
            </a:r>
            <a:r>
              <a:rPr kumimoji="1" lang="en-US" altLang="zh-CN" sz="2400" smtClean="0">
                <a:sym typeface="Symbol" panose="05050102010706020507" pitchFamily="18" charset="2"/>
              </a:rPr>
              <a:t>Dkr</a:t>
            </a:r>
            <a:r>
              <a:rPr kumimoji="1" lang="zh-CN" altLang="en-US" sz="2400" smtClean="0">
                <a:sym typeface="Symbol" panose="05050102010706020507" pitchFamily="18" charset="2"/>
              </a:rPr>
              <a:t>（左兄弟</a:t>
            </a:r>
            <a:r>
              <a:rPr kumimoji="1" lang="en-US" altLang="zh-CN" sz="2400" smtClean="0">
                <a:sym typeface="Symbol" panose="05050102010706020507" pitchFamily="18" charset="2"/>
              </a:rPr>
              <a:t>Dkl</a:t>
            </a:r>
            <a:r>
              <a:rPr kumimoji="1" lang="zh-CN" altLang="en-US" sz="2400" smtClean="0">
                <a:sym typeface="Symbol" panose="05050102010706020507" pitchFamily="18" charset="2"/>
              </a:rPr>
              <a:t>）</a:t>
            </a:r>
            <a:r>
              <a:rPr lang="zh-CN" altLang="en-US" sz="2400" smtClean="0"/>
              <a:t>关键字数目大于</a:t>
            </a:r>
            <a:r>
              <a:rPr kumimoji="1" lang="zh-CN" altLang="en-US" sz="2400" smtClean="0">
                <a:sym typeface="Symbol" panose="05050102010706020507" pitchFamily="18" charset="2"/>
              </a:rPr>
              <a:t></a:t>
            </a:r>
            <a:r>
              <a:rPr kumimoji="1" lang="en-US" altLang="zh-CN" sz="2400" smtClean="0"/>
              <a:t>m/2</a:t>
            </a:r>
            <a:r>
              <a:rPr kumimoji="1" lang="en-US" altLang="zh-CN" sz="2400" smtClean="0">
                <a:sym typeface="Symbol" panose="05050102010706020507" pitchFamily="18" charset="2"/>
              </a:rPr>
              <a:t></a:t>
            </a:r>
            <a:r>
              <a:rPr kumimoji="1" lang="zh-CN" altLang="en-US" sz="2400" smtClean="0">
                <a:sym typeface="Symbol" panose="05050102010706020507" pitchFamily="18" charset="2"/>
              </a:rPr>
              <a:t>－</a:t>
            </a:r>
            <a:r>
              <a:rPr kumimoji="1" lang="en-US" altLang="zh-CN" sz="2400" smtClean="0">
                <a:sym typeface="Symbol" panose="05050102010706020507" pitchFamily="18" charset="2"/>
              </a:rPr>
              <a:t>1</a:t>
            </a:r>
            <a:endParaRPr lang="en-US" altLang="zh-CN" sz="2400" smtClean="0"/>
          </a:p>
        </p:txBody>
      </p:sp>
      <p:sp>
        <p:nvSpPr>
          <p:cNvPr id="472100" name="Rectangle 36"/>
          <p:cNvSpPr>
            <a:spLocks noChangeArrowheads="1"/>
          </p:cNvSpPr>
          <p:nvPr/>
        </p:nvSpPr>
        <p:spPr bwMode="auto">
          <a:xfrm>
            <a:off x="152400" y="762000"/>
            <a:ext cx="3352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删除关键字</a:t>
            </a:r>
            <a:r>
              <a:rPr lang="en-US" altLang="zh-CN"/>
              <a:t>K</a:t>
            </a:r>
            <a:r>
              <a:rPr lang="zh-CN" altLang="en-US"/>
              <a:t>＝</a:t>
            </a:r>
            <a:r>
              <a:rPr lang="en-US" altLang="zh-CN"/>
              <a:t>50</a:t>
            </a:r>
          </a:p>
        </p:txBody>
      </p:sp>
      <p:sp>
        <p:nvSpPr>
          <p:cNvPr id="101407" name="Text Box 38"/>
          <p:cNvSpPr txBox="1">
            <a:spLocks noChangeArrowheads="1"/>
          </p:cNvSpPr>
          <p:nvPr/>
        </p:nvSpPr>
        <p:spPr bwMode="auto">
          <a:xfrm>
            <a:off x="3124200" y="2971800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/>
              <a:t>61</a:t>
            </a:r>
          </a:p>
        </p:txBody>
      </p:sp>
      <p:grpSp>
        <p:nvGrpSpPr>
          <p:cNvPr id="2" name="Group 41"/>
          <p:cNvGrpSpPr/>
          <p:nvPr/>
        </p:nvGrpSpPr>
        <p:grpSpPr bwMode="auto">
          <a:xfrm>
            <a:off x="2209800" y="2667000"/>
            <a:ext cx="1152525" cy="946150"/>
            <a:chOff x="2400" y="2208"/>
            <a:chExt cx="726" cy="596"/>
          </a:xfrm>
        </p:grpSpPr>
        <p:sp>
          <p:nvSpPr>
            <p:cNvPr id="101430" name="Freeform 37"/>
            <p:cNvSpPr/>
            <p:nvPr/>
          </p:nvSpPr>
          <p:spPr bwMode="auto">
            <a:xfrm>
              <a:off x="2516" y="2208"/>
              <a:ext cx="610" cy="596"/>
            </a:xfrm>
            <a:custGeom>
              <a:avLst/>
              <a:gdLst>
                <a:gd name="T0" fmla="*/ 610 w 610"/>
                <a:gd name="T1" fmla="*/ 0 h 596"/>
                <a:gd name="T2" fmla="*/ 161 w 610"/>
                <a:gd name="T3" fmla="*/ 164 h 596"/>
                <a:gd name="T4" fmla="*/ 0 w 610"/>
                <a:gd name="T5" fmla="*/ 596 h 596"/>
                <a:gd name="T6" fmla="*/ 0 60000 65536"/>
                <a:gd name="T7" fmla="*/ 0 60000 65536"/>
                <a:gd name="T8" fmla="*/ 0 60000 65536"/>
                <a:gd name="T9" fmla="*/ 0 w 610"/>
                <a:gd name="T10" fmla="*/ 0 h 596"/>
                <a:gd name="T11" fmla="*/ 610 w 610"/>
                <a:gd name="T12" fmla="*/ 596 h 5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10" h="596">
                  <a:moveTo>
                    <a:pt x="610" y="0"/>
                  </a:moveTo>
                  <a:cubicBezTo>
                    <a:pt x="535" y="27"/>
                    <a:pt x="263" y="65"/>
                    <a:pt x="161" y="164"/>
                  </a:cubicBezTo>
                  <a:cubicBezTo>
                    <a:pt x="59" y="263"/>
                    <a:pt x="34" y="506"/>
                    <a:pt x="0" y="596"/>
                  </a:cubicBezTo>
                </a:path>
              </a:pathLst>
            </a:custGeom>
            <a:noFill/>
            <a:ln w="57150">
              <a:solidFill>
                <a:srgbClr val="FF0000"/>
              </a:solidFill>
              <a:prstDash val="sysDot"/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1431" name="Text Box 39"/>
            <p:cNvSpPr txBox="1">
              <a:spLocks noChangeArrowheads="1"/>
            </p:cNvSpPr>
            <p:nvPr/>
          </p:nvSpPr>
          <p:spPr bwMode="auto">
            <a:xfrm>
              <a:off x="2400" y="2208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/>
                <a:t>53</a:t>
              </a:r>
            </a:p>
          </p:txBody>
        </p:sp>
      </p:grpSp>
      <p:sp>
        <p:nvSpPr>
          <p:cNvPr id="472104" name="AutoShape 40"/>
          <p:cNvSpPr>
            <a:spLocks noChangeArrowheads="1"/>
          </p:cNvSpPr>
          <p:nvPr/>
        </p:nvSpPr>
        <p:spPr bwMode="auto">
          <a:xfrm rot="10656844" flipV="1">
            <a:off x="2590800" y="3352800"/>
            <a:ext cx="884238" cy="274638"/>
          </a:xfrm>
          <a:prstGeom prst="curvedDownArrow">
            <a:avLst>
              <a:gd name="adj1" fmla="val 43048"/>
              <a:gd name="adj2" fmla="val 128786"/>
              <a:gd name="adj3" fmla="val 23815"/>
            </a:avLst>
          </a:prstGeom>
          <a:solidFill>
            <a:srgbClr val="00FF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endParaRPr lang="zh-CN" altLang="zh-CN" sz="2400">
              <a:solidFill>
                <a:schemeClr val="folHlink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3" name="Group 70"/>
          <p:cNvGrpSpPr/>
          <p:nvPr/>
        </p:nvGrpSpPr>
        <p:grpSpPr bwMode="auto">
          <a:xfrm>
            <a:off x="4800600" y="1295400"/>
            <a:ext cx="4191000" cy="2755900"/>
            <a:chOff x="3024" y="1008"/>
            <a:chExt cx="2640" cy="1736"/>
          </a:xfrm>
        </p:grpSpPr>
        <p:sp>
          <p:nvSpPr>
            <p:cNvPr id="101414" name="Oval 42"/>
            <p:cNvSpPr>
              <a:spLocks noChangeArrowheads="1"/>
            </p:cNvSpPr>
            <p:nvPr/>
          </p:nvSpPr>
          <p:spPr bwMode="auto">
            <a:xfrm>
              <a:off x="3312" y="1008"/>
              <a:ext cx="624" cy="336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rgbClr val="993300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ea typeface="宋体" panose="02010600030101010101" pitchFamily="2" charset="-122"/>
                </a:rPr>
                <a:t>45</a:t>
              </a:r>
              <a:endParaRPr lang="en-US" altLang="zh-CN"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101415" name="Line 43"/>
            <p:cNvSpPr>
              <a:spLocks noChangeShapeType="1"/>
            </p:cNvSpPr>
            <p:nvPr/>
          </p:nvSpPr>
          <p:spPr bwMode="auto">
            <a:xfrm>
              <a:off x="3792" y="1200"/>
              <a:ext cx="622" cy="483"/>
            </a:xfrm>
            <a:prstGeom prst="line">
              <a:avLst/>
            </a:prstGeom>
            <a:noFill/>
            <a:ln w="38100">
              <a:solidFill>
                <a:srgbClr val="A5002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1416" name="Line 44"/>
            <p:cNvSpPr>
              <a:spLocks noChangeShapeType="1"/>
            </p:cNvSpPr>
            <p:nvPr/>
          </p:nvSpPr>
          <p:spPr bwMode="auto">
            <a:xfrm flipH="1">
              <a:off x="3024" y="1200"/>
              <a:ext cx="432" cy="539"/>
            </a:xfrm>
            <a:prstGeom prst="line">
              <a:avLst/>
            </a:prstGeom>
            <a:noFill/>
            <a:ln w="38100">
              <a:solidFill>
                <a:srgbClr val="A5002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1417" name="Oval 46"/>
            <p:cNvSpPr>
              <a:spLocks noChangeArrowheads="1"/>
            </p:cNvSpPr>
            <p:nvPr/>
          </p:nvSpPr>
          <p:spPr bwMode="auto">
            <a:xfrm>
              <a:off x="4174" y="1592"/>
              <a:ext cx="866" cy="336"/>
            </a:xfrm>
            <a:prstGeom prst="ellipse">
              <a:avLst/>
            </a:prstGeom>
            <a:solidFill>
              <a:schemeClr val="tx2"/>
            </a:solidFill>
            <a:ln w="19050">
              <a:solidFill>
                <a:srgbClr val="993300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ea typeface="宋体" panose="02010600030101010101" pitchFamily="2" charset="-122"/>
                </a:rPr>
                <a:t>61 90</a:t>
              </a:r>
            </a:p>
          </p:txBody>
        </p:sp>
        <p:sp>
          <p:nvSpPr>
            <p:cNvPr id="101418" name="Line 49"/>
            <p:cNvSpPr>
              <a:spLocks noChangeShapeType="1"/>
            </p:cNvSpPr>
            <p:nvPr/>
          </p:nvSpPr>
          <p:spPr bwMode="auto">
            <a:xfrm flipH="1">
              <a:off x="3840" y="1774"/>
              <a:ext cx="430" cy="578"/>
            </a:xfrm>
            <a:prstGeom prst="line">
              <a:avLst/>
            </a:prstGeom>
            <a:noFill/>
            <a:ln w="38100">
              <a:solidFill>
                <a:srgbClr val="A5002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1419" name="Line 50"/>
            <p:cNvSpPr>
              <a:spLocks noChangeShapeType="1"/>
            </p:cNvSpPr>
            <p:nvPr/>
          </p:nvSpPr>
          <p:spPr bwMode="auto">
            <a:xfrm>
              <a:off x="4896" y="1776"/>
              <a:ext cx="528" cy="720"/>
            </a:xfrm>
            <a:prstGeom prst="line">
              <a:avLst/>
            </a:prstGeom>
            <a:noFill/>
            <a:ln w="38100">
              <a:solidFill>
                <a:srgbClr val="A5002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1420" name="Oval 53"/>
            <p:cNvSpPr>
              <a:spLocks noChangeArrowheads="1"/>
            </p:cNvSpPr>
            <p:nvPr/>
          </p:nvSpPr>
          <p:spPr bwMode="auto">
            <a:xfrm>
              <a:off x="3569" y="2318"/>
              <a:ext cx="598" cy="336"/>
            </a:xfrm>
            <a:prstGeom prst="ellipse">
              <a:avLst/>
            </a:prstGeom>
            <a:solidFill>
              <a:schemeClr val="tx2"/>
            </a:solidFill>
            <a:ln w="19050">
              <a:solidFill>
                <a:srgbClr val="993300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ea typeface="宋体" panose="02010600030101010101" pitchFamily="2" charset="-122"/>
                  <a:sym typeface="Symbol" panose="05050102010706020507" pitchFamily="18" charset="2"/>
                </a:rPr>
                <a:t>53</a:t>
              </a:r>
            </a:p>
          </p:txBody>
        </p:sp>
        <p:sp>
          <p:nvSpPr>
            <p:cNvPr id="101421" name="Oval 54"/>
            <p:cNvSpPr>
              <a:spLocks noChangeArrowheads="1"/>
            </p:cNvSpPr>
            <p:nvPr/>
          </p:nvSpPr>
          <p:spPr bwMode="auto">
            <a:xfrm>
              <a:off x="5066" y="2318"/>
              <a:ext cx="598" cy="336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rgbClr val="993300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ea typeface="宋体" panose="02010600030101010101" pitchFamily="2" charset="-122"/>
                  <a:sym typeface="Symbol" panose="05050102010706020507" pitchFamily="18" charset="2"/>
                </a:rPr>
                <a:t>100</a:t>
              </a:r>
            </a:p>
          </p:txBody>
        </p:sp>
        <p:sp>
          <p:nvSpPr>
            <p:cNvPr id="101422" name="Line 55"/>
            <p:cNvSpPr>
              <a:spLocks noChangeShapeType="1"/>
            </p:cNvSpPr>
            <p:nvPr/>
          </p:nvSpPr>
          <p:spPr bwMode="auto">
            <a:xfrm>
              <a:off x="4606" y="1776"/>
              <a:ext cx="2" cy="672"/>
            </a:xfrm>
            <a:prstGeom prst="line">
              <a:avLst/>
            </a:prstGeom>
            <a:noFill/>
            <a:ln w="38100">
              <a:solidFill>
                <a:srgbClr val="A5002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1423" name="Oval 56"/>
            <p:cNvSpPr>
              <a:spLocks noChangeArrowheads="1"/>
            </p:cNvSpPr>
            <p:nvPr/>
          </p:nvSpPr>
          <p:spPr bwMode="auto">
            <a:xfrm>
              <a:off x="4202" y="2318"/>
              <a:ext cx="829" cy="336"/>
            </a:xfrm>
            <a:prstGeom prst="ellipse">
              <a:avLst/>
            </a:prstGeom>
            <a:solidFill>
              <a:schemeClr val="tx2"/>
            </a:solidFill>
            <a:ln w="19050">
              <a:solidFill>
                <a:srgbClr val="993300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ea typeface="宋体" panose="02010600030101010101" pitchFamily="2" charset="-122"/>
                </a:rPr>
                <a:t>70</a:t>
              </a:r>
            </a:p>
          </p:txBody>
        </p:sp>
        <p:sp>
          <p:nvSpPr>
            <p:cNvPr id="101424" name="Line 57"/>
            <p:cNvSpPr>
              <a:spLocks noChangeShapeType="1"/>
            </p:cNvSpPr>
            <p:nvPr/>
          </p:nvSpPr>
          <p:spPr bwMode="auto">
            <a:xfrm>
              <a:off x="3694" y="2504"/>
              <a:ext cx="0" cy="24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1425" name="Line 58"/>
            <p:cNvSpPr>
              <a:spLocks noChangeShapeType="1"/>
            </p:cNvSpPr>
            <p:nvPr/>
          </p:nvSpPr>
          <p:spPr bwMode="auto">
            <a:xfrm>
              <a:off x="4414" y="2504"/>
              <a:ext cx="0" cy="24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1426" name="Line 59"/>
            <p:cNvSpPr>
              <a:spLocks noChangeShapeType="1"/>
            </p:cNvSpPr>
            <p:nvPr/>
          </p:nvSpPr>
          <p:spPr bwMode="auto">
            <a:xfrm>
              <a:off x="4944" y="2496"/>
              <a:ext cx="0" cy="24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1427" name="Line 64"/>
            <p:cNvSpPr>
              <a:spLocks noChangeShapeType="1"/>
            </p:cNvSpPr>
            <p:nvPr/>
          </p:nvSpPr>
          <p:spPr bwMode="auto">
            <a:xfrm>
              <a:off x="5184" y="2496"/>
              <a:ext cx="0" cy="24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1428" name="Line 65"/>
            <p:cNvSpPr>
              <a:spLocks noChangeShapeType="1"/>
            </p:cNvSpPr>
            <p:nvPr/>
          </p:nvSpPr>
          <p:spPr bwMode="auto">
            <a:xfrm>
              <a:off x="5520" y="2496"/>
              <a:ext cx="0" cy="24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1429" name="Line 67"/>
            <p:cNvSpPr>
              <a:spLocks noChangeShapeType="1"/>
            </p:cNvSpPr>
            <p:nvPr/>
          </p:nvSpPr>
          <p:spPr bwMode="auto">
            <a:xfrm>
              <a:off x="4030" y="2504"/>
              <a:ext cx="0" cy="24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01411" name="Line 71"/>
          <p:cNvSpPr>
            <a:spLocks noChangeShapeType="1"/>
          </p:cNvSpPr>
          <p:nvPr/>
        </p:nvSpPr>
        <p:spPr bwMode="auto">
          <a:xfrm>
            <a:off x="2286000" y="3810000"/>
            <a:ext cx="0" cy="3810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1412" name="Line 72"/>
          <p:cNvSpPr>
            <a:spLocks noChangeShapeType="1"/>
          </p:cNvSpPr>
          <p:nvPr/>
        </p:nvSpPr>
        <p:spPr bwMode="auto">
          <a:xfrm>
            <a:off x="2819400" y="3810000"/>
            <a:ext cx="0" cy="3810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72137" name="Rectangle 73"/>
          <p:cNvSpPr>
            <a:spLocks noChangeArrowheads="1"/>
          </p:cNvSpPr>
          <p:nvPr/>
        </p:nvSpPr>
        <p:spPr bwMode="auto">
          <a:xfrm>
            <a:off x="228600" y="5638800"/>
            <a:ext cx="8610600" cy="1196975"/>
          </a:xfrm>
          <a:prstGeom prst="rect">
            <a:avLst/>
          </a:prstGeom>
          <a:solidFill>
            <a:srgbClr val="FFCCFF"/>
          </a:solidFill>
          <a:ln w="9525">
            <a:solidFill>
              <a:srgbClr val="0000FF"/>
            </a:solidFill>
            <a:miter lim="800000"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FontTx/>
              <a:buChar char="•"/>
            </a:pPr>
            <a:r>
              <a:rPr kumimoji="0" lang="en-US" altLang="zh-CN" sz="2400">
                <a:solidFill>
                  <a:srgbClr val="FF0000"/>
                </a:solidFill>
              </a:rPr>
              <a:t>   </a:t>
            </a:r>
            <a:r>
              <a:rPr kumimoji="0" lang="zh-CN" altLang="en-US" sz="2400">
                <a:solidFill>
                  <a:srgbClr val="FF0000"/>
                </a:solidFill>
              </a:rPr>
              <a:t>方法：</a:t>
            </a:r>
            <a:r>
              <a:rPr kumimoji="0" lang="zh-CN" altLang="en-US" sz="2400"/>
              <a:t>将</a:t>
            </a:r>
            <a:r>
              <a:rPr kumimoji="0" lang="en-US" altLang="zh-CN" sz="2400"/>
              <a:t>Dkr(Dkl)</a:t>
            </a:r>
            <a:r>
              <a:rPr kumimoji="0" lang="zh-CN" altLang="en-US" sz="2400"/>
              <a:t>中最小（最大）的关键字上移到父节点中</a:t>
            </a:r>
            <a:r>
              <a:rPr kumimoji="0" lang="en-US" altLang="zh-CN" sz="2400"/>
              <a:t>, </a:t>
            </a:r>
            <a:r>
              <a:rPr kumimoji="0" lang="zh-CN" altLang="en-US" sz="2400"/>
              <a:t>而将父节点中小于（大于）且紧邻该上移关键字的关键字下移到</a:t>
            </a:r>
            <a:r>
              <a:rPr kumimoji="0" lang="en-US" altLang="zh-CN" sz="2400"/>
              <a:t>Dk</a:t>
            </a:r>
            <a:r>
              <a:rPr kumimoji="0" lang="zh-CN" altLang="en-US" sz="2400"/>
              <a:t>中。</a:t>
            </a: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472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9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209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72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72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72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72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72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72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720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720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720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720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72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2089" grpId="0" animBg="1"/>
      <p:bldP spid="472099" grpId="0" build="p" animBg="1" autoUpdateAnimBg="0"/>
      <p:bldP spid="472100" grpId="0" autoUpdateAnimBg="0"/>
      <p:bldP spid="472104" grpId="0" animBg="1" autoUpdateAnimBg="0"/>
      <p:bldP spid="472137" grpId="0" animBg="1" autoUpdateAnimBg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9A60E5-3024-4A18-A3ED-1B5EFA07566E}" type="slidenum">
              <a:rPr lang="en-US" altLang="zh-CN"/>
              <a:t>96</a:t>
            </a:fld>
            <a:endParaRPr lang="en-US" altLang="zh-CN"/>
          </a:p>
        </p:txBody>
      </p:sp>
      <p:sp>
        <p:nvSpPr>
          <p:cNvPr id="473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4</a:t>
            </a:r>
            <a:r>
              <a:rPr lang="zh-CN" altLang="en-US" smtClean="0"/>
              <a:t>）</a:t>
            </a:r>
            <a:r>
              <a:rPr lang="en-US" altLang="zh-CN" smtClean="0"/>
              <a:t>B</a:t>
            </a:r>
            <a:r>
              <a:rPr lang="zh-CN" altLang="en-US" smtClean="0"/>
              <a:t>－树的删除过程</a:t>
            </a:r>
          </a:p>
        </p:txBody>
      </p:sp>
      <p:sp>
        <p:nvSpPr>
          <p:cNvPr id="102404" name="Oval 4"/>
          <p:cNvSpPr>
            <a:spLocks noChangeArrowheads="1"/>
          </p:cNvSpPr>
          <p:nvPr/>
        </p:nvSpPr>
        <p:spPr bwMode="auto">
          <a:xfrm>
            <a:off x="1676400" y="1524000"/>
            <a:ext cx="990600" cy="533400"/>
          </a:xfrm>
          <a:prstGeom prst="ellipse">
            <a:avLst/>
          </a:prstGeom>
          <a:solidFill>
            <a:schemeClr val="accent2"/>
          </a:solidFill>
          <a:ln w="19050">
            <a:solidFill>
              <a:srgbClr val="993300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altLang="zh-CN">
                <a:ea typeface="宋体" panose="02010600030101010101" pitchFamily="2" charset="-122"/>
              </a:rPr>
              <a:t>45</a:t>
            </a:r>
            <a:endParaRPr lang="en-US" altLang="zh-CN"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102405" name="Line 5"/>
          <p:cNvSpPr>
            <a:spLocks noChangeShapeType="1"/>
          </p:cNvSpPr>
          <p:nvPr/>
        </p:nvSpPr>
        <p:spPr bwMode="auto">
          <a:xfrm>
            <a:off x="2438400" y="1828800"/>
            <a:ext cx="987425" cy="766763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2406" name="Line 6"/>
          <p:cNvSpPr>
            <a:spLocks noChangeShapeType="1"/>
          </p:cNvSpPr>
          <p:nvPr/>
        </p:nvSpPr>
        <p:spPr bwMode="auto">
          <a:xfrm flipH="1">
            <a:off x="1219200" y="1828800"/>
            <a:ext cx="685800" cy="855663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2407" name="Oval 7"/>
          <p:cNvSpPr>
            <a:spLocks noChangeArrowheads="1"/>
          </p:cNvSpPr>
          <p:nvPr/>
        </p:nvSpPr>
        <p:spPr bwMode="auto">
          <a:xfrm>
            <a:off x="609600" y="2514600"/>
            <a:ext cx="990600" cy="533400"/>
          </a:xfrm>
          <a:prstGeom prst="ellipse">
            <a:avLst/>
          </a:prstGeom>
          <a:solidFill>
            <a:schemeClr val="accent2"/>
          </a:solidFill>
          <a:ln w="19050">
            <a:solidFill>
              <a:srgbClr val="993300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altLang="zh-CN">
                <a:ea typeface="宋体" panose="02010600030101010101" pitchFamily="2" charset="-122"/>
              </a:rPr>
              <a:t>24</a:t>
            </a:r>
          </a:p>
        </p:txBody>
      </p:sp>
      <p:sp>
        <p:nvSpPr>
          <p:cNvPr id="102408" name="Oval 8"/>
          <p:cNvSpPr>
            <a:spLocks noChangeArrowheads="1"/>
          </p:cNvSpPr>
          <p:nvPr/>
        </p:nvSpPr>
        <p:spPr bwMode="auto">
          <a:xfrm>
            <a:off x="3044825" y="2451100"/>
            <a:ext cx="1374775" cy="533400"/>
          </a:xfrm>
          <a:prstGeom prst="ellipse">
            <a:avLst/>
          </a:prstGeom>
          <a:solidFill>
            <a:schemeClr val="accent2"/>
          </a:solidFill>
          <a:ln w="19050">
            <a:solidFill>
              <a:srgbClr val="993300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altLang="zh-CN">
                <a:ea typeface="宋体" panose="02010600030101010101" pitchFamily="2" charset="-122"/>
              </a:rPr>
              <a:t>61 90</a:t>
            </a:r>
          </a:p>
        </p:txBody>
      </p:sp>
      <p:sp>
        <p:nvSpPr>
          <p:cNvPr id="102409" name="Line 9"/>
          <p:cNvSpPr>
            <a:spLocks noChangeShapeType="1"/>
          </p:cNvSpPr>
          <p:nvPr/>
        </p:nvSpPr>
        <p:spPr bwMode="auto">
          <a:xfrm flipH="1">
            <a:off x="609600" y="2819400"/>
            <a:ext cx="228600" cy="928688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2410" name="Oval 10"/>
          <p:cNvSpPr>
            <a:spLocks noChangeArrowheads="1"/>
          </p:cNvSpPr>
          <p:nvPr/>
        </p:nvSpPr>
        <p:spPr bwMode="auto">
          <a:xfrm>
            <a:off x="76200" y="3603625"/>
            <a:ext cx="949325" cy="533400"/>
          </a:xfrm>
          <a:prstGeom prst="ellipse">
            <a:avLst/>
          </a:prstGeom>
          <a:solidFill>
            <a:schemeClr val="accent2"/>
          </a:solidFill>
          <a:ln w="19050">
            <a:solidFill>
              <a:srgbClr val="993300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3</a:t>
            </a:r>
          </a:p>
        </p:txBody>
      </p:sp>
      <p:sp>
        <p:nvSpPr>
          <p:cNvPr id="102411" name="Line 11"/>
          <p:cNvSpPr>
            <a:spLocks noChangeShapeType="1"/>
          </p:cNvSpPr>
          <p:nvPr/>
        </p:nvSpPr>
        <p:spPr bwMode="auto">
          <a:xfrm flipH="1">
            <a:off x="2514600" y="2740025"/>
            <a:ext cx="682625" cy="917575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2412" name="Line 12"/>
          <p:cNvSpPr>
            <a:spLocks noChangeShapeType="1"/>
          </p:cNvSpPr>
          <p:nvPr/>
        </p:nvSpPr>
        <p:spPr bwMode="auto">
          <a:xfrm>
            <a:off x="4191000" y="2743200"/>
            <a:ext cx="838200" cy="1143000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2413" name="Line 13"/>
          <p:cNvSpPr>
            <a:spLocks noChangeShapeType="1"/>
          </p:cNvSpPr>
          <p:nvPr/>
        </p:nvSpPr>
        <p:spPr bwMode="auto">
          <a:xfrm>
            <a:off x="1371600" y="2895600"/>
            <a:ext cx="228600" cy="838200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2414" name="Oval 14"/>
          <p:cNvSpPr>
            <a:spLocks noChangeArrowheads="1"/>
          </p:cNvSpPr>
          <p:nvPr/>
        </p:nvSpPr>
        <p:spPr bwMode="auto">
          <a:xfrm>
            <a:off x="1079500" y="3603625"/>
            <a:ext cx="949325" cy="533400"/>
          </a:xfrm>
          <a:prstGeom prst="ellipse">
            <a:avLst/>
          </a:prstGeom>
          <a:solidFill>
            <a:schemeClr val="accent2"/>
          </a:solidFill>
          <a:ln w="19050">
            <a:solidFill>
              <a:srgbClr val="993300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37</a:t>
            </a:r>
          </a:p>
        </p:txBody>
      </p:sp>
      <p:sp>
        <p:nvSpPr>
          <p:cNvPr id="102415" name="Oval 15"/>
          <p:cNvSpPr>
            <a:spLocks noChangeArrowheads="1"/>
          </p:cNvSpPr>
          <p:nvPr/>
        </p:nvSpPr>
        <p:spPr bwMode="auto">
          <a:xfrm>
            <a:off x="2084388" y="3603625"/>
            <a:ext cx="949325" cy="533400"/>
          </a:xfrm>
          <a:prstGeom prst="ellipse">
            <a:avLst/>
          </a:prstGeom>
          <a:solidFill>
            <a:schemeClr val="tx2"/>
          </a:solidFill>
          <a:ln w="19050">
            <a:solidFill>
              <a:srgbClr val="993300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53</a:t>
            </a:r>
          </a:p>
        </p:txBody>
      </p:sp>
      <p:sp>
        <p:nvSpPr>
          <p:cNvPr id="102416" name="Oval 16"/>
          <p:cNvSpPr>
            <a:spLocks noChangeArrowheads="1"/>
          </p:cNvSpPr>
          <p:nvPr/>
        </p:nvSpPr>
        <p:spPr bwMode="auto">
          <a:xfrm>
            <a:off x="4460875" y="3603625"/>
            <a:ext cx="949325" cy="533400"/>
          </a:xfrm>
          <a:prstGeom prst="ellipse">
            <a:avLst/>
          </a:prstGeom>
          <a:solidFill>
            <a:schemeClr val="accent2"/>
          </a:solidFill>
          <a:ln w="19050">
            <a:solidFill>
              <a:srgbClr val="993300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100</a:t>
            </a:r>
          </a:p>
        </p:txBody>
      </p:sp>
      <p:sp>
        <p:nvSpPr>
          <p:cNvPr id="102417" name="Line 17"/>
          <p:cNvSpPr>
            <a:spLocks noChangeShapeType="1"/>
          </p:cNvSpPr>
          <p:nvPr/>
        </p:nvSpPr>
        <p:spPr bwMode="auto">
          <a:xfrm>
            <a:off x="3730625" y="2743200"/>
            <a:ext cx="3175" cy="1066800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2418" name="Oval 18"/>
          <p:cNvSpPr>
            <a:spLocks noChangeArrowheads="1"/>
          </p:cNvSpPr>
          <p:nvPr/>
        </p:nvSpPr>
        <p:spPr bwMode="auto">
          <a:xfrm>
            <a:off x="3089275" y="3603625"/>
            <a:ext cx="1101725" cy="533400"/>
          </a:xfrm>
          <a:prstGeom prst="ellipse">
            <a:avLst/>
          </a:prstGeom>
          <a:solidFill>
            <a:schemeClr val="accent2"/>
          </a:solidFill>
          <a:ln w="19050">
            <a:solidFill>
              <a:srgbClr val="993300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altLang="zh-CN">
                <a:ea typeface="宋体" panose="02010600030101010101" pitchFamily="2" charset="-122"/>
              </a:rPr>
              <a:t>70</a:t>
            </a:r>
          </a:p>
        </p:txBody>
      </p:sp>
      <p:sp>
        <p:nvSpPr>
          <p:cNvPr id="102419" name="Line 20"/>
          <p:cNvSpPr>
            <a:spLocks noChangeShapeType="1"/>
          </p:cNvSpPr>
          <p:nvPr/>
        </p:nvSpPr>
        <p:spPr bwMode="auto">
          <a:xfrm>
            <a:off x="3429000" y="3886200"/>
            <a:ext cx="0" cy="3810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2420" name="Line 22"/>
          <p:cNvSpPr>
            <a:spLocks noChangeShapeType="1"/>
          </p:cNvSpPr>
          <p:nvPr/>
        </p:nvSpPr>
        <p:spPr bwMode="auto">
          <a:xfrm>
            <a:off x="3886200" y="3886200"/>
            <a:ext cx="0" cy="3810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2421" name="Line 23"/>
          <p:cNvSpPr>
            <a:spLocks noChangeShapeType="1"/>
          </p:cNvSpPr>
          <p:nvPr/>
        </p:nvSpPr>
        <p:spPr bwMode="auto">
          <a:xfrm>
            <a:off x="228600" y="3886200"/>
            <a:ext cx="0" cy="3810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2422" name="Line 24"/>
          <p:cNvSpPr>
            <a:spLocks noChangeShapeType="1"/>
          </p:cNvSpPr>
          <p:nvPr/>
        </p:nvSpPr>
        <p:spPr bwMode="auto">
          <a:xfrm>
            <a:off x="762000" y="3886200"/>
            <a:ext cx="0" cy="3810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2423" name="Line 25"/>
          <p:cNvSpPr>
            <a:spLocks noChangeShapeType="1"/>
          </p:cNvSpPr>
          <p:nvPr/>
        </p:nvSpPr>
        <p:spPr bwMode="auto">
          <a:xfrm>
            <a:off x="1219200" y="3886200"/>
            <a:ext cx="0" cy="3810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2424" name="Line 26"/>
          <p:cNvSpPr>
            <a:spLocks noChangeShapeType="1"/>
          </p:cNvSpPr>
          <p:nvPr/>
        </p:nvSpPr>
        <p:spPr bwMode="auto">
          <a:xfrm>
            <a:off x="1752600" y="3886200"/>
            <a:ext cx="0" cy="3810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2425" name="Line 27"/>
          <p:cNvSpPr>
            <a:spLocks noChangeShapeType="1"/>
          </p:cNvSpPr>
          <p:nvPr/>
        </p:nvSpPr>
        <p:spPr bwMode="auto">
          <a:xfrm>
            <a:off x="4648200" y="3886200"/>
            <a:ext cx="0" cy="3810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2426" name="Line 28"/>
          <p:cNvSpPr>
            <a:spLocks noChangeShapeType="1"/>
          </p:cNvSpPr>
          <p:nvPr/>
        </p:nvSpPr>
        <p:spPr bwMode="auto">
          <a:xfrm>
            <a:off x="5181600" y="3886200"/>
            <a:ext cx="0" cy="3810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73117" name="Rectangle 29"/>
          <p:cNvSpPr>
            <a:spLocks noGrp="1" noChangeArrowheads="1"/>
          </p:cNvSpPr>
          <p:nvPr>
            <p:ph type="body" idx="1"/>
          </p:nvPr>
        </p:nvSpPr>
        <p:spPr>
          <a:xfrm>
            <a:off x="228600" y="4495800"/>
            <a:ext cx="8642350" cy="1066800"/>
          </a:xfrm>
          <a:solidFill>
            <a:schemeClr val="tx2"/>
          </a:solidFill>
          <a:ln>
            <a:solidFill>
              <a:srgbClr val="0000FF"/>
            </a:solidFill>
            <a:miter lim="800000"/>
          </a:ln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rgbClr val="FF0000"/>
                </a:solidFill>
              </a:rPr>
              <a:t>情况</a:t>
            </a:r>
            <a:r>
              <a:rPr lang="en-US" altLang="zh-CN" smtClean="0">
                <a:solidFill>
                  <a:srgbClr val="FF0000"/>
                </a:solidFill>
              </a:rPr>
              <a:t>3——</a:t>
            </a:r>
            <a:r>
              <a:rPr lang="zh-CN" altLang="en-US" smtClean="0">
                <a:solidFill>
                  <a:srgbClr val="FF0000"/>
                </a:solidFill>
              </a:rPr>
              <a:t>特点</a:t>
            </a:r>
            <a:r>
              <a:rPr lang="zh-CN" altLang="en-US" smtClean="0"/>
              <a:t>： </a:t>
            </a:r>
            <a:r>
              <a:rPr lang="en-US" altLang="zh-CN" smtClean="0"/>
              <a:t>K</a:t>
            </a:r>
            <a:r>
              <a:rPr lang="zh-CN" altLang="en-US" smtClean="0"/>
              <a:t>所在节点</a:t>
            </a:r>
            <a:r>
              <a:rPr lang="en-US" altLang="zh-CN" smtClean="0"/>
              <a:t>Dk</a:t>
            </a:r>
            <a:r>
              <a:rPr lang="zh-CN" altLang="en-US" smtClean="0"/>
              <a:t>和</a:t>
            </a:r>
            <a:r>
              <a:rPr kumimoji="1" lang="zh-CN" altLang="en-US" smtClean="0">
                <a:sym typeface="Symbol" panose="05050102010706020507" pitchFamily="18" charset="2"/>
              </a:rPr>
              <a:t>其相邻右兄弟</a:t>
            </a:r>
            <a:r>
              <a:rPr kumimoji="1" lang="en-US" altLang="zh-CN" smtClean="0">
                <a:sym typeface="Symbol" panose="05050102010706020507" pitchFamily="18" charset="2"/>
              </a:rPr>
              <a:t>Dkr</a:t>
            </a:r>
            <a:r>
              <a:rPr kumimoji="1" lang="zh-CN" altLang="en-US" smtClean="0">
                <a:sym typeface="Symbol" panose="05050102010706020507" pitchFamily="18" charset="2"/>
              </a:rPr>
              <a:t>和左兄弟</a:t>
            </a:r>
            <a:r>
              <a:rPr kumimoji="1" lang="en-US" altLang="zh-CN" smtClean="0">
                <a:sym typeface="Symbol" panose="05050102010706020507" pitchFamily="18" charset="2"/>
              </a:rPr>
              <a:t>Dkl</a:t>
            </a:r>
            <a:r>
              <a:rPr kumimoji="1" lang="zh-CN" altLang="en-US" smtClean="0">
                <a:sym typeface="Symbol" panose="05050102010706020507" pitchFamily="18" charset="2"/>
              </a:rPr>
              <a:t>的</a:t>
            </a:r>
            <a:r>
              <a:rPr lang="zh-CN" altLang="en-US" smtClean="0"/>
              <a:t>关键字数目都小于</a:t>
            </a:r>
            <a:r>
              <a:rPr kumimoji="1" lang="zh-CN" altLang="en-US" smtClean="0">
                <a:sym typeface="Symbol" panose="05050102010706020507" pitchFamily="18" charset="2"/>
              </a:rPr>
              <a:t></a:t>
            </a:r>
            <a:r>
              <a:rPr kumimoji="1" lang="en-US" altLang="zh-CN" smtClean="0"/>
              <a:t>m/2</a:t>
            </a:r>
            <a:r>
              <a:rPr kumimoji="1" lang="en-US" altLang="zh-CN" smtClean="0">
                <a:sym typeface="Symbol" panose="05050102010706020507" pitchFamily="18" charset="2"/>
              </a:rPr>
              <a:t></a:t>
            </a:r>
            <a:r>
              <a:rPr kumimoji="1" lang="zh-CN" altLang="en-US" smtClean="0">
                <a:sym typeface="Symbol" panose="05050102010706020507" pitchFamily="18" charset="2"/>
              </a:rPr>
              <a:t>－</a:t>
            </a:r>
            <a:r>
              <a:rPr kumimoji="1" lang="en-US" altLang="zh-CN" smtClean="0">
                <a:sym typeface="Symbol" panose="05050102010706020507" pitchFamily="18" charset="2"/>
              </a:rPr>
              <a:t>1</a:t>
            </a:r>
            <a:endParaRPr lang="en-US" altLang="zh-CN" smtClean="0"/>
          </a:p>
        </p:txBody>
      </p:sp>
      <p:sp>
        <p:nvSpPr>
          <p:cNvPr id="473118" name="Rectangle 30"/>
          <p:cNvSpPr>
            <a:spLocks noChangeArrowheads="1"/>
          </p:cNvSpPr>
          <p:nvPr/>
        </p:nvSpPr>
        <p:spPr bwMode="auto">
          <a:xfrm>
            <a:off x="152400" y="914400"/>
            <a:ext cx="3962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删除关键字</a:t>
            </a:r>
            <a:r>
              <a:rPr lang="en-US" altLang="zh-CN"/>
              <a:t>K=53</a:t>
            </a:r>
          </a:p>
        </p:txBody>
      </p:sp>
      <p:grpSp>
        <p:nvGrpSpPr>
          <p:cNvPr id="2" name="Group 55"/>
          <p:cNvGrpSpPr/>
          <p:nvPr/>
        </p:nvGrpSpPr>
        <p:grpSpPr bwMode="auto">
          <a:xfrm>
            <a:off x="2895600" y="2819400"/>
            <a:ext cx="693738" cy="874713"/>
            <a:chOff x="1824" y="2112"/>
            <a:chExt cx="437" cy="551"/>
          </a:xfrm>
        </p:grpSpPr>
        <p:sp>
          <p:nvSpPr>
            <p:cNvPr id="102453" name="Freeform 19"/>
            <p:cNvSpPr/>
            <p:nvPr/>
          </p:nvSpPr>
          <p:spPr bwMode="auto">
            <a:xfrm>
              <a:off x="2112" y="2112"/>
              <a:ext cx="149" cy="551"/>
            </a:xfrm>
            <a:custGeom>
              <a:avLst/>
              <a:gdLst>
                <a:gd name="T0" fmla="*/ 73 w 149"/>
                <a:gd name="T1" fmla="*/ 0 h 551"/>
                <a:gd name="T2" fmla="*/ 13 w 149"/>
                <a:gd name="T3" fmla="*/ 246 h 551"/>
                <a:gd name="T4" fmla="*/ 149 w 149"/>
                <a:gd name="T5" fmla="*/ 551 h 551"/>
                <a:gd name="T6" fmla="*/ 0 60000 65536"/>
                <a:gd name="T7" fmla="*/ 0 60000 65536"/>
                <a:gd name="T8" fmla="*/ 0 60000 65536"/>
                <a:gd name="T9" fmla="*/ 0 w 149"/>
                <a:gd name="T10" fmla="*/ 0 h 551"/>
                <a:gd name="T11" fmla="*/ 149 w 149"/>
                <a:gd name="T12" fmla="*/ 551 h 55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9" h="551">
                  <a:moveTo>
                    <a:pt x="73" y="0"/>
                  </a:moveTo>
                  <a:cubicBezTo>
                    <a:pt x="63" y="41"/>
                    <a:pt x="0" y="154"/>
                    <a:pt x="13" y="246"/>
                  </a:cubicBezTo>
                  <a:cubicBezTo>
                    <a:pt x="26" y="338"/>
                    <a:pt x="121" y="488"/>
                    <a:pt x="149" y="551"/>
                  </a:cubicBezTo>
                </a:path>
              </a:pathLst>
            </a:custGeom>
            <a:noFill/>
            <a:ln w="57150">
              <a:solidFill>
                <a:srgbClr val="FF0000"/>
              </a:solidFill>
              <a:prstDash val="sysDot"/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2454" name="Text Box 31"/>
            <p:cNvSpPr txBox="1">
              <a:spLocks noChangeArrowheads="1"/>
            </p:cNvSpPr>
            <p:nvPr/>
          </p:nvSpPr>
          <p:spPr bwMode="auto">
            <a:xfrm>
              <a:off x="1824" y="2256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/>
                <a:t>61</a:t>
              </a:r>
            </a:p>
          </p:txBody>
        </p:sp>
      </p:grpSp>
      <p:sp>
        <p:nvSpPr>
          <p:cNvPr id="102430" name="Line 52"/>
          <p:cNvSpPr>
            <a:spLocks noChangeShapeType="1"/>
          </p:cNvSpPr>
          <p:nvPr/>
        </p:nvSpPr>
        <p:spPr bwMode="auto">
          <a:xfrm>
            <a:off x="2286000" y="3886200"/>
            <a:ext cx="0" cy="3810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2431" name="Line 53"/>
          <p:cNvSpPr>
            <a:spLocks noChangeShapeType="1"/>
          </p:cNvSpPr>
          <p:nvPr/>
        </p:nvSpPr>
        <p:spPr bwMode="auto">
          <a:xfrm>
            <a:off x="2743200" y="3886200"/>
            <a:ext cx="0" cy="3810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3" name="Group 62"/>
          <p:cNvGrpSpPr/>
          <p:nvPr/>
        </p:nvGrpSpPr>
        <p:grpSpPr bwMode="auto">
          <a:xfrm>
            <a:off x="4800600" y="1524000"/>
            <a:ext cx="4191000" cy="2743200"/>
            <a:chOff x="3024" y="1008"/>
            <a:chExt cx="2640" cy="1728"/>
          </a:xfrm>
        </p:grpSpPr>
        <p:sp>
          <p:nvSpPr>
            <p:cNvPr id="102440" name="Oval 36"/>
            <p:cNvSpPr>
              <a:spLocks noChangeArrowheads="1"/>
            </p:cNvSpPr>
            <p:nvPr/>
          </p:nvSpPr>
          <p:spPr bwMode="auto">
            <a:xfrm>
              <a:off x="3312" y="1008"/>
              <a:ext cx="624" cy="336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rgbClr val="993300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ea typeface="宋体" panose="02010600030101010101" pitchFamily="2" charset="-122"/>
                </a:rPr>
                <a:t>45</a:t>
              </a:r>
              <a:endParaRPr lang="en-US" altLang="zh-CN"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102441" name="Line 37"/>
            <p:cNvSpPr>
              <a:spLocks noChangeShapeType="1"/>
            </p:cNvSpPr>
            <p:nvPr/>
          </p:nvSpPr>
          <p:spPr bwMode="auto">
            <a:xfrm>
              <a:off x="3792" y="1200"/>
              <a:ext cx="622" cy="483"/>
            </a:xfrm>
            <a:prstGeom prst="line">
              <a:avLst/>
            </a:prstGeom>
            <a:noFill/>
            <a:ln w="38100">
              <a:solidFill>
                <a:srgbClr val="A5002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2442" name="Line 38"/>
            <p:cNvSpPr>
              <a:spLocks noChangeShapeType="1"/>
            </p:cNvSpPr>
            <p:nvPr/>
          </p:nvSpPr>
          <p:spPr bwMode="auto">
            <a:xfrm flipH="1">
              <a:off x="3024" y="1200"/>
              <a:ext cx="432" cy="539"/>
            </a:xfrm>
            <a:prstGeom prst="line">
              <a:avLst/>
            </a:prstGeom>
            <a:noFill/>
            <a:ln w="38100">
              <a:solidFill>
                <a:srgbClr val="A5002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2443" name="Oval 39"/>
            <p:cNvSpPr>
              <a:spLocks noChangeArrowheads="1"/>
            </p:cNvSpPr>
            <p:nvPr/>
          </p:nvSpPr>
          <p:spPr bwMode="auto">
            <a:xfrm>
              <a:off x="4174" y="1592"/>
              <a:ext cx="866" cy="336"/>
            </a:xfrm>
            <a:prstGeom prst="ellipse">
              <a:avLst/>
            </a:prstGeom>
            <a:solidFill>
              <a:schemeClr val="tx2"/>
            </a:solidFill>
            <a:ln w="19050">
              <a:solidFill>
                <a:srgbClr val="993300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ea typeface="宋体" panose="02010600030101010101" pitchFamily="2" charset="-122"/>
                </a:rPr>
                <a:t>90</a:t>
              </a:r>
            </a:p>
          </p:txBody>
        </p:sp>
        <p:sp>
          <p:nvSpPr>
            <p:cNvPr id="102444" name="Line 41"/>
            <p:cNvSpPr>
              <a:spLocks noChangeShapeType="1"/>
            </p:cNvSpPr>
            <p:nvPr/>
          </p:nvSpPr>
          <p:spPr bwMode="auto">
            <a:xfrm>
              <a:off x="4800" y="1776"/>
              <a:ext cx="528" cy="720"/>
            </a:xfrm>
            <a:prstGeom prst="line">
              <a:avLst/>
            </a:prstGeom>
            <a:noFill/>
            <a:ln w="38100">
              <a:solidFill>
                <a:srgbClr val="A5002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2445" name="Oval 43"/>
            <p:cNvSpPr>
              <a:spLocks noChangeArrowheads="1"/>
            </p:cNvSpPr>
            <p:nvPr/>
          </p:nvSpPr>
          <p:spPr bwMode="auto">
            <a:xfrm>
              <a:off x="5066" y="2318"/>
              <a:ext cx="598" cy="336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rgbClr val="993300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ea typeface="宋体" panose="02010600030101010101" pitchFamily="2" charset="-122"/>
                  <a:sym typeface="Symbol" panose="05050102010706020507" pitchFamily="18" charset="2"/>
                </a:rPr>
                <a:t>100</a:t>
              </a:r>
            </a:p>
          </p:txBody>
        </p:sp>
        <p:sp>
          <p:nvSpPr>
            <p:cNvPr id="102446" name="Line 44"/>
            <p:cNvSpPr>
              <a:spLocks noChangeShapeType="1"/>
            </p:cNvSpPr>
            <p:nvPr/>
          </p:nvSpPr>
          <p:spPr bwMode="auto">
            <a:xfrm flipH="1">
              <a:off x="4032" y="1776"/>
              <a:ext cx="382" cy="576"/>
            </a:xfrm>
            <a:prstGeom prst="line">
              <a:avLst/>
            </a:prstGeom>
            <a:noFill/>
            <a:ln w="38100">
              <a:solidFill>
                <a:srgbClr val="A5002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2447" name="Oval 45"/>
            <p:cNvSpPr>
              <a:spLocks noChangeArrowheads="1"/>
            </p:cNvSpPr>
            <p:nvPr/>
          </p:nvSpPr>
          <p:spPr bwMode="auto">
            <a:xfrm>
              <a:off x="3744" y="2304"/>
              <a:ext cx="829" cy="336"/>
            </a:xfrm>
            <a:prstGeom prst="ellipse">
              <a:avLst/>
            </a:prstGeom>
            <a:solidFill>
              <a:schemeClr val="tx2"/>
            </a:solidFill>
            <a:ln w="19050">
              <a:solidFill>
                <a:srgbClr val="993300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ea typeface="宋体" panose="02010600030101010101" pitchFamily="2" charset="-122"/>
                </a:rPr>
                <a:t>61 70</a:t>
              </a:r>
            </a:p>
          </p:txBody>
        </p:sp>
        <p:sp>
          <p:nvSpPr>
            <p:cNvPr id="102448" name="Line 47"/>
            <p:cNvSpPr>
              <a:spLocks noChangeShapeType="1"/>
            </p:cNvSpPr>
            <p:nvPr/>
          </p:nvSpPr>
          <p:spPr bwMode="auto">
            <a:xfrm>
              <a:off x="3888" y="2496"/>
              <a:ext cx="0" cy="24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2449" name="Line 48"/>
            <p:cNvSpPr>
              <a:spLocks noChangeShapeType="1"/>
            </p:cNvSpPr>
            <p:nvPr/>
          </p:nvSpPr>
          <p:spPr bwMode="auto">
            <a:xfrm>
              <a:off x="4486" y="2482"/>
              <a:ext cx="0" cy="24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2450" name="Line 49"/>
            <p:cNvSpPr>
              <a:spLocks noChangeShapeType="1"/>
            </p:cNvSpPr>
            <p:nvPr/>
          </p:nvSpPr>
          <p:spPr bwMode="auto">
            <a:xfrm>
              <a:off x="5184" y="2496"/>
              <a:ext cx="0" cy="24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2451" name="Line 50"/>
            <p:cNvSpPr>
              <a:spLocks noChangeShapeType="1"/>
            </p:cNvSpPr>
            <p:nvPr/>
          </p:nvSpPr>
          <p:spPr bwMode="auto">
            <a:xfrm>
              <a:off x="5520" y="2496"/>
              <a:ext cx="0" cy="24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2452" name="Line 56"/>
            <p:cNvSpPr>
              <a:spLocks noChangeShapeType="1"/>
            </p:cNvSpPr>
            <p:nvPr/>
          </p:nvSpPr>
          <p:spPr bwMode="auto">
            <a:xfrm>
              <a:off x="4176" y="2496"/>
              <a:ext cx="0" cy="24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4" name="Group 57"/>
          <p:cNvGrpSpPr/>
          <p:nvPr/>
        </p:nvGrpSpPr>
        <p:grpSpPr bwMode="auto">
          <a:xfrm>
            <a:off x="2133600" y="3429000"/>
            <a:ext cx="914400" cy="838200"/>
            <a:chOff x="2208" y="3216"/>
            <a:chExt cx="576" cy="528"/>
          </a:xfrm>
        </p:grpSpPr>
        <p:sp>
          <p:nvSpPr>
            <p:cNvPr id="102436" name="Line 58"/>
            <p:cNvSpPr>
              <a:spLocks noChangeShapeType="1"/>
            </p:cNvSpPr>
            <p:nvPr/>
          </p:nvSpPr>
          <p:spPr bwMode="auto">
            <a:xfrm>
              <a:off x="2208" y="3216"/>
              <a:ext cx="432" cy="528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2437" name="Line 59"/>
            <p:cNvSpPr>
              <a:spLocks noChangeShapeType="1"/>
            </p:cNvSpPr>
            <p:nvPr/>
          </p:nvSpPr>
          <p:spPr bwMode="auto">
            <a:xfrm>
              <a:off x="2256" y="3216"/>
              <a:ext cx="432" cy="528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2438" name="Line 60"/>
            <p:cNvSpPr>
              <a:spLocks noChangeShapeType="1"/>
            </p:cNvSpPr>
            <p:nvPr/>
          </p:nvSpPr>
          <p:spPr bwMode="auto">
            <a:xfrm>
              <a:off x="2304" y="3216"/>
              <a:ext cx="432" cy="528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2439" name="Line 61"/>
            <p:cNvSpPr>
              <a:spLocks noChangeShapeType="1"/>
            </p:cNvSpPr>
            <p:nvPr/>
          </p:nvSpPr>
          <p:spPr bwMode="auto">
            <a:xfrm>
              <a:off x="2352" y="3216"/>
              <a:ext cx="432" cy="528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73151" name="Rectangle 63"/>
          <p:cNvSpPr>
            <a:spLocks noChangeArrowheads="1"/>
          </p:cNvSpPr>
          <p:nvPr/>
        </p:nvSpPr>
        <p:spPr bwMode="auto">
          <a:xfrm>
            <a:off x="228600" y="5562600"/>
            <a:ext cx="8642350" cy="1066800"/>
          </a:xfrm>
          <a:prstGeom prst="rect">
            <a:avLst/>
          </a:prstGeom>
          <a:solidFill>
            <a:srgbClr val="FFCCFF"/>
          </a:solidFill>
          <a:ln w="9525">
            <a:solidFill>
              <a:srgbClr val="0000FF"/>
            </a:solidFill>
            <a:miter lim="800000"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Tx/>
              <a:buChar char="•"/>
            </a:pPr>
            <a:r>
              <a:rPr kumimoji="0" lang="zh-CN" altLang="en-US">
                <a:solidFill>
                  <a:srgbClr val="FF0000"/>
                </a:solidFill>
              </a:rPr>
              <a:t>方法：</a:t>
            </a:r>
            <a:r>
              <a:rPr kumimoji="0" lang="zh-CN" altLang="en-US"/>
              <a:t>删除关键字</a:t>
            </a:r>
            <a:r>
              <a:rPr kumimoji="0" lang="en-US" altLang="zh-CN"/>
              <a:t>K, DK</a:t>
            </a:r>
            <a:r>
              <a:rPr kumimoji="0" lang="zh-CN" altLang="en-US"/>
              <a:t>剩余的关键字及父节点中与之对应的关键字一起加入到</a:t>
            </a:r>
            <a:r>
              <a:rPr kumimoji="0" lang="en-US" altLang="zh-CN"/>
              <a:t>Dkr</a:t>
            </a:r>
            <a:r>
              <a:rPr kumimoji="0" lang="zh-CN" altLang="en-US"/>
              <a:t>（</a:t>
            </a:r>
            <a:r>
              <a:rPr kumimoji="0" lang="en-US" altLang="zh-CN"/>
              <a:t>Dkl</a:t>
            </a:r>
            <a:r>
              <a:rPr kumimoji="0" lang="zh-CN" altLang="en-US"/>
              <a:t>）中。</a:t>
            </a:r>
          </a:p>
        </p:txBody>
      </p:sp>
      <p:sp>
        <p:nvSpPr>
          <p:cNvPr id="473152" name="Freeform 64"/>
          <p:cNvSpPr/>
          <p:nvPr/>
        </p:nvSpPr>
        <p:spPr bwMode="auto">
          <a:xfrm>
            <a:off x="2743200" y="3581400"/>
            <a:ext cx="609600" cy="152400"/>
          </a:xfrm>
          <a:custGeom>
            <a:avLst/>
            <a:gdLst>
              <a:gd name="T0" fmla="*/ 0 w 384"/>
              <a:gd name="T1" fmla="*/ 2147483647 h 96"/>
              <a:gd name="T2" fmla="*/ 2147483647 w 384"/>
              <a:gd name="T3" fmla="*/ 0 h 96"/>
              <a:gd name="T4" fmla="*/ 2147483647 w 384"/>
              <a:gd name="T5" fmla="*/ 2147483647 h 96"/>
              <a:gd name="T6" fmla="*/ 0 60000 65536"/>
              <a:gd name="T7" fmla="*/ 0 60000 65536"/>
              <a:gd name="T8" fmla="*/ 0 60000 65536"/>
              <a:gd name="T9" fmla="*/ 0 w 384"/>
              <a:gd name="T10" fmla="*/ 0 h 96"/>
              <a:gd name="T11" fmla="*/ 384 w 384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84" h="96">
                <a:moveTo>
                  <a:pt x="0" y="96"/>
                </a:moveTo>
                <a:cubicBezTo>
                  <a:pt x="40" y="48"/>
                  <a:pt x="80" y="0"/>
                  <a:pt x="144" y="0"/>
                </a:cubicBezTo>
                <a:cubicBezTo>
                  <a:pt x="208" y="0"/>
                  <a:pt x="296" y="48"/>
                  <a:pt x="384" y="96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sysDot"/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473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1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311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73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73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73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73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73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15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7315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73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3117" grpId="0" build="p" animBg="1" autoUpdateAnimBg="0"/>
      <p:bldP spid="473118" grpId="0" autoUpdateAnimBg="0"/>
      <p:bldP spid="473151" grpId="0" build="p" animBg="1" autoUpdateAnimBg="0"/>
      <p:bldP spid="473152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576965-23E3-4120-8D9C-2753D236905D}" type="slidenum">
              <a:rPr lang="en-US" altLang="zh-CN"/>
              <a:t>97</a:t>
            </a:fld>
            <a:endParaRPr lang="en-US" altLang="zh-CN"/>
          </a:p>
        </p:txBody>
      </p:sp>
      <p:sp>
        <p:nvSpPr>
          <p:cNvPr id="474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4</a:t>
            </a:r>
            <a:r>
              <a:rPr lang="zh-CN" altLang="en-US" smtClean="0"/>
              <a:t>）</a:t>
            </a:r>
            <a:r>
              <a:rPr lang="en-US" altLang="zh-CN" smtClean="0"/>
              <a:t>B</a:t>
            </a:r>
            <a:r>
              <a:rPr lang="zh-CN" altLang="en-US" smtClean="0"/>
              <a:t>－树的删除过程</a:t>
            </a:r>
          </a:p>
        </p:txBody>
      </p:sp>
      <p:sp>
        <p:nvSpPr>
          <p:cNvPr id="103428" name="Oval 4"/>
          <p:cNvSpPr>
            <a:spLocks noChangeArrowheads="1"/>
          </p:cNvSpPr>
          <p:nvPr/>
        </p:nvSpPr>
        <p:spPr bwMode="auto">
          <a:xfrm>
            <a:off x="1676400" y="1501775"/>
            <a:ext cx="990600" cy="533400"/>
          </a:xfrm>
          <a:prstGeom prst="ellipse">
            <a:avLst/>
          </a:prstGeom>
          <a:solidFill>
            <a:schemeClr val="accent2"/>
          </a:solidFill>
          <a:ln w="19050">
            <a:solidFill>
              <a:srgbClr val="993300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altLang="zh-CN">
                <a:ea typeface="宋体" panose="02010600030101010101" pitchFamily="2" charset="-122"/>
              </a:rPr>
              <a:t>45</a:t>
            </a:r>
            <a:endParaRPr lang="en-US" altLang="zh-CN"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103429" name="Line 5"/>
          <p:cNvSpPr>
            <a:spLocks noChangeShapeType="1"/>
          </p:cNvSpPr>
          <p:nvPr/>
        </p:nvSpPr>
        <p:spPr bwMode="auto">
          <a:xfrm>
            <a:off x="2438400" y="1806575"/>
            <a:ext cx="762000" cy="860425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3430" name="Line 6"/>
          <p:cNvSpPr>
            <a:spLocks noChangeShapeType="1"/>
          </p:cNvSpPr>
          <p:nvPr/>
        </p:nvSpPr>
        <p:spPr bwMode="auto">
          <a:xfrm flipH="1">
            <a:off x="1219200" y="1806575"/>
            <a:ext cx="685800" cy="855663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3431" name="Oval 7"/>
          <p:cNvSpPr>
            <a:spLocks noChangeArrowheads="1"/>
          </p:cNvSpPr>
          <p:nvPr/>
        </p:nvSpPr>
        <p:spPr bwMode="auto">
          <a:xfrm>
            <a:off x="609600" y="2492375"/>
            <a:ext cx="990600" cy="533400"/>
          </a:xfrm>
          <a:prstGeom prst="ellipse">
            <a:avLst/>
          </a:prstGeom>
          <a:solidFill>
            <a:schemeClr val="accent2"/>
          </a:solidFill>
          <a:ln w="19050">
            <a:solidFill>
              <a:srgbClr val="993300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altLang="zh-CN">
                <a:ea typeface="宋体" panose="02010600030101010101" pitchFamily="2" charset="-122"/>
              </a:rPr>
              <a:t>24</a:t>
            </a:r>
          </a:p>
        </p:txBody>
      </p:sp>
      <p:sp>
        <p:nvSpPr>
          <p:cNvPr id="103432" name="Line 9"/>
          <p:cNvSpPr>
            <a:spLocks noChangeShapeType="1"/>
          </p:cNvSpPr>
          <p:nvPr/>
        </p:nvSpPr>
        <p:spPr bwMode="auto">
          <a:xfrm flipH="1">
            <a:off x="609600" y="2797175"/>
            <a:ext cx="228600" cy="928688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3433" name="Oval 10"/>
          <p:cNvSpPr>
            <a:spLocks noChangeArrowheads="1"/>
          </p:cNvSpPr>
          <p:nvPr/>
        </p:nvSpPr>
        <p:spPr bwMode="auto">
          <a:xfrm>
            <a:off x="76200" y="3581400"/>
            <a:ext cx="949325" cy="533400"/>
          </a:xfrm>
          <a:prstGeom prst="ellipse">
            <a:avLst/>
          </a:prstGeom>
          <a:solidFill>
            <a:schemeClr val="accent2"/>
          </a:solidFill>
          <a:ln w="19050">
            <a:solidFill>
              <a:srgbClr val="993300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3</a:t>
            </a:r>
          </a:p>
        </p:txBody>
      </p:sp>
      <p:sp>
        <p:nvSpPr>
          <p:cNvPr id="103434" name="Line 13"/>
          <p:cNvSpPr>
            <a:spLocks noChangeShapeType="1"/>
          </p:cNvSpPr>
          <p:nvPr/>
        </p:nvSpPr>
        <p:spPr bwMode="auto">
          <a:xfrm>
            <a:off x="1371600" y="2873375"/>
            <a:ext cx="228600" cy="838200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3435" name="Oval 14"/>
          <p:cNvSpPr>
            <a:spLocks noChangeArrowheads="1"/>
          </p:cNvSpPr>
          <p:nvPr/>
        </p:nvSpPr>
        <p:spPr bwMode="auto">
          <a:xfrm>
            <a:off x="1079500" y="3581400"/>
            <a:ext cx="949325" cy="533400"/>
          </a:xfrm>
          <a:prstGeom prst="ellipse">
            <a:avLst/>
          </a:prstGeom>
          <a:solidFill>
            <a:schemeClr val="tx2"/>
          </a:solidFill>
          <a:ln w="19050">
            <a:solidFill>
              <a:srgbClr val="993300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37</a:t>
            </a:r>
          </a:p>
        </p:txBody>
      </p:sp>
      <p:sp>
        <p:nvSpPr>
          <p:cNvPr id="103436" name="Line 21"/>
          <p:cNvSpPr>
            <a:spLocks noChangeShapeType="1"/>
          </p:cNvSpPr>
          <p:nvPr/>
        </p:nvSpPr>
        <p:spPr bwMode="auto">
          <a:xfrm>
            <a:off x="228600" y="3863975"/>
            <a:ext cx="0" cy="3810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3437" name="Line 22"/>
          <p:cNvSpPr>
            <a:spLocks noChangeShapeType="1"/>
          </p:cNvSpPr>
          <p:nvPr/>
        </p:nvSpPr>
        <p:spPr bwMode="auto">
          <a:xfrm>
            <a:off x="762000" y="3863975"/>
            <a:ext cx="0" cy="3810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3438" name="Line 23"/>
          <p:cNvSpPr>
            <a:spLocks noChangeShapeType="1"/>
          </p:cNvSpPr>
          <p:nvPr/>
        </p:nvSpPr>
        <p:spPr bwMode="auto">
          <a:xfrm>
            <a:off x="1219200" y="3863975"/>
            <a:ext cx="0" cy="3810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3439" name="Line 24"/>
          <p:cNvSpPr>
            <a:spLocks noChangeShapeType="1"/>
          </p:cNvSpPr>
          <p:nvPr/>
        </p:nvSpPr>
        <p:spPr bwMode="auto">
          <a:xfrm>
            <a:off x="1752600" y="3863975"/>
            <a:ext cx="0" cy="3810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74140" name="Rectangle 28"/>
          <p:cNvSpPr>
            <a:spLocks noChangeArrowheads="1"/>
          </p:cNvSpPr>
          <p:nvPr/>
        </p:nvSpPr>
        <p:spPr bwMode="auto">
          <a:xfrm>
            <a:off x="152400" y="914400"/>
            <a:ext cx="2362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删除关键字</a:t>
            </a:r>
            <a:r>
              <a:rPr lang="en-US" altLang="zh-CN"/>
              <a:t>37</a:t>
            </a:r>
          </a:p>
        </p:txBody>
      </p:sp>
      <p:grpSp>
        <p:nvGrpSpPr>
          <p:cNvPr id="2" name="Group 116"/>
          <p:cNvGrpSpPr/>
          <p:nvPr/>
        </p:nvGrpSpPr>
        <p:grpSpPr bwMode="auto">
          <a:xfrm>
            <a:off x="76200" y="2819400"/>
            <a:ext cx="685800" cy="850900"/>
            <a:chOff x="480" y="1810"/>
            <a:chExt cx="432" cy="536"/>
          </a:xfrm>
        </p:grpSpPr>
        <p:sp>
          <p:nvSpPr>
            <p:cNvPr id="103503" name="Freeform 30"/>
            <p:cNvSpPr/>
            <p:nvPr/>
          </p:nvSpPr>
          <p:spPr bwMode="auto">
            <a:xfrm>
              <a:off x="542" y="1810"/>
              <a:ext cx="330" cy="536"/>
            </a:xfrm>
            <a:custGeom>
              <a:avLst/>
              <a:gdLst>
                <a:gd name="T0" fmla="*/ 299 w 330"/>
                <a:gd name="T1" fmla="*/ 0 h 536"/>
                <a:gd name="T2" fmla="*/ 280 w 330"/>
                <a:gd name="T3" fmla="*/ 299 h 536"/>
                <a:gd name="T4" fmla="*/ 0 w 330"/>
                <a:gd name="T5" fmla="*/ 536 h 536"/>
                <a:gd name="T6" fmla="*/ 0 60000 65536"/>
                <a:gd name="T7" fmla="*/ 0 60000 65536"/>
                <a:gd name="T8" fmla="*/ 0 60000 65536"/>
                <a:gd name="T9" fmla="*/ 0 w 330"/>
                <a:gd name="T10" fmla="*/ 0 h 536"/>
                <a:gd name="T11" fmla="*/ 330 w 330"/>
                <a:gd name="T12" fmla="*/ 536 h 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0" h="536">
                  <a:moveTo>
                    <a:pt x="299" y="0"/>
                  </a:moveTo>
                  <a:cubicBezTo>
                    <a:pt x="296" y="50"/>
                    <a:pt x="330" y="210"/>
                    <a:pt x="280" y="299"/>
                  </a:cubicBezTo>
                  <a:cubicBezTo>
                    <a:pt x="230" y="388"/>
                    <a:pt x="58" y="487"/>
                    <a:pt x="0" y="536"/>
                  </a:cubicBezTo>
                </a:path>
              </a:pathLst>
            </a:custGeom>
            <a:noFill/>
            <a:ln w="57150">
              <a:solidFill>
                <a:srgbClr val="FF0000"/>
              </a:solidFill>
              <a:prstDash val="sysDot"/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3504" name="Text Box 31"/>
            <p:cNvSpPr txBox="1">
              <a:spLocks noChangeArrowheads="1"/>
            </p:cNvSpPr>
            <p:nvPr/>
          </p:nvSpPr>
          <p:spPr bwMode="auto">
            <a:xfrm>
              <a:off x="480" y="1954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/>
                <a:t>24</a:t>
              </a:r>
            </a:p>
          </p:txBody>
        </p:sp>
      </p:grpSp>
      <p:sp>
        <p:nvSpPr>
          <p:cNvPr id="103442" name="Oval 53"/>
          <p:cNvSpPr>
            <a:spLocks noChangeArrowheads="1"/>
          </p:cNvSpPr>
          <p:nvPr/>
        </p:nvSpPr>
        <p:spPr bwMode="auto">
          <a:xfrm>
            <a:off x="2740025" y="2568575"/>
            <a:ext cx="993775" cy="533400"/>
          </a:xfrm>
          <a:prstGeom prst="ellipse">
            <a:avLst/>
          </a:prstGeom>
          <a:solidFill>
            <a:schemeClr val="accent2"/>
          </a:solidFill>
          <a:ln w="19050">
            <a:solidFill>
              <a:srgbClr val="993300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altLang="zh-CN">
                <a:ea typeface="宋体" panose="02010600030101010101" pitchFamily="2" charset="-122"/>
              </a:rPr>
              <a:t>90</a:t>
            </a:r>
          </a:p>
        </p:txBody>
      </p:sp>
      <p:sp>
        <p:nvSpPr>
          <p:cNvPr id="103443" name="Line 54"/>
          <p:cNvSpPr>
            <a:spLocks noChangeShapeType="1"/>
          </p:cNvSpPr>
          <p:nvPr/>
        </p:nvSpPr>
        <p:spPr bwMode="auto">
          <a:xfrm>
            <a:off x="3505200" y="2819400"/>
            <a:ext cx="533400" cy="1066800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3444" name="Oval 55"/>
          <p:cNvSpPr>
            <a:spLocks noChangeArrowheads="1"/>
          </p:cNvSpPr>
          <p:nvPr/>
        </p:nvSpPr>
        <p:spPr bwMode="auto">
          <a:xfrm>
            <a:off x="3505200" y="3581400"/>
            <a:ext cx="949325" cy="533400"/>
          </a:xfrm>
          <a:prstGeom prst="ellipse">
            <a:avLst/>
          </a:prstGeom>
          <a:solidFill>
            <a:schemeClr val="accent2"/>
          </a:solidFill>
          <a:ln w="19050">
            <a:solidFill>
              <a:srgbClr val="993300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100</a:t>
            </a:r>
          </a:p>
        </p:txBody>
      </p:sp>
      <p:sp>
        <p:nvSpPr>
          <p:cNvPr id="103445" name="Line 56"/>
          <p:cNvSpPr>
            <a:spLocks noChangeShapeType="1"/>
          </p:cNvSpPr>
          <p:nvPr/>
        </p:nvSpPr>
        <p:spPr bwMode="auto">
          <a:xfrm flipH="1">
            <a:off x="2514600" y="2819400"/>
            <a:ext cx="457200" cy="955675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3446" name="Oval 57"/>
          <p:cNvSpPr>
            <a:spLocks noChangeArrowheads="1"/>
          </p:cNvSpPr>
          <p:nvPr/>
        </p:nvSpPr>
        <p:spPr bwMode="auto">
          <a:xfrm>
            <a:off x="2112963" y="3559175"/>
            <a:ext cx="1316037" cy="533400"/>
          </a:xfrm>
          <a:prstGeom prst="ellipse">
            <a:avLst/>
          </a:prstGeom>
          <a:solidFill>
            <a:schemeClr val="accent2"/>
          </a:solidFill>
          <a:ln w="19050">
            <a:solidFill>
              <a:srgbClr val="993300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altLang="zh-CN">
                <a:ea typeface="宋体" panose="02010600030101010101" pitchFamily="2" charset="-122"/>
              </a:rPr>
              <a:t>61 70</a:t>
            </a:r>
          </a:p>
        </p:txBody>
      </p:sp>
      <p:sp>
        <p:nvSpPr>
          <p:cNvPr id="103447" name="Line 58"/>
          <p:cNvSpPr>
            <a:spLocks noChangeShapeType="1"/>
          </p:cNvSpPr>
          <p:nvPr/>
        </p:nvSpPr>
        <p:spPr bwMode="auto">
          <a:xfrm>
            <a:off x="2341563" y="3863975"/>
            <a:ext cx="0" cy="3810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3448" name="Line 59"/>
          <p:cNvSpPr>
            <a:spLocks noChangeShapeType="1"/>
          </p:cNvSpPr>
          <p:nvPr/>
        </p:nvSpPr>
        <p:spPr bwMode="auto">
          <a:xfrm>
            <a:off x="3290888" y="3841750"/>
            <a:ext cx="0" cy="3810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3449" name="Line 60"/>
          <p:cNvSpPr>
            <a:spLocks noChangeShapeType="1"/>
          </p:cNvSpPr>
          <p:nvPr/>
        </p:nvSpPr>
        <p:spPr bwMode="auto">
          <a:xfrm>
            <a:off x="3692525" y="3863975"/>
            <a:ext cx="0" cy="3810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3450" name="Line 61"/>
          <p:cNvSpPr>
            <a:spLocks noChangeShapeType="1"/>
          </p:cNvSpPr>
          <p:nvPr/>
        </p:nvSpPr>
        <p:spPr bwMode="auto">
          <a:xfrm>
            <a:off x="4225925" y="3863975"/>
            <a:ext cx="0" cy="3810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3451" name="Line 62"/>
          <p:cNvSpPr>
            <a:spLocks noChangeShapeType="1"/>
          </p:cNvSpPr>
          <p:nvPr/>
        </p:nvSpPr>
        <p:spPr bwMode="auto">
          <a:xfrm>
            <a:off x="2798763" y="3863975"/>
            <a:ext cx="0" cy="3810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3" name="Group 129"/>
          <p:cNvGrpSpPr/>
          <p:nvPr/>
        </p:nvGrpSpPr>
        <p:grpSpPr bwMode="auto">
          <a:xfrm>
            <a:off x="4953000" y="1524000"/>
            <a:ext cx="4076700" cy="2743200"/>
            <a:chOff x="3120" y="960"/>
            <a:chExt cx="2568" cy="1728"/>
          </a:xfrm>
        </p:grpSpPr>
        <p:sp>
          <p:nvSpPr>
            <p:cNvPr id="103484" name="Oval 35"/>
            <p:cNvSpPr>
              <a:spLocks noChangeArrowheads="1"/>
            </p:cNvSpPr>
            <p:nvPr/>
          </p:nvSpPr>
          <p:spPr bwMode="auto">
            <a:xfrm>
              <a:off x="3984" y="960"/>
              <a:ext cx="624" cy="336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rgbClr val="993300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ea typeface="宋体" panose="02010600030101010101" pitchFamily="2" charset="-122"/>
                </a:rPr>
                <a:t>45</a:t>
              </a:r>
              <a:endParaRPr lang="en-US" altLang="zh-CN"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103485" name="Line 36"/>
            <p:cNvSpPr>
              <a:spLocks noChangeShapeType="1"/>
            </p:cNvSpPr>
            <p:nvPr/>
          </p:nvSpPr>
          <p:spPr bwMode="auto">
            <a:xfrm>
              <a:off x="4464" y="1152"/>
              <a:ext cx="622" cy="483"/>
            </a:xfrm>
            <a:prstGeom prst="line">
              <a:avLst/>
            </a:prstGeom>
            <a:noFill/>
            <a:ln w="38100">
              <a:solidFill>
                <a:srgbClr val="A5002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3486" name="Line 37"/>
            <p:cNvSpPr>
              <a:spLocks noChangeShapeType="1"/>
            </p:cNvSpPr>
            <p:nvPr/>
          </p:nvSpPr>
          <p:spPr bwMode="auto">
            <a:xfrm flipH="1">
              <a:off x="3696" y="1152"/>
              <a:ext cx="432" cy="539"/>
            </a:xfrm>
            <a:prstGeom prst="line">
              <a:avLst/>
            </a:prstGeom>
            <a:noFill/>
            <a:ln w="38100">
              <a:solidFill>
                <a:srgbClr val="A5002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3487" name="Oval 64"/>
            <p:cNvSpPr>
              <a:spLocks noChangeArrowheads="1"/>
            </p:cNvSpPr>
            <p:nvPr/>
          </p:nvSpPr>
          <p:spPr bwMode="auto">
            <a:xfrm>
              <a:off x="3312" y="1584"/>
              <a:ext cx="624" cy="336"/>
            </a:xfrm>
            <a:prstGeom prst="ellipse">
              <a:avLst/>
            </a:prstGeom>
            <a:solidFill>
              <a:srgbClr val="FFCCFF"/>
            </a:solidFill>
            <a:ln w="19050">
              <a:solidFill>
                <a:srgbClr val="993300"/>
              </a:solidFill>
              <a:round/>
            </a:ln>
          </p:spPr>
          <p:txBody>
            <a:bodyPr wrap="none" anchor="ctr"/>
            <a:lstStyle/>
            <a:p>
              <a:pPr algn="ctr"/>
              <a:endParaRPr lang="zh-CN" altLang="zh-CN">
                <a:ea typeface="宋体" panose="02010600030101010101" pitchFamily="2" charset="-122"/>
              </a:endParaRPr>
            </a:p>
          </p:txBody>
        </p:sp>
        <p:sp>
          <p:nvSpPr>
            <p:cNvPr id="103488" name="Line 65"/>
            <p:cNvSpPr>
              <a:spLocks noChangeShapeType="1"/>
            </p:cNvSpPr>
            <p:nvPr/>
          </p:nvSpPr>
          <p:spPr bwMode="auto">
            <a:xfrm flipH="1">
              <a:off x="3312" y="1776"/>
              <a:ext cx="144" cy="585"/>
            </a:xfrm>
            <a:prstGeom prst="line">
              <a:avLst/>
            </a:prstGeom>
            <a:noFill/>
            <a:ln w="38100">
              <a:solidFill>
                <a:srgbClr val="A5002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3489" name="Oval 66"/>
            <p:cNvSpPr>
              <a:spLocks noChangeArrowheads="1"/>
            </p:cNvSpPr>
            <p:nvPr/>
          </p:nvSpPr>
          <p:spPr bwMode="auto">
            <a:xfrm>
              <a:off x="3120" y="2256"/>
              <a:ext cx="720" cy="336"/>
            </a:xfrm>
            <a:prstGeom prst="ellipse">
              <a:avLst/>
            </a:prstGeom>
            <a:solidFill>
              <a:schemeClr val="tx2"/>
            </a:solidFill>
            <a:ln w="19050">
              <a:solidFill>
                <a:srgbClr val="993300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ea typeface="宋体" panose="02010600030101010101" pitchFamily="2" charset="-122"/>
                  <a:sym typeface="Symbol" panose="05050102010706020507" pitchFamily="18" charset="2"/>
                </a:rPr>
                <a:t>3  24</a:t>
              </a:r>
            </a:p>
          </p:txBody>
        </p:sp>
        <p:sp>
          <p:nvSpPr>
            <p:cNvPr id="103490" name="Line 69"/>
            <p:cNvSpPr>
              <a:spLocks noChangeShapeType="1"/>
            </p:cNvSpPr>
            <p:nvPr/>
          </p:nvSpPr>
          <p:spPr bwMode="auto">
            <a:xfrm>
              <a:off x="3216" y="2448"/>
              <a:ext cx="0" cy="24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3491" name="Line 70"/>
            <p:cNvSpPr>
              <a:spLocks noChangeShapeType="1"/>
            </p:cNvSpPr>
            <p:nvPr/>
          </p:nvSpPr>
          <p:spPr bwMode="auto">
            <a:xfrm>
              <a:off x="3456" y="2448"/>
              <a:ext cx="0" cy="24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3492" name="Line 72"/>
            <p:cNvSpPr>
              <a:spLocks noChangeShapeType="1"/>
            </p:cNvSpPr>
            <p:nvPr/>
          </p:nvSpPr>
          <p:spPr bwMode="auto">
            <a:xfrm>
              <a:off x="3744" y="2448"/>
              <a:ext cx="0" cy="24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3493" name="Oval 76"/>
            <p:cNvSpPr>
              <a:spLocks noChangeArrowheads="1"/>
            </p:cNvSpPr>
            <p:nvPr/>
          </p:nvSpPr>
          <p:spPr bwMode="auto">
            <a:xfrm>
              <a:off x="4608" y="1632"/>
              <a:ext cx="626" cy="336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rgbClr val="993300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ea typeface="宋体" panose="02010600030101010101" pitchFamily="2" charset="-122"/>
                </a:rPr>
                <a:t>90</a:t>
              </a:r>
            </a:p>
          </p:txBody>
        </p:sp>
        <p:sp>
          <p:nvSpPr>
            <p:cNvPr id="103494" name="Line 77"/>
            <p:cNvSpPr>
              <a:spLocks noChangeShapeType="1"/>
            </p:cNvSpPr>
            <p:nvPr/>
          </p:nvSpPr>
          <p:spPr bwMode="auto">
            <a:xfrm>
              <a:off x="5090" y="1790"/>
              <a:ext cx="336" cy="672"/>
            </a:xfrm>
            <a:prstGeom prst="line">
              <a:avLst/>
            </a:prstGeom>
            <a:noFill/>
            <a:ln w="38100">
              <a:solidFill>
                <a:srgbClr val="A5002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3495" name="Oval 78"/>
            <p:cNvSpPr>
              <a:spLocks noChangeArrowheads="1"/>
            </p:cNvSpPr>
            <p:nvPr/>
          </p:nvSpPr>
          <p:spPr bwMode="auto">
            <a:xfrm>
              <a:off x="5090" y="2263"/>
              <a:ext cx="598" cy="336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rgbClr val="993300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ea typeface="宋体" panose="02010600030101010101" pitchFamily="2" charset="-122"/>
                  <a:sym typeface="Symbol" panose="05050102010706020507" pitchFamily="18" charset="2"/>
                </a:rPr>
                <a:t>100</a:t>
              </a:r>
            </a:p>
          </p:txBody>
        </p:sp>
        <p:sp>
          <p:nvSpPr>
            <p:cNvPr id="103496" name="Line 79"/>
            <p:cNvSpPr>
              <a:spLocks noChangeShapeType="1"/>
            </p:cNvSpPr>
            <p:nvPr/>
          </p:nvSpPr>
          <p:spPr bwMode="auto">
            <a:xfrm flipH="1">
              <a:off x="4466" y="1790"/>
              <a:ext cx="288" cy="602"/>
            </a:xfrm>
            <a:prstGeom prst="line">
              <a:avLst/>
            </a:prstGeom>
            <a:noFill/>
            <a:ln w="38100">
              <a:solidFill>
                <a:srgbClr val="A5002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3497" name="Oval 80"/>
            <p:cNvSpPr>
              <a:spLocks noChangeArrowheads="1"/>
            </p:cNvSpPr>
            <p:nvPr/>
          </p:nvSpPr>
          <p:spPr bwMode="auto">
            <a:xfrm>
              <a:off x="4213" y="2263"/>
              <a:ext cx="829" cy="336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rgbClr val="993300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ea typeface="宋体" panose="02010600030101010101" pitchFamily="2" charset="-122"/>
                </a:rPr>
                <a:t>61 70</a:t>
              </a:r>
            </a:p>
          </p:txBody>
        </p:sp>
        <p:sp>
          <p:nvSpPr>
            <p:cNvPr id="103498" name="Line 81"/>
            <p:cNvSpPr>
              <a:spLocks noChangeShapeType="1"/>
            </p:cNvSpPr>
            <p:nvPr/>
          </p:nvSpPr>
          <p:spPr bwMode="auto">
            <a:xfrm>
              <a:off x="4357" y="2448"/>
              <a:ext cx="0" cy="24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3499" name="Line 82"/>
            <p:cNvSpPr>
              <a:spLocks noChangeShapeType="1"/>
            </p:cNvSpPr>
            <p:nvPr/>
          </p:nvSpPr>
          <p:spPr bwMode="auto">
            <a:xfrm>
              <a:off x="4955" y="2434"/>
              <a:ext cx="0" cy="24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3500" name="Line 83"/>
            <p:cNvSpPr>
              <a:spLocks noChangeShapeType="1"/>
            </p:cNvSpPr>
            <p:nvPr/>
          </p:nvSpPr>
          <p:spPr bwMode="auto">
            <a:xfrm>
              <a:off x="5208" y="2448"/>
              <a:ext cx="0" cy="24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3501" name="Line 84"/>
            <p:cNvSpPr>
              <a:spLocks noChangeShapeType="1"/>
            </p:cNvSpPr>
            <p:nvPr/>
          </p:nvSpPr>
          <p:spPr bwMode="auto">
            <a:xfrm>
              <a:off x="5544" y="2448"/>
              <a:ext cx="0" cy="24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3502" name="Line 85"/>
            <p:cNvSpPr>
              <a:spLocks noChangeShapeType="1"/>
            </p:cNvSpPr>
            <p:nvPr/>
          </p:nvSpPr>
          <p:spPr bwMode="auto">
            <a:xfrm>
              <a:off x="4645" y="2448"/>
              <a:ext cx="0" cy="24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4" name="Group 130"/>
          <p:cNvGrpSpPr/>
          <p:nvPr/>
        </p:nvGrpSpPr>
        <p:grpSpPr bwMode="auto">
          <a:xfrm>
            <a:off x="6477000" y="1949450"/>
            <a:ext cx="1160463" cy="968375"/>
            <a:chOff x="4080" y="1228"/>
            <a:chExt cx="731" cy="610"/>
          </a:xfrm>
        </p:grpSpPr>
        <p:sp>
          <p:nvSpPr>
            <p:cNvPr id="103482" name="Freeform 88"/>
            <p:cNvSpPr/>
            <p:nvPr/>
          </p:nvSpPr>
          <p:spPr bwMode="auto">
            <a:xfrm>
              <a:off x="4328" y="1228"/>
              <a:ext cx="483" cy="610"/>
            </a:xfrm>
            <a:custGeom>
              <a:avLst/>
              <a:gdLst>
                <a:gd name="T0" fmla="*/ 0 w 483"/>
                <a:gd name="T1" fmla="*/ 0 h 610"/>
                <a:gd name="T2" fmla="*/ 128 w 483"/>
                <a:gd name="T3" fmla="*/ 305 h 610"/>
                <a:gd name="T4" fmla="*/ 483 w 483"/>
                <a:gd name="T5" fmla="*/ 610 h 610"/>
                <a:gd name="T6" fmla="*/ 0 60000 65536"/>
                <a:gd name="T7" fmla="*/ 0 60000 65536"/>
                <a:gd name="T8" fmla="*/ 0 60000 65536"/>
                <a:gd name="T9" fmla="*/ 0 w 483"/>
                <a:gd name="T10" fmla="*/ 0 h 610"/>
                <a:gd name="T11" fmla="*/ 483 w 483"/>
                <a:gd name="T12" fmla="*/ 610 h 61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3" h="610">
                  <a:moveTo>
                    <a:pt x="0" y="0"/>
                  </a:moveTo>
                  <a:cubicBezTo>
                    <a:pt x="21" y="51"/>
                    <a:pt x="48" y="203"/>
                    <a:pt x="128" y="305"/>
                  </a:cubicBezTo>
                  <a:cubicBezTo>
                    <a:pt x="208" y="407"/>
                    <a:pt x="409" y="546"/>
                    <a:pt x="483" y="610"/>
                  </a:cubicBezTo>
                </a:path>
              </a:pathLst>
            </a:custGeom>
            <a:noFill/>
            <a:ln w="57150">
              <a:solidFill>
                <a:srgbClr val="FF0000"/>
              </a:solidFill>
              <a:prstDash val="sysDot"/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3483" name="Text Box 89"/>
            <p:cNvSpPr txBox="1">
              <a:spLocks noChangeArrowheads="1"/>
            </p:cNvSpPr>
            <p:nvPr/>
          </p:nvSpPr>
          <p:spPr bwMode="auto">
            <a:xfrm>
              <a:off x="4080" y="1392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/>
                <a:t>45</a:t>
              </a:r>
            </a:p>
          </p:txBody>
        </p:sp>
      </p:grpSp>
      <p:grpSp>
        <p:nvGrpSpPr>
          <p:cNvPr id="5" name="Group 128"/>
          <p:cNvGrpSpPr/>
          <p:nvPr/>
        </p:nvGrpSpPr>
        <p:grpSpPr bwMode="auto">
          <a:xfrm>
            <a:off x="2514600" y="4495800"/>
            <a:ext cx="3695700" cy="1905000"/>
            <a:chOff x="1776" y="3072"/>
            <a:chExt cx="2328" cy="1200"/>
          </a:xfrm>
        </p:grpSpPr>
        <p:sp>
          <p:nvSpPr>
            <p:cNvPr id="103467" name="Oval 105"/>
            <p:cNvSpPr>
              <a:spLocks noChangeArrowheads="1"/>
            </p:cNvSpPr>
            <p:nvPr/>
          </p:nvSpPr>
          <p:spPr bwMode="auto">
            <a:xfrm>
              <a:off x="2592" y="3072"/>
              <a:ext cx="770" cy="336"/>
            </a:xfrm>
            <a:prstGeom prst="ellipse">
              <a:avLst/>
            </a:prstGeom>
            <a:solidFill>
              <a:srgbClr val="FFCCFF"/>
            </a:solidFill>
            <a:ln w="19050">
              <a:solidFill>
                <a:srgbClr val="993300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ea typeface="宋体" panose="02010600030101010101" pitchFamily="2" charset="-122"/>
                </a:rPr>
                <a:t>45 90</a:t>
              </a:r>
            </a:p>
          </p:txBody>
        </p:sp>
        <p:sp>
          <p:nvSpPr>
            <p:cNvPr id="103468" name="Line 99"/>
            <p:cNvSpPr>
              <a:spLocks noChangeShapeType="1"/>
            </p:cNvSpPr>
            <p:nvPr/>
          </p:nvSpPr>
          <p:spPr bwMode="auto">
            <a:xfrm flipH="1">
              <a:off x="2352" y="3264"/>
              <a:ext cx="336" cy="672"/>
            </a:xfrm>
            <a:prstGeom prst="line">
              <a:avLst/>
            </a:prstGeom>
            <a:noFill/>
            <a:ln w="38100">
              <a:solidFill>
                <a:srgbClr val="A5002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3469" name="Oval 100"/>
            <p:cNvSpPr>
              <a:spLocks noChangeArrowheads="1"/>
            </p:cNvSpPr>
            <p:nvPr/>
          </p:nvSpPr>
          <p:spPr bwMode="auto">
            <a:xfrm>
              <a:off x="1776" y="3847"/>
              <a:ext cx="816" cy="336"/>
            </a:xfrm>
            <a:prstGeom prst="ellipse">
              <a:avLst/>
            </a:prstGeom>
            <a:solidFill>
              <a:schemeClr val="tx2"/>
            </a:solidFill>
            <a:ln w="19050">
              <a:solidFill>
                <a:srgbClr val="993300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ea typeface="宋体" panose="02010600030101010101" pitchFamily="2" charset="-122"/>
                  <a:sym typeface="Symbol" panose="05050102010706020507" pitchFamily="18" charset="2"/>
                </a:rPr>
                <a:t>3  24</a:t>
              </a:r>
            </a:p>
          </p:txBody>
        </p:sp>
        <p:sp>
          <p:nvSpPr>
            <p:cNvPr id="103470" name="Line 103"/>
            <p:cNvSpPr>
              <a:spLocks noChangeShapeType="1"/>
            </p:cNvSpPr>
            <p:nvPr/>
          </p:nvSpPr>
          <p:spPr bwMode="auto">
            <a:xfrm>
              <a:off x="1920" y="4032"/>
              <a:ext cx="0" cy="24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3471" name="Line 104"/>
            <p:cNvSpPr>
              <a:spLocks noChangeShapeType="1"/>
            </p:cNvSpPr>
            <p:nvPr/>
          </p:nvSpPr>
          <p:spPr bwMode="auto">
            <a:xfrm>
              <a:off x="2160" y="4032"/>
              <a:ext cx="0" cy="24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3472" name="Line 106"/>
            <p:cNvSpPr>
              <a:spLocks noChangeShapeType="1"/>
            </p:cNvSpPr>
            <p:nvPr/>
          </p:nvSpPr>
          <p:spPr bwMode="auto">
            <a:xfrm>
              <a:off x="3264" y="3312"/>
              <a:ext cx="578" cy="734"/>
            </a:xfrm>
            <a:prstGeom prst="line">
              <a:avLst/>
            </a:prstGeom>
            <a:noFill/>
            <a:ln w="38100">
              <a:solidFill>
                <a:srgbClr val="A5002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3473" name="Oval 107"/>
            <p:cNvSpPr>
              <a:spLocks noChangeArrowheads="1"/>
            </p:cNvSpPr>
            <p:nvPr/>
          </p:nvSpPr>
          <p:spPr bwMode="auto">
            <a:xfrm>
              <a:off x="3506" y="3847"/>
              <a:ext cx="598" cy="336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rgbClr val="993300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ea typeface="宋体" panose="02010600030101010101" pitchFamily="2" charset="-122"/>
                  <a:sym typeface="Symbol" panose="05050102010706020507" pitchFamily="18" charset="2"/>
                </a:rPr>
                <a:t>100</a:t>
              </a:r>
            </a:p>
          </p:txBody>
        </p:sp>
        <p:sp>
          <p:nvSpPr>
            <p:cNvPr id="103474" name="Line 108"/>
            <p:cNvSpPr>
              <a:spLocks noChangeShapeType="1"/>
            </p:cNvSpPr>
            <p:nvPr/>
          </p:nvSpPr>
          <p:spPr bwMode="auto">
            <a:xfrm flipH="1">
              <a:off x="2882" y="3312"/>
              <a:ext cx="94" cy="664"/>
            </a:xfrm>
            <a:prstGeom prst="line">
              <a:avLst/>
            </a:prstGeom>
            <a:noFill/>
            <a:ln w="38100">
              <a:solidFill>
                <a:srgbClr val="A5002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3475" name="Oval 109"/>
            <p:cNvSpPr>
              <a:spLocks noChangeArrowheads="1"/>
            </p:cNvSpPr>
            <p:nvPr/>
          </p:nvSpPr>
          <p:spPr bwMode="auto">
            <a:xfrm>
              <a:off x="2629" y="3847"/>
              <a:ext cx="829" cy="336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rgbClr val="993300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ea typeface="宋体" panose="02010600030101010101" pitchFamily="2" charset="-122"/>
                </a:rPr>
                <a:t>61 70</a:t>
              </a:r>
            </a:p>
          </p:txBody>
        </p:sp>
        <p:sp>
          <p:nvSpPr>
            <p:cNvPr id="103476" name="Line 110"/>
            <p:cNvSpPr>
              <a:spLocks noChangeShapeType="1"/>
            </p:cNvSpPr>
            <p:nvPr/>
          </p:nvSpPr>
          <p:spPr bwMode="auto">
            <a:xfrm>
              <a:off x="2773" y="4032"/>
              <a:ext cx="0" cy="24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3477" name="Line 111"/>
            <p:cNvSpPr>
              <a:spLocks noChangeShapeType="1"/>
            </p:cNvSpPr>
            <p:nvPr/>
          </p:nvSpPr>
          <p:spPr bwMode="auto">
            <a:xfrm>
              <a:off x="3371" y="4018"/>
              <a:ext cx="0" cy="24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3478" name="Line 112"/>
            <p:cNvSpPr>
              <a:spLocks noChangeShapeType="1"/>
            </p:cNvSpPr>
            <p:nvPr/>
          </p:nvSpPr>
          <p:spPr bwMode="auto">
            <a:xfrm>
              <a:off x="3624" y="4032"/>
              <a:ext cx="0" cy="24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3479" name="Line 113"/>
            <p:cNvSpPr>
              <a:spLocks noChangeShapeType="1"/>
            </p:cNvSpPr>
            <p:nvPr/>
          </p:nvSpPr>
          <p:spPr bwMode="auto">
            <a:xfrm>
              <a:off x="3960" y="4032"/>
              <a:ext cx="0" cy="24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3480" name="Line 114"/>
            <p:cNvSpPr>
              <a:spLocks noChangeShapeType="1"/>
            </p:cNvSpPr>
            <p:nvPr/>
          </p:nvSpPr>
          <p:spPr bwMode="auto">
            <a:xfrm>
              <a:off x="3061" y="4032"/>
              <a:ext cx="0" cy="24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3481" name="Line 115"/>
            <p:cNvSpPr>
              <a:spLocks noChangeShapeType="1"/>
            </p:cNvSpPr>
            <p:nvPr/>
          </p:nvSpPr>
          <p:spPr bwMode="auto">
            <a:xfrm>
              <a:off x="2448" y="4032"/>
              <a:ext cx="0" cy="24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6" name="Group 117"/>
          <p:cNvGrpSpPr/>
          <p:nvPr/>
        </p:nvGrpSpPr>
        <p:grpSpPr bwMode="auto">
          <a:xfrm>
            <a:off x="1219200" y="3505200"/>
            <a:ext cx="914400" cy="838200"/>
            <a:chOff x="2208" y="3216"/>
            <a:chExt cx="576" cy="528"/>
          </a:xfrm>
        </p:grpSpPr>
        <p:sp>
          <p:nvSpPr>
            <p:cNvPr id="103463" name="Line 118"/>
            <p:cNvSpPr>
              <a:spLocks noChangeShapeType="1"/>
            </p:cNvSpPr>
            <p:nvPr/>
          </p:nvSpPr>
          <p:spPr bwMode="auto">
            <a:xfrm>
              <a:off x="2208" y="3216"/>
              <a:ext cx="432" cy="528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3464" name="Line 119"/>
            <p:cNvSpPr>
              <a:spLocks noChangeShapeType="1"/>
            </p:cNvSpPr>
            <p:nvPr/>
          </p:nvSpPr>
          <p:spPr bwMode="auto">
            <a:xfrm>
              <a:off x="2256" y="3216"/>
              <a:ext cx="432" cy="528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3465" name="Line 120"/>
            <p:cNvSpPr>
              <a:spLocks noChangeShapeType="1"/>
            </p:cNvSpPr>
            <p:nvPr/>
          </p:nvSpPr>
          <p:spPr bwMode="auto">
            <a:xfrm>
              <a:off x="2304" y="3216"/>
              <a:ext cx="432" cy="528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3466" name="Line 121"/>
            <p:cNvSpPr>
              <a:spLocks noChangeShapeType="1"/>
            </p:cNvSpPr>
            <p:nvPr/>
          </p:nvSpPr>
          <p:spPr bwMode="auto">
            <a:xfrm>
              <a:off x="2352" y="3216"/>
              <a:ext cx="432" cy="528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7" name="Group 122"/>
          <p:cNvGrpSpPr/>
          <p:nvPr/>
        </p:nvGrpSpPr>
        <p:grpSpPr bwMode="auto">
          <a:xfrm>
            <a:off x="5105400" y="2286000"/>
            <a:ext cx="914400" cy="838200"/>
            <a:chOff x="2208" y="3216"/>
            <a:chExt cx="576" cy="528"/>
          </a:xfrm>
        </p:grpSpPr>
        <p:sp>
          <p:nvSpPr>
            <p:cNvPr id="103459" name="Line 123"/>
            <p:cNvSpPr>
              <a:spLocks noChangeShapeType="1"/>
            </p:cNvSpPr>
            <p:nvPr/>
          </p:nvSpPr>
          <p:spPr bwMode="auto">
            <a:xfrm>
              <a:off x="2208" y="3216"/>
              <a:ext cx="432" cy="528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3460" name="Line 124"/>
            <p:cNvSpPr>
              <a:spLocks noChangeShapeType="1"/>
            </p:cNvSpPr>
            <p:nvPr/>
          </p:nvSpPr>
          <p:spPr bwMode="auto">
            <a:xfrm>
              <a:off x="2256" y="3216"/>
              <a:ext cx="432" cy="528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3461" name="Line 125"/>
            <p:cNvSpPr>
              <a:spLocks noChangeShapeType="1"/>
            </p:cNvSpPr>
            <p:nvPr/>
          </p:nvSpPr>
          <p:spPr bwMode="auto">
            <a:xfrm>
              <a:off x="2304" y="3216"/>
              <a:ext cx="432" cy="528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3462" name="Line 126"/>
            <p:cNvSpPr>
              <a:spLocks noChangeShapeType="1"/>
            </p:cNvSpPr>
            <p:nvPr/>
          </p:nvSpPr>
          <p:spPr bwMode="auto">
            <a:xfrm>
              <a:off x="2352" y="3216"/>
              <a:ext cx="432" cy="528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74243" name="Freeform 131"/>
          <p:cNvSpPr/>
          <p:nvPr/>
        </p:nvSpPr>
        <p:spPr bwMode="auto">
          <a:xfrm flipH="1" flipV="1">
            <a:off x="762000" y="3962400"/>
            <a:ext cx="609600" cy="152400"/>
          </a:xfrm>
          <a:custGeom>
            <a:avLst/>
            <a:gdLst>
              <a:gd name="T0" fmla="*/ 0 w 384"/>
              <a:gd name="T1" fmla="*/ 2147483647 h 96"/>
              <a:gd name="T2" fmla="*/ 2147483647 w 384"/>
              <a:gd name="T3" fmla="*/ 0 h 96"/>
              <a:gd name="T4" fmla="*/ 2147483647 w 384"/>
              <a:gd name="T5" fmla="*/ 2147483647 h 96"/>
              <a:gd name="T6" fmla="*/ 0 60000 65536"/>
              <a:gd name="T7" fmla="*/ 0 60000 65536"/>
              <a:gd name="T8" fmla="*/ 0 60000 65536"/>
              <a:gd name="T9" fmla="*/ 0 w 384"/>
              <a:gd name="T10" fmla="*/ 0 h 96"/>
              <a:gd name="T11" fmla="*/ 384 w 384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84" h="96">
                <a:moveTo>
                  <a:pt x="0" y="96"/>
                </a:moveTo>
                <a:cubicBezTo>
                  <a:pt x="40" y="48"/>
                  <a:pt x="80" y="0"/>
                  <a:pt x="144" y="0"/>
                </a:cubicBezTo>
                <a:cubicBezTo>
                  <a:pt x="208" y="0"/>
                  <a:pt x="296" y="48"/>
                  <a:pt x="384" y="96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sysDot"/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74244" name="Freeform 132"/>
          <p:cNvSpPr/>
          <p:nvPr/>
        </p:nvSpPr>
        <p:spPr bwMode="auto">
          <a:xfrm flipV="1">
            <a:off x="5943600" y="2895600"/>
            <a:ext cx="1524000" cy="228600"/>
          </a:xfrm>
          <a:custGeom>
            <a:avLst/>
            <a:gdLst>
              <a:gd name="T0" fmla="*/ 0 w 384"/>
              <a:gd name="T1" fmla="*/ 2147483647 h 96"/>
              <a:gd name="T2" fmla="*/ 2147483647 w 384"/>
              <a:gd name="T3" fmla="*/ 0 h 96"/>
              <a:gd name="T4" fmla="*/ 2147483647 w 384"/>
              <a:gd name="T5" fmla="*/ 2147483647 h 96"/>
              <a:gd name="T6" fmla="*/ 0 60000 65536"/>
              <a:gd name="T7" fmla="*/ 0 60000 65536"/>
              <a:gd name="T8" fmla="*/ 0 60000 65536"/>
              <a:gd name="T9" fmla="*/ 0 w 384"/>
              <a:gd name="T10" fmla="*/ 0 h 96"/>
              <a:gd name="T11" fmla="*/ 384 w 384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84" h="96">
                <a:moveTo>
                  <a:pt x="0" y="96"/>
                </a:moveTo>
                <a:cubicBezTo>
                  <a:pt x="40" y="48"/>
                  <a:pt x="80" y="0"/>
                  <a:pt x="144" y="0"/>
                </a:cubicBezTo>
                <a:cubicBezTo>
                  <a:pt x="208" y="0"/>
                  <a:pt x="296" y="48"/>
                  <a:pt x="384" y="96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sysDot"/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474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74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74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74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74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74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74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742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742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4140" grpId="0" autoUpdateAnimBg="0"/>
      <p:bldP spid="474243" grpId="0" animBg="1"/>
      <p:bldP spid="474244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74C1F-37C4-4104-B6F5-6402CEA3B189}" type="slidenum">
              <a:rPr lang="en-US" altLang="zh-CN"/>
              <a:t>98</a:t>
            </a:fld>
            <a:endParaRPr lang="en-US" altLang="zh-CN"/>
          </a:p>
        </p:txBody>
      </p:sp>
      <p:sp>
        <p:nvSpPr>
          <p:cNvPr id="384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5</a:t>
            </a:r>
            <a:r>
              <a:rPr lang="zh-CN" altLang="en-US" smtClean="0"/>
              <a:t>）</a:t>
            </a:r>
            <a:r>
              <a:rPr lang="en-US" altLang="zh-CN" smtClean="0"/>
              <a:t>B</a:t>
            </a:r>
            <a:r>
              <a:rPr lang="zh-CN" altLang="en-US" smtClean="0"/>
              <a:t>－树查找性能分析</a:t>
            </a:r>
          </a:p>
        </p:txBody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 </a:t>
            </a:r>
            <a:r>
              <a:rPr lang="zh-CN" altLang="en-US" dirty="0" smtClean="0"/>
              <a:t>在</a:t>
            </a:r>
            <a:r>
              <a:rPr lang="en-US" altLang="zh-CN" dirty="0" smtClean="0"/>
              <a:t>B-</a:t>
            </a:r>
            <a:r>
              <a:rPr lang="zh-CN" altLang="en-US" dirty="0" smtClean="0"/>
              <a:t>树中进行查找时</a:t>
            </a:r>
            <a:r>
              <a:rPr lang="en-US" altLang="zh-CN" dirty="0" smtClean="0"/>
              <a:t>, </a:t>
            </a:r>
            <a:r>
              <a:rPr lang="zh-CN" altLang="en-US" dirty="0" smtClean="0"/>
              <a:t>其查找时间主要花费在搜索结点（访问外存）上</a:t>
            </a:r>
            <a:r>
              <a:rPr lang="en-US" altLang="zh-CN" dirty="0" smtClean="0"/>
              <a:t>, </a:t>
            </a:r>
            <a:r>
              <a:rPr lang="zh-CN" altLang="en-US" dirty="0" smtClean="0"/>
              <a:t>即主要</a:t>
            </a:r>
            <a:r>
              <a:rPr lang="zh-CN" altLang="en-US" dirty="0" smtClean="0">
                <a:solidFill>
                  <a:srgbClr val="A50021"/>
                </a:solidFill>
              </a:rPr>
              <a:t>取决于</a:t>
            </a:r>
            <a:r>
              <a:rPr lang="en-US" altLang="zh-CN" dirty="0" smtClean="0">
                <a:solidFill>
                  <a:srgbClr val="A50021"/>
                </a:solidFill>
              </a:rPr>
              <a:t>B-</a:t>
            </a:r>
            <a:r>
              <a:rPr lang="zh-CN" altLang="en-US" dirty="0" smtClean="0">
                <a:solidFill>
                  <a:srgbClr val="A50021"/>
                </a:solidFill>
              </a:rPr>
              <a:t>树的深度</a:t>
            </a:r>
            <a:r>
              <a:rPr lang="zh-CN" altLang="en-US" dirty="0" smtClean="0"/>
              <a:t>。</a:t>
            </a:r>
          </a:p>
          <a:p>
            <a:r>
              <a:rPr lang="zh-CN" altLang="en-US" dirty="0" smtClean="0"/>
              <a:t>含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个关键字的 </a:t>
            </a:r>
            <a:r>
              <a:rPr lang="en-US" altLang="zh-CN" dirty="0" smtClean="0"/>
              <a:t>m </a:t>
            </a:r>
            <a:r>
              <a:rPr lang="zh-CN" altLang="en-US" dirty="0" smtClean="0"/>
              <a:t>阶 </a:t>
            </a:r>
            <a:r>
              <a:rPr lang="en-US" altLang="zh-CN" dirty="0" smtClean="0"/>
              <a:t>B-</a:t>
            </a:r>
            <a:r>
              <a:rPr lang="zh-CN" altLang="en-US" dirty="0" smtClean="0"/>
              <a:t>树可能达到的最大深度 </a:t>
            </a:r>
            <a:r>
              <a:rPr lang="en-US" altLang="zh-CN" dirty="0" smtClean="0"/>
              <a:t>H ?</a:t>
            </a:r>
          </a:p>
          <a:p>
            <a:pPr lvl="1"/>
            <a:r>
              <a:rPr lang="zh-CN" altLang="en-US" dirty="0" smtClean="0"/>
              <a:t>深度为</a:t>
            </a:r>
            <a:r>
              <a:rPr lang="en-US" altLang="zh-CN" i="1" dirty="0" smtClean="0"/>
              <a:t>l</a:t>
            </a:r>
            <a:r>
              <a:rPr lang="en-US" altLang="zh-CN" dirty="0" smtClean="0"/>
              <a:t>+1 </a:t>
            </a:r>
            <a:r>
              <a:rPr lang="zh-CN" altLang="en-US" dirty="0" smtClean="0"/>
              <a:t>的</a:t>
            </a:r>
            <a:r>
              <a:rPr lang="en-US" altLang="zh-CN" dirty="0" smtClean="0"/>
              <a:t>B-</a:t>
            </a:r>
            <a:r>
              <a:rPr lang="zh-CN" altLang="en-US" dirty="0" smtClean="0"/>
              <a:t>树至少包含的结点数为：</a:t>
            </a:r>
            <a:br>
              <a:rPr lang="zh-CN" altLang="en-US" dirty="0" smtClean="0"/>
            </a:br>
            <a:r>
              <a:rPr lang="en-US" altLang="zh-CN" dirty="0" smtClean="0"/>
              <a:t>1+2+2(m/2) + …+2(m/2)</a:t>
            </a:r>
            <a:r>
              <a:rPr lang="en-US" altLang="zh-CN" i="1" baseline="30000" dirty="0" smtClean="0"/>
              <a:t>l</a:t>
            </a:r>
            <a:r>
              <a:rPr lang="en-US" altLang="zh-CN" baseline="30000" dirty="0" smtClean="0"/>
              <a:t>-1</a:t>
            </a:r>
          </a:p>
          <a:p>
            <a:pPr lvl="1"/>
            <a:r>
              <a:rPr kumimoji="1" lang="zh-CN" altLang="en-US" dirty="0" smtClean="0"/>
              <a:t>查找不成功的结点为</a:t>
            </a:r>
            <a:r>
              <a:rPr kumimoji="1" lang="en-US" altLang="zh-CN" dirty="0" smtClean="0"/>
              <a:t>N+1</a:t>
            </a:r>
            <a:r>
              <a:rPr kumimoji="1" lang="zh-CN" altLang="en-US" dirty="0" smtClean="0"/>
              <a:t>个</a:t>
            </a:r>
            <a:br>
              <a:rPr kumimoji="1" lang="zh-CN" altLang="en-US" dirty="0" smtClean="0"/>
            </a:br>
            <a:r>
              <a:rPr kumimoji="1" lang="en-US" altLang="zh-CN" dirty="0" smtClean="0"/>
              <a:t>N+1 &gt;= </a:t>
            </a:r>
            <a:r>
              <a:rPr lang="en-US" altLang="zh-CN" dirty="0" smtClean="0"/>
              <a:t>2(m/2)</a:t>
            </a:r>
            <a:r>
              <a:rPr lang="en-US" altLang="zh-CN" i="1" baseline="30000" dirty="0" smtClean="0"/>
              <a:t>l</a:t>
            </a:r>
            <a:r>
              <a:rPr lang="en-US" altLang="zh-CN" baseline="30000" dirty="0" smtClean="0"/>
              <a:t>-1</a:t>
            </a:r>
            <a:endParaRPr kumimoji="1" lang="en-US" altLang="zh-CN" dirty="0" smtClean="0"/>
          </a:p>
          <a:p>
            <a:pPr eaLnBrk="1" hangingPunct="1"/>
            <a:r>
              <a:rPr kumimoji="1" lang="zh-CN" altLang="en-US" dirty="0" smtClean="0">
                <a:solidFill>
                  <a:srgbClr val="800080"/>
                </a:solidFill>
              </a:rPr>
              <a:t>在含 </a:t>
            </a:r>
            <a:r>
              <a:rPr kumimoji="1" lang="en-US" altLang="zh-CN" dirty="0" smtClean="0">
                <a:solidFill>
                  <a:srgbClr val="800080"/>
                </a:solidFill>
              </a:rPr>
              <a:t>N </a:t>
            </a:r>
            <a:r>
              <a:rPr kumimoji="1" lang="zh-CN" altLang="en-US" dirty="0" smtClean="0">
                <a:solidFill>
                  <a:srgbClr val="800080"/>
                </a:solidFill>
              </a:rPr>
              <a:t>个关键字的 </a:t>
            </a:r>
            <a:r>
              <a:rPr kumimoji="1" lang="en-US" altLang="zh-CN" dirty="0" smtClean="0">
                <a:solidFill>
                  <a:srgbClr val="800080"/>
                </a:solidFill>
              </a:rPr>
              <a:t>B-</a:t>
            </a:r>
            <a:r>
              <a:rPr kumimoji="1" lang="zh-CN" altLang="en-US" dirty="0" smtClean="0">
                <a:solidFill>
                  <a:srgbClr val="800080"/>
                </a:solidFill>
              </a:rPr>
              <a:t>树上进行一次查找</a:t>
            </a:r>
            <a:r>
              <a:rPr kumimoji="1" lang="en-US" altLang="zh-CN" dirty="0" smtClean="0">
                <a:solidFill>
                  <a:srgbClr val="800080"/>
                </a:solidFill>
              </a:rPr>
              <a:t>, </a:t>
            </a:r>
            <a:r>
              <a:rPr kumimoji="1" lang="zh-CN" altLang="en-US" dirty="0" smtClean="0">
                <a:solidFill>
                  <a:srgbClr val="800080"/>
                </a:solidFill>
              </a:rPr>
              <a:t>需访问的结点个数不超过</a:t>
            </a:r>
          </a:p>
          <a:p>
            <a:pPr lvl="1" eaLnBrk="1" hangingPunct="1"/>
            <a:r>
              <a:rPr kumimoji="1" lang="en-US" altLang="zh-CN" dirty="0" err="1" smtClean="0">
                <a:solidFill>
                  <a:srgbClr val="800080"/>
                </a:solidFill>
              </a:rPr>
              <a:t>log</a:t>
            </a:r>
            <a:r>
              <a:rPr kumimoji="1" lang="en-US" altLang="zh-CN" baseline="-25000" dirty="0" err="1" smtClean="0">
                <a:solidFill>
                  <a:srgbClr val="800080"/>
                </a:solidFill>
                <a:sym typeface="Symbol" panose="05050102010706020507" pitchFamily="18" charset="2"/>
              </a:rPr>
              <a:t></a:t>
            </a:r>
            <a:r>
              <a:rPr kumimoji="1" lang="en-US" altLang="zh-CN" baseline="-25000" dirty="0" err="1" smtClean="0">
                <a:solidFill>
                  <a:srgbClr val="800080"/>
                </a:solidFill>
              </a:rPr>
              <a:t>m</a:t>
            </a:r>
            <a:r>
              <a:rPr kumimoji="1" lang="en-US" altLang="zh-CN" baseline="-25000" dirty="0" smtClean="0">
                <a:solidFill>
                  <a:srgbClr val="800080"/>
                </a:solidFill>
              </a:rPr>
              <a:t>/2</a:t>
            </a:r>
            <a:r>
              <a:rPr kumimoji="1" lang="en-US" altLang="zh-CN" baseline="-25000" dirty="0" smtClean="0">
                <a:solidFill>
                  <a:srgbClr val="800080"/>
                </a:solidFill>
                <a:sym typeface="Symbol" panose="05050102010706020507" pitchFamily="18" charset="2"/>
              </a:rPr>
              <a:t></a:t>
            </a:r>
            <a:r>
              <a:rPr kumimoji="1" lang="en-US" altLang="zh-CN" dirty="0" smtClean="0">
                <a:solidFill>
                  <a:srgbClr val="800080"/>
                </a:solidFill>
              </a:rPr>
              <a:t>((N+1)/2)+1</a:t>
            </a:r>
            <a:endParaRPr lang="en-US" altLang="zh-CN" dirty="0" smtClean="0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D9A7EA-AE29-498A-9E15-37DC7C14820A}" type="slidenum">
              <a:rPr lang="en-US" altLang="zh-CN"/>
              <a:t>99</a:t>
            </a:fld>
            <a:endParaRPr lang="en-US" altLang="zh-CN"/>
          </a:p>
        </p:txBody>
      </p:sp>
      <p:sp>
        <p:nvSpPr>
          <p:cNvPr id="464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6) B+</a:t>
            </a:r>
            <a:r>
              <a:rPr lang="zh-CN" altLang="en-US" smtClean="0"/>
              <a:t>树</a:t>
            </a:r>
          </a:p>
        </p:txBody>
      </p:sp>
      <p:sp>
        <p:nvSpPr>
          <p:cNvPr id="464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914400"/>
            <a:ext cx="8642350" cy="5184775"/>
          </a:xfrm>
        </p:spPr>
        <p:txBody>
          <a:bodyPr/>
          <a:lstStyle/>
          <a:p>
            <a:pPr eaLnBrk="1" hangingPunct="1">
              <a:lnSpc>
                <a:spcPct val="105000"/>
              </a:lnSpc>
              <a:spcBef>
                <a:spcPct val="10000"/>
              </a:spcBef>
              <a:defRPr/>
            </a:pPr>
            <a:r>
              <a:rPr lang="en-US" altLang="zh-CN" sz="3200" dirty="0" smtClean="0"/>
              <a:t>B+</a:t>
            </a:r>
            <a:r>
              <a:rPr lang="zh-CN" altLang="en-US" sz="3200" dirty="0" smtClean="0"/>
              <a:t>树：</a:t>
            </a:r>
            <a:r>
              <a:rPr lang="en-US" altLang="zh-CN" sz="3200" dirty="0" smtClean="0">
                <a:solidFill>
                  <a:srgbClr val="FF0000"/>
                </a:solidFill>
              </a:rPr>
              <a:t>B-</a:t>
            </a:r>
            <a:r>
              <a:rPr lang="zh-CN" altLang="en-US" sz="3200" dirty="0" smtClean="0">
                <a:solidFill>
                  <a:srgbClr val="FF0000"/>
                </a:solidFill>
              </a:rPr>
              <a:t>树的一种变形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defRPr/>
            </a:pPr>
            <a:r>
              <a:rPr lang="zh-CN" altLang="en-US" dirty="0" smtClean="0"/>
              <a:t>定义：一棵</a:t>
            </a:r>
            <a:r>
              <a:rPr lang="en-US" altLang="zh-CN" dirty="0" smtClean="0"/>
              <a:t>m</a:t>
            </a:r>
            <a:r>
              <a:rPr lang="zh-CN" altLang="en-US" dirty="0" smtClean="0"/>
              <a:t>阶的</a:t>
            </a:r>
            <a:r>
              <a:rPr lang="en-US" altLang="zh-CN" dirty="0" smtClean="0"/>
              <a:t>B+</a:t>
            </a:r>
            <a:r>
              <a:rPr lang="zh-CN" altLang="en-US" dirty="0" smtClean="0"/>
              <a:t>树是满足下列特征的</a:t>
            </a:r>
            <a:r>
              <a:rPr lang="en-US" altLang="zh-CN" dirty="0" smtClean="0"/>
              <a:t>m</a:t>
            </a:r>
            <a:r>
              <a:rPr lang="zh-CN" altLang="en-US" dirty="0" smtClean="0"/>
              <a:t>叉树：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defRPr/>
            </a:pPr>
            <a:r>
              <a:rPr lang="en-US" altLang="zh-CN" dirty="0" smtClean="0"/>
              <a:t>(1) </a:t>
            </a:r>
            <a:r>
              <a:rPr lang="zh-CN" altLang="en-US" dirty="0" smtClean="0"/>
              <a:t>树中每个结点至多有</a:t>
            </a:r>
            <a:r>
              <a:rPr lang="en-US" altLang="zh-CN" dirty="0" smtClean="0"/>
              <a:t>m</a:t>
            </a:r>
            <a:r>
              <a:rPr lang="zh-CN" altLang="en-US" dirty="0" smtClean="0"/>
              <a:t>棵子树；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defRPr/>
            </a:pPr>
            <a:r>
              <a:rPr lang="en-US" altLang="zh-CN" dirty="0" smtClean="0"/>
              <a:t>(2) </a:t>
            </a:r>
            <a:r>
              <a:rPr lang="zh-CN" altLang="en-US" dirty="0" smtClean="0"/>
              <a:t>若根结点不是叶子结点</a:t>
            </a:r>
            <a:r>
              <a:rPr lang="en-US" altLang="zh-CN" dirty="0" smtClean="0"/>
              <a:t>, </a:t>
            </a:r>
            <a:r>
              <a:rPr lang="zh-CN" altLang="en-US" dirty="0" smtClean="0"/>
              <a:t>则至少有两棵子树；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defRPr/>
            </a:pPr>
            <a:r>
              <a:rPr lang="en-US" altLang="zh-CN" dirty="0" smtClean="0"/>
              <a:t>(3) </a:t>
            </a:r>
            <a:r>
              <a:rPr lang="zh-CN" altLang="en-US" dirty="0" smtClean="0"/>
              <a:t>除根之外的所有非终端结点至少有 </a:t>
            </a:r>
            <a:r>
              <a:rPr lang="zh-CN" alt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</a:t>
            </a:r>
            <a:r>
              <a:rPr lang="en-US" altLang="zh-CN" sz="2400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m</a:t>
            </a:r>
            <a:r>
              <a:rPr lang="en-US" altLang="zh-CN" sz="24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/2</a:t>
            </a:r>
            <a:r>
              <a:rPr lang="en-US" altLang="zh-CN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</a:t>
            </a:r>
            <a:r>
              <a:rPr lang="en-US" altLang="zh-CN" sz="3300" b="0" dirty="0" smtClean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en-US" dirty="0" smtClean="0"/>
              <a:t>棵子树；</a:t>
            </a:r>
          </a:p>
        </p:txBody>
      </p:sp>
      <p:grpSp>
        <p:nvGrpSpPr>
          <p:cNvPr id="105477" name="Group 37"/>
          <p:cNvGrpSpPr/>
          <p:nvPr/>
        </p:nvGrpSpPr>
        <p:grpSpPr bwMode="auto">
          <a:xfrm>
            <a:off x="1033463" y="3352800"/>
            <a:ext cx="7196137" cy="3276600"/>
            <a:chOff x="651" y="2112"/>
            <a:chExt cx="4533" cy="2064"/>
          </a:xfrm>
        </p:grpSpPr>
        <p:sp>
          <p:nvSpPr>
            <p:cNvPr id="105481" name="Line 5"/>
            <p:cNvSpPr>
              <a:spLocks noChangeShapeType="1"/>
            </p:cNvSpPr>
            <p:nvPr/>
          </p:nvSpPr>
          <p:spPr bwMode="auto">
            <a:xfrm>
              <a:off x="1248" y="3872"/>
              <a:ext cx="3120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5482" name="Line 6"/>
            <p:cNvSpPr>
              <a:spLocks noChangeShapeType="1"/>
            </p:cNvSpPr>
            <p:nvPr/>
          </p:nvSpPr>
          <p:spPr bwMode="auto">
            <a:xfrm>
              <a:off x="864" y="3936"/>
              <a:ext cx="0" cy="24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5483" name="Line 7"/>
            <p:cNvSpPr>
              <a:spLocks noChangeShapeType="1"/>
            </p:cNvSpPr>
            <p:nvPr/>
          </p:nvSpPr>
          <p:spPr bwMode="auto">
            <a:xfrm>
              <a:off x="1200" y="3936"/>
              <a:ext cx="0" cy="24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5484" name="Line 8"/>
            <p:cNvSpPr>
              <a:spLocks noChangeShapeType="1"/>
            </p:cNvSpPr>
            <p:nvPr/>
          </p:nvSpPr>
          <p:spPr bwMode="auto">
            <a:xfrm>
              <a:off x="1680" y="3936"/>
              <a:ext cx="0" cy="24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5485" name="Line 9"/>
            <p:cNvSpPr>
              <a:spLocks noChangeShapeType="1"/>
            </p:cNvSpPr>
            <p:nvPr/>
          </p:nvSpPr>
          <p:spPr bwMode="auto">
            <a:xfrm>
              <a:off x="1968" y="3936"/>
              <a:ext cx="0" cy="24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5486" name="Line 10"/>
            <p:cNvSpPr>
              <a:spLocks noChangeShapeType="1"/>
            </p:cNvSpPr>
            <p:nvPr/>
          </p:nvSpPr>
          <p:spPr bwMode="auto">
            <a:xfrm>
              <a:off x="2736" y="3936"/>
              <a:ext cx="0" cy="24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5487" name="Line 11"/>
            <p:cNvSpPr>
              <a:spLocks noChangeShapeType="1"/>
            </p:cNvSpPr>
            <p:nvPr/>
          </p:nvSpPr>
          <p:spPr bwMode="auto">
            <a:xfrm>
              <a:off x="3072" y="3936"/>
              <a:ext cx="0" cy="24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5488" name="Line 12"/>
            <p:cNvSpPr>
              <a:spLocks noChangeShapeType="1"/>
            </p:cNvSpPr>
            <p:nvPr/>
          </p:nvSpPr>
          <p:spPr bwMode="auto">
            <a:xfrm>
              <a:off x="3600" y="3936"/>
              <a:ext cx="0" cy="24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5489" name="Line 13"/>
            <p:cNvSpPr>
              <a:spLocks noChangeShapeType="1"/>
            </p:cNvSpPr>
            <p:nvPr/>
          </p:nvSpPr>
          <p:spPr bwMode="auto">
            <a:xfrm>
              <a:off x="3936" y="3936"/>
              <a:ext cx="0" cy="24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5490" name="Line 14"/>
            <p:cNvSpPr>
              <a:spLocks noChangeShapeType="1"/>
            </p:cNvSpPr>
            <p:nvPr/>
          </p:nvSpPr>
          <p:spPr bwMode="auto">
            <a:xfrm>
              <a:off x="4416" y="3936"/>
              <a:ext cx="0" cy="24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5491" name="Line 15"/>
            <p:cNvSpPr>
              <a:spLocks noChangeShapeType="1"/>
            </p:cNvSpPr>
            <p:nvPr/>
          </p:nvSpPr>
          <p:spPr bwMode="auto">
            <a:xfrm>
              <a:off x="4680" y="3936"/>
              <a:ext cx="0" cy="24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5492" name="Line 16"/>
            <p:cNvSpPr>
              <a:spLocks noChangeShapeType="1"/>
            </p:cNvSpPr>
            <p:nvPr/>
          </p:nvSpPr>
          <p:spPr bwMode="auto">
            <a:xfrm>
              <a:off x="4944" y="3936"/>
              <a:ext cx="0" cy="24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5493" name="Line 17"/>
            <p:cNvSpPr>
              <a:spLocks noChangeShapeType="1"/>
            </p:cNvSpPr>
            <p:nvPr/>
          </p:nvSpPr>
          <p:spPr bwMode="auto">
            <a:xfrm>
              <a:off x="2256" y="3936"/>
              <a:ext cx="0" cy="24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5494" name="Line 18"/>
            <p:cNvSpPr>
              <a:spLocks noChangeShapeType="1"/>
            </p:cNvSpPr>
            <p:nvPr/>
          </p:nvSpPr>
          <p:spPr bwMode="auto">
            <a:xfrm>
              <a:off x="3072" y="2744"/>
              <a:ext cx="672" cy="528"/>
            </a:xfrm>
            <a:prstGeom prst="line">
              <a:avLst/>
            </a:prstGeom>
            <a:noFill/>
            <a:ln w="38100">
              <a:solidFill>
                <a:srgbClr val="A5002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5495" name="Line 19"/>
            <p:cNvSpPr>
              <a:spLocks noChangeShapeType="1"/>
            </p:cNvSpPr>
            <p:nvPr/>
          </p:nvSpPr>
          <p:spPr bwMode="auto">
            <a:xfrm flipH="1">
              <a:off x="2016" y="2792"/>
              <a:ext cx="624" cy="480"/>
            </a:xfrm>
            <a:prstGeom prst="line">
              <a:avLst/>
            </a:prstGeom>
            <a:noFill/>
            <a:ln w="38100">
              <a:solidFill>
                <a:srgbClr val="A5002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5496" name="Oval 20"/>
            <p:cNvSpPr>
              <a:spLocks noChangeArrowheads="1"/>
            </p:cNvSpPr>
            <p:nvPr/>
          </p:nvSpPr>
          <p:spPr bwMode="auto">
            <a:xfrm>
              <a:off x="2496" y="2552"/>
              <a:ext cx="744" cy="336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rgbClr val="993300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 sz="2400">
                  <a:ea typeface="宋体" panose="02010600030101010101" pitchFamily="2" charset="-122"/>
                </a:rPr>
                <a:t>59 97</a:t>
              </a:r>
            </a:p>
          </p:txBody>
        </p:sp>
        <p:sp>
          <p:nvSpPr>
            <p:cNvPr id="105497" name="Line 21"/>
            <p:cNvSpPr>
              <a:spLocks noChangeShapeType="1"/>
            </p:cNvSpPr>
            <p:nvPr/>
          </p:nvSpPr>
          <p:spPr bwMode="auto">
            <a:xfrm flipH="1">
              <a:off x="2016" y="3272"/>
              <a:ext cx="0" cy="576"/>
            </a:xfrm>
            <a:prstGeom prst="line">
              <a:avLst/>
            </a:prstGeom>
            <a:noFill/>
            <a:ln w="38100">
              <a:solidFill>
                <a:srgbClr val="A5002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5498" name="Line 22"/>
            <p:cNvSpPr>
              <a:spLocks noChangeShapeType="1"/>
            </p:cNvSpPr>
            <p:nvPr/>
          </p:nvSpPr>
          <p:spPr bwMode="auto">
            <a:xfrm flipH="1">
              <a:off x="1152" y="3320"/>
              <a:ext cx="628" cy="432"/>
            </a:xfrm>
            <a:prstGeom prst="line">
              <a:avLst/>
            </a:prstGeom>
            <a:noFill/>
            <a:ln w="38100">
              <a:solidFill>
                <a:srgbClr val="A5002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5499" name="Line 23"/>
            <p:cNvSpPr>
              <a:spLocks noChangeShapeType="1"/>
            </p:cNvSpPr>
            <p:nvPr/>
          </p:nvSpPr>
          <p:spPr bwMode="auto">
            <a:xfrm>
              <a:off x="2208" y="3272"/>
              <a:ext cx="624" cy="528"/>
            </a:xfrm>
            <a:prstGeom prst="line">
              <a:avLst/>
            </a:prstGeom>
            <a:noFill/>
            <a:ln w="38100">
              <a:solidFill>
                <a:srgbClr val="A5002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5500" name="Line 24"/>
            <p:cNvSpPr>
              <a:spLocks noChangeShapeType="1"/>
            </p:cNvSpPr>
            <p:nvPr/>
          </p:nvSpPr>
          <p:spPr bwMode="auto">
            <a:xfrm>
              <a:off x="4032" y="3320"/>
              <a:ext cx="624" cy="528"/>
            </a:xfrm>
            <a:prstGeom prst="line">
              <a:avLst/>
            </a:prstGeom>
            <a:noFill/>
            <a:ln w="38100">
              <a:solidFill>
                <a:srgbClr val="A5002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5501" name="Line 25"/>
            <p:cNvSpPr>
              <a:spLocks noChangeShapeType="1"/>
            </p:cNvSpPr>
            <p:nvPr/>
          </p:nvSpPr>
          <p:spPr bwMode="auto">
            <a:xfrm flipH="1">
              <a:off x="3696" y="3272"/>
              <a:ext cx="192" cy="528"/>
            </a:xfrm>
            <a:prstGeom prst="line">
              <a:avLst/>
            </a:prstGeom>
            <a:noFill/>
            <a:ln w="38100">
              <a:solidFill>
                <a:srgbClr val="A5002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5502" name="Oval 26"/>
            <p:cNvSpPr>
              <a:spLocks noChangeArrowheads="1"/>
            </p:cNvSpPr>
            <p:nvPr/>
          </p:nvSpPr>
          <p:spPr bwMode="auto">
            <a:xfrm>
              <a:off x="1488" y="3080"/>
              <a:ext cx="960" cy="336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rgbClr val="993300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 sz="2400">
                  <a:ea typeface="宋体" panose="02010600030101010101" pitchFamily="2" charset="-122"/>
                  <a:sym typeface="Symbol" panose="05050102010706020507" pitchFamily="18" charset="2"/>
                </a:rPr>
                <a:t>15 44 59</a:t>
              </a:r>
            </a:p>
          </p:txBody>
        </p:sp>
        <p:sp>
          <p:nvSpPr>
            <p:cNvPr id="105503" name="Oval 27"/>
            <p:cNvSpPr>
              <a:spLocks noChangeArrowheads="1"/>
            </p:cNvSpPr>
            <p:nvPr/>
          </p:nvSpPr>
          <p:spPr bwMode="auto">
            <a:xfrm>
              <a:off x="3504" y="3080"/>
              <a:ext cx="754" cy="336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rgbClr val="993300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 sz="2400">
                  <a:ea typeface="宋体" panose="02010600030101010101" pitchFamily="2" charset="-122"/>
                </a:rPr>
                <a:t>72  97</a:t>
              </a:r>
            </a:p>
          </p:txBody>
        </p:sp>
        <p:sp>
          <p:nvSpPr>
            <p:cNvPr id="105504" name="Oval 28"/>
            <p:cNvSpPr>
              <a:spLocks noChangeArrowheads="1"/>
            </p:cNvSpPr>
            <p:nvPr/>
          </p:nvSpPr>
          <p:spPr bwMode="auto">
            <a:xfrm>
              <a:off x="651" y="3704"/>
              <a:ext cx="754" cy="336"/>
            </a:xfrm>
            <a:prstGeom prst="ellipse">
              <a:avLst/>
            </a:prstGeom>
            <a:solidFill>
              <a:srgbClr val="FFCCFF"/>
            </a:solidFill>
            <a:ln w="19050">
              <a:solidFill>
                <a:srgbClr val="993300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 sz="2400">
                  <a:ea typeface="宋体" panose="02010600030101010101" pitchFamily="2" charset="-122"/>
                </a:rPr>
                <a:t>10  15</a:t>
              </a:r>
            </a:p>
          </p:txBody>
        </p:sp>
        <p:sp>
          <p:nvSpPr>
            <p:cNvPr id="105505" name="Oval 29"/>
            <p:cNvSpPr>
              <a:spLocks noChangeArrowheads="1"/>
            </p:cNvSpPr>
            <p:nvPr/>
          </p:nvSpPr>
          <p:spPr bwMode="auto">
            <a:xfrm>
              <a:off x="2540" y="3704"/>
              <a:ext cx="754" cy="336"/>
            </a:xfrm>
            <a:prstGeom prst="ellipse">
              <a:avLst/>
            </a:prstGeom>
            <a:solidFill>
              <a:srgbClr val="FFCCFF"/>
            </a:solidFill>
            <a:ln w="19050">
              <a:solidFill>
                <a:srgbClr val="993300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 sz="2400">
                  <a:ea typeface="宋体" panose="02010600030101010101" pitchFamily="2" charset="-122"/>
                </a:rPr>
                <a:t>51 59</a:t>
              </a:r>
            </a:p>
          </p:txBody>
        </p:sp>
        <p:sp>
          <p:nvSpPr>
            <p:cNvPr id="105506" name="Oval 30"/>
            <p:cNvSpPr>
              <a:spLocks noChangeArrowheads="1"/>
            </p:cNvSpPr>
            <p:nvPr/>
          </p:nvSpPr>
          <p:spPr bwMode="auto">
            <a:xfrm>
              <a:off x="1503" y="3704"/>
              <a:ext cx="960" cy="336"/>
            </a:xfrm>
            <a:prstGeom prst="ellipse">
              <a:avLst/>
            </a:prstGeom>
            <a:solidFill>
              <a:srgbClr val="FFCCFF"/>
            </a:solidFill>
            <a:ln w="19050">
              <a:solidFill>
                <a:srgbClr val="993300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 sz="2400">
                  <a:ea typeface="宋体" panose="02010600030101010101" pitchFamily="2" charset="-122"/>
                  <a:sym typeface="Symbol" panose="05050102010706020507" pitchFamily="18" charset="2"/>
                </a:rPr>
                <a:t>21 37 44</a:t>
              </a:r>
            </a:p>
          </p:txBody>
        </p:sp>
        <p:sp>
          <p:nvSpPr>
            <p:cNvPr id="105507" name="Oval 31"/>
            <p:cNvSpPr>
              <a:spLocks noChangeArrowheads="1"/>
            </p:cNvSpPr>
            <p:nvPr/>
          </p:nvSpPr>
          <p:spPr bwMode="auto">
            <a:xfrm>
              <a:off x="3371" y="3704"/>
              <a:ext cx="754" cy="336"/>
            </a:xfrm>
            <a:prstGeom prst="ellipse">
              <a:avLst/>
            </a:prstGeom>
            <a:solidFill>
              <a:srgbClr val="FFCCFF"/>
            </a:solidFill>
            <a:ln w="19050">
              <a:solidFill>
                <a:srgbClr val="993300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 sz="2400">
                  <a:ea typeface="宋体" panose="02010600030101010101" pitchFamily="2" charset="-122"/>
                </a:rPr>
                <a:t>68 72</a:t>
              </a:r>
            </a:p>
          </p:txBody>
        </p:sp>
        <p:sp>
          <p:nvSpPr>
            <p:cNvPr id="105508" name="Oval 32"/>
            <p:cNvSpPr>
              <a:spLocks noChangeArrowheads="1"/>
            </p:cNvSpPr>
            <p:nvPr/>
          </p:nvSpPr>
          <p:spPr bwMode="auto">
            <a:xfrm>
              <a:off x="4224" y="3704"/>
              <a:ext cx="960" cy="336"/>
            </a:xfrm>
            <a:prstGeom prst="ellipse">
              <a:avLst/>
            </a:prstGeom>
            <a:solidFill>
              <a:srgbClr val="FFCCFF"/>
            </a:solidFill>
            <a:ln w="19050">
              <a:solidFill>
                <a:srgbClr val="993300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 sz="2400">
                  <a:ea typeface="宋体" panose="02010600030101010101" pitchFamily="2" charset="-122"/>
                  <a:sym typeface="Symbol" panose="05050102010706020507" pitchFamily="18" charset="2"/>
                </a:rPr>
                <a:t>85 91 97</a:t>
              </a:r>
            </a:p>
          </p:txBody>
        </p:sp>
        <p:sp>
          <p:nvSpPr>
            <p:cNvPr id="105509" name="Freeform 35"/>
            <p:cNvSpPr/>
            <p:nvPr/>
          </p:nvSpPr>
          <p:spPr bwMode="auto">
            <a:xfrm>
              <a:off x="2352" y="2208"/>
              <a:ext cx="456" cy="336"/>
            </a:xfrm>
            <a:custGeom>
              <a:avLst/>
              <a:gdLst>
                <a:gd name="T0" fmla="*/ 0 w 456"/>
                <a:gd name="T1" fmla="*/ 0 h 432"/>
                <a:gd name="T2" fmla="*/ 432 w 456"/>
                <a:gd name="T3" fmla="*/ 14 h 432"/>
                <a:gd name="T4" fmla="*/ 144 w 456"/>
                <a:gd name="T5" fmla="*/ 68 h 432"/>
                <a:gd name="T6" fmla="*/ 432 w 456"/>
                <a:gd name="T7" fmla="*/ 123 h 4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56"/>
                <a:gd name="T13" fmla="*/ 0 h 432"/>
                <a:gd name="T14" fmla="*/ 456 w 456"/>
                <a:gd name="T15" fmla="*/ 432 h 4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56" h="432">
                  <a:moveTo>
                    <a:pt x="0" y="0"/>
                  </a:moveTo>
                  <a:cubicBezTo>
                    <a:pt x="204" y="4"/>
                    <a:pt x="408" y="8"/>
                    <a:pt x="432" y="48"/>
                  </a:cubicBezTo>
                  <a:cubicBezTo>
                    <a:pt x="456" y="88"/>
                    <a:pt x="144" y="176"/>
                    <a:pt x="144" y="240"/>
                  </a:cubicBezTo>
                  <a:cubicBezTo>
                    <a:pt x="144" y="304"/>
                    <a:pt x="288" y="368"/>
                    <a:pt x="432" y="432"/>
                  </a:cubicBezTo>
                </a:path>
              </a:pathLst>
            </a:custGeom>
            <a:noFill/>
            <a:ln w="28575">
              <a:solidFill>
                <a:schemeClr val="hlink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5510" name="Text Box 36"/>
            <p:cNvSpPr txBox="1">
              <a:spLocks noChangeArrowheads="1"/>
            </p:cNvSpPr>
            <p:nvPr/>
          </p:nvSpPr>
          <p:spPr bwMode="auto">
            <a:xfrm>
              <a:off x="1968" y="2112"/>
              <a:ext cx="67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/>
                <a:t>root</a:t>
              </a:r>
            </a:p>
          </p:txBody>
        </p:sp>
      </p:grpSp>
      <p:sp>
        <p:nvSpPr>
          <p:cNvPr id="105478" name="AutoShape 38"/>
          <p:cNvSpPr>
            <a:spLocks noChangeArrowheads="1"/>
          </p:cNvSpPr>
          <p:nvPr/>
        </p:nvSpPr>
        <p:spPr bwMode="auto">
          <a:xfrm>
            <a:off x="6934200" y="3505200"/>
            <a:ext cx="1905000" cy="990600"/>
          </a:xfrm>
          <a:prstGeom prst="wedgeEllipseCallout">
            <a:avLst>
              <a:gd name="adj1" fmla="val -147917"/>
              <a:gd name="adj2" fmla="val 31088"/>
            </a:avLst>
          </a:prstGeom>
          <a:solidFill>
            <a:schemeClr val="tx2"/>
          </a:solidFill>
          <a:ln w="9525">
            <a:solidFill>
              <a:schemeClr val="accent1"/>
            </a:solidFill>
            <a:miter lim="800000"/>
          </a:ln>
        </p:spPr>
        <p:txBody>
          <a:bodyPr/>
          <a:lstStyle/>
          <a:p>
            <a:pPr algn="ctr"/>
            <a:endParaRPr lang="zh-CN" altLang="zh-CN" sz="2400"/>
          </a:p>
        </p:txBody>
      </p:sp>
      <p:sp>
        <p:nvSpPr>
          <p:cNvPr id="105479" name="AutoShape 39"/>
          <p:cNvSpPr>
            <a:spLocks noChangeArrowheads="1"/>
          </p:cNvSpPr>
          <p:nvPr/>
        </p:nvSpPr>
        <p:spPr bwMode="auto">
          <a:xfrm>
            <a:off x="7162800" y="4953000"/>
            <a:ext cx="1752600" cy="685800"/>
          </a:xfrm>
          <a:prstGeom prst="wedgeEllipseCallout">
            <a:avLst>
              <a:gd name="adj1" fmla="val -36685"/>
              <a:gd name="adj2" fmla="val 88889"/>
            </a:avLst>
          </a:prstGeom>
          <a:solidFill>
            <a:schemeClr val="tx2"/>
          </a:solidFill>
          <a:ln w="9525">
            <a:solidFill>
              <a:schemeClr val="accent1"/>
            </a:solidFill>
            <a:miter lim="800000"/>
          </a:ln>
        </p:spPr>
        <p:txBody>
          <a:bodyPr/>
          <a:lstStyle/>
          <a:p>
            <a:pPr algn="ctr"/>
            <a:r>
              <a:rPr lang="zh-CN" altLang="en-US" sz="2400" dirty="0"/>
              <a:t>叶节点</a:t>
            </a:r>
          </a:p>
        </p:txBody>
      </p:sp>
      <p:sp>
        <p:nvSpPr>
          <p:cNvPr id="105480" name="AutoShape 40"/>
          <p:cNvSpPr>
            <a:spLocks noChangeArrowheads="1"/>
          </p:cNvSpPr>
          <p:nvPr/>
        </p:nvSpPr>
        <p:spPr bwMode="auto">
          <a:xfrm>
            <a:off x="6934200" y="3505200"/>
            <a:ext cx="1905000" cy="990600"/>
          </a:xfrm>
          <a:prstGeom prst="wedgeEllipseCallout">
            <a:avLst>
              <a:gd name="adj1" fmla="val -78000"/>
              <a:gd name="adj2" fmla="val 93588"/>
            </a:avLst>
          </a:prstGeom>
          <a:solidFill>
            <a:schemeClr val="tx2"/>
          </a:solidFill>
          <a:ln w="9525">
            <a:solidFill>
              <a:schemeClr val="accent1"/>
            </a:solidFill>
            <a:miter lim="800000"/>
          </a:ln>
        </p:spPr>
        <p:txBody>
          <a:bodyPr/>
          <a:lstStyle/>
          <a:p>
            <a:pPr algn="ctr"/>
            <a:r>
              <a:rPr lang="zh-CN" altLang="en-US" sz="2400"/>
              <a:t>分支</a:t>
            </a:r>
          </a:p>
          <a:p>
            <a:pPr algn="ctr"/>
            <a:r>
              <a:rPr lang="zh-CN" altLang="en-US" sz="2400"/>
              <a:t>节点</a:t>
            </a: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ueHill">
  <a:themeElements>
    <a:clrScheme name="BlueHill 9">
      <a:dk1>
        <a:srgbClr val="000000"/>
      </a:dk1>
      <a:lt1>
        <a:srgbClr val="FFFFFF"/>
      </a:lt1>
      <a:dk2>
        <a:srgbClr val="FFFFAF"/>
      </a:dk2>
      <a:lt2>
        <a:srgbClr val="676597"/>
      </a:lt2>
      <a:accent1>
        <a:srgbClr val="66CCFF"/>
      </a:accent1>
      <a:accent2>
        <a:srgbClr val="CCECFF"/>
      </a:accent2>
      <a:accent3>
        <a:srgbClr val="FFFFFF"/>
      </a:accent3>
      <a:accent4>
        <a:srgbClr val="000000"/>
      </a:accent4>
      <a:accent5>
        <a:srgbClr val="B8E2FF"/>
      </a:accent5>
      <a:accent6>
        <a:srgbClr val="B9D6E7"/>
      </a:accent6>
      <a:hlink>
        <a:srgbClr val="6600CC"/>
      </a:hlink>
      <a:folHlink>
        <a:srgbClr val="008080"/>
      </a:folHlink>
    </a:clrScheme>
    <a:fontScheme name="BlueHill">
      <a:majorFont>
        <a:latin typeface="Times New Roman"/>
        <a:ea typeface="楷体_GB2312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BlueHill 1">
        <a:dk1>
          <a:srgbClr val="4C3A1C"/>
        </a:dk1>
        <a:lt1>
          <a:srgbClr val="FFFFFF"/>
        </a:lt1>
        <a:dk2>
          <a:srgbClr val="993300"/>
        </a:dk2>
        <a:lt2>
          <a:srgbClr val="CCAA00"/>
        </a:lt2>
        <a:accent1>
          <a:srgbClr val="FF3300"/>
        </a:accent1>
        <a:accent2>
          <a:srgbClr val="9E6600"/>
        </a:accent2>
        <a:accent3>
          <a:srgbClr val="CAADAA"/>
        </a:accent3>
        <a:accent4>
          <a:srgbClr val="DADADA"/>
        </a:accent4>
        <a:accent5>
          <a:srgbClr val="FFADAA"/>
        </a:accent5>
        <a:accent6>
          <a:srgbClr val="8F5C00"/>
        </a:accent6>
        <a:hlink>
          <a:srgbClr val="FFCC00"/>
        </a:hlink>
        <a:folHlink>
          <a:srgbClr val="F7DC9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Hill 2">
        <a:dk1>
          <a:srgbClr val="3D0058"/>
        </a:dk1>
        <a:lt1>
          <a:srgbClr val="FFFFFF"/>
        </a:lt1>
        <a:dk2>
          <a:srgbClr val="9188B0"/>
        </a:dk2>
        <a:lt2>
          <a:srgbClr val="DDE0DC"/>
        </a:lt2>
        <a:accent1>
          <a:srgbClr val="FFCC00"/>
        </a:accent1>
        <a:accent2>
          <a:srgbClr val="4C3D78"/>
        </a:accent2>
        <a:accent3>
          <a:srgbClr val="C7C3D4"/>
        </a:accent3>
        <a:accent4>
          <a:srgbClr val="DADADA"/>
        </a:accent4>
        <a:accent5>
          <a:srgbClr val="FFE2AA"/>
        </a:accent5>
        <a:accent6>
          <a:srgbClr val="44366C"/>
        </a:accent6>
        <a:hlink>
          <a:srgbClr val="743D78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Hill 3">
        <a:dk1>
          <a:srgbClr val="10104C"/>
        </a:dk1>
        <a:lt1>
          <a:srgbClr val="FFFFFF"/>
        </a:lt1>
        <a:dk2>
          <a:srgbClr val="003366"/>
        </a:dk2>
        <a:lt2>
          <a:srgbClr val="C6CCD4"/>
        </a:lt2>
        <a:accent1>
          <a:srgbClr val="33CCFF"/>
        </a:accent1>
        <a:accent2>
          <a:srgbClr val="5B5B8D"/>
        </a:accent2>
        <a:accent3>
          <a:srgbClr val="AAADB8"/>
        </a:accent3>
        <a:accent4>
          <a:srgbClr val="DADADA"/>
        </a:accent4>
        <a:accent5>
          <a:srgbClr val="ADE2FF"/>
        </a:accent5>
        <a:accent6>
          <a:srgbClr val="52527F"/>
        </a:accent6>
        <a:hlink>
          <a:srgbClr val="4529AB"/>
        </a:hlink>
        <a:folHlink>
          <a:srgbClr val="00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Hill 4">
        <a:dk1>
          <a:srgbClr val="B0C8CA"/>
        </a:dk1>
        <a:lt1>
          <a:srgbClr val="FFFFFF"/>
        </a:lt1>
        <a:dk2>
          <a:srgbClr val="000099"/>
        </a:dk2>
        <a:lt2>
          <a:srgbClr val="FFFFFF"/>
        </a:lt2>
        <a:accent1>
          <a:srgbClr val="89C4FF"/>
        </a:accent1>
        <a:accent2>
          <a:srgbClr val="00008C"/>
        </a:accent2>
        <a:accent3>
          <a:srgbClr val="AAAACA"/>
        </a:accent3>
        <a:accent4>
          <a:srgbClr val="DADADA"/>
        </a:accent4>
        <a:accent5>
          <a:srgbClr val="C4DEFF"/>
        </a:accent5>
        <a:accent6>
          <a:srgbClr val="00007E"/>
        </a:accent6>
        <a:hlink>
          <a:srgbClr val="6666FF"/>
        </a:hlink>
        <a:folHlink>
          <a:srgbClr val="C0C0C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Hill 5">
        <a:dk1>
          <a:srgbClr val="463416"/>
        </a:dk1>
        <a:lt1>
          <a:srgbClr val="FFFFFF"/>
        </a:lt1>
        <a:dk2>
          <a:srgbClr val="003399"/>
        </a:dk2>
        <a:lt2>
          <a:srgbClr val="E3E3FF"/>
        </a:lt2>
        <a:accent1>
          <a:srgbClr val="3399FF"/>
        </a:accent1>
        <a:accent2>
          <a:srgbClr val="33CCCC"/>
        </a:accent2>
        <a:accent3>
          <a:srgbClr val="AAADCA"/>
        </a:accent3>
        <a:accent4>
          <a:srgbClr val="DADADA"/>
        </a:accent4>
        <a:accent5>
          <a:srgbClr val="ADCAFF"/>
        </a:accent5>
        <a:accent6>
          <a:srgbClr val="2DB9B9"/>
        </a:accent6>
        <a:hlink>
          <a:srgbClr val="00FFCC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Hill 6">
        <a:dk1>
          <a:srgbClr val="809296"/>
        </a:dk1>
        <a:lt1>
          <a:srgbClr val="FFFFFF"/>
        </a:lt1>
        <a:dk2>
          <a:srgbClr val="6699FF"/>
        </a:dk2>
        <a:lt2>
          <a:srgbClr val="B3EDFF"/>
        </a:lt2>
        <a:accent1>
          <a:srgbClr val="FF9933"/>
        </a:accent1>
        <a:accent2>
          <a:srgbClr val="FFAA99"/>
        </a:accent2>
        <a:accent3>
          <a:srgbClr val="B8CAFF"/>
        </a:accent3>
        <a:accent4>
          <a:srgbClr val="DADADA"/>
        </a:accent4>
        <a:accent5>
          <a:srgbClr val="FFCAAD"/>
        </a:accent5>
        <a:accent6>
          <a:srgbClr val="E79A8A"/>
        </a:accent6>
        <a:hlink>
          <a:srgbClr val="FFCFAB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Hill 7">
        <a:dk1>
          <a:srgbClr val="006666"/>
        </a:dk1>
        <a:lt1>
          <a:srgbClr val="FFFFFF"/>
        </a:lt1>
        <a:dk2>
          <a:srgbClr val="85D1E3"/>
        </a:dk2>
        <a:lt2>
          <a:srgbClr val="CCFFFF"/>
        </a:lt2>
        <a:accent1>
          <a:srgbClr val="FFCC00"/>
        </a:accent1>
        <a:accent2>
          <a:srgbClr val="00CC99"/>
        </a:accent2>
        <a:accent3>
          <a:srgbClr val="C2E5EF"/>
        </a:accent3>
        <a:accent4>
          <a:srgbClr val="DADADA"/>
        </a:accent4>
        <a:accent5>
          <a:srgbClr val="FFE2AA"/>
        </a:accent5>
        <a:accent6>
          <a:srgbClr val="00B98A"/>
        </a:accent6>
        <a:hlink>
          <a:srgbClr val="0099FF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Hill 8">
        <a:dk1>
          <a:srgbClr val="404B3D"/>
        </a:dk1>
        <a:lt1>
          <a:srgbClr val="FFFFFF"/>
        </a:lt1>
        <a:dk2>
          <a:srgbClr val="A7A491"/>
        </a:dk2>
        <a:lt2>
          <a:srgbClr val="CCD0CA"/>
        </a:lt2>
        <a:accent1>
          <a:srgbClr val="33CCCC"/>
        </a:accent1>
        <a:accent2>
          <a:srgbClr val="004E4C"/>
        </a:accent2>
        <a:accent3>
          <a:srgbClr val="D0CFC7"/>
        </a:accent3>
        <a:accent4>
          <a:srgbClr val="DADADA"/>
        </a:accent4>
        <a:accent5>
          <a:srgbClr val="ADE2E2"/>
        </a:accent5>
        <a:accent6>
          <a:srgbClr val="004644"/>
        </a:accent6>
        <a:hlink>
          <a:srgbClr val="477781"/>
        </a:hlink>
        <a:folHlink>
          <a:srgbClr val="85CC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Hill 9">
        <a:dk1>
          <a:srgbClr val="000000"/>
        </a:dk1>
        <a:lt1>
          <a:srgbClr val="FFFFFF"/>
        </a:lt1>
        <a:dk2>
          <a:srgbClr val="FFFFAF"/>
        </a:dk2>
        <a:lt2>
          <a:srgbClr val="676597"/>
        </a:lt2>
        <a:accent1>
          <a:srgbClr val="66CCFF"/>
        </a:accent1>
        <a:accent2>
          <a:srgbClr val="CCECFF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B9D6E7"/>
        </a:accent6>
        <a:hlink>
          <a:srgbClr val="6600CC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默认设计模板">
  <a:themeElements>
    <a:clrScheme name="默认设计模板 3">
      <a:dk1>
        <a:srgbClr val="000000"/>
      </a:dk1>
      <a:lt1>
        <a:srgbClr val="FFFFCC"/>
      </a:lt1>
      <a:dk2>
        <a:srgbClr val="808000"/>
      </a:dk2>
      <a:lt2>
        <a:srgbClr val="666633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默认设计模板">
      <a:majorFont>
        <a:latin typeface="黑体"/>
        <a:ea typeface="黑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336600"/>
            </a:gs>
            <a:gs pos="100000">
              <a:srgbClr val="336600">
                <a:gamma/>
                <a:shade val="23529"/>
                <a:invGamma/>
              </a:srgbClr>
            </a:gs>
          </a:gsLst>
          <a:path path="rect">
            <a:fillToRect l="50000" t="50000" r="50000" b="50000"/>
          </a:path>
        </a:gradFill>
        <a:ln w="9525" cap="rnd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C0C0C0"/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1" lang="zh-CN" alt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336600"/>
            </a:gs>
            <a:gs pos="100000">
              <a:srgbClr val="336600">
                <a:gamma/>
                <a:shade val="23529"/>
                <a:invGamma/>
              </a:srgbClr>
            </a:gs>
          </a:gsLst>
          <a:path path="rect">
            <a:fillToRect l="50000" t="50000" r="50000" b="50000"/>
          </a:path>
        </a:gradFill>
        <a:ln w="9525" cap="rnd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C0C0C0"/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1" lang="zh-CN" alt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默认设计模板">
  <a:themeElements>
    <a:clrScheme name="">
      <a:dk1>
        <a:srgbClr val="000000"/>
      </a:dk1>
      <a:lt1>
        <a:srgbClr val="FFFFCC"/>
      </a:lt1>
      <a:dk2>
        <a:srgbClr val="808000"/>
      </a:dk2>
      <a:lt2>
        <a:srgbClr val="666633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20000"/>
      </a:accent6>
      <a:hlink>
        <a:srgbClr val="0033CC"/>
      </a:hlink>
      <a:folHlink>
        <a:srgbClr val="FFCC66"/>
      </a:folHlink>
    </a:clrScheme>
    <a:fontScheme name="">
      <a:majorFont>
        <a:latin typeface="黑体"/>
        <a:ea typeface="黑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Moutain-Purple</Template>
  <TotalTime>435</TotalTime>
  <Words>8628</Words>
  <Application>Microsoft Office PowerPoint</Application>
  <PresentationFormat>全屏显示(4:3)</PresentationFormat>
  <Paragraphs>1958</Paragraphs>
  <Slides>126</Slides>
  <Notes>11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126</vt:i4>
      </vt:variant>
    </vt:vector>
  </HeadingPairs>
  <TitlesOfParts>
    <vt:vector size="145" baseType="lpstr">
      <vt:lpstr>Arial Unicode MS</vt:lpstr>
      <vt:lpstr>Monotype Sorts</vt:lpstr>
      <vt:lpstr>黑体</vt:lpstr>
      <vt:lpstr>华文新魏</vt:lpstr>
      <vt:lpstr>楷体_GB2312</vt:lpstr>
      <vt:lpstr>隶书</vt:lpstr>
      <vt:lpstr>宋体</vt:lpstr>
      <vt:lpstr>Arial</vt:lpstr>
      <vt:lpstr>Symbol</vt:lpstr>
      <vt:lpstr>Times New Roman</vt:lpstr>
      <vt:lpstr>Verdana</vt:lpstr>
      <vt:lpstr>Wingdings</vt:lpstr>
      <vt:lpstr>Wingdings 2</vt:lpstr>
      <vt:lpstr>BlueHill</vt:lpstr>
      <vt:lpstr>1_默认设计模板</vt:lpstr>
      <vt:lpstr>2_默认设计模板</vt:lpstr>
      <vt:lpstr>公式</vt:lpstr>
      <vt:lpstr>文档</vt:lpstr>
      <vt:lpstr>Document</vt:lpstr>
      <vt:lpstr>第九章 查找</vt:lpstr>
      <vt:lpstr>什么是查找表</vt:lpstr>
      <vt:lpstr>什么是查找表</vt:lpstr>
      <vt:lpstr>什么是关键字？</vt:lpstr>
      <vt:lpstr>PowerPoint 演示文稿</vt:lpstr>
      <vt:lpstr>查找方法评价</vt:lpstr>
      <vt:lpstr>如何进行查找？</vt:lpstr>
      <vt:lpstr>PowerPoint 演示文稿</vt:lpstr>
      <vt:lpstr>本章内容</vt:lpstr>
      <vt:lpstr>9.1  静态查找表</vt:lpstr>
      <vt:lpstr>PowerPoint 演示文稿</vt:lpstr>
      <vt:lpstr>PowerPoint 演示文稿</vt:lpstr>
      <vt:lpstr>9.1.1静态查找表</vt:lpstr>
      <vt:lpstr>9.1.1 顺序查找表</vt:lpstr>
      <vt:lpstr>PowerPoint 演示文稿</vt:lpstr>
      <vt:lpstr>PowerPoint 演示文稿</vt:lpstr>
      <vt:lpstr>PowerPoint 演示文稿</vt:lpstr>
      <vt:lpstr>顺序查找的时间性能分析</vt:lpstr>
      <vt:lpstr>顺序查找的时间性能分析</vt:lpstr>
      <vt:lpstr>顺序查找的时间性能分析</vt:lpstr>
      <vt:lpstr>顺序查找的特点</vt:lpstr>
      <vt:lpstr>9.1.2 有序查找表</vt:lpstr>
      <vt:lpstr>PowerPoint 演示文稿</vt:lpstr>
      <vt:lpstr>PowerPoint 演示文稿</vt:lpstr>
      <vt:lpstr>PowerPoint 演示文稿</vt:lpstr>
      <vt:lpstr>分析折半查找的平均查找长度</vt:lpstr>
      <vt:lpstr>分析折半查找的平均查找长度</vt:lpstr>
      <vt:lpstr> 折半查找的特点</vt:lpstr>
      <vt:lpstr> 9.1.3 基于顺序索引表的查找表-分块查找</vt:lpstr>
      <vt:lpstr>9.1.3 索引顺序表的查找</vt:lpstr>
      <vt:lpstr>9.1.3 索引顺序表的查找</vt:lpstr>
      <vt:lpstr>9.1 静态查找表</vt:lpstr>
      <vt:lpstr>9.2 动态查找树表</vt:lpstr>
      <vt:lpstr>9.2.1 二叉排序树</vt:lpstr>
      <vt:lpstr>9.2.1 二叉排序树</vt:lpstr>
      <vt:lpstr>PowerPoint 演示文稿</vt:lpstr>
      <vt:lpstr>2－二叉排序树的查找算法</vt:lpstr>
      <vt:lpstr>PowerPoint 演示文稿</vt:lpstr>
      <vt:lpstr>2－二叉排序树的查找算法</vt:lpstr>
      <vt:lpstr>2－二叉排序树的查找算法</vt:lpstr>
      <vt:lpstr>3－二叉排序树的插入算法</vt:lpstr>
      <vt:lpstr>3－二叉排序树的插入算法</vt:lpstr>
      <vt:lpstr>3－二叉排序树的插入算法</vt:lpstr>
      <vt:lpstr>PowerPoint 演示文稿</vt:lpstr>
      <vt:lpstr>PowerPoint 演示文稿</vt:lpstr>
      <vt:lpstr>4-二叉排序树的删除算法</vt:lpstr>
      <vt:lpstr>PowerPoint 演示文稿</vt:lpstr>
      <vt:lpstr>PowerPoint 演示文稿</vt:lpstr>
      <vt:lpstr>PowerPoint 演示文稿</vt:lpstr>
      <vt:lpstr>4-二叉排序树的删除算法</vt:lpstr>
      <vt:lpstr>PowerPoint 演示文稿</vt:lpstr>
      <vt:lpstr>PowerPoint 演示文稿</vt:lpstr>
      <vt:lpstr>PowerPoint 演示文稿</vt:lpstr>
      <vt:lpstr>PowerPoint 演示文稿</vt:lpstr>
      <vt:lpstr>5．查找性能的分析</vt:lpstr>
      <vt:lpstr>PowerPoint 演示文稿</vt:lpstr>
      <vt:lpstr>二叉排序树查找的特点</vt:lpstr>
      <vt:lpstr>二叉排序树查找的特点</vt:lpstr>
      <vt:lpstr>9.2.2 平衡二叉树</vt:lpstr>
      <vt:lpstr>2－构造平衡二叉树</vt:lpstr>
      <vt:lpstr>PowerPoint 演示文稿</vt:lpstr>
      <vt:lpstr>二叉排序树的平衡旋转</vt:lpstr>
      <vt:lpstr>LL型平衡旋转</vt:lpstr>
      <vt:lpstr>RR型平衡旋转</vt:lpstr>
      <vt:lpstr>LR型平衡旋转</vt:lpstr>
      <vt:lpstr>LR型平衡旋转</vt:lpstr>
      <vt:lpstr>RL型平衡旋转</vt:lpstr>
      <vt:lpstr>RL型平衡旋转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平衡二叉树查找分析</vt:lpstr>
      <vt:lpstr>9.2.3 B - 树</vt:lpstr>
      <vt:lpstr>硬盘的基本结构</vt:lpstr>
      <vt:lpstr>硬盘的基本结构</vt:lpstr>
      <vt:lpstr>9.2.3 B - 树</vt:lpstr>
      <vt:lpstr>PowerPoint 演示文稿</vt:lpstr>
      <vt:lpstr>PowerPoint 演示文稿</vt:lpstr>
      <vt:lpstr>2）B－树的查找过程</vt:lpstr>
      <vt:lpstr>3）B－树的插入过程</vt:lpstr>
      <vt:lpstr>PowerPoint 演示文稿</vt:lpstr>
      <vt:lpstr>PowerPoint 演示文稿</vt:lpstr>
      <vt:lpstr>PowerPoint 演示文稿</vt:lpstr>
      <vt:lpstr>4）B－树的删除过程</vt:lpstr>
      <vt:lpstr>4）B－树的删除过程</vt:lpstr>
      <vt:lpstr>4）B－树的删除过程</vt:lpstr>
      <vt:lpstr>4）B－树的删除过程</vt:lpstr>
      <vt:lpstr>4）B－树的删除过程</vt:lpstr>
      <vt:lpstr>4）B－树的删除过程</vt:lpstr>
      <vt:lpstr>5）B－树查找性能分析</vt:lpstr>
      <vt:lpstr>6) B+树</vt:lpstr>
      <vt:lpstr>6) B+树</vt:lpstr>
      <vt:lpstr>6) B+树</vt:lpstr>
      <vt:lpstr>6) B+树</vt:lpstr>
      <vt:lpstr>B-树B+树在索引文件中的应用</vt:lpstr>
      <vt:lpstr>B-树在索引文件中的应用</vt:lpstr>
      <vt:lpstr>B+树</vt:lpstr>
      <vt:lpstr>PowerPoint 演示文稿</vt:lpstr>
      <vt:lpstr>PowerPoint 演示文稿</vt:lpstr>
      <vt:lpstr>PowerPoint 演示文稿</vt:lpstr>
      <vt:lpstr>PowerPoint 演示文稿</vt:lpstr>
      <vt:lpstr>9.3    哈希表</vt:lpstr>
      <vt:lpstr>PowerPoint 演示文稿</vt:lpstr>
      <vt:lpstr>9.3.1 什么是哈希函数</vt:lpstr>
      <vt:lpstr>PowerPoint 演示文稿</vt:lpstr>
      <vt:lpstr>什么是哈希函数</vt:lpstr>
      <vt:lpstr>什么是哈希表</vt:lpstr>
      <vt:lpstr>9.3.2 构造哈希函数的方法</vt:lpstr>
      <vt:lpstr>9.3.3 处理冲突的方法 </vt:lpstr>
      <vt:lpstr>1) 开放定址法</vt:lpstr>
      <vt:lpstr>1) 开放定址法</vt:lpstr>
      <vt:lpstr>PowerPoint 演示文稿</vt:lpstr>
      <vt:lpstr>PowerPoint 演示文稿</vt:lpstr>
      <vt:lpstr>2） 链地址法</vt:lpstr>
      <vt:lpstr>3）公共溢出区</vt:lpstr>
      <vt:lpstr>4）再哈希法</vt:lpstr>
      <vt:lpstr>9.3.4  哈希表的查找</vt:lpstr>
      <vt:lpstr>本章学习要点</vt:lpstr>
    </vt:vector>
  </TitlesOfParts>
  <Company>software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Search</dc:title>
  <dc:creator>Gloria</dc:creator>
  <cp:lastModifiedBy>产子健</cp:lastModifiedBy>
  <cp:revision>749</cp:revision>
  <dcterms:created xsi:type="dcterms:W3CDTF">1999-05-31T10:27:00Z</dcterms:created>
  <dcterms:modified xsi:type="dcterms:W3CDTF">2018-12-03T11:02:51Z</dcterms:modified>
  <cp:category>course ware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