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1.xml" ContentType="application/vnd.openxmlformats-officedocument.presentationml.notesSlide+xml"/>
  <Override PartName="/ppt/tags/tag301.xml" ContentType="application/vnd.openxmlformats-officedocument.presentationml.tags+xml"/>
  <Override PartName="/ppt/notesSlides/notesSlide2.xml" ContentType="application/vnd.openxmlformats-officedocument.presentationml.notesSlide+xml"/>
  <Override PartName="/ppt/tags/tag302.xml" ContentType="application/vnd.openxmlformats-officedocument.presentationml.tags+xml"/>
  <Override PartName="/ppt/notesSlides/notesSlide3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7"/>
  </p:notesMasterIdLst>
  <p:sldIdLst>
    <p:sldId id="761" r:id="rId8"/>
    <p:sldId id="763" r:id="rId9"/>
    <p:sldId id="764" r:id="rId10"/>
    <p:sldId id="766" r:id="rId11"/>
    <p:sldId id="263" r:id="rId12"/>
    <p:sldId id="264" r:id="rId13"/>
    <p:sldId id="265" r:id="rId14"/>
    <p:sldId id="767" r:id="rId15"/>
    <p:sldId id="266" r:id="rId16"/>
    <p:sldId id="267" r:id="rId17"/>
    <p:sldId id="769" r:id="rId18"/>
    <p:sldId id="770" r:id="rId19"/>
    <p:sldId id="768" r:id="rId20"/>
    <p:sldId id="664" r:id="rId21"/>
    <p:sldId id="771" r:id="rId22"/>
    <p:sldId id="270" r:id="rId23"/>
    <p:sldId id="272" r:id="rId24"/>
    <p:sldId id="271" r:id="rId25"/>
    <p:sldId id="783" r:id="rId26"/>
    <p:sldId id="785" r:id="rId27"/>
    <p:sldId id="787" r:id="rId28"/>
    <p:sldId id="786" r:id="rId29"/>
    <p:sldId id="788" r:id="rId30"/>
    <p:sldId id="784" r:id="rId31"/>
    <p:sldId id="741" r:id="rId32"/>
    <p:sldId id="791" r:id="rId33"/>
    <p:sldId id="792" r:id="rId34"/>
    <p:sldId id="779" r:id="rId35"/>
    <p:sldId id="793" r:id="rId36"/>
    <p:sldId id="781" r:id="rId37"/>
    <p:sldId id="782" r:id="rId38"/>
    <p:sldId id="795" r:id="rId39"/>
    <p:sldId id="796" r:id="rId40"/>
    <p:sldId id="797" r:id="rId41"/>
    <p:sldId id="798" r:id="rId42"/>
    <p:sldId id="789" r:id="rId43"/>
    <p:sldId id="790" r:id="rId44"/>
    <p:sldId id="799" r:id="rId45"/>
    <p:sldId id="280" r:id="rId46"/>
    <p:sldId id="747" r:id="rId47"/>
    <p:sldId id="281" r:id="rId48"/>
    <p:sldId id="805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800" r:id="rId57"/>
    <p:sldId id="290" r:id="rId58"/>
    <p:sldId id="813" r:id="rId59"/>
    <p:sldId id="801" r:id="rId60"/>
    <p:sldId id="802" r:id="rId61"/>
    <p:sldId id="803" r:id="rId62"/>
    <p:sldId id="814" r:id="rId63"/>
    <p:sldId id="580" r:id="rId64"/>
    <p:sldId id="581" r:id="rId65"/>
    <p:sldId id="582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3C3D3F"/>
    <a:srgbClr val="B2A1C7"/>
    <a:srgbClr val="947CB0"/>
    <a:srgbClr val="A591BD"/>
    <a:srgbClr val="B60004"/>
    <a:srgbClr val="1C8E1C"/>
    <a:srgbClr val="F9EEED"/>
    <a:srgbClr val="F8EDEC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4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871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DD37-E0B7-4E18-9480-DCBA4BF820E0}" type="datetimeFigureOut">
              <a:rPr lang="zh-CN" altLang="en-US" smtClean="0"/>
              <a:t>2023-06-13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07E5-0505-4840-8EAC-A26DEEE00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9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由于网关需要根据</a:t>
            </a:r>
            <a:r>
              <a:rPr lang="en-US" altLang="zh-CN"/>
              <a:t>yaml</a:t>
            </a:r>
            <a:r>
              <a:rPr lang="zh-CN" altLang="en-US"/>
              <a:t>文件的配置来常见</a:t>
            </a:r>
            <a:r>
              <a:rPr lang="en-US" altLang="zh-CN"/>
              <a:t>GatewayFilter</a:t>
            </a:r>
            <a:r>
              <a:rPr lang="zh-CN" altLang="en-US"/>
              <a:t>，因此自定义</a:t>
            </a:r>
            <a:r>
              <a:rPr lang="en-US" altLang="zh-CN"/>
              <a:t>GatewayFilter</a:t>
            </a:r>
            <a:r>
              <a:rPr lang="zh-CN" altLang="en-US"/>
              <a:t>不是直接实现</a:t>
            </a:r>
            <a:r>
              <a:rPr lang="en-US" altLang="zh-CN"/>
              <a:t>GatewayFilter</a:t>
            </a:r>
            <a:r>
              <a:rPr lang="zh-CN" altLang="en-US"/>
              <a:t>，而是实现</a:t>
            </a:r>
            <a:r>
              <a:rPr lang="en-US" altLang="zh-CN"/>
              <a:t>AbstractGatewayFilterFactory</a:t>
            </a:r>
            <a:r>
              <a:rPr lang="zh-CN" altLang="en-US"/>
              <a:t>，工厂帮助我们根据配置信息创建出</a:t>
            </a:r>
            <a:r>
              <a:rPr lang="en-US" altLang="zh-CN"/>
              <a:t>GatewayFilter</a:t>
            </a:r>
            <a:r>
              <a:rPr lang="zh-CN" altLang="en-US"/>
              <a:t>的实例。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示例如下：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07E5-0505-4840-8EAC-A26DEEE002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7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由于网关需要根据</a:t>
            </a:r>
            <a:r>
              <a:rPr lang="en-US" altLang="zh-CN"/>
              <a:t>yaml</a:t>
            </a:r>
            <a:r>
              <a:rPr lang="zh-CN" altLang="en-US"/>
              <a:t>文件的配置来常见</a:t>
            </a:r>
            <a:r>
              <a:rPr lang="en-US" altLang="zh-CN"/>
              <a:t>GatewayFilter</a:t>
            </a:r>
            <a:r>
              <a:rPr lang="zh-CN" altLang="en-US"/>
              <a:t>，因此自定义</a:t>
            </a:r>
            <a:r>
              <a:rPr lang="en-US" altLang="zh-CN"/>
              <a:t>GatewayFilter</a:t>
            </a:r>
            <a:r>
              <a:rPr lang="zh-CN" altLang="en-US"/>
              <a:t>不是直接实现</a:t>
            </a:r>
            <a:r>
              <a:rPr lang="en-US" altLang="zh-CN"/>
              <a:t>GatewayFilter</a:t>
            </a:r>
            <a:r>
              <a:rPr lang="zh-CN" altLang="en-US"/>
              <a:t>，而是实现</a:t>
            </a:r>
            <a:r>
              <a:rPr lang="en-US" altLang="zh-CN"/>
              <a:t>AbstractGatewayFilterFactory</a:t>
            </a:r>
            <a:r>
              <a:rPr lang="zh-CN" altLang="en-US"/>
              <a:t>，工厂帮助我们根据配置信息创建出</a:t>
            </a:r>
            <a:r>
              <a:rPr lang="en-US" altLang="zh-CN"/>
              <a:t>GatewayFilter</a:t>
            </a:r>
            <a:r>
              <a:rPr lang="zh-CN" altLang="en-US"/>
              <a:t>的实例。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示例如下：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07E5-0505-4840-8EAC-A26DEEE002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6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由于网关需要根据</a:t>
            </a:r>
            <a:r>
              <a:rPr lang="en-US" altLang="zh-CN"/>
              <a:t>yaml</a:t>
            </a:r>
            <a:r>
              <a:rPr lang="zh-CN" altLang="en-US"/>
              <a:t>文件的配置来常见</a:t>
            </a:r>
            <a:r>
              <a:rPr lang="en-US" altLang="zh-CN"/>
              <a:t>GatewayFilter</a:t>
            </a:r>
            <a:r>
              <a:rPr lang="zh-CN" altLang="en-US"/>
              <a:t>，因此自定义</a:t>
            </a:r>
            <a:r>
              <a:rPr lang="en-US" altLang="zh-CN"/>
              <a:t>GatewayFilter</a:t>
            </a:r>
            <a:r>
              <a:rPr lang="zh-CN" altLang="en-US"/>
              <a:t>不是直接实现</a:t>
            </a:r>
            <a:r>
              <a:rPr lang="en-US" altLang="zh-CN"/>
              <a:t>GatewayFilter</a:t>
            </a:r>
            <a:r>
              <a:rPr lang="zh-CN" altLang="en-US"/>
              <a:t>，而是实现</a:t>
            </a:r>
            <a:r>
              <a:rPr lang="en-US" altLang="zh-CN"/>
              <a:t>AbstractGatewayFilterFactory</a:t>
            </a:r>
            <a:r>
              <a:rPr lang="zh-CN" altLang="en-US"/>
              <a:t>，工厂帮助我们根据配置信息创建出</a:t>
            </a:r>
            <a:r>
              <a:rPr lang="en-US" altLang="zh-CN"/>
              <a:t>GatewayFilter</a:t>
            </a:r>
            <a:r>
              <a:rPr lang="zh-CN" altLang="en-US"/>
              <a:t>的实例。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示例如下：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07E5-0505-4840-8EAC-A26DEEE002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6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48EB-0A9A-2A5A-EEDC-6689EE6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5421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25419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  <p:sldLayoutId id="214748371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tags" Target="../tags/tag263.xml"/><Relationship Id="rId18" Type="http://schemas.openxmlformats.org/officeDocument/2006/relationships/tags" Target="../tags/tag268.xml"/><Relationship Id="rId3" Type="http://schemas.openxmlformats.org/officeDocument/2006/relationships/tags" Target="../tags/tag253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tags" Target="../tags/tag267.xml"/><Relationship Id="rId2" Type="http://schemas.openxmlformats.org/officeDocument/2006/relationships/tags" Target="../tags/tag252.xml"/><Relationship Id="rId16" Type="http://schemas.openxmlformats.org/officeDocument/2006/relationships/tags" Target="../tags/tag266.xml"/><Relationship Id="rId20" Type="http://schemas.openxmlformats.org/officeDocument/2006/relationships/tags" Target="../tags/tag270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10" Type="http://schemas.openxmlformats.org/officeDocument/2006/relationships/tags" Target="../tags/tag260.xml"/><Relationship Id="rId19" Type="http://schemas.openxmlformats.org/officeDocument/2006/relationships/tags" Target="../tags/tag269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../media/image14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microsoft.com/office/2007/relationships/hdphoto" Target="../media/hdphoto4.wdp"/><Relationship Id="rId2" Type="http://schemas.openxmlformats.org/officeDocument/2006/relationships/tags" Target="../tags/tag272.xml"/><Relationship Id="rId16" Type="http://schemas.microsoft.com/office/2007/relationships/hdphoto" Target="../media/hdphoto5.wdp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../media/image23.png"/><Relationship Id="rId5" Type="http://schemas.openxmlformats.org/officeDocument/2006/relationships/tags" Target="../tags/tag275.xml"/><Relationship Id="rId15" Type="http://schemas.openxmlformats.org/officeDocument/2006/relationships/image" Target="../media/image24.png"/><Relationship Id="rId10" Type="http://schemas.openxmlformats.org/officeDocument/2006/relationships/image" Target="../media/image12.jpeg"/><Relationship Id="rId4" Type="http://schemas.openxmlformats.org/officeDocument/2006/relationships/tags" Target="../tags/tag274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image" Target="../media/image10.svg"/><Relationship Id="rId50" Type="http://schemas.openxmlformats.org/officeDocument/2006/relationships/image" Target="../media/image12.jpeg"/><Relationship Id="rId55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6.xml"/><Relationship Id="rId53" Type="http://schemas.openxmlformats.org/officeDocument/2006/relationships/image" Target="../media/image15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microsoft.com/office/2007/relationships/hdphoto" Target="../media/hdphoto1.wd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image" Target="../media/image11.png"/><Relationship Id="rId56" Type="http://schemas.openxmlformats.org/officeDocument/2006/relationships/image" Target="../media/image18.svg"/><Relationship Id="rId8" Type="http://schemas.openxmlformats.org/officeDocument/2006/relationships/tags" Target="../tags/tag8.xml"/><Relationship Id="rId51" Type="http://schemas.openxmlformats.org/officeDocument/2006/relationships/image" Target="../media/image13.png"/><Relationship Id="rId3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61.xml"/><Relationship Id="rId21" Type="http://schemas.openxmlformats.org/officeDocument/2006/relationships/tags" Target="../tags/tag65.xml"/><Relationship Id="rId42" Type="http://schemas.openxmlformats.org/officeDocument/2006/relationships/tags" Target="../tags/tag86.xml"/><Relationship Id="rId47" Type="http://schemas.openxmlformats.org/officeDocument/2006/relationships/tags" Target="../tags/tag91.xml"/><Relationship Id="rId63" Type="http://schemas.openxmlformats.org/officeDocument/2006/relationships/tags" Target="../tags/tag107.xml"/><Relationship Id="rId68" Type="http://schemas.openxmlformats.org/officeDocument/2006/relationships/tags" Target="../tags/tag112.xml"/><Relationship Id="rId84" Type="http://schemas.openxmlformats.org/officeDocument/2006/relationships/tags" Target="../tags/tag128.xml"/><Relationship Id="rId89" Type="http://schemas.openxmlformats.org/officeDocument/2006/relationships/tags" Target="../tags/tag133.xml"/><Relationship Id="rId112" Type="http://schemas.openxmlformats.org/officeDocument/2006/relationships/tags" Target="../tags/tag156.xml"/><Relationship Id="rId133" Type="http://schemas.openxmlformats.org/officeDocument/2006/relationships/tags" Target="../tags/tag177.xml"/><Relationship Id="rId138" Type="http://schemas.openxmlformats.org/officeDocument/2006/relationships/tags" Target="../tags/tag182.xml"/><Relationship Id="rId154" Type="http://schemas.openxmlformats.org/officeDocument/2006/relationships/tags" Target="../tags/tag198.xml"/><Relationship Id="rId159" Type="http://schemas.openxmlformats.org/officeDocument/2006/relationships/tags" Target="../tags/tag203.xml"/><Relationship Id="rId175" Type="http://schemas.openxmlformats.org/officeDocument/2006/relationships/tags" Target="../tags/tag219.xml"/><Relationship Id="rId170" Type="http://schemas.openxmlformats.org/officeDocument/2006/relationships/tags" Target="../tags/tag214.xml"/><Relationship Id="rId191" Type="http://schemas.openxmlformats.org/officeDocument/2006/relationships/image" Target="../media/image19.png"/><Relationship Id="rId16" Type="http://schemas.openxmlformats.org/officeDocument/2006/relationships/tags" Target="../tags/tag60.xml"/><Relationship Id="rId107" Type="http://schemas.openxmlformats.org/officeDocument/2006/relationships/tags" Target="../tags/tag151.xml"/><Relationship Id="rId11" Type="http://schemas.openxmlformats.org/officeDocument/2006/relationships/tags" Target="../tags/tag55.xml"/><Relationship Id="rId32" Type="http://schemas.openxmlformats.org/officeDocument/2006/relationships/tags" Target="../tags/tag76.xml"/><Relationship Id="rId37" Type="http://schemas.openxmlformats.org/officeDocument/2006/relationships/tags" Target="../tags/tag81.xml"/><Relationship Id="rId53" Type="http://schemas.openxmlformats.org/officeDocument/2006/relationships/tags" Target="../tags/tag97.xml"/><Relationship Id="rId58" Type="http://schemas.openxmlformats.org/officeDocument/2006/relationships/tags" Target="../tags/tag102.xml"/><Relationship Id="rId74" Type="http://schemas.openxmlformats.org/officeDocument/2006/relationships/tags" Target="../tags/tag118.xml"/><Relationship Id="rId79" Type="http://schemas.openxmlformats.org/officeDocument/2006/relationships/tags" Target="../tags/tag123.xml"/><Relationship Id="rId102" Type="http://schemas.openxmlformats.org/officeDocument/2006/relationships/tags" Target="../tags/tag146.xml"/><Relationship Id="rId123" Type="http://schemas.openxmlformats.org/officeDocument/2006/relationships/tags" Target="../tags/tag167.xml"/><Relationship Id="rId128" Type="http://schemas.openxmlformats.org/officeDocument/2006/relationships/tags" Target="../tags/tag172.xml"/><Relationship Id="rId144" Type="http://schemas.openxmlformats.org/officeDocument/2006/relationships/tags" Target="../tags/tag188.xml"/><Relationship Id="rId149" Type="http://schemas.openxmlformats.org/officeDocument/2006/relationships/tags" Target="../tags/tag193.xml"/><Relationship Id="rId5" Type="http://schemas.openxmlformats.org/officeDocument/2006/relationships/tags" Target="../tags/tag49.xml"/><Relationship Id="rId90" Type="http://schemas.openxmlformats.org/officeDocument/2006/relationships/tags" Target="../tags/tag134.xml"/><Relationship Id="rId95" Type="http://schemas.openxmlformats.org/officeDocument/2006/relationships/tags" Target="../tags/tag139.xml"/><Relationship Id="rId160" Type="http://schemas.openxmlformats.org/officeDocument/2006/relationships/tags" Target="../tags/tag204.xml"/><Relationship Id="rId165" Type="http://schemas.openxmlformats.org/officeDocument/2006/relationships/tags" Target="../tags/tag209.xml"/><Relationship Id="rId181" Type="http://schemas.openxmlformats.org/officeDocument/2006/relationships/tags" Target="../tags/tag225.xml"/><Relationship Id="rId186" Type="http://schemas.openxmlformats.org/officeDocument/2006/relationships/image" Target="../media/image9.png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43" Type="http://schemas.openxmlformats.org/officeDocument/2006/relationships/tags" Target="../tags/tag87.xml"/><Relationship Id="rId48" Type="http://schemas.openxmlformats.org/officeDocument/2006/relationships/tags" Target="../tags/tag92.xml"/><Relationship Id="rId64" Type="http://schemas.openxmlformats.org/officeDocument/2006/relationships/tags" Target="../tags/tag108.xml"/><Relationship Id="rId69" Type="http://schemas.openxmlformats.org/officeDocument/2006/relationships/tags" Target="../tags/tag113.xml"/><Relationship Id="rId113" Type="http://schemas.openxmlformats.org/officeDocument/2006/relationships/tags" Target="../tags/tag157.xml"/><Relationship Id="rId118" Type="http://schemas.openxmlformats.org/officeDocument/2006/relationships/tags" Target="../tags/tag162.xml"/><Relationship Id="rId134" Type="http://schemas.openxmlformats.org/officeDocument/2006/relationships/tags" Target="../tags/tag178.xml"/><Relationship Id="rId139" Type="http://schemas.openxmlformats.org/officeDocument/2006/relationships/tags" Target="../tags/tag183.xml"/><Relationship Id="rId80" Type="http://schemas.openxmlformats.org/officeDocument/2006/relationships/tags" Target="../tags/tag124.xml"/><Relationship Id="rId85" Type="http://schemas.openxmlformats.org/officeDocument/2006/relationships/tags" Target="../tags/tag129.xml"/><Relationship Id="rId150" Type="http://schemas.openxmlformats.org/officeDocument/2006/relationships/tags" Target="../tags/tag194.xml"/><Relationship Id="rId155" Type="http://schemas.openxmlformats.org/officeDocument/2006/relationships/tags" Target="../tags/tag199.xml"/><Relationship Id="rId171" Type="http://schemas.openxmlformats.org/officeDocument/2006/relationships/tags" Target="../tags/tag215.xml"/><Relationship Id="rId176" Type="http://schemas.openxmlformats.org/officeDocument/2006/relationships/tags" Target="../tags/tag220.xml"/><Relationship Id="rId192" Type="http://schemas.microsoft.com/office/2007/relationships/hdphoto" Target="../media/hdphoto2.wdp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33" Type="http://schemas.openxmlformats.org/officeDocument/2006/relationships/tags" Target="../tags/tag77.xml"/><Relationship Id="rId38" Type="http://schemas.openxmlformats.org/officeDocument/2006/relationships/tags" Target="../tags/tag82.xml"/><Relationship Id="rId59" Type="http://schemas.openxmlformats.org/officeDocument/2006/relationships/tags" Target="../tags/tag103.xml"/><Relationship Id="rId103" Type="http://schemas.openxmlformats.org/officeDocument/2006/relationships/tags" Target="../tags/tag147.xml"/><Relationship Id="rId108" Type="http://schemas.openxmlformats.org/officeDocument/2006/relationships/tags" Target="../tags/tag152.xml"/><Relationship Id="rId124" Type="http://schemas.openxmlformats.org/officeDocument/2006/relationships/tags" Target="../tags/tag168.xml"/><Relationship Id="rId129" Type="http://schemas.openxmlformats.org/officeDocument/2006/relationships/tags" Target="../tags/tag173.xml"/><Relationship Id="rId54" Type="http://schemas.openxmlformats.org/officeDocument/2006/relationships/tags" Target="../tags/tag98.xml"/><Relationship Id="rId70" Type="http://schemas.openxmlformats.org/officeDocument/2006/relationships/tags" Target="../tags/tag114.xml"/><Relationship Id="rId75" Type="http://schemas.openxmlformats.org/officeDocument/2006/relationships/tags" Target="../tags/tag119.xml"/><Relationship Id="rId91" Type="http://schemas.openxmlformats.org/officeDocument/2006/relationships/tags" Target="../tags/tag135.xml"/><Relationship Id="rId96" Type="http://schemas.openxmlformats.org/officeDocument/2006/relationships/tags" Target="../tags/tag140.xml"/><Relationship Id="rId140" Type="http://schemas.openxmlformats.org/officeDocument/2006/relationships/tags" Target="../tags/tag184.xml"/><Relationship Id="rId145" Type="http://schemas.openxmlformats.org/officeDocument/2006/relationships/tags" Target="../tags/tag189.xml"/><Relationship Id="rId161" Type="http://schemas.openxmlformats.org/officeDocument/2006/relationships/tags" Target="../tags/tag205.xml"/><Relationship Id="rId166" Type="http://schemas.openxmlformats.org/officeDocument/2006/relationships/tags" Target="../tags/tag210.xml"/><Relationship Id="rId182" Type="http://schemas.openxmlformats.org/officeDocument/2006/relationships/tags" Target="../tags/tag226.xml"/><Relationship Id="rId187" Type="http://schemas.openxmlformats.org/officeDocument/2006/relationships/image" Target="../media/image10.sv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49" Type="http://schemas.openxmlformats.org/officeDocument/2006/relationships/tags" Target="../tags/tag93.xml"/><Relationship Id="rId114" Type="http://schemas.openxmlformats.org/officeDocument/2006/relationships/tags" Target="../tags/tag158.xml"/><Relationship Id="rId119" Type="http://schemas.openxmlformats.org/officeDocument/2006/relationships/tags" Target="../tags/tag163.xml"/><Relationship Id="rId44" Type="http://schemas.openxmlformats.org/officeDocument/2006/relationships/tags" Target="../tags/tag88.xml"/><Relationship Id="rId60" Type="http://schemas.openxmlformats.org/officeDocument/2006/relationships/tags" Target="../tags/tag104.xml"/><Relationship Id="rId65" Type="http://schemas.openxmlformats.org/officeDocument/2006/relationships/tags" Target="../tags/tag109.xml"/><Relationship Id="rId81" Type="http://schemas.openxmlformats.org/officeDocument/2006/relationships/tags" Target="../tags/tag125.xml"/><Relationship Id="rId86" Type="http://schemas.openxmlformats.org/officeDocument/2006/relationships/tags" Target="../tags/tag130.xml"/><Relationship Id="rId130" Type="http://schemas.openxmlformats.org/officeDocument/2006/relationships/tags" Target="../tags/tag174.xml"/><Relationship Id="rId135" Type="http://schemas.openxmlformats.org/officeDocument/2006/relationships/tags" Target="../tags/tag179.xml"/><Relationship Id="rId151" Type="http://schemas.openxmlformats.org/officeDocument/2006/relationships/tags" Target="../tags/tag195.xml"/><Relationship Id="rId156" Type="http://schemas.openxmlformats.org/officeDocument/2006/relationships/tags" Target="../tags/tag200.xml"/><Relationship Id="rId177" Type="http://schemas.openxmlformats.org/officeDocument/2006/relationships/tags" Target="../tags/tag221.xml"/><Relationship Id="rId172" Type="http://schemas.openxmlformats.org/officeDocument/2006/relationships/tags" Target="../tags/tag216.xml"/><Relationship Id="rId193" Type="http://schemas.openxmlformats.org/officeDocument/2006/relationships/image" Target="../media/image20.png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39" Type="http://schemas.openxmlformats.org/officeDocument/2006/relationships/tags" Target="../tags/tag83.xml"/><Relationship Id="rId109" Type="http://schemas.openxmlformats.org/officeDocument/2006/relationships/tags" Target="../tags/tag153.xml"/><Relationship Id="rId34" Type="http://schemas.openxmlformats.org/officeDocument/2006/relationships/tags" Target="../tags/tag78.xml"/><Relationship Id="rId50" Type="http://schemas.openxmlformats.org/officeDocument/2006/relationships/tags" Target="../tags/tag94.xml"/><Relationship Id="rId55" Type="http://schemas.openxmlformats.org/officeDocument/2006/relationships/tags" Target="../tags/tag99.xml"/><Relationship Id="rId76" Type="http://schemas.openxmlformats.org/officeDocument/2006/relationships/tags" Target="../tags/tag120.xml"/><Relationship Id="rId97" Type="http://schemas.openxmlformats.org/officeDocument/2006/relationships/tags" Target="../tags/tag141.xml"/><Relationship Id="rId104" Type="http://schemas.openxmlformats.org/officeDocument/2006/relationships/tags" Target="../tags/tag148.xml"/><Relationship Id="rId120" Type="http://schemas.openxmlformats.org/officeDocument/2006/relationships/tags" Target="../tags/tag164.xml"/><Relationship Id="rId125" Type="http://schemas.openxmlformats.org/officeDocument/2006/relationships/tags" Target="../tags/tag169.xml"/><Relationship Id="rId141" Type="http://schemas.openxmlformats.org/officeDocument/2006/relationships/tags" Target="../tags/tag185.xml"/><Relationship Id="rId146" Type="http://schemas.openxmlformats.org/officeDocument/2006/relationships/tags" Target="../tags/tag190.xml"/><Relationship Id="rId167" Type="http://schemas.openxmlformats.org/officeDocument/2006/relationships/tags" Target="../tags/tag211.xml"/><Relationship Id="rId188" Type="http://schemas.openxmlformats.org/officeDocument/2006/relationships/image" Target="../media/image12.jpeg"/><Relationship Id="rId7" Type="http://schemas.openxmlformats.org/officeDocument/2006/relationships/tags" Target="../tags/tag51.xml"/><Relationship Id="rId71" Type="http://schemas.openxmlformats.org/officeDocument/2006/relationships/tags" Target="../tags/tag115.xml"/><Relationship Id="rId92" Type="http://schemas.openxmlformats.org/officeDocument/2006/relationships/tags" Target="../tags/tag136.xml"/><Relationship Id="rId162" Type="http://schemas.openxmlformats.org/officeDocument/2006/relationships/tags" Target="../tags/tag206.xml"/><Relationship Id="rId183" Type="http://schemas.openxmlformats.org/officeDocument/2006/relationships/tags" Target="../tags/tag227.xml"/><Relationship Id="rId2" Type="http://schemas.openxmlformats.org/officeDocument/2006/relationships/tags" Target="../tags/tag46.xml"/><Relationship Id="rId29" Type="http://schemas.openxmlformats.org/officeDocument/2006/relationships/tags" Target="../tags/tag73.xml"/><Relationship Id="rId24" Type="http://schemas.openxmlformats.org/officeDocument/2006/relationships/tags" Target="../tags/tag68.xml"/><Relationship Id="rId40" Type="http://schemas.openxmlformats.org/officeDocument/2006/relationships/tags" Target="../tags/tag84.xml"/><Relationship Id="rId45" Type="http://schemas.openxmlformats.org/officeDocument/2006/relationships/tags" Target="../tags/tag89.xml"/><Relationship Id="rId66" Type="http://schemas.openxmlformats.org/officeDocument/2006/relationships/tags" Target="../tags/tag110.xml"/><Relationship Id="rId87" Type="http://schemas.openxmlformats.org/officeDocument/2006/relationships/tags" Target="../tags/tag131.xml"/><Relationship Id="rId110" Type="http://schemas.openxmlformats.org/officeDocument/2006/relationships/tags" Target="../tags/tag154.xml"/><Relationship Id="rId115" Type="http://schemas.openxmlformats.org/officeDocument/2006/relationships/tags" Target="../tags/tag159.xml"/><Relationship Id="rId131" Type="http://schemas.openxmlformats.org/officeDocument/2006/relationships/tags" Target="../tags/tag175.xml"/><Relationship Id="rId136" Type="http://schemas.openxmlformats.org/officeDocument/2006/relationships/tags" Target="../tags/tag180.xml"/><Relationship Id="rId157" Type="http://schemas.openxmlformats.org/officeDocument/2006/relationships/tags" Target="../tags/tag201.xml"/><Relationship Id="rId178" Type="http://schemas.openxmlformats.org/officeDocument/2006/relationships/tags" Target="../tags/tag222.xml"/><Relationship Id="rId61" Type="http://schemas.openxmlformats.org/officeDocument/2006/relationships/tags" Target="../tags/tag105.xml"/><Relationship Id="rId82" Type="http://schemas.openxmlformats.org/officeDocument/2006/relationships/tags" Target="../tags/tag126.xml"/><Relationship Id="rId152" Type="http://schemas.openxmlformats.org/officeDocument/2006/relationships/tags" Target="../tags/tag196.xml"/><Relationship Id="rId173" Type="http://schemas.openxmlformats.org/officeDocument/2006/relationships/tags" Target="../tags/tag217.xml"/><Relationship Id="rId194" Type="http://schemas.microsoft.com/office/2007/relationships/hdphoto" Target="../media/hdphoto3.wdp"/><Relationship Id="rId19" Type="http://schemas.openxmlformats.org/officeDocument/2006/relationships/tags" Target="../tags/tag63.xml"/><Relationship Id="rId14" Type="http://schemas.openxmlformats.org/officeDocument/2006/relationships/tags" Target="../tags/tag58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56" Type="http://schemas.openxmlformats.org/officeDocument/2006/relationships/tags" Target="../tags/tag100.xml"/><Relationship Id="rId77" Type="http://schemas.openxmlformats.org/officeDocument/2006/relationships/tags" Target="../tags/tag121.xml"/><Relationship Id="rId100" Type="http://schemas.openxmlformats.org/officeDocument/2006/relationships/tags" Target="../tags/tag144.xml"/><Relationship Id="rId105" Type="http://schemas.openxmlformats.org/officeDocument/2006/relationships/tags" Target="../tags/tag149.xml"/><Relationship Id="rId126" Type="http://schemas.openxmlformats.org/officeDocument/2006/relationships/tags" Target="../tags/tag170.xml"/><Relationship Id="rId147" Type="http://schemas.openxmlformats.org/officeDocument/2006/relationships/tags" Target="../tags/tag191.xml"/><Relationship Id="rId168" Type="http://schemas.openxmlformats.org/officeDocument/2006/relationships/tags" Target="../tags/tag212.xml"/><Relationship Id="rId8" Type="http://schemas.openxmlformats.org/officeDocument/2006/relationships/tags" Target="../tags/tag52.xml"/><Relationship Id="rId51" Type="http://schemas.openxmlformats.org/officeDocument/2006/relationships/tags" Target="../tags/tag95.xml"/><Relationship Id="rId72" Type="http://schemas.openxmlformats.org/officeDocument/2006/relationships/tags" Target="../tags/tag116.xml"/><Relationship Id="rId93" Type="http://schemas.openxmlformats.org/officeDocument/2006/relationships/tags" Target="../tags/tag137.xml"/><Relationship Id="rId98" Type="http://schemas.openxmlformats.org/officeDocument/2006/relationships/tags" Target="../tags/tag142.xml"/><Relationship Id="rId121" Type="http://schemas.openxmlformats.org/officeDocument/2006/relationships/tags" Target="../tags/tag165.xml"/><Relationship Id="rId142" Type="http://schemas.openxmlformats.org/officeDocument/2006/relationships/tags" Target="../tags/tag186.xml"/><Relationship Id="rId163" Type="http://schemas.openxmlformats.org/officeDocument/2006/relationships/tags" Target="../tags/tag207.xml"/><Relationship Id="rId184" Type="http://schemas.openxmlformats.org/officeDocument/2006/relationships/tags" Target="../tags/tag228.xml"/><Relationship Id="rId189" Type="http://schemas.openxmlformats.org/officeDocument/2006/relationships/image" Target="../media/image13.png"/><Relationship Id="rId3" Type="http://schemas.openxmlformats.org/officeDocument/2006/relationships/tags" Target="../tags/tag47.xml"/><Relationship Id="rId25" Type="http://schemas.openxmlformats.org/officeDocument/2006/relationships/tags" Target="../tags/tag69.xml"/><Relationship Id="rId46" Type="http://schemas.openxmlformats.org/officeDocument/2006/relationships/tags" Target="../tags/tag90.xml"/><Relationship Id="rId67" Type="http://schemas.openxmlformats.org/officeDocument/2006/relationships/tags" Target="../tags/tag111.xml"/><Relationship Id="rId116" Type="http://schemas.openxmlformats.org/officeDocument/2006/relationships/tags" Target="../tags/tag160.xml"/><Relationship Id="rId137" Type="http://schemas.openxmlformats.org/officeDocument/2006/relationships/tags" Target="../tags/tag181.xml"/><Relationship Id="rId158" Type="http://schemas.openxmlformats.org/officeDocument/2006/relationships/tags" Target="../tags/tag202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62" Type="http://schemas.openxmlformats.org/officeDocument/2006/relationships/tags" Target="../tags/tag106.xml"/><Relationship Id="rId83" Type="http://schemas.openxmlformats.org/officeDocument/2006/relationships/tags" Target="../tags/tag127.xml"/><Relationship Id="rId88" Type="http://schemas.openxmlformats.org/officeDocument/2006/relationships/tags" Target="../tags/tag132.xml"/><Relationship Id="rId111" Type="http://schemas.openxmlformats.org/officeDocument/2006/relationships/tags" Target="../tags/tag155.xml"/><Relationship Id="rId132" Type="http://schemas.openxmlformats.org/officeDocument/2006/relationships/tags" Target="../tags/tag176.xml"/><Relationship Id="rId153" Type="http://schemas.openxmlformats.org/officeDocument/2006/relationships/tags" Target="../tags/tag197.xml"/><Relationship Id="rId174" Type="http://schemas.openxmlformats.org/officeDocument/2006/relationships/tags" Target="../tags/tag218.xml"/><Relationship Id="rId179" Type="http://schemas.openxmlformats.org/officeDocument/2006/relationships/tags" Target="../tags/tag223.xml"/><Relationship Id="rId190" Type="http://schemas.openxmlformats.org/officeDocument/2006/relationships/image" Target="../media/image16.png"/><Relationship Id="rId15" Type="http://schemas.openxmlformats.org/officeDocument/2006/relationships/tags" Target="../tags/tag59.xml"/><Relationship Id="rId36" Type="http://schemas.openxmlformats.org/officeDocument/2006/relationships/tags" Target="../tags/tag80.xml"/><Relationship Id="rId57" Type="http://schemas.openxmlformats.org/officeDocument/2006/relationships/tags" Target="../tags/tag101.xml"/><Relationship Id="rId106" Type="http://schemas.openxmlformats.org/officeDocument/2006/relationships/tags" Target="../tags/tag150.xml"/><Relationship Id="rId127" Type="http://schemas.openxmlformats.org/officeDocument/2006/relationships/tags" Target="../tags/tag171.xml"/><Relationship Id="rId10" Type="http://schemas.openxmlformats.org/officeDocument/2006/relationships/tags" Target="../tags/tag54.xml"/><Relationship Id="rId31" Type="http://schemas.openxmlformats.org/officeDocument/2006/relationships/tags" Target="../tags/tag75.xml"/><Relationship Id="rId52" Type="http://schemas.openxmlformats.org/officeDocument/2006/relationships/tags" Target="../tags/tag96.xml"/><Relationship Id="rId73" Type="http://schemas.openxmlformats.org/officeDocument/2006/relationships/tags" Target="../tags/tag117.xml"/><Relationship Id="rId78" Type="http://schemas.openxmlformats.org/officeDocument/2006/relationships/tags" Target="../tags/tag122.xml"/><Relationship Id="rId94" Type="http://schemas.openxmlformats.org/officeDocument/2006/relationships/tags" Target="../tags/tag138.xml"/><Relationship Id="rId99" Type="http://schemas.openxmlformats.org/officeDocument/2006/relationships/tags" Target="../tags/tag143.xml"/><Relationship Id="rId101" Type="http://schemas.openxmlformats.org/officeDocument/2006/relationships/tags" Target="../tags/tag145.xml"/><Relationship Id="rId122" Type="http://schemas.openxmlformats.org/officeDocument/2006/relationships/tags" Target="../tags/tag166.xml"/><Relationship Id="rId143" Type="http://schemas.openxmlformats.org/officeDocument/2006/relationships/tags" Target="../tags/tag187.xml"/><Relationship Id="rId148" Type="http://schemas.openxmlformats.org/officeDocument/2006/relationships/tags" Target="../tags/tag192.xml"/><Relationship Id="rId164" Type="http://schemas.openxmlformats.org/officeDocument/2006/relationships/tags" Target="../tags/tag208.xml"/><Relationship Id="rId169" Type="http://schemas.openxmlformats.org/officeDocument/2006/relationships/tags" Target="../tags/tag213.xml"/><Relationship Id="rId185" Type="http://schemas.openxmlformats.org/officeDocument/2006/relationships/slideLayout" Target="../slideLayouts/slideLayout6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80" Type="http://schemas.openxmlformats.org/officeDocument/2006/relationships/tags" Target="../tags/tag224.xml"/><Relationship Id="rId26" Type="http://schemas.openxmlformats.org/officeDocument/2006/relationships/tags" Target="../tags/tag7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15.svg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17" Type="http://schemas.openxmlformats.org/officeDocument/2006/relationships/image" Target="../media/image14.png"/><Relationship Id="rId2" Type="http://schemas.openxmlformats.org/officeDocument/2006/relationships/tags" Target="../tags/tag304.xml"/><Relationship Id="rId16" Type="http://schemas.microsoft.com/office/2007/relationships/hdphoto" Target="../media/hdphoto4.wdp"/><Relationship Id="rId20" Type="http://schemas.microsoft.com/office/2007/relationships/hdphoto" Target="../media/hdphoto5.wdp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5" Type="http://schemas.openxmlformats.org/officeDocument/2006/relationships/image" Target="../media/image23.png"/><Relationship Id="rId10" Type="http://schemas.openxmlformats.org/officeDocument/2006/relationships/tags" Target="../tags/tag312.xml"/><Relationship Id="rId19" Type="http://schemas.openxmlformats.org/officeDocument/2006/relationships/image" Target="../media/image24.png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15.svg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image" Target="../media/image14.png"/><Relationship Id="rId2" Type="http://schemas.openxmlformats.org/officeDocument/2006/relationships/tags" Target="../tags/tag316.xml"/><Relationship Id="rId16" Type="http://schemas.microsoft.com/office/2007/relationships/hdphoto" Target="../media/hdphoto4.wdp"/><Relationship Id="rId20" Type="http://schemas.microsoft.com/office/2007/relationships/hdphoto" Target="../media/hdphoto5.wdp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image" Target="../media/image23.png"/><Relationship Id="rId10" Type="http://schemas.openxmlformats.org/officeDocument/2006/relationships/tags" Target="../tags/tag324.xml"/><Relationship Id="rId19" Type="http://schemas.openxmlformats.org/officeDocument/2006/relationships/image" Target="../media/image24.png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image" Target="../media/image23.png"/><Relationship Id="rId3" Type="http://schemas.openxmlformats.org/officeDocument/2006/relationships/tags" Target="../tags/tag329.xml"/><Relationship Id="rId21" Type="http://schemas.openxmlformats.org/officeDocument/2006/relationships/image" Target="../media/image15.svg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image" Target="../media/image12.jpeg"/><Relationship Id="rId2" Type="http://schemas.openxmlformats.org/officeDocument/2006/relationships/tags" Target="../tags/tag328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14.png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23" Type="http://schemas.microsoft.com/office/2007/relationships/hdphoto" Target="../media/hdphoto5.wdp"/><Relationship Id="rId10" Type="http://schemas.openxmlformats.org/officeDocument/2006/relationships/tags" Target="../tags/tag336.xml"/><Relationship Id="rId19" Type="http://schemas.microsoft.com/office/2007/relationships/hdphoto" Target="../media/hdphoto4.wdp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image" Target="../media/image16.png"/><Relationship Id="rId3" Type="http://schemas.openxmlformats.org/officeDocument/2006/relationships/tags" Target="../tags/tag231.xml"/><Relationship Id="rId21" Type="http://schemas.openxmlformats.org/officeDocument/2006/relationships/tags" Target="../tags/tag249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image" Target="../media/image13.png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0" Type="http://schemas.openxmlformats.org/officeDocument/2006/relationships/tags" Target="../tags/tag248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24" Type="http://schemas.openxmlformats.org/officeDocument/2006/relationships/image" Target="../media/image12.jpeg"/><Relationship Id="rId5" Type="http://schemas.openxmlformats.org/officeDocument/2006/relationships/tags" Target="../tags/tag233.xml"/><Relationship Id="rId15" Type="http://schemas.openxmlformats.org/officeDocument/2006/relationships/tags" Target="../tags/tag243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238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s.io/zh-cn/docs/v2/quickstart/quick-start.html" TargetMode="External"/><Relationship Id="rId2" Type="http://schemas.openxmlformats.org/officeDocument/2006/relationships/hyperlink" Target="https://github.com/alibaba/nacos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s.io/zh-cn/docs/v2/quickstart/quick-start.html" TargetMode="External"/><Relationship Id="rId2" Type="http://schemas.openxmlformats.org/officeDocument/2006/relationships/hyperlink" Target="https://github.com/alibaba/nacos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s.io/zh-cn/docs/v2/quickstart/quick-start.html" TargetMode="External"/><Relationship Id="rId2" Type="http://schemas.openxmlformats.org/officeDocument/2006/relationships/hyperlink" Target="https://github.com/alibaba/nacos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A8C67-BF70-F17B-A3AA-52B245B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657B-A13D-4C89-1B2D-34F182446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网关及配置管理</a:t>
            </a:r>
          </a:p>
        </p:txBody>
      </p:sp>
    </p:spTree>
    <p:extLst>
      <p:ext uri="{BB962C8B-B14F-4D97-AF65-F5344CB8AC3E}">
        <p14:creationId xmlns:p14="http://schemas.microsoft.com/office/powerpoint/2010/main" val="373822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PA-组合 55">
            <a:extLst>
              <a:ext uri="{FF2B5EF4-FFF2-40B4-BE49-F238E27FC236}">
                <a16:creationId xmlns:a16="http://schemas.microsoft.com/office/drawing/2014/main" id="{242605FA-6C30-DF0E-F038-1FD49A8E07C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941168" y="2428645"/>
            <a:ext cx="1964804" cy="1970992"/>
            <a:chOff x="8941168" y="2510837"/>
            <a:chExt cx="1964804" cy="197099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D0F6787-6E5D-4ED3-34F9-9609B093AC6C}"/>
                </a:ext>
              </a:extLst>
            </p:cNvPr>
            <p:cNvGrpSpPr/>
            <p:nvPr/>
          </p:nvGrpSpPr>
          <p:grpSpPr>
            <a:xfrm>
              <a:off x="8941168" y="2510837"/>
              <a:ext cx="1964804" cy="1970992"/>
              <a:chOff x="4584708" y="1580876"/>
              <a:chExt cx="2703198" cy="2711712"/>
            </a:xfrm>
          </p:grpSpPr>
          <p:sp>
            <p:nvSpPr>
              <p:cNvPr id="45" name="PA-椭圆 7">
                <a:extLst>
                  <a:ext uri="{FF2B5EF4-FFF2-40B4-BE49-F238E27FC236}">
                    <a16:creationId xmlns:a16="http://schemas.microsoft.com/office/drawing/2014/main" id="{29A63618-8146-E2E5-9438-7C28BAE2303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84708" y="1580876"/>
                <a:ext cx="2703198" cy="2711712"/>
              </a:xfrm>
              <a:prstGeom prst="ellipse">
                <a:avLst/>
              </a:prstGeom>
              <a:solidFill>
                <a:srgbClr val="404040"/>
              </a:solidFill>
              <a:ln w="3810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PA-椭圆 8">
                <a:extLst>
                  <a:ext uri="{FF2B5EF4-FFF2-40B4-BE49-F238E27FC236}">
                    <a16:creationId xmlns:a16="http://schemas.microsoft.com/office/drawing/2014/main" id="{31668D50-7948-E9B9-B111-2A35C7840E4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1" name="PA-矩形 50">
              <a:extLst>
                <a:ext uri="{FF2B5EF4-FFF2-40B4-BE49-F238E27FC236}">
                  <a16:creationId xmlns:a16="http://schemas.microsoft.com/office/drawing/2014/main" id="{B4BA429B-4279-0E69-A691-EF455EFBBC9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207189" y="3511390"/>
              <a:ext cx="14727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配置路由</a:t>
              </a:r>
              <a:endParaRPr lang="zh-CN" altLang="en-US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2" name="PA-文本框 51">
              <a:extLst>
                <a:ext uri="{FF2B5EF4-FFF2-40B4-BE49-F238E27FC236}">
                  <a16:creationId xmlns:a16="http://schemas.microsoft.com/office/drawing/2014/main" id="{19995D5C-D6EF-82A9-0FA9-148D5F0B016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9614788" y="302869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PA-组合 54">
            <a:extLst>
              <a:ext uri="{FF2B5EF4-FFF2-40B4-BE49-F238E27FC236}">
                <a16:creationId xmlns:a16="http://schemas.microsoft.com/office/drawing/2014/main" id="{315F81B7-292B-63B9-26D0-76687E158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312594" y="2428645"/>
            <a:ext cx="1964804" cy="1970992"/>
            <a:chOff x="6312594" y="2510837"/>
            <a:chExt cx="1964804" cy="197099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0EE563-45AE-BCDD-84C6-01850316DD2F}"/>
                </a:ext>
              </a:extLst>
            </p:cNvPr>
            <p:cNvGrpSpPr/>
            <p:nvPr/>
          </p:nvGrpSpPr>
          <p:grpSpPr>
            <a:xfrm>
              <a:off x="6312594" y="2510837"/>
              <a:ext cx="1964804" cy="1970992"/>
              <a:chOff x="7853261" y="1580876"/>
              <a:chExt cx="2703198" cy="2711712"/>
            </a:xfrm>
          </p:grpSpPr>
          <p:sp>
            <p:nvSpPr>
              <p:cNvPr id="38" name="PA-椭圆 9">
                <a:extLst>
                  <a:ext uri="{FF2B5EF4-FFF2-40B4-BE49-F238E27FC236}">
                    <a16:creationId xmlns:a16="http://schemas.microsoft.com/office/drawing/2014/main" id="{C795F054-848F-EABD-C742-193B27C5D90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C00000"/>
              </a:solidFill>
              <a:ln w="3810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PA-椭圆 10">
                <a:extLst>
                  <a:ext uri="{FF2B5EF4-FFF2-40B4-BE49-F238E27FC236}">
                    <a16:creationId xmlns:a16="http://schemas.microsoft.com/office/drawing/2014/main" id="{357EAF48-EF9A-63CB-8299-FFFD16945F8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PA-矩形 15">
              <a:extLst>
                <a:ext uri="{FF2B5EF4-FFF2-40B4-BE49-F238E27FC236}">
                  <a16:creationId xmlns:a16="http://schemas.microsoft.com/office/drawing/2014/main" id="{0C06EE95-F10B-DDD8-8488-D980D29AF3F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14620" y="3524253"/>
              <a:ext cx="14322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编写启动类</a:t>
              </a:r>
              <a:endParaRPr lang="zh-CN" altLang="en-US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PA-文本框 19">
              <a:extLst>
                <a:ext uri="{FF2B5EF4-FFF2-40B4-BE49-F238E27FC236}">
                  <a16:creationId xmlns:a16="http://schemas.microsoft.com/office/drawing/2014/main" id="{BAE035BA-C7F1-2638-33CF-A65F35CAD242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7022218" y="302869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PA-组合 53">
            <a:extLst>
              <a:ext uri="{FF2B5EF4-FFF2-40B4-BE49-F238E27FC236}">
                <a16:creationId xmlns:a16="http://schemas.microsoft.com/office/drawing/2014/main" id="{09EED727-56B3-E67F-1472-9A2B7E38B3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684302" y="2428645"/>
            <a:ext cx="1964804" cy="1970992"/>
            <a:chOff x="3684302" y="2510837"/>
            <a:chExt cx="1964804" cy="197099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AD57B04-AD21-BA4A-393C-9913883890CD}"/>
                </a:ext>
              </a:extLst>
            </p:cNvPr>
            <p:cNvGrpSpPr/>
            <p:nvPr/>
          </p:nvGrpSpPr>
          <p:grpSpPr>
            <a:xfrm>
              <a:off x="3684302" y="2510837"/>
              <a:ext cx="1964804" cy="1970992"/>
              <a:chOff x="4584708" y="1580876"/>
              <a:chExt cx="2703198" cy="2711712"/>
            </a:xfrm>
          </p:grpSpPr>
          <p:sp>
            <p:nvSpPr>
              <p:cNvPr id="40" name="PA-椭圆 7">
                <a:extLst>
                  <a:ext uri="{FF2B5EF4-FFF2-40B4-BE49-F238E27FC236}">
                    <a16:creationId xmlns:a16="http://schemas.microsoft.com/office/drawing/2014/main" id="{9C5681AA-D5D2-99EF-3856-A3230C713E2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584708" y="1580876"/>
                <a:ext cx="2703198" cy="2711712"/>
              </a:xfrm>
              <a:prstGeom prst="ellipse">
                <a:avLst/>
              </a:prstGeom>
              <a:solidFill>
                <a:srgbClr val="404040"/>
              </a:solidFill>
              <a:ln w="3810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PA-椭圆 8">
                <a:extLst>
                  <a:ext uri="{FF2B5EF4-FFF2-40B4-BE49-F238E27FC236}">
                    <a16:creationId xmlns:a16="http://schemas.microsoft.com/office/drawing/2014/main" id="{BD9E93B4-5181-01B1-1BC2-AE1657D3435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" name="PA-矩形 13">
              <a:extLst>
                <a:ext uri="{FF2B5EF4-FFF2-40B4-BE49-F238E27FC236}">
                  <a16:creationId xmlns:a16="http://schemas.microsoft.com/office/drawing/2014/main" id="{62F36C2C-5BF5-587A-4ED2-FE1339EC105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950324" y="3511390"/>
              <a:ext cx="14634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引入依赖</a:t>
              </a:r>
              <a:endParaRPr lang="zh-CN" altLang="en-US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PA-文本框 18">
              <a:extLst>
                <a:ext uri="{FF2B5EF4-FFF2-40B4-BE49-F238E27FC236}">
                  <a16:creationId xmlns:a16="http://schemas.microsoft.com/office/drawing/2014/main" id="{4FCF80FA-3315-4632-68B5-2B0EFC6DD15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4357922" y="302869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PA-组合 52">
            <a:extLst>
              <a:ext uri="{FF2B5EF4-FFF2-40B4-BE49-F238E27FC236}">
                <a16:creationId xmlns:a16="http://schemas.microsoft.com/office/drawing/2014/main" id="{E063B122-BD22-4EF6-EB40-C2F9B93AEA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2917" y="2428646"/>
            <a:ext cx="1967897" cy="1970991"/>
            <a:chOff x="1052917" y="2510838"/>
            <a:chExt cx="1967897" cy="197099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44CAC06-6938-30A9-A840-F39FC17609D9}"/>
                </a:ext>
              </a:extLst>
            </p:cNvPr>
            <p:cNvGrpSpPr/>
            <p:nvPr/>
          </p:nvGrpSpPr>
          <p:grpSpPr>
            <a:xfrm>
              <a:off x="1052917" y="2510838"/>
              <a:ext cx="1967897" cy="1970991"/>
              <a:chOff x="1393278" y="1580877"/>
              <a:chExt cx="2707454" cy="2711710"/>
            </a:xfrm>
          </p:grpSpPr>
          <p:sp>
            <p:nvSpPr>
              <p:cNvPr id="42" name="PA-椭圆 5">
                <a:extLst>
                  <a:ext uri="{FF2B5EF4-FFF2-40B4-BE49-F238E27FC236}">
                    <a16:creationId xmlns:a16="http://schemas.microsoft.com/office/drawing/2014/main" id="{C22A3EE1-DCFF-D9D4-0429-101F9CCE067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C00000"/>
              </a:solidFill>
              <a:ln w="3810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PA-椭圆 6">
                <a:extLst>
                  <a:ext uri="{FF2B5EF4-FFF2-40B4-BE49-F238E27FC236}">
                    <a16:creationId xmlns:a16="http://schemas.microsoft.com/office/drawing/2014/main" id="{2C7CB5C2-993A-E9B0-12B0-CB14269F323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474164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PA-矩形 12">
              <a:extLst>
                <a:ext uri="{FF2B5EF4-FFF2-40B4-BE49-F238E27FC236}">
                  <a16:creationId xmlns:a16="http://schemas.microsoft.com/office/drawing/2014/main" id="{FAB2EDBA-C077-9CAE-6666-C0901F3D348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72214" y="3510221"/>
              <a:ext cx="17352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创建网关服务</a:t>
              </a:r>
              <a:endParaRPr lang="zh-CN" altLang="en-US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PA-文本框 17">
              <a:extLst>
                <a:ext uri="{FF2B5EF4-FFF2-40B4-BE49-F238E27FC236}">
                  <a16:creationId xmlns:a16="http://schemas.microsoft.com/office/drawing/2014/main" id="{74188C80-1DBA-247B-B1EB-A6873D9A6B0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699458" y="3028690"/>
              <a:ext cx="6559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快速入门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网关是一个独立服务，因此入门案例中我们要做这么几件事情：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A04FD9C-B4E9-84C4-AD5E-D412EF341067}"/>
              </a:ext>
            </a:extLst>
          </p:cNvPr>
          <p:cNvGrpSpPr/>
          <p:nvPr/>
        </p:nvGrpSpPr>
        <p:grpSpPr>
          <a:xfrm>
            <a:off x="2804790" y="3334943"/>
            <a:ext cx="1130719" cy="158402"/>
            <a:chOff x="2929691" y="2081563"/>
            <a:chExt cx="900366" cy="190467"/>
          </a:xfrm>
        </p:grpSpPr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E2456370-3572-1069-042D-3B705BD9D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  <a:effectLst>
              <a:innerShdw blurRad="114300">
                <a:schemeClr val="tx1"/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D1659824-2EEB-5AF8-DEFC-E2DDDD90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CE7B5196-7097-4722-EDE0-6FCF42FD4093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A671B3-ED1F-0635-3BA8-9628248C4F60}"/>
              </a:ext>
            </a:extLst>
          </p:cNvPr>
          <p:cNvGrpSpPr/>
          <p:nvPr/>
        </p:nvGrpSpPr>
        <p:grpSpPr>
          <a:xfrm>
            <a:off x="5418487" y="3334943"/>
            <a:ext cx="1130719" cy="158402"/>
            <a:chOff x="5627069" y="2081563"/>
            <a:chExt cx="900366" cy="190467"/>
          </a:xfrm>
        </p:grpSpPr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266DFC34-AEA2-4454-2A34-B3747259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0DB12506-23A0-C3B7-8F45-E3E527EFA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EEEA71A-6EBC-0F68-FAEE-653541DEC7D9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05562FE-113B-5D6F-063D-25EA82D1B374}"/>
              </a:ext>
            </a:extLst>
          </p:cNvPr>
          <p:cNvGrpSpPr/>
          <p:nvPr/>
        </p:nvGrpSpPr>
        <p:grpSpPr>
          <a:xfrm>
            <a:off x="8061656" y="3334943"/>
            <a:ext cx="1130719" cy="158402"/>
            <a:chOff x="2929691" y="2081563"/>
            <a:chExt cx="900366" cy="190467"/>
          </a:xfrm>
        </p:grpSpPr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3825D12A-BC24-DE80-0498-9957F62D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44081C2E-ACF5-CA57-7B0F-EA993373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1B07818B-A5C7-AA16-52A4-C4E7AEA2FFD0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CF64596-8E99-DABF-ED28-CF0ED68F99C7}"/>
              </a:ext>
            </a:extLst>
          </p:cNvPr>
          <p:cNvGrpSpPr/>
          <p:nvPr/>
        </p:nvGrpSpPr>
        <p:grpSpPr>
          <a:xfrm>
            <a:off x="1847041" y="4968060"/>
            <a:ext cx="5831126" cy="1454680"/>
            <a:chOff x="1351994" y="3006665"/>
            <a:chExt cx="5831126" cy="145468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B9D0A8E-A354-128F-94CA-77FAFED3A4CB}"/>
                </a:ext>
              </a:extLst>
            </p:cNvPr>
            <p:cNvSpPr/>
            <p:nvPr/>
          </p:nvSpPr>
          <p:spPr>
            <a:xfrm>
              <a:off x="1351994" y="3006665"/>
              <a:ext cx="5720307" cy="145468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548E974-51C9-4821-EB6B-F7CC23AF8AD8}"/>
                </a:ext>
              </a:extLst>
            </p:cNvPr>
            <p:cNvSpPr txBox="1"/>
            <p:nvPr/>
          </p:nvSpPr>
          <p:spPr>
            <a:xfrm>
              <a:off x="1351995" y="3372184"/>
              <a:ext cx="5831125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网关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&gt;spring-cloud-starter-gateway&lt;/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A775BF9D-2AD5-E3D6-23E7-A66649EADD82}"/>
                </a:ext>
              </a:extLst>
            </p:cNvPr>
            <p:cNvSpPr/>
            <p:nvPr/>
          </p:nvSpPr>
          <p:spPr>
            <a:xfrm>
              <a:off x="1351995" y="3028401"/>
              <a:ext cx="572030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454C1D3-973C-339F-B39C-D050FC943C4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D8EEF531-5946-0FD4-6736-0F944C86FF2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6A330A1-A278-7C31-E54A-E27D0F6B009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D7C7CD1-98BE-9904-545C-D09815C9598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0C7BB3C-5281-7F1B-0F10-3F48C3B436FA}"/>
              </a:ext>
            </a:extLst>
          </p:cNvPr>
          <p:cNvGrpSpPr/>
          <p:nvPr/>
        </p:nvGrpSpPr>
        <p:grpSpPr>
          <a:xfrm>
            <a:off x="4490038" y="4626084"/>
            <a:ext cx="5831125" cy="1846658"/>
            <a:chOff x="1351994" y="3006665"/>
            <a:chExt cx="5831125" cy="184665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5CE89BEF-776E-2F0B-E5A2-82D2214C016B}"/>
                </a:ext>
              </a:extLst>
            </p:cNvPr>
            <p:cNvSpPr/>
            <p:nvPr/>
          </p:nvSpPr>
          <p:spPr>
            <a:xfrm>
              <a:off x="1351994" y="3006665"/>
              <a:ext cx="5720307" cy="184665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C9A138C-A505-4F05-4AAF-191D52FA5C86}"/>
                </a:ext>
              </a:extLst>
            </p:cNvPr>
            <p:cNvSpPr txBox="1"/>
            <p:nvPr/>
          </p:nvSpPr>
          <p:spPr>
            <a:xfrm>
              <a:off x="1351995" y="3372184"/>
              <a:ext cx="5831124" cy="144655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gateway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routes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-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item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路由规则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，自定义，唯一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uri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lb://item-service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路由目标微服务，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lb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代表负载均衡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predicates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路由断言，判断请求是否符合规则，符合则路由到目标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- Path=/items/**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1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zh-CN" altLang="en-US" sz="1100" i="1">
                  <a:solidFill>
                    <a:srgbClr val="1C8E1C"/>
                  </a:solidFill>
                  <a:latin typeface="Source Code Pro" panose="020B0509030403020204" pitchFamily="49" charset="0"/>
                </a:rPr>
                <a:t>以请求路径做判断，以</a:t>
              </a:r>
              <a:r>
                <a:rPr lang="en-US" altLang="zh-CN" sz="1100" i="1">
                  <a:solidFill>
                    <a:srgbClr val="1C8E1C"/>
                  </a:solidFill>
                  <a:latin typeface="Source Code Pro" panose="020B0509030403020204" pitchFamily="49" charset="0"/>
                </a:rPr>
                <a:t>/items</a:t>
              </a:r>
              <a:r>
                <a:rPr lang="zh-CN" altLang="en-US" sz="1100" i="1">
                  <a:solidFill>
                    <a:srgbClr val="1C8E1C"/>
                  </a:solidFill>
                  <a:latin typeface="Source Code Pro" panose="020B0509030403020204" pitchFamily="49" charset="0"/>
                </a:rPr>
                <a:t>开头则符合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C447F4-DA50-3286-631D-1433D2A27D5F}"/>
                </a:ext>
              </a:extLst>
            </p:cNvPr>
            <p:cNvSpPr/>
            <p:nvPr/>
          </p:nvSpPr>
          <p:spPr>
            <a:xfrm>
              <a:off x="1351995" y="3028401"/>
              <a:ext cx="572030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6EFA104-5328-F889-209E-F385EA1ECE1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E159C2EB-DAFC-06FF-2894-5A10A076BE5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7B3B53A-555D-9172-1897-106DF26B060F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744B4C49-28FC-A0E3-C12B-F49E4D9B9BD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33112 L 0 0 E" pathEditMode="relative" ptsTypes="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  <p:from x="11617" y="1161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2.08333E-6 -0.2331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7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2331 L -1.875E-6 2.22222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  <p:from x="11617" y="1161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快速入门</a:t>
            </a:r>
            <a:endParaRPr lang="en-US" altLang="zh-CN">
              <a:solidFill>
                <a:srgbClr val="B60004"/>
              </a:solidFill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F7E1B50-103C-2845-65F8-16C0D2C8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74" y="3793979"/>
            <a:ext cx="991032" cy="99103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104C9B-53D0-5B55-94D0-EF35645110D8}"/>
              </a:ext>
            </a:extLst>
          </p:cNvPr>
          <p:cNvSpPr/>
          <p:nvPr/>
        </p:nvSpPr>
        <p:spPr>
          <a:xfrm>
            <a:off x="4227534" y="4040083"/>
            <a:ext cx="1252603" cy="4988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Gateway</a:t>
            </a: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8C9FDA-9007-34AF-3DCA-6F2B0BCE711F}"/>
              </a:ext>
            </a:extLst>
          </p:cNvPr>
          <p:cNvSpPr/>
          <p:nvPr/>
        </p:nvSpPr>
        <p:spPr>
          <a:xfrm>
            <a:off x="7810863" y="3044377"/>
            <a:ext cx="1195352" cy="49882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4B4777-7326-54E3-8099-884D31E503C9}"/>
              </a:ext>
            </a:extLst>
          </p:cNvPr>
          <p:cNvSpPr/>
          <p:nvPr/>
        </p:nvSpPr>
        <p:spPr>
          <a:xfrm>
            <a:off x="7810865" y="4040083"/>
            <a:ext cx="1195352" cy="49882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D30194-DC6A-43E3-7AC5-5D3C4F73B052}"/>
              </a:ext>
            </a:extLst>
          </p:cNvPr>
          <p:cNvSpPr/>
          <p:nvPr/>
        </p:nvSpPr>
        <p:spPr>
          <a:xfrm>
            <a:off x="7810863" y="5035789"/>
            <a:ext cx="1195352" cy="49882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6F9D1A-90A3-BDF7-D7B4-5A206AEB95AD}"/>
              </a:ext>
            </a:extLst>
          </p:cNvPr>
          <p:cNvSpPr/>
          <p:nvPr/>
        </p:nvSpPr>
        <p:spPr>
          <a:xfrm>
            <a:off x="5904936" y="1780893"/>
            <a:ext cx="3576965" cy="5171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注册中心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8848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D719883-3FBF-2D97-CE0A-3BEEFF1DA7B4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 flipV="1">
            <a:off x="9006215" y="2039488"/>
            <a:ext cx="475686" cy="1254301"/>
          </a:xfrm>
          <a:prstGeom prst="bentConnector3">
            <a:avLst>
              <a:gd name="adj1" fmla="val 14805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294FEF2-33AC-287F-1E2B-60CD22453284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flipV="1">
            <a:off x="9006217" y="2039488"/>
            <a:ext cx="475684" cy="2250007"/>
          </a:xfrm>
          <a:prstGeom prst="bentConnector3">
            <a:avLst>
              <a:gd name="adj1" fmla="val 14805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4A56C2D-9593-7833-0AA8-200153C830AE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V="1">
            <a:off x="9006215" y="2039488"/>
            <a:ext cx="475686" cy="3245713"/>
          </a:xfrm>
          <a:prstGeom prst="bentConnector3">
            <a:avLst>
              <a:gd name="adj1" fmla="val 14805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048E86-EF2B-D9F2-4416-1F9EDD31F1F2}"/>
              </a:ext>
            </a:extLst>
          </p:cNvPr>
          <p:cNvSpPr txBox="1"/>
          <p:nvPr/>
        </p:nvSpPr>
        <p:spPr>
          <a:xfrm>
            <a:off x="9768794" y="251784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服务注册</a:t>
            </a:r>
            <a:endParaRPr lang="en-US" altLang="zh-CN" sz="120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和发现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0BC0584-FEE2-AF29-3207-D1D587E62B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806" y="4289495"/>
            <a:ext cx="2330728" cy="0"/>
          </a:xfrm>
          <a:prstGeom prst="straightConnector1">
            <a:avLst/>
          </a:prstGeom>
          <a:ln>
            <a:solidFill>
              <a:srgbClr val="3C3D3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C1127A-A7AF-5855-DB84-6688CA1AF599}"/>
              </a:ext>
            </a:extLst>
          </p:cNvPr>
          <p:cNvSpPr txBox="1"/>
          <p:nvPr/>
        </p:nvSpPr>
        <p:spPr>
          <a:xfrm>
            <a:off x="1888720" y="4056054"/>
            <a:ext cx="2636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http://127.0.0.1:8080/items/list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8E188A93-9C55-55BF-11B2-0F5A7CDA4237}"/>
              </a:ext>
            </a:extLst>
          </p:cNvPr>
          <p:cNvSpPr/>
          <p:nvPr/>
        </p:nvSpPr>
        <p:spPr>
          <a:xfrm>
            <a:off x="3531213" y="4016587"/>
            <a:ext cx="2636316" cy="884105"/>
          </a:xfrm>
          <a:prstGeom prst="wedgeRoundRectCallout">
            <a:avLst>
              <a:gd name="adj1" fmla="val 33803"/>
              <a:gd name="adj2" fmla="val -128899"/>
              <a:gd name="adj3" fmla="val 16667"/>
            </a:avLst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routes:</a:t>
            </a:r>
          </a:p>
          <a:p>
            <a:pPr marL="171450" indent="-171450">
              <a:buFontTx/>
              <a:buChar char="-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/users/**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lb:/user-service</a:t>
            </a:r>
          </a:p>
          <a:p>
            <a:pPr marL="171450" indent="-171450">
              <a:buFontTx/>
              <a:buChar char="-"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Wingdings" panose="05000000000000000000" pitchFamily="2" charset="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8E1C15B-02A7-0040-B5B2-28358EBD3F0F}"/>
              </a:ext>
            </a:extLst>
          </p:cNvPr>
          <p:cNvCxnSpPr>
            <a:stCxn id="17" idx="1"/>
            <a:endCxn id="5" idx="0"/>
          </p:cNvCxnSpPr>
          <p:nvPr/>
        </p:nvCxnSpPr>
        <p:spPr>
          <a:xfrm rot="10800000" flipV="1">
            <a:off x="4853836" y="2039487"/>
            <a:ext cx="1051100" cy="20005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D9A5ED4-8929-46DC-8267-948C8CCD195F}"/>
              </a:ext>
            </a:extLst>
          </p:cNvPr>
          <p:cNvSpPr txBox="1"/>
          <p:nvPr/>
        </p:nvSpPr>
        <p:spPr>
          <a:xfrm>
            <a:off x="2881040" y="5009151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路由规则判断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1BB958C-D383-7141-5BC7-B029D1DA549F}"/>
              </a:ext>
            </a:extLst>
          </p:cNvPr>
          <p:cNvSpPr txBox="1"/>
          <p:nvPr/>
        </p:nvSpPr>
        <p:spPr>
          <a:xfrm>
            <a:off x="4940572" y="2847645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5FF114-CF93-3BA7-D18F-22C1003A2E8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5480137" y="4289495"/>
            <a:ext cx="2330728" cy="0"/>
          </a:xfrm>
          <a:prstGeom prst="straightConnector1">
            <a:avLst/>
          </a:prstGeom>
          <a:ln>
            <a:solidFill>
              <a:srgbClr val="3C3D3F"/>
            </a:solidFill>
            <a:prstDash val="lg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E43A9E0-F168-BFDD-3707-B3F737B9C4B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480137" y="3293789"/>
            <a:ext cx="2330726" cy="995706"/>
          </a:xfrm>
          <a:prstGeom prst="straightConnector1">
            <a:avLst/>
          </a:prstGeom>
          <a:ln>
            <a:solidFill>
              <a:srgbClr val="3C3D3F"/>
            </a:solidFill>
            <a:prstDash val="lg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ECB9283-A948-C943-4E59-B7DC630E7BB1}"/>
              </a:ext>
            </a:extLst>
          </p:cNvPr>
          <p:cNvSpPr txBox="1"/>
          <p:nvPr/>
        </p:nvSpPr>
        <p:spPr>
          <a:xfrm>
            <a:off x="5779145" y="407072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负载均衡，发送请求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842F13E-374D-D341-A39B-9D4FB6C4A132}"/>
              </a:ext>
            </a:extLst>
          </p:cNvPr>
          <p:cNvSpPr txBox="1"/>
          <p:nvPr/>
        </p:nvSpPr>
        <p:spPr>
          <a:xfrm>
            <a:off x="5507931" y="4369762"/>
            <a:ext cx="2423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http://127.0.0.1:8082/items/list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DDA3E0C-5EC5-631F-FA41-87E9559BF80A}"/>
              </a:ext>
            </a:extLst>
          </p:cNvPr>
          <p:cNvSpPr txBox="1"/>
          <p:nvPr/>
        </p:nvSpPr>
        <p:spPr>
          <a:xfrm>
            <a:off x="3573383" y="4541857"/>
            <a:ext cx="251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/items/**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lb:/item-service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FC7EDAB-2045-6C18-5B2E-82CA15CD5B2B}"/>
              </a:ext>
            </a:extLst>
          </p:cNvPr>
          <p:cNvSpPr txBox="1"/>
          <p:nvPr/>
        </p:nvSpPr>
        <p:spPr>
          <a:xfrm>
            <a:off x="4231655" y="6161586"/>
            <a:ext cx="1417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localhost:8081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CE044A-451E-D4AC-B6F3-07F23C350702}"/>
              </a:ext>
            </a:extLst>
          </p:cNvPr>
          <p:cNvSpPr txBox="1"/>
          <p:nvPr/>
        </p:nvSpPr>
        <p:spPr>
          <a:xfrm>
            <a:off x="4241094" y="6369335"/>
            <a:ext cx="1417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localhost: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8082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38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022E-16 L -0.07552 0.1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946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-0.09097 L -0.07552 0.1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5" grpId="0" animBg="1"/>
      <p:bldP spid="17" grpId="0" animBg="1"/>
      <p:bldP spid="29" grpId="0"/>
      <p:bldP spid="32" grpId="0"/>
      <p:bldP spid="33" grpId="0" animBg="1"/>
      <p:bldP spid="33" grpId="1" animBg="1"/>
      <p:bldP spid="35" grpId="0"/>
      <p:bldP spid="36" grpId="0"/>
      <p:bldP spid="66" grpId="0"/>
      <p:bldP spid="67" grpId="0"/>
      <p:bldP spid="70" grpId="0"/>
      <p:bldP spid="70" grpId="1"/>
      <p:bldP spid="70" grpId="2"/>
      <p:bldP spid="70" grpId="3"/>
      <p:bldP spid="71" grpId="0"/>
      <p:bldP spid="72" grpId="0"/>
      <p:bldP spid="72" grpId="1"/>
      <p:bldP spid="7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0A8896B1-7415-B0DB-1A8A-A421B918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网关搭建步骤有哪些？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1400"/>
              <a:t>创建项目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引入</a:t>
            </a:r>
            <a:r>
              <a:rPr lang="en-US" altLang="zh-CN" sz="1400"/>
              <a:t>nacos</a:t>
            </a:r>
            <a:r>
              <a:rPr lang="zh-CN" altLang="en-US" sz="1400"/>
              <a:t>服务发现、负载均衡和</a:t>
            </a:r>
            <a:r>
              <a:rPr lang="en-US" altLang="zh-CN" sz="1400"/>
              <a:t>gateway</a:t>
            </a:r>
            <a:r>
              <a:rPr lang="zh-CN" altLang="en-US" sz="1400"/>
              <a:t>依赖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编写启动类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配置</a:t>
            </a:r>
            <a:r>
              <a:rPr lang="en-US" altLang="zh-CN" sz="1400"/>
              <a:t>application.yml</a:t>
            </a:r>
            <a:r>
              <a:rPr lang="zh-CN" altLang="en-US" sz="1400"/>
              <a:t>，包括服务基本信息、</a:t>
            </a:r>
            <a:r>
              <a:rPr lang="en-US" altLang="zh-CN" sz="1400"/>
              <a:t>nacos</a:t>
            </a:r>
            <a:r>
              <a:rPr lang="zh-CN" altLang="en-US" sz="1400"/>
              <a:t>地址、路由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路由配置包括哪些？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1400"/>
              <a:t>路由</a:t>
            </a:r>
            <a:r>
              <a:rPr lang="en-US" altLang="zh-CN" sz="1400"/>
              <a:t>id</a:t>
            </a:r>
            <a:r>
              <a:rPr lang="zh-CN" altLang="en-US" sz="1400"/>
              <a:t>：路由的唯一标示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路由目标（</a:t>
            </a:r>
            <a:r>
              <a:rPr lang="en-US" altLang="zh-CN" sz="1400"/>
              <a:t>uri</a:t>
            </a:r>
            <a:r>
              <a:rPr lang="zh-CN" altLang="en-US" sz="1400"/>
              <a:t>）：路由的目标地址，</a:t>
            </a:r>
            <a:r>
              <a:rPr lang="en-US" altLang="zh-CN" sz="1400"/>
              <a:t>http</a:t>
            </a:r>
            <a:r>
              <a:rPr lang="zh-CN" altLang="en-US" sz="1400"/>
              <a:t>代表固定地址，</a:t>
            </a:r>
            <a:r>
              <a:rPr lang="en-US" altLang="zh-CN" sz="1400"/>
              <a:t>lb</a:t>
            </a:r>
            <a:r>
              <a:rPr lang="zh-CN" altLang="en-US" sz="1400"/>
              <a:t>代表根据服务名负载均衡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路由断言（</a:t>
            </a:r>
            <a:r>
              <a:rPr lang="en-US" altLang="zh-CN" sz="1400"/>
              <a:t>predicates</a:t>
            </a:r>
            <a:r>
              <a:rPr lang="zh-CN" altLang="en-US" sz="1400"/>
              <a:t>）：判断路由的规则，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57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路由断言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588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路由断言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网关路由</a:t>
            </a:r>
            <a:r>
              <a:rPr lang="zh-CN" altLang="en-US"/>
              <a:t>对应的</a:t>
            </a:r>
            <a:r>
              <a:rPr lang="en-US" altLang="zh-CN"/>
              <a:t>Java</a:t>
            </a:r>
            <a:r>
              <a:rPr lang="zh-CN" altLang="en-US"/>
              <a:t>类型是</a:t>
            </a:r>
            <a:r>
              <a:rPr lang="en-US" altLang="zh-CN"/>
              <a:t>RouteDefinition</a:t>
            </a:r>
            <a:r>
              <a:rPr lang="zh-CN" altLang="en-US"/>
              <a:t>，其中可配置的属性有：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/>
              <a:t>id</a:t>
            </a:r>
            <a:r>
              <a:rPr kumimoji="1" lang="zh-CN" altLang="en-US"/>
              <a:t>：路由唯一标示</a:t>
            </a:r>
            <a:endParaRPr kumimoji="1"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/>
              <a:t>uri</a:t>
            </a:r>
            <a:r>
              <a:rPr kumimoji="1" lang="zh-CN" altLang="en-US"/>
              <a:t>：路由目的地，支持</a:t>
            </a:r>
            <a:r>
              <a:rPr kumimoji="1" lang="en-US" altLang="zh-CN"/>
              <a:t>lb</a:t>
            </a:r>
            <a:r>
              <a:rPr kumimoji="1" lang="zh-CN" altLang="en-US"/>
              <a:t>和</a:t>
            </a:r>
            <a:r>
              <a:rPr kumimoji="1" lang="en-US" altLang="zh-CN"/>
              <a:t>http</a:t>
            </a:r>
            <a:r>
              <a:rPr kumimoji="1" lang="zh-CN" altLang="en-US"/>
              <a:t>两种</a:t>
            </a:r>
            <a:endParaRPr kumimoji="1"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AD2B26"/>
                </a:solidFill>
              </a:rPr>
              <a:t>predicates</a:t>
            </a:r>
            <a:r>
              <a:rPr kumimoji="1" lang="zh-CN" altLang="en-US">
                <a:solidFill>
                  <a:srgbClr val="AD2B26"/>
                </a:solidFill>
              </a:rPr>
              <a:t>：路由断言，断言配置都有路由断言工厂（</a:t>
            </a:r>
            <a:r>
              <a:rPr kumimoji="1" lang="en-US" altLang="zh-CN">
                <a:solidFill>
                  <a:srgbClr val="AD2B26"/>
                </a:solidFill>
              </a:rPr>
              <a:t>RoutePredicateFactory</a:t>
            </a:r>
            <a:r>
              <a:rPr kumimoji="1" lang="zh-CN" altLang="en-US">
                <a:solidFill>
                  <a:srgbClr val="AD2B26"/>
                </a:solidFill>
              </a:rPr>
              <a:t>）来处理。</a:t>
            </a:r>
            <a:endParaRPr kumimoji="1" lang="en-US" altLang="zh-CN">
              <a:solidFill>
                <a:srgbClr val="AD2B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/>
              <a:t>filters</a:t>
            </a:r>
            <a:r>
              <a:rPr kumimoji="1" lang="zh-CN" altLang="en-US"/>
              <a:t>：路由过滤器，处理请求或响应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路由断言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Spring</a:t>
            </a:r>
            <a:r>
              <a:rPr kumimoji="1" lang="zh-CN" altLang="en-US"/>
              <a:t>提供了</a:t>
            </a:r>
            <a:r>
              <a:rPr kumimoji="1" lang="en-US" altLang="zh-CN"/>
              <a:t>12</a:t>
            </a:r>
            <a:r>
              <a:rPr kumimoji="1" lang="zh-CN" altLang="en-US"/>
              <a:t>种基本的</a:t>
            </a:r>
            <a:r>
              <a:rPr kumimoji="1" lang="en-US" altLang="zh-CN" b="1"/>
              <a:t>RoutePredicateFactory</a:t>
            </a:r>
            <a:r>
              <a:rPr kumimoji="1" lang="zh-CN" altLang="en-US"/>
              <a:t>的默认实现：</a:t>
            </a:r>
            <a:endParaRPr kumimoji="1" lang="en-US" altLang="zh-CN"/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65BA375-98F4-EC10-108C-CED8E828B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96787"/>
              </p:ext>
            </p:extLst>
          </p:nvPr>
        </p:nvGraphicFramePr>
        <p:xfrm>
          <a:off x="782891" y="2111970"/>
          <a:ext cx="10231006" cy="4368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4970">
                  <a:extLst>
                    <a:ext uri="{9D8B030D-6E8A-4147-A177-3AD203B41FA5}">
                      <a16:colId xmlns:a16="http://schemas.microsoft.com/office/drawing/2014/main" val="3565621924"/>
                    </a:ext>
                  </a:extLst>
                </a:gridCol>
                <a:gridCol w="2683931">
                  <a:extLst>
                    <a:ext uri="{9D8B030D-6E8A-4147-A177-3AD203B41FA5}">
                      <a16:colId xmlns:a16="http://schemas.microsoft.com/office/drawing/2014/main" val="1399606027"/>
                    </a:ext>
                  </a:extLst>
                </a:gridCol>
                <a:gridCol w="5412105">
                  <a:extLst>
                    <a:ext uri="{9D8B030D-6E8A-4147-A177-3AD203B41FA5}">
                      <a16:colId xmlns:a16="http://schemas.microsoft.com/office/drawing/2014/main" val="2080543905"/>
                    </a:ext>
                  </a:extLst>
                </a:gridCol>
              </a:tblGrid>
              <a:tr h="3251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51449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After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是某个时间点后的请求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After=2037-01-20T17:42:47.789-07:00[America/Denver]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142884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Before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是某个时间点之前的请求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Before=2031-04-13T15:14:47.433+08:00[Asia/Shanghai]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788921"/>
                  </a:ext>
                </a:extLst>
              </a:tr>
              <a:tr h="4241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是某两个时间点之前的请求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Between=2037-01-20T17:42:47.789-07:00[America/Denver], 2037-01-21T17:42:47.789-07:00[America/Denver]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99964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Cookie=chocolate, ch.p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20229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Header=X-Request-Id, \d+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59878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请求必须是访问某个</a:t>
                      </a:r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（域名）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Host=**.somehost.org,**.anotherhost.org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22345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请求方式必须是指定方式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Method=GET,POST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91820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Path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请求路径必须符合指定规则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Path=/red/{segment},/blue/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21198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Query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请求参数必须包含指定参数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Query=name, Jack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</a:t>
                      </a: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80947"/>
                  </a:ext>
                </a:extLst>
              </a:tr>
              <a:tr h="3219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RemoteAddr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请求者的</a:t>
                      </a:r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必须是指定范围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61400"/>
                  </a:ext>
                </a:extLst>
              </a:tr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权重处理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Weight=group1, 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71798"/>
                  </a:ext>
                </a:extLst>
              </a:tr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XForwarded Remote Addr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基于请求的来源</a:t>
                      </a:r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做判断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XForwardedRemoteAddr=192.168.1.1/24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6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网关登录校验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网关登录校验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5" name="PA-MG-等腰三角形 83">
            <a:extLst>
              <a:ext uri="{FF2B5EF4-FFF2-40B4-BE49-F238E27FC236}">
                <a16:creationId xmlns:a16="http://schemas.microsoft.com/office/drawing/2014/main" id="{8D3E9AAB-74D6-E81C-C9E7-C631C0F872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06181" y="4810903"/>
            <a:ext cx="351389" cy="48596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MG-Rectangle 84">
            <a:extLst>
              <a:ext uri="{FF2B5EF4-FFF2-40B4-BE49-F238E27FC236}">
                <a16:creationId xmlns:a16="http://schemas.microsoft.com/office/drawing/2014/main" id="{B26EBF3F-2B25-FA05-72E1-0F88355637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0880" y="4010938"/>
            <a:ext cx="1749465" cy="10392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MG-椭圆 85">
            <a:extLst>
              <a:ext uri="{FF2B5EF4-FFF2-40B4-BE49-F238E27FC236}">
                <a16:creationId xmlns:a16="http://schemas.microsoft.com/office/drawing/2014/main" id="{5F6EC5BD-EEE9-0F54-E75A-8D323FA727A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1868" y="5222102"/>
            <a:ext cx="888586" cy="24212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MG-椭圆 86">
            <a:extLst>
              <a:ext uri="{FF2B5EF4-FFF2-40B4-BE49-F238E27FC236}">
                <a16:creationId xmlns:a16="http://schemas.microsoft.com/office/drawing/2014/main" id="{3DD859B2-5583-2811-062C-25A96409917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06181" y="5214626"/>
            <a:ext cx="351389" cy="7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A-MG-图片 2" descr="Windows 10的默认壁纸是这样拍出来的_科技_腾讯网">
            <a:extLst>
              <a:ext uri="{FF2B5EF4-FFF2-40B4-BE49-F238E27FC236}">
                <a16:creationId xmlns:a16="http://schemas.microsoft.com/office/drawing/2014/main" id="{68B79A8F-4259-E510-0C2F-80B398B49453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7" y="4044018"/>
            <a:ext cx="1690768" cy="9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A-MG-图片 88">
            <a:extLst>
              <a:ext uri="{FF2B5EF4-FFF2-40B4-BE49-F238E27FC236}">
                <a16:creationId xmlns:a16="http://schemas.microsoft.com/office/drawing/2014/main" id="{E4574CA7-1486-D2F4-591E-5FD0C349371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865" b="89716" l="9890" r="89744">
                        <a14:foregroundMark x1="42125" y1="8865" x2="42125" y2="88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22" y="4676167"/>
            <a:ext cx="292950" cy="3026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01617B-DB90-34CB-51D1-2BD7910936E1}"/>
              </a:ext>
            </a:extLst>
          </p:cNvPr>
          <p:cNvSpPr/>
          <p:nvPr/>
        </p:nvSpPr>
        <p:spPr>
          <a:xfrm>
            <a:off x="8552793" y="2942763"/>
            <a:ext cx="1379483" cy="6243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chemeClr val="bg1"/>
                </a:solidFill>
              </a:rPr>
              <a:t>user-service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FB9F28A-D137-2B6E-5A87-BBD22BB2B552}"/>
              </a:ext>
            </a:extLst>
          </p:cNvPr>
          <p:cNvSpPr/>
          <p:nvPr/>
        </p:nvSpPr>
        <p:spPr>
          <a:xfrm>
            <a:off x="8552792" y="4214730"/>
            <a:ext cx="1379483" cy="6243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chemeClr val="bg1"/>
                </a:solidFill>
              </a:rPr>
              <a:t>item-service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1A7C11C-E628-52FF-FA9A-535163C41616}"/>
              </a:ext>
            </a:extLst>
          </p:cNvPr>
          <p:cNvSpPr/>
          <p:nvPr/>
        </p:nvSpPr>
        <p:spPr>
          <a:xfrm>
            <a:off x="8552791" y="5486698"/>
            <a:ext cx="1379483" cy="6243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chemeClr val="bg1"/>
                </a:solidFill>
              </a:rPr>
              <a:t>cart-service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7136ACD-DA58-8A6E-25F9-55A941437C4E}"/>
              </a:ext>
            </a:extLst>
          </p:cNvPr>
          <p:cNvSpPr/>
          <p:nvPr/>
        </p:nvSpPr>
        <p:spPr>
          <a:xfrm>
            <a:off x="4644189" y="4080226"/>
            <a:ext cx="1379483" cy="91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网关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E44F94-D5FB-CFD7-0564-78774697BAB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43524" y="4539774"/>
            <a:ext cx="220066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A2A337C-D6E3-2F2F-ECD1-B861C38EFD7B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 flipV="1">
            <a:off x="6023672" y="4526881"/>
            <a:ext cx="2529120" cy="128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7D5C5B-2A04-DE39-4C46-2A3540A72642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6023672" y="4539774"/>
            <a:ext cx="2529119" cy="125907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4F33045-E193-53F3-554C-EC457251ED6C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 flipV="1">
            <a:off x="6023672" y="3254913"/>
            <a:ext cx="2529121" cy="12848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4BB6331-FBA2-53C4-6F0E-73DBFC30A687}"/>
              </a:ext>
            </a:extLst>
          </p:cNvPr>
          <p:cNvSpPr/>
          <p:nvPr/>
        </p:nvSpPr>
        <p:spPr>
          <a:xfrm>
            <a:off x="7223142" y="1759428"/>
            <a:ext cx="2755069" cy="6811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注册中心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ADEE89E-EA8F-AF31-E0E1-CAB3DCA5517D}"/>
              </a:ext>
            </a:extLst>
          </p:cNvPr>
          <p:cNvCxnSpPr>
            <a:cxnSpLocks/>
            <a:stCxn id="19" idx="3"/>
            <a:endCxn id="44" idx="3"/>
          </p:cNvCxnSpPr>
          <p:nvPr/>
        </p:nvCxnSpPr>
        <p:spPr>
          <a:xfrm flipV="1">
            <a:off x="9932276" y="2100020"/>
            <a:ext cx="45935" cy="1154893"/>
          </a:xfrm>
          <a:prstGeom prst="bentConnector3">
            <a:avLst>
              <a:gd name="adj1" fmla="val 977897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388286D-933C-F2FD-B469-6F8EAEDF94EF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9932275" y="2100020"/>
            <a:ext cx="45936" cy="2426861"/>
          </a:xfrm>
          <a:prstGeom prst="bentConnector3">
            <a:avLst>
              <a:gd name="adj1" fmla="val 1559402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A0649EF-0F0B-960E-EB27-E70B21B08912}"/>
              </a:ext>
            </a:extLst>
          </p:cNvPr>
          <p:cNvCxnSpPr>
            <a:cxnSpLocks/>
            <a:stCxn id="35" idx="3"/>
            <a:endCxn id="44" idx="3"/>
          </p:cNvCxnSpPr>
          <p:nvPr/>
        </p:nvCxnSpPr>
        <p:spPr>
          <a:xfrm flipV="1">
            <a:off x="9932274" y="2100020"/>
            <a:ext cx="45937" cy="3698829"/>
          </a:xfrm>
          <a:prstGeom prst="bentConnector3">
            <a:avLst>
              <a:gd name="adj1" fmla="val 2207972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A12A640-000F-C71F-FBD4-51B4CBD1ADD6}"/>
              </a:ext>
            </a:extLst>
          </p:cNvPr>
          <p:cNvCxnSpPr>
            <a:stCxn id="39" idx="0"/>
            <a:endCxn id="44" idx="1"/>
          </p:cNvCxnSpPr>
          <p:nvPr/>
        </p:nvCxnSpPr>
        <p:spPr>
          <a:xfrm rot="5400000" flipH="1" flipV="1">
            <a:off x="5288433" y="2145518"/>
            <a:ext cx="1980206" cy="1889211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1848944-1D1B-35FC-EA44-9F3E0A6F9328}"/>
              </a:ext>
            </a:extLst>
          </p:cNvPr>
          <p:cNvSpPr txBox="1"/>
          <p:nvPr/>
        </p:nvSpPr>
        <p:spPr>
          <a:xfrm>
            <a:off x="10923650" y="217048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684496-8CA6-8FA2-236D-8168D7003A77}"/>
              </a:ext>
            </a:extLst>
          </p:cNvPr>
          <p:cNvSpPr txBox="1"/>
          <p:nvPr/>
        </p:nvSpPr>
        <p:spPr>
          <a:xfrm>
            <a:off x="5300320" y="2154401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AF614B9-0C33-22E0-A49D-AB06770ACEDD}"/>
              </a:ext>
            </a:extLst>
          </p:cNvPr>
          <p:cNvSpPr txBox="1"/>
          <p:nvPr/>
        </p:nvSpPr>
        <p:spPr>
          <a:xfrm>
            <a:off x="6549605" y="427039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请求路由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F973267-49B7-5B25-1BAA-DD302C8F05E5}"/>
              </a:ext>
            </a:extLst>
          </p:cNvPr>
          <p:cNvSpPr txBox="1"/>
          <p:nvPr/>
        </p:nvSpPr>
        <p:spPr>
          <a:xfrm>
            <a:off x="6549605" y="456418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负载均衡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10FBBC-9FE1-7CCC-C41A-BBCCAFE49595}"/>
              </a:ext>
            </a:extLst>
          </p:cNvPr>
          <p:cNvSpPr txBox="1"/>
          <p:nvPr/>
        </p:nvSpPr>
        <p:spPr>
          <a:xfrm>
            <a:off x="4552614" y="5080111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AD2B26"/>
                </a:solidFill>
                <a:latin typeface="+mn-lt"/>
                <a:ea typeface="+mn-ea"/>
              </a:rPr>
              <a:t>JWT</a:t>
            </a:r>
            <a:r>
              <a:rPr lang="zh-CN" altLang="en-US" sz="1050" b="1">
                <a:solidFill>
                  <a:srgbClr val="AD2B26"/>
                </a:solidFill>
                <a:latin typeface="+mn-lt"/>
                <a:ea typeface="+mn-ea"/>
              </a:rPr>
              <a:t>校验</a:t>
            </a:r>
            <a:endParaRPr lang="zh-CN" altLang="en-US" sz="1050" b="1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4" name="PA-MG-文本框 91">
            <a:extLst>
              <a:ext uri="{FF2B5EF4-FFF2-40B4-BE49-F238E27FC236}">
                <a16:creationId xmlns:a16="http://schemas.microsoft.com/office/drawing/2014/main" id="{B8F91B7A-5C2B-22A5-33D0-59FCEB42298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419621" y="4331266"/>
            <a:ext cx="21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http://localhost:8080/items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81F2618-4378-BE4C-BB04-611C8806671E}"/>
              </a:ext>
            </a:extLst>
          </p:cNvPr>
          <p:cNvSpPr txBox="1"/>
          <p:nvPr/>
        </p:nvSpPr>
        <p:spPr>
          <a:xfrm>
            <a:off x="7858166" y="3005699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>
                <a:solidFill>
                  <a:srgbClr val="AD2B26"/>
                </a:solidFill>
              </a:rPr>
              <a:t>登录</a:t>
            </a:r>
            <a:r>
              <a:rPr lang="zh-CN" altLang="en-US" sz="1100" b="1" dirty="0">
                <a:solidFill>
                  <a:srgbClr val="AD2B26"/>
                </a:solidFill>
              </a:rPr>
              <a:t>授权</a:t>
            </a:r>
            <a:endParaRPr lang="en-US" altLang="zh-CN" sz="1100" b="1">
              <a:solidFill>
                <a:srgbClr val="AD2B26"/>
              </a:solidFill>
            </a:endParaRPr>
          </a:p>
        </p:txBody>
      </p:sp>
      <p:pic>
        <p:nvPicPr>
          <p:cNvPr id="94" name="图形 93">
            <a:extLst>
              <a:ext uri="{FF2B5EF4-FFF2-40B4-BE49-F238E27FC236}">
                <a16:creationId xmlns:a16="http://schemas.microsoft.com/office/drawing/2014/main" id="{9A641ADA-4F3E-0C79-3109-4B719778DE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165" y="4382966"/>
            <a:ext cx="233863" cy="233863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CFE04563-EED8-FE08-C524-E2507278C0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01" b="89109" l="9859" r="91549">
                        <a14:foregroundMark x1="50704" y1="56436" x2="50704" y2="56436"/>
                        <a14:foregroundMark x1="53521" y1="53465" x2="53521" y2="53465"/>
                        <a14:foregroundMark x1="91549" y1="16832" x2="91549" y2="168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541" y="4066650"/>
            <a:ext cx="317444" cy="451575"/>
          </a:xfrm>
          <a:prstGeom prst="rect">
            <a:avLst/>
          </a:prstGeom>
        </p:spPr>
      </p:pic>
      <p:sp>
        <p:nvSpPr>
          <p:cNvPr id="97" name="文本占位符 2">
            <a:extLst>
              <a:ext uri="{FF2B5EF4-FFF2-40B4-BE49-F238E27FC236}">
                <a16:creationId xmlns:a16="http://schemas.microsoft.com/office/drawing/2014/main" id="{129738EA-8F37-A54E-64DA-3BF99A9BD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839997" cy="11337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网关如何在路由之前做登录校验？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网关如何将用户信息传递给微服务？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微服务之间如何传递用户信息？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5DE2532-43E7-17B2-2DD5-1CB76E8FECC8}"/>
              </a:ext>
            </a:extLst>
          </p:cNvPr>
          <p:cNvSpPr/>
          <p:nvPr/>
        </p:nvSpPr>
        <p:spPr>
          <a:xfrm>
            <a:off x="4808305" y="4080225"/>
            <a:ext cx="205483" cy="9190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88900">
              <a:schemeClr val="accent4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4">
                    <a:lumMod val="50000"/>
                  </a:schemeClr>
                </a:solidFill>
              </a:rPr>
              <a:t>过滤器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1851C1-8854-D408-16FD-D03B783F8DAF}"/>
              </a:ext>
            </a:extLst>
          </p:cNvPr>
          <p:cNvSpPr txBox="1"/>
          <p:nvPr/>
        </p:nvSpPr>
        <p:spPr>
          <a:xfrm>
            <a:off x="5665239" y="4999321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AD2B26"/>
                </a:solidFill>
                <a:latin typeface="+mn-lt"/>
                <a:ea typeface="+mn-ea"/>
              </a:rPr>
              <a:t>保存用户</a:t>
            </a:r>
            <a:endParaRPr lang="en-US" altLang="zh-CN" sz="1050" b="1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AD2B26"/>
                </a:solidFill>
                <a:latin typeface="+mn-lt"/>
                <a:ea typeface="+mn-ea"/>
              </a:rPr>
              <a:t>到请求头</a:t>
            </a:r>
            <a:endParaRPr lang="zh-CN" altLang="en-US" sz="1050" b="1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943CAD-6139-BDE9-FB24-604E28ED8DFB}"/>
              </a:ext>
            </a:extLst>
          </p:cNvPr>
          <p:cNvCxnSpPr>
            <a:stCxn id="53" idx="3"/>
            <a:endCxn id="3" idx="1"/>
          </p:cNvCxnSpPr>
          <p:nvPr/>
        </p:nvCxnSpPr>
        <p:spPr>
          <a:xfrm>
            <a:off x="5269477" y="5207069"/>
            <a:ext cx="39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63BB7E-36EA-03EE-3B71-6712FC672DB9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V="1">
            <a:off x="9242533" y="4839031"/>
            <a:ext cx="1" cy="64766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E1F32-29A8-53D2-B8D4-89293CD4C7DF}"/>
              </a:ext>
            </a:extLst>
          </p:cNvPr>
          <p:cNvSpPr txBox="1"/>
          <p:nvPr/>
        </p:nvSpPr>
        <p:spPr>
          <a:xfrm>
            <a:off x="9271056" y="49551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AD2B26"/>
                </a:solidFill>
                <a:latin typeface="+mn-lt"/>
                <a:ea typeface="+mn-ea"/>
              </a:rPr>
              <a:t>保存用户</a:t>
            </a:r>
            <a:endParaRPr lang="en-US" altLang="zh-CN" sz="1050" b="1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AD2B26"/>
                </a:solidFill>
                <a:latin typeface="+mn-lt"/>
                <a:ea typeface="+mn-ea"/>
              </a:rPr>
              <a:t>到请求头</a:t>
            </a:r>
            <a:endParaRPr lang="zh-CN" altLang="en-US" sz="1050" b="1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92" grpId="0"/>
      <p:bldP spid="140" grpId="0" animBg="1"/>
      <p:bldP spid="3" grpId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5158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网关过滤器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2291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自定义过滤器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39424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实现登录校验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06557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网关传递用户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1F42E6-6986-7A5F-7923-3763E96C4B71}"/>
              </a:ext>
            </a:extLst>
          </p:cNvPr>
          <p:cNvSpPr txBox="1">
            <a:spLocks/>
          </p:cNvSpPr>
          <p:nvPr/>
        </p:nvSpPr>
        <p:spPr>
          <a:xfrm>
            <a:off x="4834161" y="473690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OpenFeign</a:t>
            </a:r>
            <a:r>
              <a:rPr lang="zh-CN" altLang="en-US"/>
              <a:t>传递用户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网关过滤器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9E5AEA-51BF-7961-AF00-F8F1790F5575}"/>
              </a:ext>
            </a:extLst>
          </p:cNvPr>
          <p:cNvSpPr/>
          <p:nvPr/>
        </p:nvSpPr>
        <p:spPr>
          <a:xfrm>
            <a:off x="5730037" y="1797127"/>
            <a:ext cx="1005439" cy="4282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</a:p>
        </p:txBody>
      </p:sp>
      <p:sp>
        <p:nvSpPr>
          <p:cNvPr id="24" name="!!矩形 23">
            <a:extLst>
              <a:ext uri="{FF2B5EF4-FFF2-40B4-BE49-F238E27FC236}">
                <a16:creationId xmlns:a16="http://schemas.microsoft.com/office/drawing/2014/main" id="{64359A6B-DB5A-854F-5C0A-A7F4DF6DD147}"/>
              </a:ext>
            </a:extLst>
          </p:cNvPr>
          <p:cNvSpPr/>
          <p:nvPr/>
        </p:nvSpPr>
        <p:spPr>
          <a:xfrm>
            <a:off x="5730036" y="2982487"/>
            <a:ext cx="1005440" cy="6976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3C3D3F"/>
                </a:solidFill>
              </a:rPr>
              <a:t>网</a:t>
            </a:r>
            <a:endParaRPr lang="en-US" altLang="zh-CN">
              <a:solidFill>
                <a:srgbClr val="3C3D3F"/>
              </a:solidFill>
            </a:endParaRPr>
          </a:p>
          <a:p>
            <a:pPr algn="ctr"/>
            <a:r>
              <a:rPr lang="zh-CN" altLang="en-US">
                <a:solidFill>
                  <a:srgbClr val="3C3D3F"/>
                </a:solidFill>
              </a:rPr>
              <a:t>关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F164CF-FE1F-1042-0322-A7E78F504E12}"/>
              </a:ext>
            </a:extLst>
          </p:cNvPr>
          <p:cNvSpPr/>
          <p:nvPr/>
        </p:nvSpPr>
        <p:spPr>
          <a:xfrm>
            <a:off x="4665532" y="4450827"/>
            <a:ext cx="3134451" cy="697653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微服务</a:t>
            </a:r>
          </a:p>
        </p:txBody>
      </p:sp>
      <p:sp>
        <p:nvSpPr>
          <p:cNvPr id="26" name="PA-菱形 25">
            <a:extLst>
              <a:ext uri="{FF2B5EF4-FFF2-40B4-BE49-F238E27FC236}">
                <a16:creationId xmlns:a16="http://schemas.microsoft.com/office/drawing/2014/main" id="{FA6861E0-773E-ABD5-BE1D-6B3C84175F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8193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菱形 26">
            <a:extLst>
              <a:ext uri="{FF2B5EF4-FFF2-40B4-BE49-F238E27FC236}">
                <a16:creationId xmlns:a16="http://schemas.microsoft.com/office/drawing/2014/main" id="{A7A7BED0-7789-BDA3-D320-79E351A46C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5016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菱形 27">
            <a:extLst>
              <a:ext uri="{FF2B5EF4-FFF2-40B4-BE49-F238E27FC236}">
                <a16:creationId xmlns:a16="http://schemas.microsoft.com/office/drawing/2014/main" id="{658B10EA-754B-8EB5-9586-85E9D61A984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1839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菱形 28">
            <a:extLst>
              <a:ext uri="{FF2B5EF4-FFF2-40B4-BE49-F238E27FC236}">
                <a16:creationId xmlns:a16="http://schemas.microsoft.com/office/drawing/2014/main" id="{743D8ECE-EF1F-E2A1-62EE-7653DFCB29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8662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菱形 29">
            <a:extLst>
              <a:ext uri="{FF2B5EF4-FFF2-40B4-BE49-F238E27FC236}">
                <a16:creationId xmlns:a16="http://schemas.microsoft.com/office/drawing/2014/main" id="{F514859D-48FA-523E-D03D-C3B5C563758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485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PA-菱形 31">
            <a:extLst>
              <a:ext uri="{FF2B5EF4-FFF2-40B4-BE49-F238E27FC236}">
                <a16:creationId xmlns:a16="http://schemas.microsoft.com/office/drawing/2014/main" id="{18D5822D-F210-5D00-37BA-5188888A55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2308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-菱形 32">
            <a:extLst>
              <a:ext uri="{FF2B5EF4-FFF2-40B4-BE49-F238E27FC236}">
                <a16:creationId xmlns:a16="http://schemas.microsoft.com/office/drawing/2014/main" id="{9EA478E1-9478-F3FC-E663-8616698D639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091312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菱形 33">
            <a:extLst>
              <a:ext uri="{FF2B5EF4-FFF2-40B4-BE49-F238E27FC236}">
                <a16:creationId xmlns:a16="http://schemas.microsoft.com/office/drawing/2014/main" id="{C3F8A4DF-AA75-8E0E-DF08-CBDDC301B63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459540" y="472853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菱形 35">
            <a:extLst>
              <a:ext uri="{FF2B5EF4-FFF2-40B4-BE49-F238E27FC236}">
                <a16:creationId xmlns:a16="http://schemas.microsoft.com/office/drawing/2014/main" id="{017549D5-3BDB-E460-96BC-5D3B4B2429B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8193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菱形 36">
            <a:extLst>
              <a:ext uri="{FF2B5EF4-FFF2-40B4-BE49-F238E27FC236}">
                <a16:creationId xmlns:a16="http://schemas.microsoft.com/office/drawing/2014/main" id="{29DD445C-D3DB-3C98-2C26-F5EE9876FC2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25016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菱形 37">
            <a:extLst>
              <a:ext uri="{FF2B5EF4-FFF2-40B4-BE49-F238E27FC236}">
                <a16:creationId xmlns:a16="http://schemas.microsoft.com/office/drawing/2014/main" id="{3942DD64-D6D8-1C17-7305-AE370F0061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61839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菱形 54">
            <a:extLst>
              <a:ext uri="{FF2B5EF4-FFF2-40B4-BE49-F238E27FC236}">
                <a16:creationId xmlns:a16="http://schemas.microsoft.com/office/drawing/2014/main" id="{B9AB49BB-5A51-C5C1-8DBE-3E830A1A371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98662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PA-菱形 55">
            <a:extLst>
              <a:ext uri="{FF2B5EF4-FFF2-40B4-BE49-F238E27FC236}">
                <a16:creationId xmlns:a16="http://schemas.microsoft.com/office/drawing/2014/main" id="{8F227D0E-E94D-2163-5A6D-B760D2EC10D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485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PA-菱形 56">
            <a:extLst>
              <a:ext uri="{FF2B5EF4-FFF2-40B4-BE49-F238E27FC236}">
                <a16:creationId xmlns:a16="http://schemas.microsoft.com/office/drawing/2014/main" id="{90FD5360-9452-6335-A86E-E8A3FE4A00B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72308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PA-菱形 57">
            <a:extLst>
              <a:ext uri="{FF2B5EF4-FFF2-40B4-BE49-F238E27FC236}">
                <a16:creationId xmlns:a16="http://schemas.microsoft.com/office/drawing/2014/main" id="{2B1C5EAB-BC66-8502-D480-3ED6477D798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91312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PA-菱形 58">
            <a:extLst>
              <a:ext uri="{FF2B5EF4-FFF2-40B4-BE49-F238E27FC236}">
                <a16:creationId xmlns:a16="http://schemas.microsoft.com/office/drawing/2014/main" id="{B45B311B-5689-F606-BF5B-5426D23AD8C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459540" y="4931733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9A057B3-BFDB-8E01-6145-A763F89D18FF}"/>
              </a:ext>
            </a:extLst>
          </p:cNvPr>
          <p:cNvSpPr txBox="1"/>
          <p:nvPr/>
        </p:nvSpPr>
        <p:spPr>
          <a:xfrm>
            <a:off x="5634529" y="7360326"/>
            <a:ext cx="2408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RoutePredicateHandelrMapping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84D7ACE-FF3C-8FA9-5498-01C49092B52F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6232756" y="2225390"/>
            <a:ext cx="1" cy="75709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45EB5DA7-116B-2054-2550-1BCFD18EFA0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232756" y="3680139"/>
            <a:ext cx="2" cy="77068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4947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263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grpId="0" nodeType="withEffect">
                                  <p:stCondLst>
                                    <p:cond delay="396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decel="100000" fill="hold" grpId="0" nodeType="withEffect">
                                  <p:stCondLst>
                                    <p:cond delay="167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319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decel="100000" fill="hold" grpId="0" nodeType="withEffect">
                                  <p:stCondLst>
                                    <p:cond delay="98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286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decel="100000" fill="hold" grpId="0" nodeType="withEffect">
                                  <p:stCondLst>
                                    <p:cond delay="62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decel="100000" fill="hold" grpId="0" nodeType="withEffect">
                                  <p:stCondLst>
                                    <p:cond delay="521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decel="100000" fill="hold" grpId="0" nodeType="withEffect">
                                  <p:stCondLst>
                                    <p:cond delay="597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decel="100000" fill="hold" grpId="0" nodeType="withEffect">
                                  <p:stCondLst>
                                    <p:cond delay="557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decel="100000" fill="hold" grpId="0" nodeType="withEffect">
                                  <p:stCondLst>
                                    <p:cond delay="703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decel="100000" fill="hold" grpId="0" nodeType="withEffect">
                                  <p:stCondLst>
                                    <p:cond delay="156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3" dur="158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04" dur="197" accel="50000" fill="hold">
                                          <p:stCondLst>
                                            <p:cond delay="1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05" dur="395" decel="100000" fill="hold">
                                          <p:stCondLst>
                                            <p:cond delay="3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06" dur="79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1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1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1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2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D387-E829-B4FA-59F9-BA0A7753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网关及配置管理</a:t>
            </a:r>
          </a:p>
        </p:txBody>
      </p:sp>
      <p:grpSp>
        <p:nvGrpSpPr>
          <p:cNvPr id="4" name="MG-组合 36">
            <a:extLst>
              <a:ext uri="{FF2B5EF4-FFF2-40B4-BE49-F238E27FC236}">
                <a16:creationId xmlns:a16="http://schemas.microsoft.com/office/drawing/2014/main" id="{D10A40CF-D6D2-280E-CD8E-DE88A826B89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83573" y="2692955"/>
            <a:ext cx="2038269" cy="2038269"/>
            <a:chOff x="7386454" y="3173598"/>
            <a:chExt cx="2038269" cy="2038269"/>
          </a:xfrm>
        </p:grpSpPr>
        <p:pic>
          <p:nvPicPr>
            <p:cNvPr id="5" name="MG-Graphic 37" descr="服务器">
              <a:extLst>
                <a:ext uri="{FF2B5EF4-FFF2-40B4-BE49-F238E27FC236}">
                  <a16:creationId xmlns:a16="http://schemas.microsoft.com/office/drawing/2014/main" id="{19F91019-FA62-8BA5-86D6-89703EC0775B}"/>
                </a:ext>
              </a:extLst>
            </p:cNvPr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386454" y="3173598"/>
              <a:ext cx="2038269" cy="2038269"/>
            </a:xfrm>
            <a:prstGeom prst="rect">
              <a:avLst/>
            </a:prstGeom>
          </p:spPr>
        </p:pic>
        <p:pic>
          <p:nvPicPr>
            <p:cNvPr id="6" name="MG-图片 4">
              <a:extLst>
                <a:ext uri="{FF2B5EF4-FFF2-40B4-BE49-F238E27FC236}">
                  <a16:creationId xmlns:a16="http://schemas.microsoft.com/office/drawing/2014/main" id="{FF2114A1-69D4-EBAE-C065-F1C59757F6F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0"/>
              </p:custDataLst>
            </p:nvPr>
          </p:nvPicPr>
          <p:blipFill>
            <a:blip r:embed="rId48" cstate="print"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backgroundRemoval t="6600" b="95200" l="10000" r="90000">
                          <a14:foregroundMark x1="27600" y1="17200" x2="23800" y2="34800"/>
                          <a14:foregroundMark x1="23800" y1="34800" x2="38200" y2="33600"/>
                          <a14:foregroundMark x1="38200" y1="33600" x2="34400" y2="12600"/>
                          <a14:foregroundMark x1="34400" y1="12600" x2="27200" y2="17200"/>
                          <a14:foregroundMark x1="33600" y1="7000" x2="59800" y2="6600"/>
                          <a14:foregroundMark x1="69600" y1="15400" x2="69400" y2="15200"/>
                          <a14:foregroundMark x1="63000" y1="11000" x2="71800" y2="31400"/>
                          <a14:foregroundMark x1="71800" y1="31400" x2="82000" y2="28000"/>
                          <a14:foregroundMark x1="82000" y1="28000" x2="75200" y2="18800"/>
                          <a14:foregroundMark x1="75200" y1="18800" x2="62000" y2="10400"/>
                          <a14:foregroundMark x1="18000" y1="92400" x2="69200" y2="90200"/>
                          <a14:foregroundMark x1="69200" y1="90200" x2="78400" y2="91200"/>
                          <a14:foregroundMark x1="70800" y1="94400" x2="15000" y2="91800"/>
                          <a14:foregroundMark x1="15000" y1="91800" x2="62200" y2="88600"/>
                          <a14:foregroundMark x1="62200" y1="88600" x2="71800" y2="91600"/>
                          <a14:foregroundMark x1="71800" y1="91600" x2="68200" y2="9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115" y="3660421"/>
              <a:ext cx="973181" cy="973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MG-圆角矩形 39">
              <a:extLst>
                <a:ext uri="{FF2B5EF4-FFF2-40B4-BE49-F238E27FC236}">
                  <a16:creationId xmlns:a16="http://schemas.microsoft.com/office/drawing/2014/main" id="{C62D30B6-7AB3-B29B-FFF5-F9DA7D2BDDF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238635" y="3862232"/>
              <a:ext cx="411480" cy="24384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</a:t>
              </a:r>
            </a:p>
          </p:txBody>
        </p:sp>
        <p:sp>
          <p:nvSpPr>
            <p:cNvPr id="8" name="MG-圆角矩形 40">
              <a:extLst>
                <a:ext uri="{FF2B5EF4-FFF2-40B4-BE49-F238E27FC236}">
                  <a16:creationId xmlns:a16="http://schemas.microsoft.com/office/drawing/2014/main" id="{2B2972F4-4E6C-ADFD-7365-CD43BEC8DEA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686871" y="3862232"/>
              <a:ext cx="411480" cy="24384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</a:t>
              </a:r>
            </a:p>
          </p:txBody>
        </p:sp>
        <p:sp>
          <p:nvSpPr>
            <p:cNvPr id="9" name="MG-圆角矩形 41">
              <a:extLst>
                <a:ext uri="{FF2B5EF4-FFF2-40B4-BE49-F238E27FC236}">
                  <a16:creationId xmlns:a16="http://schemas.microsoft.com/office/drawing/2014/main" id="{E4B43541-67A2-9441-B9EB-97CC4A14141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235363" y="4166714"/>
              <a:ext cx="411480" cy="24384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</a:t>
              </a:r>
            </a:p>
          </p:txBody>
        </p:sp>
        <p:sp>
          <p:nvSpPr>
            <p:cNvPr id="10" name="MG-圆角矩形 42">
              <a:extLst>
                <a:ext uri="{FF2B5EF4-FFF2-40B4-BE49-F238E27FC236}">
                  <a16:creationId xmlns:a16="http://schemas.microsoft.com/office/drawing/2014/main" id="{BF1C2988-82A5-7245-E587-57C90CED4BC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684490" y="4162032"/>
              <a:ext cx="411480" cy="24384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</a:t>
              </a:r>
            </a:p>
          </p:txBody>
        </p:sp>
      </p:grpSp>
      <p:grpSp>
        <p:nvGrpSpPr>
          <p:cNvPr id="11" name="MG-组合 43">
            <a:extLst>
              <a:ext uri="{FF2B5EF4-FFF2-40B4-BE49-F238E27FC236}">
                <a16:creationId xmlns:a16="http://schemas.microsoft.com/office/drawing/2014/main" id="{6A11FB2C-A775-2B6C-4C01-9C3AFF05063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551863" y="1564128"/>
            <a:ext cx="1123869" cy="1123869"/>
            <a:chOff x="5815356" y="2305131"/>
            <a:chExt cx="1123869" cy="1123869"/>
          </a:xfrm>
        </p:grpSpPr>
        <p:pic>
          <p:nvPicPr>
            <p:cNvPr id="12" name="MG-Graphic 44" descr="服务器">
              <a:extLst>
                <a:ext uri="{FF2B5EF4-FFF2-40B4-BE49-F238E27FC236}">
                  <a16:creationId xmlns:a16="http://schemas.microsoft.com/office/drawing/2014/main" id="{492EB4A7-7DB6-10AF-8288-D51D8955CA3C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3" name="MG-圆角矩形 45">
              <a:extLst>
                <a:ext uri="{FF2B5EF4-FFF2-40B4-BE49-F238E27FC236}">
                  <a16:creationId xmlns:a16="http://schemas.microsoft.com/office/drawing/2014/main" id="{2BAA4453-B16E-8600-C685-7D654934546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订单服务</a:t>
              </a:r>
            </a:p>
          </p:txBody>
        </p:sp>
      </p:grpSp>
      <p:grpSp>
        <p:nvGrpSpPr>
          <p:cNvPr id="14" name="MG-组合 46">
            <a:extLst>
              <a:ext uri="{FF2B5EF4-FFF2-40B4-BE49-F238E27FC236}">
                <a16:creationId xmlns:a16="http://schemas.microsoft.com/office/drawing/2014/main" id="{0B916A9F-45E6-9D5C-83C7-C2FBD1A9F2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291389" y="2504516"/>
            <a:ext cx="1123869" cy="1123869"/>
            <a:chOff x="5815356" y="2305131"/>
            <a:chExt cx="1123869" cy="1123869"/>
          </a:xfrm>
        </p:grpSpPr>
        <p:pic>
          <p:nvPicPr>
            <p:cNvPr id="15" name="MG-Graphic 47" descr="服务器">
              <a:extLst>
                <a:ext uri="{FF2B5EF4-FFF2-40B4-BE49-F238E27FC236}">
                  <a16:creationId xmlns:a16="http://schemas.microsoft.com/office/drawing/2014/main" id="{DF817ACD-23C5-7ADC-BDC5-80428AF648FE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6" name="MG-圆角矩形 48">
              <a:extLst>
                <a:ext uri="{FF2B5EF4-FFF2-40B4-BE49-F238E27FC236}">
                  <a16:creationId xmlns:a16="http://schemas.microsoft.com/office/drawing/2014/main" id="{29DAD237-5390-3F77-4BF8-ACE24C4AFDB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用户服务</a:t>
              </a:r>
            </a:p>
          </p:txBody>
        </p:sp>
      </p:grpSp>
      <p:grpSp>
        <p:nvGrpSpPr>
          <p:cNvPr id="17" name="MG-组合 49">
            <a:extLst>
              <a:ext uri="{FF2B5EF4-FFF2-40B4-BE49-F238E27FC236}">
                <a16:creationId xmlns:a16="http://schemas.microsoft.com/office/drawing/2014/main" id="{F0FD7533-320A-04AC-3F7D-AE0A2D7FE6A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551863" y="4956900"/>
            <a:ext cx="1123869" cy="1123869"/>
            <a:chOff x="5815356" y="2305131"/>
            <a:chExt cx="1123869" cy="1123869"/>
          </a:xfrm>
        </p:grpSpPr>
        <p:pic>
          <p:nvPicPr>
            <p:cNvPr id="18" name="MG-Graphic 50" descr="服务器">
              <a:extLst>
                <a:ext uri="{FF2B5EF4-FFF2-40B4-BE49-F238E27FC236}">
                  <a16:creationId xmlns:a16="http://schemas.microsoft.com/office/drawing/2014/main" id="{E4DAC6AA-3967-D29F-9719-9409606BC4AD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9" name="MG-圆角矩形 51">
              <a:extLst>
                <a:ext uri="{FF2B5EF4-FFF2-40B4-BE49-F238E27FC236}">
                  <a16:creationId xmlns:a16="http://schemas.microsoft.com/office/drawing/2014/main" id="{61C1A3AD-3D7C-6021-3B5D-CC092C0389C5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商品服务</a:t>
              </a:r>
            </a:p>
          </p:txBody>
        </p:sp>
      </p:grpSp>
      <p:grpSp>
        <p:nvGrpSpPr>
          <p:cNvPr id="20" name="MG-组合 52">
            <a:extLst>
              <a:ext uri="{FF2B5EF4-FFF2-40B4-BE49-F238E27FC236}">
                <a16:creationId xmlns:a16="http://schemas.microsoft.com/office/drawing/2014/main" id="{8779F89F-2799-667E-6ADE-6771DC6D145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91389" y="3764176"/>
            <a:ext cx="1123869" cy="1123869"/>
            <a:chOff x="5815356" y="2305131"/>
            <a:chExt cx="1123869" cy="1123869"/>
          </a:xfrm>
        </p:grpSpPr>
        <p:pic>
          <p:nvPicPr>
            <p:cNvPr id="21" name="MG-Graphic 53" descr="服务器">
              <a:extLst>
                <a:ext uri="{FF2B5EF4-FFF2-40B4-BE49-F238E27FC236}">
                  <a16:creationId xmlns:a16="http://schemas.microsoft.com/office/drawing/2014/main" id="{B405EF52-E653-CA02-B61B-A9E0EDBEAAC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22" name="MG-圆角矩形 54">
              <a:extLst>
                <a:ext uri="{FF2B5EF4-FFF2-40B4-BE49-F238E27FC236}">
                  <a16:creationId xmlns:a16="http://schemas.microsoft.com/office/drawing/2014/main" id="{0B945CFB-30CD-B6BE-63C3-F4C87D0707F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支付服务</a:t>
              </a:r>
            </a:p>
          </p:txBody>
        </p:sp>
      </p:grpSp>
      <p:grpSp>
        <p:nvGrpSpPr>
          <p:cNvPr id="23" name="MG-组合 55">
            <a:extLst>
              <a:ext uri="{FF2B5EF4-FFF2-40B4-BE49-F238E27FC236}">
                <a16:creationId xmlns:a16="http://schemas.microsoft.com/office/drawing/2014/main" id="{002B63DC-5BA3-252D-76F8-95E1029134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76287" y="3096179"/>
            <a:ext cx="1123869" cy="1123869"/>
            <a:chOff x="5815356" y="2305131"/>
            <a:chExt cx="1123869" cy="1123869"/>
          </a:xfrm>
        </p:grpSpPr>
        <p:pic>
          <p:nvPicPr>
            <p:cNvPr id="24" name="MG-Graphic 56" descr="服务器">
              <a:extLst>
                <a:ext uri="{FF2B5EF4-FFF2-40B4-BE49-F238E27FC236}">
                  <a16:creationId xmlns:a16="http://schemas.microsoft.com/office/drawing/2014/main" id="{D06C6FF0-26B4-738D-DD37-C1646879599B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25" name="MG-圆角矩形 57">
              <a:extLst>
                <a:ext uri="{FF2B5EF4-FFF2-40B4-BE49-F238E27FC236}">
                  <a16:creationId xmlns:a16="http://schemas.microsoft.com/office/drawing/2014/main" id="{5F514B35-0899-56AA-2E17-43EED581FFD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订单服务</a:t>
              </a:r>
            </a:p>
          </p:txBody>
        </p:sp>
      </p:grpSp>
      <p:grpSp>
        <p:nvGrpSpPr>
          <p:cNvPr id="26" name="MG-组合 58">
            <a:extLst>
              <a:ext uri="{FF2B5EF4-FFF2-40B4-BE49-F238E27FC236}">
                <a16:creationId xmlns:a16="http://schemas.microsoft.com/office/drawing/2014/main" id="{A1818720-0628-D5E5-7683-7426C1B6D50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773773" y="3096179"/>
            <a:ext cx="1123869" cy="1123869"/>
            <a:chOff x="5815356" y="2305131"/>
            <a:chExt cx="1123869" cy="1123869"/>
          </a:xfrm>
        </p:grpSpPr>
        <p:pic>
          <p:nvPicPr>
            <p:cNvPr id="27" name="MG-Graphic 59" descr="服务器">
              <a:extLst>
                <a:ext uri="{FF2B5EF4-FFF2-40B4-BE49-F238E27FC236}">
                  <a16:creationId xmlns:a16="http://schemas.microsoft.com/office/drawing/2014/main" id="{CF03E1A7-678C-9094-73C3-03DEDA463333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28" name="MG-圆角矩形 60">
              <a:extLst>
                <a:ext uri="{FF2B5EF4-FFF2-40B4-BE49-F238E27FC236}">
                  <a16:creationId xmlns:a16="http://schemas.microsoft.com/office/drawing/2014/main" id="{38F43A94-99B7-D51D-7610-2A7F9233857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商品服务</a:t>
              </a:r>
            </a:p>
          </p:txBody>
        </p:sp>
      </p:grpSp>
      <p:grpSp>
        <p:nvGrpSpPr>
          <p:cNvPr id="29" name="MG-组合 61">
            <a:extLst>
              <a:ext uri="{FF2B5EF4-FFF2-40B4-BE49-F238E27FC236}">
                <a16:creationId xmlns:a16="http://schemas.microsoft.com/office/drawing/2014/main" id="{3AB1C560-A9CE-221C-8995-52FC17A0CE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773773" y="3092831"/>
            <a:ext cx="1123869" cy="1123869"/>
            <a:chOff x="5815356" y="2305131"/>
            <a:chExt cx="1123869" cy="1123869"/>
          </a:xfrm>
        </p:grpSpPr>
        <p:pic>
          <p:nvPicPr>
            <p:cNvPr id="30" name="MG-Graphic 62" descr="服务器">
              <a:extLst>
                <a:ext uri="{FF2B5EF4-FFF2-40B4-BE49-F238E27FC236}">
                  <a16:creationId xmlns:a16="http://schemas.microsoft.com/office/drawing/2014/main" id="{492F2CDB-9EEA-2834-34AE-99F7F4717DCC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31" name="MG-圆角矩形 63">
              <a:extLst>
                <a:ext uri="{FF2B5EF4-FFF2-40B4-BE49-F238E27FC236}">
                  <a16:creationId xmlns:a16="http://schemas.microsoft.com/office/drawing/2014/main" id="{D11F5102-D522-43D5-5641-6D262EC5772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用户服务</a:t>
              </a:r>
            </a:p>
          </p:txBody>
        </p:sp>
      </p:grpSp>
      <p:grpSp>
        <p:nvGrpSpPr>
          <p:cNvPr id="32" name="MG-组合 64">
            <a:extLst>
              <a:ext uri="{FF2B5EF4-FFF2-40B4-BE49-F238E27FC236}">
                <a16:creationId xmlns:a16="http://schemas.microsoft.com/office/drawing/2014/main" id="{9994DD23-AD8F-6DBB-02AD-729B7F94119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7773773" y="3089483"/>
            <a:ext cx="1123869" cy="1123869"/>
            <a:chOff x="5815356" y="2305131"/>
            <a:chExt cx="1123869" cy="1123869"/>
          </a:xfrm>
        </p:grpSpPr>
        <p:pic>
          <p:nvPicPr>
            <p:cNvPr id="33" name="MG-Graphic 65" descr="服务器">
              <a:extLst>
                <a:ext uri="{FF2B5EF4-FFF2-40B4-BE49-F238E27FC236}">
                  <a16:creationId xmlns:a16="http://schemas.microsoft.com/office/drawing/2014/main" id="{7CE07A43-4F29-2820-F7DD-6B6A869FA6C3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34" name="MG-圆角矩形 66">
              <a:extLst>
                <a:ext uri="{FF2B5EF4-FFF2-40B4-BE49-F238E27FC236}">
                  <a16:creationId xmlns:a16="http://schemas.microsoft.com/office/drawing/2014/main" id="{855CF4FB-7C6F-8D06-BBF3-2BA7917FF1E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支付服务</a:t>
              </a:r>
            </a:p>
          </p:txBody>
        </p:sp>
      </p:grpSp>
      <p:grpSp>
        <p:nvGrpSpPr>
          <p:cNvPr id="35" name="MG-组合 82">
            <a:extLst>
              <a:ext uri="{FF2B5EF4-FFF2-40B4-BE49-F238E27FC236}">
                <a16:creationId xmlns:a16="http://schemas.microsoft.com/office/drawing/2014/main" id="{7E62B30C-E619-DE56-EF2E-65230F86057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62177" y="3095477"/>
            <a:ext cx="2077375" cy="1725683"/>
            <a:chOff x="1091953" y="1633729"/>
            <a:chExt cx="2077375" cy="1725683"/>
          </a:xfrm>
        </p:grpSpPr>
        <p:sp>
          <p:nvSpPr>
            <p:cNvPr id="36" name="MG-等腰三角形 83">
              <a:extLst>
                <a:ext uri="{FF2B5EF4-FFF2-40B4-BE49-F238E27FC236}">
                  <a16:creationId xmlns:a16="http://schemas.microsoft.com/office/drawing/2014/main" id="{E4B7929A-4FD5-BC1A-2064-84263CC8638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917577" y="2583635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MG-Rectangle 84">
              <a:extLst>
                <a:ext uri="{FF2B5EF4-FFF2-40B4-BE49-F238E27FC236}">
                  <a16:creationId xmlns:a16="http://schemas.microsoft.com/office/drawing/2014/main" id="{4CF769F7-71C6-6617-CDAF-151C8BF793A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91953" y="1633729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MG-椭圆 85">
              <a:extLst>
                <a:ext uri="{FF2B5EF4-FFF2-40B4-BE49-F238E27FC236}">
                  <a16:creationId xmlns:a16="http://schemas.microsoft.com/office/drawing/2014/main" id="{CBD2C6C4-8099-BFE4-9809-C7E80456E7D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603723" y="3071907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MG-椭圆 86">
              <a:extLst>
                <a:ext uri="{FF2B5EF4-FFF2-40B4-BE49-F238E27FC236}">
                  <a16:creationId xmlns:a16="http://schemas.microsoft.com/office/drawing/2014/main" id="{D1A8DBC7-20E6-E5AE-CA2C-489260DBF34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917577" y="3063029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9F8D78C8-3580-A5AA-EC0D-BB802ED4B14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1673009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MG-图片 88">
              <a:extLst>
                <a:ext uri="{FF2B5EF4-FFF2-40B4-BE49-F238E27FC236}">
                  <a16:creationId xmlns:a16="http://schemas.microsoft.com/office/drawing/2014/main" id="{B2BD5EE3-7BD2-6883-4700-A0C062AC2914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1"/>
            <a:stretch>
              <a:fillRect/>
            </a:stretch>
          </p:blipFill>
          <p:spPr>
            <a:xfrm>
              <a:off x="1204993" y="2296863"/>
              <a:ext cx="388551" cy="401360"/>
            </a:xfrm>
            <a:prstGeom prst="rect">
              <a:avLst/>
            </a:prstGeom>
          </p:spPr>
        </p:pic>
      </p:grpSp>
      <p:pic>
        <p:nvPicPr>
          <p:cNvPr id="42" name="MG-Graphic 89">
            <a:extLst>
              <a:ext uri="{FF2B5EF4-FFF2-40B4-BE49-F238E27FC236}">
                <a16:creationId xmlns:a16="http://schemas.microsoft.com/office/drawing/2014/main" id="{41500577-8524-0046-A7F7-8CF512AA71A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87946" y="3270528"/>
            <a:ext cx="386002" cy="386002"/>
          </a:xfrm>
          <a:prstGeom prst="rect">
            <a:avLst/>
          </a:prstGeom>
        </p:spPr>
      </p:pic>
      <p:pic>
        <p:nvPicPr>
          <p:cNvPr id="43" name="MG-图片 90">
            <a:extLst>
              <a:ext uri="{FF2B5EF4-FFF2-40B4-BE49-F238E27FC236}">
                <a16:creationId xmlns:a16="http://schemas.microsoft.com/office/drawing/2014/main" id="{150B14C8-D422-3974-84CE-376977B5F6E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1197690" y="3132643"/>
            <a:ext cx="2015231" cy="1167651"/>
          </a:xfrm>
          <a:prstGeom prst="rect">
            <a:avLst/>
          </a:prstGeom>
        </p:spPr>
      </p:pic>
      <p:sp>
        <p:nvSpPr>
          <p:cNvPr id="44" name="MG-文本框 91">
            <a:extLst>
              <a:ext uri="{FF2B5EF4-FFF2-40B4-BE49-F238E27FC236}">
                <a16:creationId xmlns:a16="http://schemas.microsoft.com/office/drawing/2014/main" id="{658C4F23-B676-3C51-3ECE-E9A61441890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707510" y="3270528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http://localhost:8080/xxx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5" name="MG-Graphic 92" descr="光标">
            <a:extLst>
              <a:ext uri="{FF2B5EF4-FFF2-40B4-BE49-F238E27FC236}">
                <a16:creationId xmlns:a16="http://schemas.microsoft.com/office/drawing/2014/main" id="{9DA9A321-3144-A56E-63C0-AB21545E289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476935" y="3409762"/>
            <a:ext cx="348849" cy="348849"/>
          </a:xfrm>
          <a:prstGeom prst="rect">
            <a:avLst/>
          </a:prstGeom>
        </p:spPr>
      </p:pic>
      <p:cxnSp>
        <p:nvCxnSpPr>
          <p:cNvPr id="46" name="MG-StraightArrowConnector 95">
            <a:extLst>
              <a:ext uri="{FF2B5EF4-FFF2-40B4-BE49-F238E27FC236}">
                <a16:creationId xmlns:a16="http://schemas.microsoft.com/office/drawing/2014/main" id="{1B8AFB88-F742-7E63-8A03-7502A8EF1B48}"/>
              </a:ext>
            </a:extLst>
          </p:cNvPr>
          <p:cNvCxnSpPr>
            <a:stCxn id="37" idx="3"/>
            <a:endCxn id="5" idx="1"/>
          </p:cNvCxnSpPr>
          <p:nvPr>
            <p:custDataLst>
              <p:tags r:id="rId15"/>
            </p:custDataLst>
          </p:nvPr>
        </p:nvCxnSpPr>
        <p:spPr>
          <a:xfrm flipV="1">
            <a:off x="3239552" y="3712090"/>
            <a:ext cx="4044021" cy="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G-文本框 96">
            <a:extLst>
              <a:ext uri="{FF2B5EF4-FFF2-40B4-BE49-F238E27FC236}">
                <a16:creationId xmlns:a16="http://schemas.microsoft.com/office/drawing/2014/main" id="{14FFF6DD-9D92-BF3B-3CBC-0A83C1006FA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934386" y="3429000"/>
            <a:ext cx="2077375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/>
            <a:r>
              <a:rPr lang="en-US" altLang="zh-CN" sz="1000">
                <a:solidFill>
                  <a:srgbClr val="59595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http://localhost:8080/xxx</a:t>
            </a:r>
            <a:endParaRPr lang="zh-CN" altLang="en-US" sz="1000" dirty="0">
              <a:solidFill>
                <a:srgbClr val="59595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31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0039 -0.2233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11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0.22338 L -3.54167E-6 -3.7037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118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0026 0.271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135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26 -0.2713 L -3.54167E-6 3.7037E-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1356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2448 -0.0858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430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48 0.08588 L -3.125E-6 -2.22222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430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2448 0.0983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490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48 -0.09838 L -3.125E-6 2.96296E-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490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网关过滤器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9E5AEA-51BF-7961-AF00-F8F1790F5575}"/>
              </a:ext>
            </a:extLst>
          </p:cNvPr>
          <p:cNvSpPr/>
          <p:nvPr/>
        </p:nvSpPr>
        <p:spPr>
          <a:xfrm>
            <a:off x="5764395" y="1412385"/>
            <a:ext cx="1005439" cy="3251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8B22BE-8C6B-A585-AE40-49841A0EC8E9}"/>
              </a:ext>
            </a:extLst>
          </p:cNvPr>
          <p:cNvSpPr/>
          <p:nvPr/>
        </p:nvSpPr>
        <p:spPr>
          <a:xfrm>
            <a:off x="4699891" y="2217794"/>
            <a:ext cx="3134452" cy="325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HandlerMapping</a:t>
            </a:r>
            <a:endParaRPr lang="zh-CN" altLang="en-US" sz="12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44F9F9-6B48-4680-5B02-B363A3F436BD}"/>
              </a:ext>
            </a:extLst>
          </p:cNvPr>
          <p:cNvSpPr/>
          <p:nvPr/>
        </p:nvSpPr>
        <p:spPr>
          <a:xfrm>
            <a:off x="4699890" y="2915389"/>
            <a:ext cx="3134451" cy="325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WebHandler</a:t>
            </a:r>
            <a:endParaRPr lang="zh-CN" altLang="en-US" sz="1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51F88A-4BAD-2E2D-0AFE-4595A85A77E9}"/>
              </a:ext>
            </a:extLst>
          </p:cNvPr>
          <p:cNvSpPr/>
          <p:nvPr/>
        </p:nvSpPr>
        <p:spPr>
          <a:xfrm>
            <a:off x="4699890" y="3715314"/>
            <a:ext cx="3134453" cy="325120"/>
          </a:xfrm>
          <a:prstGeom prst="roundRect">
            <a:avLst>
              <a:gd name="adj" fmla="val 4583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Filter</a:t>
            </a:r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A18FD69-4F1A-7098-4CA8-A02F0316DD8F}"/>
              </a:ext>
            </a:extLst>
          </p:cNvPr>
          <p:cNvSpPr/>
          <p:nvPr/>
        </p:nvSpPr>
        <p:spPr>
          <a:xfrm>
            <a:off x="4699890" y="4040434"/>
            <a:ext cx="3134453" cy="325120"/>
          </a:xfrm>
          <a:prstGeom prst="roundRect">
            <a:avLst>
              <a:gd name="adj" fmla="val 4375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Filter</a:t>
            </a:r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E62F212-D684-F829-14EF-F6B6B206D368}"/>
              </a:ext>
            </a:extLst>
          </p:cNvPr>
          <p:cNvSpPr/>
          <p:nvPr/>
        </p:nvSpPr>
        <p:spPr>
          <a:xfrm>
            <a:off x="4699890" y="4365554"/>
            <a:ext cx="3134453" cy="325120"/>
          </a:xfrm>
          <a:prstGeom prst="roundRect">
            <a:avLst>
              <a:gd name="adj" fmla="val 41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sp>
        <p:nvSpPr>
          <p:cNvPr id="21" name="!!lj">
            <a:extLst>
              <a:ext uri="{FF2B5EF4-FFF2-40B4-BE49-F238E27FC236}">
                <a16:creationId xmlns:a16="http://schemas.microsoft.com/office/drawing/2014/main" id="{505896B2-0B44-6056-8793-E28F51163889}"/>
              </a:ext>
            </a:extLst>
          </p:cNvPr>
          <p:cNvSpPr/>
          <p:nvPr/>
        </p:nvSpPr>
        <p:spPr>
          <a:xfrm>
            <a:off x="4699890" y="4690673"/>
            <a:ext cx="3134453" cy="325121"/>
          </a:xfrm>
          <a:prstGeom prst="roundRect">
            <a:avLst>
              <a:gd name="adj" fmla="val 338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Filter</a:t>
            </a:r>
            <a:endParaRPr lang="zh-CN" altLang="en-US" sz="1200"/>
          </a:p>
        </p:txBody>
      </p:sp>
      <p:sp>
        <p:nvSpPr>
          <p:cNvPr id="24" name="!!矩形 23">
            <a:extLst>
              <a:ext uri="{FF2B5EF4-FFF2-40B4-BE49-F238E27FC236}">
                <a16:creationId xmlns:a16="http://schemas.microsoft.com/office/drawing/2014/main" id="{64359A6B-DB5A-854F-5C0A-A7F4DF6DD147}"/>
              </a:ext>
            </a:extLst>
          </p:cNvPr>
          <p:cNvSpPr/>
          <p:nvPr/>
        </p:nvSpPr>
        <p:spPr>
          <a:xfrm>
            <a:off x="4147640" y="2080749"/>
            <a:ext cx="4034590" cy="33866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3C3D3F"/>
                </a:solidFill>
              </a:rPr>
              <a:t>网</a:t>
            </a:r>
            <a:endParaRPr lang="en-US" altLang="zh-CN">
              <a:solidFill>
                <a:srgbClr val="3C3D3F"/>
              </a:solidFill>
            </a:endParaRPr>
          </a:p>
          <a:p>
            <a:r>
              <a:rPr lang="zh-CN" altLang="en-US">
                <a:solidFill>
                  <a:srgbClr val="3C3D3F"/>
                </a:solidFill>
              </a:rPr>
              <a:t>关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F164CF-FE1F-1042-0322-A7E78F504E12}"/>
              </a:ext>
            </a:extLst>
          </p:cNvPr>
          <p:cNvSpPr/>
          <p:nvPr/>
        </p:nvSpPr>
        <p:spPr>
          <a:xfrm>
            <a:off x="4699890" y="5792536"/>
            <a:ext cx="3134451" cy="697653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微服务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FA6861E0-773E-ABD5-BE1D-6B3C84175F18}"/>
              </a:ext>
            </a:extLst>
          </p:cNvPr>
          <p:cNvSpPr/>
          <p:nvPr/>
        </p:nvSpPr>
        <p:spPr>
          <a:xfrm>
            <a:off x="491629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A7A7BED0-7789-BDA3-D320-79E351A46C31}"/>
              </a:ext>
            </a:extLst>
          </p:cNvPr>
          <p:cNvSpPr/>
          <p:nvPr/>
        </p:nvSpPr>
        <p:spPr>
          <a:xfrm>
            <a:off x="528452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658B10EA-754B-8EB5-9586-85E9D61A984E}"/>
              </a:ext>
            </a:extLst>
          </p:cNvPr>
          <p:cNvSpPr/>
          <p:nvPr/>
        </p:nvSpPr>
        <p:spPr>
          <a:xfrm>
            <a:off x="565275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743D8ECE-EF1F-E2A1-62EE-7653DFCB290B}"/>
              </a:ext>
            </a:extLst>
          </p:cNvPr>
          <p:cNvSpPr/>
          <p:nvPr/>
        </p:nvSpPr>
        <p:spPr>
          <a:xfrm>
            <a:off x="602098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F514859D-48FA-523E-D03D-C3B5C5637582}"/>
              </a:ext>
            </a:extLst>
          </p:cNvPr>
          <p:cNvSpPr/>
          <p:nvPr/>
        </p:nvSpPr>
        <p:spPr>
          <a:xfrm>
            <a:off x="638921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18D5822D-F210-5D00-37BA-5188888A5549}"/>
              </a:ext>
            </a:extLst>
          </p:cNvPr>
          <p:cNvSpPr/>
          <p:nvPr/>
        </p:nvSpPr>
        <p:spPr>
          <a:xfrm>
            <a:off x="675744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9EA478E1-9478-F3FC-E663-8616698D639E}"/>
              </a:ext>
            </a:extLst>
          </p:cNvPr>
          <p:cNvSpPr/>
          <p:nvPr/>
        </p:nvSpPr>
        <p:spPr>
          <a:xfrm>
            <a:off x="712567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C3F8A4DF-AA75-8E0E-DF08-CBDDC301B637}"/>
              </a:ext>
            </a:extLst>
          </p:cNvPr>
          <p:cNvSpPr/>
          <p:nvPr/>
        </p:nvSpPr>
        <p:spPr>
          <a:xfrm>
            <a:off x="7493898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017549D5-3BDB-E460-96BC-5D3B4B2429B0}"/>
              </a:ext>
            </a:extLst>
          </p:cNvPr>
          <p:cNvSpPr/>
          <p:nvPr/>
        </p:nvSpPr>
        <p:spPr>
          <a:xfrm>
            <a:off x="491629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29DD445C-D3DB-3C98-2C26-F5EE9876FC2B}"/>
              </a:ext>
            </a:extLst>
          </p:cNvPr>
          <p:cNvSpPr/>
          <p:nvPr/>
        </p:nvSpPr>
        <p:spPr>
          <a:xfrm>
            <a:off x="528452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3942DD64-D6D8-1C17-7305-AE370F0061F9}"/>
              </a:ext>
            </a:extLst>
          </p:cNvPr>
          <p:cNvSpPr/>
          <p:nvPr/>
        </p:nvSpPr>
        <p:spPr>
          <a:xfrm>
            <a:off x="565275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B9AB49BB-5A51-C5C1-8DBE-3E830A1A371A}"/>
              </a:ext>
            </a:extLst>
          </p:cNvPr>
          <p:cNvSpPr/>
          <p:nvPr/>
        </p:nvSpPr>
        <p:spPr>
          <a:xfrm>
            <a:off x="602098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8F227D0E-E94D-2163-5A6D-B760D2EC10D9}"/>
              </a:ext>
            </a:extLst>
          </p:cNvPr>
          <p:cNvSpPr/>
          <p:nvPr/>
        </p:nvSpPr>
        <p:spPr>
          <a:xfrm>
            <a:off x="638921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90FD5360-9452-6335-A86E-E8A3FE4A00B4}"/>
              </a:ext>
            </a:extLst>
          </p:cNvPr>
          <p:cNvSpPr/>
          <p:nvPr/>
        </p:nvSpPr>
        <p:spPr>
          <a:xfrm>
            <a:off x="675744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2B1C5EAB-BC66-8502-D480-3ED6477D7980}"/>
              </a:ext>
            </a:extLst>
          </p:cNvPr>
          <p:cNvSpPr/>
          <p:nvPr/>
        </p:nvSpPr>
        <p:spPr>
          <a:xfrm>
            <a:off x="712567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B45B311B-5689-F606-BF5B-5426D23AD8CA}"/>
              </a:ext>
            </a:extLst>
          </p:cNvPr>
          <p:cNvSpPr/>
          <p:nvPr/>
        </p:nvSpPr>
        <p:spPr>
          <a:xfrm>
            <a:off x="7493898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7C6FB0-D6E3-E976-5BE9-E3B890C3387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267115" y="1737505"/>
            <a:ext cx="2" cy="480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E6C12A5-1E86-5A1D-8E1A-A8505E5DA9C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267116" y="2542914"/>
            <a:ext cx="1" cy="372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AE20EEF-C455-7AD8-D15E-BF610775E691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456882" y="2905079"/>
            <a:ext cx="474804" cy="1145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5">
            <a:extLst>
              <a:ext uri="{FF2B5EF4-FFF2-40B4-BE49-F238E27FC236}">
                <a16:creationId xmlns:a16="http://schemas.microsoft.com/office/drawing/2014/main" id="{AA4C441E-1836-896E-F1A9-44AD7F4EE96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639539" y="2868085"/>
            <a:ext cx="475695" cy="1220541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65">
            <a:extLst>
              <a:ext uri="{FF2B5EF4-FFF2-40B4-BE49-F238E27FC236}">
                <a16:creationId xmlns:a16="http://schemas.microsoft.com/office/drawing/2014/main" id="{C78BE571-3341-3D33-0F5E-3A4A5BE737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684" y="4476080"/>
            <a:ext cx="2086345" cy="564811"/>
          </a:xfrm>
          <a:prstGeom prst="curvedConnector3">
            <a:avLst>
              <a:gd name="adj1" fmla="val 81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65">
            <a:extLst>
              <a:ext uri="{FF2B5EF4-FFF2-40B4-BE49-F238E27FC236}">
                <a16:creationId xmlns:a16="http://schemas.microsoft.com/office/drawing/2014/main" id="{DC4D521D-09B6-9FA7-D6AE-633E775798C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16039" y="4420915"/>
            <a:ext cx="2076329" cy="666906"/>
          </a:xfrm>
          <a:prstGeom prst="curvedConnector3">
            <a:avLst>
              <a:gd name="adj1" fmla="val 82477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9A057B3-BFDB-8E01-6145-A763F89D18FF}"/>
              </a:ext>
            </a:extLst>
          </p:cNvPr>
          <p:cNvSpPr txBox="1"/>
          <p:nvPr/>
        </p:nvSpPr>
        <p:spPr>
          <a:xfrm>
            <a:off x="5634529" y="7360326"/>
            <a:ext cx="2408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RoutePredicateHandelrMapping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B51432-66A1-68E5-4C08-8C248800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5EBB4A-DFFC-F0C2-3CA4-A25CEEED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90" y="-1941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70DAFE-DF22-1E10-A29C-37467C8DCE8E}"/>
              </a:ext>
            </a:extLst>
          </p:cNvPr>
          <p:cNvCxnSpPr>
            <a:cxnSpLocks/>
          </p:cNvCxnSpPr>
          <p:nvPr/>
        </p:nvCxnSpPr>
        <p:spPr>
          <a:xfrm flipH="1">
            <a:off x="3319975" y="2380354"/>
            <a:ext cx="128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27C772A-361C-13BA-91DB-015AA84AEE9B}"/>
              </a:ext>
            </a:extLst>
          </p:cNvPr>
          <p:cNvSpPr txBox="1"/>
          <p:nvPr/>
        </p:nvSpPr>
        <p:spPr>
          <a:xfrm>
            <a:off x="745424" y="2230680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路由</a:t>
            </a: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映射器</a:t>
            </a:r>
            <a:endParaRPr lang="en-US" altLang="zh-CN" sz="1400" b="1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0FD397-DF34-9CEC-94CB-6CA94E2D99B2}"/>
              </a:ext>
            </a:extLst>
          </p:cNvPr>
          <p:cNvSpPr txBox="1"/>
          <p:nvPr/>
        </p:nvSpPr>
        <p:spPr>
          <a:xfrm>
            <a:off x="710877" y="2516767"/>
            <a:ext cx="274219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网关请求入口是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DispatcherHandler,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它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会调用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HandlerMapping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根据请求找到匹配的路由并存入上下文，然后把请求交给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WebHandler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处理。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HandlerMapping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的默认实现是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RoutePredicateHandlerMapping.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9DEC262-A915-34A0-8D84-3C3D41F2B58E}"/>
              </a:ext>
            </a:extLst>
          </p:cNvPr>
          <p:cNvCxnSpPr>
            <a:cxnSpLocks/>
          </p:cNvCxnSpPr>
          <p:nvPr/>
        </p:nvCxnSpPr>
        <p:spPr>
          <a:xfrm>
            <a:off x="7925313" y="3086331"/>
            <a:ext cx="107801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385BCCA-52BD-7A03-631C-42A0BADEA12F}"/>
              </a:ext>
            </a:extLst>
          </p:cNvPr>
          <p:cNvSpPr txBox="1"/>
          <p:nvPr/>
        </p:nvSpPr>
        <p:spPr>
          <a:xfrm>
            <a:off x="9054883" y="2935079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请求处理器</a:t>
            </a:r>
            <a:endParaRPr lang="en-US" altLang="zh-CN" sz="1400" b="1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82F3C3-8B44-9880-0C5C-1E9AF255E187}"/>
              </a:ext>
            </a:extLst>
          </p:cNvPr>
          <p:cNvSpPr txBox="1"/>
          <p:nvPr/>
        </p:nvSpPr>
        <p:spPr>
          <a:xfrm>
            <a:off x="9054885" y="3221166"/>
            <a:ext cx="2483109" cy="124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默认实现是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FilteringWebHandler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，顾名思义是一个过滤器处理器。它会加载网关中配置的多个过滤器，放入集合并排序，形成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过滤器链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。然后依次执行这些过滤器。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0D556D1D-8740-ED88-049C-A599C683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52EBED9-7C8A-F182-5B26-F531BB34B60F}"/>
              </a:ext>
            </a:extLst>
          </p:cNvPr>
          <p:cNvCxnSpPr>
            <a:cxnSpLocks/>
          </p:cNvCxnSpPr>
          <p:nvPr/>
        </p:nvCxnSpPr>
        <p:spPr>
          <a:xfrm flipH="1">
            <a:off x="3285429" y="4269174"/>
            <a:ext cx="1280160" cy="0"/>
          </a:xfrm>
          <a:prstGeom prst="line">
            <a:avLst/>
          </a:prstGeom>
          <a:ln>
            <a:solidFill>
              <a:srgbClr val="AD2B26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E0FBFC5-38EA-5BA4-D478-115F3F092D73}"/>
              </a:ext>
            </a:extLst>
          </p:cNvPr>
          <p:cNvSpPr txBox="1"/>
          <p:nvPr/>
        </p:nvSpPr>
        <p:spPr>
          <a:xfrm>
            <a:off x="710878" y="4119500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AD2B26"/>
                </a:solidFill>
              </a:rPr>
              <a:t>过滤器</a:t>
            </a:r>
            <a:endParaRPr lang="en-US" altLang="zh-CN" sz="1400" b="1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DBF0BA-E8ED-4095-76C6-F99DD7D1C856}"/>
              </a:ext>
            </a:extLst>
          </p:cNvPr>
          <p:cNvSpPr txBox="1"/>
          <p:nvPr/>
        </p:nvSpPr>
        <p:spPr>
          <a:xfrm>
            <a:off x="710877" y="4405587"/>
            <a:ext cx="2615669" cy="163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过滤器内部可以包含两部分逻辑，分别是</a:t>
            </a: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pre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</a:t>
            </a: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post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，分别会在请求路由到微服务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之前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之后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当所有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Filter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的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逻辑都依次</a:t>
            </a:r>
            <a:r>
              <a:rPr kumimoji="0" lang="zh-CN" altLang="en-US" sz="1050" b="1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顺序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执行通过后，请求才会被路由到微服务，否则会被拦截，后续过滤器不再执行。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微服务返回结果后，再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倒序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Filter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post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逻辑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FDED326-5E86-5CB5-E736-36AB5CBB301B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>
            <a:off x="6267117" y="3715314"/>
            <a:ext cx="0" cy="1300480"/>
          </a:xfrm>
          <a:prstGeom prst="line">
            <a:avLst/>
          </a:prstGeom>
          <a:ln>
            <a:solidFill>
              <a:srgbClr val="AD2B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3748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1"/>
      <p:bldP spid="47" grpId="0"/>
      <p:bldP spid="48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网关过滤器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9E5AEA-51BF-7961-AF00-F8F1790F5575}"/>
              </a:ext>
            </a:extLst>
          </p:cNvPr>
          <p:cNvSpPr/>
          <p:nvPr/>
        </p:nvSpPr>
        <p:spPr>
          <a:xfrm>
            <a:off x="5764395" y="1412385"/>
            <a:ext cx="1005439" cy="3251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8B22BE-8C6B-A585-AE40-49841A0EC8E9}"/>
              </a:ext>
            </a:extLst>
          </p:cNvPr>
          <p:cNvSpPr/>
          <p:nvPr/>
        </p:nvSpPr>
        <p:spPr>
          <a:xfrm>
            <a:off x="4699891" y="2217794"/>
            <a:ext cx="3134452" cy="325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HandlerMapping</a:t>
            </a:r>
            <a:endParaRPr lang="zh-CN" altLang="en-US" sz="12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44F9F9-6B48-4680-5B02-B363A3F436BD}"/>
              </a:ext>
            </a:extLst>
          </p:cNvPr>
          <p:cNvSpPr/>
          <p:nvPr/>
        </p:nvSpPr>
        <p:spPr>
          <a:xfrm>
            <a:off x="4699890" y="2915389"/>
            <a:ext cx="3134451" cy="3251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WebHandler</a:t>
            </a:r>
            <a:endParaRPr lang="zh-CN" altLang="en-US" sz="1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51F88A-4BAD-2E2D-0AFE-4595A85A77E9}"/>
              </a:ext>
            </a:extLst>
          </p:cNvPr>
          <p:cNvSpPr/>
          <p:nvPr/>
        </p:nvSpPr>
        <p:spPr>
          <a:xfrm>
            <a:off x="4699890" y="3715314"/>
            <a:ext cx="3134453" cy="325120"/>
          </a:xfrm>
          <a:prstGeom prst="roundRect">
            <a:avLst>
              <a:gd name="adj" fmla="val 4583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Filter</a:t>
            </a:r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A18FD69-4F1A-7098-4CA8-A02F0316DD8F}"/>
              </a:ext>
            </a:extLst>
          </p:cNvPr>
          <p:cNvSpPr/>
          <p:nvPr/>
        </p:nvSpPr>
        <p:spPr>
          <a:xfrm>
            <a:off x="4699890" y="4040434"/>
            <a:ext cx="3134453" cy="325120"/>
          </a:xfrm>
          <a:prstGeom prst="roundRect">
            <a:avLst>
              <a:gd name="adj" fmla="val 4375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Filter</a:t>
            </a:r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E62F212-D684-F829-14EF-F6B6B206D368}"/>
              </a:ext>
            </a:extLst>
          </p:cNvPr>
          <p:cNvSpPr/>
          <p:nvPr/>
        </p:nvSpPr>
        <p:spPr>
          <a:xfrm>
            <a:off x="4699890" y="4365554"/>
            <a:ext cx="3134453" cy="325120"/>
          </a:xfrm>
          <a:prstGeom prst="roundRect">
            <a:avLst>
              <a:gd name="adj" fmla="val 41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sp>
        <p:nvSpPr>
          <p:cNvPr id="21" name="!!lj">
            <a:extLst>
              <a:ext uri="{FF2B5EF4-FFF2-40B4-BE49-F238E27FC236}">
                <a16:creationId xmlns:a16="http://schemas.microsoft.com/office/drawing/2014/main" id="{505896B2-0B44-6056-8793-E28F51163889}"/>
              </a:ext>
            </a:extLst>
          </p:cNvPr>
          <p:cNvSpPr/>
          <p:nvPr/>
        </p:nvSpPr>
        <p:spPr>
          <a:xfrm>
            <a:off x="4699890" y="4690673"/>
            <a:ext cx="3134453" cy="474804"/>
          </a:xfrm>
          <a:prstGeom prst="roundRect">
            <a:avLst>
              <a:gd name="adj" fmla="val 338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NettyRoutingFilter</a:t>
            </a:r>
            <a:endParaRPr lang="zh-CN" altLang="en-US" sz="1200"/>
          </a:p>
        </p:txBody>
      </p:sp>
      <p:sp>
        <p:nvSpPr>
          <p:cNvPr id="24" name="!!矩形 23">
            <a:extLst>
              <a:ext uri="{FF2B5EF4-FFF2-40B4-BE49-F238E27FC236}">
                <a16:creationId xmlns:a16="http://schemas.microsoft.com/office/drawing/2014/main" id="{64359A6B-DB5A-854F-5C0A-A7F4DF6DD147}"/>
              </a:ext>
            </a:extLst>
          </p:cNvPr>
          <p:cNvSpPr/>
          <p:nvPr/>
        </p:nvSpPr>
        <p:spPr>
          <a:xfrm>
            <a:off x="4147640" y="2080749"/>
            <a:ext cx="4034590" cy="33866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3C3D3F"/>
                </a:solidFill>
              </a:rPr>
              <a:t>网</a:t>
            </a:r>
            <a:endParaRPr lang="en-US" altLang="zh-CN">
              <a:solidFill>
                <a:srgbClr val="3C3D3F"/>
              </a:solidFill>
            </a:endParaRPr>
          </a:p>
          <a:p>
            <a:r>
              <a:rPr lang="zh-CN" altLang="en-US">
                <a:solidFill>
                  <a:srgbClr val="3C3D3F"/>
                </a:solidFill>
              </a:rPr>
              <a:t>关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F164CF-FE1F-1042-0322-A7E78F504E12}"/>
              </a:ext>
            </a:extLst>
          </p:cNvPr>
          <p:cNvSpPr/>
          <p:nvPr/>
        </p:nvSpPr>
        <p:spPr>
          <a:xfrm>
            <a:off x="4699890" y="5792536"/>
            <a:ext cx="3134451" cy="697653"/>
          </a:xfrm>
          <a:prstGeom prst="roundRect">
            <a:avLst>
              <a:gd name="adj" fmla="val 9620"/>
            </a:avLst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微服务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FA6861E0-773E-ABD5-BE1D-6B3C84175F18}"/>
              </a:ext>
            </a:extLst>
          </p:cNvPr>
          <p:cNvSpPr/>
          <p:nvPr/>
        </p:nvSpPr>
        <p:spPr>
          <a:xfrm>
            <a:off x="491629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A7A7BED0-7789-BDA3-D320-79E351A46C31}"/>
              </a:ext>
            </a:extLst>
          </p:cNvPr>
          <p:cNvSpPr/>
          <p:nvPr/>
        </p:nvSpPr>
        <p:spPr>
          <a:xfrm>
            <a:off x="528452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658B10EA-754B-8EB5-9586-85E9D61A984E}"/>
              </a:ext>
            </a:extLst>
          </p:cNvPr>
          <p:cNvSpPr/>
          <p:nvPr/>
        </p:nvSpPr>
        <p:spPr>
          <a:xfrm>
            <a:off x="565275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743D8ECE-EF1F-E2A1-62EE-7653DFCB290B}"/>
              </a:ext>
            </a:extLst>
          </p:cNvPr>
          <p:cNvSpPr/>
          <p:nvPr/>
        </p:nvSpPr>
        <p:spPr>
          <a:xfrm>
            <a:off x="602098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F514859D-48FA-523E-D03D-C3B5C5637582}"/>
              </a:ext>
            </a:extLst>
          </p:cNvPr>
          <p:cNvSpPr/>
          <p:nvPr/>
        </p:nvSpPr>
        <p:spPr>
          <a:xfrm>
            <a:off x="638921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18D5822D-F210-5D00-37BA-5188888A5549}"/>
              </a:ext>
            </a:extLst>
          </p:cNvPr>
          <p:cNvSpPr/>
          <p:nvPr/>
        </p:nvSpPr>
        <p:spPr>
          <a:xfrm>
            <a:off x="675744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9EA478E1-9478-F3FC-E663-8616698D639E}"/>
              </a:ext>
            </a:extLst>
          </p:cNvPr>
          <p:cNvSpPr/>
          <p:nvPr/>
        </p:nvSpPr>
        <p:spPr>
          <a:xfrm>
            <a:off x="7125670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C3F8A4DF-AA75-8E0E-DF08-CBDDC301B637}"/>
              </a:ext>
            </a:extLst>
          </p:cNvPr>
          <p:cNvSpPr/>
          <p:nvPr/>
        </p:nvSpPr>
        <p:spPr>
          <a:xfrm>
            <a:off x="7493898" y="6070241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017549D5-3BDB-E460-96BC-5D3B4B2429B0}"/>
              </a:ext>
            </a:extLst>
          </p:cNvPr>
          <p:cNvSpPr/>
          <p:nvPr/>
        </p:nvSpPr>
        <p:spPr>
          <a:xfrm>
            <a:off x="491629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29DD445C-D3DB-3C98-2C26-F5EE9876FC2B}"/>
              </a:ext>
            </a:extLst>
          </p:cNvPr>
          <p:cNvSpPr/>
          <p:nvPr/>
        </p:nvSpPr>
        <p:spPr>
          <a:xfrm>
            <a:off x="528452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3942DD64-D6D8-1C17-7305-AE370F0061F9}"/>
              </a:ext>
            </a:extLst>
          </p:cNvPr>
          <p:cNvSpPr/>
          <p:nvPr/>
        </p:nvSpPr>
        <p:spPr>
          <a:xfrm>
            <a:off x="565275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B9AB49BB-5A51-C5C1-8DBE-3E830A1A371A}"/>
              </a:ext>
            </a:extLst>
          </p:cNvPr>
          <p:cNvSpPr/>
          <p:nvPr/>
        </p:nvSpPr>
        <p:spPr>
          <a:xfrm>
            <a:off x="602098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8F227D0E-E94D-2163-5A6D-B760D2EC10D9}"/>
              </a:ext>
            </a:extLst>
          </p:cNvPr>
          <p:cNvSpPr/>
          <p:nvPr/>
        </p:nvSpPr>
        <p:spPr>
          <a:xfrm>
            <a:off x="638921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90FD5360-9452-6335-A86E-E8A3FE4A00B4}"/>
              </a:ext>
            </a:extLst>
          </p:cNvPr>
          <p:cNvSpPr/>
          <p:nvPr/>
        </p:nvSpPr>
        <p:spPr>
          <a:xfrm>
            <a:off x="675744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2B1C5EAB-BC66-8502-D480-3ED6477D7980}"/>
              </a:ext>
            </a:extLst>
          </p:cNvPr>
          <p:cNvSpPr/>
          <p:nvPr/>
        </p:nvSpPr>
        <p:spPr>
          <a:xfrm>
            <a:off x="7125670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B45B311B-5689-F606-BF5B-5426D23AD8CA}"/>
              </a:ext>
            </a:extLst>
          </p:cNvPr>
          <p:cNvSpPr/>
          <p:nvPr/>
        </p:nvSpPr>
        <p:spPr>
          <a:xfrm>
            <a:off x="7493898" y="6273442"/>
            <a:ext cx="162560" cy="16256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7C6FB0-D6E3-E976-5BE9-E3B890C3387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267115" y="1737505"/>
            <a:ext cx="2" cy="480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E6C12A5-1E86-5A1D-8E1A-A8505E5DA9C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267116" y="2542914"/>
            <a:ext cx="1" cy="372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AE20EEF-C455-7AD8-D15E-BF610775E691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456882" y="2905079"/>
            <a:ext cx="474804" cy="1145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5">
            <a:extLst>
              <a:ext uri="{FF2B5EF4-FFF2-40B4-BE49-F238E27FC236}">
                <a16:creationId xmlns:a16="http://schemas.microsoft.com/office/drawing/2014/main" id="{AA4C441E-1836-896E-F1A9-44AD7F4EE96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639539" y="2868085"/>
            <a:ext cx="475695" cy="1220541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65">
            <a:extLst>
              <a:ext uri="{FF2B5EF4-FFF2-40B4-BE49-F238E27FC236}">
                <a16:creationId xmlns:a16="http://schemas.microsoft.com/office/drawing/2014/main" id="{C78BE571-3341-3D33-0F5E-3A4A5BE737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684" y="4476080"/>
            <a:ext cx="2086345" cy="564811"/>
          </a:xfrm>
          <a:prstGeom prst="curvedConnector3">
            <a:avLst>
              <a:gd name="adj1" fmla="val 81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肘形 65">
            <a:extLst>
              <a:ext uri="{FF2B5EF4-FFF2-40B4-BE49-F238E27FC236}">
                <a16:creationId xmlns:a16="http://schemas.microsoft.com/office/drawing/2014/main" id="{DC4D521D-09B6-9FA7-D6AE-633E775798C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116039" y="4420915"/>
            <a:ext cx="2076329" cy="666906"/>
          </a:xfrm>
          <a:prstGeom prst="curvedConnector3">
            <a:avLst>
              <a:gd name="adj1" fmla="val 82477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9A057B3-BFDB-8E01-6145-A763F89D18FF}"/>
              </a:ext>
            </a:extLst>
          </p:cNvPr>
          <p:cNvSpPr txBox="1"/>
          <p:nvPr/>
        </p:nvSpPr>
        <p:spPr>
          <a:xfrm>
            <a:off x="5634529" y="7360326"/>
            <a:ext cx="24089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RoutePredicateHandelrMapping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B51432-66A1-68E5-4C08-8C248800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5EBB4A-DFFC-F0C2-3CA4-A25CEEED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90" y="-1941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70DAFE-DF22-1E10-A29C-37467C8DCE8E}"/>
              </a:ext>
            </a:extLst>
          </p:cNvPr>
          <p:cNvCxnSpPr>
            <a:cxnSpLocks/>
          </p:cNvCxnSpPr>
          <p:nvPr/>
        </p:nvCxnSpPr>
        <p:spPr>
          <a:xfrm flipH="1">
            <a:off x="3319975" y="2380354"/>
            <a:ext cx="128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27C772A-361C-13BA-91DB-015AA84AEE9B}"/>
              </a:ext>
            </a:extLst>
          </p:cNvPr>
          <p:cNvSpPr txBox="1"/>
          <p:nvPr/>
        </p:nvSpPr>
        <p:spPr>
          <a:xfrm>
            <a:off x="745424" y="2230680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路由</a:t>
            </a: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映射器</a:t>
            </a:r>
            <a:endParaRPr lang="en-US" altLang="zh-CN" sz="1400" b="1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0FD397-DF34-9CEC-94CB-6CA94E2D99B2}"/>
              </a:ext>
            </a:extLst>
          </p:cNvPr>
          <p:cNvSpPr txBox="1"/>
          <p:nvPr/>
        </p:nvSpPr>
        <p:spPr>
          <a:xfrm>
            <a:off x="710877" y="2516767"/>
            <a:ext cx="2742190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网关请求入口是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DispatcherHandler,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它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会调用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HandlerMapping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根据请求找到匹配的路由并存入上下文，然后把请求交给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WebHandler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处理。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HandlerMapping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的默认实现是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RoutePredicateHandlerMapping.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9DEC262-A915-34A0-8D84-3C3D41F2B58E}"/>
              </a:ext>
            </a:extLst>
          </p:cNvPr>
          <p:cNvCxnSpPr>
            <a:cxnSpLocks/>
          </p:cNvCxnSpPr>
          <p:nvPr/>
        </p:nvCxnSpPr>
        <p:spPr>
          <a:xfrm>
            <a:off x="7925313" y="3086331"/>
            <a:ext cx="107801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385BCCA-52BD-7A03-631C-42A0BADEA12F}"/>
              </a:ext>
            </a:extLst>
          </p:cNvPr>
          <p:cNvSpPr txBox="1"/>
          <p:nvPr/>
        </p:nvSpPr>
        <p:spPr>
          <a:xfrm>
            <a:off x="9054883" y="2935079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请求处理器</a:t>
            </a:r>
            <a:endParaRPr lang="en-US" altLang="zh-CN" sz="1400" b="1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F82F3C3-8B44-9880-0C5C-1E9AF255E187}"/>
              </a:ext>
            </a:extLst>
          </p:cNvPr>
          <p:cNvSpPr txBox="1"/>
          <p:nvPr/>
        </p:nvSpPr>
        <p:spPr>
          <a:xfrm>
            <a:off x="9054885" y="3221166"/>
            <a:ext cx="2483109" cy="124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默认实现是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FilteringWebHandler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，顾名思义是一个过滤器处理器。它会加载网关中配置的多个过滤器，放入集合并排序，形成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过滤器链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。然后依次执行这些过滤器。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0D556D1D-8740-ED88-049C-A599C683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52EBED9-7C8A-F182-5B26-F531BB34B60F}"/>
              </a:ext>
            </a:extLst>
          </p:cNvPr>
          <p:cNvCxnSpPr>
            <a:cxnSpLocks/>
          </p:cNvCxnSpPr>
          <p:nvPr/>
        </p:nvCxnSpPr>
        <p:spPr>
          <a:xfrm flipH="1">
            <a:off x="3285429" y="4269174"/>
            <a:ext cx="1280160" cy="0"/>
          </a:xfrm>
          <a:prstGeom prst="line">
            <a:avLst/>
          </a:prstGeom>
          <a:ln>
            <a:solidFill>
              <a:srgbClr val="AD2B26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E0FBFC5-38EA-5BA4-D478-115F3F092D73}"/>
              </a:ext>
            </a:extLst>
          </p:cNvPr>
          <p:cNvSpPr txBox="1"/>
          <p:nvPr/>
        </p:nvSpPr>
        <p:spPr>
          <a:xfrm>
            <a:off x="710878" y="4119500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AD2B26"/>
                </a:solidFill>
              </a:rPr>
              <a:t>过滤器</a:t>
            </a:r>
            <a:endParaRPr lang="en-US" altLang="zh-CN" sz="1400" b="1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DBF0BA-E8ED-4095-76C6-F99DD7D1C856}"/>
              </a:ext>
            </a:extLst>
          </p:cNvPr>
          <p:cNvSpPr txBox="1"/>
          <p:nvPr/>
        </p:nvSpPr>
        <p:spPr>
          <a:xfrm>
            <a:off x="710877" y="4405587"/>
            <a:ext cx="2615669" cy="163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过滤器内部可以包含两部分逻辑，分别是</a:t>
            </a: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pre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</a:t>
            </a:r>
            <a:r>
              <a:rPr lang="en-US" altLang="zh-CN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post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，分别会在请求路由到微服务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之前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之后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当所有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Filter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的</a:t>
            </a:r>
            <a:r>
              <a:rPr kumimoji="0" lang="en-US" altLang="zh-CN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逻辑都依次</a:t>
            </a:r>
            <a:r>
              <a:rPr kumimoji="0" lang="zh-CN" altLang="en-US" sz="1050" b="1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顺序</a:t>
            </a:r>
            <a:r>
              <a:rPr kumimoji="0" lang="zh-CN" altLang="en-US" sz="105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执行通过后，请求才会被路由到微服务，否则会被拦截，后续过滤器不再执行。</a:t>
            </a:r>
            <a:endParaRPr kumimoji="0" lang="en-US" altLang="zh-CN" sz="105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微服务返回结果后，再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倒序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Filter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post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逻辑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FDED326-5E86-5CB5-E736-36AB5CBB301B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>
            <a:off x="6267117" y="3715314"/>
            <a:ext cx="0" cy="1450163"/>
          </a:xfrm>
          <a:prstGeom prst="line">
            <a:avLst/>
          </a:prstGeom>
          <a:ln>
            <a:solidFill>
              <a:srgbClr val="AD2B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935839-E805-B5C6-A918-CF4DAFACFE91}"/>
              </a:ext>
            </a:extLst>
          </p:cNvPr>
          <p:cNvCxnSpPr>
            <a:cxnSpLocks/>
          </p:cNvCxnSpPr>
          <p:nvPr/>
        </p:nvCxnSpPr>
        <p:spPr>
          <a:xfrm>
            <a:off x="7925311" y="4974656"/>
            <a:ext cx="1078010" cy="0"/>
          </a:xfrm>
          <a:prstGeom prst="line">
            <a:avLst/>
          </a:prstGeom>
          <a:ln>
            <a:solidFill>
              <a:srgbClr val="AD2B26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F95844D-4E54-33EE-EF85-42A16F1E0C52}"/>
              </a:ext>
            </a:extLst>
          </p:cNvPr>
          <p:cNvSpPr txBox="1"/>
          <p:nvPr/>
        </p:nvSpPr>
        <p:spPr>
          <a:xfrm>
            <a:off x="9054881" y="4814073"/>
            <a:ext cx="25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AD2B26"/>
                </a:solidFill>
              </a:rPr>
              <a:t>Netty</a:t>
            </a:r>
            <a:r>
              <a:rPr lang="zh-CN" altLang="en-US" sz="1400" b="1">
                <a:solidFill>
                  <a:srgbClr val="AD2B26"/>
                </a:solidFill>
              </a:rPr>
              <a:t>路由过滤器</a:t>
            </a:r>
            <a:endParaRPr lang="en-US" altLang="zh-CN" sz="1400" b="1">
              <a:solidFill>
                <a:srgbClr val="AD2B26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2C48BE-2DD2-E800-789C-50E32B3D7412}"/>
              </a:ext>
            </a:extLst>
          </p:cNvPr>
          <p:cNvSpPr txBox="1"/>
          <p:nvPr/>
        </p:nvSpPr>
        <p:spPr>
          <a:xfrm>
            <a:off x="9054883" y="5100160"/>
            <a:ext cx="2483109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负责将请求转发到微服务，当微服务返回结果后进入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阶段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1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网关过滤器有两种，分别是：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GatewayFilter</a:t>
            </a:r>
            <a:r>
              <a:rPr lang="zh-CN" altLang="en-US"/>
              <a:t>：路由过滤器，作用范围灵活，可以是任意指定的路由。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GlobalFilter</a:t>
            </a:r>
            <a:r>
              <a:rPr lang="zh-CN" altLang="en-US"/>
              <a:t>：全局过滤器，作用范围是所有路由。</a:t>
            </a:r>
            <a:endParaRPr lang="en-US" altLang="zh-CN"/>
          </a:p>
          <a:p>
            <a:r>
              <a:rPr lang="zh-CN" altLang="en-US"/>
              <a:t>两种过滤器的过滤方法签名完全一致：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5F4CF-D208-43F6-DB05-7DFE11C1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29" y="3367615"/>
            <a:ext cx="4624612" cy="2858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72F6CA-451D-A0B6-27AB-4995587CA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190" y="3367615"/>
            <a:ext cx="5186325" cy="1976465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8010479E-7728-24B5-4CB1-D4938B6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网关过滤器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5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网关过滤器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内置了很多</a:t>
            </a:r>
            <a:r>
              <a:rPr lang="en-US" altLang="zh-CN"/>
              <a:t>GatewayFilter</a:t>
            </a:r>
            <a:r>
              <a:rPr lang="zh-CN" altLang="en-US"/>
              <a:t>和</a:t>
            </a:r>
            <a:r>
              <a:rPr lang="en-US" altLang="zh-CN"/>
              <a:t>GlobalFilter</a:t>
            </a:r>
            <a:r>
              <a:rPr lang="zh-CN" altLang="en-US"/>
              <a:t>，其中</a:t>
            </a:r>
            <a:r>
              <a:rPr lang="en-US" altLang="zh-CN"/>
              <a:t>GlobalFilter</a:t>
            </a:r>
            <a:r>
              <a:rPr lang="zh-CN" altLang="en-US"/>
              <a:t>直接对所有请求生效，而</a:t>
            </a:r>
            <a:r>
              <a:rPr lang="en-US" altLang="zh-CN"/>
              <a:t>GatewayFilter</a:t>
            </a:r>
            <a:r>
              <a:rPr lang="zh-CN" altLang="en-US"/>
              <a:t>则需要在</a:t>
            </a:r>
            <a:r>
              <a:rPr lang="en-US" altLang="zh-CN"/>
              <a:t>yaml</a:t>
            </a:r>
            <a:r>
              <a:rPr lang="zh-CN" altLang="en-US"/>
              <a:t>文件配置指定作用的路由范围。常见的</a:t>
            </a:r>
            <a:r>
              <a:rPr lang="en-US" altLang="zh-CN"/>
              <a:t>GatewayFilter</a:t>
            </a:r>
            <a:r>
              <a:rPr lang="zh-CN" altLang="en-US"/>
              <a:t>有：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3948852-1F90-AFB4-ADC8-35FCD33B4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82064"/>
              </p:ext>
            </p:extLst>
          </p:nvPr>
        </p:nvGraphicFramePr>
        <p:xfrm>
          <a:off x="1210029" y="2578077"/>
          <a:ext cx="9771941" cy="3377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8246">
                  <a:extLst>
                    <a:ext uri="{9D8B030D-6E8A-4147-A177-3AD203B41FA5}">
                      <a16:colId xmlns:a16="http://schemas.microsoft.com/office/drawing/2014/main" val="2062818906"/>
                    </a:ext>
                  </a:extLst>
                </a:gridCol>
                <a:gridCol w="2821416">
                  <a:extLst>
                    <a:ext uri="{9D8B030D-6E8A-4147-A177-3AD203B41FA5}">
                      <a16:colId xmlns:a16="http://schemas.microsoft.com/office/drawing/2014/main" val="873154339"/>
                    </a:ext>
                  </a:extLst>
                </a:gridCol>
                <a:gridCol w="4702279">
                  <a:extLst>
                    <a:ext uri="{9D8B030D-6E8A-4147-A177-3AD203B41FA5}">
                      <a16:colId xmlns:a16="http://schemas.microsoft.com/office/drawing/2014/main" val="161527230"/>
                    </a:ext>
                  </a:extLst>
                </a:gridCol>
              </a:tblGrid>
              <a:tr h="422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示例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8793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AddRequestHeader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给当前请求添加一个请求头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AddrequestHeader=headerName,headerValue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75126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RemoveRequestHeader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移除请求中的一个请求头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RemoveRequestHeader=headerName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72148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AddResponseHeader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给响应结果中添加一个响应头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AddResponseHeader=headerName,headerValue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23125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RemoveResponseHeader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从响应结果中移除有一个响应头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RemoveResponseHeader=headerName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32209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RewritePath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限制请求的流量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RewritePath=/red/?(?&lt;segment&gt;.*), /$\{segment}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14752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StripPrefix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去除请求路径中的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段前缀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StripPrefix=1</a:t>
                      </a:r>
                      <a:r>
                        <a:rPr lang="zh-CN" altLang="en-US" sz="1200"/>
                        <a:t>，则路径</a:t>
                      </a:r>
                      <a:r>
                        <a:rPr lang="en-US" altLang="zh-CN" sz="1200"/>
                        <a:t>/a/b</a:t>
                      </a:r>
                      <a:r>
                        <a:rPr lang="zh-CN" altLang="en-US" sz="1200"/>
                        <a:t>转发时只保留</a:t>
                      </a:r>
                      <a:r>
                        <a:rPr lang="en-US" altLang="zh-CN" sz="1200"/>
                        <a:t>/b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440339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...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671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0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5158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网关过滤器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2291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自定义过滤器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39424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实现登录校验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06557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网关传递用户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1F42E6-6986-7A5F-7923-3763E96C4B71}"/>
              </a:ext>
            </a:extLst>
          </p:cNvPr>
          <p:cNvSpPr txBox="1">
            <a:spLocks/>
          </p:cNvSpPr>
          <p:nvPr/>
        </p:nvSpPr>
        <p:spPr>
          <a:xfrm>
            <a:off x="4834161" y="473690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OpenFeign</a:t>
            </a:r>
            <a:r>
              <a:rPr lang="zh-CN" altLang="en-US"/>
              <a:t>传递用户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778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F4DDF03B-6E04-5364-DB2D-4290C17E98F5}"/>
              </a:ext>
            </a:extLst>
          </p:cNvPr>
          <p:cNvGrpSpPr/>
          <p:nvPr/>
        </p:nvGrpSpPr>
        <p:grpSpPr>
          <a:xfrm>
            <a:off x="12372094" y="2133436"/>
            <a:ext cx="8589269" cy="4210720"/>
            <a:chOff x="1351993" y="3006664"/>
            <a:chExt cx="8589269" cy="421072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4472A699-D23B-3F6C-1311-8FB127E114AA}"/>
                </a:ext>
              </a:extLst>
            </p:cNvPr>
            <p:cNvSpPr/>
            <p:nvPr/>
          </p:nvSpPr>
          <p:spPr>
            <a:xfrm>
              <a:off x="1351993" y="3006664"/>
              <a:ext cx="8589269" cy="421072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64A57D2-CB8E-E251-7F8D-6217BB037E1A}"/>
                </a:ext>
              </a:extLst>
            </p:cNvPr>
            <p:cNvSpPr txBox="1"/>
            <p:nvPr/>
          </p:nvSpPr>
          <p:spPr>
            <a:xfrm>
              <a:off x="1351996" y="3299356"/>
              <a:ext cx="8184666" cy="38164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PrintAnyGatewayFilterFactory</a:t>
              </a:r>
              <a:r>
                <a:rPr lang="en-US" altLang="zh-CN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AbstractGatewayFilterFactory&lt;Config&gt;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 apply(Config config) {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值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a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.getA();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String b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.getB();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String c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.getC();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编写过滤器逻辑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a);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b);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c);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放行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chain.filter(exchange);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7B58434-0247-C6DC-CB09-9C45AA11A001}"/>
                </a:ext>
              </a:extLst>
            </p:cNvPr>
            <p:cNvSpPr/>
            <p:nvPr/>
          </p:nvSpPr>
          <p:spPr>
            <a:xfrm>
              <a:off x="1351994" y="3028401"/>
              <a:ext cx="858926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4DF6EC6-B221-FB3A-3A50-A65DC26A001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0EEEC95-D425-1A5B-17A4-B47C5C256C4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56E0940-20FB-5D96-407E-4658B9A1679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34432BC0-114D-304F-7C97-6B10AC45DCE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自定义过滤器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55583"/>
          </a:xfrm>
        </p:spPr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GatewayFilter</a:t>
            </a:r>
            <a:r>
              <a:rPr lang="zh-CN" altLang="en-US"/>
              <a:t>不是直接实现</a:t>
            </a:r>
            <a:r>
              <a:rPr lang="en-US" altLang="zh-CN"/>
              <a:t>GatewayFilter</a:t>
            </a:r>
            <a:r>
              <a:rPr lang="zh-CN" altLang="en-US"/>
              <a:t>，而是实现</a:t>
            </a:r>
            <a:r>
              <a:rPr lang="en-US" altLang="zh-CN"/>
              <a:t>AbstractGatewayFilterFactory</a:t>
            </a:r>
            <a:r>
              <a:rPr lang="zh-CN" altLang="en-US"/>
              <a:t>，示例如下：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02DDA5-2EC2-98C9-6382-3611E77E2FDE}"/>
              </a:ext>
            </a:extLst>
          </p:cNvPr>
          <p:cNvGrpSpPr/>
          <p:nvPr/>
        </p:nvGrpSpPr>
        <p:grpSpPr>
          <a:xfrm>
            <a:off x="1024068" y="2133436"/>
            <a:ext cx="9592681" cy="4208688"/>
            <a:chOff x="1351993" y="3006664"/>
            <a:chExt cx="9592681" cy="420868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052B4B6-DF79-DA36-CF9A-A9F9D9047DD0}"/>
                </a:ext>
              </a:extLst>
            </p:cNvPr>
            <p:cNvSpPr/>
            <p:nvPr/>
          </p:nvSpPr>
          <p:spPr>
            <a:xfrm>
              <a:off x="1351993" y="3006664"/>
              <a:ext cx="9592681" cy="420868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645FEE-EC52-E1BA-2A76-AEA724FAA183}"/>
                </a:ext>
              </a:extLst>
            </p:cNvPr>
            <p:cNvSpPr txBox="1"/>
            <p:nvPr/>
          </p:nvSpPr>
          <p:spPr>
            <a:xfrm>
              <a:off x="1351995" y="3372184"/>
              <a:ext cx="9066698" cy="384316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PrintAnyGatewayFilterFactory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AbstractGatewayFilterFactory&lt;Object&gt;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 apply(Object config)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获取请求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ServerHttpRequest request = exchange.getRequest();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编写过滤器逻辑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过滤器执行了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放行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chain.filter(exchange);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F97DEF-4E45-46D0-F8D8-33AB87E14C76}"/>
                </a:ext>
              </a:extLst>
            </p:cNvPr>
            <p:cNvSpPr/>
            <p:nvPr/>
          </p:nvSpPr>
          <p:spPr>
            <a:xfrm>
              <a:off x="1351994" y="3028401"/>
              <a:ext cx="95926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9D3C99-5878-C150-1305-6909E809941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2AD4FA3-D4F3-B173-C1CA-64F90AFD686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5B72FF-630A-8A22-BC10-2FEBF7C6D27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5BD5BCD-7514-C34A-E03A-D295177F8E6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FA585E9-B7D9-AC6C-B013-EA5BA39A44ED}"/>
              </a:ext>
            </a:extLst>
          </p:cNvPr>
          <p:cNvSpPr/>
          <p:nvPr/>
        </p:nvSpPr>
        <p:spPr>
          <a:xfrm>
            <a:off x="3171190" y="2794000"/>
            <a:ext cx="1842599" cy="171641"/>
          </a:xfrm>
          <a:prstGeom prst="rect">
            <a:avLst/>
          </a:prstGeom>
          <a:solidFill>
            <a:srgbClr val="FF0000">
              <a:alpha val="1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18D7A2-B7ED-5E61-7645-4E22C5E5D5C5}"/>
              </a:ext>
            </a:extLst>
          </p:cNvPr>
          <p:cNvSpPr txBox="1"/>
          <p:nvPr/>
        </p:nvSpPr>
        <p:spPr>
          <a:xfrm>
            <a:off x="3096665" y="2500819"/>
            <a:ext cx="2180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固定的类名称后缀，方便配置使用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9B8560-58B9-FA55-8EE1-47003B480C24}"/>
              </a:ext>
            </a:extLst>
          </p:cNvPr>
          <p:cNvGrpSpPr/>
          <p:nvPr/>
        </p:nvGrpSpPr>
        <p:grpSpPr>
          <a:xfrm>
            <a:off x="6447112" y="4507670"/>
            <a:ext cx="5604475" cy="1935179"/>
            <a:chOff x="1351994" y="3006665"/>
            <a:chExt cx="5604475" cy="193517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F8043C1-B0AF-2D4F-33A1-690624077D8D}"/>
                </a:ext>
              </a:extLst>
            </p:cNvPr>
            <p:cNvSpPr/>
            <p:nvPr/>
          </p:nvSpPr>
          <p:spPr>
            <a:xfrm>
              <a:off x="1351994" y="3006665"/>
              <a:ext cx="5604475" cy="19351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79A75FB-8608-490A-877A-1F6EE3183433}"/>
                </a:ext>
              </a:extLst>
            </p:cNvPr>
            <p:cNvSpPr txBox="1"/>
            <p:nvPr/>
          </p:nvSpPr>
          <p:spPr>
            <a:xfrm>
              <a:off x="1351995" y="3372184"/>
              <a:ext cx="5604474" cy="12741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gateway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default-filters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- PrintAny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直接以类名前缀作为过滤器名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4F85F91-CBD7-5D24-0D18-281254883664}"/>
                </a:ext>
              </a:extLst>
            </p:cNvPr>
            <p:cNvSpPr/>
            <p:nvPr/>
          </p:nvSpPr>
          <p:spPr>
            <a:xfrm>
              <a:off x="1351995" y="3028401"/>
              <a:ext cx="560447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277714E-18D0-3F0E-CEA2-9BADD6551F6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384AAE8-F2D1-CB59-12CE-185B4895DDC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6B22C24-87D1-F608-7B62-0BA31664A19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EF159F4-644A-3551-DD8C-FDBC03374BF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450E2E34-968D-00C5-E2DB-B528F0B21D26}"/>
              </a:ext>
            </a:extLst>
          </p:cNvPr>
          <p:cNvSpPr/>
          <p:nvPr/>
        </p:nvSpPr>
        <p:spPr>
          <a:xfrm>
            <a:off x="2442221" y="2964467"/>
            <a:ext cx="722791" cy="45719"/>
          </a:xfrm>
          <a:custGeom>
            <a:avLst/>
            <a:gdLst>
              <a:gd name="connsiteX0" fmla="*/ 0 w 1147483"/>
              <a:gd name="connsiteY0" fmla="*/ 5123 h 87088"/>
              <a:gd name="connsiteX1" fmla="*/ 35859 w 1147483"/>
              <a:gd name="connsiteY1" fmla="*/ 84525 h 87088"/>
              <a:gd name="connsiteX2" fmla="*/ 71718 w 1147483"/>
              <a:gd name="connsiteY2" fmla="*/ 2562 h 87088"/>
              <a:gd name="connsiteX3" fmla="*/ 105015 w 1147483"/>
              <a:gd name="connsiteY3" fmla="*/ 84525 h 87088"/>
              <a:gd name="connsiteX4" fmla="*/ 145997 w 1147483"/>
              <a:gd name="connsiteY4" fmla="*/ 2562 h 87088"/>
              <a:gd name="connsiteX5" fmla="*/ 179294 w 1147483"/>
              <a:gd name="connsiteY5" fmla="*/ 84525 h 87088"/>
              <a:gd name="connsiteX6" fmla="*/ 220276 w 1147483"/>
              <a:gd name="connsiteY6" fmla="*/ 2562 h 87088"/>
              <a:gd name="connsiteX7" fmla="*/ 253573 w 1147483"/>
              <a:gd name="connsiteY7" fmla="*/ 84525 h 87088"/>
              <a:gd name="connsiteX8" fmla="*/ 291994 w 1147483"/>
              <a:gd name="connsiteY8" fmla="*/ 2562 h 87088"/>
              <a:gd name="connsiteX9" fmla="*/ 325291 w 1147483"/>
              <a:gd name="connsiteY9" fmla="*/ 84525 h 87088"/>
              <a:gd name="connsiteX10" fmla="*/ 361150 w 1147483"/>
              <a:gd name="connsiteY10" fmla="*/ 2562 h 87088"/>
              <a:gd name="connsiteX11" fmla="*/ 389325 w 1147483"/>
              <a:gd name="connsiteY11" fmla="*/ 84525 h 87088"/>
              <a:gd name="connsiteX12" fmla="*/ 432867 w 1147483"/>
              <a:gd name="connsiteY12" fmla="*/ 1 h 87088"/>
              <a:gd name="connsiteX13" fmla="*/ 466165 w 1147483"/>
              <a:gd name="connsiteY13" fmla="*/ 84525 h 87088"/>
              <a:gd name="connsiteX14" fmla="*/ 509708 w 1147483"/>
              <a:gd name="connsiteY14" fmla="*/ 2562 h 87088"/>
              <a:gd name="connsiteX15" fmla="*/ 535321 w 1147483"/>
              <a:gd name="connsiteY15" fmla="*/ 87087 h 87088"/>
              <a:gd name="connsiteX16" fmla="*/ 581425 w 1147483"/>
              <a:gd name="connsiteY16" fmla="*/ 1 h 87088"/>
              <a:gd name="connsiteX17" fmla="*/ 607039 w 1147483"/>
              <a:gd name="connsiteY17" fmla="*/ 84525 h 87088"/>
              <a:gd name="connsiteX18" fmla="*/ 648020 w 1147483"/>
              <a:gd name="connsiteY18" fmla="*/ 1 h 87088"/>
              <a:gd name="connsiteX19" fmla="*/ 681318 w 1147483"/>
              <a:gd name="connsiteY19" fmla="*/ 87087 h 87088"/>
              <a:gd name="connsiteX20" fmla="*/ 717177 w 1147483"/>
              <a:gd name="connsiteY20" fmla="*/ 2562 h 87088"/>
              <a:gd name="connsiteX21" fmla="*/ 750474 w 1147483"/>
              <a:gd name="connsiteY21" fmla="*/ 84525 h 87088"/>
              <a:gd name="connsiteX22" fmla="*/ 783772 w 1147483"/>
              <a:gd name="connsiteY22" fmla="*/ 2562 h 87088"/>
              <a:gd name="connsiteX23" fmla="*/ 822192 w 1147483"/>
              <a:gd name="connsiteY23" fmla="*/ 84525 h 87088"/>
              <a:gd name="connsiteX24" fmla="*/ 855489 w 1147483"/>
              <a:gd name="connsiteY24" fmla="*/ 5123 h 87088"/>
              <a:gd name="connsiteX25" fmla="*/ 888787 w 1147483"/>
              <a:gd name="connsiteY25" fmla="*/ 81964 h 87088"/>
              <a:gd name="connsiteX26" fmla="*/ 922084 w 1147483"/>
              <a:gd name="connsiteY26" fmla="*/ 5123 h 87088"/>
              <a:gd name="connsiteX27" fmla="*/ 960504 w 1147483"/>
              <a:gd name="connsiteY27" fmla="*/ 81964 h 87088"/>
              <a:gd name="connsiteX28" fmla="*/ 991241 w 1147483"/>
              <a:gd name="connsiteY28" fmla="*/ 2562 h 87088"/>
              <a:gd name="connsiteX29" fmla="*/ 1032222 w 1147483"/>
              <a:gd name="connsiteY29" fmla="*/ 84525 h 87088"/>
              <a:gd name="connsiteX30" fmla="*/ 1062958 w 1147483"/>
              <a:gd name="connsiteY30" fmla="*/ 1 h 87088"/>
              <a:gd name="connsiteX31" fmla="*/ 1109062 w 1147483"/>
              <a:gd name="connsiteY31" fmla="*/ 84525 h 87088"/>
              <a:gd name="connsiteX32" fmla="*/ 1147483 w 1147483"/>
              <a:gd name="connsiteY32" fmla="*/ 1 h 8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7483" h="87088">
                <a:moveTo>
                  <a:pt x="0" y="5123"/>
                </a:moveTo>
                <a:cubicBezTo>
                  <a:pt x="11953" y="45037"/>
                  <a:pt x="23906" y="84952"/>
                  <a:pt x="35859" y="84525"/>
                </a:cubicBezTo>
                <a:cubicBezTo>
                  <a:pt x="47812" y="84098"/>
                  <a:pt x="60192" y="2562"/>
                  <a:pt x="71718" y="2562"/>
                </a:cubicBezTo>
                <a:cubicBezTo>
                  <a:pt x="83244" y="2562"/>
                  <a:pt x="92635" y="84525"/>
                  <a:pt x="105015" y="84525"/>
                </a:cubicBezTo>
                <a:cubicBezTo>
                  <a:pt x="117395" y="84525"/>
                  <a:pt x="133617" y="2562"/>
                  <a:pt x="145997" y="2562"/>
                </a:cubicBezTo>
                <a:cubicBezTo>
                  <a:pt x="158377" y="2562"/>
                  <a:pt x="166914" y="84525"/>
                  <a:pt x="179294" y="84525"/>
                </a:cubicBezTo>
                <a:cubicBezTo>
                  <a:pt x="191674" y="84525"/>
                  <a:pt x="207896" y="2562"/>
                  <a:pt x="220276" y="2562"/>
                </a:cubicBezTo>
                <a:cubicBezTo>
                  <a:pt x="232656" y="2562"/>
                  <a:pt x="241620" y="84525"/>
                  <a:pt x="253573" y="84525"/>
                </a:cubicBezTo>
                <a:cubicBezTo>
                  <a:pt x="265526" y="84525"/>
                  <a:pt x="280041" y="2562"/>
                  <a:pt x="291994" y="2562"/>
                </a:cubicBezTo>
                <a:cubicBezTo>
                  <a:pt x="303947" y="2562"/>
                  <a:pt x="313765" y="84525"/>
                  <a:pt x="325291" y="84525"/>
                </a:cubicBezTo>
                <a:cubicBezTo>
                  <a:pt x="336817" y="84525"/>
                  <a:pt x="350478" y="2562"/>
                  <a:pt x="361150" y="2562"/>
                </a:cubicBezTo>
                <a:cubicBezTo>
                  <a:pt x="371822" y="2562"/>
                  <a:pt x="377372" y="84952"/>
                  <a:pt x="389325" y="84525"/>
                </a:cubicBezTo>
                <a:cubicBezTo>
                  <a:pt x="401278" y="84098"/>
                  <a:pt x="420060" y="1"/>
                  <a:pt x="432867" y="1"/>
                </a:cubicBezTo>
                <a:cubicBezTo>
                  <a:pt x="445674" y="1"/>
                  <a:pt x="453358" y="84098"/>
                  <a:pt x="466165" y="84525"/>
                </a:cubicBezTo>
                <a:cubicBezTo>
                  <a:pt x="478972" y="84952"/>
                  <a:pt x="498182" y="2135"/>
                  <a:pt x="509708" y="2562"/>
                </a:cubicBezTo>
                <a:cubicBezTo>
                  <a:pt x="521234" y="2989"/>
                  <a:pt x="523368" y="87514"/>
                  <a:pt x="535321" y="87087"/>
                </a:cubicBezTo>
                <a:cubicBezTo>
                  <a:pt x="547274" y="86660"/>
                  <a:pt x="569472" y="428"/>
                  <a:pt x="581425" y="1"/>
                </a:cubicBezTo>
                <a:cubicBezTo>
                  <a:pt x="593378" y="-426"/>
                  <a:pt x="595940" y="84525"/>
                  <a:pt x="607039" y="84525"/>
                </a:cubicBezTo>
                <a:cubicBezTo>
                  <a:pt x="618138" y="84525"/>
                  <a:pt x="635640" y="-426"/>
                  <a:pt x="648020" y="1"/>
                </a:cubicBezTo>
                <a:cubicBezTo>
                  <a:pt x="660400" y="428"/>
                  <a:pt x="669792" y="86660"/>
                  <a:pt x="681318" y="87087"/>
                </a:cubicBezTo>
                <a:cubicBezTo>
                  <a:pt x="692844" y="87514"/>
                  <a:pt x="705651" y="2989"/>
                  <a:pt x="717177" y="2562"/>
                </a:cubicBezTo>
                <a:cubicBezTo>
                  <a:pt x="728703" y="2135"/>
                  <a:pt x="739375" y="84525"/>
                  <a:pt x="750474" y="84525"/>
                </a:cubicBezTo>
                <a:cubicBezTo>
                  <a:pt x="761573" y="84525"/>
                  <a:pt x="771819" y="2562"/>
                  <a:pt x="783772" y="2562"/>
                </a:cubicBezTo>
                <a:cubicBezTo>
                  <a:pt x="795725" y="2562"/>
                  <a:pt x="810239" y="84098"/>
                  <a:pt x="822192" y="84525"/>
                </a:cubicBezTo>
                <a:cubicBezTo>
                  <a:pt x="834145" y="84952"/>
                  <a:pt x="844390" y="5550"/>
                  <a:pt x="855489" y="5123"/>
                </a:cubicBezTo>
                <a:cubicBezTo>
                  <a:pt x="866588" y="4696"/>
                  <a:pt x="877688" y="81964"/>
                  <a:pt x="888787" y="81964"/>
                </a:cubicBezTo>
                <a:cubicBezTo>
                  <a:pt x="899886" y="81964"/>
                  <a:pt x="910131" y="5123"/>
                  <a:pt x="922084" y="5123"/>
                </a:cubicBezTo>
                <a:cubicBezTo>
                  <a:pt x="934037" y="5123"/>
                  <a:pt x="948978" y="82391"/>
                  <a:pt x="960504" y="81964"/>
                </a:cubicBezTo>
                <a:cubicBezTo>
                  <a:pt x="972030" y="81537"/>
                  <a:pt x="979288" y="2135"/>
                  <a:pt x="991241" y="2562"/>
                </a:cubicBezTo>
                <a:cubicBezTo>
                  <a:pt x="1003194" y="2989"/>
                  <a:pt x="1020269" y="84952"/>
                  <a:pt x="1032222" y="84525"/>
                </a:cubicBezTo>
                <a:cubicBezTo>
                  <a:pt x="1044175" y="84098"/>
                  <a:pt x="1050151" y="1"/>
                  <a:pt x="1062958" y="1"/>
                </a:cubicBezTo>
                <a:cubicBezTo>
                  <a:pt x="1075765" y="1"/>
                  <a:pt x="1094975" y="84525"/>
                  <a:pt x="1109062" y="84525"/>
                </a:cubicBezTo>
                <a:cubicBezTo>
                  <a:pt x="1123149" y="84525"/>
                  <a:pt x="1135316" y="42263"/>
                  <a:pt x="1147483" y="1"/>
                </a:cubicBezTo>
              </a:path>
            </a:pathLst>
          </a:custGeom>
          <a:ln w="3175">
            <a:solidFill>
              <a:srgbClr val="AD2B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C294484-19FD-A59E-52AB-E2C1EEE1F6E7}"/>
              </a:ext>
            </a:extLst>
          </p:cNvPr>
          <p:cNvCxnSpPr>
            <a:cxnSpLocks/>
            <a:stCxn id="31" idx="15"/>
          </p:cNvCxnSpPr>
          <p:nvPr/>
        </p:nvCxnSpPr>
        <p:spPr>
          <a:xfrm>
            <a:off x="2779416" y="3010185"/>
            <a:ext cx="4681441" cy="29779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8402A5E-F7EA-50AC-A2AB-717402D33DB2}"/>
              </a:ext>
            </a:extLst>
          </p:cNvPr>
          <p:cNvGrpSpPr/>
          <p:nvPr/>
        </p:nvGrpSpPr>
        <p:grpSpPr>
          <a:xfrm>
            <a:off x="6922948" y="3185003"/>
            <a:ext cx="5073280" cy="3330037"/>
            <a:chOff x="1351994" y="3006664"/>
            <a:chExt cx="5073280" cy="3330037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F11258E-5B45-3895-5D97-36828359435E}"/>
                </a:ext>
              </a:extLst>
            </p:cNvPr>
            <p:cNvSpPr/>
            <p:nvPr/>
          </p:nvSpPr>
          <p:spPr>
            <a:xfrm>
              <a:off x="1351994" y="3006664"/>
              <a:ext cx="5073280" cy="333003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C927EC-27FE-0577-D1E2-E8B4C166E2ED}"/>
                </a:ext>
              </a:extLst>
            </p:cNvPr>
            <p:cNvSpPr txBox="1"/>
            <p:nvPr/>
          </p:nvSpPr>
          <p:spPr>
            <a:xfrm>
              <a:off x="1351996" y="3299356"/>
              <a:ext cx="4868279" cy="297004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自定义配置属性，成员变量名称很重要，下面会用到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将变量名称依次返回，顺序很重要，将来读取参数时需要按顺序获取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List&lt;String&gt; shortcutFieldOrder()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返回当前配置类的类型，也就是内部的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Class&lt;Config&gt; getConfigClass()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38F516E-163B-1DC9-58D3-73FD53ACABAB}"/>
                </a:ext>
              </a:extLst>
            </p:cNvPr>
            <p:cNvSpPr/>
            <p:nvPr/>
          </p:nvSpPr>
          <p:spPr>
            <a:xfrm>
              <a:off x="1351994" y="3028401"/>
              <a:ext cx="50732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EE23B74-A05F-43A5-0528-12350C683A4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D283AFF-5DA1-EF2A-CD99-4962F7CDB8D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52CF603-D929-7CE2-2FED-ED77F9D9444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F87DC16-52E1-D394-0AF0-D89861FC024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6D21CFC-DB57-9C0F-969F-30AAAF836EA8}"/>
              </a:ext>
            </a:extLst>
          </p:cNvPr>
          <p:cNvGrpSpPr/>
          <p:nvPr/>
        </p:nvGrpSpPr>
        <p:grpSpPr>
          <a:xfrm>
            <a:off x="8530596" y="1383012"/>
            <a:ext cx="3465631" cy="1494494"/>
            <a:chOff x="1351994" y="3006666"/>
            <a:chExt cx="3465631" cy="149449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AE1B694-F48D-0B2E-943D-F35105B7AAEA}"/>
                </a:ext>
              </a:extLst>
            </p:cNvPr>
            <p:cNvSpPr/>
            <p:nvPr/>
          </p:nvSpPr>
          <p:spPr>
            <a:xfrm>
              <a:off x="1351994" y="3006666"/>
              <a:ext cx="3465631" cy="149449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D09B8AA-3D17-A5E3-5EA6-43D5E5E7578F}"/>
                </a:ext>
              </a:extLst>
            </p:cNvPr>
            <p:cNvSpPr txBox="1"/>
            <p:nvPr/>
          </p:nvSpPr>
          <p:spPr>
            <a:xfrm>
              <a:off x="1351995" y="3372184"/>
              <a:ext cx="2850636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gateway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default-filters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- PrintAny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=1,2,3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7698A00-8178-233E-1873-BCC76E86EA1E}"/>
                </a:ext>
              </a:extLst>
            </p:cNvPr>
            <p:cNvSpPr/>
            <p:nvPr/>
          </p:nvSpPr>
          <p:spPr>
            <a:xfrm>
              <a:off x="1351995" y="3028401"/>
              <a:ext cx="346563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B16FBB8-EEDB-7CFD-A0AF-4C8D0B4E32F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63D9A05-1757-D1B4-422A-E4E499F7EA4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20899EA-9874-1A0D-DC7A-C56817CF888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A85007E-EED8-99B1-B7AF-95088E498EE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625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accel="4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accel="4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31" grpId="0" animBg="1"/>
      <p:bldP spid="3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自定义过滤器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55583"/>
          </a:xfrm>
        </p:spPr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GatewayFilter</a:t>
            </a:r>
            <a:r>
              <a:rPr lang="zh-CN" altLang="en-US"/>
              <a:t>不是直接实现</a:t>
            </a:r>
            <a:r>
              <a:rPr lang="en-US" altLang="zh-CN"/>
              <a:t>GatewayFilter</a:t>
            </a:r>
            <a:r>
              <a:rPr lang="zh-CN" altLang="en-US"/>
              <a:t>，而是实现</a:t>
            </a:r>
            <a:r>
              <a:rPr lang="en-US" altLang="zh-CN"/>
              <a:t>AbstractGatewayFilterFactory</a:t>
            </a:r>
            <a:r>
              <a:rPr lang="zh-CN" altLang="en-US"/>
              <a:t>，示例如下：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02DDA5-2EC2-98C9-6382-3611E77E2FDE}"/>
              </a:ext>
            </a:extLst>
          </p:cNvPr>
          <p:cNvGrpSpPr/>
          <p:nvPr/>
        </p:nvGrpSpPr>
        <p:grpSpPr>
          <a:xfrm>
            <a:off x="870320" y="2133436"/>
            <a:ext cx="8589269" cy="4210720"/>
            <a:chOff x="1351993" y="3006664"/>
            <a:chExt cx="8589269" cy="421072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052B4B6-DF79-DA36-CF9A-A9F9D9047DD0}"/>
                </a:ext>
              </a:extLst>
            </p:cNvPr>
            <p:cNvSpPr/>
            <p:nvPr/>
          </p:nvSpPr>
          <p:spPr>
            <a:xfrm>
              <a:off x="1351993" y="3006664"/>
              <a:ext cx="8589269" cy="421072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645FEE-EC52-E1BA-2A76-AEA724FAA183}"/>
                </a:ext>
              </a:extLst>
            </p:cNvPr>
            <p:cNvSpPr txBox="1"/>
            <p:nvPr/>
          </p:nvSpPr>
          <p:spPr>
            <a:xfrm>
              <a:off x="1351996" y="3299356"/>
              <a:ext cx="8184666" cy="38164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PrintAnyGatewayFilterFactory</a:t>
              </a:r>
              <a:r>
                <a:rPr lang="en-US" altLang="zh-CN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AbstractGatewayFilterFactory&lt;Config&gt;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 apply(Config config) {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值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a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.getA();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String b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.getB();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String c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.getC();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编写过滤器逻辑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a);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b);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c);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放行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chain.filter(exchange);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F97DEF-4E45-46D0-F8D8-33AB87E14C76}"/>
                </a:ext>
              </a:extLst>
            </p:cNvPr>
            <p:cNvSpPr/>
            <p:nvPr/>
          </p:nvSpPr>
          <p:spPr>
            <a:xfrm>
              <a:off x="1351994" y="3028401"/>
              <a:ext cx="858926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9D3C99-5878-C150-1305-6909E809941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2AD4FA3-D4F3-B173-C1CA-64F90AFD686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5B72FF-630A-8A22-BC10-2FEBF7C6D27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5BD5BCD-7514-C34A-E03A-D295177F8E6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E3054E-B162-0DB8-FFC3-B629CEC93A63}"/>
              </a:ext>
            </a:extLst>
          </p:cNvPr>
          <p:cNvGrpSpPr/>
          <p:nvPr/>
        </p:nvGrpSpPr>
        <p:grpSpPr>
          <a:xfrm>
            <a:off x="6922950" y="3191061"/>
            <a:ext cx="5073280" cy="3330037"/>
            <a:chOff x="1351994" y="3006664"/>
            <a:chExt cx="5073280" cy="333003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C7E6254-A6E1-3ECA-7569-93F34EB48655}"/>
                </a:ext>
              </a:extLst>
            </p:cNvPr>
            <p:cNvSpPr/>
            <p:nvPr/>
          </p:nvSpPr>
          <p:spPr>
            <a:xfrm>
              <a:off x="1351994" y="3006664"/>
              <a:ext cx="5073280" cy="333003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3FC6195-DE03-8DE8-3AAC-A4B1E3308031}"/>
                </a:ext>
              </a:extLst>
            </p:cNvPr>
            <p:cNvSpPr txBox="1"/>
            <p:nvPr/>
          </p:nvSpPr>
          <p:spPr>
            <a:xfrm>
              <a:off x="1351996" y="3299356"/>
              <a:ext cx="4868279" cy="297004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自定义配置属性，成员变量名称很重要，下面会用到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将变量名称依次返回，顺序很重要，将来读取参数时需要按顺序获取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List&lt;String&gt; shortcutFieldOrder()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返回当前配置类的类型，也就是内部的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Class&lt;Config&gt; getConfigClass()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3AB8CE5-3BEF-5851-83D8-F78B84E37E1B}"/>
                </a:ext>
              </a:extLst>
            </p:cNvPr>
            <p:cNvSpPr/>
            <p:nvPr/>
          </p:nvSpPr>
          <p:spPr>
            <a:xfrm>
              <a:off x="1351994" y="3028401"/>
              <a:ext cx="50732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6926AB4-0DC5-F2DD-4943-E09273D55DF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9D09B82-5A7C-1976-1947-034AB6569C9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2C91810-3171-1453-CFC8-511034EA95C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9B1A0DF-C10F-CB18-4B82-22CF0E414EA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EF88924-0E97-8F80-C583-BF77CAC9AEDB}"/>
              </a:ext>
            </a:extLst>
          </p:cNvPr>
          <p:cNvGrpSpPr/>
          <p:nvPr/>
        </p:nvGrpSpPr>
        <p:grpSpPr>
          <a:xfrm rot="20928134">
            <a:off x="-10118831" y="2044219"/>
            <a:ext cx="9592681" cy="4208688"/>
            <a:chOff x="1351993" y="3006664"/>
            <a:chExt cx="9592681" cy="420868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CB904FD-AB8E-7EAC-9022-20FF65BEE1FC}"/>
                </a:ext>
              </a:extLst>
            </p:cNvPr>
            <p:cNvSpPr/>
            <p:nvPr/>
          </p:nvSpPr>
          <p:spPr>
            <a:xfrm>
              <a:off x="1351993" y="3006664"/>
              <a:ext cx="9592681" cy="420868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62DC78F-5413-D898-BB97-A7A66F0DBECA}"/>
                </a:ext>
              </a:extLst>
            </p:cNvPr>
            <p:cNvSpPr txBox="1"/>
            <p:nvPr/>
          </p:nvSpPr>
          <p:spPr>
            <a:xfrm>
              <a:off x="1351995" y="3372184"/>
              <a:ext cx="9066698" cy="384316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PrintAnyGatewayFilterFactory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AbstractGatewayFilterFactory&lt;Object&gt;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 apply(Object config)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获取请求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ServerHttpRequest request = exchange.getRequest();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编写过滤器逻辑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过滤器执行了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放行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chain.filter(exchange);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};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F998E5A-A1F2-0A4B-738F-A78EDEC4DDD3}"/>
                </a:ext>
              </a:extLst>
            </p:cNvPr>
            <p:cNvSpPr/>
            <p:nvPr/>
          </p:nvSpPr>
          <p:spPr>
            <a:xfrm>
              <a:off x="1351994" y="3028401"/>
              <a:ext cx="95926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65E311C-9AAF-BFAF-630A-6AABA5EEEE3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9728391-CC8D-6793-9688-AB74D84D127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956E3D9-D84A-B258-AEF5-329A039256A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FB0A9E3-5407-B404-BDF0-8B75E485ABD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215971D-98FC-0837-1023-A9CBD908EC13}"/>
              </a:ext>
            </a:extLst>
          </p:cNvPr>
          <p:cNvGrpSpPr/>
          <p:nvPr/>
        </p:nvGrpSpPr>
        <p:grpSpPr>
          <a:xfrm rot="908762">
            <a:off x="-3107196" y="7257263"/>
            <a:ext cx="5604475" cy="1935179"/>
            <a:chOff x="1351994" y="3006665"/>
            <a:chExt cx="5604475" cy="193517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0674827-168D-C484-EAE5-46C7B6038A0D}"/>
                </a:ext>
              </a:extLst>
            </p:cNvPr>
            <p:cNvSpPr/>
            <p:nvPr/>
          </p:nvSpPr>
          <p:spPr>
            <a:xfrm>
              <a:off x="1351994" y="3006665"/>
              <a:ext cx="5604475" cy="19351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A205CE5-325C-9D6B-1BFA-418957F97DCF}"/>
                </a:ext>
              </a:extLst>
            </p:cNvPr>
            <p:cNvSpPr txBox="1"/>
            <p:nvPr/>
          </p:nvSpPr>
          <p:spPr>
            <a:xfrm>
              <a:off x="1351995" y="3372184"/>
              <a:ext cx="5604474" cy="132343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gateway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default-filters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- PrintAny 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直接以类名前缀作为过滤器名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2911B63-0CF9-30D2-8F30-91B849AFEDF0}"/>
                </a:ext>
              </a:extLst>
            </p:cNvPr>
            <p:cNvSpPr/>
            <p:nvPr/>
          </p:nvSpPr>
          <p:spPr>
            <a:xfrm>
              <a:off x="1351995" y="3028401"/>
              <a:ext cx="560447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ABA5609-D143-29D9-B704-A572C11FC4B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0834BE56-FD2F-14CC-F804-A302C3CC21B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4FE02C5-87C9-6283-2F7F-AA23B94F197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FF6F7E7-76CB-6C7D-7C2D-8DF84E00B6B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998959B-EEF4-734D-7641-26287EB5A247}"/>
              </a:ext>
            </a:extLst>
          </p:cNvPr>
          <p:cNvSpPr/>
          <p:nvPr/>
        </p:nvSpPr>
        <p:spPr>
          <a:xfrm>
            <a:off x="7677013" y="2641540"/>
            <a:ext cx="641599" cy="158304"/>
          </a:xfrm>
          <a:prstGeom prst="rect">
            <a:avLst/>
          </a:prstGeom>
          <a:solidFill>
            <a:srgbClr val="FF0000">
              <a:alpha val="1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2A0CD6-FD4C-2CD6-5100-12E0E14D9979}"/>
              </a:ext>
            </a:extLst>
          </p:cNvPr>
          <p:cNvSpPr/>
          <p:nvPr/>
        </p:nvSpPr>
        <p:spPr>
          <a:xfrm>
            <a:off x="3673484" y="3146999"/>
            <a:ext cx="540170" cy="158434"/>
          </a:xfrm>
          <a:prstGeom prst="rect">
            <a:avLst/>
          </a:prstGeom>
          <a:solidFill>
            <a:srgbClr val="FF0000">
              <a:alpha val="16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865A7C9-8347-FF4C-594F-D86EC0DA1F0A}"/>
              </a:ext>
            </a:extLst>
          </p:cNvPr>
          <p:cNvGrpSpPr/>
          <p:nvPr/>
        </p:nvGrpSpPr>
        <p:grpSpPr>
          <a:xfrm>
            <a:off x="8530598" y="987396"/>
            <a:ext cx="3465631" cy="1494494"/>
            <a:chOff x="1351994" y="3006666"/>
            <a:chExt cx="3465631" cy="149449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A33820B-F35C-A7F1-C739-6B4D63C64A25}"/>
                </a:ext>
              </a:extLst>
            </p:cNvPr>
            <p:cNvSpPr/>
            <p:nvPr/>
          </p:nvSpPr>
          <p:spPr>
            <a:xfrm>
              <a:off x="1351994" y="3006666"/>
              <a:ext cx="3465631" cy="149449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0A7D66D-6632-A8AB-7094-1F08E1A0DC66}"/>
                </a:ext>
              </a:extLst>
            </p:cNvPr>
            <p:cNvSpPr txBox="1"/>
            <p:nvPr/>
          </p:nvSpPr>
          <p:spPr>
            <a:xfrm>
              <a:off x="1351995" y="3372184"/>
              <a:ext cx="2850636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gateway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default-filters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- PrintAny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=1,2,3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0CB373A-1FBB-5318-784C-4E62F3E051F8}"/>
                </a:ext>
              </a:extLst>
            </p:cNvPr>
            <p:cNvSpPr/>
            <p:nvPr/>
          </p:nvSpPr>
          <p:spPr>
            <a:xfrm>
              <a:off x="1351995" y="3028401"/>
              <a:ext cx="346563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B31EF6C-ACCA-0AAD-A4B5-65ED998FEE7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CC5EDDEB-F8EC-9523-FB5A-3CF606B133E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56533B4-FA69-603F-91F3-43C9C3A2205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1E5A6E5-77F5-B2F1-3528-AC1234BD704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681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自定义过滤器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55583"/>
          </a:xfrm>
        </p:spPr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GlobalFilter</a:t>
            </a:r>
            <a:r>
              <a:rPr lang="zh-CN" altLang="en-US"/>
              <a:t>就简单多了，直接实现</a:t>
            </a:r>
            <a:r>
              <a:rPr lang="en-US" altLang="zh-CN"/>
              <a:t>GlobalFilter</a:t>
            </a:r>
            <a:r>
              <a:rPr lang="zh-CN" altLang="en-US"/>
              <a:t>接口即可：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02DDA5-2EC2-98C9-6382-3611E77E2FDE}"/>
              </a:ext>
            </a:extLst>
          </p:cNvPr>
          <p:cNvGrpSpPr/>
          <p:nvPr/>
        </p:nvGrpSpPr>
        <p:grpSpPr>
          <a:xfrm>
            <a:off x="870320" y="2133436"/>
            <a:ext cx="8184669" cy="3620206"/>
            <a:chOff x="1351993" y="3006664"/>
            <a:chExt cx="8184669" cy="362020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052B4B6-DF79-DA36-CF9A-A9F9D9047DD0}"/>
                </a:ext>
              </a:extLst>
            </p:cNvPr>
            <p:cNvSpPr/>
            <p:nvPr/>
          </p:nvSpPr>
          <p:spPr>
            <a:xfrm>
              <a:off x="1351993" y="3006664"/>
              <a:ext cx="7561581" cy="362020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645FEE-EC52-E1BA-2A76-AEA724FAA183}"/>
                </a:ext>
              </a:extLst>
            </p:cNvPr>
            <p:cNvSpPr txBox="1"/>
            <p:nvPr/>
          </p:nvSpPr>
          <p:spPr>
            <a:xfrm>
              <a:off x="1351996" y="3299356"/>
              <a:ext cx="8184666" cy="332751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@Component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PrintAnyGlobalFilter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GlobalFilter, Ordered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编写过滤器逻辑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"GlobalFilter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执行了。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放行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chain.filter(exchange);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getOrder()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过滤器执行顺序，值越小，优先级越高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F97DEF-4E45-46D0-F8D8-33AB87E14C76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9D3C99-5878-C150-1305-6909E809941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2AD4FA3-D4F3-B173-C1CA-64F90AFD686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5B72FF-630A-8A22-BC10-2FEBF7C6D27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5BD5BCD-7514-C34A-E03A-D295177F8E6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414C562-E711-D178-7A0C-CE00F5E99282}"/>
              </a:ext>
            </a:extLst>
          </p:cNvPr>
          <p:cNvGrpSpPr/>
          <p:nvPr/>
        </p:nvGrpSpPr>
        <p:grpSpPr>
          <a:xfrm>
            <a:off x="4630419" y="2904507"/>
            <a:ext cx="7561581" cy="3547414"/>
            <a:chOff x="1351993" y="3006664"/>
            <a:chExt cx="7561581" cy="354741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09E430E-1F91-3941-F2EF-8F0127196247}"/>
                </a:ext>
              </a:extLst>
            </p:cNvPr>
            <p:cNvSpPr/>
            <p:nvPr/>
          </p:nvSpPr>
          <p:spPr>
            <a:xfrm>
              <a:off x="1351993" y="3006664"/>
              <a:ext cx="7561581" cy="354741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F62FE1-9306-0D11-E5EE-3B92350BCFAC}"/>
                </a:ext>
              </a:extLst>
            </p:cNvPr>
            <p:cNvSpPr txBox="1"/>
            <p:nvPr/>
          </p:nvSpPr>
          <p:spPr>
            <a:xfrm>
              <a:off x="1351996" y="3299356"/>
              <a:ext cx="7561575" cy="31393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OrderedGatewayFilter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GatewayFilter, Ordered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GatewayFilter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delegate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OrderedGatewayFilter(GatewayFilter delegate,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delegate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delegate;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order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order;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Mono&lt;Void&gt; filter(ServerWebExchange exchange, GatewayFilterChain chain)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this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delegate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.filter(exchange, chain);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@Override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getOrder()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this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86A4721-45ED-3D3E-CEF2-55EFFD54F66D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528C6BC-CA7A-D06B-40F3-DD62495CE23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51DEEC2-4A1B-A419-9925-F2B3BE2A3523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AB4777A-F8E3-CDCA-72C3-BAD8A14C918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CC4C7C5-5786-EF36-003A-C827122F7E5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066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5158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思路分析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2291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网关过滤器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39424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自定义过滤器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06557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实现登录校验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1F42E6-6986-7A5F-7923-3763E96C4B71}"/>
              </a:ext>
            </a:extLst>
          </p:cNvPr>
          <p:cNvSpPr txBox="1">
            <a:spLocks/>
          </p:cNvSpPr>
          <p:nvPr/>
        </p:nvSpPr>
        <p:spPr>
          <a:xfrm>
            <a:off x="4834161" y="473690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网关传递用户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B7E68E9-F338-A80F-F6A7-E81805223E81}"/>
              </a:ext>
            </a:extLst>
          </p:cNvPr>
          <p:cNvSpPr txBox="1">
            <a:spLocks/>
          </p:cNvSpPr>
          <p:nvPr/>
        </p:nvSpPr>
        <p:spPr>
          <a:xfrm>
            <a:off x="4834161" y="540824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OpenFeign</a:t>
            </a:r>
            <a:r>
              <a:rPr lang="zh-CN" altLang="en-US"/>
              <a:t>传递用户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05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62D50-E9BD-02E2-A3E7-08F83A2941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需求：在</a:t>
            </a:r>
            <a:r>
              <a:rPr lang="en-US" altLang="zh-CN"/>
              <a:t>gateway</a:t>
            </a:r>
            <a:r>
              <a:rPr lang="zh-CN" altLang="en-US"/>
              <a:t>模块基于过滤器实现登录校验功能</a:t>
            </a:r>
            <a:endParaRPr lang="en-US" altLang="zh-CN"/>
          </a:p>
          <a:p>
            <a:r>
              <a:rPr lang="zh-CN" altLang="en-US"/>
              <a:t>提示：黑马商城是基于</a:t>
            </a:r>
            <a:r>
              <a:rPr lang="en-US" altLang="zh-CN"/>
              <a:t>JWT</a:t>
            </a:r>
            <a:r>
              <a:rPr lang="zh-CN" altLang="en-US"/>
              <a:t>实现的登录校验，目前相关功能在</a:t>
            </a:r>
            <a:r>
              <a:rPr lang="en-US" altLang="zh-CN"/>
              <a:t>hm-service</a:t>
            </a:r>
            <a:r>
              <a:rPr lang="zh-CN" altLang="en-US"/>
              <a:t>模块。我们可以将其中的</a:t>
            </a:r>
            <a:r>
              <a:rPr lang="en-US" altLang="zh-CN"/>
              <a:t>JWT</a:t>
            </a:r>
            <a:r>
              <a:rPr lang="zh-CN" altLang="en-US"/>
              <a:t>工具拷贝到</a:t>
            </a:r>
            <a:r>
              <a:rPr lang="en-US" altLang="zh-CN"/>
              <a:t>gateway</a:t>
            </a:r>
            <a:r>
              <a:rPr lang="zh-CN" altLang="en-US"/>
              <a:t>模块，然后基于</a:t>
            </a:r>
            <a:r>
              <a:rPr lang="en-US" altLang="zh-CN"/>
              <a:t>GlobalFilter</a:t>
            </a:r>
            <a:r>
              <a:rPr lang="zh-CN" altLang="en-US"/>
              <a:t>来实现登录校验。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B6B5733-995B-E35C-A109-7F866621CACB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实现登录校验</a:t>
            </a:r>
            <a:endParaRPr lang="en-US" altLang="zh-CN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44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6294D387-E829-B4FA-59F9-BA0A77533CB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网关及配置管理</a:t>
            </a:r>
          </a:p>
        </p:txBody>
      </p:sp>
      <p:sp>
        <p:nvSpPr>
          <p:cNvPr id="3" name="PA-文本占位符 2">
            <a:extLst>
              <a:ext uri="{FF2B5EF4-FFF2-40B4-BE49-F238E27FC236}">
                <a16:creationId xmlns:a16="http://schemas.microsoft.com/office/drawing/2014/main" id="{BA9A2B7E-D7CB-9658-5A77-CE07CF8BE68F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710880" y="1624204"/>
            <a:ext cx="10698800" cy="576401"/>
          </a:xfrm>
        </p:spPr>
        <p:txBody>
          <a:bodyPr/>
          <a:lstStyle/>
          <a:p>
            <a:r>
              <a:rPr lang="zh-CN" altLang="en-US" b="1"/>
              <a:t>网关</a:t>
            </a:r>
            <a:r>
              <a:rPr lang="zh-CN" altLang="en-US"/>
              <a:t>：就是网络的关口，负责数据的路由、转发、安全校验。</a:t>
            </a:r>
          </a:p>
        </p:txBody>
      </p:sp>
      <p:grpSp>
        <p:nvGrpSpPr>
          <p:cNvPr id="11" name="PA-MG-组合 43">
            <a:extLst>
              <a:ext uri="{FF2B5EF4-FFF2-40B4-BE49-F238E27FC236}">
                <a16:creationId xmlns:a16="http://schemas.microsoft.com/office/drawing/2014/main" id="{F881839B-CBE0-2792-A0FF-4B8B247E96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551863" y="1564128"/>
            <a:ext cx="1123869" cy="1123869"/>
            <a:chOff x="5815356" y="2305131"/>
            <a:chExt cx="1123869" cy="1123869"/>
          </a:xfrm>
        </p:grpSpPr>
        <p:pic>
          <p:nvPicPr>
            <p:cNvPr id="12" name="PA-MG-Graphic 44" descr="服务器">
              <a:extLst>
                <a:ext uri="{FF2B5EF4-FFF2-40B4-BE49-F238E27FC236}">
                  <a16:creationId xmlns:a16="http://schemas.microsoft.com/office/drawing/2014/main" id="{64F68435-B7C4-2734-778C-9CF375856AA7}"/>
                </a:ext>
              </a:extLst>
            </p:cNvPr>
            <p:cNvPicPr>
              <a:picLocks noChangeAspect="1"/>
            </p:cNvPicPr>
            <p:nvPr>
              <p:custDataLst>
                <p:tags r:id="rId183"/>
              </p:custDataLst>
            </p:nvPr>
          </p:nvPicPr>
          <p:blipFill>
            <a:blip r:embed="rId1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3" name="PA-MG-圆角矩形 45">
              <a:extLst>
                <a:ext uri="{FF2B5EF4-FFF2-40B4-BE49-F238E27FC236}">
                  <a16:creationId xmlns:a16="http://schemas.microsoft.com/office/drawing/2014/main" id="{05666E1A-245E-05B6-95B7-008568203356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订单服务</a:t>
              </a:r>
            </a:p>
          </p:txBody>
        </p:sp>
      </p:grpSp>
      <p:grpSp>
        <p:nvGrpSpPr>
          <p:cNvPr id="14" name="PA-MG-组合 46">
            <a:extLst>
              <a:ext uri="{FF2B5EF4-FFF2-40B4-BE49-F238E27FC236}">
                <a16:creationId xmlns:a16="http://schemas.microsoft.com/office/drawing/2014/main" id="{C47C10BD-8B70-AF82-5429-97111026CD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291389" y="2504516"/>
            <a:ext cx="1123869" cy="1123869"/>
            <a:chOff x="5815356" y="2305131"/>
            <a:chExt cx="1123869" cy="1123869"/>
          </a:xfrm>
        </p:grpSpPr>
        <p:pic>
          <p:nvPicPr>
            <p:cNvPr id="15" name="PA-MG-Graphic 47" descr="服务器">
              <a:extLst>
                <a:ext uri="{FF2B5EF4-FFF2-40B4-BE49-F238E27FC236}">
                  <a16:creationId xmlns:a16="http://schemas.microsoft.com/office/drawing/2014/main" id="{4CFCC9AA-62B5-ED0E-087D-7A7546206472}"/>
                </a:ext>
              </a:extLst>
            </p:cNvPr>
            <p:cNvPicPr>
              <a:picLocks noChangeAspect="1"/>
            </p:cNvPicPr>
            <p:nvPr>
              <p:custDataLst>
                <p:tags r:id="rId181"/>
              </p:custDataLst>
            </p:nvPr>
          </p:nvPicPr>
          <p:blipFill>
            <a:blip r:embed="rId1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6" name="PA-MG-圆角矩形 48">
              <a:extLst>
                <a:ext uri="{FF2B5EF4-FFF2-40B4-BE49-F238E27FC236}">
                  <a16:creationId xmlns:a16="http://schemas.microsoft.com/office/drawing/2014/main" id="{B1332B27-F374-6B82-B0EA-71AF1E24EAE9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用户服务</a:t>
              </a:r>
            </a:p>
          </p:txBody>
        </p:sp>
      </p:grpSp>
      <p:grpSp>
        <p:nvGrpSpPr>
          <p:cNvPr id="17" name="PA-MG-组合 49">
            <a:extLst>
              <a:ext uri="{FF2B5EF4-FFF2-40B4-BE49-F238E27FC236}">
                <a16:creationId xmlns:a16="http://schemas.microsoft.com/office/drawing/2014/main" id="{E6AEC258-ED61-0FA2-D068-308F7ABCA16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551863" y="4956900"/>
            <a:ext cx="1123869" cy="1123869"/>
            <a:chOff x="5815356" y="2305131"/>
            <a:chExt cx="1123869" cy="1123869"/>
          </a:xfrm>
        </p:grpSpPr>
        <p:pic>
          <p:nvPicPr>
            <p:cNvPr id="18" name="PA-MG-Graphic 50" descr="服务器">
              <a:extLst>
                <a:ext uri="{FF2B5EF4-FFF2-40B4-BE49-F238E27FC236}">
                  <a16:creationId xmlns:a16="http://schemas.microsoft.com/office/drawing/2014/main" id="{E32F4342-5FE9-4DA4-D427-602161BEEB75}"/>
                </a:ext>
              </a:extLst>
            </p:cNvPr>
            <p:cNvPicPr>
              <a:picLocks noChangeAspect="1"/>
            </p:cNvPicPr>
            <p:nvPr>
              <p:custDataLst>
                <p:tags r:id="rId179"/>
              </p:custDataLst>
            </p:nvPr>
          </p:nvPicPr>
          <p:blipFill>
            <a:blip r:embed="rId1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9" name="PA-MG-圆角矩形 51">
              <a:extLst>
                <a:ext uri="{FF2B5EF4-FFF2-40B4-BE49-F238E27FC236}">
                  <a16:creationId xmlns:a16="http://schemas.microsoft.com/office/drawing/2014/main" id="{A2DCC1BC-4953-EC60-C63F-6A7C9BFC3BB3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商品服务</a:t>
              </a:r>
            </a:p>
          </p:txBody>
        </p:sp>
      </p:grpSp>
      <p:grpSp>
        <p:nvGrpSpPr>
          <p:cNvPr id="20" name="PA-MG-组合 52">
            <a:extLst>
              <a:ext uri="{FF2B5EF4-FFF2-40B4-BE49-F238E27FC236}">
                <a16:creationId xmlns:a16="http://schemas.microsoft.com/office/drawing/2014/main" id="{8D0CE28A-70F5-5157-2DDD-A1C53F5546F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91389" y="3764176"/>
            <a:ext cx="1123869" cy="1123869"/>
            <a:chOff x="5815356" y="2305131"/>
            <a:chExt cx="1123869" cy="1123869"/>
          </a:xfrm>
        </p:grpSpPr>
        <p:pic>
          <p:nvPicPr>
            <p:cNvPr id="21" name="PA-MG-Graphic 53" descr="服务器">
              <a:extLst>
                <a:ext uri="{FF2B5EF4-FFF2-40B4-BE49-F238E27FC236}">
                  <a16:creationId xmlns:a16="http://schemas.microsoft.com/office/drawing/2014/main" id="{2FAA4FF7-ED60-35AF-6A5D-45F05BA84532}"/>
                </a:ext>
              </a:extLst>
            </p:cNvPr>
            <p:cNvPicPr>
              <a:picLocks noChangeAspect="1"/>
            </p:cNvPicPr>
            <p:nvPr>
              <p:custDataLst>
                <p:tags r:id="rId177"/>
              </p:custDataLst>
            </p:nvPr>
          </p:nvPicPr>
          <p:blipFill>
            <a:blip r:embed="rId1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7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22" name="PA-MG-圆角矩形 54">
              <a:extLst>
                <a:ext uri="{FF2B5EF4-FFF2-40B4-BE49-F238E27FC236}">
                  <a16:creationId xmlns:a16="http://schemas.microsoft.com/office/drawing/2014/main" id="{2DCA94F9-02F7-8930-3A0C-07CA5CE9E20A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支付服务</a:t>
              </a:r>
            </a:p>
          </p:txBody>
        </p:sp>
      </p:grpSp>
      <p:grpSp>
        <p:nvGrpSpPr>
          <p:cNvPr id="35" name="PA-MG-组合 82">
            <a:extLst>
              <a:ext uri="{FF2B5EF4-FFF2-40B4-BE49-F238E27FC236}">
                <a16:creationId xmlns:a16="http://schemas.microsoft.com/office/drawing/2014/main" id="{B9E0C808-1856-684E-8676-1B0E607D895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2177" y="3095477"/>
            <a:ext cx="2077375" cy="1725683"/>
            <a:chOff x="1091953" y="1633729"/>
            <a:chExt cx="2077375" cy="1725683"/>
          </a:xfrm>
        </p:grpSpPr>
        <p:sp>
          <p:nvSpPr>
            <p:cNvPr id="36" name="PA-MG-等腰三角形 83">
              <a:extLst>
                <a:ext uri="{FF2B5EF4-FFF2-40B4-BE49-F238E27FC236}">
                  <a16:creationId xmlns:a16="http://schemas.microsoft.com/office/drawing/2014/main" id="{AB9F493F-5289-A200-72C4-E41F5C916EF2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917577" y="2583635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MG-Rectangle 84">
              <a:extLst>
                <a:ext uri="{FF2B5EF4-FFF2-40B4-BE49-F238E27FC236}">
                  <a16:creationId xmlns:a16="http://schemas.microsoft.com/office/drawing/2014/main" id="{6F3EC62B-FCE8-1057-88C9-DAD5E46CDF44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091953" y="1633729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MG-椭圆 85">
              <a:extLst>
                <a:ext uri="{FF2B5EF4-FFF2-40B4-BE49-F238E27FC236}">
                  <a16:creationId xmlns:a16="http://schemas.microsoft.com/office/drawing/2014/main" id="{28A614EF-8BB4-C953-C339-2066C002AFC9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1603723" y="3071907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MG-椭圆 86">
              <a:extLst>
                <a:ext uri="{FF2B5EF4-FFF2-40B4-BE49-F238E27FC236}">
                  <a16:creationId xmlns:a16="http://schemas.microsoft.com/office/drawing/2014/main" id="{265FBBEB-5A04-1FC6-EB74-3BA2BD2A3477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1917577" y="3063029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PA-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DE8B7F6B-4609-8110-D030-278CD887F5A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75"/>
              </p:custDataLst>
            </p:nvPr>
          </p:nvPicPr>
          <p:blipFill>
            <a:blip r:embed="rId1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1673009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A-MG-图片 88">
              <a:extLst>
                <a:ext uri="{FF2B5EF4-FFF2-40B4-BE49-F238E27FC236}">
                  <a16:creationId xmlns:a16="http://schemas.microsoft.com/office/drawing/2014/main" id="{555FBEF6-E173-4095-4086-4F535EA08904}"/>
                </a:ext>
              </a:extLst>
            </p:cNvPr>
            <p:cNvPicPr>
              <a:picLocks noChangeAspect="1"/>
            </p:cNvPicPr>
            <p:nvPr>
              <p:custDataLst>
                <p:tags r:id="rId176"/>
              </p:custDataLst>
            </p:nvPr>
          </p:nvPicPr>
          <p:blipFill>
            <a:blip r:embed="rId189"/>
            <a:stretch>
              <a:fillRect/>
            </a:stretch>
          </p:blipFill>
          <p:spPr>
            <a:xfrm>
              <a:off x="1204993" y="2296863"/>
              <a:ext cx="388551" cy="401360"/>
            </a:xfrm>
            <a:prstGeom prst="rect">
              <a:avLst/>
            </a:prstGeom>
          </p:spPr>
        </p:pic>
      </p:grpSp>
      <p:pic>
        <p:nvPicPr>
          <p:cNvPr id="42" name="PA-MG-图片 90">
            <a:extLst>
              <a:ext uri="{FF2B5EF4-FFF2-40B4-BE49-F238E27FC236}">
                <a16:creationId xmlns:a16="http://schemas.microsoft.com/office/drawing/2014/main" id="{BBBF9721-BD2F-0112-6BE0-C44EB9CD351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0"/>
          <a:stretch>
            <a:fillRect/>
          </a:stretch>
        </p:blipFill>
        <p:spPr>
          <a:xfrm>
            <a:off x="1197690" y="3132643"/>
            <a:ext cx="2015231" cy="1167651"/>
          </a:xfrm>
          <a:prstGeom prst="rect">
            <a:avLst/>
          </a:prstGeom>
        </p:spPr>
      </p:pic>
      <p:sp>
        <p:nvSpPr>
          <p:cNvPr id="43" name="PA-MG-文本框 91">
            <a:extLst>
              <a:ext uri="{FF2B5EF4-FFF2-40B4-BE49-F238E27FC236}">
                <a16:creationId xmlns:a16="http://schemas.microsoft.com/office/drawing/2014/main" id="{58907F22-C626-4464-BFB8-FFB901F90AF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707510" y="3270528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http://localhost:8080/xxx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71" name="PA-组合 270">
            <a:extLst>
              <a:ext uri="{FF2B5EF4-FFF2-40B4-BE49-F238E27FC236}">
                <a16:creationId xmlns:a16="http://schemas.microsoft.com/office/drawing/2014/main" id="{96F6C453-3244-4C66-EE44-B8676917EFA5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695050" y="5086257"/>
            <a:ext cx="860580" cy="871775"/>
            <a:chOff x="5494589" y="4049103"/>
            <a:chExt cx="860580" cy="871775"/>
          </a:xfrm>
        </p:grpSpPr>
        <p:sp>
          <p:nvSpPr>
            <p:cNvPr id="260" name="PA-任意多边形 259">
              <a:extLst>
                <a:ext uri="{FF2B5EF4-FFF2-40B4-BE49-F238E27FC236}">
                  <a16:creationId xmlns:a16="http://schemas.microsoft.com/office/drawing/2014/main" id="{1A451425-E1CC-C449-8130-4CAFB29B7656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5494589" y="4049103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58BD87AE-DB30-AC80-BBB6-2A26C42B6492}"/>
                </a:ext>
              </a:extLst>
            </p:cNvPr>
            <p:cNvGrpSpPr/>
            <p:nvPr/>
          </p:nvGrpSpPr>
          <p:grpSpPr>
            <a:xfrm>
              <a:off x="5780325" y="4340108"/>
              <a:ext cx="290503" cy="289763"/>
              <a:chOff x="4516660" y="1853683"/>
              <a:chExt cx="3158681" cy="3150635"/>
            </a:xfrm>
          </p:grpSpPr>
          <p:sp>
            <p:nvSpPr>
              <p:cNvPr id="222" name="PA-椭圆 221">
                <a:extLst>
                  <a:ext uri="{FF2B5EF4-FFF2-40B4-BE49-F238E27FC236}">
                    <a16:creationId xmlns:a16="http://schemas.microsoft.com/office/drawing/2014/main" id="{C3214FC3-BDFA-0436-19F8-E2CBBDED3E63}"/>
                  </a:ext>
                </a:extLst>
              </p:cNvPr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4516660" y="1853683"/>
                <a:ext cx="3158681" cy="3150634"/>
              </a:xfrm>
              <a:prstGeom prst="ellipse">
                <a:avLst/>
              </a:prstGeom>
              <a:solidFill>
                <a:srgbClr val="57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PA-任意多边形 47">
                <a:extLst>
                  <a:ext uri="{FF2B5EF4-FFF2-40B4-BE49-F238E27FC236}">
                    <a16:creationId xmlns:a16="http://schemas.microsoft.com/office/drawing/2014/main" id="{31A9C12D-37E6-D3A2-2ED4-BADB380A8615}"/>
                  </a:ext>
                </a:extLst>
              </p:cNvPr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5419636" y="2361811"/>
                <a:ext cx="1618475" cy="1416166"/>
              </a:xfrm>
              <a:custGeom>
                <a:avLst/>
                <a:gdLst>
                  <a:gd name="T0" fmla="*/ 47 w 242"/>
                  <a:gd name="T1" fmla="*/ 105 h 212"/>
                  <a:gd name="T2" fmla="*/ 21 w 242"/>
                  <a:gd name="T3" fmla="*/ 127 h 212"/>
                  <a:gd name="T4" fmla="*/ 7 w 242"/>
                  <a:gd name="T5" fmla="*/ 115 h 212"/>
                  <a:gd name="T6" fmla="*/ 11 w 242"/>
                  <a:gd name="T7" fmla="*/ 83 h 212"/>
                  <a:gd name="T8" fmla="*/ 1 w 242"/>
                  <a:gd name="T9" fmla="*/ 70 h 212"/>
                  <a:gd name="T10" fmla="*/ 9 w 242"/>
                  <a:gd name="T11" fmla="*/ 55 h 212"/>
                  <a:gd name="T12" fmla="*/ 15 w 242"/>
                  <a:gd name="T13" fmla="*/ 51 h 212"/>
                  <a:gd name="T14" fmla="*/ 16 w 242"/>
                  <a:gd name="T15" fmla="*/ 45 h 212"/>
                  <a:gd name="T16" fmla="*/ 31 w 242"/>
                  <a:gd name="T17" fmla="*/ 21 h 212"/>
                  <a:gd name="T18" fmla="*/ 41 w 242"/>
                  <a:gd name="T19" fmla="*/ 22 h 212"/>
                  <a:gd name="T20" fmla="*/ 67 w 242"/>
                  <a:gd name="T21" fmla="*/ 5 h 212"/>
                  <a:gd name="T22" fmla="*/ 87 w 242"/>
                  <a:gd name="T23" fmla="*/ 12 h 212"/>
                  <a:gd name="T24" fmla="*/ 109 w 242"/>
                  <a:gd name="T25" fmla="*/ 0 h 212"/>
                  <a:gd name="T26" fmla="*/ 132 w 242"/>
                  <a:gd name="T27" fmla="*/ 11 h 212"/>
                  <a:gd name="T28" fmla="*/ 136 w 242"/>
                  <a:gd name="T29" fmla="*/ 14 h 212"/>
                  <a:gd name="T30" fmla="*/ 141 w 242"/>
                  <a:gd name="T31" fmla="*/ 12 h 212"/>
                  <a:gd name="T32" fmla="*/ 166 w 242"/>
                  <a:gd name="T33" fmla="*/ 11 h 212"/>
                  <a:gd name="T34" fmla="*/ 180 w 242"/>
                  <a:gd name="T35" fmla="*/ 33 h 212"/>
                  <a:gd name="T36" fmla="*/ 199 w 242"/>
                  <a:gd name="T37" fmla="*/ 32 h 212"/>
                  <a:gd name="T38" fmla="*/ 212 w 242"/>
                  <a:gd name="T39" fmla="*/ 43 h 212"/>
                  <a:gd name="T40" fmla="*/ 214 w 242"/>
                  <a:gd name="T41" fmla="*/ 52 h 212"/>
                  <a:gd name="T42" fmla="*/ 219 w 242"/>
                  <a:gd name="T43" fmla="*/ 54 h 212"/>
                  <a:gd name="T44" fmla="*/ 235 w 242"/>
                  <a:gd name="T45" fmla="*/ 86 h 212"/>
                  <a:gd name="T46" fmla="*/ 234 w 242"/>
                  <a:gd name="T47" fmla="*/ 93 h 212"/>
                  <a:gd name="T48" fmla="*/ 236 w 242"/>
                  <a:gd name="T49" fmla="*/ 96 h 212"/>
                  <a:gd name="T50" fmla="*/ 239 w 242"/>
                  <a:gd name="T51" fmla="*/ 128 h 212"/>
                  <a:gd name="T52" fmla="*/ 237 w 242"/>
                  <a:gd name="T53" fmla="*/ 133 h 212"/>
                  <a:gd name="T54" fmla="*/ 239 w 242"/>
                  <a:gd name="T55" fmla="*/ 140 h 212"/>
                  <a:gd name="T56" fmla="*/ 235 w 242"/>
                  <a:gd name="T57" fmla="*/ 167 h 212"/>
                  <a:gd name="T58" fmla="*/ 227 w 242"/>
                  <a:gd name="T59" fmla="*/ 177 h 212"/>
                  <a:gd name="T60" fmla="*/ 218 w 242"/>
                  <a:gd name="T61" fmla="*/ 192 h 212"/>
                  <a:gd name="T62" fmla="*/ 196 w 242"/>
                  <a:gd name="T63" fmla="*/ 212 h 212"/>
                  <a:gd name="T64" fmla="*/ 192 w 242"/>
                  <a:gd name="T65" fmla="*/ 212 h 212"/>
                  <a:gd name="T66" fmla="*/ 188 w 242"/>
                  <a:gd name="T67" fmla="*/ 210 h 212"/>
                  <a:gd name="T68" fmla="*/ 183 w 242"/>
                  <a:gd name="T69" fmla="*/ 210 h 212"/>
                  <a:gd name="T70" fmla="*/ 161 w 242"/>
                  <a:gd name="T71" fmla="*/ 196 h 212"/>
                  <a:gd name="T72" fmla="*/ 158 w 242"/>
                  <a:gd name="T73" fmla="*/ 177 h 212"/>
                  <a:gd name="T74" fmla="*/ 159 w 242"/>
                  <a:gd name="T75" fmla="*/ 149 h 212"/>
                  <a:gd name="T76" fmla="*/ 156 w 242"/>
                  <a:gd name="T77" fmla="*/ 133 h 212"/>
                  <a:gd name="T78" fmla="*/ 141 w 242"/>
                  <a:gd name="T79" fmla="*/ 115 h 212"/>
                  <a:gd name="T80" fmla="*/ 125 w 242"/>
                  <a:gd name="T81" fmla="*/ 107 h 212"/>
                  <a:gd name="T82" fmla="*/ 59 w 242"/>
                  <a:gd name="T8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2" h="212">
                    <a:moveTo>
                      <a:pt x="47" y="105"/>
                    </a:moveTo>
                    <a:cubicBezTo>
                      <a:pt x="37" y="111"/>
                      <a:pt x="33" y="126"/>
                      <a:pt x="21" y="127"/>
                    </a:cubicBezTo>
                    <a:cubicBezTo>
                      <a:pt x="14" y="128"/>
                      <a:pt x="10" y="121"/>
                      <a:pt x="7" y="115"/>
                    </a:cubicBezTo>
                    <a:cubicBezTo>
                      <a:pt x="2" y="104"/>
                      <a:pt x="1" y="92"/>
                      <a:pt x="11" y="83"/>
                    </a:cubicBezTo>
                    <a:cubicBezTo>
                      <a:pt x="5" y="80"/>
                      <a:pt x="1" y="76"/>
                      <a:pt x="1" y="70"/>
                    </a:cubicBezTo>
                    <a:cubicBezTo>
                      <a:pt x="0" y="64"/>
                      <a:pt x="4" y="59"/>
                      <a:pt x="9" y="55"/>
                    </a:cubicBezTo>
                    <a:cubicBezTo>
                      <a:pt x="11" y="54"/>
                      <a:pt x="13" y="53"/>
                      <a:pt x="15" y="51"/>
                    </a:cubicBezTo>
                    <a:cubicBezTo>
                      <a:pt x="16" y="49"/>
                      <a:pt x="16" y="47"/>
                      <a:pt x="16" y="45"/>
                    </a:cubicBezTo>
                    <a:cubicBezTo>
                      <a:pt x="18" y="34"/>
                      <a:pt x="23" y="26"/>
                      <a:pt x="31" y="21"/>
                    </a:cubicBezTo>
                    <a:cubicBezTo>
                      <a:pt x="35" y="18"/>
                      <a:pt x="39" y="18"/>
                      <a:pt x="41" y="22"/>
                    </a:cubicBezTo>
                    <a:cubicBezTo>
                      <a:pt x="46" y="11"/>
                      <a:pt x="56" y="7"/>
                      <a:pt x="67" y="5"/>
                    </a:cubicBezTo>
                    <a:cubicBezTo>
                      <a:pt x="75" y="4"/>
                      <a:pt x="83" y="5"/>
                      <a:pt x="87" y="12"/>
                    </a:cubicBezTo>
                    <a:cubicBezTo>
                      <a:pt x="93" y="6"/>
                      <a:pt x="100" y="1"/>
                      <a:pt x="109" y="0"/>
                    </a:cubicBezTo>
                    <a:cubicBezTo>
                      <a:pt x="119" y="0"/>
                      <a:pt x="126" y="4"/>
                      <a:pt x="132" y="11"/>
                    </a:cubicBezTo>
                    <a:cubicBezTo>
                      <a:pt x="133" y="12"/>
                      <a:pt x="134" y="14"/>
                      <a:pt x="136" y="14"/>
                    </a:cubicBezTo>
                    <a:cubicBezTo>
                      <a:pt x="138" y="14"/>
                      <a:pt x="139" y="13"/>
                      <a:pt x="141" y="12"/>
                    </a:cubicBezTo>
                    <a:cubicBezTo>
                      <a:pt x="149" y="7"/>
                      <a:pt x="157" y="6"/>
                      <a:pt x="166" y="11"/>
                    </a:cubicBezTo>
                    <a:cubicBezTo>
                      <a:pt x="175" y="15"/>
                      <a:pt x="179" y="23"/>
                      <a:pt x="180" y="33"/>
                    </a:cubicBezTo>
                    <a:cubicBezTo>
                      <a:pt x="186" y="32"/>
                      <a:pt x="193" y="30"/>
                      <a:pt x="199" y="32"/>
                    </a:cubicBezTo>
                    <a:cubicBezTo>
                      <a:pt x="205" y="33"/>
                      <a:pt x="210" y="37"/>
                      <a:pt x="212" y="43"/>
                    </a:cubicBezTo>
                    <a:cubicBezTo>
                      <a:pt x="213" y="46"/>
                      <a:pt x="211" y="50"/>
                      <a:pt x="214" y="52"/>
                    </a:cubicBezTo>
                    <a:cubicBezTo>
                      <a:pt x="216" y="53"/>
                      <a:pt x="217" y="53"/>
                      <a:pt x="219" y="54"/>
                    </a:cubicBezTo>
                    <a:cubicBezTo>
                      <a:pt x="233" y="59"/>
                      <a:pt x="240" y="71"/>
                      <a:pt x="235" y="86"/>
                    </a:cubicBezTo>
                    <a:cubicBezTo>
                      <a:pt x="235" y="89"/>
                      <a:pt x="234" y="91"/>
                      <a:pt x="234" y="93"/>
                    </a:cubicBezTo>
                    <a:cubicBezTo>
                      <a:pt x="234" y="95"/>
                      <a:pt x="235" y="95"/>
                      <a:pt x="236" y="96"/>
                    </a:cubicBezTo>
                    <a:cubicBezTo>
                      <a:pt x="241" y="107"/>
                      <a:pt x="242" y="116"/>
                      <a:pt x="239" y="128"/>
                    </a:cubicBezTo>
                    <a:cubicBezTo>
                      <a:pt x="238" y="130"/>
                      <a:pt x="237" y="131"/>
                      <a:pt x="237" y="133"/>
                    </a:cubicBezTo>
                    <a:cubicBezTo>
                      <a:pt x="237" y="136"/>
                      <a:pt x="239" y="137"/>
                      <a:pt x="239" y="140"/>
                    </a:cubicBezTo>
                    <a:cubicBezTo>
                      <a:pt x="242" y="149"/>
                      <a:pt x="240" y="158"/>
                      <a:pt x="235" y="167"/>
                    </a:cubicBezTo>
                    <a:cubicBezTo>
                      <a:pt x="233" y="171"/>
                      <a:pt x="230" y="173"/>
                      <a:pt x="227" y="177"/>
                    </a:cubicBezTo>
                    <a:cubicBezTo>
                      <a:pt x="225" y="181"/>
                      <a:pt x="221" y="188"/>
                      <a:pt x="218" y="192"/>
                    </a:cubicBezTo>
                    <a:cubicBezTo>
                      <a:pt x="212" y="201"/>
                      <a:pt x="206" y="208"/>
                      <a:pt x="196" y="212"/>
                    </a:cubicBezTo>
                    <a:cubicBezTo>
                      <a:pt x="194" y="212"/>
                      <a:pt x="193" y="212"/>
                      <a:pt x="192" y="212"/>
                    </a:cubicBezTo>
                    <a:cubicBezTo>
                      <a:pt x="190" y="211"/>
                      <a:pt x="190" y="210"/>
                      <a:pt x="188" y="210"/>
                    </a:cubicBezTo>
                    <a:cubicBezTo>
                      <a:pt x="186" y="209"/>
                      <a:pt x="185" y="210"/>
                      <a:pt x="183" y="210"/>
                    </a:cubicBezTo>
                    <a:cubicBezTo>
                      <a:pt x="173" y="210"/>
                      <a:pt x="166" y="205"/>
                      <a:pt x="161" y="196"/>
                    </a:cubicBezTo>
                    <a:cubicBezTo>
                      <a:pt x="158" y="191"/>
                      <a:pt x="159" y="184"/>
                      <a:pt x="158" y="177"/>
                    </a:cubicBezTo>
                    <a:cubicBezTo>
                      <a:pt x="158" y="168"/>
                      <a:pt x="159" y="159"/>
                      <a:pt x="159" y="149"/>
                    </a:cubicBezTo>
                    <a:cubicBezTo>
                      <a:pt x="158" y="144"/>
                      <a:pt x="159" y="139"/>
                      <a:pt x="156" y="133"/>
                    </a:cubicBezTo>
                    <a:cubicBezTo>
                      <a:pt x="153" y="126"/>
                      <a:pt x="148" y="120"/>
                      <a:pt x="141" y="115"/>
                    </a:cubicBezTo>
                    <a:cubicBezTo>
                      <a:pt x="136" y="112"/>
                      <a:pt x="132" y="109"/>
                      <a:pt x="125" y="107"/>
                    </a:cubicBezTo>
                    <a:cubicBezTo>
                      <a:pt x="103" y="101"/>
                      <a:pt x="81" y="105"/>
                      <a:pt x="59" y="108"/>
                    </a:cubicBezTo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PA-任意多边形 107">
                <a:extLst>
                  <a:ext uri="{FF2B5EF4-FFF2-40B4-BE49-F238E27FC236}">
                    <a16:creationId xmlns:a16="http://schemas.microsoft.com/office/drawing/2014/main" id="{A1115B1D-4124-698E-A71D-F318BA12639B}"/>
                  </a:ext>
                </a:extLst>
              </p:cNvPr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5326911" y="4202030"/>
                <a:ext cx="1583419" cy="802288"/>
              </a:xfrm>
              <a:custGeom>
                <a:avLst/>
                <a:gdLst>
                  <a:gd name="connsiteX0" fmla="*/ 614032 w 1249406"/>
                  <a:gd name="connsiteY0" fmla="*/ 775 h 633050"/>
                  <a:gd name="connsiteX1" fmla="*/ 633839 w 1249406"/>
                  <a:gd name="connsiteY1" fmla="*/ 1022 h 633050"/>
                  <a:gd name="connsiteX2" fmla="*/ 765889 w 1249406"/>
                  <a:gd name="connsiteY2" fmla="*/ 37917 h 633050"/>
                  <a:gd name="connsiteX3" fmla="*/ 1240268 w 1249406"/>
                  <a:gd name="connsiteY3" fmla="*/ 394615 h 633050"/>
                  <a:gd name="connsiteX4" fmla="*/ 1249406 w 1249406"/>
                  <a:gd name="connsiteY4" fmla="*/ 450110 h 633050"/>
                  <a:gd name="connsiteX5" fmla="*/ 1091928 w 1249406"/>
                  <a:gd name="connsiteY5" fmla="*/ 535368 h 633050"/>
                  <a:gd name="connsiteX6" fmla="*/ 606855 w 1249406"/>
                  <a:gd name="connsiteY6" fmla="*/ 633050 h 633050"/>
                  <a:gd name="connsiteX7" fmla="*/ 121782 w 1249406"/>
                  <a:gd name="connsiteY7" fmla="*/ 535368 h 633050"/>
                  <a:gd name="connsiteX8" fmla="*/ 4252 w 1249406"/>
                  <a:gd name="connsiteY8" fmla="*/ 471737 h 633050"/>
                  <a:gd name="connsiteX9" fmla="*/ 1651 w 1249406"/>
                  <a:gd name="connsiteY9" fmla="*/ 460725 h 633050"/>
                  <a:gd name="connsiteX10" fmla="*/ 0 w 1249406"/>
                  <a:gd name="connsiteY10" fmla="*/ 438490 h 633050"/>
                  <a:gd name="connsiteX11" fmla="*/ 507071 w 1249406"/>
                  <a:gd name="connsiteY11" fmla="*/ 32646 h 633050"/>
                  <a:gd name="connsiteX12" fmla="*/ 614032 w 1249406"/>
                  <a:gd name="connsiteY12" fmla="*/ 775 h 63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406" h="633050">
                    <a:moveTo>
                      <a:pt x="614032" y="775"/>
                    </a:moveTo>
                    <a:cubicBezTo>
                      <a:pt x="623935" y="-296"/>
                      <a:pt x="631198" y="-296"/>
                      <a:pt x="633839" y="1022"/>
                    </a:cubicBezTo>
                    <a:cubicBezTo>
                      <a:pt x="649685" y="-4249"/>
                      <a:pt x="734197" y="16834"/>
                      <a:pt x="765889" y="37917"/>
                    </a:cubicBezTo>
                    <a:cubicBezTo>
                      <a:pt x="932272" y="157825"/>
                      <a:pt x="1183579" y="241415"/>
                      <a:pt x="1240268" y="394615"/>
                    </a:cubicBezTo>
                    <a:lnTo>
                      <a:pt x="1249406" y="450110"/>
                    </a:lnTo>
                    <a:lnTo>
                      <a:pt x="1091928" y="535368"/>
                    </a:lnTo>
                    <a:cubicBezTo>
                      <a:pt x="942836" y="598268"/>
                      <a:pt x="778918" y="633050"/>
                      <a:pt x="606855" y="633050"/>
                    </a:cubicBezTo>
                    <a:cubicBezTo>
                      <a:pt x="434792" y="633050"/>
                      <a:pt x="270874" y="598268"/>
                      <a:pt x="121782" y="535368"/>
                    </a:cubicBezTo>
                    <a:lnTo>
                      <a:pt x="4252" y="471737"/>
                    </a:lnTo>
                    <a:lnTo>
                      <a:pt x="1651" y="460725"/>
                    </a:lnTo>
                    <a:cubicBezTo>
                      <a:pt x="0" y="447384"/>
                      <a:pt x="0" y="438490"/>
                      <a:pt x="0" y="438490"/>
                    </a:cubicBezTo>
                    <a:cubicBezTo>
                      <a:pt x="5282" y="238203"/>
                      <a:pt x="306356" y="159143"/>
                      <a:pt x="507071" y="32646"/>
                    </a:cubicBezTo>
                    <a:cubicBezTo>
                      <a:pt x="530840" y="16834"/>
                      <a:pt x="584321" y="3987"/>
                      <a:pt x="614032" y="775"/>
                    </a:cubicBezTo>
                    <a:close/>
                  </a:path>
                </a:pathLst>
              </a:custGeom>
              <a:solidFill>
                <a:srgbClr val="FEB0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PA-任意多边形 58">
                <a:extLst>
                  <a:ext uri="{FF2B5EF4-FFF2-40B4-BE49-F238E27FC236}">
                    <a16:creationId xmlns:a16="http://schemas.microsoft.com/office/drawing/2014/main" id="{D553D2F5-7A0F-34A9-1128-BE31DD9D1F6A}"/>
                  </a:ext>
                </a:extLst>
              </p:cNvPr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5754009" y="4191024"/>
                <a:ext cx="702464" cy="460815"/>
              </a:xfrm>
              <a:custGeom>
                <a:avLst/>
                <a:gdLst>
                  <a:gd name="T0" fmla="*/ 8 w 105"/>
                  <a:gd name="T1" fmla="*/ 22 h 69"/>
                  <a:gd name="T2" fmla="*/ 49 w 105"/>
                  <a:gd name="T3" fmla="*/ 67 h 69"/>
                  <a:gd name="T4" fmla="*/ 105 w 105"/>
                  <a:gd name="T5" fmla="*/ 24 h 69"/>
                  <a:gd name="T6" fmla="*/ 66 w 105"/>
                  <a:gd name="T7" fmla="*/ 0 h 69"/>
                  <a:gd name="T8" fmla="*/ 36 w 105"/>
                  <a:gd name="T9" fmla="*/ 2 h 69"/>
                  <a:gd name="T10" fmla="*/ 8 w 105"/>
                  <a:gd name="T11" fmla="*/ 2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69">
                    <a:moveTo>
                      <a:pt x="8" y="22"/>
                    </a:moveTo>
                    <a:cubicBezTo>
                      <a:pt x="8" y="22"/>
                      <a:pt x="0" y="65"/>
                      <a:pt x="49" y="67"/>
                    </a:cubicBezTo>
                    <a:cubicBezTo>
                      <a:pt x="97" y="69"/>
                      <a:pt x="105" y="24"/>
                      <a:pt x="105" y="2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36" y="2"/>
                      <a:pt x="36" y="2"/>
                      <a:pt x="36" y="2"/>
                    </a:cubicBezTo>
                    <a:lnTo>
                      <a:pt x="8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PA-任意多边形 59">
                <a:extLst>
                  <a:ext uri="{FF2B5EF4-FFF2-40B4-BE49-F238E27FC236}">
                    <a16:creationId xmlns:a16="http://schemas.microsoft.com/office/drawing/2014/main" id="{FF3209BA-0B3A-0177-B8D9-FACD235E45D9}"/>
                  </a:ext>
                </a:extLst>
              </p:cNvPr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5947887" y="4224743"/>
                <a:ext cx="334373" cy="306275"/>
              </a:xfrm>
              <a:custGeom>
                <a:avLst/>
                <a:gdLst>
                  <a:gd name="T0" fmla="*/ 33 w 50"/>
                  <a:gd name="T1" fmla="*/ 7 h 46"/>
                  <a:gd name="T2" fmla="*/ 1 w 50"/>
                  <a:gd name="T3" fmla="*/ 9 h 46"/>
                  <a:gd name="T4" fmla="*/ 1 w 50"/>
                  <a:gd name="T5" fmla="*/ 22 h 46"/>
                  <a:gd name="T6" fmla="*/ 49 w 50"/>
                  <a:gd name="T7" fmla="*/ 23 h 46"/>
                  <a:gd name="T8" fmla="*/ 50 w 50"/>
                  <a:gd name="T9" fmla="*/ 0 h 46"/>
                  <a:gd name="T10" fmla="*/ 33 w 50"/>
                  <a:gd name="T11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46">
                    <a:moveTo>
                      <a:pt x="33" y="7"/>
                    </a:moveTo>
                    <a:cubicBezTo>
                      <a:pt x="23" y="10"/>
                      <a:pt x="10" y="10"/>
                      <a:pt x="1" y="9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45"/>
                      <a:pt x="49" y="46"/>
                      <a:pt x="49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3"/>
                      <a:pt x="37" y="6"/>
                      <a:pt x="33" y="7"/>
                    </a:cubicBezTo>
                    <a:close/>
                  </a:path>
                </a:pathLst>
              </a:custGeom>
              <a:solidFill>
                <a:srgbClr val="EF8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PA-任意多边形 60">
                <a:extLst>
                  <a:ext uri="{FF2B5EF4-FFF2-40B4-BE49-F238E27FC236}">
                    <a16:creationId xmlns:a16="http://schemas.microsoft.com/office/drawing/2014/main" id="{06E29407-8CF8-1EB3-0E8A-6212DBCD00B0}"/>
                  </a:ext>
                </a:extLst>
              </p:cNvPr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5961938" y="3876321"/>
                <a:ext cx="328754" cy="213549"/>
              </a:xfrm>
              <a:custGeom>
                <a:avLst/>
                <a:gdLst>
                  <a:gd name="T0" fmla="*/ 49 w 49"/>
                  <a:gd name="T1" fmla="*/ 1 h 32"/>
                  <a:gd name="T2" fmla="*/ 1 w 49"/>
                  <a:gd name="T3" fmla="*/ 0 h 32"/>
                  <a:gd name="T4" fmla="*/ 0 w 49"/>
                  <a:gd name="T5" fmla="*/ 32 h 32"/>
                  <a:gd name="T6" fmla="*/ 48 w 49"/>
                  <a:gd name="T7" fmla="*/ 26 h 32"/>
                  <a:gd name="T8" fmla="*/ 49 w 49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9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5" y="30"/>
                      <a:pt x="36" y="27"/>
                      <a:pt x="48" y="26"/>
                    </a:cubicBez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EF8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PA-任意多边形 61">
                <a:extLst>
                  <a:ext uri="{FF2B5EF4-FFF2-40B4-BE49-F238E27FC236}">
                    <a16:creationId xmlns:a16="http://schemas.microsoft.com/office/drawing/2014/main" id="{61CB068C-A96D-D10D-2A55-C5A49DF12EB9}"/>
                  </a:ext>
                </a:extLst>
              </p:cNvPr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5956318" y="4050532"/>
                <a:ext cx="325943" cy="241647"/>
              </a:xfrm>
              <a:custGeom>
                <a:avLst/>
                <a:gdLst>
                  <a:gd name="T0" fmla="*/ 32 w 49"/>
                  <a:gd name="T1" fmla="*/ 33 h 36"/>
                  <a:gd name="T2" fmla="*/ 49 w 49"/>
                  <a:gd name="T3" fmla="*/ 26 h 36"/>
                  <a:gd name="T4" fmla="*/ 49 w 49"/>
                  <a:gd name="T5" fmla="*/ 0 h 36"/>
                  <a:gd name="T6" fmla="*/ 1 w 49"/>
                  <a:gd name="T7" fmla="*/ 6 h 36"/>
                  <a:gd name="T8" fmla="*/ 0 w 49"/>
                  <a:gd name="T9" fmla="*/ 35 h 36"/>
                  <a:gd name="T10" fmla="*/ 32 w 49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6">
                    <a:moveTo>
                      <a:pt x="32" y="33"/>
                    </a:moveTo>
                    <a:cubicBezTo>
                      <a:pt x="36" y="32"/>
                      <a:pt x="42" y="29"/>
                      <a:pt x="49" y="2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37" y="1"/>
                      <a:pt x="16" y="4"/>
                      <a:pt x="1" y="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6"/>
                      <a:pt x="22" y="36"/>
                      <a:pt x="32" y="33"/>
                    </a:cubicBezTo>
                    <a:close/>
                  </a:path>
                </a:pathLst>
              </a:custGeom>
              <a:solidFill>
                <a:srgbClr val="E26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PA-任意多边形 62">
                <a:extLst>
                  <a:ext uri="{FF2B5EF4-FFF2-40B4-BE49-F238E27FC236}">
                    <a16:creationId xmlns:a16="http://schemas.microsoft.com/office/drawing/2014/main" id="{F36BCE3C-BEA9-CC1B-5C07-A17458DC4BA7}"/>
                  </a:ext>
                </a:extLst>
              </p:cNvPr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5433685" y="2550070"/>
                <a:ext cx="1244766" cy="1708392"/>
              </a:xfrm>
              <a:custGeom>
                <a:avLst/>
                <a:gdLst>
                  <a:gd name="T0" fmla="*/ 72 w 186"/>
                  <a:gd name="T1" fmla="*/ 248 h 256"/>
                  <a:gd name="T2" fmla="*/ 72 w 186"/>
                  <a:gd name="T3" fmla="*/ 248 h 256"/>
                  <a:gd name="T4" fmla="*/ 8 w 186"/>
                  <a:gd name="T5" fmla="*/ 157 h 256"/>
                  <a:gd name="T6" fmla="*/ 22 w 186"/>
                  <a:gd name="T7" fmla="*/ 72 h 256"/>
                  <a:gd name="T8" fmla="*/ 114 w 186"/>
                  <a:gd name="T9" fmla="*/ 8 h 256"/>
                  <a:gd name="T10" fmla="*/ 114 w 186"/>
                  <a:gd name="T11" fmla="*/ 8 h 256"/>
                  <a:gd name="T12" fmla="*/ 179 w 186"/>
                  <a:gd name="T13" fmla="*/ 99 h 256"/>
                  <a:gd name="T14" fmla="*/ 164 w 186"/>
                  <a:gd name="T15" fmla="*/ 184 h 256"/>
                  <a:gd name="T16" fmla="*/ 72 w 186"/>
                  <a:gd name="T17" fmla="*/ 24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56">
                    <a:moveTo>
                      <a:pt x="72" y="248"/>
                    </a:moveTo>
                    <a:cubicBezTo>
                      <a:pt x="72" y="248"/>
                      <a:pt x="72" y="248"/>
                      <a:pt x="72" y="248"/>
                    </a:cubicBezTo>
                    <a:cubicBezTo>
                      <a:pt x="29" y="241"/>
                      <a:pt x="0" y="200"/>
                      <a:pt x="8" y="15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30" y="29"/>
                      <a:pt x="71" y="0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57" y="15"/>
                      <a:pt x="186" y="56"/>
                      <a:pt x="179" y="99"/>
                    </a:cubicBezTo>
                    <a:cubicBezTo>
                      <a:pt x="164" y="184"/>
                      <a:pt x="164" y="184"/>
                      <a:pt x="164" y="184"/>
                    </a:cubicBezTo>
                    <a:cubicBezTo>
                      <a:pt x="156" y="227"/>
                      <a:pt x="115" y="256"/>
                      <a:pt x="72" y="248"/>
                    </a:cubicBezTo>
                    <a:close/>
                  </a:path>
                </a:pathLst>
              </a:custGeom>
              <a:solidFill>
                <a:srgbClr val="E26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PA-任意多边形 63">
                <a:extLst>
                  <a:ext uri="{FF2B5EF4-FFF2-40B4-BE49-F238E27FC236}">
                    <a16:creationId xmlns:a16="http://schemas.microsoft.com/office/drawing/2014/main" id="{541C4D4B-E1B1-BC4A-9905-4C6639428347}"/>
                  </a:ext>
                </a:extLst>
              </p:cNvPr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5433685" y="2541641"/>
                <a:ext cx="1129562" cy="1697152"/>
              </a:xfrm>
              <a:custGeom>
                <a:avLst/>
                <a:gdLst>
                  <a:gd name="T0" fmla="*/ 61 w 169"/>
                  <a:gd name="T1" fmla="*/ 247 h 254"/>
                  <a:gd name="T2" fmla="*/ 61 w 169"/>
                  <a:gd name="T3" fmla="*/ 247 h 254"/>
                  <a:gd name="T4" fmla="*/ 7 w 169"/>
                  <a:gd name="T5" fmla="*/ 165 h 254"/>
                  <a:gd name="T6" fmla="*/ 19 w 169"/>
                  <a:gd name="T7" fmla="*/ 66 h 254"/>
                  <a:gd name="T8" fmla="*/ 103 w 169"/>
                  <a:gd name="T9" fmla="*/ 7 h 254"/>
                  <a:gd name="T10" fmla="*/ 103 w 169"/>
                  <a:gd name="T11" fmla="*/ 7 h 254"/>
                  <a:gd name="T12" fmla="*/ 162 w 169"/>
                  <a:gd name="T13" fmla="*/ 91 h 254"/>
                  <a:gd name="T14" fmla="*/ 145 w 169"/>
                  <a:gd name="T15" fmla="*/ 188 h 254"/>
                  <a:gd name="T16" fmla="*/ 61 w 169"/>
                  <a:gd name="T17" fmla="*/ 247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254">
                    <a:moveTo>
                      <a:pt x="61" y="247"/>
                    </a:moveTo>
                    <a:cubicBezTo>
                      <a:pt x="61" y="247"/>
                      <a:pt x="61" y="247"/>
                      <a:pt x="61" y="247"/>
                    </a:cubicBezTo>
                    <a:cubicBezTo>
                      <a:pt x="22" y="240"/>
                      <a:pt x="0" y="204"/>
                      <a:pt x="7" y="1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6" y="27"/>
                      <a:pt x="63" y="0"/>
                      <a:pt x="103" y="7"/>
                    </a:cubicBezTo>
                    <a:cubicBezTo>
                      <a:pt x="103" y="7"/>
                      <a:pt x="103" y="7"/>
                      <a:pt x="103" y="7"/>
                    </a:cubicBezTo>
                    <a:cubicBezTo>
                      <a:pt x="143" y="14"/>
                      <a:pt x="169" y="52"/>
                      <a:pt x="162" y="91"/>
                    </a:cubicBezTo>
                    <a:cubicBezTo>
                      <a:pt x="145" y="188"/>
                      <a:pt x="145" y="188"/>
                      <a:pt x="145" y="188"/>
                    </a:cubicBezTo>
                    <a:cubicBezTo>
                      <a:pt x="139" y="228"/>
                      <a:pt x="101" y="254"/>
                      <a:pt x="61" y="247"/>
                    </a:cubicBezTo>
                    <a:close/>
                  </a:path>
                </a:pathLst>
              </a:custGeom>
              <a:solidFill>
                <a:srgbClr val="EF8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PA-任意多边形 64">
                <a:extLst>
                  <a:ext uri="{FF2B5EF4-FFF2-40B4-BE49-F238E27FC236}">
                    <a16:creationId xmlns:a16="http://schemas.microsoft.com/office/drawing/2014/main" id="{B20842EE-5A79-5573-3E86-E146E3D46A1F}"/>
                  </a:ext>
                </a:extLst>
              </p:cNvPr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5633185" y="3322781"/>
                <a:ext cx="140493" cy="207930"/>
              </a:xfrm>
              <a:custGeom>
                <a:avLst/>
                <a:gdLst>
                  <a:gd name="T0" fmla="*/ 1 w 21"/>
                  <a:gd name="T1" fmla="*/ 14 h 31"/>
                  <a:gd name="T2" fmla="*/ 8 w 21"/>
                  <a:gd name="T3" fmla="*/ 30 h 31"/>
                  <a:gd name="T4" fmla="*/ 19 w 21"/>
                  <a:gd name="T5" fmla="*/ 17 h 31"/>
                  <a:gd name="T6" fmla="*/ 13 w 21"/>
                  <a:gd name="T7" fmla="*/ 1 h 31"/>
                  <a:gd name="T8" fmla="*/ 1 w 21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1">
                    <a:moveTo>
                      <a:pt x="1" y="14"/>
                    </a:moveTo>
                    <a:cubicBezTo>
                      <a:pt x="0" y="22"/>
                      <a:pt x="3" y="29"/>
                      <a:pt x="8" y="30"/>
                    </a:cubicBezTo>
                    <a:cubicBezTo>
                      <a:pt x="13" y="31"/>
                      <a:pt x="18" y="25"/>
                      <a:pt x="19" y="17"/>
                    </a:cubicBezTo>
                    <a:cubicBezTo>
                      <a:pt x="21" y="9"/>
                      <a:pt x="18" y="2"/>
                      <a:pt x="13" y="1"/>
                    </a:cubicBezTo>
                    <a:cubicBezTo>
                      <a:pt x="8" y="0"/>
                      <a:pt x="3" y="6"/>
                      <a:pt x="1" y="1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PA-任意多边形 65">
                <a:extLst>
                  <a:ext uri="{FF2B5EF4-FFF2-40B4-BE49-F238E27FC236}">
                    <a16:creationId xmlns:a16="http://schemas.microsoft.com/office/drawing/2014/main" id="{162E40F9-9766-64F7-B5F6-C593D39A36FF}"/>
                  </a:ext>
                </a:extLst>
              </p:cNvPr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6122098" y="3415505"/>
                <a:ext cx="140493" cy="207930"/>
              </a:xfrm>
              <a:custGeom>
                <a:avLst/>
                <a:gdLst>
                  <a:gd name="T0" fmla="*/ 1 w 21"/>
                  <a:gd name="T1" fmla="*/ 14 h 31"/>
                  <a:gd name="T2" fmla="*/ 8 w 21"/>
                  <a:gd name="T3" fmla="*/ 30 h 31"/>
                  <a:gd name="T4" fmla="*/ 19 w 21"/>
                  <a:gd name="T5" fmla="*/ 17 h 31"/>
                  <a:gd name="T6" fmla="*/ 13 w 21"/>
                  <a:gd name="T7" fmla="*/ 1 h 31"/>
                  <a:gd name="T8" fmla="*/ 1 w 21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1">
                    <a:moveTo>
                      <a:pt x="1" y="14"/>
                    </a:moveTo>
                    <a:cubicBezTo>
                      <a:pt x="0" y="22"/>
                      <a:pt x="3" y="29"/>
                      <a:pt x="8" y="30"/>
                    </a:cubicBezTo>
                    <a:cubicBezTo>
                      <a:pt x="13" y="31"/>
                      <a:pt x="18" y="25"/>
                      <a:pt x="19" y="17"/>
                    </a:cubicBezTo>
                    <a:cubicBezTo>
                      <a:pt x="21" y="9"/>
                      <a:pt x="18" y="2"/>
                      <a:pt x="13" y="1"/>
                    </a:cubicBezTo>
                    <a:cubicBezTo>
                      <a:pt x="8" y="0"/>
                      <a:pt x="3" y="6"/>
                      <a:pt x="1" y="1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PA-任意多边形 66">
                <a:extLst>
                  <a:ext uri="{FF2B5EF4-FFF2-40B4-BE49-F238E27FC236}">
                    <a16:creationId xmlns:a16="http://schemas.microsoft.com/office/drawing/2014/main" id="{B6D217ED-AB2E-F9B7-4031-209C40463CAE}"/>
                  </a:ext>
                </a:extLst>
              </p:cNvPr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6442422" y="3468894"/>
                <a:ext cx="368092" cy="455196"/>
              </a:xfrm>
              <a:custGeom>
                <a:avLst/>
                <a:gdLst>
                  <a:gd name="T0" fmla="*/ 5 w 55"/>
                  <a:gd name="T1" fmla="*/ 29 h 68"/>
                  <a:gd name="T2" fmla="*/ 17 w 55"/>
                  <a:gd name="T3" fmla="*/ 65 h 68"/>
                  <a:gd name="T4" fmla="*/ 50 w 55"/>
                  <a:gd name="T5" fmla="*/ 39 h 68"/>
                  <a:gd name="T6" fmla="*/ 38 w 55"/>
                  <a:gd name="T7" fmla="*/ 3 h 68"/>
                  <a:gd name="T8" fmla="*/ 5 w 55"/>
                  <a:gd name="T9" fmla="*/ 2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8">
                    <a:moveTo>
                      <a:pt x="5" y="29"/>
                    </a:moveTo>
                    <a:cubicBezTo>
                      <a:pt x="0" y="47"/>
                      <a:pt x="5" y="63"/>
                      <a:pt x="17" y="65"/>
                    </a:cubicBezTo>
                    <a:cubicBezTo>
                      <a:pt x="29" y="68"/>
                      <a:pt x="44" y="56"/>
                      <a:pt x="50" y="39"/>
                    </a:cubicBezTo>
                    <a:cubicBezTo>
                      <a:pt x="55" y="21"/>
                      <a:pt x="50" y="5"/>
                      <a:pt x="38" y="3"/>
                    </a:cubicBezTo>
                    <a:cubicBezTo>
                      <a:pt x="26" y="0"/>
                      <a:pt x="11" y="12"/>
                      <a:pt x="5" y="29"/>
                    </a:cubicBezTo>
                    <a:close/>
                  </a:path>
                </a:pathLst>
              </a:custGeom>
              <a:solidFill>
                <a:srgbClr val="E26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PA-任意多边形 67">
                <a:extLst>
                  <a:ext uri="{FF2B5EF4-FFF2-40B4-BE49-F238E27FC236}">
                    <a16:creationId xmlns:a16="http://schemas.microsoft.com/office/drawing/2014/main" id="{F79213D2-3BEB-6E36-5D9F-D73ADCD6A9AB}"/>
                  </a:ext>
                </a:extLst>
              </p:cNvPr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5487072" y="2420817"/>
                <a:ext cx="1371209" cy="1123941"/>
              </a:xfrm>
              <a:custGeom>
                <a:avLst/>
                <a:gdLst>
                  <a:gd name="T0" fmla="*/ 3 w 205"/>
                  <a:gd name="T1" fmla="*/ 60 h 168"/>
                  <a:gd name="T2" fmla="*/ 3 w 205"/>
                  <a:gd name="T3" fmla="*/ 54 h 168"/>
                  <a:gd name="T4" fmla="*/ 8 w 205"/>
                  <a:gd name="T5" fmla="*/ 43 h 168"/>
                  <a:gd name="T6" fmla="*/ 23 w 205"/>
                  <a:gd name="T7" fmla="*/ 24 h 168"/>
                  <a:gd name="T8" fmla="*/ 36 w 205"/>
                  <a:gd name="T9" fmla="*/ 16 h 168"/>
                  <a:gd name="T10" fmla="*/ 169 w 205"/>
                  <a:gd name="T11" fmla="*/ 35 h 168"/>
                  <a:gd name="T12" fmla="*/ 172 w 205"/>
                  <a:gd name="T13" fmla="*/ 41 h 168"/>
                  <a:gd name="T14" fmla="*/ 200 w 205"/>
                  <a:gd name="T15" fmla="*/ 82 h 168"/>
                  <a:gd name="T16" fmla="*/ 205 w 205"/>
                  <a:gd name="T17" fmla="*/ 93 h 168"/>
                  <a:gd name="T18" fmla="*/ 205 w 205"/>
                  <a:gd name="T19" fmla="*/ 102 h 168"/>
                  <a:gd name="T20" fmla="*/ 181 w 205"/>
                  <a:gd name="T21" fmla="*/ 157 h 168"/>
                  <a:gd name="T22" fmla="*/ 173 w 205"/>
                  <a:gd name="T23" fmla="*/ 163 h 168"/>
                  <a:gd name="T24" fmla="*/ 169 w 205"/>
                  <a:gd name="T25" fmla="*/ 164 h 168"/>
                  <a:gd name="T26" fmla="*/ 149 w 205"/>
                  <a:gd name="T27" fmla="*/ 157 h 168"/>
                  <a:gd name="T28" fmla="*/ 149 w 205"/>
                  <a:gd name="T29" fmla="*/ 157 h 168"/>
                  <a:gd name="T30" fmla="*/ 148 w 205"/>
                  <a:gd name="T31" fmla="*/ 156 h 168"/>
                  <a:gd name="T32" fmla="*/ 144 w 205"/>
                  <a:gd name="T33" fmla="*/ 116 h 168"/>
                  <a:gd name="T34" fmla="*/ 126 w 205"/>
                  <a:gd name="T35" fmla="*/ 99 h 168"/>
                  <a:gd name="T36" fmla="*/ 6 w 205"/>
                  <a:gd name="T37" fmla="*/ 104 h 168"/>
                  <a:gd name="T38" fmla="*/ 1 w 205"/>
                  <a:gd name="T39" fmla="*/ 87 h 168"/>
                  <a:gd name="T40" fmla="*/ 0 w 205"/>
                  <a:gd name="T41" fmla="*/ 78 h 168"/>
                  <a:gd name="T42" fmla="*/ 3 w 205"/>
                  <a:gd name="T43" fmla="*/ 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5" h="168">
                    <a:moveTo>
                      <a:pt x="3" y="60"/>
                    </a:moveTo>
                    <a:cubicBezTo>
                      <a:pt x="3" y="58"/>
                      <a:pt x="3" y="56"/>
                      <a:pt x="3" y="54"/>
                    </a:cubicBezTo>
                    <a:cubicBezTo>
                      <a:pt x="3" y="50"/>
                      <a:pt x="5" y="46"/>
                      <a:pt x="8" y="43"/>
                    </a:cubicBezTo>
                    <a:cubicBezTo>
                      <a:pt x="13" y="37"/>
                      <a:pt x="18" y="31"/>
                      <a:pt x="23" y="24"/>
                    </a:cubicBezTo>
                    <a:cubicBezTo>
                      <a:pt x="25" y="19"/>
                      <a:pt x="30" y="16"/>
                      <a:pt x="36" y="16"/>
                    </a:cubicBezTo>
                    <a:cubicBezTo>
                      <a:pt x="95" y="18"/>
                      <a:pt x="138" y="0"/>
                      <a:pt x="169" y="35"/>
                    </a:cubicBezTo>
                    <a:cubicBezTo>
                      <a:pt x="170" y="37"/>
                      <a:pt x="171" y="39"/>
                      <a:pt x="172" y="41"/>
                    </a:cubicBezTo>
                    <a:cubicBezTo>
                      <a:pt x="176" y="57"/>
                      <a:pt x="187" y="71"/>
                      <a:pt x="200" y="82"/>
                    </a:cubicBezTo>
                    <a:cubicBezTo>
                      <a:pt x="203" y="85"/>
                      <a:pt x="205" y="89"/>
                      <a:pt x="205" y="93"/>
                    </a:cubicBezTo>
                    <a:cubicBezTo>
                      <a:pt x="205" y="96"/>
                      <a:pt x="205" y="99"/>
                      <a:pt x="205" y="102"/>
                    </a:cubicBezTo>
                    <a:cubicBezTo>
                      <a:pt x="205" y="123"/>
                      <a:pt x="188" y="147"/>
                      <a:pt x="181" y="157"/>
                    </a:cubicBezTo>
                    <a:cubicBezTo>
                      <a:pt x="179" y="160"/>
                      <a:pt x="176" y="162"/>
                      <a:pt x="173" y="163"/>
                    </a:cubicBezTo>
                    <a:cubicBezTo>
                      <a:pt x="172" y="163"/>
                      <a:pt x="171" y="164"/>
                      <a:pt x="169" y="164"/>
                    </a:cubicBezTo>
                    <a:cubicBezTo>
                      <a:pt x="162" y="168"/>
                      <a:pt x="152" y="165"/>
                      <a:pt x="149" y="157"/>
                    </a:cubicBezTo>
                    <a:cubicBezTo>
                      <a:pt x="149" y="157"/>
                      <a:pt x="149" y="157"/>
                      <a:pt x="149" y="157"/>
                    </a:cubicBezTo>
                    <a:cubicBezTo>
                      <a:pt x="148" y="156"/>
                      <a:pt x="148" y="156"/>
                      <a:pt x="148" y="156"/>
                    </a:cubicBezTo>
                    <a:cubicBezTo>
                      <a:pt x="147" y="152"/>
                      <a:pt x="142" y="136"/>
                      <a:pt x="144" y="116"/>
                    </a:cubicBezTo>
                    <a:cubicBezTo>
                      <a:pt x="145" y="106"/>
                      <a:pt x="136" y="97"/>
                      <a:pt x="126" y="99"/>
                    </a:cubicBezTo>
                    <a:cubicBezTo>
                      <a:pt x="102" y="103"/>
                      <a:pt x="61" y="108"/>
                      <a:pt x="6" y="104"/>
                    </a:cubicBezTo>
                    <a:cubicBezTo>
                      <a:pt x="5" y="98"/>
                      <a:pt x="3" y="92"/>
                      <a:pt x="1" y="87"/>
                    </a:cubicBezTo>
                    <a:cubicBezTo>
                      <a:pt x="0" y="84"/>
                      <a:pt x="0" y="81"/>
                      <a:pt x="0" y="78"/>
                    </a:cubicBezTo>
                    <a:cubicBezTo>
                      <a:pt x="2" y="72"/>
                      <a:pt x="3" y="66"/>
                      <a:pt x="3" y="60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PA-任意多边形 68">
                <a:extLst>
                  <a:ext uri="{FF2B5EF4-FFF2-40B4-BE49-F238E27FC236}">
                    <a16:creationId xmlns:a16="http://schemas.microsoft.com/office/drawing/2014/main" id="{4EB11506-9E29-AB22-E55C-34890333981C}"/>
                  </a:ext>
                </a:extLst>
              </p:cNvPr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5621945" y="3783597"/>
                <a:ext cx="421479" cy="207930"/>
              </a:xfrm>
              <a:custGeom>
                <a:avLst/>
                <a:gdLst>
                  <a:gd name="T0" fmla="*/ 42 w 63"/>
                  <a:gd name="T1" fmla="*/ 20 h 31"/>
                  <a:gd name="T2" fmla="*/ 56 w 63"/>
                  <a:gd name="T3" fmla="*/ 25 h 31"/>
                  <a:gd name="T4" fmla="*/ 63 w 63"/>
                  <a:gd name="T5" fmla="*/ 7 h 31"/>
                  <a:gd name="T6" fmla="*/ 26 w 63"/>
                  <a:gd name="T7" fmla="*/ 9 h 31"/>
                  <a:gd name="T8" fmla="*/ 1 w 63"/>
                  <a:gd name="T9" fmla="*/ 0 h 31"/>
                  <a:gd name="T10" fmla="*/ 14 w 63"/>
                  <a:gd name="T11" fmla="*/ 31 h 31"/>
                  <a:gd name="T12" fmla="*/ 42 w 63"/>
                  <a:gd name="T13" fmla="*/ 2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31">
                    <a:moveTo>
                      <a:pt x="42" y="20"/>
                    </a:moveTo>
                    <a:cubicBezTo>
                      <a:pt x="48" y="21"/>
                      <a:pt x="52" y="23"/>
                      <a:pt x="56" y="25"/>
                    </a:cubicBezTo>
                    <a:cubicBezTo>
                      <a:pt x="62" y="17"/>
                      <a:pt x="63" y="7"/>
                      <a:pt x="63" y="7"/>
                    </a:cubicBezTo>
                    <a:cubicBezTo>
                      <a:pt x="63" y="7"/>
                      <a:pt x="40" y="13"/>
                      <a:pt x="26" y="9"/>
                    </a:cubicBezTo>
                    <a:cubicBezTo>
                      <a:pt x="12" y="6"/>
                      <a:pt x="1" y="0"/>
                      <a:pt x="1" y="0"/>
                    </a:cubicBezTo>
                    <a:cubicBezTo>
                      <a:pt x="1" y="0"/>
                      <a:pt x="0" y="21"/>
                      <a:pt x="14" y="31"/>
                    </a:cubicBezTo>
                    <a:cubicBezTo>
                      <a:pt x="19" y="24"/>
                      <a:pt x="27" y="18"/>
                      <a:pt x="42" y="20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PA-任意多边形 69">
                <a:extLst>
                  <a:ext uri="{FF2B5EF4-FFF2-40B4-BE49-F238E27FC236}">
                    <a16:creationId xmlns:a16="http://schemas.microsoft.com/office/drawing/2014/main" id="{6699776F-88EF-BE7D-A810-C0171114AD30}"/>
                  </a:ext>
                </a:extLst>
              </p:cNvPr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5714671" y="3904420"/>
                <a:ext cx="280985" cy="132064"/>
              </a:xfrm>
              <a:custGeom>
                <a:avLst/>
                <a:gdLst>
                  <a:gd name="T0" fmla="*/ 42 w 42"/>
                  <a:gd name="T1" fmla="*/ 7 h 20"/>
                  <a:gd name="T2" fmla="*/ 28 w 42"/>
                  <a:gd name="T3" fmla="*/ 2 h 20"/>
                  <a:gd name="T4" fmla="*/ 0 w 42"/>
                  <a:gd name="T5" fmla="*/ 13 h 20"/>
                  <a:gd name="T6" fmla="*/ 14 w 42"/>
                  <a:gd name="T7" fmla="*/ 19 h 20"/>
                  <a:gd name="T8" fmla="*/ 42 w 42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0">
                    <a:moveTo>
                      <a:pt x="42" y="7"/>
                    </a:moveTo>
                    <a:cubicBezTo>
                      <a:pt x="38" y="5"/>
                      <a:pt x="34" y="3"/>
                      <a:pt x="28" y="2"/>
                    </a:cubicBezTo>
                    <a:cubicBezTo>
                      <a:pt x="13" y="0"/>
                      <a:pt x="5" y="6"/>
                      <a:pt x="0" y="13"/>
                    </a:cubicBezTo>
                    <a:cubicBezTo>
                      <a:pt x="3" y="16"/>
                      <a:pt x="8" y="18"/>
                      <a:pt x="14" y="19"/>
                    </a:cubicBezTo>
                    <a:cubicBezTo>
                      <a:pt x="28" y="20"/>
                      <a:pt x="37" y="14"/>
                      <a:pt x="42" y="7"/>
                    </a:cubicBezTo>
                    <a:close/>
                  </a:path>
                </a:pathLst>
              </a:custGeom>
              <a:solidFill>
                <a:srgbClr val="FF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PA-任意多边形 83">
                <a:extLst>
                  <a:ext uri="{FF2B5EF4-FFF2-40B4-BE49-F238E27FC236}">
                    <a16:creationId xmlns:a16="http://schemas.microsoft.com/office/drawing/2014/main" id="{E848953B-0F31-C380-7BD2-B1FDC176C4F4}"/>
                  </a:ext>
                </a:extLst>
              </p:cNvPr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5613516" y="3210386"/>
                <a:ext cx="179830" cy="59007"/>
              </a:xfrm>
              <a:custGeom>
                <a:avLst/>
                <a:gdLst>
                  <a:gd name="T0" fmla="*/ 2 w 27"/>
                  <a:gd name="T1" fmla="*/ 9 h 9"/>
                  <a:gd name="T2" fmla="*/ 3 w 27"/>
                  <a:gd name="T3" fmla="*/ 9 h 9"/>
                  <a:gd name="T4" fmla="*/ 24 w 27"/>
                  <a:gd name="T5" fmla="*/ 8 h 9"/>
                  <a:gd name="T6" fmla="*/ 26 w 27"/>
                  <a:gd name="T7" fmla="*/ 7 h 9"/>
                  <a:gd name="T8" fmla="*/ 25 w 27"/>
                  <a:gd name="T9" fmla="*/ 4 h 9"/>
                  <a:gd name="T10" fmla="*/ 2 w 27"/>
                  <a:gd name="T11" fmla="*/ 5 h 9"/>
                  <a:gd name="T12" fmla="*/ 1 w 27"/>
                  <a:gd name="T13" fmla="*/ 7 h 9"/>
                  <a:gd name="T14" fmla="*/ 2 w 2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9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13" y="5"/>
                      <a:pt x="23" y="8"/>
                      <a:pt x="24" y="8"/>
                    </a:cubicBezTo>
                    <a:cubicBezTo>
                      <a:pt x="25" y="9"/>
                      <a:pt x="26" y="8"/>
                      <a:pt x="26" y="7"/>
                    </a:cubicBezTo>
                    <a:cubicBezTo>
                      <a:pt x="27" y="6"/>
                      <a:pt x="26" y="5"/>
                      <a:pt x="25" y="4"/>
                    </a:cubicBezTo>
                    <a:cubicBezTo>
                      <a:pt x="24" y="4"/>
                      <a:pt x="14" y="0"/>
                      <a:pt x="2" y="5"/>
                    </a:cubicBezTo>
                    <a:cubicBezTo>
                      <a:pt x="1" y="5"/>
                      <a:pt x="0" y="6"/>
                      <a:pt x="1" y="7"/>
                    </a:cubicBezTo>
                    <a:cubicBezTo>
                      <a:pt x="1" y="8"/>
                      <a:pt x="1" y="8"/>
                      <a:pt x="2" y="9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PA-任意多边形 84">
                <a:extLst>
                  <a:ext uri="{FF2B5EF4-FFF2-40B4-BE49-F238E27FC236}">
                    <a16:creationId xmlns:a16="http://schemas.microsoft.com/office/drawing/2014/main" id="{54057064-43D7-9630-3822-2161040EDF11}"/>
                  </a:ext>
                </a:extLst>
              </p:cNvPr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6169867" y="3308730"/>
                <a:ext cx="165782" cy="87107"/>
              </a:xfrm>
              <a:custGeom>
                <a:avLst/>
                <a:gdLst>
                  <a:gd name="T0" fmla="*/ 23 w 25"/>
                  <a:gd name="T1" fmla="*/ 13 h 13"/>
                  <a:gd name="T2" fmla="*/ 24 w 25"/>
                  <a:gd name="T3" fmla="*/ 13 h 13"/>
                  <a:gd name="T4" fmla="*/ 24 w 25"/>
                  <a:gd name="T5" fmla="*/ 10 h 13"/>
                  <a:gd name="T6" fmla="*/ 3 w 25"/>
                  <a:gd name="T7" fmla="*/ 0 h 13"/>
                  <a:gd name="T8" fmla="*/ 0 w 25"/>
                  <a:gd name="T9" fmla="*/ 2 h 13"/>
                  <a:gd name="T10" fmla="*/ 2 w 25"/>
                  <a:gd name="T11" fmla="*/ 5 h 13"/>
                  <a:gd name="T12" fmla="*/ 21 w 25"/>
                  <a:gd name="T13" fmla="*/ 13 h 13"/>
                  <a:gd name="T14" fmla="*/ 23 w 25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3">
                    <a:moveTo>
                      <a:pt x="23" y="13"/>
                    </a:move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2"/>
                      <a:pt x="25" y="10"/>
                      <a:pt x="24" y="10"/>
                    </a:cubicBezTo>
                    <a:cubicBezTo>
                      <a:pt x="15" y="1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5"/>
                      <a:pt x="13" y="5"/>
                      <a:pt x="21" y="13"/>
                    </a:cubicBezTo>
                    <a:cubicBezTo>
                      <a:pt x="21" y="13"/>
                      <a:pt x="22" y="13"/>
                      <a:pt x="23" y="13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PA-任意多边形 85">
                <a:extLst>
                  <a:ext uri="{FF2B5EF4-FFF2-40B4-BE49-F238E27FC236}">
                    <a16:creationId xmlns:a16="http://schemas.microsoft.com/office/drawing/2014/main" id="{81CF98E5-0709-AED2-5906-9A5CCF42852A}"/>
                  </a:ext>
                </a:extLst>
              </p:cNvPr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5768057" y="3370547"/>
                <a:ext cx="188260" cy="314704"/>
              </a:xfrm>
              <a:custGeom>
                <a:avLst/>
                <a:gdLst>
                  <a:gd name="T0" fmla="*/ 14 w 28"/>
                  <a:gd name="T1" fmla="*/ 47 h 47"/>
                  <a:gd name="T2" fmla="*/ 16 w 28"/>
                  <a:gd name="T3" fmla="*/ 45 h 47"/>
                  <a:gd name="T4" fmla="*/ 14 w 28"/>
                  <a:gd name="T5" fmla="*/ 43 h 47"/>
                  <a:gd name="T6" fmla="*/ 5 w 28"/>
                  <a:gd name="T7" fmla="*/ 39 h 47"/>
                  <a:gd name="T8" fmla="*/ 5 w 28"/>
                  <a:gd name="T9" fmla="*/ 34 h 47"/>
                  <a:gd name="T10" fmla="*/ 8 w 28"/>
                  <a:gd name="T11" fmla="*/ 31 h 47"/>
                  <a:gd name="T12" fmla="*/ 16 w 28"/>
                  <a:gd name="T13" fmla="*/ 32 h 47"/>
                  <a:gd name="T14" fmla="*/ 18 w 28"/>
                  <a:gd name="T15" fmla="*/ 32 h 47"/>
                  <a:gd name="T16" fmla="*/ 19 w 28"/>
                  <a:gd name="T17" fmla="*/ 31 h 47"/>
                  <a:gd name="T18" fmla="*/ 28 w 28"/>
                  <a:gd name="T19" fmla="*/ 3 h 47"/>
                  <a:gd name="T20" fmla="*/ 27 w 28"/>
                  <a:gd name="T21" fmla="*/ 0 h 47"/>
                  <a:gd name="T22" fmla="*/ 24 w 28"/>
                  <a:gd name="T23" fmla="*/ 2 h 47"/>
                  <a:gd name="T24" fmla="*/ 16 w 28"/>
                  <a:gd name="T25" fmla="*/ 27 h 47"/>
                  <a:gd name="T26" fmla="*/ 6 w 28"/>
                  <a:gd name="T27" fmla="*/ 27 h 47"/>
                  <a:gd name="T28" fmla="*/ 1 w 28"/>
                  <a:gd name="T29" fmla="*/ 33 h 47"/>
                  <a:gd name="T30" fmla="*/ 2 w 28"/>
                  <a:gd name="T31" fmla="*/ 41 h 47"/>
                  <a:gd name="T32" fmla="*/ 13 w 28"/>
                  <a:gd name="T33" fmla="*/ 47 h 47"/>
                  <a:gd name="T34" fmla="*/ 14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4" y="47"/>
                    </a:moveTo>
                    <a:cubicBezTo>
                      <a:pt x="15" y="47"/>
                      <a:pt x="16" y="46"/>
                      <a:pt x="16" y="45"/>
                    </a:cubicBezTo>
                    <a:cubicBezTo>
                      <a:pt x="16" y="44"/>
                      <a:pt x="15" y="43"/>
                      <a:pt x="14" y="43"/>
                    </a:cubicBezTo>
                    <a:cubicBezTo>
                      <a:pt x="12" y="43"/>
                      <a:pt x="7" y="42"/>
                      <a:pt x="5" y="39"/>
                    </a:cubicBezTo>
                    <a:cubicBezTo>
                      <a:pt x="4" y="38"/>
                      <a:pt x="4" y="36"/>
                      <a:pt x="5" y="34"/>
                    </a:cubicBezTo>
                    <a:cubicBezTo>
                      <a:pt x="5" y="32"/>
                      <a:pt x="6" y="31"/>
                      <a:pt x="8" y="31"/>
                    </a:cubicBezTo>
                    <a:cubicBezTo>
                      <a:pt x="11" y="29"/>
                      <a:pt x="15" y="31"/>
                      <a:pt x="16" y="32"/>
                    </a:cubicBezTo>
                    <a:cubicBezTo>
                      <a:pt x="16" y="32"/>
                      <a:pt x="17" y="32"/>
                      <a:pt x="18" y="32"/>
                    </a:cubicBezTo>
                    <a:cubicBezTo>
                      <a:pt x="18" y="32"/>
                      <a:pt x="19" y="31"/>
                      <a:pt x="19" y="3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1"/>
                      <a:pt x="27" y="0"/>
                    </a:cubicBezTo>
                    <a:cubicBezTo>
                      <a:pt x="26" y="0"/>
                      <a:pt x="24" y="1"/>
                      <a:pt x="24" y="2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3" y="26"/>
                      <a:pt x="10" y="25"/>
                      <a:pt x="6" y="27"/>
                    </a:cubicBezTo>
                    <a:cubicBezTo>
                      <a:pt x="4" y="28"/>
                      <a:pt x="2" y="30"/>
                      <a:pt x="1" y="33"/>
                    </a:cubicBezTo>
                    <a:cubicBezTo>
                      <a:pt x="0" y="36"/>
                      <a:pt x="0" y="39"/>
                      <a:pt x="2" y="41"/>
                    </a:cubicBezTo>
                    <a:cubicBezTo>
                      <a:pt x="5" y="46"/>
                      <a:pt x="13" y="47"/>
                      <a:pt x="13" y="47"/>
                    </a:cubicBezTo>
                    <a:cubicBezTo>
                      <a:pt x="14" y="47"/>
                      <a:pt x="14" y="47"/>
                      <a:pt x="14" y="47"/>
                    </a:cubicBezTo>
                    <a:close/>
                  </a:path>
                </a:pathLst>
              </a:custGeom>
              <a:solidFill>
                <a:srgbClr val="E26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5" name="PA-组合 274">
            <a:extLst>
              <a:ext uri="{FF2B5EF4-FFF2-40B4-BE49-F238E27FC236}">
                <a16:creationId xmlns:a16="http://schemas.microsoft.com/office/drawing/2014/main" id="{7596770C-C2E5-D48C-9790-29A9AD29549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6712609" y="1678006"/>
            <a:ext cx="860580" cy="871775"/>
            <a:chOff x="1660607" y="5304915"/>
            <a:chExt cx="860580" cy="871775"/>
          </a:xfrm>
        </p:grpSpPr>
        <p:sp>
          <p:nvSpPr>
            <p:cNvPr id="261" name="PA-任意多边形 260">
              <a:extLst>
                <a:ext uri="{FF2B5EF4-FFF2-40B4-BE49-F238E27FC236}">
                  <a16:creationId xmlns:a16="http://schemas.microsoft.com/office/drawing/2014/main" id="{D80CCAB7-F0E3-EA9F-6071-A0B16D264E80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660607" y="5304915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8E216562-CAC1-E495-8AC3-057CF68E8B07}"/>
                </a:ext>
              </a:extLst>
            </p:cNvPr>
            <p:cNvGrpSpPr/>
            <p:nvPr/>
          </p:nvGrpSpPr>
          <p:grpSpPr>
            <a:xfrm>
              <a:off x="1958180" y="5596739"/>
              <a:ext cx="288056" cy="287505"/>
              <a:chOff x="4499610" y="1835663"/>
              <a:chExt cx="3192780" cy="3186675"/>
            </a:xfrm>
          </p:grpSpPr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F1A0F448-EB11-DA8C-C7ED-F842FD312B7D}"/>
                  </a:ext>
                </a:extLst>
              </p:cNvPr>
              <p:cNvGrpSpPr/>
              <p:nvPr/>
            </p:nvGrpSpPr>
            <p:grpSpPr>
              <a:xfrm>
                <a:off x="4499611" y="1835663"/>
                <a:ext cx="3192779" cy="3186675"/>
                <a:chOff x="4813301" y="790575"/>
                <a:chExt cx="2490788" cy="2486026"/>
              </a:xfrm>
            </p:grpSpPr>
            <p:sp>
              <p:nvSpPr>
                <p:cNvPr id="194" name="PA-椭圆 193">
                  <a:extLst>
                    <a:ext uri="{FF2B5EF4-FFF2-40B4-BE49-F238E27FC236}">
                      <a16:creationId xmlns:a16="http://schemas.microsoft.com/office/drawing/2014/main" id="{6B51374E-479B-B120-E377-D22BF068DB71}"/>
                    </a:ext>
                  </a:extLst>
                </p:cNvPr>
                <p:cNvSpPr/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4813301" y="790575"/>
                  <a:ext cx="2490788" cy="2486025"/>
                </a:xfrm>
                <a:prstGeom prst="ellipse">
                  <a:avLst/>
                </a:prstGeom>
                <a:solidFill>
                  <a:srgbClr val="579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PA-矩形 194">
                  <a:extLst>
                    <a:ext uri="{FF2B5EF4-FFF2-40B4-BE49-F238E27FC236}">
                      <a16:creationId xmlns:a16="http://schemas.microsoft.com/office/drawing/2014/main" id="{FBD9B0C2-6B6C-8FC0-678A-826DDCFA6D8C}"/>
                    </a:ext>
                  </a:extLst>
                </p:cNvPr>
                <p:cNvSpPr/>
                <p:nvPr>
                  <p:custDataLst>
                    <p:tags r:id="rId126"/>
                  </p:custDataLst>
                </p:nvPr>
              </p:nvSpPr>
              <p:spPr bwMode="auto">
                <a:xfrm>
                  <a:off x="5626101" y="1689100"/>
                  <a:ext cx="744538" cy="1341438"/>
                </a:xfrm>
                <a:prstGeom prst="rect">
                  <a:avLst/>
                </a:prstGeom>
                <a:solidFill>
                  <a:srgbClr val="A55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PA-矩形 195">
                  <a:extLst>
                    <a:ext uri="{FF2B5EF4-FFF2-40B4-BE49-F238E27FC236}">
                      <a16:creationId xmlns:a16="http://schemas.microsoft.com/office/drawing/2014/main" id="{A0D22A8F-D58A-643D-FF28-0D0682E17335}"/>
                    </a:ext>
                  </a:extLst>
                </p:cNvPr>
                <p:cNvSpPr/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5626101" y="1689100"/>
                  <a:ext cx="744538" cy="1341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PA-任意多边形 33">
                  <a:extLst>
                    <a:ext uri="{FF2B5EF4-FFF2-40B4-BE49-F238E27FC236}">
                      <a16:creationId xmlns:a16="http://schemas.microsoft.com/office/drawing/2014/main" id="{BA4BEACE-E614-08AB-0A74-7C1F62826860}"/>
                    </a:ext>
                  </a:extLst>
                </p:cNvPr>
                <p:cNvSpPr/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5530645" y="2351194"/>
                  <a:ext cx="817018" cy="925407"/>
                </a:xfrm>
                <a:custGeom>
                  <a:avLst/>
                  <a:gdLst>
                    <a:gd name="connsiteX0" fmla="*/ 393249 w 817018"/>
                    <a:gd name="connsiteY0" fmla="*/ 491 h 925407"/>
                    <a:gd name="connsiteX1" fmla="*/ 438575 w 817018"/>
                    <a:gd name="connsiteY1" fmla="*/ 26897 h 925407"/>
                    <a:gd name="connsiteX2" fmla="*/ 767187 w 817018"/>
                    <a:gd name="connsiteY2" fmla="*/ 196646 h 925407"/>
                    <a:gd name="connsiteX3" fmla="*/ 786073 w 817018"/>
                    <a:gd name="connsiteY3" fmla="*/ 468244 h 925407"/>
                    <a:gd name="connsiteX4" fmla="*/ 714307 w 817018"/>
                    <a:gd name="connsiteY4" fmla="*/ 468244 h 925407"/>
                    <a:gd name="connsiteX5" fmla="*/ 714307 w 817018"/>
                    <a:gd name="connsiteY5" fmla="*/ 581411 h 925407"/>
                    <a:gd name="connsiteX6" fmla="*/ 702976 w 817018"/>
                    <a:gd name="connsiteY6" fmla="*/ 720982 h 925407"/>
                    <a:gd name="connsiteX7" fmla="*/ 698136 w 817018"/>
                    <a:gd name="connsiteY7" fmla="*/ 904818 h 925407"/>
                    <a:gd name="connsiteX8" fmla="*/ 698259 w 817018"/>
                    <a:gd name="connsiteY8" fmla="*/ 912459 h 925407"/>
                    <a:gd name="connsiteX9" fmla="*/ 655385 w 817018"/>
                    <a:gd name="connsiteY9" fmla="*/ 918990 h 925407"/>
                    <a:gd name="connsiteX10" fmla="*/ 528050 w 817018"/>
                    <a:gd name="connsiteY10" fmla="*/ 925407 h 925407"/>
                    <a:gd name="connsiteX11" fmla="*/ 43287 w 817018"/>
                    <a:gd name="connsiteY11" fmla="*/ 827725 h 925407"/>
                    <a:gd name="connsiteX12" fmla="*/ 19809 w 817018"/>
                    <a:gd name="connsiteY12" fmla="*/ 816437 h 925407"/>
                    <a:gd name="connsiteX13" fmla="*/ 15533 w 817018"/>
                    <a:gd name="connsiteY13" fmla="*/ 698349 h 925407"/>
                    <a:gd name="connsiteX14" fmla="*/ 425 w 817018"/>
                    <a:gd name="connsiteY14" fmla="*/ 502194 h 925407"/>
                    <a:gd name="connsiteX15" fmla="*/ 83522 w 817018"/>
                    <a:gd name="connsiteY15" fmla="*/ 249457 h 925407"/>
                    <a:gd name="connsiteX16" fmla="*/ 291266 w 817018"/>
                    <a:gd name="connsiteY16" fmla="*/ 45758 h 925407"/>
                    <a:gd name="connsiteX17" fmla="*/ 393249 w 817018"/>
                    <a:gd name="connsiteY17" fmla="*/ 491 h 925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7018" h="925407">
                      <a:moveTo>
                        <a:pt x="393249" y="491"/>
                      </a:moveTo>
                      <a:cubicBezTo>
                        <a:pt x="404580" y="-3281"/>
                        <a:pt x="412135" y="15580"/>
                        <a:pt x="438575" y="26897"/>
                      </a:cubicBezTo>
                      <a:cubicBezTo>
                        <a:pt x="619878" y="98569"/>
                        <a:pt x="706753" y="121202"/>
                        <a:pt x="767187" y="196646"/>
                      </a:cubicBezTo>
                      <a:cubicBezTo>
                        <a:pt x="767187" y="196646"/>
                        <a:pt x="865393" y="472017"/>
                        <a:pt x="786073" y="468244"/>
                      </a:cubicBezTo>
                      <a:cubicBezTo>
                        <a:pt x="786073" y="468244"/>
                        <a:pt x="786073" y="468244"/>
                        <a:pt x="714307" y="468244"/>
                      </a:cubicBezTo>
                      <a:cubicBezTo>
                        <a:pt x="714307" y="468244"/>
                        <a:pt x="714307" y="468244"/>
                        <a:pt x="714307" y="581411"/>
                      </a:cubicBezTo>
                      <a:cubicBezTo>
                        <a:pt x="714307" y="581411"/>
                        <a:pt x="714307" y="581411"/>
                        <a:pt x="702976" y="720982"/>
                      </a:cubicBezTo>
                      <a:cubicBezTo>
                        <a:pt x="700143" y="782280"/>
                        <a:pt x="698490" y="843579"/>
                        <a:pt x="698136" y="904818"/>
                      </a:cubicBezTo>
                      <a:lnTo>
                        <a:pt x="698259" y="912459"/>
                      </a:lnTo>
                      <a:lnTo>
                        <a:pt x="655385" y="918990"/>
                      </a:lnTo>
                      <a:cubicBezTo>
                        <a:pt x="613518" y="923233"/>
                        <a:pt x="571038" y="925407"/>
                        <a:pt x="528050" y="925407"/>
                      </a:cubicBezTo>
                      <a:cubicBezTo>
                        <a:pt x="356097" y="925407"/>
                        <a:pt x="192284" y="890625"/>
                        <a:pt x="43287" y="827725"/>
                      </a:cubicBezTo>
                      <a:lnTo>
                        <a:pt x="19809" y="816437"/>
                      </a:lnTo>
                      <a:lnTo>
                        <a:pt x="15533" y="698349"/>
                      </a:lnTo>
                      <a:cubicBezTo>
                        <a:pt x="15533" y="698349"/>
                        <a:pt x="15533" y="698349"/>
                        <a:pt x="425" y="502194"/>
                      </a:cubicBezTo>
                      <a:cubicBezTo>
                        <a:pt x="425" y="502194"/>
                        <a:pt x="-10907" y="362623"/>
                        <a:pt x="83522" y="249457"/>
                      </a:cubicBezTo>
                      <a:cubicBezTo>
                        <a:pt x="113739" y="207962"/>
                        <a:pt x="223277" y="113657"/>
                        <a:pt x="291266" y="45758"/>
                      </a:cubicBezTo>
                      <a:cubicBezTo>
                        <a:pt x="310151" y="26897"/>
                        <a:pt x="385695" y="-3281"/>
                        <a:pt x="393249" y="491"/>
                      </a:cubicBez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PA-任意多边形 35">
                  <a:extLst>
                    <a:ext uri="{FF2B5EF4-FFF2-40B4-BE49-F238E27FC236}">
                      <a16:creationId xmlns:a16="http://schemas.microsoft.com/office/drawing/2014/main" id="{C39EAAAC-F19E-31CD-E024-247E86C51A76}"/>
                    </a:ext>
                  </a:extLst>
                </p:cNvPr>
                <p:cNvSpPr/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6158594" y="2786063"/>
                  <a:ext cx="188232" cy="484664"/>
                </a:xfrm>
                <a:custGeom>
                  <a:avLst/>
                  <a:gdLst>
                    <a:gd name="connsiteX0" fmla="*/ 188232 w 188232"/>
                    <a:gd name="connsiteY0" fmla="*/ 0 h 484664"/>
                    <a:gd name="connsiteX1" fmla="*/ 158115 w 188232"/>
                    <a:gd name="connsiteY1" fmla="*/ 33946 h 484664"/>
                    <a:gd name="connsiteX2" fmla="*/ 86587 w 188232"/>
                    <a:gd name="connsiteY2" fmla="*/ 33946 h 484664"/>
                    <a:gd name="connsiteX3" fmla="*/ 86587 w 188232"/>
                    <a:gd name="connsiteY3" fmla="*/ 147097 h 484664"/>
                    <a:gd name="connsiteX4" fmla="*/ 75293 w 188232"/>
                    <a:gd name="connsiteY4" fmla="*/ 286651 h 484664"/>
                    <a:gd name="connsiteX5" fmla="*/ 70469 w 188232"/>
                    <a:gd name="connsiteY5" fmla="*/ 470463 h 484664"/>
                    <a:gd name="connsiteX6" fmla="*/ 70583 w 188232"/>
                    <a:gd name="connsiteY6" fmla="*/ 477548 h 484664"/>
                    <a:gd name="connsiteX7" fmla="*/ 27436 w 188232"/>
                    <a:gd name="connsiteY7" fmla="*/ 484121 h 484664"/>
                    <a:gd name="connsiteX8" fmla="*/ 16662 w 188232"/>
                    <a:gd name="connsiteY8" fmla="*/ 484664 h 484664"/>
                    <a:gd name="connsiteX9" fmla="*/ 18823 w 188232"/>
                    <a:gd name="connsiteY9" fmla="*/ 396502 h 484664"/>
                    <a:gd name="connsiteX10" fmla="*/ 0 w 188232"/>
                    <a:gd name="connsiteY10" fmla="*/ 15087 h 48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8232" h="484664">
                      <a:moveTo>
                        <a:pt x="188232" y="0"/>
                      </a:moveTo>
                      <a:cubicBezTo>
                        <a:pt x="184468" y="22630"/>
                        <a:pt x="176938" y="33946"/>
                        <a:pt x="158115" y="33946"/>
                      </a:cubicBezTo>
                      <a:cubicBezTo>
                        <a:pt x="158115" y="33946"/>
                        <a:pt x="158115" y="33946"/>
                        <a:pt x="86587" y="33946"/>
                      </a:cubicBezTo>
                      <a:cubicBezTo>
                        <a:pt x="86587" y="33946"/>
                        <a:pt x="86587" y="33946"/>
                        <a:pt x="86587" y="147097"/>
                      </a:cubicBezTo>
                      <a:cubicBezTo>
                        <a:pt x="86587" y="147097"/>
                        <a:pt x="86587" y="147097"/>
                        <a:pt x="75293" y="286651"/>
                      </a:cubicBezTo>
                      <a:cubicBezTo>
                        <a:pt x="72469" y="347941"/>
                        <a:pt x="70822" y="409232"/>
                        <a:pt x="70469" y="470463"/>
                      </a:cubicBezTo>
                      <a:lnTo>
                        <a:pt x="70583" y="477548"/>
                      </a:lnTo>
                      <a:lnTo>
                        <a:pt x="27436" y="484121"/>
                      </a:lnTo>
                      <a:lnTo>
                        <a:pt x="16662" y="484664"/>
                      </a:lnTo>
                      <a:lnTo>
                        <a:pt x="18823" y="396502"/>
                      </a:lnTo>
                      <a:cubicBezTo>
                        <a:pt x="18823" y="181986"/>
                        <a:pt x="0" y="15087"/>
                        <a:pt x="0" y="15087"/>
                      </a:cubicBezTo>
                      <a:close/>
                    </a:path>
                  </a:pathLst>
                </a:custGeom>
                <a:solidFill>
                  <a:srgbClr val="0093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PA-任意多边形 10">
                  <a:extLst>
                    <a:ext uri="{FF2B5EF4-FFF2-40B4-BE49-F238E27FC236}">
                      <a16:creationId xmlns:a16="http://schemas.microsoft.com/office/drawing/2014/main" id="{9A4D1DE1-43BA-B9D3-D09B-1EB03AB7E41A}"/>
                    </a:ext>
                  </a:extLst>
                </p:cNvPr>
                <p:cNvSpPr/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5803901" y="2363788"/>
                  <a:ext cx="211138" cy="188913"/>
                </a:xfrm>
                <a:custGeom>
                  <a:avLst/>
                  <a:gdLst>
                    <a:gd name="T0" fmla="*/ 38 w 56"/>
                    <a:gd name="T1" fmla="*/ 7 h 50"/>
                    <a:gd name="T2" fmla="*/ 1 w 56"/>
                    <a:gd name="T3" fmla="*/ 3 h 50"/>
                    <a:gd name="T4" fmla="*/ 1 w 56"/>
                    <a:gd name="T5" fmla="*/ 24 h 50"/>
                    <a:gd name="T6" fmla="*/ 56 w 56"/>
                    <a:gd name="T7" fmla="*/ 25 h 50"/>
                    <a:gd name="T8" fmla="*/ 56 w 56"/>
                    <a:gd name="T9" fmla="*/ 0 h 50"/>
                    <a:gd name="T10" fmla="*/ 38 w 56"/>
                    <a:gd name="T11" fmla="*/ 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50">
                      <a:moveTo>
                        <a:pt x="38" y="7"/>
                      </a:moveTo>
                      <a:cubicBezTo>
                        <a:pt x="27" y="10"/>
                        <a:pt x="10" y="4"/>
                        <a:pt x="1" y="3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48"/>
                        <a:pt x="55" y="50"/>
                        <a:pt x="56" y="25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0" y="3"/>
                        <a:pt x="43" y="6"/>
                        <a:pt x="38" y="7"/>
                      </a:cubicBezTo>
                      <a:close/>
                    </a:path>
                  </a:pathLst>
                </a:custGeom>
                <a:solidFill>
                  <a:srgbClr val="F9CB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PA-任意多边形 11">
                  <a:extLst>
                    <a:ext uri="{FF2B5EF4-FFF2-40B4-BE49-F238E27FC236}">
                      <a16:creationId xmlns:a16="http://schemas.microsoft.com/office/drawing/2014/main" id="{4E9C7F73-3575-9226-BAED-CE5A82248570}"/>
                    </a:ext>
                  </a:extLst>
                </p:cNvPr>
                <p:cNvSpPr/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5821363" y="2147888"/>
                  <a:ext cx="201613" cy="133350"/>
                </a:xfrm>
                <a:custGeom>
                  <a:avLst/>
                  <a:gdLst>
                    <a:gd name="T0" fmla="*/ 53 w 53"/>
                    <a:gd name="T1" fmla="*/ 1 h 35"/>
                    <a:gd name="T2" fmla="*/ 1 w 53"/>
                    <a:gd name="T3" fmla="*/ 0 h 35"/>
                    <a:gd name="T4" fmla="*/ 0 w 53"/>
                    <a:gd name="T5" fmla="*/ 35 h 35"/>
                    <a:gd name="T6" fmla="*/ 52 w 53"/>
                    <a:gd name="T7" fmla="*/ 29 h 35"/>
                    <a:gd name="T8" fmla="*/ 53 w 53"/>
                    <a:gd name="T9" fmla="*/ 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35">
                      <a:moveTo>
                        <a:pt x="53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16" y="33"/>
                        <a:pt x="39" y="30"/>
                        <a:pt x="52" y="29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F9CB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PA-任意多边形 12">
                  <a:extLst>
                    <a:ext uri="{FF2B5EF4-FFF2-40B4-BE49-F238E27FC236}">
                      <a16:creationId xmlns:a16="http://schemas.microsoft.com/office/drawing/2014/main" id="{64807FFA-90CF-6038-AD44-713CE3963168}"/>
                    </a:ext>
                  </a:extLst>
                </p:cNvPr>
                <p:cNvSpPr/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5807076" y="2257425"/>
                  <a:ext cx="211138" cy="144463"/>
                </a:xfrm>
                <a:custGeom>
                  <a:avLst/>
                  <a:gdLst>
                    <a:gd name="T0" fmla="*/ 37 w 56"/>
                    <a:gd name="T1" fmla="*/ 35 h 38"/>
                    <a:gd name="T2" fmla="*/ 55 w 56"/>
                    <a:gd name="T3" fmla="*/ 28 h 38"/>
                    <a:gd name="T4" fmla="*/ 56 w 56"/>
                    <a:gd name="T5" fmla="*/ 0 h 38"/>
                    <a:gd name="T6" fmla="*/ 0 w 56"/>
                    <a:gd name="T7" fmla="*/ 6 h 38"/>
                    <a:gd name="T8" fmla="*/ 0 w 56"/>
                    <a:gd name="T9" fmla="*/ 31 h 38"/>
                    <a:gd name="T10" fmla="*/ 37 w 56"/>
                    <a:gd name="T11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38">
                      <a:moveTo>
                        <a:pt x="37" y="35"/>
                      </a:moveTo>
                      <a:cubicBezTo>
                        <a:pt x="42" y="34"/>
                        <a:pt x="49" y="31"/>
                        <a:pt x="55" y="28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3" y="1"/>
                        <a:pt x="16" y="4"/>
                        <a:pt x="0" y="6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0" y="36"/>
                        <a:pt x="26" y="38"/>
                        <a:pt x="37" y="35"/>
                      </a:cubicBezTo>
                      <a:close/>
                    </a:path>
                  </a:pathLst>
                </a:custGeom>
                <a:solidFill>
                  <a:srgbClr val="EAB1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PA-任意多边形 13">
                  <a:extLst>
                    <a:ext uri="{FF2B5EF4-FFF2-40B4-BE49-F238E27FC236}">
                      <a16:creationId xmlns:a16="http://schemas.microsoft.com/office/drawing/2014/main" id="{D6C208F7-EFB1-3319-7F59-37CA9BD7D86D}"/>
                    </a:ext>
                  </a:extLst>
                </p:cNvPr>
                <p:cNvSpPr/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5500688" y="1338263"/>
                  <a:ext cx="760413" cy="1044575"/>
                </a:xfrm>
                <a:custGeom>
                  <a:avLst/>
                  <a:gdLst>
                    <a:gd name="T0" fmla="*/ 78 w 201"/>
                    <a:gd name="T1" fmla="*/ 269 h 277"/>
                    <a:gd name="T2" fmla="*/ 8 w 201"/>
                    <a:gd name="T3" fmla="*/ 169 h 277"/>
                    <a:gd name="T4" fmla="*/ 23 w 201"/>
                    <a:gd name="T5" fmla="*/ 78 h 277"/>
                    <a:gd name="T6" fmla="*/ 123 w 201"/>
                    <a:gd name="T7" fmla="*/ 8 h 277"/>
                    <a:gd name="T8" fmla="*/ 193 w 201"/>
                    <a:gd name="T9" fmla="*/ 107 h 277"/>
                    <a:gd name="T10" fmla="*/ 177 w 201"/>
                    <a:gd name="T11" fmla="*/ 199 h 277"/>
                    <a:gd name="T12" fmla="*/ 78 w 201"/>
                    <a:gd name="T13" fmla="*/ 269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277">
                      <a:moveTo>
                        <a:pt x="78" y="269"/>
                      </a:moveTo>
                      <a:cubicBezTo>
                        <a:pt x="31" y="261"/>
                        <a:pt x="0" y="216"/>
                        <a:pt x="8" y="169"/>
                      </a:cubicBezTo>
                      <a:cubicBezTo>
                        <a:pt x="23" y="78"/>
                        <a:pt x="23" y="78"/>
                        <a:pt x="23" y="78"/>
                      </a:cubicBezTo>
                      <a:cubicBezTo>
                        <a:pt x="32" y="31"/>
                        <a:pt x="76" y="0"/>
                        <a:pt x="123" y="8"/>
                      </a:cubicBezTo>
                      <a:cubicBezTo>
                        <a:pt x="170" y="16"/>
                        <a:pt x="201" y="61"/>
                        <a:pt x="193" y="107"/>
                      </a:cubicBezTo>
                      <a:cubicBezTo>
                        <a:pt x="177" y="199"/>
                        <a:pt x="177" y="199"/>
                        <a:pt x="177" y="199"/>
                      </a:cubicBezTo>
                      <a:cubicBezTo>
                        <a:pt x="169" y="246"/>
                        <a:pt x="124" y="277"/>
                        <a:pt x="78" y="269"/>
                      </a:cubicBezTo>
                    </a:path>
                  </a:pathLst>
                </a:custGeom>
                <a:solidFill>
                  <a:srgbClr val="EAB1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PA-任意多边形 14">
                  <a:extLst>
                    <a:ext uri="{FF2B5EF4-FFF2-40B4-BE49-F238E27FC236}">
                      <a16:creationId xmlns:a16="http://schemas.microsoft.com/office/drawing/2014/main" id="{F25E44F2-09AD-464E-4D5B-E35711816D36}"/>
                    </a:ext>
                  </a:extLst>
                </p:cNvPr>
                <p:cNvSpPr/>
                <p:nvPr>
                  <p:custDataLst>
                    <p:tags r:id="rId134"/>
                  </p:custDataLst>
                </p:nvPr>
              </p:nvSpPr>
              <p:spPr bwMode="auto">
                <a:xfrm>
                  <a:off x="5497513" y="1330325"/>
                  <a:ext cx="695325" cy="1041400"/>
                </a:xfrm>
                <a:custGeom>
                  <a:avLst/>
                  <a:gdLst>
                    <a:gd name="T0" fmla="*/ 67 w 184"/>
                    <a:gd name="T1" fmla="*/ 269 h 276"/>
                    <a:gd name="T2" fmla="*/ 7 w 184"/>
                    <a:gd name="T3" fmla="*/ 179 h 276"/>
                    <a:gd name="T4" fmla="*/ 20 w 184"/>
                    <a:gd name="T5" fmla="*/ 72 h 276"/>
                    <a:gd name="T6" fmla="*/ 112 w 184"/>
                    <a:gd name="T7" fmla="*/ 8 h 276"/>
                    <a:gd name="T8" fmla="*/ 176 w 184"/>
                    <a:gd name="T9" fmla="*/ 99 h 276"/>
                    <a:gd name="T10" fmla="*/ 158 w 184"/>
                    <a:gd name="T11" fmla="*/ 204 h 276"/>
                    <a:gd name="T12" fmla="*/ 67 w 184"/>
                    <a:gd name="T13" fmla="*/ 269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276">
                      <a:moveTo>
                        <a:pt x="67" y="269"/>
                      </a:moveTo>
                      <a:cubicBezTo>
                        <a:pt x="24" y="261"/>
                        <a:pt x="0" y="222"/>
                        <a:pt x="7" y="179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8" y="29"/>
                        <a:pt x="69" y="0"/>
                        <a:pt x="112" y="8"/>
                      </a:cubicBezTo>
                      <a:cubicBezTo>
                        <a:pt x="155" y="15"/>
                        <a:pt x="184" y="56"/>
                        <a:pt x="176" y="99"/>
                      </a:cubicBezTo>
                      <a:cubicBezTo>
                        <a:pt x="158" y="204"/>
                        <a:pt x="158" y="204"/>
                        <a:pt x="158" y="204"/>
                      </a:cubicBezTo>
                      <a:cubicBezTo>
                        <a:pt x="150" y="247"/>
                        <a:pt x="110" y="276"/>
                        <a:pt x="67" y="269"/>
                      </a:cubicBezTo>
                    </a:path>
                  </a:pathLst>
                </a:custGeom>
                <a:solidFill>
                  <a:srgbClr val="F9CB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PA-任意多边形 15">
                  <a:extLst>
                    <a:ext uri="{FF2B5EF4-FFF2-40B4-BE49-F238E27FC236}">
                      <a16:creationId xmlns:a16="http://schemas.microsoft.com/office/drawing/2014/main" id="{988042E5-5E2D-6C51-D091-E2FCB18FE845}"/>
                    </a:ext>
                  </a:extLst>
                </p:cNvPr>
                <p:cNvSpPr/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5618163" y="1809750"/>
                  <a:ext cx="87313" cy="127000"/>
                </a:xfrm>
                <a:custGeom>
                  <a:avLst/>
                  <a:gdLst>
                    <a:gd name="T0" fmla="*/ 2 w 23"/>
                    <a:gd name="T1" fmla="*/ 15 h 34"/>
                    <a:gd name="T2" fmla="*/ 9 w 23"/>
                    <a:gd name="T3" fmla="*/ 33 h 34"/>
                    <a:gd name="T4" fmla="*/ 22 w 23"/>
                    <a:gd name="T5" fmla="*/ 19 h 34"/>
                    <a:gd name="T6" fmla="*/ 14 w 23"/>
                    <a:gd name="T7" fmla="*/ 1 h 34"/>
                    <a:gd name="T8" fmla="*/ 2 w 23"/>
                    <a:gd name="T9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34">
                      <a:moveTo>
                        <a:pt x="2" y="15"/>
                      </a:moveTo>
                      <a:cubicBezTo>
                        <a:pt x="0" y="24"/>
                        <a:pt x="4" y="32"/>
                        <a:pt x="9" y="33"/>
                      </a:cubicBezTo>
                      <a:cubicBezTo>
                        <a:pt x="15" y="34"/>
                        <a:pt x="20" y="27"/>
                        <a:pt x="22" y="19"/>
                      </a:cubicBezTo>
                      <a:cubicBezTo>
                        <a:pt x="23" y="10"/>
                        <a:pt x="20" y="2"/>
                        <a:pt x="14" y="1"/>
                      </a:cubicBezTo>
                      <a:cubicBezTo>
                        <a:pt x="9" y="0"/>
                        <a:pt x="3" y="7"/>
                        <a:pt x="2" y="15"/>
                      </a:cubicBez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PA-任意多边形 16">
                  <a:extLst>
                    <a:ext uri="{FF2B5EF4-FFF2-40B4-BE49-F238E27FC236}">
                      <a16:creationId xmlns:a16="http://schemas.microsoft.com/office/drawing/2014/main" id="{2F2EC741-F549-4792-F362-5464A3A35908}"/>
                    </a:ext>
                  </a:extLst>
                </p:cNvPr>
                <p:cNvSpPr/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5919788" y="1865313"/>
                  <a:ext cx="84138" cy="128588"/>
                </a:xfrm>
                <a:custGeom>
                  <a:avLst/>
                  <a:gdLst>
                    <a:gd name="T0" fmla="*/ 1 w 22"/>
                    <a:gd name="T1" fmla="*/ 15 h 34"/>
                    <a:gd name="T2" fmla="*/ 8 w 22"/>
                    <a:gd name="T3" fmla="*/ 33 h 34"/>
                    <a:gd name="T4" fmla="*/ 21 w 22"/>
                    <a:gd name="T5" fmla="*/ 19 h 34"/>
                    <a:gd name="T6" fmla="*/ 14 w 22"/>
                    <a:gd name="T7" fmla="*/ 1 h 34"/>
                    <a:gd name="T8" fmla="*/ 1 w 22"/>
                    <a:gd name="T9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4">
                      <a:moveTo>
                        <a:pt x="1" y="15"/>
                      </a:moveTo>
                      <a:cubicBezTo>
                        <a:pt x="0" y="24"/>
                        <a:pt x="3" y="32"/>
                        <a:pt x="8" y="33"/>
                      </a:cubicBezTo>
                      <a:cubicBezTo>
                        <a:pt x="14" y="34"/>
                        <a:pt x="19" y="27"/>
                        <a:pt x="21" y="19"/>
                      </a:cubicBezTo>
                      <a:cubicBezTo>
                        <a:pt x="22" y="10"/>
                        <a:pt x="19" y="2"/>
                        <a:pt x="14" y="1"/>
                      </a:cubicBezTo>
                      <a:cubicBezTo>
                        <a:pt x="8" y="0"/>
                        <a:pt x="3" y="7"/>
                        <a:pt x="1" y="15"/>
                      </a:cubicBez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PA-任意多边形 17">
                  <a:extLst>
                    <a:ext uri="{FF2B5EF4-FFF2-40B4-BE49-F238E27FC236}">
                      <a16:creationId xmlns:a16="http://schemas.microsoft.com/office/drawing/2014/main" id="{5061E671-2394-6C69-4EC4-FD1F25357A37}"/>
                    </a:ext>
                  </a:extLst>
                </p:cNvPr>
                <p:cNvSpPr/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5905501" y="2032000"/>
                  <a:ext cx="128588" cy="52388"/>
                </a:xfrm>
                <a:custGeom>
                  <a:avLst/>
                  <a:gdLst>
                    <a:gd name="T0" fmla="*/ 13 w 34"/>
                    <a:gd name="T1" fmla="*/ 0 h 14"/>
                    <a:gd name="T2" fmla="*/ 2 w 34"/>
                    <a:gd name="T3" fmla="*/ 4 h 14"/>
                    <a:gd name="T4" fmla="*/ 15 w 34"/>
                    <a:gd name="T5" fmla="*/ 13 h 14"/>
                    <a:gd name="T6" fmla="*/ 22 w 34"/>
                    <a:gd name="T7" fmla="*/ 14 h 14"/>
                    <a:gd name="T8" fmla="*/ 33 w 34"/>
                    <a:gd name="T9" fmla="*/ 10 h 14"/>
                    <a:gd name="T10" fmla="*/ 19 w 34"/>
                    <a:gd name="T11" fmla="*/ 1 h 14"/>
                    <a:gd name="T12" fmla="*/ 13 w 34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4">
                      <a:moveTo>
                        <a:pt x="13" y="0"/>
                      </a:moveTo>
                      <a:cubicBezTo>
                        <a:pt x="7" y="0"/>
                        <a:pt x="2" y="2"/>
                        <a:pt x="2" y="4"/>
                      </a:cubicBezTo>
                      <a:cubicBezTo>
                        <a:pt x="0" y="8"/>
                        <a:pt x="6" y="12"/>
                        <a:pt x="15" y="13"/>
                      </a:cubicBezTo>
                      <a:cubicBezTo>
                        <a:pt x="17" y="14"/>
                        <a:pt x="20" y="14"/>
                        <a:pt x="22" y="14"/>
                      </a:cubicBezTo>
                      <a:cubicBezTo>
                        <a:pt x="27" y="14"/>
                        <a:pt x="32" y="12"/>
                        <a:pt x="33" y="10"/>
                      </a:cubicBezTo>
                      <a:cubicBezTo>
                        <a:pt x="34" y="6"/>
                        <a:pt x="28" y="2"/>
                        <a:pt x="19" y="1"/>
                      </a:cubicBezTo>
                      <a:cubicBezTo>
                        <a:pt x="17" y="0"/>
                        <a:pt x="15" y="0"/>
                        <a:pt x="13" y="0"/>
                      </a:cubicBezTo>
                    </a:path>
                  </a:pathLst>
                </a:custGeom>
                <a:solidFill>
                  <a:srgbClr val="F4BC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PA-任意多边形 18">
                  <a:extLst>
                    <a:ext uri="{FF2B5EF4-FFF2-40B4-BE49-F238E27FC236}">
                      <a16:creationId xmlns:a16="http://schemas.microsoft.com/office/drawing/2014/main" id="{8065B1E2-812A-5370-1309-C39FC5E89340}"/>
                    </a:ext>
                  </a:extLst>
                </p:cNvPr>
                <p:cNvSpPr/>
                <p:nvPr>
                  <p:custDataLst>
                    <p:tags r:id="rId138"/>
                  </p:custDataLst>
                </p:nvPr>
              </p:nvSpPr>
              <p:spPr bwMode="auto">
                <a:xfrm>
                  <a:off x="5538788" y="1955800"/>
                  <a:ext cx="128588" cy="57150"/>
                </a:xfrm>
                <a:custGeom>
                  <a:avLst/>
                  <a:gdLst>
                    <a:gd name="T0" fmla="*/ 11 w 34"/>
                    <a:gd name="T1" fmla="*/ 0 h 15"/>
                    <a:gd name="T2" fmla="*/ 2 w 34"/>
                    <a:gd name="T3" fmla="*/ 4 h 15"/>
                    <a:gd name="T4" fmla="*/ 15 w 34"/>
                    <a:gd name="T5" fmla="*/ 13 h 15"/>
                    <a:gd name="T6" fmla="*/ 23 w 34"/>
                    <a:gd name="T7" fmla="*/ 15 h 15"/>
                    <a:gd name="T8" fmla="*/ 32 w 34"/>
                    <a:gd name="T9" fmla="*/ 11 h 15"/>
                    <a:gd name="T10" fmla="*/ 20 w 34"/>
                    <a:gd name="T11" fmla="*/ 1 h 15"/>
                    <a:gd name="T12" fmla="*/ 11 w 3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5">
                      <a:moveTo>
                        <a:pt x="11" y="0"/>
                      </a:move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0" y="7"/>
                        <a:pt x="6" y="11"/>
                        <a:pt x="15" y="13"/>
                      </a:cubicBezTo>
                      <a:cubicBezTo>
                        <a:pt x="18" y="14"/>
                        <a:pt x="21" y="15"/>
                        <a:pt x="23" y="15"/>
                      </a:cubicBezTo>
                      <a:cubicBezTo>
                        <a:pt x="28" y="15"/>
                        <a:pt x="32" y="13"/>
                        <a:pt x="32" y="11"/>
                      </a:cubicBezTo>
                      <a:cubicBezTo>
                        <a:pt x="34" y="8"/>
                        <a:pt x="28" y="3"/>
                        <a:pt x="20" y="1"/>
                      </a:cubicBezTo>
                      <a:cubicBezTo>
                        <a:pt x="17" y="1"/>
                        <a:pt x="14" y="0"/>
                        <a:pt x="11" y="0"/>
                      </a:cubicBezTo>
                    </a:path>
                  </a:pathLst>
                </a:custGeom>
                <a:solidFill>
                  <a:srgbClr val="F4BC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PA-任意多边形 19">
                  <a:extLst>
                    <a:ext uri="{FF2B5EF4-FFF2-40B4-BE49-F238E27FC236}">
                      <a16:creationId xmlns:a16="http://schemas.microsoft.com/office/drawing/2014/main" id="{BCE6D9D1-DF21-E0A3-1752-2AB0E567E1CF}"/>
                    </a:ext>
                  </a:extLst>
                </p:cNvPr>
                <p:cNvSpPr/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6116638" y="1900238"/>
                  <a:ext cx="227013" cy="277813"/>
                </a:xfrm>
                <a:custGeom>
                  <a:avLst/>
                  <a:gdLst>
                    <a:gd name="T0" fmla="*/ 6 w 60"/>
                    <a:gd name="T1" fmla="*/ 32 h 74"/>
                    <a:gd name="T2" fmla="*/ 19 w 60"/>
                    <a:gd name="T3" fmla="*/ 71 h 74"/>
                    <a:gd name="T4" fmla="*/ 54 w 60"/>
                    <a:gd name="T5" fmla="*/ 42 h 74"/>
                    <a:gd name="T6" fmla="*/ 41 w 60"/>
                    <a:gd name="T7" fmla="*/ 3 h 74"/>
                    <a:gd name="T8" fmla="*/ 6 w 60"/>
                    <a:gd name="T9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74">
                      <a:moveTo>
                        <a:pt x="6" y="32"/>
                      </a:moveTo>
                      <a:cubicBezTo>
                        <a:pt x="0" y="51"/>
                        <a:pt x="5" y="68"/>
                        <a:pt x="19" y="71"/>
                      </a:cubicBezTo>
                      <a:cubicBezTo>
                        <a:pt x="32" y="74"/>
                        <a:pt x="48" y="61"/>
                        <a:pt x="54" y="42"/>
                      </a:cubicBezTo>
                      <a:cubicBezTo>
                        <a:pt x="60" y="23"/>
                        <a:pt x="54" y="6"/>
                        <a:pt x="41" y="3"/>
                      </a:cubicBezTo>
                      <a:cubicBezTo>
                        <a:pt x="28" y="0"/>
                        <a:pt x="12" y="13"/>
                        <a:pt x="6" y="32"/>
                      </a:cubicBezTo>
                      <a:close/>
                    </a:path>
                  </a:pathLst>
                </a:custGeom>
                <a:solidFill>
                  <a:srgbClr val="EAB1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PA-任意多边形 20">
                  <a:extLst>
                    <a:ext uri="{FF2B5EF4-FFF2-40B4-BE49-F238E27FC236}">
                      <a16:creationId xmlns:a16="http://schemas.microsoft.com/office/drawing/2014/main" id="{2C80D184-8B3C-66FE-92B1-FE703EA8050C}"/>
                    </a:ext>
                  </a:extLst>
                </p:cNvPr>
                <p:cNvSpPr/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5503863" y="1231900"/>
                  <a:ext cx="866775" cy="742950"/>
                </a:xfrm>
                <a:custGeom>
                  <a:avLst/>
                  <a:gdLst>
                    <a:gd name="T0" fmla="*/ 169 w 229"/>
                    <a:gd name="T1" fmla="*/ 109 h 197"/>
                    <a:gd name="T2" fmla="*/ 3 w 229"/>
                    <a:gd name="T3" fmla="*/ 120 h 197"/>
                    <a:gd name="T4" fmla="*/ 32 w 229"/>
                    <a:gd name="T5" fmla="*/ 36 h 197"/>
                    <a:gd name="T6" fmla="*/ 195 w 229"/>
                    <a:gd name="T7" fmla="*/ 51 h 197"/>
                    <a:gd name="T8" fmla="*/ 229 w 229"/>
                    <a:gd name="T9" fmla="*/ 117 h 197"/>
                    <a:gd name="T10" fmla="*/ 199 w 229"/>
                    <a:gd name="T11" fmla="*/ 183 h 197"/>
                    <a:gd name="T12" fmla="*/ 177 w 229"/>
                    <a:gd name="T13" fmla="*/ 197 h 197"/>
                    <a:gd name="T14" fmla="*/ 168 w 229"/>
                    <a:gd name="T15" fmla="*/ 176 h 197"/>
                    <a:gd name="T16" fmla="*/ 169 w 229"/>
                    <a:gd name="T17" fmla="*/ 109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9" h="197">
                      <a:moveTo>
                        <a:pt x="169" y="109"/>
                      </a:moveTo>
                      <a:cubicBezTo>
                        <a:pt x="169" y="109"/>
                        <a:pt x="107" y="148"/>
                        <a:pt x="3" y="120"/>
                      </a:cubicBezTo>
                      <a:cubicBezTo>
                        <a:pt x="3" y="120"/>
                        <a:pt x="0" y="61"/>
                        <a:pt x="32" y="36"/>
                      </a:cubicBezTo>
                      <a:cubicBezTo>
                        <a:pt x="63" y="12"/>
                        <a:pt x="158" y="0"/>
                        <a:pt x="195" y="51"/>
                      </a:cubicBezTo>
                      <a:cubicBezTo>
                        <a:pt x="195" y="51"/>
                        <a:pt x="229" y="64"/>
                        <a:pt x="229" y="117"/>
                      </a:cubicBezTo>
                      <a:cubicBezTo>
                        <a:pt x="229" y="147"/>
                        <a:pt x="199" y="183"/>
                        <a:pt x="199" y="183"/>
                      </a:cubicBezTo>
                      <a:cubicBezTo>
                        <a:pt x="199" y="183"/>
                        <a:pt x="187" y="183"/>
                        <a:pt x="177" y="197"/>
                      </a:cubicBezTo>
                      <a:cubicBezTo>
                        <a:pt x="177" y="197"/>
                        <a:pt x="172" y="186"/>
                        <a:pt x="168" y="176"/>
                      </a:cubicBezTo>
                      <a:cubicBezTo>
                        <a:pt x="168" y="176"/>
                        <a:pt x="155" y="144"/>
                        <a:pt x="169" y="109"/>
                      </a:cubicBezTo>
                      <a:close/>
                    </a:path>
                  </a:pathLst>
                </a:custGeom>
                <a:solidFill>
                  <a:srgbClr val="A55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PA-任意多边形 21">
                  <a:extLst>
                    <a:ext uri="{FF2B5EF4-FFF2-40B4-BE49-F238E27FC236}">
                      <a16:creationId xmlns:a16="http://schemas.microsoft.com/office/drawing/2014/main" id="{1F537BB8-4130-C9F2-AD00-437B3336F111}"/>
                    </a:ext>
                  </a:extLst>
                </p:cNvPr>
                <p:cNvSpPr/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5648326" y="2114550"/>
                  <a:ext cx="185738" cy="112713"/>
                </a:xfrm>
                <a:custGeom>
                  <a:avLst/>
                  <a:gdLst>
                    <a:gd name="T0" fmla="*/ 1 w 49"/>
                    <a:gd name="T1" fmla="*/ 0 h 30"/>
                    <a:gd name="T2" fmla="*/ 21 w 49"/>
                    <a:gd name="T3" fmla="*/ 7 h 30"/>
                    <a:gd name="T4" fmla="*/ 49 w 49"/>
                    <a:gd name="T5" fmla="*/ 6 h 30"/>
                    <a:gd name="T6" fmla="*/ 44 w 49"/>
                    <a:gd name="T7" fmla="*/ 19 h 30"/>
                    <a:gd name="T8" fmla="*/ 22 w 49"/>
                    <a:gd name="T9" fmla="*/ 28 h 30"/>
                    <a:gd name="T10" fmla="*/ 11 w 49"/>
                    <a:gd name="T11" fmla="*/ 24 h 30"/>
                    <a:gd name="T12" fmla="*/ 1 w 49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30">
                      <a:moveTo>
                        <a:pt x="1" y="0"/>
                      </a:moveTo>
                      <a:cubicBezTo>
                        <a:pt x="1" y="0"/>
                        <a:pt x="10" y="5"/>
                        <a:pt x="21" y="7"/>
                      </a:cubicBezTo>
                      <a:cubicBezTo>
                        <a:pt x="32" y="10"/>
                        <a:pt x="49" y="6"/>
                        <a:pt x="49" y="6"/>
                      </a:cubicBezTo>
                      <a:cubicBezTo>
                        <a:pt x="49" y="6"/>
                        <a:pt x="48" y="13"/>
                        <a:pt x="44" y="19"/>
                      </a:cubicBezTo>
                      <a:cubicBezTo>
                        <a:pt x="40" y="25"/>
                        <a:pt x="33" y="30"/>
                        <a:pt x="22" y="28"/>
                      </a:cubicBezTo>
                      <a:cubicBezTo>
                        <a:pt x="17" y="28"/>
                        <a:pt x="14" y="26"/>
                        <a:pt x="11" y="24"/>
                      </a:cubicBezTo>
                      <a:cubicBezTo>
                        <a:pt x="0" y="16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PA-任意多边形 22">
                  <a:extLst>
                    <a:ext uri="{FF2B5EF4-FFF2-40B4-BE49-F238E27FC236}">
                      <a16:creationId xmlns:a16="http://schemas.microsoft.com/office/drawing/2014/main" id="{A826B31B-B9B8-5474-EC4C-159D347835AF}"/>
                    </a:ext>
                  </a:extLst>
                </p:cNvPr>
                <p:cNvSpPr/>
                <p:nvPr>
                  <p:custDataLst>
                    <p:tags r:id="rId142"/>
                  </p:custDataLst>
                </p:nvPr>
              </p:nvSpPr>
              <p:spPr bwMode="auto">
                <a:xfrm>
                  <a:off x="5984876" y="1881188"/>
                  <a:ext cx="52388" cy="30163"/>
                </a:xfrm>
                <a:custGeom>
                  <a:avLst/>
                  <a:gdLst>
                    <a:gd name="T0" fmla="*/ 3 w 14"/>
                    <a:gd name="T1" fmla="*/ 8 h 8"/>
                    <a:gd name="T2" fmla="*/ 14 w 14"/>
                    <a:gd name="T3" fmla="*/ 5 h 8"/>
                    <a:gd name="T4" fmla="*/ 0 w 14"/>
                    <a:gd name="T5" fmla="*/ 2 h 8"/>
                    <a:gd name="T6" fmla="*/ 3 w 14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8">
                      <a:moveTo>
                        <a:pt x="3" y="8"/>
                      </a:moveTo>
                      <a:cubicBezTo>
                        <a:pt x="3" y="8"/>
                        <a:pt x="7" y="5"/>
                        <a:pt x="14" y="5"/>
                      </a:cubicBezTo>
                      <a:cubicBezTo>
                        <a:pt x="14" y="5"/>
                        <a:pt x="8" y="0"/>
                        <a:pt x="0" y="2"/>
                      </a:cubicBez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PA-任意多边形 23">
                  <a:extLst>
                    <a:ext uri="{FF2B5EF4-FFF2-40B4-BE49-F238E27FC236}">
                      <a16:creationId xmlns:a16="http://schemas.microsoft.com/office/drawing/2014/main" id="{D96E9556-DA92-6738-0DF0-F0D7FBE33525}"/>
                    </a:ext>
                  </a:extLst>
                </p:cNvPr>
                <p:cNvSpPr/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5602288" y="1804988"/>
                  <a:ext cx="53975" cy="34925"/>
                </a:xfrm>
                <a:custGeom>
                  <a:avLst/>
                  <a:gdLst>
                    <a:gd name="T0" fmla="*/ 10 w 14"/>
                    <a:gd name="T1" fmla="*/ 9 h 9"/>
                    <a:gd name="T2" fmla="*/ 0 w 14"/>
                    <a:gd name="T3" fmla="*/ 3 h 9"/>
                    <a:gd name="T4" fmla="*/ 14 w 14"/>
                    <a:gd name="T5" fmla="*/ 4 h 9"/>
                    <a:gd name="T6" fmla="*/ 10 w 1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9">
                      <a:moveTo>
                        <a:pt x="10" y="9"/>
                      </a:moveTo>
                      <a:cubicBezTo>
                        <a:pt x="10" y="9"/>
                        <a:pt x="7" y="5"/>
                        <a:pt x="0" y="3"/>
                      </a:cubicBezTo>
                      <a:cubicBezTo>
                        <a:pt x="0" y="3"/>
                        <a:pt x="7" y="0"/>
                        <a:pt x="14" y="4"/>
                      </a:cubicBez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PA-任意多边形 37">
                  <a:extLst>
                    <a:ext uri="{FF2B5EF4-FFF2-40B4-BE49-F238E27FC236}">
                      <a16:creationId xmlns:a16="http://schemas.microsoft.com/office/drawing/2014/main" id="{A1893708-0726-E514-FD34-E5F9169D44CE}"/>
                    </a:ext>
                  </a:extLst>
                </p:cNvPr>
                <p:cNvSpPr/>
                <p:nvPr>
                  <p:custDataLst>
                    <p:tags r:id="rId144"/>
                  </p:custDataLst>
                </p:nvPr>
              </p:nvSpPr>
              <p:spPr bwMode="auto">
                <a:xfrm>
                  <a:off x="6131032" y="2495550"/>
                  <a:ext cx="525299" cy="724658"/>
                </a:xfrm>
                <a:custGeom>
                  <a:avLst/>
                  <a:gdLst>
                    <a:gd name="connsiteX0" fmla="*/ 103332 w 525299"/>
                    <a:gd name="connsiteY0" fmla="*/ 0 h 724658"/>
                    <a:gd name="connsiteX1" fmla="*/ 500542 w 525299"/>
                    <a:gd name="connsiteY1" fmla="*/ 555041 h 724658"/>
                    <a:gd name="connsiteX2" fmla="*/ 525299 w 525299"/>
                    <a:gd name="connsiteY2" fmla="*/ 628596 h 724658"/>
                    <a:gd name="connsiteX3" fmla="*/ 521292 w 525299"/>
                    <a:gd name="connsiteY3" fmla="*/ 631026 h 724658"/>
                    <a:gd name="connsiteX4" fmla="*/ 412427 w 525299"/>
                    <a:gd name="connsiteY4" fmla="*/ 683369 h 724658"/>
                    <a:gd name="connsiteX5" fmla="*/ 299401 w 525299"/>
                    <a:gd name="connsiteY5" fmla="*/ 724658 h 724658"/>
                    <a:gd name="connsiteX6" fmla="*/ 279247 w 525299"/>
                    <a:gd name="connsiteY6" fmla="*/ 683424 h 724658"/>
                    <a:gd name="connsiteX7" fmla="*/ 76855 w 525299"/>
                    <a:gd name="connsiteY7" fmla="*/ 418759 h 724658"/>
                    <a:gd name="connsiteX8" fmla="*/ 16336 w 525299"/>
                    <a:gd name="connsiteY8" fmla="*/ 135814 h 724658"/>
                    <a:gd name="connsiteX9" fmla="*/ 61725 w 525299"/>
                    <a:gd name="connsiteY9" fmla="*/ 37726 h 724658"/>
                    <a:gd name="connsiteX10" fmla="*/ 103332 w 525299"/>
                    <a:gd name="connsiteY10" fmla="*/ 0 h 724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5299" h="724658">
                      <a:moveTo>
                        <a:pt x="103332" y="0"/>
                      </a:moveTo>
                      <a:cubicBezTo>
                        <a:pt x="291273" y="127326"/>
                        <a:pt x="416789" y="332756"/>
                        <a:pt x="500542" y="555041"/>
                      </a:cubicBezTo>
                      <a:lnTo>
                        <a:pt x="525299" y="628596"/>
                      </a:lnTo>
                      <a:lnTo>
                        <a:pt x="521292" y="631026"/>
                      </a:lnTo>
                      <a:cubicBezTo>
                        <a:pt x="485999" y="650162"/>
                        <a:pt x="449676" y="667644"/>
                        <a:pt x="412427" y="683369"/>
                      </a:cubicBezTo>
                      <a:lnTo>
                        <a:pt x="299401" y="724658"/>
                      </a:lnTo>
                      <a:lnTo>
                        <a:pt x="279247" y="683424"/>
                      </a:lnTo>
                      <a:cubicBezTo>
                        <a:pt x="205400" y="547853"/>
                        <a:pt x="130755" y="454127"/>
                        <a:pt x="76855" y="418759"/>
                      </a:cubicBezTo>
                      <a:cubicBezTo>
                        <a:pt x="54160" y="399896"/>
                        <a:pt x="-36619" y="320672"/>
                        <a:pt x="16336" y="135814"/>
                      </a:cubicBezTo>
                      <a:cubicBezTo>
                        <a:pt x="23901" y="101860"/>
                        <a:pt x="39031" y="67907"/>
                        <a:pt x="61725" y="37726"/>
                      </a:cubicBezTo>
                      <a:cubicBezTo>
                        <a:pt x="73073" y="18863"/>
                        <a:pt x="88203" y="7545"/>
                        <a:pt x="103332" y="0"/>
                      </a:cubicBezTo>
                      <a:close/>
                    </a:path>
                  </a:pathLst>
                </a:custGeom>
                <a:solidFill>
                  <a:srgbClr val="F9CB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PA-任意多边形 25">
                  <a:extLst>
                    <a:ext uri="{FF2B5EF4-FFF2-40B4-BE49-F238E27FC236}">
                      <a16:creationId xmlns:a16="http://schemas.microsoft.com/office/drawing/2014/main" id="{688F818B-B6CF-AC79-51D0-9D2D39CE4B8C}"/>
                    </a:ext>
                  </a:extLst>
                </p:cNvPr>
                <p:cNvSpPr/>
                <p:nvPr>
                  <p:custDataLst>
                    <p:tags r:id="rId145"/>
                  </p:custDataLst>
                </p:nvPr>
              </p:nvSpPr>
              <p:spPr bwMode="auto">
                <a:xfrm>
                  <a:off x="5640388" y="1828800"/>
                  <a:ext cx="26988" cy="33338"/>
                </a:xfrm>
                <a:custGeom>
                  <a:avLst/>
                  <a:gdLst>
                    <a:gd name="T0" fmla="*/ 7 w 7"/>
                    <a:gd name="T1" fmla="*/ 5 h 9"/>
                    <a:gd name="T2" fmla="*/ 5 w 7"/>
                    <a:gd name="T3" fmla="*/ 0 h 9"/>
                    <a:gd name="T4" fmla="*/ 1 w 7"/>
                    <a:gd name="T5" fmla="*/ 3 h 9"/>
                    <a:gd name="T6" fmla="*/ 2 w 7"/>
                    <a:gd name="T7" fmla="*/ 9 h 9"/>
                    <a:gd name="T8" fmla="*/ 7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7" y="5"/>
                      </a:moveTo>
                      <a:cubicBezTo>
                        <a:pt x="7" y="3"/>
                        <a:pt x="7" y="1"/>
                        <a:pt x="5" y="0"/>
                      </a:cubicBezTo>
                      <a:cubicBezTo>
                        <a:pt x="4" y="0"/>
                        <a:pt x="2" y="1"/>
                        <a:pt x="1" y="3"/>
                      </a:cubicBezTo>
                      <a:cubicBezTo>
                        <a:pt x="0" y="6"/>
                        <a:pt x="1" y="8"/>
                        <a:pt x="2" y="9"/>
                      </a:cubicBezTo>
                      <a:cubicBezTo>
                        <a:pt x="4" y="9"/>
                        <a:pt x="6" y="8"/>
                        <a:pt x="7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PA-任意多边形 26">
                  <a:extLst>
                    <a:ext uri="{FF2B5EF4-FFF2-40B4-BE49-F238E27FC236}">
                      <a16:creationId xmlns:a16="http://schemas.microsoft.com/office/drawing/2014/main" id="{D8AA4734-C675-F820-4B9C-2B0C76649728}"/>
                    </a:ext>
                  </a:extLst>
                </p:cNvPr>
                <p:cNvSpPr/>
                <p:nvPr>
                  <p:custDataLst>
                    <p:tags r:id="rId146"/>
                  </p:custDataLst>
                </p:nvPr>
              </p:nvSpPr>
              <p:spPr bwMode="auto">
                <a:xfrm>
                  <a:off x="5648326" y="1846263"/>
                  <a:ext cx="19050" cy="30163"/>
                </a:xfrm>
                <a:custGeom>
                  <a:avLst/>
                  <a:gdLst>
                    <a:gd name="T0" fmla="*/ 5 w 5"/>
                    <a:gd name="T1" fmla="*/ 5 h 8"/>
                    <a:gd name="T2" fmla="*/ 4 w 5"/>
                    <a:gd name="T3" fmla="*/ 1 h 8"/>
                    <a:gd name="T4" fmla="*/ 0 w 5"/>
                    <a:gd name="T5" fmla="*/ 3 h 8"/>
                    <a:gd name="T6" fmla="*/ 1 w 5"/>
                    <a:gd name="T7" fmla="*/ 7 h 8"/>
                    <a:gd name="T8" fmla="*/ 5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5" y="5"/>
                      </a:moveTo>
                      <a:cubicBezTo>
                        <a:pt x="5" y="3"/>
                        <a:pt x="5" y="1"/>
                        <a:pt x="4" y="1"/>
                      </a:cubicBezTo>
                      <a:cubicBezTo>
                        <a:pt x="3" y="0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7"/>
                      </a:cubicBezTo>
                      <a:cubicBezTo>
                        <a:pt x="2" y="8"/>
                        <a:pt x="4" y="7"/>
                        <a:pt x="5" y="5"/>
                      </a:cubicBez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PA-任意多边形 27">
                  <a:extLst>
                    <a:ext uri="{FF2B5EF4-FFF2-40B4-BE49-F238E27FC236}">
                      <a16:creationId xmlns:a16="http://schemas.microsoft.com/office/drawing/2014/main" id="{0FC8F847-1086-BBF9-20C5-28CCB95124EC}"/>
                    </a:ext>
                  </a:extLst>
                </p:cNvPr>
                <p:cNvSpPr/>
                <p:nvPr>
                  <p:custDataLst>
                    <p:tags r:id="rId147"/>
                  </p:custDataLst>
                </p:nvPr>
              </p:nvSpPr>
              <p:spPr bwMode="auto">
                <a:xfrm>
                  <a:off x="5938838" y="1892300"/>
                  <a:ext cx="26988" cy="33338"/>
                </a:xfrm>
                <a:custGeom>
                  <a:avLst/>
                  <a:gdLst>
                    <a:gd name="T0" fmla="*/ 6 w 7"/>
                    <a:gd name="T1" fmla="*/ 5 h 9"/>
                    <a:gd name="T2" fmla="*/ 5 w 7"/>
                    <a:gd name="T3" fmla="*/ 0 h 9"/>
                    <a:gd name="T4" fmla="*/ 1 w 7"/>
                    <a:gd name="T5" fmla="*/ 3 h 9"/>
                    <a:gd name="T6" fmla="*/ 2 w 7"/>
                    <a:gd name="T7" fmla="*/ 9 h 9"/>
                    <a:gd name="T8" fmla="*/ 6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6" y="5"/>
                      </a:moveTo>
                      <a:cubicBezTo>
                        <a:pt x="7" y="3"/>
                        <a:pt x="6" y="1"/>
                        <a:pt x="5" y="0"/>
                      </a:cubicBezTo>
                      <a:cubicBezTo>
                        <a:pt x="3" y="0"/>
                        <a:pt x="2" y="1"/>
                        <a:pt x="1" y="3"/>
                      </a:cubicBezTo>
                      <a:cubicBezTo>
                        <a:pt x="0" y="6"/>
                        <a:pt x="0" y="8"/>
                        <a:pt x="2" y="9"/>
                      </a:cubicBezTo>
                      <a:cubicBezTo>
                        <a:pt x="3" y="9"/>
                        <a:pt x="5" y="8"/>
                        <a:pt x="6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PA-任意多边形 28">
                  <a:extLst>
                    <a:ext uri="{FF2B5EF4-FFF2-40B4-BE49-F238E27FC236}">
                      <a16:creationId xmlns:a16="http://schemas.microsoft.com/office/drawing/2014/main" id="{C46FAD9E-020B-2418-9A2E-99F034B641BD}"/>
                    </a:ext>
                  </a:extLst>
                </p:cNvPr>
                <p:cNvSpPr/>
                <p:nvPr>
                  <p:custDataLst>
                    <p:tags r:id="rId148"/>
                  </p:custDataLst>
                </p:nvPr>
              </p:nvSpPr>
              <p:spPr bwMode="auto">
                <a:xfrm>
                  <a:off x="5943601" y="1911350"/>
                  <a:ext cx="22225" cy="30163"/>
                </a:xfrm>
                <a:custGeom>
                  <a:avLst/>
                  <a:gdLst>
                    <a:gd name="T0" fmla="*/ 5 w 6"/>
                    <a:gd name="T1" fmla="*/ 5 h 8"/>
                    <a:gd name="T2" fmla="*/ 4 w 6"/>
                    <a:gd name="T3" fmla="*/ 1 h 8"/>
                    <a:gd name="T4" fmla="*/ 1 w 6"/>
                    <a:gd name="T5" fmla="*/ 3 h 8"/>
                    <a:gd name="T6" fmla="*/ 2 w 6"/>
                    <a:gd name="T7" fmla="*/ 7 h 8"/>
                    <a:gd name="T8" fmla="*/ 5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5" y="5"/>
                      </a:moveTo>
                      <a:cubicBezTo>
                        <a:pt x="6" y="3"/>
                        <a:pt x="5" y="1"/>
                        <a:pt x="4" y="1"/>
                      </a:cubicBezTo>
                      <a:cubicBezTo>
                        <a:pt x="3" y="0"/>
                        <a:pt x="2" y="2"/>
                        <a:pt x="1" y="3"/>
                      </a:cubicBezTo>
                      <a:cubicBezTo>
                        <a:pt x="0" y="5"/>
                        <a:pt x="1" y="7"/>
                        <a:pt x="2" y="7"/>
                      </a:cubicBezTo>
                      <a:cubicBezTo>
                        <a:pt x="3" y="8"/>
                        <a:pt x="4" y="7"/>
                        <a:pt x="5" y="5"/>
                      </a:cubicBezTo>
                      <a:close/>
                    </a:path>
                  </a:pathLst>
                </a:custGeom>
                <a:solidFill>
                  <a:srgbClr val="242B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PA-任意多边形 29">
                  <a:extLst>
                    <a:ext uri="{FF2B5EF4-FFF2-40B4-BE49-F238E27FC236}">
                      <a16:creationId xmlns:a16="http://schemas.microsoft.com/office/drawing/2014/main" id="{F3DB0840-E453-5209-6B78-4FB9D7A43D93}"/>
                    </a:ext>
                  </a:extLst>
                </p:cNvPr>
                <p:cNvSpPr/>
                <p:nvPr>
                  <p:custDataLst>
                    <p:tags r:id="rId149"/>
                  </p:custDataLst>
                </p:nvPr>
              </p:nvSpPr>
              <p:spPr bwMode="auto">
                <a:xfrm>
                  <a:off x="5954713" y="1790700"/>
                  <a:ext cx="101600" cy="49213"/>
                </a:xfrm>
                <a:custGeom>
                  <a:avLst/>
                  <a:gdLst>
                    <a:gd name="T0" fmla="*/ 25 w 27"/>
                    <a:gd name="T1" fmla="*/ 13 h 13"/>
                    <a:gd name="T2" fmla="*/ 23 w 27"/>
                    <a:gd name="T3" fmla="*/ 12 h 13"/>
                    <a:gd name="T4" fmla="*/ 2 w 27"/>
                    <a:gd name="T5" fmla="*/ 5 h 13"/>
                    <a:gd name="T6" fmla="*/ 0 w 27"/>
                    <a:gd name="T7" fmla="*/ 3 h 13"/>
                    <a:gd name="T8" fmla="*/ 2 w 27"/>
                    <a:gd name="T9" fmla="*/ 0 h 13"/>
                    <a:gd name="T10" fmla="*/ 26 w 27"/>
                    <a:gd name="T11" fmla="*/ 9 h 13"/>
                    <a:gd name="T12" fmla="*/ 26 w 27"/>
                    <a:gd name="T13" fmla="*/ 12 h 13"/>
                    <a:gd name="T14" fmla="*/ 25 w 27"/>
                    <a:gd name="T1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3">
                      <a:moveTo>
                        <a:pt x="25" y="13"/>
                      </a:moveTo>
                      <a:cubicBezTo>
                        <a:pt x="24" y="13"/>
                        <a:pt x="23" y="13"/>
                        <a:pt x="23" y="12"/>
                      </a:cubicBezTo>
                      <a:cubicBezTo>
                        <a:pt x="14" y="5"/>
                        <a:pt x="3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16" y="0"/>
                        <a:pt x="26" y="9"/>
                      </a:cubicBezTo>
                      <a:cubicBezTo>
                        <a:pt x="27" y="10"/>
                        <a:pt x="27" y="11"/>
                        <a:pt x="26" y="12"/>
                      </a:cubicBezTo>
                      <a:cubicBezTo>
                        <a:pt x="26" y="13"/>
                        <a:pt x="25" y="13"/>
                        <a:pt x="25" y="13"/>
                      </a:cubicBezTo>
                      <a:close/>
                    </a:path>
                  </a:pathLst>
                </a:custGeom>
                <a:solidFill>
                  <a:srgbClr val="A55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PA-任意多边形 30">
                  <a:extLst>
                    <a:ext uri="{FF2B5EF4-FFF2-40B4-BE49-F238E27FC236}">
                      <a16:creationId xmlns:a16="http://schemas.microsoft.com/office/drawing/2014/main" id="{871B0812-C221-050A-255E-AC2E90C8B259}"/>
                    </a:ext>
                  </a:extLst>
                </p:cNvPr>
                <p:cNvSpPr/>
                <p:nvPr>
                  <p:custDataLst>
                    <p:tags r:id="rId150"/>
                  </p:custDataLst>
                </p:nvPr>
              </p:nvSpPr>
              <p:spPr bwMode="auto">
                <a:xfrm>
                  <a:off x="5613401" y="1738313"/>
                  <a:ext cx="106363" cy="36513"/>
                </a:xfrm>
                <a:custGeom>
                  <a:avLst/>
                  <a:gdLst>
                    <a:gd name="T0" fmla="*/ 1 w 28"/>
                    <a:gd name="T1" fmla="*/ 10 h 10"/>
                    <a:gd name="T2" fmla="*/ 0 w 28"/>
                    <a:gd name="T3" fmla="*/ 9 h 10"/>
                    <a:gd name="T4" fmla="*/ 2 w 28"/>
                    <a:gd name="T5" fmla="*/ 6 h 10"/>
                    <a:gd name="T6" fmla="*/ 26 w 28"/>
                    <a:gd name="T7" fmla="*/ 4 h 10"/>
                    <a:gd name="T8" fmla="*/ 28 w 28"/>
                    <a:gd name="T9" fmla="*/ 7 h 10"/>
                    <a:gd name="T10" fmla="*/ 25 w 28"/>
                    <a:gd name="T11" fmla="*/ 8 h 10"/>
                    <a:gd name="T12" fmla="*/ 3 w 28"/>
                    <a:gd name="T13" fmla="*/ 10 h 10"/>
                    <a:gd name="T14" fmla="*/ 1 w 28"/>
                    <a:gd name="T1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0">
                      <a:moveTo>
                        <a:pt x="1" y="10"/>
                      </a:moveTo>
                      <a:cubicBezTo>
                        <a:pt x="1" y="10"/>
                        <a:pt x="1" y="9"/>
                        <a:pt x="0" y="9"/>
                      </a:cubicBezTo>
                      <a:cubicBezTo>
                        <a:pt x="0" y="8"/>
                        <a:pt x="0" y="6"/>
                        <a:pt x="2" y="6"/>
                      </a:cubicBezTo>
                      <a:cubicBezTo>
                        <a:pt x="14" y="0"/>
                        <a:pt x="26" y="4"/>
                        <a:pt x="26" y="4"/>
                      </a:cubicBezTo>
                      <a:cubicBezTo>
                        <a:pt x="28" y="4"/>
                        <a:pt x="28" y="6"/>
                        <a:pt x="28" y="7"/>
                      </a:cubicBezTo>
                      <a:cubicBezTo>
                        <a:pt x="28" y="8"/>
                        <a:pt x="26" y="9"/>
                        <a:pt x="25" y="8"/>
                      </a:cubicBezTo>
                      <a:cubicBezTo>
                        <a:pt x="25" y="8"/>
                        <a:pt x="14" y="5"/>
                        <a:pt x="3" y="10"/>
                      </a:cubicBezTo>
                      <a:cubicBezTo>
                        <a:pt x="3" y="10"/>
                        <a:pt x="2" y="10"/>
                        <a:pt x="1" y="10"/>
                      </a:cubicBezTo>
                      <a:close/>
                    </a:path>
                  </a:pathLst>
                </a:custGeom>
                <a:solidFill>
                  <a:srgbClr val="A55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PA-任意多边形 31">
                  <a:extLst>
                    <a:ext uri="{FF2B5EF4-FFF2-40B4-BE49-F238E27FC236}">
                      <a16:creationId xmlns:a16="http://schemas.microsoft.com/office/drawing/2014/main" id="{F73BC8B6-02ED-B5D3-5DC0-31608A110F50}"/>
                    </a:ext>
                  </a:extLst>
                </p:cNvPr>
                <p:cNvSpPr/>
                <p:nvPr>
                  <p:custDataLst>
                    <p:tags r:id="rId151"/>
                  </p:custDataLst>
                </p:nvPr>
              </p:nvSpPr>
              <p:spPr bwMode="auto">
                <a:xfrm>
                  <a:off x="5708651" y="1858963"/>
                  <a:ext cx="106363" cy="176213"/>
                </a:xfrm>
                <a:custGeom>
                  <a:avLst/>
                  <a:gdLst>
                    <a:gd name="T0" fmla="*/ 14 w 28"/>
                    <a:gd name="T1" fmla="*/ 47 h 47"/>
                    <a:gd name="T2" fmla="*/ 16 w 28"/>
                    <a:gd name="T3" fmla="*/ 45 h 47"/>
                    <a:gd name="T4" fmla="*/ 14 w 28"/>
                    <a:gd name="T5" fmla="*/ 43 h 47"/>
                    <a:gd name="T6" fmla="*/ 5 w 28"/>
                    <a:gd name="T7" fmla="*/ 39 h 47"/>
                    <a:gd name="T8" fmla="*/ 5 w 28"/>
                    <a:gd name="T9" fmla="*/ 34 h 47"/>
                    <a:gd name="T10" fmla="*/ 8 w 28"/>
                    <a:gd name="T11" fmla="*/ 31 h 47"/>
                    <a:gd name="T12" fmla="*/ 16 w 28"/>
                    <a:gd name="T13" fmla="*/ 32 h 47"/>
                    <a:gd name="T14" fmla="*/ 18 w 28"/>
                    <a:gd name="T15" fmla="*/ 32 h 47"/>
                    <a:gd name="T16" fmla="*/ 19 w 28"/>
                    <a:gd name="T17" fmla="*/ 31 h 47"/>
                    <a:gd name="T18" fmla="*/ 28 w 28"/>
                    <a:gd name="T19" fmla="*/ 3 h 47"/>
                    <a:gd name="T20" fmla="*/ 27 w 28"/>
                    <a:gd name="T21" fmla="*/ 1 h 47"/>
                    <a:gd name="T22" fmla="*/ 24 w 28"/>
                    <a:gd name="T23" fmla="*/ 2 h 47"/>
                    <a:gd name="T24" fmla="*/ 16 w 28"/>
                    <a:gd name="T25" fmla="*/ 27 h 47"/>
                    <a:gd name="T26" fmla="*/ 7 w 28"/>
                    <a:gd name="T27" fmla="*/ 27 h 47"/>
                    <a:gd name="T28" fmla="*/ 1 w 28"/>
                    <a:gd name="T29" fmla="*/ 33 h 47"/>
                    <a:gd name="T30" fmla="*/ 2 w 28"/>
                    <a:gd name="T31" fmla="*/ 41 h 47"/>
                    <a:gd name="T32" fmla="*/ 14 w 28"/>
                    <a:gd name="T3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" h="47">
                      <a:moveTo>
                        <a:pt x="14" y="47"/>
                      </a:moveTo>
                      <a:cubicBezTo>
                        <a:pt x="15" y="47"/>
                        <a:pt x="16" y="46"/>
                        <a:pt x="16" y="45"/>
                      </a:cubicBezTo>
                      <a:cubicBezTo>
                        <a:pt x="16" y="44"/>
                        <a:pt x="15" y="43"/>
                        <a:pt x="14" y="43"/>
                      </a:cubicBezTo>
                      <a:cubicBezTo>
                        <a:pt x="12" y="43"/>
                        <a:pt x="7" y="42"/>
                        <a:pt x="5" y="39"/>
                      </a:cubicBezTo>
                      <a:cubicBezTo>
                        <a:pt x="5" y="38"/>
                        <a:pt x="4" y="36"/>
                        <a:pt x="5" y="34"/>
                      </a:cubicBezTo>
                      <a:cubicBezTo>
                        <a:pt x="6" y="32"/>
                        <a:pt x="7" y="31"/>
                        <a:pt x="8" y="31"/>
                      </a:cubicBezTo>
                      <a:cubicBezTo>
                        <a:pt x="11" y="29"/>
                        <a:pt x="15" y="31"/>
                        <a:pt x="16" y="32"/>
                      </a:cubicBezTo>
                      <a:cubicBezTo>
                        <a:pt x="17" y="32"/>
                        <a:pt x="17" y="32"/>
                        <a:pt x="18" y="32"/>
                      </a:cubicBezTo>
                      <a:cubicBezTo>
                        <a:pt x="18" y="32"/>
                        <a:pt x="19" y="31"/>
                        <a:pt x="19" y="31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2"/>
                        <a:pt x="28" y="1"/>
                        <a:pt x="27" y="1"/>
                      </a:cubicBezTo>
                      <a:cubicBezTo>
                        <a:pt x="26" y="0"/>
                        <a:pt x="25" y="1"/>
                        <a:pt x="24" y="2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14" y="26"/>
                        <a:pt x="10" y="26"/>
                        <a:pt x="7" y="27"/>
                      </a:cubicBezTo>
                      <a:cubicBezTo>
                        <a:pt x="4" y="28"/>
                        <a:pt x="2" y="30"/>
                        <a:pt x="1" y="33"/>
                      </a:cubicBezTo>
                      <a:cubicBezTo>
                        <a:pt x="0" y="36"/>
                        <a:pt x="1" y="39"/>
                        <a:pt x="2" y="41"/>
                      </a:cubicBezTo>
                      <a:cubicBezTo>
                        <a:pt x="5" y="46"/>
                        <a:pt x="13" y="47"/>
                        <a:pt x="14" y="47"/>
                      </a:cubicBezTo>
                      <a:close/>
                    </a:path>
                  </a:pathLst>
                </a:custGeom>
                <a:solidFill>
                  <a:srgbClr val="EAB1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7" name="PA-椭圆 166">
                <a:extLst>
                  <a:ext uri="{FF2B5EF4-FFF2-40B4-BE49-F238E27FC236}">
                    <a16:creationId xmlns:a16="http://schemas.microsoft.com/office/drawing/2014/main" id="{4943FB7C-51EA-F5D9-0E70-98FD095A2B40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4499610" y="1835663"/>
                <a:ext cx="3192779" cy="3186674"/>
              </a:xfrm>
              <a:prstGeom prst="ellipse">
                <a:avLst/>
              </a:prstGeom>
              <a:solidFill>
                <a:srgbClr val="57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PA-矩形 167">
                <a:extLst>
                  <a:ext uri="{FF2B5EF4-FFF2-40B4-BE49-F238E27FC236}">
                    <a16:creationId xmlns:a16="http://schemas.microsoft.com/office/drawing/2014/main" id="{9D9654CA-3DB9-20CE-A50A-D5051F9C21E3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5541485" y="2987424"/>
                <a:ext cx="954375" cy="1719502"/>
              </a:xfrm>
              <a:prstGeom prst="rect">
                <a:avLst/>
              </a:prstGeom>
              <a:solidFill>
                <a:srgbClr val="A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PA-矩形 168">
                <a:extLst>
                  <a:ext uri="{FF2B5EF4-FFF2-40B4-BE49-F238E27FC236}">
                    <a16:creationId xmlns:a16="http://schemas.microsoft.com/office/drawing/2014/main" id="{7EDFB436-8789-EC0B-1285-AB325B04E9D5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5541485" y="2987424"/>
                <a:ext cx="954375" cy="1719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PA-任意多边形 43">
                <a:extLst>
                  <a:ext uri="{FF2B5EF4-FFF2-40B4-BE49-F238E27FC236}">
                    <a16:creationId xmlns:a16="http://schemas.microsoft.com/office/drawing/2014/main" id="{A2919194-171C-834F-D4BB-FB7AD8636E3A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5419127" y="3836119"/>
                <a:ext cx="1047282" cy="1186219"/>
              </a:xfrm>
              <a:custGeom>
                <a:avLst/>
                <a:gdLst>
                  <a:gd name="connsiteX0" fmla="*/ 393249 w 817018"/>
                  <a:gd name="connsiteY0" fmla="*/ 491 h 925407"/>
                  <a:gd name="connsiteX1" fmla="*/ 438575 w 817018"/>
                  <a:gd name="connsiteY1" fmla="*/ 26897 h 925407"/>
                  <a:gd name="connsiteX2" fmla="*/ 767187 w 817018"/>
                  <a:gd name="connsiteY2" fmla="*/ 196646 h 925407"/>
                  <a:gd name="connsiteX3" fmla="*/ 786073 w 817018"/>
                  <a:gd name="connsiteY3" fmla="*/ 468244 h 925407"/>
                  <a:gd name="connsiteX4" fmla="*/ 714307 w 817018"/>
                  <a:gd name="connsiteY4" fmla="*/ 468244 h 925407"/>
                  <a:gd name="connsiteX5" fmla="*/ 714307 w 817018"/>
                  <a:gd name="connsiteY5" fmla="*/ 581411 h 925407"/>
                  <a:gd name="connsiteX6" fmla="*/ 702976 w 817018"/>
                  <a:gd name="connsiteY6" fmla="*/ 720982 h 925407"/>
                  <a:gd name="connsiteX7" fmla="*/ 698136 w 817018"/>
                  <a:gd name="connsiteY7" fmla="*/ 904818 h 925407"/>
                  <a:gd name="connsiteX8" fmla="*/ 698259 w 817018"/>
                  <a:gd name="connsiteY8" fmla="*/ 912459 h 925407"/>
                  <a:gd name="connsiteX9" fmla="*/ 655385 w 817018"/>
                  <a:gd name="connsiteY9" fmla="*/ 918990 h 925407"/>
                  <a:gd name="connsiteX10" fmla="*/ 528050 w 817018"/>
                  <a:gd name="connsiteY10" fmla="*/ 925407 h 925407"/>
                  <a:gd name="connsiteX11" fmla="*/ 43287 w 817018"/>
                  <a:gd name="connsiteY11" fmla="*/ 827725 h 925407"/>
                  <a:gd name="connsiteX12" fmla="*/ 19809 w 817018"/>
                  <a:gd name="connsiteY12" fmla="*/ 816437 h 925407"/>
                  <a:gd name="connsiteX13" fmla="*/ 15533 w 817018"/>
                  <a:gd name="connsiteY13" fmla="*/ 698349 h 925407"/>
                  <a:gd name="connsiteX14" fmla="*/ 425 w 817018"/>
                  <a:gd name="connsiteY14" fmla="*/ 502194 h 925407"/>
                  <a:gd name="connsiteX15" fmla="*/ 83522 w 817018"/>
                  <a:gd name="connsiteY15" fmla="*/ 249457 h 925407"/>
                  <a:gd name="connsiteX16" fmla="*/ 291266 w 817018"/>
                  <a:gd name="connsiteY16" fmla="*/ 45758 h 925407"/>
                  <a:gd name="connsiteX17" fmla="*/ 393249 w 817018"/>
                  <a:gd name="connsiteY17" fmla="*/ 491 h 92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7018" h="925407">
                    <a:moveTo>
                      <a:pt x="393249" y="491"/>
                    </a:moveTo>
                    <a:cubicBezTo>
                      <a:pt x="404580" y="-3281"/>
                      <a:pt x="412135" y="15580"/>
                      <a:pt x="438575" y="26897"/>
                    </a:cubicBezTo>
                    <a:cubicBezTo>
                      <a:pt x="619878" y="98569"/>
                      <a:pt x="706753" y="121202"/>
                      <a:pt x="767187" y="196646"/>
                    </a:cubicBezTo>
                    <a:cubicBezTo>
                      <a:pt x="767187" y="196646"/>
                      <a:pt x="865393" y="472017"/>
                      <a:pt x="786073" y="468244"/>
                    </a:cubicBezTo>
                    <a:cubicBezTo>
                      <a:pt x="786073" y="468244"/>
                      <a:pt x="786073" y="468244"/>
                      <a:pt x="714307" y="468244"/>
                    </a:cubicBezTo>
                    <a:cubicBezTo>
                      <a:pt x="714307" y="468244"/>
                      <a:pt x="714307" y="468244"/>
                      <a:pt x="714307" y="581411"/>
                    </a:cubicBezTo>
                    <a:cubicBezTo>
                      <a:pt x="714307" y="581411"/>
                      <a:pt x="714307" y="581411"/>
                      <a:pt x="702976" y="720982"/>
                    </a:cubicBezTo>
                    <a:cubicBezTo>
                      <a:pt x="700143" y="782280"/>
                      <a:pt x="698490" y="843579"/>
                      <a:pt x="698136" y="904818"/>
                    </a:cubicBezTo>
                    <a:lnTo>
                      <a:pt x="698259" y="912459"/>
                    </a:lnTo>
                    <a:lnTo>
                      <a:pt x="655385" y="918990"/>
                    </a:lnTo>
                    <a:cubicBezTo>
                      <a:pt x="613518" y="923233"/>
                      <a:pt x="571038" y="925407"/>
                      <a:pt x="528050" y="925407"/>
                    </a:cubicBezTo>
                    <a:cubicBezTo>
                      <a:pt x="356097" y="925407"/>
                      <a:pt x="192284" y="890625"/>
                      <a:pt x="43287" y="827725"/>
                    </a:cubicBezTo>
                    <a:lnTo>
                      <a:pt x="19809" y="816437"/>
                    </a:lnTo>
                    <a:lnTo>
                      <a:pt x="15533" y="698349"/>
                    </a:lnTo>
                    <a:cubicBezTo>
                      <a:pt x="15533" y="698349"/>
                      <a:pt x="15533" y="698349"/>
                      <a:pt x="425" y="502194"/>
                    </a:cubicBezTo>
                    <a:cubicBezTo>
                      <a:pt x="425" y="502194"/>
                      <a:pt x="-10907" y="362623"/>
                      <a:pt x="83522" y="249457"/>
                    </a:cubicBezTo>
                    <a:cubicBezTo>
                      <a:pt x="113739" y="207962"/>
                      <a:pt x="223277" y="113657"/>
                      <a:pt x="291266" y="45758"/>
                    </a:cubicBezTo>
                    <a:cubicBezTo>
                      <a:pt x="310151" y="26897"/>
                      <a:pt x="385695" y="-3281"/>
                      <a:pt x="393249" y="49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1" name="PA-任意多边形 44">
                <a:extLst>
                  <a:ext uri="{FF2B5EF4-FFF2-40B4-BE49-F238E27FC236}">
                    <a16:creationId xmlns:a16="http://schemas.microsoft.com/office/drawing/2014/main" id="{FFC113CF-0588-A47D-2866-D2B2DFA6A0D9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6224054" y="4393549"/>
                <a:ext cx="241282" cy="621259"/>
              </a:xfrm>
              <a:custGeom>
                <a:avLst/>
                <a:gdLst>
                  <a:gd name="connsiteX0" fmla="*/ 188232 w 188232"/>
                  <a:gd name="connsiteY0" fmla="*/ 0 h 484664"/>
                  <a:gd name="connsiteX1" fmla="*/ 158115 w 188232"/>
                  <a:gd name="connsiteY1" fmla="*/ 33946 h 484664"/>
                  <a:gd name="connsiteX2" fmla="*/ 86587 w 188232"/>
                  <a:gd name="connsiteY2" fmla="*/ 33946 h 484664"/>
                  <a:gd name="connsiteX3" fmla="*/ 86587 w 188232"/>
                  <a:gd name="connsiteY3" fmla="*/ 147097 h 484664"/>
                  <a:gd name="connsiteX4" fmla="*/ 75293 w 188232"/>
                  <a:gd name="connsiteY4" fmla="*/ 286651 h 484664"/>
                  <a:gd name="connsiteX5" fmla="*/ 70469 w 188232"/>
                  <a:gd name="connsiteY5" fmla="*/ 470463 h 484664"/>
                  <a:gd name="connsiteX6" fmla="*/ 70583 w 188232"/>
                  <a:gd name="connsiteY6" fmla="*/ 477548 h 484664"/>
                  <a:gd name="connsiteX7" fmla="*/ 27436 w 188232"/>
                  <a:gd name="connsiteY7" fmla="*/ 484121 h 484664"/>
                  <a:gd name="connsiteX8" fmla="*/ 16662 w 188232"/>
                  <a:gd name="connsiteY8" fmla="*/ 484664 h 484664"/>
                  <a:gd name="connsiteX9" fmla="*/ 18823 w 188232"/>
                  <a:gd name="connsiteY9" fmla="*/ 396502 h 484664"/>
                  <a:gd name="connsiteX10" fmla="*/ 0 w 188232"/>
                  <a:gd name="connsiteY10" fmla="*/ 15087 h 48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232" h="484664">
                    <a:moveTo>
                      <a:pt x="188232" y="0"/>
                    </a:moveTo>
                    <a:cubicBezTo>
                      <a:pt x="184468" y="22630"/>
                      <a:pt x="176938" y="33946"/>
                      <a:pt x="158115" y="33946"/>
                    </a:cubicBezTo>
                    <a:cubicBezTo>
                      <a:pt x="158115" y="33946"/>
                      <a:pt x="158115" y="33946"/>
                      <a:pt x="86587" y="33946"/>
                    </a:cubicBezTo>
                    <a:cubicBezTo>
                      <a:pt x="86587" y="33946"/>
                      <a:pt x="86587" y="33946"/>
                      <a:pt x="86587" y="147097"/>
                    </a:cubicBezTo>
                    <a:cubicBezTo>
                      <a:pt x="86587" y="147097"/>
                      <a:pt x="86587" y="147097"/>
                      <a:pt x="75293" y="286651"/>
                    </a:cubicBezTo>
                    <a:cubicBezTo>
                      <a:pt x="72469" y="347941"/>
                      <a:pt x="70822" y="409232"/>
                      <a:pt x="70469" y="470463"/>
                    </a:cubicBezTo>
                    <a:lnTo>
                      <a:pt x="70583" y="477548"/>
                    </a:lnTo>
                    <a:lnTo>
                      <a:pt x="27436" y="484121"/>
                    </a:lnTo>
                    <a:lnTo>
                      <a:pt x="16662" y="484664"/>
                    </a:lnTo>
                    <a:lnTo>
                      <a:pt x="18823" y="396502"/>
                    </a:lnTo>
                    <a:cubicBezTo>
                      <a:pt x="18823" y="181986"/>
                      <a:pt x="0" y="15087"/>
                      <a:pt x="0" y="15087"/>
                    </a:cubicBezTo>
                    <a:close/>
                  </a:path>
                </a:pathLst>
              </a:custGeom>
              <a:solidFill>
                <a:srgbClr val="009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72" name="PA-任意多边形 45">
                <a:extLst>
                  <a:ext uri="{FF2B5EF4-FFF2-40B4-BE49-F238E27FC236}">
                    <a16:creationId xmlns:a16="http://schemas.microsoft.com/office/drawing/2014/main" id="{BE5A869C-A4AC-9414-C3C7-BB4C779A8D20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5769396" y="3852262"/>
                <a:ext cx="270644" cy="242155"/>
              </a:xfrm>
              <a:custGeom>
                <a:avLst/>
                <a:gdLst>
                  <a:gd name="T0" fmla="*/ 38 w 56"/>
                  <a:gd name="T1" fmla="*/ 7 h 50"/>
                  <a:gd name="T2" fmla="*/ 1 w 56"/>
                  <a:gd name="T3" fmla="*/ 3 h 50"/>
                  <a:gd name="T4" fmla="*/ 1 w 56"/>
                  <a:gd name="T5" fmla="*/ 24 h 50"/>
                  <a:gd name="T6" fmla="*/ 56 w 56"/>
                  <a:gd name="T7" fmla="*/ 25 h 50"/>
                  <a:gd name="T8" fmla="*/ 56 w 56"/>
                  <a:gd name="T9" fmla="*/ 0 h 50"/>
                  <a:gd name="T10" fmla="*/ 38 w 56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50">
                    <a:moveTo>
                      <a:pt x="38" y="7"/>
                    </a:moveTo>
                    <a:cubicBezTo>
                      <a:pt x="27" y="10"/>
                      <a:pt x="10" y="4"/>
                      <a:pt x="1" y="3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48"/>
                      <a:pt x="55" y="50"/>
                      <a:pt x="56" y="2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0" y="3"/>
                      <a:pt x="43" y="6"/>
                      <a:pt x="38" y="7"/>
                    </a:cubicBezTo>
                    <a:close/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PA-任意多边形 46">
                <a:extLst>
                  <a:ext uri="{FF2B5EF4-FFF2-40B4-BE49-F238E27FC236}">
                    <a16:creationId xmlns:a16="http://schemas.microsoft.com/office/drawing/2014/main" id="{93293B08-5718-9CB0-E66B-6B1FE1669453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5791779" y="3575514"/>
                <a:ext cx="258435" cy="170933"/>
              </a:xfrm>
              <a:custGeom>
                <a:avLst/>
                <a:gdLst>
                  <a:gd name="T0" fmla="*/ 53 w 53"/>
                  <a:gd name="T1" fmla="*/ 1 h 35"/>
                  <a:gd name="T2" fmla="*/ 1 w 53"/>
                  <a:gd name="T3" fmla="*/ 0 h 35"/>
                  <a:gd name="T4" fmla="*/ 0 w 53"/>
                  <a:gd name="T5" fmla="*/ 35 h 35"/>
                  <a:gd name="T6" fmla="*/ 52 w 53"/>
                  <a:gd name="T7" fmla="*/ 29 h 35"/>
                  <a:gd name="T8" fmla="*/ 53 w 53"/>
                  <a:gd name="T9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5">
                    <a:moveTo>
                      <a:pt x="53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6" y="33"/>
                      <a:pt x="39" y="30"/>
                      <a:pt x="52" y="29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PA-任意多边形 47">
                <a:extLst>
                  <a:ext uri="{FF2B5EF4-FFF2-40B4-BE49-F238E27FC236}">
                    <a16:creationId xmlns:a16="http://schemas.microsoft.com/office/drawing/2014/main" id="{E7947233-7DB4-C6E1-7A02-CC085D74D871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5773465" y="3715923"/>
                <a:ext cx="270644" cy="185178"/>
              </a:xfrm>
              <a:custGeom>
                <a:avLst/>
                <a:gdLst>
                  <a:gd name="T0" fmla="*/ 37 w 56"/>
                  <a:gd name="T1" fmla="*/ 35 h 38"/>
                  <a:gd name="T2" fmla="*/ 55 w 56"/>
                  <a:gd name="T3" fmla="*/ 28 h 38"/>
                  <a:gd name="T4" fmla="*/ 56 w 56"/>
                  <a:gd name="T5" fmla="*/ 0 h 38"/>
                  <a:gd name="T6" fmla="*/ 0 w 56"/>
                  <a:gd name="T7" fmla="*/ 6 h 38"/>
                  <a:gd name="T8" fmla="*/ 0 w 56"/>
                  <a:gd name="T9" fmla="*/ 31 h 38"/>
                  <a:gd name="T10" fmla="*/ 37 w 56"/>
                  <a:gd name="T11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38">
                    <a:moveTo>
                      <a:pt x="37" y="35"/>
                    </a:moveTo>
                    <a:cubicBezTo>
                      <a:pt x="42" y="34"/>
                      <a:pt x="49" y="31"/>
                      <a:pt x="55" y="28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3" y="1"/>
                      <a:pt x="16" y="4"/>
                      <a:pt x="0" y="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0" y="36"/>
                      <a:pt x="26" y="38"/>
                      <a:pt x="37" y="35"/>
                    </a:cubicBezTo>
                    <a:close/>
                  </a:path>
                </a:pathLst>
              </a:custGeom>
              <a:solidFill>
                <a:srgbClr val="EAB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PA-任意多边形 48">
                <a:extLst>
                  <a:ext uri="{FF2B5EF4-FFF2-40B4-BE49-F238E27FC236}">
                    <a16:creationId xmlns:a16="http://schemas.microsoft.com/office/drawing/2014/main" id="{00AD5D25-ADD1-904E-CA07-146BE4C47363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5380727" y="2537709"/>
                <a:ext cx="974724" cy="1338973"/>
              </a:xfrm>
              <a:custGeom>
                <a:avLst/>
                <a:gdLst>
                  <a:gd name="T0" fmla="*/ 78 w 201"/>
                  <a:gd name="T1" fmla="*/ 269 h 277"/>
                  <a:gd name="T2" fmla="*/ 8 w 201"/>
                  <a:gd name="T3" fmla="*/ 169 h 277"/>
                  <a:gd name="T4" fmla="*/ 23 w 201"/>
                  <a:gd name="T5" fmla="*/ 78 h 277"/>
                  <a:gd name="T6" fmla="*/ 123 w 201"/>
                  <a:gd name="T7" fmla="*/ 8 h 277"/>
                  <a:gd name="T8" fmla="*/ 193 w 201"/>
                  <a:gd name="T9" fmla="*/ 107 h 277"/>
                  <a:gd name="T10" fmla="*/ 177 w 201"/>
                  <a:gd name="T11" fmla="*/ 199 h 277"/>
                  <a:gd name="T12" fmla="*/ 78 w 201"/>
                  <a:gd name="T13" fmla="*/ 26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277">
                    <a:moveTo>
                      <a:pt x="78" y="269"/>
                    </a:moveTo>
                    <a:cubicBezTo>
                      <a:pt x="31" y="261"/>
                      <a:pt x="0" y="216"/>
                      <a:pt x="8" y="16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32" y="31"/>
                      <a:pt x="76" y="0"/>
                      <a:pt x="123" y="8"/>
                    </a:cubicBezTo>
                    <a:cubicBezTo>
                      <a:pt x="170" y="16"/>
                      <a:pt x="201" y="61"/>
                      <a:pt x="193" y="107"/>
                    </a:cubicBezTo>
                    <a:cubicBezTo>
                      <a:pt x="177" y="199"/>
                      <a:pt x="177" y="199"/>
                      <a:pt x="177" y="199"/>
                    </a:cubicBezTo>
                    <a:cubicBezTo>
                      <a:pt x="169" y="246"/>
                      <a:pt x="124" y="277"/>
                      <a:pt x="78" y="269"/>
                    </a:cubicBezTo>
                  </a:path>
                </a:pathLst>
              </a:custGeom>
              <a:solidFill>
                <a:srgbClr val="EAB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PA-任意多边形 49">
                <a:extLst>
                  <a:ext uri="{FF2B5EF4-FFF2-40B4-BE49-F238E27FC236}">
                    <a16:creationId xmlns:a16="http://schemas.microsoft.com/office/drawing/2014/main" id="{8B6B7270-A7C5-ED1F-4755-2BED95050F35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5376657" y="2527533"/>
                <a:ext cx="891292" cy="1334903"/>
              </a:xfrm>
              <a:custGeom>
                <a:avLst/>
                <a:gdLst>
                  <a:gd name="T0" fmla="*/ 67 w 184"/>
                  <a:gd name="T1" fmla="*/ 269 h 276"/>
                  <a:gd name="T2" fmla="*/ 7 w 184"/>
                  <a:gd name="T3" fmla="*/ 179 h 276"/>
                  <a:gd name="T4" fmla="*/ 20 w 184"/>
                  <a:gd name="T5" fmla="*/ 72 h 276"/>
                  <a:gd name="T6" fmla="*/ 112 w 184"/>
                  <a:gd name="T7" fmla="*/ 8 h 276"/>
                  <a:gd name="T8" fmla="*/ 176 w 184"/>
                  <a:gd name="T9" fmla="*/ 99 h 276"/>
                  <a:gd name="T10" fmla="*/ 158 w 184"/>
                  <a:gd name="T11" fmla="*/ 204 h 276"/>
                  <a:gd name="T12" fmla="*/ 67 w 184"/>
                  <a:gd name="T13" fmla="*/ 269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276">
                    <a:moveTo>
                      <a:pt x="67" y="269"/>
                    </a:moveTo>
                    <a:cubicBezTo>
                      <a:pt x="24" y="261"/>
                      <a:pt x="0" y="222"/>
                      <a:pt x="7" y="179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8" y="29"/>
                      <a:pt x="69" y="0"/>
                      <a:pt x="112" y="8"/>
                    </a:cubicBezTo>
                    <a:cubicBezTo>
                      <a:pt x="155" y="15"/>
                      <a:pt x="184" y="56"/>
                      <a:pt x="176" y="99"/>
                    </a:cubicBezTo>
                    <a:cubicBezTo>
                      <a:pt x="158" y="204"/>
                      <a:pt x="158" y="204"/>
                      <a:pt x="158" y="204"/>
                    </a:cubicBezTo>
                    <a:cubicBezTo>
                      <a:pt x="150" y="247"/>
                      <a:pt x="110" y="276"/>
                      <a:pt x="67" y="269"/>
                    </a:cubicBezTo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PA-任意多边形 50">
                <a:extLst>
                  <a:ext uri="{FF2B5EF4-FFF2-40B4-BE49-F238E27FC236}">
                    <a16:creationId xmlns:a16="http://schemas.microsoft.com/office/drawing/2014/main" id="{3DE05A0B-1EE5-B8C2-2F6E-33556C9F71D5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5531310" y="3142077"/>
                <a:ext cx="111921" cy="162793"/>
              </a:xfrm>
              <a:custGeom>
                <a:avLst/>
                <a:gdLst>
                  <a:gd name="T0" fmla="*/ 2 w 23"/>
                  <a:gd name="T1" fmla="*/ 15 h 34"/>
                  <a:gd name="T2" fmla="*/ 9 w 23"/>
                  <a:gd name="T3" fmla="*/ 33 h 34"/>
                  <a:gd name="T4" fmla="*/ 22 w 23"/>
                  <a:gd name="T5" fmla="*/ 19 h 34"/>
                  <a:gd name="T6" fmla="*/ 14 w 23"/>
                  <a:gd name="T7" fmla="*/ 1 h 34"/>
                  <a:gd name="T8" fmla="*/ 2 w 23"/>
                  <a:gd name="T9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4">
                    <a:moveTo>
                      <a:pt x="2" y="15"/>
                    </a:moveTo>
                    <a:cubicBezTo>
                      <a:pt x="0" y="24"/>
                      <a:pt x="4" y="32"/>
                      <a:pt x="9" y="33"/>
                    </a:cubicBezTo>
                    <a:cubicBezTo>
                      <a:pt x="15" y="34"/>
                      <a:pt x="20" y="27"/>
                      <a:pt x="22" y="19"/>
                    </a:cubicBezTo>
                    <a:cubicBezTo>
                      <a:pt x="23" y="10"/>
                      <a:pt x="20" y="2"/>
                      <a:pt x="14" y="1"/>
                    </a:cubicBezTo>
                    <a:cubicBezTo>
                      <a:pt x="9" y="0"/>
                      <a:pt x="3" y="7"/>
                      <a:pt x="2" y="1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PA-任意多边形 51">
                <a:extLst>
                  <a:ext uri="{FF2B5EF4-FFF2-40B4-BE49-F238E27FC236}">
                    <a16:creationId xmlns:a16="http://schemas.microsoft.com/office/drawing/2014/main" id="{7795C845-3BC7-5CA8-EA78-F9095CF2BF19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5917944" y="3213300"/>
                <a:ext cx="107851" cy="164829"/>
              </a:xfrm>
              <a:custGeom>
                <a:avLst/>
                <a:gdLst>
                  <a:gd name="T0" fmla="*/ 1 w 22"/>
                  <a:gd name="T1" fmla="*/ 15 h 34"/>
                  <a:gd name="T2" fmla="*/ 8 w 22"/>
                  <a:gd name="T3" fmla="*/ 33 h 34"/>
                  <a:gd name="T4" fmla="*/ 21 w 22"/>
                  <a:gd name="T5" fmla="*/ 19 h 34"/>
                  <a:gd name="T6" fmla="*/ 14 w 22"/>
                  <a:gd name="T7" fmla="*/ 1 h 34"/>
                  <a:gd name="T8" fmla="*/ 1 w 22"/>
                  <a:gd name="T9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4">
                    <a:moveTo>
                      <a:pt x="1" y="15"/>
                    </a:moveTo>
                    <a:cubicBezTo>
                      <a:pt x="0" y="24"/>
                      <a:pt x="3" y="32"/>
                      <a:pt x="8" y="33"/>
                    </a:cubicBezTo>
                    <a:cubicBezTo>
                      <a:pt x="14" y="34"/>
                      <a:pt x="19" y="27"/>
                      <a:pt x="21" y="19"/>
                    </a:cubicBezTo>
                    <a:cubicBezTo>
                      <a:pt x="22" y="10"/>
                      <a:pt x="19" y="2"/>
                      <a:pt x="14" y="1"/>
                    </a:cubicBezTo>
                    <a:cubicBezTo>
                      <a:pt x="8" y="0"/>
                      <a:pt x="3" y="7"/>
                      <a:pt x="1" y="1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PA-任意多边形 52">
                <a:extLst>
                  <a:ext uri="{FF2B5EF4-FFF2-40B4-BE49-F238E27FC236}">
                    <a16:creationId xmlns:a16="http://schemas.microsoft.com/office/drawing/2014/main" id="{ACC68918-BEB6-C433-23D1-916A416F6060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5899630" y="3426965"/>
                <a:ext cx="164829" cy="67153"/>
              </a:xfrm>
              <a:custGeom>
                <a:avLst/>
                <a:gdLst>
                  <a:gd name="T0" fmla="*/ 13 w 34"/>
                  <a:gd name="T1" fmla="*/ 0 h 14"/>
                  <a:gd name="T2" fmla="*/ 2 w 34"/>
                  <a:gd name="T3" fmla="*/ 4 h 14"/>
                  <a:gd name="T4" fmla="*/ 15 w 34"/>
                  <a:gd name="T5" fmla="*/ 13 h 14"/>
                  <a:gd name="T6" fmla="*/ 22 w 34"/>
                  <a:gd name="T7" fmla="*/ 14 h 14"/>
                  <a:gd name="T8" fmla="*/ 33 w 34"/>
                  <a:gd name="T9" fmla="*/ 10 h 14"/>
                  <a:gd name="T10" fmla="*/ 19 w 34"/>
                  <a:gd name="T11" fmla="*/ 1 h 14"/>
                  <a:gd name="T12" fmla="*/ 13 w 34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4">
                    <a:moveTo>
                      <a:pt x="13" y="0"/>
                    </a:moveTo>
                    <a:cubicBezTo>
                      <a:pt x="7" y="0"/>
                      <a:pt x="2" y="2"/>
                      <a:pt x="2" y="4"/>
                    </a:cubicBezTo>
                    <a:cubicBezTo>
                      <a:pt x="0" y="8"/>
                      <a:pt x="6" y="12"/>
                      <a:pt x="15" y="13"/>
                    </a:cubicBezTo>
                    <a:cubicBezTo>
                      <a:pt x="17" y="14"/>
                      <a:pt x="20" y="14"/>
                      <a:pt x="22" y="14"/>
                    </a:cubicBezTo>
                    <a:cubicBezTo>
                      <a:pt x="27" y="14"/>
                      <a:pt x="32" y="12"/>
                      <a:pt x="33" y="10"/>
                    </a:cubicBezTo>
                    <a:cubicBezTo>
                      <a:pt x="34" y="6"/>
                      <a:pt x="28" y="2"/>
                      <a:pt x="19" y="1"/>
                    </a:cubicBezTo>
                    <a:cubicBezTo>
                      <a:pt x="17" y="0"/>
                      <a:pt x="15" y="0"/>
                      <a:pt x="13" y="0"/>
                    </a:cubicBezTo>
                  </a:path>
                </a:pathLst>
              </a:custGeom>
              <a:solidFill>
                <a:srgbClr val="F4BC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PA-任意多边形 53">
                <a:extLst>
                  <a:ext uri="{FF2B5EF4-FFF2-40B4-BE49-F238E27FC236}">
                    <a16:creationId xmlns:a16="http://schemas.microsoft.com/office/drawing/2014/main" id="{041AADD6-7888-070D-6007-643E8201CF86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5429565" y="3329289"/>
                <a:ext cx="164829" cy="73257"/>
              </a:xfrm>
              <a:custGeom>
                <a:avLst/>
                <a:gdLst>
                  <a:gd name="T0" fmla="*/ 11 w 34"/>
                  <a:gd name="T1" fmla="*/ 0 h 15"/>
                  <a:gd name="T2" fmla="*/ 2 w 34"/>
                  <a:gd name="T3" fmla="*/ 4 h 15"/>
                  <a:gd name="T4" fmla="*/ 15 w 34"/>
                  <a:gd name="T5" fmla="*/ 13 h 15"/>
                  <a:gd name="T6" fmla="*/ 23 w 34"/>
                  <a:gd name="T7" fmla="*/ 15 h 15"/>
                  <a:gd name="T8" fmla="*/ 32 w 34"/>
                  <a:gd name="T9" fmla="*/ 11 h 15"/>
                  <a:gd name="T10" fmla="*/ 20 w 34"/>
                  <a:gd name="T11" fmla="*/ 1 h 15"/>
                  <a:gd name="T12" fmla="*/ 11 w 3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5">
                    <a:moveTo>
                      <a:pt x="11" y="0"/>
                    </a:moveTo>
                    <a:cubicBezTo>
                      <a:pt x="6" y="0"/>
                      <a:pt x="3" y="1"/>
                      <a:pt x="2" y="4"/>
                    </a:cubicBezTo>
                    <a:cubicBezTo>
                      <a:pt x="0" y="7"/>
                      <a:pt x="6" y="11"/>
                      <a:pt x="15" y="13"/>
                    </a:cubicBezTo>
                    <a:cubicBezTo>
                      <a:pt x="18" y="14"/>
                      <a:pt x="21" y="15"/>
                      <a:pt x="23" y="15"/>
                    </a:cubicBezTo>
                    <a:cubicBezTo>
                      <a:pt x="28" y="15"/>
                      <a:pt x="32" y="13"/>
                      <a:pt x="32" y="11"/>
                    </a:cubicBezTo>
                    <a:cubicBezTo>
                      <a:pt x="34" y="8"/>
                      <a:pt x="28" y="3"/>
                      <a:pt x="20" y="1"/>
                    </a:cubicBezTo>
                    <a:cubicBezTo>
                      <a:pt x="17" y="1"/>
                      <a:pt x="14" y="0"/>
                      <a:pt x="11" y="0"/>
                    </a:cubicBezTo>
                  </a:path>
                </a:pathLst>
              </a:custGeom>
              <a:solidFill>
                <a:srgbClr val="F4BC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PA-任意多边形 54">
                <a:extLst>
                  <a:ext uri="{FF2B5EF4-FFF2-40B4-BE49-F238E27FC236}">
                    <a16:creationId xmlns:a16="http://schemas.microsoft.com/office/drawing/2014/main" id="{24644ACA-D3C8-BC7F-7371-0F0150408BC4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6170273" y="3258068"/>
                <a:ext cx="290993" cy="356110"/>
              </a:xfrm>
              <a:custGeom>
                <a:avLst/>
                <a:gdLst>
                  <a:gd name="T0" fmla="*/ 6 w 60"/>
                  <a:gd name="T1" fmla="*/ 32 h 74"/>
                  <a:gd name="T2" fmla="*/ 19 w 60"/>
                  <a:gd name="T3" fmla="*/ 71 h 74"/>
                  <a:gd name="T4" fmla="*/ 54 w 60"/>
                  <a:gd name="T5" fmla="*/ 42 h 74"/>
                  <a:gd name="T6" fmla="*/ 41 w 60"/>
                  <a:gd name="T7" fmla="*/ 3 h 74"/>
                  <a:gd name="T8" fmla="*/ 6 w 60"/>
                  <a:gd name="T9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74">
                    <a:moveTo>
                      <a:pt x="6" y="32"/>
                    </a:moveTo>
                    <a:cubicBezTo>
                      <a:pt x="0" y="51"/>
                      <a:pt x="5" y="68"/>
                      <a:pt x="19" y="71"/>
                    </a:cubicBezTo>
                    <a:cubicBezTo>
                      <a:pt x="32" y="74"/>
                      <a:pt x="48" y="61"/>
                      <a:pt x="54" y="42"/>
                    </a:cubicBezTo>
                    <a:cubicBezTo>
                      <a:pt x="60" y="23"/>
                      <a:pt x="54" y="6"/>
                      <a:pt x="41" y="3"/>
                    </a:cubicBezTo>
                    <a:cubicBezTo>
                      <a:pt x="28" y="0"/>
                      <a:pt x="12" y="13"/>
                      <a:pt x="6" y="32"/>
                    </a:cubicBezTo>
                    <a:close/>
                  </a:path>
                </a:pathLst>
              </a:custGeom>
              <a:solidFill>
                <a:srgbClr val="EAB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PA-任意多边形 55">
                <a:extLst>
                  <a:ext uri="{FF2B5EF4-FFF2-40B4-BE49-F238E27FC236}">
                    <a16:creationId xmlns:a16="http://schemas.microsoft.com/office/drawing/2014/main" id="{D7B122D6-6F8D-D8EC-904C-DF73FCBCD529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5384796" y="2401369"/>
                <a:ext cx="1111062" cy="952339"/>
              </a:xfrm>
              <a:custGeom>
                <a:avLst/>
                <a:gdLst>
                  <a:gd name="T0" fmla="*/ 169 w 229"/>
                  <a:gd name="T1" fmla="*/ 109 h 197"/>
                  <a:gd name="T2" fmla="*/ 3 w 229"/>
                  <a:gd name="T3" fmla="*/ 120 h 197"/>
                  <a:gd name="T4" fmla="*/ 32 w 229"/>
                  <a:gd name="T5" fmla="*/ 36 h 197"/>
                  <a:gd name="T6" fmla="*/ 195 w 229"/>
                  <a:gd name="T7" fmla="*/ 51 h 197"/>
                  <a:gd name="T8" fmla="*/ 229 w 229"/>
                  <a:gd name="T9" fmla="*/ 117 h 197"/>
                  <a:gd name="T10" fmla="*/ 199 w 229"/>
                  <a:gd name="T11" fmla="*/ 183 h 197"/>
                  <a:gd name="T12" fmla="*/ 177 w 229"/>
                  <a:gd name="T13" fmla="*/ 197 h 197"/>
                  <a:gd name="T14" fmla="*/ 168 w 229"/>
                  <a:gd name="T15" fmla="*/ 176 h 197"/>
                  <a:gd name="T16" fmla="*/ 169 w 229"/>
                  <a:gd name="T17" fmla="*/ 10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" h="197">
                    <a:moveTo>
                      <a:pt x="169" y="109"/>
                    </a:moveTo>
                    <a:cubicBezTo>
                      <a:pt x="169" y="109"/>
                      <a:pt x="107" y="148"/>
                      <a:pt x="3" y="120"/>
                    </a:cubicBezTo>
                    <a:cubicBezTo>
                      <a:pt x="3" y="120"/>
                      <a:pt x="0" y="61"/>
                      <a:pt x="32" y="36"/>
                    </a:cubicBezTo>
                    <a:cubicBezTo>
                      <a:pt x="63" y="12"/>
                      <a:pt x="158" y="0"/>
                      <a:pt x="195" y="51"/>
                    </a:cubicBezTo>
                    <a:cubicBezTo>
                      <a:pt x="195" y="51"/>
                      <a:pt x="229" y="64"/>
                      <a:pt x="229" y="117"/>
                    </a:cubicBezTo>
                    <a:cubicBezTo>
                      <a:pt x="229" y="147"/>
                      <a:pt x="199" y="183"/>
                      <a:pt x="199" y="183"/>
                    </a:cubicBezTo>
                    <a:cubicBezTo>
                      <a:pt x="199" y="183"/>
                      <a:pt x="187" y="183"/>
                      <a:pt x="177" y="197"/>
                    </a:cubicBezTo>
                    <a:cubicBezTo>
                      <a:pt x="177" y="197"/>
                      <a:pt x="172" y="186"/>
                      <a:pt x="168" y="176"/>
                    </a:cubicBezTo>
                    <a:cubicBezTo>
                      <a:pt x="168" y="176"/>
                      <a:pt x="155" y="144"/>
                      <a:pt x="169" y="109"/>
                    </a:cubicBezTo>
                    <a:close/>
                  </a:path>
                </a:pathLst>
              </a:custGeom>
              <a:solidFill>
                <a:srgbClr val="A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PA-任意多边形 56">
                <a:extLst>
                  <a:ext uri="{FF2B5EF4-FFF2-40B4-BE49-F238E27FC236}">
                    <a16:creationId xmlns:a16="http://schemas.microsoft.com/office/drawing/2014/main" id="{8B173A2C-60FB-7574-178F-1F5DBCF31A78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5569974" y="3532780"/>
                <a:ext cx="238085" cy="144479"/>
              </a:xfrm>
              <a:custGeom>
                <a:avLst/>
                <a:gdLst>
                  <a:gd name="T0" fmla="*/ 1 w 49"/>
                  <a:gd name="T1" fmla="*/ 0 h 30"/>
                  <a:gd name="T2" fmla="*/ 21 w 49"/>
                  <a:gd name="T3" fmla="*/ 7 h 30"/>
                  <a:gd name="T4" fmla="*/ 49 w 49"/>
                  <a:gd name="T5" fmla="*/ 6 h 30"/>
                  <a:gd name="T6" fmla="*/ 44 w 49"/>
                  <a:gd name="T7" fmla="*/ 19 h 30"/>
                  <a:gd name="T8" fmla="*/ 22 w 49"/>
                  <a:gd name="T9" fmla="*/ 28 h 30"/>
                  <a:gd name="T10" fmla="*/ 11 w 49"/>
                  <a:gd name="T11" fmla="*/ 24 h 30"/>
                  <a:gd name="T12" fmla="*/ 1 w 49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30">
                    <a:moveTo>
                      <a:pt x="1" y="0"/>
                    </a:moveTo>
                    <a:cubicBezTo>
                      <a:pt x="1" y="0"/>
                      <a:pt x="10" y="5"/>
                      <a:pt x="21" y="7"/>
                    </a:cubicBezTo>
                    <a:cubicBezTo>
                      <a:pt x="32" y="10"/>
                      <a:pt x="49" y="6"/>
                      <a:pt x="49" y="6"/>
                    </a:cubicBezTo>
                    <a:cubicBezTo>
                      <a:pt x="49" y="6"/>
                      <a:pt x="48" y="13"/>
                      <a:pt x="44" y="19"/>
                    </a:cubicBezTo>
                    <a:cubicBezTo>
                      <a:pt x="40" y="25"/>
                      <a:pt x="33" y="30"/>
                      <a:pt x="22" y="28"/>
                    </a:cubicBezTo>
                    <a:cubicBezTo>
                      <a:pt x="17" y="28"/>
                      <a:pt x="14" y="26"/>
                      <a:pt x="11" y="24"/>
                    </a:cubicBezTo>
                    <a:cubicBezTo>
                      <a:pt x="0" y="1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PA-任意多边形 57">
                <a:extLst>
                  <a:ext uri="{FF2B5EF4-FFF2-40B4-BE49-F238E27FC236}">
                    <a16:creationId xmlns:a16="http://schemas.microsoft.com/office/drawing/2014/main" id="{70E912FC-BB12-D3EB-D890-9E24887AF87E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6001376" y="3233649"/>
                <a:ext cx="67153" cy="38664"/>
              </a:xfrm>
              <a:custGeom>
                <a:avLst/>
                <a:gdLst>
                  <a:gd name="T0" fmla="*/ 3 w 14"/>
                  <a:gd name="T1" fmla="*/ 8 h 8"/>
                  <a:gd name="T2" fmla="*/ 14 w 14"/>
                  <a:gd name="T3" fmla="*/ 5 h 8"/>
                  <a:gd name="T4" fmla="*/ 0 w 14"/>
                  <a:gd name="T5" fmla="*/ 2 h 8"/>
                  <a:gd name="T6" fmla="*/ 3 w 14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3" y="8"/>
                    </a:moveTo>
                    <a:cubicBezTo>
                      <a:pt x="3" y="8"/>
                      <a:pt x="7" y="5"/>
                      <a:pt x="14" y="5"/>
                    </a:cubicBezTo>
                    <a:cubicBezTo>
                      <a:pt x="14" y="5"/>
                      <a:pt x="8" y="0"/>
                      <a:pt x="0" y="2"/>
                    </a:cubicBez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PA-任意多边形 58">
                <a:extLst>
                  <a:ext uri="{FF2B5EF4-FFF2-40B4-BE49-F238E27FC236}">
                    <a16:creationId xmlns:a16="http://schemas.microsoft.com/office/drawing/2014/main" id="{923A2A4F-1FFC-EF4E-DD7D-7A4D0925FA96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5510961" y="3135973"/>
                <a:ext cx="69187" cy="44768"/>
              </a:xfrm>
              <a:custGeom>
                <a:avLst/>
                <a:gdLst>
                  <a:gd name="T0" fmla="*/ 10 w 14"/>
                  <a:gd name="T1" fmla="*/ 9 h 9"/>
                  <a:gd name="T2" fmla="*/ 0 w 14"/>
                  <a:gd name="T3" fmla="*/ 3 h 9"/>
                  <a:gd name="T4" fmla="*/ 14 w 14"/>
                  <a:gd name="T5" fmla="*/ 4 h 9"/>
                  <a:gd name="T6" fmla="*/ 10 w 14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10" y="9"/>
                    </a:moveTo>
                    <a:cubicBezTo>
                      <a:pt x="10" y="9"/>
                      <a:pt x="7" y="5"/>
                      <a:pt x="0" y="3"/>
                    </a:cubicBezTo>
                    <a:cubicBezTo>
                      <a:pt x="0" y="3"/>
                      <a:pt x="7" y="0"/>
                      <a:pt x="14" y="4"/>
                    </a:cubicBez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PA-任意多边形 59">
                <a:extLst>
                  <a:ext uri="{FF2B5EF4-FFF2-40B4-BE49-F238E27FC236}">
                    <a16:creationId xmlns:a16="http://schemas.microsoft.com/office/drawing/2014/main" id="{9A0C0FC5-21B2-FAF1-DBAB-FBC2097EBE02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6188724" y="4021160"/>
                <a:ext cx="673347" cy="928892"/>
              </a:xfrm>
              <a:custGeom>
                <a:avLst/>
                <a:gdLst>
                  <a:gd name="connsiteX0" fmla="*/ 103332 w 525299"/>
                  <a:gd name="connsiteY0" fmla="*/ 0 h 724658"/>
                  <a:gd name="connsiteX1" fmla="*/ 500542 w 525299"/>
                  <a:gd name="connsiteY1" fmla="*/ 555041 h 724658"/>
                  <a:gd name="connsiteX2" fmla="*/ 525299 w 525299"/>
                  <a:gd name="connsiteY2" fmla="*/ 628596 h 724658"/>
                  <a:gd name="connsiteX3" fmla="*/ 521292 w 525299"/>
                  <a:gd name="connsiteY3" fmla="*/ 631026 h 724658"/>
                  <a:gd name="connsiteX4" fmla="*/ 412427 w 525299"/>
                  <a:gd name="connsiteY4" fmla="*/ 683369 h 724658"/>
                  <a:gd name="connsiteX5" fmla="*/ 299401 w 525299"/>
                  <a:gd name="connsiteY5" fmla="*/ 724658 h 724658"/>
                  <a:gd name="connsiteX6" fmla="*/ 279247 w 525299"/>
                  <a:gd name="connsiteY6" fmla="*/ 683424 h 724658"/>
                  <a:gd name="connsiteX7" fmla="*/ 76855 w 525299"/>
                  <a:gd name="connsiteY7" fmla="*/ 418759 h 724658"/>
                  <a:gd name="connsiteX8" fmla="*/ 16336 w 525299"/>
                  <a:gd name="connsiteY8" fmla="*/ 135814 h 724658"/>
                  <a:gd name="connsiteX9" fmla="*/ 61725 w 525299"/>
                  <a:gd name="connsiteY9" fmla="*/ 37726 h 724658"/>
                  <a:gd name="connsiteX10" fmla="*/ 103332 w 525299"/>
                  <a:gd name="connsiteY10" fmla="*/ 0 h 724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5299" h="724658">
                    <a:moveTo>
                      <a:pt x="103332" y="0"/>
                    </a:moveTo>
                    <a:cubicBezTo>
                      <a:pt x="291273" y="127326"/>
                      <a:pt x="416789" y="332756"/>
                      <a:pt x="500542" y="555041"/>
                    </a:cubicBezTo>
                    <a:lnTo>
                      <a:pt x="525299" y="628596"/>
                    </a:lnTo>
                    <a:lnTo>
                      <a:pt x="521292" y="631026"/>
                    </a:lnTo>
                    <a:cubicBezTo>
                      <a:pt x="485999" y="650162"/>
                      <a:pt x="449676" y="667644"/>
                      <a:pt x="412427" y="683369"/>
                    </a:cubicBezTo>
                    <a:lnTo>
                      <a:pt x="299401" y="724658"/>
                    </a:lnTo>
                    <a:lnTo>
                      <a:pt x="279247" y="683424"/>
                    </a:lnTo>
                    <a:cubicBezTo>
                      <a:pt x="205400" y="547853"/>
                      <a:pt x="130755" y="454127"/>
                      <a:pt x="76855" y="418759"/>
                    </a:cubicBezTo>
                    <a:cubicBezTo>
                      <a:pt x="54160" y="399896"/>
                      <a:pt x="-36619" y="320672"/>
                      <a:pt x="16336" y="135814"/>
                    </a:cubicBezTo>
                    <a:cubicBezTo>
                      <a:pt x="23901" y="101860"/>
                      <a:pt x="39031" y="67907"/>
                      <a:pt x="61725" y="37726"/>
                    </a:cubicBezTo>
                    <a:cubicBezTo>
                      <a:pt x="73073" y="18863"/>
                      <a:pt x="88203" y="7545"/>
                      <a:pt x="103332" y="0"/>
                    </a:cubicBezTo>
                    <a:close/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7" name="PA-任意多边形 60">
                <a:extLst>
                  <a:ext uri="{FF2B5EF4-FFF2-40B4-BE49-F238E27FC236}">
                    <a16:creationId xmlns:a16="http://schemas.microsoft.com/office/drawing/2014/main" id="{F93DFD30-604C-8805-8D4E-DCC426515E13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5559799" y="3166496"/>
                <a:ext cx="34594" cy="42734"/>
              </a:xfrm>
              <a:custGeom>
                <a:avLst/>
                <a:gdLst>
                  <a:gd name="T0" fmla="*/ 7 w 7"/>
                  <a:gd name="T1" fmla="*/ 5 h 9"/>
                  <a:gd name="T2" fmla="*/ 5 w 7"/>
                  <a:gd name="T3" fmla="*/ 0 h 9"/>
                  <a:gd name="T4" fmla="*/ 1 w 7"/>
                  <a:gd name="T5" fmla="*/ 3 h 9"/>
                  <a:gd name="T6" fmla="*/ 2 w 7"/>
                  <a:gd name="T7" fmla="*/ 9 h 9"/>
                  <a:gd name="T8" fmla="*/ 7 w 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cubicBezTo>
                      <a:pt x="7" y="3"/>
                      <a:pt x="7" y="1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4" y="9"/>
                      <a:pt x="6" y="8"/>
                      <a:pt x="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PA-任意多边形 61">
                <a:extLst>
                  <a:ext uri="{FF2B5EF4-FFF2-40B4-BE49-F238E27FC236}">
                    <a16:creationId xmlns:a16="http://schemas.microsoft.com/office/drawing/2014/main" id="{161984D3-3608-6D97-A2D4-5BCCEB73A3EC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5569974" y="3188881"/>
                <a:ext cx="24419" cy="38664"/>
              </a:xfrm>
              <a:custGeom>
                <a:avLst/>
                <a:gdLst>
                  <a:gd name="T0" fmla="*/ 5 w 5"/>
                  <a:gd name="T1" fmla="*/ 5 h 8"/>
                  <a:gd name="T2" fmla="*/ 4 w 5"/>
                  <a:gd name="T3" fmla="*/ 1 h 8"/>
                  <a:gd name="T4" fmla="*/ 0 w 5"/>
                  <a:gd name="T5" fmla="*/ 3 h 8"/>
                  <a:gd name="T6" fmla="*/ 1 w 5"/>
                  <a:gd name="T7" fmla="*/ 7 h 8"/>
                  <a:gd name="T8" fmla="*/ 5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cubicBezTo>
                      <a:pt x="5" y="3"/>
                      <a:pt x="5" y="1"/>
                      <a:pt x="4" y="1"/>
                    </a:cubicBezTo>
                    <a:cubicBezTo>
                      <a:pt x="3" y="0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7"/>
                    </a:cubicBezTo>
                    <a:cubicBezTo>
                      <a:pt x="2" y="8"/>
                      <a:pt x="4" y="7"/>
                      <a:pt x="5" y="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PA-任意多边形 62">
                <a:extLst>
                  <a:ext uri="{FF2B5EF4-FFF2-40B4-BE49-F238E27FC236}">
                    <a16:creationId xmlns:a16="http://schemas.microsoft.com/office/drawing/2014/main" id="{E9CFCA76-BD8A-CF36-0C5F-DC1568297831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5942363" y="3247893"/>
                <a:ext cx="34594" cy="42734"/>
              </a:xfrm>
              <a:custGeom>
                <a:avLst/>
                <a:gdLst>
                  <a:gd name="T0" fmla="*/ 6 w 7"/>
                  <a:gd name="T1" fmla="*/ 5 h 9"/>
                  <a:gd name="T2" fmla="*/ 5 w 7"/>
                  <a:gd name="T3" fmla="*/ 0 h 9"/>
                  <a:gd name="T4" fmla="*/ 1 w 7"/>
                  <a:gd name="T5" fmla="*/ 3 h 9"/>
                  <a:gd name="T6" fmla="*/ 2 w 7"/>
                  <a:gd name="T7" fmla="*/ 9 h 9"/>
                  <a:gd name="T8" fmla="*/ 6 w 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5"/>
                    </a:moveTo>
                    <a:cubicBezTo>
                      <a:pt x="7" y="3"/>
                      <a:pt x="6" y="1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6"/>
                      <a:pt x="0" y="8"/>
                      <a:pt x="2" y="9"/>
                    </a:cubicBezTo>
                    <a:cubicBezTo>
                      <a:pt x="3" y="9"/>
                      <a:pt x="5" y="8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PA-任意多边形 63">
                <a:extLst>
                  <a:ext uri="{FF2B5EF4-FFF2-40B4-BE49-F238E27FC236}">
                    <a16:creationId xmlns:a16="http://schemas.microsoft.com/office/drawing/2014/main" id="{3A749A02-949F-2D48-BC7D-FF4A7A3A6855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5948468" y="3272312"/>
                <a:ext cx="28489" cy="38664"/>
              </a:xfrm>
              <a:custGeom>
                <a:avLst/>
                <a:gdLst>
                  <a:gd name="T0" fmla="*/ 5 w 6"/>
                  <a:gd name="T1" fmla="*/ 5 h 8"/>
                  <a:gd name="T2" fmla="*/ 4 w 6"/>
                  <a:gd name="T3" fmla="*/ 1 h 8"/>
                  <a:gd name="T4" fmla="*/ 1 w 6"/>
                  <a:gd name="T5" fmla="*/ 3 h 8"/>
                  <a:gd name="T6" fmla="*/ 2 w 6"/>
                  <a:gd name="T7" fmla="*/ 7 h 8"/>
                  <a:gd name="T8" fmla="*/ 5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5" y="5"/>
                    </a:moveTo>
                    <a:cubicBezTo>
                      <a:pt x="6" y="3"/>
                      <a:pt x="5" y="1"/>
                      <a:pt x="4" y="1"/>
                    </a:cubicBezTo>
                    <a:cubicBezTo>
                      <a:pt x="3" y="0"/>
                      <a:pt x="2" y="2"/>
                      <a:pt x="1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3" y="8"/>
                      <a:pt x="4" y="7"/>
                      <a:pt x="5" y="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PA-任意多边形 64">
                <a:extLst>
                  <a:ext uri="{FF2B5EF4-FFF2-40B4-BE49-F238E27FC236}">
                    <a16:creationId xmlns:a16="http://schemas.microsoft.com/office/drawing/2014/main" id="{7BB3ED5D-950A-BEEB-7E62-D815411F2476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5962712" y="3117658"/>
                <a:ext cx="130234" cy="63083"/>
              </a:xfrm>
              <a:custGeom>
                <a:avLst/>
                <a:gdLst>
                  <a:gd name="T0" fmla="*/ 25 w 27"/>
                  <a:gd name="T1" fmla="*/ 13 h 13"/>
                  <a:gd name="T2" fmla="*/ 23 w 27"/>
                  <a:gd name="T3" fmla="*/ 12 h 13"/>
                  <a:gd name="T4" fmla="*/ 2 w 27"/>
                  <a:gd name="T5" fmla="*/ 5 h 13"/>
                  <a:gd name="T6" fmla="*/ 0 w 27"/>
                  <a:gd name="T7" fmla="*/ 3 h 13"/>
                  <a:gd name="T8" fmla="*/ 2 w 27"/>
                  <a:gd name="T9" fmla="*/ 0 h 13"/>
                  <a:gd name="T10" fmla="*/ 26 w 27"/>
                  <a:gd name="T11" fmla="*/ 9 h 13"/>
                  <a:gd name="T12" fmla="*/ 26 w 27"/>
                  <a:gd name="T13" fmla="*/ 12 h 13"/>
                  <a:gd name="T14" fmla="*/ 25 w 27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3">
                    <a:moveTo>
                      <a:pt x="25" y="13"/>
                    </a:moveTo>
                    <a:cubicBezTo>
                      <a:pt x="24" y="13"/>
                      <a:pt x="23" y="13"/>
                      <a:pt x="23" y="12"/>
                    </a:cubicBezTo>
                    <a:cubicBezTo>
                      <a:pt x="14" y="5"/>
                      <a:pt x="3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16" y="0"/>
                      <a:pt x="26" y="9"/>
                    </a:cubicBezTo>
                    <a:cubicBezTo>
                      <a:pt x="27" y="10"/>
                      <a:pt x="27" y="11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lose/>
                  </a:path>
                </a:pathLst>
              </a:custGeom>
              <a:solidFill>
                <a:srgbClr val="A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PA-任意多边形 65">
                <a:extLst>
                  <a:ext uri="{FF2B5EF4-FFF2-40B4-BE49-F238E27FC236}">
                    <a16:creationId xmlns:a16="http://schemas.microsoft.com/office/drawing/2014/main" id="{E5F38B62-0BF1-64B3-88B4-7FC105A8989C}"/>
                  </a:ext>
                </a:extLst>
              </p:cNvPr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5525206" y="3050507"/>
                <a:ext cx="136340" cy="46804"/>
              </a:xfrm>
              <a:custGeom>
                <a:avLst/>
                <a:gdLst>
                  <a:gd name="T0" fmla="*/ 1 w 28"/>
                  <a:gd name="T1" fmla="*/ 10 h 10"/>
                  <a:gd name="T2" fmla="*/ 0 w 28"/>
                  <a:gd name="T3" fmla="*/ 9 h 10"/>
                  <a:gd name="T4" fmla="*/ 2 w 28"/>
                  <a:gd name="T5" fmla="*/ 6 h 10"/>
                  <a:gd name="T6" fmla="*/ 26 w 28"/>
                  <a:gd name="T7" fmla="*/ 4 h 10"/>
                  <a:gd name="T8" fmla="*/ 28 w 28"/>
                  <a:gd name="T9" fmla="*/ 7 h 10"/>
                  <a:gd name="T10" fmla="*/ 25 w 28"/>
                  <a:gd name="T11" fmla="*/ 8 h 10"/>
                  <a:gd name="T12" fmla="*/ 3 w 28"/>
                  <a:gd name="T13" fmla="*/ 10 h 10"/>
                  <a:gd name="T14" fmla="*/ 1 w 28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0">
                    <a:moveTo>
                      <a:pt x="1" y="10"/>
                    </a:moveTo>
                    <a:cubicBezTo>
                      <a:pt x="1" y="10"/>
                      <a:pt x="1" y="9"/>
                      <a:pt x="0" y="9"/>
                    </a:cubicBezTo>
                    <a:cubicBezTo>
                      <a:pt x="0" y="8"/>
                      <a:pt x="0" y="6"/>
                      <a:pt x="2" y="6"/>
                    </a:cubicBezTo>
                    <a:cubicBezTo>
                      <a:pt x="14" y="0"/>
                      <a:pt x="26" y="4"/>
                      <a:pt x="26" y="4"/>
                    </a:cubicBezTo>
                    <a:cubicBezTo>
                      <a:pt x="28" y="4"/>
                      <a:pt x="28" y="6"/>
                      <a:pt x="28" y="7"/>
                    </a:cubicBezTo>
                    <a:cubicBezTo>
                      <a:pt x="28" y="8"/>
                      <a:pt x="26" y="9"/>
                      <a:pt x="25" y="8"/>
                    </a:cubicBezTo>
                    <a:cubicBezTo>
                      <a:pt x="25" y="8"/>
                      <a:pt x="14" y="5"/>
                      <a:pt x="3" y="10"/>
                    </a:cubicBezTo>
                    <a:cubicBezTo>
                      <a:pt x="3" y="10"/>
                      <a:pt x="2" y="10"/>
                      <a:pt x="1" y="10"/>
                    </a:cubicBezTo>
                    <a:close/>
                  </a:path>
                </a:pathLst>
              </a:custGeom>
              <a:solidFill>
                <a:srgbClr val="A559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PA-任意多边形 66">
                <a:extLst>
                  <a:ext uri="{FF2B5EF4-FFF2-40B4-BE49-F238E27FC236}">
                    <a16:creationId xmlns:a16="http://schemas.microsoft.com/office/drawing/2014/main" id="{7A5E7EEE-55FB-8C85-9D9E-60FE0ABC3829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5647301" y="3205160"/>
                <a:ext cx="136340" cy="225876"/>
              </a:xfrm>
              <a:custGeom>
                <a:avLst/>
                <a:gdLst>
                  <a:gd name="T0" fmla="*/ 14 w 28"/>
                  <a:gd name="T1" fmla="*/ 47 h 47"/>
                  <a:gd name="T2" fmla="*/ 16 w 28"/>
                  <a:gd name="T3" fmla="*/ 45 h 47"/>
                  <a:gd name="T4" fmla="*/ 14 w 28"/>
                  <a:gd name="T5" fmla="*/ 43 h 47"/>
                  <a:gd name="T6" fmla="*/ 5 w 28"/>
                  <a:gd name="T7" fmla="*/ 39 h 47"/>
                  <a:gd name="T8" fmla="*/ 5 w 28"/>
                  <a:gd name="T9" fmla="*/ 34 h 47"/>
                  <a:gd name="T10" fmla="*/ 8 w 28"/>
                  <a:gd name="T11" fmla="*/ 31 h 47"/>
                  <a:gd name="T12" fmla="*/ 16 w 28"/>
                  <a:gd name="T13" fmla="*/ 32 h 47"/>
                  <a:gd name="T14" fmla="*/ 18 w 28"/>
                  <a:gd name="T15" fmla="*/ 32 h 47"/>
                  <a:gd name="T16" fmla="*/ 19 w 28"/>
                  <a:gd name="T17" fmla="*/ 31 h 47"/>
                  <a:gd name="T18" fmla="*/ 28 w 28"/>
                  <a:gd name="T19" fmla="*/ 3 h 47"/>
                  <a:gd name="T20" fmla="*/ 27 w 28"/>
                  <a:gd name="T21" fmla="*/ 1 h 47"/>
                  <a:gd name="T22" fmla="*/ 24 w 28"/>
                  <a:gd name="T23" fmla="*/ 2 h 47"/>
                  <a:gd name="T24" fmla="*/ 16 w 28"/>
                  <a:gd name="T25" fmla="*/ 27 h 47"/>
                  <a:gd name="T26" fmla="*/ 7 w 28"/>
                  <a:gd name="T27" fmla="*/ 27 h 47"/>
                  <a:gd name="T28" fmla="*/ 1 w 28"/>
                  <a:gd name="T29" fmla="*/ 33 h 47"/>
                  <a:gd name="T30" fmla="*/ 2 w 28"/>
                  <a:gd name="T31" fmla="*/ 41 h 47"/>
                  <a:gd name="T32" fmla="*/ 14 w 28"/>
                  <a:gd name="T3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47">
                    <a:moveTo>
                      <a:pt x="14" y="47"/>
                    </a:moveTo>
                    <a:cubicBezTo>
                      <a:pt x="15" y="47"/>
                      <a:pt x="16" y="46"/>
                      <a:pt x="16" y="45"/>
                    </a:cubicBezTo>
                    <a:cubicBezTo>
                      <a:pt x="16" y="44"/>
                      <a:pt x="15" y="43"/>
                      <a:pt x="14" y="43"/>
                    </a:cubicBezTo>
                    <a:cubicBezTo>
                      <a:pt x="12" y="43"/>
                      <a:pt x="7" y="42"/>
                      <a:pt x="5" y="39"/>
                    </a:cubicBezTo>
                    <a:cubicBezTo>
                      <a:pt x="5" y="38"/>
                      <a:pt x="4" y="36"/>
                      <a:pt x="5" y="34"/>
                    </a:cubicBezTo>
                    <a:cubicBezTo>
                      <a:pt x="6" y="32"/>
                      <a:pt x="7" y="31"/>
                      <a:pt x="8" y="31"/>
                    </a:cubicBezTo>
                    <a:cubicBezTo>
                      <a:pt x="11" y="29"/>
                      <a:pt x="15" y="31"/>
                      <a:pt x="16" y="32"/>
                    </a:cubicBezTo>
                    <a:cubicBezTo>
                      <a:pt x="17" y="32"/>
                      <a:pt x="17" y="32"/>
                      <a:pt x="18" y="32"/>
                    </a:cubicBezTo>
                    <a:cubicBezTo>
                      <a:pt x="18" y="32"/>
                      <a:pt x="19" y="31"/>
                      <a:pt x="19" y="3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8" y="1"/>
                      <a:pt x="27" y="1"/>
                    </a:cubicBezTo>
                    <a:cubicBezTo>
                      <a:pt x="26" y="0"/>
                      <a:pt x="25" y="1"/>
                      <a:pt x="24" y="2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4" y="26"/>
                      <a:pt x="10" y="26"/>
                      <a:pt x="7" y="27"/>
                    </a:cubicBezTo>
                    <a:cubicBezTo>
                      <a:pt x="4" y="28"/>
                      <a:pt x="2" y="30"/>
                      <a:pt x="1" y="33"/>
                    </a:cubicBezTo>
                    <a:cubicBezTo>
                      <a:pt x="0" y="36"/>
                      <a:pt x="1" y="39"/>
                      <a:pt x="2" y="41"/>
                    </a:cubicBezTo>
                    <a:cubicBezTo>
                      <a:pt x="5" y="46"/>
                      <a:pt x="13" y="47"/>
                      <a:pt x="14" y="47"/>
                    </a:cubicBezTo>
                    <a:close/>
                  </a:path>
                </a:pathLst>
              </a:custGeom>
              <a:solidFill>
                <a:srgbClr val="EAB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4" name="PA-组合 273">
            <a:extLst>
              <a:ext uri="{FF2B5EF4-FFF2-40B4-BE49-F238E27FC236}">
                <a16:creationId xmlns:a16="http://schemas.microsoft.com/office/drawing/2014/main" id="{E4C33BD7-AD7C-BD51-B968-B75BE39B3021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7859372" y="2614877"/>
            <a:ext cx="860580" cy="871775"/>
            <a:chOff x="2572678" y="5297552"/>
            <a:chExt cx="860580" cy="871775"/>
          </a:xfrm>
        </p:grpSpPr>
        <p:sp>
          <p:nvSpPr>
            <p:cNvPr id="262" name="PA-任意多边形 261">
              <a:extLst>
                <a:ext uri="{FF2B5EF4-FFF2-40B4-BE49-F238E27FC236}">
                  <a16:creationId xmlns:a16="http://schemas.microsoft.com/office/drawing/2014/main" id="{B8F0E7AE-9A5F-5157-7D85-3CB0302DCC5F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2572678" y="5297552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C0F7190-7C0E-836E-A293-9D04E8619914}"/>
                </a:ext>
              </a:extLst>
            </p:cNvPr>
            <p:cNvGrpSpPr/>
            <p:nvPr/>
          </p:nvGrpSpPr>
          <p:grpSpPr>
            <a:xfrm>
              <a:off x="2851839" y="5590209"/>
              <a:ext cx="288607" cy="287505"/>
              <a:chOff x="4486273" y="1989700"/>
              <a:chExt cx="3219454" cy="3207158"/>
            </a:xfrm>
          </p:grpSpPr>
          <p:sp>
            <p:nvSpPr>
              <p:cNvPr id="124" name="PA-椭圆 123">
                <a:extLst>
                  <a:ext uri="{FF2B5EF4-FFF2-40B4-BE49-F238E27FC236}">
                    <a16:creationId xmlns:a16="http://schemas.microsoft.com/office/drawing/2014/main" id="{460A2495-5BBC-1BD3-2FBF-21AB38EF80CF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4486273" y="1989700"/>
                <a:ext cx="3219454" cy="3207158"/>
              </a:xfrm>
              <a:prstGeom prst="ellipse">
                <a:avLst/>
              </a:prstGeom>
              <a:solidFill>
                <a:srgbClr val="57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PA-任意多边形 52">
                <a:extLst>
                  <a:ext uri="{FF2B5EF4-FFF2-40B4-BE49-F238E27FC236}">
                    <a16:creationId xmlns:a16="http://schemas.microsoft.com/office/drawing/2014/main" id="{F4DE6564-EAB1-A09F-3537-D5639224E702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5275730" y="4331532"/>
                <a:ext cx="1645793" cy="818690"/>
              </a:xfrm>
              <a:custGeom>
                <a:avLst/>
                <a:gdLst>
                  <a:gd name="connsiteX0" fmla="*/ 481083 w 980008"/>
                  <a:gd name="connsiteY0" fmla="*/ 555 h 487499"/>
                  <a:gd name="connsiteX1" fmla="*/ 496487 w 980008"/>
                  <a:gd name="connsiteY1" fmla="*/ 731 h 487499"/>
                  <a:gd name="connsiteX2" fmla="*/ 598470 w 980008"/>
                  <a:gd name="connsiteY2" fmla="*/ 30894 h 487499"/>
                  <a:gd name="connsiteX3" fmla="*/ 979963 w 980008"/>
                  <a:gd name="connsiteY3" fmla="*/ 362682 h 487499"/>
                  <a:gd name="connsiteX4" fmla="*/ 979072 w 980008"/>
                  <a:gd name="connsiteY4" fmla="*/ 369170 h 487499"/>
                  <a:gd name="connsiteX5" fmla="*/ 940771 w 980008"/>
                  <a:gd name="connsiteY5" fmla="*/ 389879 h 487499"/>
                  <a:gd name="connsiteX6" fmla="*/ 455389 w 980008"/>
                  <a:gd name="connsiteY6" fmla="*/ 487499 h 487499"/>
                  <a:gd name="connsiteX7" fmla="*/ 84575 w 980008"/>
                  <a:gd name="connsiteY7" fmla="*/ 431651 h 487499"/>
                  <a:gd name="connsiteX8" fmla="*/ 14744 w 980008"/>
                  <a:gd name="connsiteY8" fmla="*/ 406190 h 487499"/>
                  <a:gd name="connsiteX9" fmla="*/ 7699 w 980008"/>
                  <a:gd name="connsiteY9" fmla="*/ 391136 h 487499"/>
                  <a:gd name="connsiteX10" fmla="*/ 1679 w 980008"/>
                  <a:gd name="connsiteY10" fmla="*/ 362682 h 487499"/>
                  <a:gd name="connsiteX11" fmla="*/ 1679 w 980008"/>
                  <a:gd name="connsiteY11" fmla="*/ 328749 h 487499"/>
                  <a:gd name="connsiteX12" fmla="*/ 394504 w 980008"/>
                  <a:gd name="connsiteY12" fmla="*/ 23353 h 487499"/>
                  <a:gd name="connsiteX13" fmla="*/ 481083 w 980008"/>
                  <a:gd name="connsiteY13" fmla="*/ 555 h 48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80008" h="487499">
                    <a:moveTo>
                      <a:pt x="481083" y="555"/>
                    </a:moveTo>
                    <a:cubicBezTo>
                      <a:pt x="488933" y="-211"/>
                      <a:pt x="494599" y="-211"/>
                      <a:pt x="496487" y="731"/>
                    </a:cubicBezTo>
                    <a:cubicBezTo>
                      <a:pt x="507818" y="-3039"/>
                      <a:pt x="572030" y="12042"/>
                      <a:pt x="598470" y="30894"/>
                    </a:cubicBezTo>
                    <a:cubicBezTo>
                      <a:pt x="749556" y="136463"/>
                      <a:pt x="983740" y="208099"/>
                      <a:pt x="979963" y="362682"/>
                    </a:cubicBezTo>
                    <a:lnTo>
                      <a:pt x="979072" y="369170"/>
                    </a:lnTo>
                    <a:lnTo>
                      <a:pt x="940771" y="389879"/>
                    </a:lnTo>
                    <a:cubicBezTo>
                      <a:pt x="791584" y="452739"/>
                      <a:pt x="627562" y="487499"/>
                      <a:pt x="455389" y="487499"/>
                    </a:cubicBezTo>
                    <a:cubicBezTo>
                      <a:pt x="326260" y="487499"/>
                      <a:pt x="201715" y="467947"/>
                      <a:pt x="84575" y="431651"/>
                    </a:cubicBezTo>
                    <a:lnTo>
                      <a:pt x="14744" y="406190"/>
                    </a:lnTo>
                    <a:lnTo>
                      <a:pt x="7699" y="391136"/>
                    </a:lnTo>
                    <a:cubicBezTo>
                      <a:pt x="4512" y="381062"/>
                      <a:pt x="2624" y="371165"/>
                      <a:pt x="1679" y="362682"/>
                    </a:cubicBezTo>
                    <a:cubicBezTo>
                      <a:pt x="1679" y="351371"/>
                      <a:pt x="-2098" y="340060"/>
                      <a:pt x="1679" y="328749"/>
                    </a:cubicBezTo>
                    <a:cubicBezTo>
                      <a:pt x="16788" y="181707"/>
                      <a:pt x="243417" y="121381"/>
                      <a:pt x="394504" y="23353"/>
                    </a:cubicBezTo>
                    <a:cubicBezTo>
                      <a:pt x="414334" y="12042"/>
                      <a:pt x="457535" y="2852"/>
                      <a:pt x="481083" y="555"/>
                    </a:cubicBezTo>
                    <a:close/>
                  </a:path>
                </a:pathLst>
              </a:custGeom>
              <a:solidFill>
                <a:srgbClr val="7ECE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PA-任意多边形 15">
                <a:extLst>
                  <a:ext uri="{FF2B5EF4-FFF2-40B4-BE49-F238E27FC236}">
                    <a16:creationId xmlns:a16="http://schemas.microsoft.com/office/drawing/2014/main" id="{A53A1CB4-56A9-631F-2F78-C30878C3CB6C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5722761" y="4313099"/>
                <a:ext cx="722486" cy="482546"/>
              </a:xfrm>
              <a:custGeom>
                <a:avLst/>
                <a:gdLst>
                  <a:gd name="T0" fmla="*/ 8 w 114"/>
                  <a:gd name="T1" fmla="*/ 25 h 76"/>
                  <a:gd name="T2" fmla="*/ 53 w 114"/>
                  <a:gd name="T3" fmla="*/ 74 h 76"/>
                  <a:gd name="T4" fmla="*/ 114 w 114"/>
                  <a:gd name="T5" fmla="*/ 26 h 76"/>
                  <a:gd name="T6" fmla="*/ 71 w 114"/>
                  <a:gd name="T7" fmla="*/ 0 h 76"/>
                  <a:gd name="T8" fmla="*/ 39 w 114"/>
                  <a:gd name="T9" fmla="*/ 2 h 76"/>
                  <a:gd name="T10" fmla="*/ 8 w 114"/>
                  <a:gd name="T11" fmla="*/ 2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76">
                    <a:moveTo>
                      <a:pt x="8" y="25"/>
                    </a:moveTo>
                    <a:cubicBezTo>
                      <a:pt x="8" y="25"/>
                      <a:pt x="0" y="72"/>
                      <a:pt x="53" y="74"/>
                    </a:cubicBezTo>
                    <a:cubicBezTo>
                      <a:pt x="106" y="76"/>
                      <a:pt x="114" y="26"/>
                      <a:pt x="114" y="2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9" y="2"/>
                      <a:pt x="39" y="2"/>
                      <a:pt x="39" y="2"/>
                    </a:cubicBezTo>
                    <a:lnTo>
                      <a:pt x="8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PA-任意多边形 16">
                <a:extLst>
                  <a:ext uri="{FF2B5EF4-FFF2-40B4-BE49-F238E27FC236}">
                    <a16:creationId xmlns:a16="http://schemas.microsoft.com/office/drawing/2014/main" id="{039434C9-B58B-ED8F-7ECC-F02F00383742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5925376" y="4353089"/>
                <a:ext cx="341247" cy="314587"/>
              </a:xfrm>
              <a:custGeom>
                <a:avLst/>
                <a:gdLst>
                  <a:gd name="T0" fmla="*/ 35 w 54"/>
                  <a:gd name="T1" fmla="*/ 7 h 50"/>
                  <a:gd name="T2" fmla="*/ 1 w 54"/>
                  <a:gd name="T3" fmla="*/ 10 h 50"/>
                  <a:gd name="T4" fmla="*/ 0 w 54"/>
                  <a:gd name="T5" fmla="*/ 24 h 50"/>
                  <a:gd name="T6" fmla="*/ 53 w 54"/>
                  <a:gd name="T7" fmla="*/ 25 h 50"/>
                  <a:gd name="T8" fmla="*/ 54 w 54"/>
                  <a:gd name="T9" fmla="*/ 0 h 50"/>
                  <a:gd name="T10" fmla="*/ 35 w 54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50">
                    <a:moveTo>
                      <a:pt x="35" y="7"/>
                    </a:moveTo>
                    <a:cubicBezTo>
                      <a:pt x="24" y="11"/>
                      <a:pt x="10" y="10"/>
                      <a:pt x="1" y="1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9"/>
                      <a:pt x="52" y="50"/>
                      <a:pt x="53" y="2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3"/>
                      <a:pt x="40" y="6"/>
                      <a:pt x="35" y="7"/>
                    </a:cubicBezTo>
                    <a:close/>
                  </a:path>
                </a:pathLst>
              </a:custGeom>
              <a:solidFill>
                <a:srgbClr val="FFC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PA-任意多边形 17">
                <a:extLst>
                  <a:ext uri="{FF2B5EF4-FFF2-40B4-BE49-F238E27FC236}">
                    <a16:creationId xmlns:a16="http://schemas.microsoft.com/office/drawing/2014/main" id="{6221FE1B-9149-B17F-9C64-5E57C6249F6D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5930708" y="3985181"/>
                <a:ext cx="343914" cy="221278"/>
              </a:xfrm>
              <a:custGeom>
                <a:avLst/>
                <a:gdLst>
                  <a:gd name="T0" fmla="*/ 54 w 54"/>
                  <a:gd name="T1" fmla="*/ 2 h 35"/>
                  <a:gd name="T2" fmla="*/ 1 w 54"/>
                  <a:gd name="T3" fmla="*/ 0 h 35"/>
                  <a:gd name="T4" fmla="*/ 0 w 54"/>
                  <a:gd name="T5" fmla="*/ 35 h 35"/>
                  <a:gd name="T6" fmla="*/ 53 w 54"/>
                  <a:gd name="T7" fmla="*/ 29 h 35"/>
                  <a:gd name="T8" fmla="*/ 54 w 54"/>
                  <a:gd name="T9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5">
                    <a:moveTo>
                      <a:pt x="5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7" y="34"/>
                      <a:pt x="40" y="31"/>
                      <a:pt x="53" y="29"/>
                    </a:cubicBezTo>
                    <a:lnTo>
                      <a:pt x="54" y="2"/>
                    </a:lnTo>
                    <a:close/>
                  </a:path>
                </a:pathLst>
              </a:custGeom>
              <a:solidFill>
                <a:srgbClr val="FFC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PA-任意多边形 18">
                <a:extLst>
                  <a:ext uri="{FF2B5EF4-FFF2-40B4-BE49-F238E27FC236}">
                    <a16:creationId xmlns:a16="http://schemas.microsoft.com/office/drawing/2014/main" id="{748D35C9-BB55-6113-BFAF-D6D02B0100F9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5930708" y="4169136"/>
                <a:ext cx="335915" cy="253270"/>
              </a:xfrm>
              <a:custGeom>
                <a:avLst/>
                <a:gdLst>
                  <a:gd name="T0" fmla="*/ 34 w 53"/>
                  <a:gd name="T1" fmla="*/ 36 h 40"/>
                  <a:gd name="T2" fmla="*/ 53 w 53"/>
                  <a:gd name="T3" fmla="*/ 29 h 40"/>
                  <a:gd name="T4" fmla="*/ 53 w 53"/>
                  <a:gd name="T5" fmla="*/ 0 h 40"/>
                  <a:gd name="T6" fmla="*/ 0 w 53"/>
                  <a:gd name="T7" fmla="*/ 6 h 40"/>
                  <a:gd name="T8" fmla="*/ 0 w 53"/>
                  <a:gd name="T9" fmla="*/ 39 h 40"/>
                  <a:gd name="T10" fmla="*/ 34 w 53"/>
                  <a:gd name="T11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40">
                    <a:moveTo>
                      <a:pt x="34" y="36"/>
                    </a:moveTo>
                    <a:cubicBezTo>
                      <a:pt x="39" y="35"/>
                      <a:pt x="46" y="32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0" y="2"/>
                      <a:pt x="17" y="5"/>
                      <a:pt x="0" y="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9" y="39"/>
                      <a:pt x="23" y="40"/>
                      <a:pt x="34" y="36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PA-任意多边形 19">
                <a:extLst>
                  <a:ext uri="{FF2B5EF4-FFF2-40B4-BE49-F238E27FC236}">
                    <a16:creationId xmlns:a16="http://schemas.microsoft.com/office/drawing/2014/main" id="{F447D2E9-D322-B136-DF6F-A9B67541D1B1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5384178" y="2612194"/>
                <a:ext cx="1295674" cy="1772888"/>
              </a:xfrm>
              <a:custGeom>
                <a:avLst/>
                <a:gdLst>
                  <a:gd name="T0" fmla="*/ 79 w 204"/>
                  <a:gd name="T1" fmla="*/ 272 h 280"/>
                  <a:gd name="T2" fmla="*/ 79 w 204"/>
                  <a:gd name="T3" fmla="*/ 272 h 280"/>
                  <a:gd name="T4" fmla="*/ 8 w 204"/>
                  <a:gd name="T5" fmla="*/ 171 h 280"/>
                  <a:gd name="T6" fmla="*/ 25 w 204"/>
                  <a:gd name="T7" fmla="*/ 79 h 280"/>
                  <a:gd name="T8" fmla="*/ 125 w 204"/>
                  <a:gd name="T9" fmla="*/ 8 h 280"/>
                  <a:gd name="T10" fmla="*/ 125 w 204"/>
                  <a:gd name="T11" fmla="*/ 8 h 280"/>
                  <a:gd name="T12" fmla="*/ 195 w 204"/>
                  <a:gd name="T13" fmla="*/ 109 h 280"/>
                  <a:gd name="T14" fmla="*/ 179 w 204"/>
                  <a:gd name="T15" fmla="*/ 201 h 280"/>
                  <a:gd name="T16" fmla="*/ 79 w 204"/>
                  <a:gd name="T17" fmla="*/ 272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4" h="280">
                    <a:moveTo>
                      <a:pt x="79" y="272"/>
                    </a:moveTo>
                    <a:cubicBezTo>
                      <a:pt x="79" y="272"/>
                      <a:pt x="79" y="272"/>
                      <a:pt x="79" y="272"/>
                    </a:cubicBezTo>
                    <a:cubicBezTo>
                      <a:pt x="32" y="264"/>
                      <a:pt x="0" y="219"/>
                      <a:pt x="8" y="17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33" y="32"/>
                      <a:pt x="78" y="0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72" y="17"/>
                      <a:pt x="204" y="62"/>
                      <a:pt x="195" y="109"/>
                    </a:cubicBezTo>
                    <a:cubicBezTo>
                      <a:pt x="179" y="201"/>
                      <a:pt x="179" y="201"/>
                      <a:pt x="179" y="201"/>
                    </a:cubicBezTo>
                    <a:cubicBezTo>
                      <a:pt x="171" y="248"/>
                      <a:pt x="126" y="280"/>
                      <a:pt x="79" y="272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PA-任意多边形 20">
                <a:extLst>
                  <a:ext uri="{FF2B5EF4-FFF2-40B4-BE49-F238E27FC236}">
                    <a16:creationId xmlns:a16="http://schemas.microsoft.com/office/drawing/2014/main" id="{F558029E-368C-F67B-8F2C-6899BC89619E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5384178" y="2604196"/>
                <a:ext cx="1175705" cy="1759557"/>
              </a:xfrm>
              <a:custGeom>
                <a:avLst/>
                <a:gdLst>
                  <a:gd name="T0" fmla="*/ 67 w 185"/>
                  <a:gd name="T1" fmla="*/ 271 h 278"/>
                  <a:gd name="T2" fmla="*/ 67 w 185"/>
                  <a:gd name="T3" fmla="*/ 271 h 278"/>
                  <a:gd name="T4" fmla="*/ 7 w 185"/>
                  <a:gd name="T5" fmla="*/ 180 h 278"/>
                  <a:gd name="T6" fmla="*/ 20 w 185"/>
                  <a:gd name="T7" fmla="*/ 72 h 278"/>
                  <a:gd name="T8" fmla="*/ 113 w 185"/>
                  <a:gd name="T9" fmla="*/ 7 h 278"/>
                  <a:gd name="T10" fmla="*/ 113 w 185"/>
                  <a:gd name="T11" fmla="*/ 7 h 278"/>
                  <a:gd name="T12" fmla="*/ 178 w 185"/>
                  <a:gd name="T13" fmla="*/ 100 h 278"/>
                  <a:gd name="T14" fmla="*/ 159 w 185"/>
                  <a:gd name="T15" fmla="*/ 206 h 278"/>
                  <a:gd name="T16" fmla="*/ 67 w 185"/>
                  <a:gd name="T17" fmla="*/ 271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278">
                    <a:moveTo>
                      <a:pt x="67" y="271"/>
                    </a:moveTo>
                    <a:cubicBezTo>
                      <a:pt x="67" y="271"/>
                      <a:pt x="67" y="271"/>
                      <a:pt x="67" y="271"/>
                    </a:cubicBezTo>
                    <a:cubicBezTo>
                      <a:pt x="24" y="263"/>
                      <a:pt x="0" y="224"/>
                      <a:pt x="7" y="180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8" y="29"/>
                      <a:pt x="69" y="0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56" y="15"/>
                      <a:pt x="185" y="56"/>
                      <a:pt x="178" y="100"/>
                    </a:cubicBezTo>
                    <a:cubicBezTo>
                      <a:pt x="159" y="206"/>
                      <a:pt x="159" y="206"/>
                      <a:pt x="159" y="206"/>
                    </a:cubicBezTo>
                    <a:cubicBezTo>
                      <a:pt x="152" y="249"/>
                      <a:pt x="110" y="278"/>
                      <a:pt x="67" y="271"/>
                    </a:cubicBezTo>
                    <a:close/>
                  </a:path>
                </a:pathLst>
              </a:custGeom>
              <a:solidFill>
                <a:srgbClr val="FFC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PA-任意多边形 21">
                <a:extLst>
                  <a:ext uri="{FF2B5EF4-FFF2-40B4-BE49-F238E27FC236}">
                    <a16:creationId xmlns:a16="http://schemas.microsoft.com/office/drawing/2014/main" id="{87B125E8-4926-689C-F3AF-2036127E63FA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5594793" y="3414658"/>
                <a:ext cx="138632" cy="215946"/>
              </a:xfrm>
              <a:custGeom>
                <a:avLst/>
                <a:gdLst>
                  <a:gd name="T0" fmla="*/ 1 w 22"/>
                  <a:gd name="T1" fmla="*/ 15 h 34"/>
                  <a:gd name="T2" fmla="*/ 8 w 22"/>
                  <a:gd name="T3" fmla="*/ 33 h 34"/>
                  <a:gd name="T4" fmla="*/ 21 w 22"/>
                  <a:gd name="T5" fmla="*/ 18 h 34"/>
                  <a:gd name="T6" fmla="*/ 14 w 22"/>
                  <a:gd name="T7" fmla="*/ 1 h 34"/>
                  <a:gd name="T8" fmla="*/ 1 w 22"/>
                  <a:gd name="T9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4">
                    <a:moveTo>
                      <a:pt x="1" y="15"/>
                    </a:moveTo>
                    <a:cubicBezTo>
                      <a:pt x="0" y="24"/>
                      <a:pt x="3" y="32"/>
                      <a:pt x="8" y="33"/>
                    </a:cubicBezTo>
                    <a:cubicBezTo>
                      <a:pt x="14" y="34"/>
                      <a:pt x="19" y="27"/>
                      <a:pt x="21" y="18"/>
                    </a:cubicBezTo>
                    <a:cubicBezTo>
                      <a:pt x="22" y="10"/>
                      <a:pt x="19" y="2"/>
                      <a:pt x="14" y="1"/>
                    </a:cubicBezTo>
                    <a:cubicBezTo>
                      <a:pt x="8" y="0"/>
                      <a:pt x="3" y="6"/>
                      <a:pt x="1" y="1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PA-任意多边形 22">
                <a:extLst>
                  <a:ext uri="{FF2B5EF4-FFF2-40B4-BE49-F238E27FC236}">
                    <a16:creationId xmlns:a16="http://schemas.microsoft.com/office/drawing/2014/main" id="{EF70B33E-C3BB-0626-CF8E-660D9C33A943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6101332" y="3510634"/>
                <a:ext cx="141299" cy="215946"/>
              </a:xfrm>
              <a:custGeom>
                <a:avLst/>
                <a:gdLst>
                  <a:gd name="T0" fmla="*/ 1 w 22"/>
                  <a:gd name="T1" fmla="*/ 15 h 34"/>
                  <a:gd name="T2" fmla="*/ 8 w 22"/>
                  <a:gd name="T3" fmla="*/ 33 h 34"/>
                  <a:gd name="T4" fmla="*/ 21 w 22"/>
                  <a:gd name="T5" fmla="*/ 19 h 34"/>
                  <a:gd name="T6" fmla="*/ 14 w 22"/>
                  <a:gd name="T7" fmla="*/ 1 h 34"/>
                  <a:gd name="T8" fmla="*/ 1 w 22"/>
                  <a:gd name="T9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4">
                    <a:moveTo>
                      <a:pt x="1" y="15"/>
                    </a:moveTo>
                    <a:cubicBezTo>
                      <a:pt x="0" y="24"/>
                      <a:pt x="3" y="32"/>
                      <a:pt x="8" y="33"/>
                    </a:cubicBezTo>
                    <a:cubicBezTo>
                      <a:pt x="14" y="34"/>
                      <a:pt x="19" y="27"/>
                      <a:pt x="21" y="19"/>
                    </a:cubicBezTo>
                    <a:cubicBezTo>
                      <a:pt x="22" y="10"/>
                      <a:pt x="19" y="2"/>
                      <a:pt x="14" y="1"/>
                    </a:cubicBezTo>
                    <a:cubicBezTo>
                      <a:pt x="8" y="0"/>
                      <a:pt x="2" y="6"/>
                      <a:pt x="1" y="1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PA-任意多边形 23">
                <a:extLst>
                  <a:ext uri="{FF2B5EF4-FFF2-40B4-BE49-F238E27FC236}">
                    <a16:creationId xmlns:a16="http://schemas.microsoft.com/office/drawing/2014/main" id="{D279D92F-ADDE-250B-756D-1D50493031A6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6431915" y="3566621"/>
                <a:ext cx="386570" cy="469215"/>
              </a:xfrm>
              <a:custGeom>
                <a:avLst/>
                <a:gdLst>
                  <a:gd name="T0" fmla="*/ 6 w 61"/>
                  <a:gd name="T1" fmla="*/ 32 h 74"/>
                  <a:gd name="T2" fmla="*/ 19 w 61"/>
                  <a:gd name="T3" fmla="*/ 71 h 74"/>
                  <a:gd name="T4" fmla="*/ 55 w 61"/>
                  <a:gd name="T5" fmla="*/ 42 h 74"/>
                  <a:gd name="T6" fmla="*/ 42 w 61"/>
                  <a:gd name="T7" fmla="*/ 3 h 74"/>
                  <a:gd name="T8" fmla="*/ 6 w 61"/>
                  <a:gd name="T9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4">
                    <a:moveTo>
                      <a:pt x="6" y="32"/>
                    </a:moveTo>
                    <a:cubicBezTo>
                      <a:pt x="0" y="51"/>
                      <a:pt x="6" y="69"/>
                      <a:pt x="19" y="71"/>
                    </a:cubicBezTo>
                    <a:cubicBezTo>
                      <a:pt x="33" y="74"/>
                      <a:pt x="48" y="61"/>
                      <a:pt x="55" y="42"/>
                    </a:cubicBezTo>
                    <a:cubicBezTo>
                      <a:pt x="61" y="23"/>
                      <a:pt x="55" y="6"/>
                      <a:pt x="42" y="3"/>
                    </a:cubicBezTo>
                    <a:cubicBezTo>
                      <a:pt x="28" y="0"/>
                      <a:pt x="12" y="13"/>
                      <a:pt x="6" y="32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PA-任意多边形 24">
                <a:extLst>
                  <a:ext uri="{FF2B5EF4-FFF2-40B4-BE49-F238E27FC236}">
                    <a16:creationId xmlns:a16="http://schemas.microsoft.com/office/drawing/2014/main" id="{B6A04762-5E77-A653-07C8-3D239FE223E5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5360185" y="2433572"/>
                <a:ext cx="1503621" cy="1261017"/>
              </a:xfrm>
              <a:custGeom>
                <a:avLst/>
                <a:gdLst>
                  <a:gd name="T0" fmla="*/ 176 w 237"/>
                  <a:gd name="T1" fmla="*/ 110 h 199"/>
                  <a:gd name="T2" fmla="*/ 17 w 237"/>
                  <a:gd name="T3" fmla="*/ 120 h 199"/>
                  <a:gd name="T4" fmla="*/ 28 w 237"/>
                  <a:gd name="T5" fmla="*/ 23 h 199"/>
                  <a:gd name="T6" fmla="*/ 203 w 237"/>
                  <a:gd name="T7" fmla="*/ 52 h 199"/>
                  <a:gd name="T8" fmla="*/ 237 w 237"/>
                  <a:gd name="T9" fmla="*/ 119 h 199"/>
                  <a:gd name="T10" fmla="*/ 206 w 237"/>
                  <a:gd name="T11" fmla="*/ 185 h 199"/>
                  <a:gd name="T12" fmla="*/ 184 w 237"/>
                  <a:gd name="T13" fmla="*/ 199 h 199"/>
                  <a:gd name="T14" fmla="*/ 175 w 237"/>
                  <a:gd name="T15" fmla="*/ 178 h 199"/>
                  <a:gd name="T16" fmla="*/ 176 w 237"/>
                  <a:gd name="T17" fmla="*/ 11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199">
                    <a:moveTo>
                      <a:pt x="176" y="110"/>
                    </a:moveTo>
                    <a:cubicBezTo>
                      <a:pt x="176" y="110"/>
                      <a:pt x="116" y="128"/>
                      <a:pt x="17" y="120"/>
                    </a:cubicBezTo>
                    <a:cubicBezTo>
                      <a:pt x="5" y="118"/>
                      <a:pt x="0" y="19"/>
                      <a:pt x="28" y="23"/>
                    </a:cubicBezTo>
                    <a:cubicBezTo>
                      <a:pt x="109" y="32"/>
                      <a:pt x="166" y="0"/>
                      <a:pt x="203" y="52"/>
                    </a:cubicBezTo>
                    <a:cubicBezTo>
                      <a:pt x="203" y="52"/>
                      <a:pt x="237" y="62"/>
                      <a:pt x="237" y="119"/>
                    </a:cubicBezTo>
                    <a:cubicBezTo>
                      <a:pt x="237" y="149"/>
                      <a:pt x="206" y="185"/>
                      <a:pt x="206" y="185"/>
                    </a:cubicBezTo>
                    <a:cubicBezTo>
                      <a:pt x="206" y="185"/>
                      <a:pt x="194" y="185"/>
                      <a:pt x="184" y="199"/>
                    </a:cubicBezTo>
                    <a:cubicBezTo>
                      <a:pt x="184" y="199"/>
                      <a:pt x="180" y="188"/>
                      <a:pt x="175" y="178"/>
                    </a:cubicBezTo>
                    <a:cubicBezTo>
                      <a:pt x="175" y="178"/>
                      <a:pt x="162" y="145"/>
                      <a:pt x="176" y="110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PA-任意多边形 25">
                <a:extLst>
                  <a:ext uri="{FF2B5EF4-FFF2-40B4-BE49-F238E27FC236}">
                    <a16:creationId xmlns:a16="http://schemas.microsoft.com/office/drawing/2014/main" id="{A4C85DFE-22F4-1CE1-0E75-7D6DDB39C35D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5576130" y="3897204"/>
                <a:ext cx="445222" cy="213280"/>
              </a:xfrm>
              <a:custGeom>
                <a:avLst/>
                <a:gdLst>
                  <a:gd name="T0" fmla="*/ 46 w 70"/>
                  <a:gd name="T1" fmla="*/ 21 h 34"/>
                  <a:gd name="T2" fmla="*/ 62 w 70"/>
                  <a:gd name="T3" fmla="*/ 27 h 34"/>
                  <a:gd name="T4" fmla="*/ 70 w 70"/>
                  <a:gd name="T5" fmla="*/ 7 h 34"/>
                  <a:gd name="T6" fmla="*/ 29 w 70"/>
                  <a:gd name="T7" fmla="*/ 10 h 34"/>
                  <a:gd name="T8" fmla="*/ 2 w 70"/>
                  <a:gd name="T9" fmla="*/ 0 h 34"/>
                  <a:gd name="T10" fmla="*/ 15 w 70"/>
                  <a:gd name="T11" fmla="*/ 34 h 34"/>
                  <a:gd name="T12" fmla="*/ 46 w 70"/>
                  <a:gd name="T13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34">
                    <a:moveTo>
                      <a:pt x="46" y="21"/>
                    </a:moveTo>
                    <a:cubicBezTo>
                      <a:pt x="53" y="22"/>
                      <a:pt x="58" y="24"/>
                      <a:pt x="62" y="27"/>
                    </a:cubicBezTo>
                    <a:cubicBezTo>
                      <a:pt x="68" y="18"/>
                      <a:pt x="70" y="7"/>
                      <a:pt x="70" y="7"/>
                    </a:cubicBezTo>
                    <a:cubicBezTo>
                      <a:pt x="70" y="7"/>
                      <a:pt x="45" y="13"/>
                      <a:pt x="29" y="10"/>
                    </a:cubicBezTo>
                    <a:cubicBezTo>
                      <a:pt x="14" y="6"/>
                      <a:pt x="2" y="0"/>
                      <a:pt x="2" y="0"/>
                    </a:cubicBezTo>
                    <a:cubicBezTo>
                      <a:pt x="2" y="0"/>
                      <a:pt x="0" y="22"/>
                      <a:pt x="15" y="34"/>
                    </a:cubicBezTo>
                    <a:cubicBezTo>
                      <a:pt x="21" y="26"/>
                      <a:pt x="30" y="19"/>
                      <a:pt x="46" y="21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PA-任意多边形 26">
                <a:extLst>
                  <a:ext uri="{FF2B5EF4-FFF2-40B4-BE49-F238E27FC236}">
                    <a16:creationId xmlns:a16="http://schemas.microsoft.com/office/drawing/2014/main" id="{D9AC67AE-DB42-1E87-8ABD-5E27DA5B1ED7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5672106" y="4017173"/>
                <a:ext cx="295926" cy="143964"/>
              </a:xfrm>
              <a:custGeom>
                <a:avLst/>
                <a:gdLst>
                  <a:gd name="T0" fmla="*/ 47 w 47"/>
                  <a:gd name="T1" fmla="*/ 8 h 23"/>
                  <a:gd name="T2" fmla="*/ 31 w 47"/>
                  <a:gd name="T3" fmla="*/ 2 h 23"/>
                  <a:gd name="T4" fmla="*/ 0 w 47"/>
                  <a:gd name="T5" fmla="*/ 15 h 23"/>
                  <a:gd name="T6" fmla="*/ 16 w 47"/>
                  <a:gd name="T7" fmla="*/ 21 h 23"/>
                  <a:gd name="T8" fmla="*/ 47 w 47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">
                    <a:moveTo>
                      <a:pt x="47" y="8"/>
                    </a:moveTo>
                    <a:cubicBezTo>
                      <a:pt x="43" y="5"/>
                      <a:pt x="38" y="3"/>
                      <a:pt x="31" y="2"/>
                    </a:cubicBezTo>
                    <a:cubicBezTo>
                      <a:pt x="15" y="0"/>
                      <a:pt x="6" y="7"/>
                      <a:pt x="0" y="15"/>
                    </a:cubicBezTo>
                    <a:cubicBezTo>
                      <a:pt x="4" y="18"/>
                      <a:pt x="10" y="20"/>
                      <a:pt x="16" y="21"/>
                    </a:cubicBezTo>
                    <a:cubicBezTo>
                      <a:pt x="32" y="23"/>
                      <a:pt x="41" y="16"/>
                      <a:pt x="47" y="8"/>
                    </a:cubicBez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PA-任意多边形 54">
                <a:extLst>
                  <a:ext uri="{FF2B5EF4-FFF2-40B4-BE49-F238E27FC236}">
                    <a16:creationId xmlns:a16="http://schemas.microsoft.com/office/drawing/2014/main" id="{291A522B-7AE6-7DFE-7911-BEE590225D85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6248965" y="4694336"/>
                <a:ext cx="719031" cy="445400"/>
              </a:xfrm>
              <a:custGeom>
                <a:avLst/>
                <a:gdLst>
                  <a:gd name="connsiteX0" fmla="*/ 116634 w 428156"/>
                  <a:gd name="connsiteY0" fmla="*/ 0 h 265219"/>
                  <a:gd name="connsiteX1" fmla="*/ 384967 w 428156"/>
                  <a:gd name="connsiteY1" fmla="*/ 86616 h 265219"/>
                  <a:gd name="connsiteX2" fmla="*/ 407998 w 428156"/>
                  <a:gd name="connsiteY2" fmla="*/ 114684 h 265219"/>
                  <a:gd name="connsiteX3" fmla="*/ 428156 w 428156"/>
                  <a:gd name="connsiteY3" fmla="*/ 141734 h 265219"/>
                  <a:gd name="connsiteX4" fmla="*/ 361246 w 428156"/>
                  <a:gd name="connsiteY4" fmla="*/ 173843 h 265219"/>
                  <a:gd name="connsiteX5" fmla="*/ 3361 w 428156"/>
                  <a:gd name="connsiteY5" fmla="*/ 265050 h 265219"/>
                  <a:gd name="connsiteX6" fmla="*/ 0 w 428156"/>
                  <a:gd name="connsiteY6" fmla="*/ 265219 h 265219"/>
                  <a:gd name="connsiteX7" fmla="*/ 17892 w 428156"/>
                  <a:gd name="connsiteY7" fmla="*/ 224535 h 265219"/>
                  <a:gd name="connsiteX8" fmla="*/ 116634 w 428156"/>
                  <a:gd name="connsiteY8" fmla="*/ 0 h 265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156" h="265219">
                    <a:moveTo>
                      <a:pt x="116634" y="0"/>
                    </a:moveTo>
                    <a:lnTo>
                      <a:pt x="384967" y="86616"/>
                    </a:lnTo>
                    <a:cubicBezTo>
                      <a:pt x="384967" y="86616"/>
                      <a:pt x="393471" y="96031"/>
                      <a:pt x="407998" y="114684"/>
                    </a:cubicBezTo>
                    <a:lnTo>
                      <a:pt x="428156" y="141734"/>
                    </a:lnTo>
                    <a:lnTo>
                      <a:pt x="361246" y="173843"/>
                    </a:lnTo>
                    <a:cubicBezTo>
                      <a:pt x="249356" y="220988"/>
                      <a:pt x="129121" y="252327"/>
                      <a:pt x="3361" y="265050"/>
                    </a:cubicBezTo>
                    <a:lnTo>
                      <a:pt x="0" y="265219"/>
                    </a:lnTo>
                    <a:lnTo>
                      <a:pt x="17892" y="224535"/>
                    </a:lnTo>
                    <a:cubicBezTo>
                      <a:pt x="116634" y="0"/>
                      <a:pt x="116634" y="0"/>
                      <a:pt x="116634" y="0"/>
                    </a:cubicBezTo>
                    <a:close/>
                  </a:path>
                </a:pathLst>
              </a:custGeom>
              <a:solidFill>
                <a:srgbClr val="7ECE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PA-任意多边形 43">
                <a:extLst>
                  <a:ext uri="{FF2B5EF4-FFF2-40B4-BE49-F238E27FC236}">
                    <a16:creationId xmlns:a16="http://schemas.microsoft.com/office/drawing/2014/main" id="{59544D39-D00F-1BBC-284F-48B4804F5ED1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5640114" y="3441318"/>
                <a:ext cx="37324" cy="55987"/>
              </a:xfrm>
              <a:custGeom>
                <a:avLst/>
                <a:gdLst>
                  <a:gd name="T0" fmla="*/ 6 w 6"/>
                  <a:gd name="T1" fmla="*/ 5 h 9"/>
                  <a:gd name="T2" fmla="*/ 4 w 6"/>
                  <a:gd name="T3" fmla="*/ 1 h 9"/>
                  <a:gd name="T4" fmla="*/ 1 w 6"/>
                  <a:gd name="T5" fmla="*/ 4 h 9"/>
                  <a:gd name="T6" fmla="*/ 2 w 6"/>
                  <a:gd name="T7" fmla="*/ 8 h 9"/>
                  <a:gd name="T8" fmla="*/ 6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5"/>
                    </a:moveTo>
                    <a:cubicBezTo>
                      <a:pt x="6" y="3"/>
                      <a:pt x="6" y="1"/>
                      <a:pt x="4" y="1"/>
                    </a:cubicBezTo>
                    <a:cubicBezTo>
                      <a:pt x="3" y="0"/>
                      <a:pt x="1" y="2"/>
                      <a:pt x="1" y="4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3" y="9"/>
                      <a:pt x="5" y="7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PA-任意多边形 44">
                <a:extLst>
                  <a:ext uri="{FF2B5EF4-FFF2-40B4-BE49-F238E27FC236}">
                    <a16:creationId xmlns:a16="http://schemas.microsoft.com/office/drawing/2014/main" id="{CD1DA72F-A5C5-F093-413B-5695E7EA7EB4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5650778" y="3473310"/>
                <a:ext cx="26660" cy="37324"/>
              </a:xfrm>
              <a:custGeom>
                <a:avLst/>
                <a:gdLst>
                  <a:gd name="T0" fmla="*/ 4 w 4"/>
                  <a:gd name="T1" fmla="*/ 4 h 6"/>
                  <a:gd name="T2" fmla="*/ 3 w 4"/>
                  <a:gd name="T3" fmla="*/ 1 h 6"/>
                  <a:gd name="T4" fmla="*/ 0 w 4"/>
                  <a:gd name="T5" fmla="*/ 3 h 6"/>
                  <a:gd name="T6" fmla="*/ 1 w 4"/>
                  <a:gd name="T7" fmla="*/ 6 h 6"/>
                  <a:gd name="T8" fmla="*/ 4 w 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cubicBezTo>
                      <a:pt x="4" y="2"/>
                      <a:pt x="4" y="1"/>
                      <a:pt x="3" y="1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6"/>
                      <a:pt x="1" y="6"/>
                    </a:cubicBezTo>
                    <a:cubicBezTo>
                      <a:pt x="2" y="6"/>
                      <a:pt x="3" y="5"/>
                      <a:pt x="4" y="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PA-任意多边形 45">
                <a:extLst>
                  <a:ext uri="{FF2B5EF4-FFF2-40B4-BE49-F238E27FC236}">
                    <a16:creationId xmlns:a16="http://schemas.microsoft.com/office/drawing/2014/main" id="{B8701646-26A4-A606-C6C4-EE8319A47D65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6141321" y="3542626"/>
                <a:ext cx="37324" cy="50655"/>
              </a:xfrm>
              <a:custGeom>
                <a:avLst/>
                <a:gdLst>
                  <a:gd name="T0" fmla="*/ 6 w 6"/>
                  <a:gd name="T1" fmla="*/ 5 h 8"/>
                  <a:gd name="T2" fmla="*/ 4 w 6"/>
                  <a:gd name="T3" fmla="*/ 1 h 8"/>
                  <a:gd name="T4" fmla="*/ 1 w 6"/>
                  <a:gd name="T5" fmla="*/ 4 h 8"/>
                  <a:gd name="T6" fmla="*/ 2 w 6"/>
                  <a:gd name="T7" fmla="*/ 8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6" y="3"/>
                      <a:pt x="6" y="1"/>
                      <a:pt x="4" y="1"/>
                    </a:cubicBezTo>
                    <a:cubicBezTo>
                      <a:pt x="3" y="0"/>
                      <a:pt x="2" y="1"/>
                      <a:pt x="1" y="4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3" y="8"/>
                      <a:pt x="5" y="7"/>
                      <a:pt x="6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PA-任意多边形 46">
                <a:extLst>
                  <a:ext uri="{FF2B5EF4-FFF2-40B4-BE49-F238E27FC236}">
                    <a16:creationId xmlns:a16="http://schemas.microsoft.com/office/drawing/2014/main" id="{70E488BF-38D8-13A7-80A5-A3F0DC101B16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6151985" y="3574618"/>
                <a:ext cx="26660" cy="37324"/>
              </a:xfrm>
              <a:custGeom>
                <a:avLst/>
                <a:gdLst>
                  <a:gd name="T0" fmla="*/ 4 w 4"/>
                  <a:gd name="T1" fmla="*/ 4 h 6"/>
                  <a:gd name="T2" fmla="*/ 3 w 4"/>
                  <a:gd name="T3" fmla="*/ 0 h 6"/>
                  <a:gd name="T4" fmla="*/ 0 w 4"/>
                  <a:gd name="T5" fmla="*/ 3 h 6"/>
                  <a:gd name="T6" fmla="*/ 1 w 4"/>
                  <a:gd name="T7" fmla="*/ 6 h 6"/>
                  <a:gd name="T8" fmla="*/ 4 w 4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cubicBezTo>
                      <a:pt x="4" y="2"/>
                      <a:pt x="4" y="1"/>
                      <a:pt x="3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6"/>
                      <a:pt x="1" y="6"/>
                    </a:cubicBezTo>
                    <a:cubicBezTo>
                      <a:pt x="2" y="6"/>
                      <a:pt x="3" y="5"/>
                      <a:pt x="4" y="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PA-任意多边形 47">
                <a:extLst>
                  <a:ext uri="{FF2B5EF4-FFF2-40B4-BE49-F238E27FC236}">
                    <a16:creationId xmlns:a16="http://schemas.microsoft.com/office/drawing/2014/main" id="{6729877D-5B58-D683-E111-21414D459177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5581462" y="3294689"/>
                <a:ext cx="183955" cy="63984"/>
              </a:xfrm>
              <a:custGeom>
                <a:avLst/>
                <a:gdLst>
                  <a:gd name="T0" fmla="*/ 2 w 29"/>
                  <a:gd name="T1" fmla="*/ 9 h 10"/>
                  <a:gd name="T2" fmla="*/ 4 w 29"/>
                  <a:gd name="T3" fmla="*/ 10 h 10"/>
                  <a:gd name="T4" fmla="*/ 26 w 29"/>
                  <a:gd name="T5" fmla="*/ 9 h 10"/>
                  <a:gd name="T6" fmla="*/ 29 w 29"/>
                  <a:gd name="T7" fmla="*/ 7 h 10"/>
                  <a:gd name="T8" fmla="*/ 27 w 29"/>
                  <a:gd name="T9" fmla="*/ 4 h 10"/>
                  <a:gd name="T10" fmla="*/ 2 w 29"/>
                  <a:gd name="T11" fmla="*/ 5 h 10"/>
                  <a:gd name="T12" fmla="*/ 1 w 29"/>
                  <a:gd name="T13" fmla="*/ 8 h 10"/>
                  <a:gd name="T14" fmla="*/ 2 w 29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10">
                    <a:moveTo>
                      <a:pt x="2" y="9"/>
                    </a:moveTo>
                    <a:cubicBezTo>
                      <a:pt x="3" y="10"/>
                      <a:pt x="3" y="10"/>
                      <a:pt x="4" y="10"/>
                    </a:cubicBezTo>
                    <a:cubicBezTo>
                      <a:pt x="15" y="5"/>
                      <a:pt x="26" y="9"/>
                      <a:pt x="26" y="9"/>
                    </a:cubicBezTo>
                    <a:cubicBezTo>
                      <a:pt x="27" y="9"/>
                      <a:pt x="28" y="8"/>
                      <a:pt x="29" y="7"/>
                    </a:cubicBezTo>
                    <a:cubicBezTo>
                      <a:pt x="29" y="6"/>
                      <a:pt x="28" y="5"/>
                      <a:pt x="27" y="4"/>
                    </a:cubicBezTo>
                    <a:cubicBezTo>
                      <a:pt x="27" y="4"/>
                      <a:pt x="15" y="0"/>
                      <a:pt x="2" y="5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PA-任意多边形 48">
                <a:extLst>
                  <a:ext uri="{FF2B5EF4-FFF2-40B4-BE49-F238E27FC236}">
                    <a16:creationId xmlns:a16="http://schemas.microsoft.com/office/drawing/2014/main" id="{BEC6B1E3-3D6B-1DF6-D54E-5E16BC536A3C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6159984" y="3382666"/>
                <a:ext cx="165292" cy="90644"/>
              </a:xfrm>
              <a:custGeom>
                <a:avLst/>
                <a:gdLst>
                  <a:gd name="T0" fmla="*/ 25 w 26"/>
                  <a:gd name="T1" fmla="*/ 13 h 14"/>
                  <a:gd name="T2" fmla="*/ 26 w 26"/>
                  <a:gd name="T3" fmla="*/ 13 h 14"/>
                  <a:gd name="T4" fmla="*/ 25 w 26"/>
                  <a:gd name="T5" fmla="*/ 9 h 14"/>
                  <a:gd name="T6" fmla="*/ 2 w 26"/>
                  <a:gd name="T7" fmla="*/ 0 h 14"/>
                  <a:gd name="T8" fmla="*/ 0 w 26"/>
                  <a:gd name="T9" fmla="*/ 2 h 14"/>
                  <a:gd name="T10" fmla="*/ 2 w 26"/>
                  <a:gd name="T11" fmla="*/ 5 h 14"/>
                  <a:gd name="T12" fmla="*/ 22 w 26"/>
                  <a:gd name="T13" fmla="*/ 13 h 14"/>
                  <a:gd name="T14" fmla="*/ 25 w 26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25" y="13"/>
                    </a:moveTo>
                    <a:cubicBezTo>
                      <a:pt x="25" y="13"/>
                      <a:pt x="25" y="13"/>
                      <a:pt x="26" y="13"/>
                    </a:cubicBezTo>
                    <a:cubicBezTo>
                      <a:pt x="26" y="12"/>
                      <a:pt x="26" y="10"/>
                      <a:pt x="25" y="9"/>
                    </a:cubicBezTo>
                    <a:cubicBezTo>
                      <a:pt x="15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14" y="5"/>
                      <a:pt x="22" y="13"/>
                    </a:cubicBezTo>
                    <a:cubicBezTo>
                      <a:pt x="23" y="13"/>
                      <a:pt x="24" y="14"/>
                      <a:pt x="25" y="13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PA-任意多边形 49">
                <a:extLst>
                  <a:ext uri="{FF2B5EF4-FFF2-40B4-BE49-F238E27FC236}">
                    <a16:creationId xmlns:a16="http://schemas.microsoft.com/office/drawing/2014/main" id="{6AF272F9-7920-4707-EE24-30E8D5BF9627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5714762" y="3459981"/>
                <a:ext cx="178623" cy="295926"/>
              </a:xfrm>
              <a:custGeom>
                <a:avLst/>
                <a:gdLst>
                  <a:gd name="T0" fmla="*/ 13 w 28"/>
                  <a:gd name="T1" fmla="*/ 47 h 47"/>
                  <a:gd name="T2" fmla="*/ 15 w 28"/>
                  <a:gd name="T3" fmla="*/ 46 h 47"/>
                  <a:gd name="T4" fmla="*/ 14 w 28"/>
                  <a:gd name="T5" fmla="*/ 43 h 47"/>
                  <a:gd name="T6" fmla="*/ 5 w 28"/>
                  <a:gd name="T7" fmla="*/ 39 h 47"/>
                  <a:gd name="T8" fmla="*/ 4 w 28"/>
                  <a:gd name="T9" fmla="*/ 34 h 47"/>
                  <a:gd name="T10" fmla="*/ 7 w 28"/>
                  <a:gd name="T11" fmla="*/ 31 h 47"/>
                  <a:gd name="T12" fmla="*/ 15 w 28"/>
                  <a:gd name="T13" fmla="*/ 32 h 47"/>
                  <a:gd name="T14" fmla="*/ 17 w 28"/>
                  <a:gd name="T15" fmla="*/ 32 h 47"/>
                  <a:gd name="T16" fmla="*/ 18 w 28"/>
                  <a:gd name="T17" fmla="*/ 31 h 47"/>
                  <a:gd name="T18" fmla="*/ 27 w 28"/>
                  <a:gd name="T19" fmla="*/ 3 h 47"/>
                  <a:gd name="T20" fmla="*/ 26 w 28"/>
                  <a:gd name="T21" fmla="*/ 1 h 47"/>
                  <a:gd name="T22" fmla="*/ 24 w 28"/>
                  <a:gd name="T23" fmla="*/ 2 h 47"/>
                  <a:gd name="T24" fmla="*/ 15 w 28"/>
                  <a:gd name="T25" fmla="*/ 27 h 47"/>
                  <a:gd name="T26" fmla="*/ 6 w 28"/>
                  <a:gd name="T27" fmla="*/ 27 h 47"/>
                  <a:gd name="T28" fmla="*/ 1 w 28"/>
                  <a:gd name="T29" fmla="*/ 33 h 47"/>
                  <a:gd name="T30" fmla="*/ 1 w 28"/>
                  <a:gd name="T31" fmla="*/ 41 h 47"/>
                  <a:gd name="T32" fmla="*/ 13 w 28"/>
                  <a:gd name="T33" fmla="*/ 47 h 47"/>
                  <a:gd name="T34" fmla="*/ 13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3" y="47"/>
                    </a:moveTo>
                    <a:cubicBezTo>
                      <a:pt x="14" y="47"/>
                      <a:pt x="15" y="47"/>
                      <a:pt x="15" y="46"/>
                    </a:cubicBezTo>
                    <a:cubicBezTo>
                      <a:pt x="15" y="45"/>
                      <a:pt x="15" y="44"/>
                      <a:pt x="14" y="43"/>
                    </a:cubicBezTo>
                    <a:cubicBezTo>
                      <a:pt x="12" y="43"/>
                      <a:pt x="7" y="42"/>
                      <a:pt x="5" y="39"/>
                    </a:cubicBezTo>
                    <a:cubicBezTo>
                      <a:pt x="4" y="38"/>
                      <a:pt x="4" y="36"/>
                      <a:pt x="4" y="34"/>
                    </a:cubicBezTo>
                    <a:cubicBezTo>
                      <a:pt x="5" y="32"/>
                      <a:pt x="6" y="31"/>
                      <a:pt x="7" y="31"/>
                    </a:cubicBezTo>
                    <a:cubicBezTo>
                      <a:pt x="10" y="30"/>
                      <a:pt x="14" y="31"/>
                      <a:pt x="15" y="32"/>
                    </a:cubicBezTo>
                    <a:cubicBezTo>
                      <a:pt x="16" y="32"/>
                      <a:pt x="17" y="32"/>
                      <a:pt x="17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2"/>
                      <a:pt x="27" y="1"/>
                      <a:pt x="26" y="1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7"/>
                      <a:pt x="9" y="26"/>
                      <a:pt x="6" y="27"/>
                    </a:cubicBezTo>
                    <a:cubicBezTo>
                      <a:pt x="3" y="28"/>
                      <a:pt x="2" y="30"/>
                      <a:pt x="1" y="33"/>
                    </a:cubicBezTo>
                    <a:cubicBezTo>
                      <a:pt x="0" y="36"/>
                      <a:pt x="0" y="39"/>
                      <a:pt x="1" y="41"/>
                    </a:cubicBezTo>
                    <a:cubicBezTo>
                      <a:pt x="5" y="46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2" name="PA-组合 271">
            <a:extLst>
              <a:ext uri="{FF2B5EF4-FFF2-40B4-BE49-F238E27FC236}">
                <a16:creationId xmlns:a16="http://schemas.microsoft.com/office/drawing/2014/main" id="{574ED614-BD2E-886B-9906-165FCEBEB35E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423033" y="2618394"/>
            <a:ext cx="860580" cy="871775"/>
            <a:chOff x="5397061" y="5301576"/>
            <a:chExt cx="860580" cy="871775"/>
          </a:xfrm>
        </p:grpSpPr>
        <p:sp>
          <p:nvSpPr>
            <p:cNvPr id="263" name="PA-任意多边形 262">
              <a:extLst>
                <a:ext uri="{FF2B5EF4-FFF2-40B4-BE49-F238E27FC236}">
                  <a16:creationId xmlns:a16="http://schemas.microsoft.com/office/drawing/2014/main" id="{D557EB3F-F232-ECFE-5316-B0A3CD297C2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5397061" y="5301576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3C07C44D-971A-DC28-DFC6-160077E66A2D}"/>
                </a:ext>
              </a:extLst>
            </p:cNvPr>
            <p:cNvGrpSpPr/>
            <p:nvPr/>
          </p:nvGrpSpPr>
          <p:grpSpPr>
            <a:xfrm>
              <a:off x="5679355" y="5597537"/>
              <a:ext cx="288056" cy="287505"/>
              <a:chOff x="4170838" y="1877815"/>
              <a:chExt cx="3286601" cy="3280315"/>
            </a:xfrm>
          </p:grpSpPr>
          <p:sp>
            <p:nvSpPr>
              <p:cNvPr id="98" name="PA-椭圆 97">
                <a:extLst>
                  <a:ext uri="{FF2B5EF4-FFF2-40B4-BE49-F238E27FC236}">
                    <a16:creationId xmlns:a16="http://schemas.microsoft.com/office/drawing/2014/main" id="{EB149808-CE9B-CCE9-2A3F-BAFEBCDB0D93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4170838" y="1877815"/>
                <a:ext cx="3286601" cy="3280315"/>
              </a:xfrm>
              <a:prstGeom prst="ellipse">
                <a:avLst/>
              </a:prstGeom>
              <a:solidFill>
                <a:srgbClr val="57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PA-任意多边形 54">
                <a:extLst>
                  <a:ext uri="{FF2B5EF4-FFF2-40B4-BE49-F238E27FC236}">
                    <a16:creationId xmlns:a16="http://schemas.microsoft.com/office/drawing/2014/main" id="{7FA9B029-8093-A00B-7E58-04AF39130981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5826979" y="4257181"/>
                <a:ext cx="665259" cy="831149"/>
              </a:xfrm>
              <a:custGeom>
                <a:avLst/>
                <a:gdLst>
                  <a:gd name="connsiteX0" fmla="*/ 99080 w 449290"/>
                  <a:gd name="connsiteY0" fmla="*/ 1693 h 561326"/>
                  <a:gd name="connsiteX1" fmla="*/ 214067 w 449290"/>
                  <a:gd name="connsiteY1" fmla="*/ 65371 h 561326"/>
                  <a:gd name="connsiteX2" fmla="*/ 399560 w 449290"/>
                  <a:gd name="connsiteY2" fmla="*/ 364891 h 561326"/>
                  <a:gd name="connsiteX3" fmla="*/ 449290 w 449290"/>
                  <a:gd name="connsiteY3" fmla="*/ 488450 h 561326"/>
                  <a:gd name="connsiteX4" fmla="*/ 345002 w 449290"/>
                  <a:gd name="connsiteY4" fmla="*/ 526547 h 561326"/>
                  <a:gd name="connsiteX5" fmla="*/ 225651 w 449290"/>
                  <a:gd name="connsiteY5" fmla="*/ 557176 h 561326"/>
                  <a:gd name="connsiteX6" fmla="*/ 198409 w 449290"/>
                  <a:gd name="connsiteY6" fmla="*/ 561326 h 561326"/>
                  <a:gd name="connsiteX7" fmla="*/ 172485 w 449290"/>
                  <a:gd name="connsiteY7" fmla="*/ 516597 h 561326"/>
                  <a:gd name="connsiteX8" fmla="*/ 92928 w 449290"/>
                  <a:gd name="connsiteY8" fmla="*/ 401211 h 561326"/>
                  <a:gd name="connsiteX9" fmla="*/ 2074 w 449290"/>
                  <a:gd name="connsiteY9" fmla="*/ 201216 h 561326"/>
                  <a:gd name="connsiteX10" fmla="*/ 66429 w 449290"/>
                  <a:gd name="connsiteY10" fmla="*/ 4995 h 561326"/>
                  <a:gd name="connsiteX11" fmla="*/ 99080 w 449290"/>
                  <a:gd name="connsiteY11" fmla="*/ 1693 h 56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9290" h="561326">
                    <a:moveTo>
                      <a:pt x="99080" y="1693"/>
                    </a:moveTo>
                    <a:cubicBezTo>
                      <a:pt x="139538" y="10184"/>
                      <a:pt x="197032" y="48390"/>
                      <a:pt x="214067" y="65371"/>
                    </a:cubicBezTo>
                    <a:cubicBezTo>
                      <a:pt x="238673" y="95558"/>
                      <a:pt x="319117" y="188952"/>
                      <a:pt x="399560" y="364891"/>
                    </a:cubicBezTo>
                    <a:lnTo>
                      <a:pt x="449290" y="488450"/>
                    </a:lnTo>
                    <a:lnTo>
                      <a:pt x="345002" y="526547"/>
                    </a:lnTo>
                    <a:cubicBezTo>
                      <a:pt x="306005" y="538653"/>
                      <a:pt x="266187" y="548897"/>
                      <a:pt x="225651" y="557176"/>
                    </a:cubicBezTo>
                    <a:lnTo>
                      <a:pt x="198409" y="561326"/>
                    </a:lnTo>
                    <a:lnTo>
                      <a:pt x="172485" y="516597"/>
                    </a:lnTo>
                    <a:cubicBezTo>
                      <a:pt x="142141" y="467011"/>
                      <a:pt x="114695" y="427625"/>
                      <a:pt x="92928" y="401211"/>
                    </a:cubicBezTo>
                    <a:cubicBezTo>
                      <a:pt x="43716" y="344608"/>
                      <a:pt x="9646" y="272912"/>
                      <a:pt x="2074" y="201216"/>
                    </a:cubicBezTo>
                    <a:cubicBezTo>
                      <a:pt x="-5497" y="129520"/>
                      <a:pt x="5860" y="54050"/>
                      <a:pt x="66429" y="4995"/>
                    </a:cubicBezTo>
                    <a:cubicBezTo>
                      <a:pt x="74000" y="-665"/>
                      <a:pt x="85594" y="-1137"/>
                      <a:pt x="99080" y="1693"/>
                    </a:cubicBezTo>
                    <a:close/>
                  </a:path>
                </a:pathLst>
              </a:custGeom>
              <a:solidFill>
                <a:srgbClr val="21578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PA-任意多边形 52">
                <a:extLst>
                  <a:ext uri="{FF2B5EF4-FFF2-40B4-BE49-F238E27FC236}">
                    <a16:creationId xmlns:a16="http://schemas.microsoft.com/office/drawing/2014/main" id="{8593B77C-3A7D-74CD-5D29-134C69F0ED3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5260027" y="4091498"/>
                <a:ext cx="1029384" cy="1028083"/>
              </a:xfrm>
              <a:custGeom>
                <a:avLst/>
                <a:gdLst>
                  <a:gd name="connsiteX0" fmla="*/ 297156 w 695206"/>
                  <a:gd name="connsiteY0" fmla="*/ 74 h 694327"/>
                  <a:gd name="connsiteX1" fmla="*/ 351453 w 695206"/>
                  <a:gd name="connsiteY1" fmla="*/ 10929 h 694327"/>
                  <a:gd name="connsiteX2" fmla="*/ 593191 w 695206"/>
                  <a:gd name="connsiteY2" fmla="*/ 177059 h 694327"/>
                  <a:gd name="connsiteX3" fmla="*/ 664957 w 695206"/>
                  <a:gd name="connsiteY3" fmla="*/ 414926 h 694327"/>
                  <a:gd name="connsiteX4" fmla="*/ 693050 w 695206"/>
                  <a:gd name="connsiteY4" fmla="*/ 628960 h 694327"/>
                  <a:gd name="connsiteX5" fmla="*/ 695206 w 695206"/>
                  <a:gd name="connsiteY5" fmla="*/ 646834 h 694327"/>
                  <a:gd name="connsiteX6" fmla="*/ 608548 w 695206"/>
                  <a:gd name="connsiteY6" fmla="*/ 669074 h 694327"/>
                  <a:gd name="connsiteX7" fmla="*/ 357557 w 695206"/>
                  <a:gd name="connsiteY7" fmla="*/ 694327 h 694327"/>
                  <a:gd name="connsiteX8" fmla="*/ 106567 w 695206"/>
                  <a:gd name="connsiteY8" fmla="*/ 669074 h 694327"/>
                  <a:gd name="connsiteX9" fmla="*/ 48021 w 695206"/>
                  <a:gd name="connsiteY9" fmla="*/ 654049 h 694327"/>
                  <a:gd name="connsiteX10" fmla="*/ 38775 w 695206"/>
                  <a:gd name="connsiteY10" fmla="*/ 582885 h 694327"/>
                  <a:gd name="connsiteX11" fmla="*/ 22840 w 695206"/>
                  <a:gd name="connsiteY11" fmla="*/ 460234 h 694327"/>
                  <a:gd name="connsiteX12" fmla="*/ 177 w 695206"/>
                  <a:gd name="connsiteY12" fmla="*/ 177059 h 694327"/>
                  <a:gd name="connsiteX13" fmla="*/ 173927 w 695206"/>
                  <a:gd name="connsiteY13" fmla="*/ 41134 h 694327"/>
                  <a:gd name="connsiteX14" fmla="*/ 257024 w 695206"/>
                  <a:gd name="connsiteY14" fmla="*/ 3377 h 694327"/>
                  <a:gd name="connsiteX15" fmla="*/ 297156 w 695206"/>
                  <a:gd name="connsiteY15" fmla="*/ 74 h 69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5206" h="694327">
                    <a:moveTo>
                      <a:pt x="297156" y="74"/>
                    </a:moveTo>
                    <a:cubicBezTo>
                      <a:pt x="316514" y="546"/>
                      <a:pt x="338233" y="3378"/>
                      <a:pt x="351453" y="10929"/>
                    </a:cubicBezTo>
                    <a:cubicBezTo>
                      <a:pt x="445882" y="56237"/>
                      <a:pt x="532757" y="105321"/>
                      <a:pt x="593191" y="177059"/>
                    </a:cubicBezTo>
                    <a:cubicBezTo>
                      <a:pt x="653626" y="245021"/>
                      <a:pt x="653626" y="339413"/>
                      <a:pt x="664957" y="414926"/>
                    </a:cubicBezTo>
                    <a:cubicBezTo>
                      <a:pt x="672511" y="465898"/>
                      <a:pt x="682426" y="542591"/>
                      <a:pt x="693050" y="628960"/>
                    </a:cubicBezTo>
                    <a:lnTo>
                      <a:pt x="695206" y="646834"/>
                    </a:lnTo>
                    <a:lnTo>
                      <a:pt x="608548" y="669074"/>
                    </a:lnTo>
                    <a:cubicBezTo>
                      <a:pt x="527475" y="685632"/>
                      <a:pt x="443534" y="694327"/>
                      <a:pt x="357557" y="694327"/>
                    </a:cubicBezTo>
                    <a:cubicBezTo>
                      <a:pt x="271581" y="694327"/>
                      <a:pt x="187639" y="685632"/>
                      <a:pt x="106567" y="669074"/>
                    </a:cubicBezTo>
                    <a:lnTo>
                      <a:pt x="48021" y="654049"/>
                    </a:lnTo>
                    <a:lnTo>
                      <a:pt x="38775" y="582885"/>
                    </a:lnTo>
                    <a:cubicBezTo>
                      <a:pt x="22840" y="460234"/>
                      <a:pt x="22840" y="460234"/>
                      <a:pt x="22840" y="460234"/>
                    </a:cubicBezTo>
                    <a:cubicBezTo>
                      <a:pt x="177" y="177059"/>
                      <a:pt x="177" y="177059"/>
                      <a:pt x="177" y="177059"/>
                    </a:cubicBezTo>
                    <a:cubicBezTo>
                      <a:pt x="-3600" y="135526"/>
                      <a:pt x="53058" y="127975"/>
                      <a:pt x="173927" y="41134"/>
                    </a:cubicBezTo>
                    <a:cubicBezTo>
                      <a:pt x="196590" y="26032"/>
                      <a:pt x="249470" y="3377"/>
                      <a:pt x="257024" y="3377"/>
                    </a:cubicBezTo>
                    <a:cubicBezTo>
                      <a:pt x="260801" y="1490"/>
                      <a:pt x="277798" y="-398"/>
                      <a:pt x="297156" y="74"/>
                    </a:cubicBezTo>
                    <a:close/>
                  </a:path>
                </a:pathLst>
              </a:custGeom>
              <a:solidFill>
                <a:srgbClr val="2A7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PA-任意多边形 5">
                <a:extLst>
                  <a:ext uri="{FF2B5EF4-FFF2-40B4-BE49-F238E27FC236}">
                    <a16:creationId xmlns:a16="http://schemas.microsoft.com/office/drawing/2014/main" id="{BAB2DB31-7269-8256-B0AD-3E6509D29DAD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4930315" y="2562130"/>
                <a:ext cx="1264620" cy="1335138"/>
              </a:xfrm>
              <a:custGeom>
                <a:avLst/>
                <a:gdLst>
                  <a:gd name="T0" fmla="*/ 218 w 226"/>
                  <a:gd name="T1" fmla="*/ 82 h 239"/>
                  <a:gd name="T2" fmla="*/ 221 w 226"/>
                  <a:gd name="T3" fmla="*/ 5 h 239"/>
                  <a:gd name="T4" fmla="*/ 0 w 226"/>
                  <a:gd name="T5" fmla="*/ 62 h 239"/>
                  <a:gd name="T6" fmla="*/ 98 w 226"/>
                  <a:gd name="T7" fmla="*/ 238 h 239"/>
                  <a:gd name="T8" fmla="*/ 218 w 226"/>
                  <a:gd name="T9" fmla="*/ 8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39">
                    <a:moveTo>
                      <a:pt x="218" y="82"/>
                    </a:moveTo>
                    <a:cubicBezTo>
                      <a:pt x="218" y="82"/>
                      <a:pt x="226" y="45"/>
                      <a:pt x="221" y="5"/>
                    </a:cubicBezTo>
                    <a:cubicBezTo>
                      <a:pt x="221" y="5"/>
                      <a:pt x="75" y="0"/>
                      <a:pt x="0" y="62"/>
                    </a:cubicBezTo>
                    <a:cubicBezTo>
                      <a:pt x="0" y="62"/>
                      <a:pt x="46" y="239"/>
                      <a:pt x="98" y="238"/>
                    </a:cubicBezTo>
                    <a:lnTo>
                      <a:pt x="218" y="82"/>
                    </a:ln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PA-任意多边形 20">
                <a:extLst>
                  <a:ext uri="{FF2B5EF4-FFF2-40B4-BE49-F238E27FC236}">
                    <a16:creationId xmlns:a16="http://schemas.microsoft.com/office/drawing/2014/main" id="{FA1F0599-B6FF-1933-3D93-BFD1DA0C8E4E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5557924" y="4035954"/>
                <a:ext cx="267968" cy="251514"/>
              </a:xfrm>
              <a:custGeom>
                <a:avLst/>
                <a:gdLst>
                  <a:gd name="T0" fmla="*/ 16 w 48"/>
                  <a:gd name="T1" fmla="*/ 7 h 45"/>
                  <a:gd name="T2" fmla="*/ 47 w 48"/>
                  <a:gd name="T3" fmla="*/ 9 h 45"/>
                  <a:gd name="T4" fmla="*/ 48 w 48"/>
                  <a:gd name="T5" fmla="*/ 22 h 45"/>
                  <a:gd name="T6" fmla="*/ 1 w 48"/>
                  <a:gd name="T7" fmla="*/ 23 h 45"/>
                  <a:gd name="T8" fmla="*/ 0 w 48"/>
                  <a:gd name="T9" fmla="*/ 0 h 45"/>
                  <a:gd name="T10" fmla="*/ 16 w 48"/>
                  <a:gd name="T1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45">
                    <a:moveTo>
                      <a:pt x="16" y="7"/>
                    </a:moveTo>
                    <a:cubicBezTo>
                      <a:pt x="26" y="10"/>
                      <a:pt x="39" y="9"/>
                      <a:pt x="47" y="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8" y="44"/>
                      <a:pt x="1" y="45"/>
                      <a:pt x="1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6" y="7"/>
                    </a:cubicBezTo>
                    <a:close/>
                  </a:path>
                </a:pathLst>
              </a:custGeom>
              <a:solidFill>
                <a:srgbClr val="FFC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PA-任意多边形 21">
                <a:extLst>
                  <a:ext uri="{FF2B5EF4-FFF2-40B4-BE49-F238E27FC236}">
                    <a16:creationId xmlns:a16="http://schemas.microsoft.com/office/drawing/2014/main" id="{DC4CD6A1-158A-25A6-07DE-A111EAA91757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5550872" y="3751531"/>
                <a:ext cx="267968" cy="173944"/>
              </a:xfrm>
              <a:custGeom>
                <a:avLst/>
                <a:gdLst>
                  <a:gd name="T0" fmla="*/ 0 w 48"/>
                  <a:gd name="T1" fmla="*/ 1 h 31"/>
                  <a:gd name="T2" fmla="*/ 47 w 48"/>
                  <a:gd name="T3" fmla="*/ 0 h 31"/>
                  <a:gd name="T4" fmla="*/ 48 w 48"/>
                  <a:gd name="T5" fmla="*/ 31 h 31"/>
                  <a:gd name="T6" fmla="*/ 0 w 48"/>
                  <a:gd name="T7" fmla="*/ 25 h 31"/>
                  <a:gd name="T8" fmla="*/ 0 w 48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1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33" y="29"/>
                      <a:pt x="12" y="27"/>
                      <a:pt x="0" y="2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PA-任意多边形 22">
                <a:extLst>
                  <a:ext uri="{FF2B5EF4-FFF2-40B4-BE49-F238E27FC236}">
                    <a16:creationId xmlns:a16="http://schemas.microsoft.com/office/drawing/2014/main" id="{9589DC0A-FD4F-52A4-1831-C4CFEB7C8E02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5550872" y="3890217"/>
                <a:ext cx="267968" cy="202151"/>
              </a:xfrm>
              <a:custGeom>
                <a:avLst/>
                <a:gdLst>
                  <a:gd name="T0" fmla="*/ 17 w 48"/>
                  <a:gd name="T1" fmla="*/ 33 h 36"/>
                  <a:gd name="T2" fmla="*/ 1 w 48"/>
                  <a:gd name="T3" fmla="*/ 26 h 36"/>
                  <a:gd name="T4" fmla="*/ 0 w 48"/>
                  <a:gd name="T5" fmla="*/ 0 h 36"/>
                  <a:gd name="T6" fmla="*/ 48 w 48"/>
                  <a:gd name="T7" fmla="*/ 6 h 36"/>
                  <a:gd name="T8" fmla="*/ 48 w 48"/>
                  <a:gd name="T9" fmla="*/ 35 h 36"/>
                  <a:gd name="T10" fmla="*/ 17 w 48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6">
                    <a:moveTo>
                      <a:pt x="17" y="33"/>
                    </a:moveTo>
                    <a:cubicBezTo>
                      <a:pt x="13" y="31"/>
                      <a:pt x="7" y="29"/>
                      <a:pt x="1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33" y="4"/>
                      <a:pt x="48" y="6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0" y="35"/>
                      <a:pt x="27" y="36"/>
                      <a:pt x="17" y="33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PA-任意多边形 23">
                <a:extLst>
                  <a:ext uri="{FF2B5EF4-FFF2-40B4-BE49-F238E27FC236}">
                    <a16:creationId xmlns:a16="http://schemas.microsoft.com/office/drawing/2014/main" id="{E67E4EC6-4132-2F96-B7D9-E3C40E78CB45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5231191" y="2667908"/>
                <a:ext cx="1020158" cy="1396253"/>
              </a:xfrm>
              <a:custGeom>
                <a:avLst/>
                <a:gdLst>
                  <a:gd name="T0" fmla="*/ 111 w 182"/>
                  <a:gd name="T1" fmla="*/ 242 h 250"/>
                  <a:gd name="T2" fmla="*/ 111 w 182"/>
                  <a:gd name="T3" fmla="*/ 242 h 250"/>
                  <a:gd name="T4" fmla="*/ 174 w 182"/>
                  <a:gd name="T5" fmla="*/ 153 h 250"/>
                  <a:gd name="T6" fmla="*/ 160 w 182"/>
                  <a:gd name="T7" fmla="*/ 70 h 250"/>
                  <a:gd name="T8" fmla="*/ 70 w 182"/>
                  <a:gd name="T9" fmla="*/ 7 h 250"/>
                  <a:gd name="T10" fmla="*/ 70 w 182"/>
                  <a:gd name="T11" fmla="*/ 7 h 250"/>
                  <a:gd name="T12" fmla="*/ 7 w 182"/>
                  <a:gd name="T13" fmla="*/ 97 h 250"/>
                  <a:gd name="T14" fmla="*/ 22 w 182"/>
                  <a:gd name="T15" fmla="*/ 179 h 250"/>
                  <a:gd name="T16" fmla="*/ 111 w 182"/>
                  <a:gd name="T17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50">
                    <a:moveTo>
                      <a:pt x="111" y="242"/>
                    </a:moveTo>
                    <a:cubicBezTo>
                      <a:pt x="111" y="242"/>
                      <a:pt x="111" y="242"/>
                      <a:pt x="111" y="242"/>
                    </a:cubicBezTo>
                    <a:cubicBezTo>
                      <a:pt x="153" y="235"/>
                      <a:pt x="182" y="195"/>
                      <a:pt x="174" y="153"/>
                    </a:cubicBezTo>
                    <a:cubicBezTo>
                      <a:pt x="160" y="70"/>
                      <a:pt x="160" y="70"/>
                      <a:pt x="160" y="70"/>
                    </a:cubicBezTo>
                    <a:cubicBezTo>
                      <a:pt x="153" y="28"/>
                      <a:pt x="113" y="0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28" y="14"/>
                      <a:pt x="0" y="54"/>
                      <a:pt x="7" y="97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9" y="221"/>
                      <a:pt x="69" y="250"/>
                      <a:pt x="111" y="242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PA-任意多边形 24">
                <a:extLst>
                  <a:ext uri="{FF2B5EF4-FFF2-40B4-BE49-F238E27FC236}">
                    <a16:creationId xmlns:a16="http://schemas.microsoft.com/office/drawing/2014/main" id="{25970F66-45F0-0F51-05EE-4FA1F03F61D7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5322865" y="2656154"/>
                <a:ext cx="928486" cy="1391552"/>
              </a:xfrm>
              <a:custGeom>
                <a:avLst/>
                <a:gdLst>
                  <a:gd name="T0" fmla="*/ 106 w 166"/>
                  <a:gd name="T1" fmla="*/ 242 h 249"/>
                  <a:gd name="T2" fmla="*/ 106 w 166"/>
                  <a:gd name="T3" fmla="*/ 242 h 249"/>
                  <a:gd name="T4" fmla="*/ 159 w 166"/>
                  <a:gd name="T5" fmla="*/ 161 h 249"/>
                  <a:gd name="T6" fmla="*/ 148 w 166"/>
                  <a:gd name="T7" fmla="*/ 65 h 249"/>
                  <a:gd name="T8" fmla="*/ 65 w 166"/>
                  <a:gd name="T9" fmla="*/ 7 h 249"/>
                  <a:gd name="T10" fmla="*/ 65 w 166"/>
                  <a:gd name="T11" fmla="*/ 7 h 249"/>
                  <a:gd name="T12" fmla="*/ 7 w 166"/>
                  <a:gd name="T13" fmla="*/ 90 h 249"/>
                  <a:gd name="T14" fmla="*/ 24 w 166"/>
                  <a:gd name="T15" fmla="*/ 184 h 249"/>
                  <a:gd name="T16" fmla="*/ 106 w 166"/>
                  <a:gd name="T17" fmla="*/ 24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249">
                    <a:moveTo>
                      <a:pt x="106" y="242"/>
                    </a:moveTo>
                    <a:cubicBezTo>
                      <a:pt x="106" y="242"/>
                      <a:pt x="106" y="242"/>
                      <a:pt x="106" y="242"/>
                    </a:cubicBezTo>
                    <a:cubicBezTo>
                      <a:pt x="145" y="236"/>
                      <a:pt x="166" y="200"/>
                      <a:pt x="159" y="161"/>
                    </a:cubicBezTo>
                    <a:cubicBezTo>
                      <a:pt x="148" y="65"/>
                      <a:pt x="148" y="65"/>
                      <a:pt x="148" y="65"/>
                    </a:cubicBezTo>
                    <a:cubicBezTo>
                      <a:pt x="141" y="26"/>
                      <a:pt x="104" y="0"/>
                      <a:pt x="6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26" y="14"/>
                      <a:pt x="0" y="51"/>
                      <a:pt x="7" y="90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30" y="223"/>
                      <a:pt x="67" y="249"/>
                      <a:pt x="106" y="242"/>
                    </a:cubicBezTo>
                    <a:close/>
                  </a:path>
                </a:pathLst>
              </a:custGeom>
              <a:solidFill>
                <a:srgbClr val="FFC2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PA-任意多边形 25">
                <a:extLst>
                  <a:ext uri="{FF2B5EF4-FFF2-40B4-BE49-F238E27FC236}">
                    <a16:creationId xmlns:a16="http://schemas.microsoft.com/office/drawing/2014/main" id="{74E637D3-E618-044C-6FA5-8B90127E0403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5120714" y="3415397"/>
                <a:ext cx="300876" cy="376095"/>
              </a:xfrm>
              <a:custGeom>
                <a:avLst/>
                <a:gdLst>
                  <a:gd name="T0" fmla="*/ 49 w 54"/>
                  <a:gd name="T1" fmla="*/ 29 h 67"/>
                  <a:gd name="T2" fmla="*/ 37 w 54"/>
                  <a:gd name="T3" fmla="*/ 64 h 67"/>
                  <a:gd name="T4" fmla="*/ 6 w 54"/>
                  <a:gd name="T5" fmla="*/ 38 h 67"/>
                  <a:gd name="T6" fmla="*/ 17 w 54"/>
                  <a:gd name="T7" fmla="*/ 3 h 67"/>
                  <a:gd name="T8" fmla="*/ 49 w 54"/>
                  <a:gd name="T9" fmla="*/ 2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7">
                    <a:moveTo>
                      <a:pt x="49" y="29"/>
                    </a:moveTo>
                    <a:cubicBezTo>
                      <a:pt x="54" y="46"/>
                      <a:pt x="49" y="62"/>
                      <a:pt x="37" y="64"/>
                    </a:cubicBezTo>
                    <a:cubicBezTo>
                      <a:pt x="25" y="67"/>
                      <a:pt x="11" y="55"/>
                      <a:pt x="6" y="38"/>
                    </a:cubicBezTo>
                    <a:cubicBezTo>
                      <a:pt x="0" y="21"/>
                      <a:pt x="5" y="5"/>
                      <a:pt x="17" y="3"/>
                    </a:cubicBezTo>
                    <a:cubicBezTo>
                      <a:pt x="29" y="0"/>
                      <a:pt x="43" y="12"/>
                      <a:pt x="49" y="29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PA-任意多边形 26">
                <a:extLst>
                  <a:ext uri="{FF2B5EF4-FFF2-40B4-BE49-F238E27FC236}">
                    <a16:creationId xmlns:a16="http://schemas.microsoft.com/office/drawing/2014/main" id="{877E0AC6-3F64-088E-2BD4-75F1CE8EFC5C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5802386" y="3706871"/>
                <a:ext cx="235059" cy="65817"/>
              </a:xfrm>
              <a:custGeom>
                <a:avLst/>
                <a:gdLst>
                  <a:gd name="T0" fmla="*/ 22 w 42"/>
                  <a:gd name="T1" fmla="*/ 11 h 12"/>
                  <a:gd name="T2" fmla="*/ 42 w 42"/>
                  <a:gd name="T3" fmla="*/ 6 h 12"/>
                  <a:gd name="T4" fmla="*/ 42 w 42"/>
                  <a:gd name="T5" fmla="*/ 0 h 12"/>
                  <a:gd name="T6" fmla="*/ 24 w 42"/>
                  <a:gd name="T7" fmla="*/ 4 h 12"/>
                  <a:gd name="T8" fmla="*/ 0 w 42"/>
                  <a:gd name="T9" fmla="*/ 5 h 12"/>
                  <a:gd name="T10" fmla="*/ 2 w 42"/>
                  <a:gd name="T11" fmla="*/ 11 h 12"/>
                  <a:gd name="T12" fmla="*/ 22 w 42"/>
                  <a:gd name="T1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2">
                    <a:moveTo>
                      <a:pt x="22" y="11"/>
                    </a:moveTo>
                    <a:cubicBezTo>
                      <a:pt x="29" y="10"/>
                      <a:pt x="36" y="8"/>
                      <a:pt x="42" y="6"/>
                    </a:cubicBezTo>
                    <a:cubicBezTo>
                      <a:pt x="42" y="3"/>
                      <a:pt x="42" y="0"/>
                      <a:pt x="42" y="0"/>
                    </a:cubicBezTo>
                    <a:cubicBezTo>
                      <a:pt x="42" y="0"/>
                      <a:pt x="34" y="2"/>
                      <a:pt x="24" y="4"/>
                    </a:cubicBezTo>
                    <a:cubicBezTo>
                      <a:pt x="15" y="6"/>
                      <a:pt x="0" y="5"/>
                      <a:pt x="0" y="5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6" y="11"/>
                      <a:pt x="13" y="12"/>
                      <a:pt x="22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PA-任意多边形 27">
                <a:extLst>
                  <a:ext uri="{FF2B5EF4-FFF2-40B4-BE49-F238E27FC236}">
                    <a16:creationId xmlns:a16="http://schemas.microsoft.com/office/drawing/2014/main" id="{15C3F6DA-9768-95EB-1CDA-1E344FCC5DA0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5814138" y="3739779"/>
                <a:ext cx="223307" cy="105777"/>
              </a:xfrm>
              <a:custGeom>
                <a:avLst/>
                <a:gdLst>
                  <a:gd name="T0" fmla="*/ 20 w 40"/>
                  <a:gd name="T1" fmla="*/ 5 h 19"/>
                  <a:gd name="T2" fmla="*/ 0 w 40"/>
                  <a:gd name="T3" fmla="*/ 5 h 19"/>
                  <a:gd name="T4" fmla="*/ 3 w 40"/>
                  <a:gd name="T5" fmla="*/ 11 h 19"/>
                  <a:gd name="T6" fmla="*/ 4 w 40"/>
                  <a:gd name="T7" fmla="*/ 13 h 19"/>
                  <a:gd name="T8" fmla="*/ 11 w 40"/>
                  <a:gd name="T9" fmla="*/ 11 h 19"/>
                  <a:gd name="T10" fmla="*/ 24 w 40"/>
                  <a:gd name="T11" fmla="*/ 19 h 19"/>
                  <a:gd name="T12" fmla="*/ 32 w 40"/>
                  <a:gd name="T13" fmla="*/ 15 h 19"/>
                  <a:gd name="T14" fmla="*/ 40 w 40"/>
                  <a:gd name="T15" fmla="*/ 0 h 19"/>
                  <a:gd name="T16" fmla="*/ 20 w 40"/>
                  <a:gd name="T1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9">
                    <a:moveTo>
                      <a:pt x="20" y="5"/>
                    </a:moveTo>
                    <a:cubicBezTo>
                      <a:pt x="11" y="6"/>
                      <a:pt x="4" y="5"/>
                      <a:pt x="0" y="5"/>
                    </a:cubicBezTo>
                    <a:cubicBezTo>
                      <a:pt x="0" y="7"/>
                      <a:pt x="1" y="9"/>
                      <a:pt x="3" y="11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6" y="12"/>
                      <a:pt x="8" y="11"/>
                      <a:pt x="11" y="11"/>
                    </a:cubicBezTo>
                    <a:cubicBezTo>
                      <a:pt x="18" y="11"/>
                      <a:pt x="22" y="15"/>
                      <a:pt x="24" y="19"/>
                    </a:cubicBezTo>
                    <a:cubicBezTo>
                      <a:pt x="27" y="18"/>
                      <a:pt x="30" y="17"/>
                      <a:pt x="32" y="15"/>
                    </a:cubicBezTo>
                    <a:cubicBezTo>
                      <a:pt x="37" y="11"/>
                      <a:pt x="39" y="5"/>
                      <a:pt x="40" y="0"/>
                    </a:cubicBezTo>
                    <a:cubicBezTo>
                      <a:pt x="34" y="2"/>
                      <a:pt x="27" y="4"/>
                      <a:pt x="20" y="5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PA-任意多边形 28">
                <a:extLst>
                  <a:ext uri="{FF2B5EF4-FFF2-40B4-BE49-F238E27FC236}">
                    <a16:creationId xmlns:a16="http://schemas.microsoft.com/office/drawing/2014/main" id="{275A89ED-0FEB-DF65-4E5B-78A1F11BDF83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5837644" y="3800894"/>
                <a:ext cx="110479" cy="51713"/>
              </a:xfrm>
              <a:custGeom>
                <a:avLst/>
                <a:gdLst>
                  <a:gd name="T0" fmla="*/ 18 w 20"/>
                  <a:gd name="T1" fmla="*/ 8 h 9"/>
                  <a:gd name="T2" fmla="*/ 20 w 20"/>
                  <a:gd name="T3" fmla="*/ 8 h 9"/>
                  <a:gd name="T4" fmla="*/ 7 w 20"/>
                  <a:gd name="T5" fmla="*/ 0 h 9"/>
                  <a:gd name="T6" fmla="*/ 0 w 20"/>
                  <a:gd name="T7" fmla="*/ 2 h 9"/>
                  <a:gd name="T8" fmla="*/ 18 w 20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18" y="8"/>
                    </a:moveTo>
                    <a:cubicBezTo>
                      <a:pt x="19" y="8"/>
                      <a:pt x="19" y="8"/>
                      <a:pt x="20" y="8"/>
                    </a:cubicBezTo>
                    <a:cubicBezTo>
                      <a:pt x="18" y="4"/>
                      <a:pt x="14" y="0"/>
                      <a:pt x="7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4" y="6"/>
                      <a:pt x="9" y="9"/>
                      <a:pt x="18" y="8"/>
                    </a:cubicBezTo>
                    <a:close/>
                  </a:path>
                </a:pathLst>
              </a:custGeom>
              <a:solidFill>
                <a:srgbClr val="FF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PA-任意多边形 36">
                <a:extLst>
                  <a:ext uri="{FF2B5EF4-FFF2-40B4-BE49-F238E27FC236}">
                    <a16:creationId xmlns:a16="http://schemas.microsoft.com/office/drawing/2014/main" id="{476671BC-AC1A-8DB2-7087-819C2562E719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5583780" y="3342528"/>
                <a:ext cx="101076" cy="157491"/>
              </a:xfrm>
              <a:custGeom>
                <a:avLst/>
                <a:gdLst>
                  <a:gd name="T0" fmla="*/ 16 w 18"/>
                  <a:gd name="T1" fmla="*/ 12 h 28"/>
                  <a:gd name="T2" fmla="*/ 12 w 18"/>
                  <a:gd name="T3" fmla="*/ 27 h 28"/>
                  <a:gd name="T4" fmla="*/ 1 w 18"/>
                  <a:gd name="T5" fmla="*/ 16 h 28"/>
                  <a:gd name="T6" fmla="*/ 6 w 18"/>
                  <a:gd name="T7" fmla="*/ 1 h 28"/>
                  <a:gd name="T8" fmla="*/ 16 w 18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8">
                    <a:moveTo>
                      <a:pt x="16" y="12"/>
                    </a:moveTo>
                    <a:cubicBezTo>
                      <a:pt x="18" y="19"/>
                      <a:pt x="16" y="26"/>
                      <a:pt x="12" y="27"/>
                    </a:cubicBezTo>
                    <a:cubicBezTo>
                      <a:pt x="8" y="28"/>
                      <a:pt x="3" y="23"/>
                      <a:pt x="1" y="16"/>
                    </a:cubicBezTo>
                    <a:cubicBezTo>
                      <a:pt x="0" y="9"/>
                      <a:pt x="2" y="2"/>
                      <a:pt x="6" y="1"/>
                    </a:cubicBezTo>
                    <a:cubicBezTo>
                      <a:pt x="10" y="0"/>
                      <a:pt x="15" y="5"/>
                      <a:pt x="16" y="12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PA-任意多边形 37">
                <a:extLst>
                  <a:ext uri="{FF2B5EF4-FFF2-40B4-BE49-F238E27FC236}">
                    <a16:creationId xmlns:a16="http://schemas.microsoft.com/office/drawing/2014/main" id="{E25A2A6A-0160-BA17-4F81-35E7FD64A5C4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5981031" y="3276711"/>
                <a:ext cx="101076" cy="157491"/>
              </a:xfrm>
              <a:custGeom>
                <a:avLst/>
                <a:gdLst>
                  <a:gd name="T0" fmla="*/ 16 w 18"/>
                  <a:gd name="T1" fmla="*/ 12 h 28"/>
                  <a:gd name="T2" fmla="*/ 12 w 18"/>
                  <a:gd name="T3" fmla="*/ 27 h 28"/>
                  <a:gd name="T4" fmla="*/ 1 w 18"/>
                  <a:gd name="T5" fmla="*/ 15 h 28"/>
                  <a:gd name="T6" fmla="*/ 6 w 18"/>
                  <a:gd name="T7" fmla="*/ 1 h 28"/>
                  <a:gd name="T8" fmla="*/ 16 w 18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8">
                    <a:moveTo>
                      <a:pt x="16" y="12"/>
                    </a:moveTo>
                    <a:cubicBezTo>
                      <a:pt x="18" y="19"/>
                      <a:pt x="16" y="26"/>
                      <a:pt x="12" y="27"/>
                    </a:cubicBezTo>
                    <a:cubicBezTo>
                      <a:pt x="7" y="28"/>
                      <a:pt x="3" y="23"/>
                      <a:pt x="1" y="15"/>
                    </a:cubicBezTo>
                    <a:cubicBezTo>
                      <a:pt x="0" y="8"/>
                      <a:pt x="2" y="2"/>
                      <a:pt x="6" y="1"/>
                    </a:cubicBezTo>
                    <a:cubicBezTo>
                      <a:pt x="10" y="0"/>
                      <a:pt x="15" y="5"/>
                      <a:pt x="16" y="12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PA-任意多边形 56">
                <a:extLst>
                  <a:ext uri="{FF2B5EF4-FFF2-40B4-BE49-F238E27FC236}">
                    <a16:creationId xmlns:a16="http://schemas.microsoft.com/office/drawing/2014/main" id="{028D631A-89C8-DCD1-FCA4-F932F24D37EE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4876261" y="4257181"/>
                <a:ext cx="621832" cy="777774"/>
              </a:xfrm>
              <a:custGeom>
                <a:avLst/>
                <a:gdLst>
                  <a:gd name="connsiteX0" fmla="*/ 321149 w 419961"/>
                  <a:gd name="connsiteY0" fmla="*/ 1693 h 525278"/>
                  <a:gd name="connsiteX1" fmla="*/ 353712 w 419961"/>
                  <a:gd name="connsiteY1" fmla="*/ 4995 h 525278"/>
                  <a:gd name="connsiteX2" fmla="*/ 417893 w 419961"/>
                  <a:gd name="connsiteY2" fmla="*/ 201216 h 525278"/>
                  <a:gd name="connsiteX3" fmla="*/ 327284 w 419961"/>
                  <a:gd name="connsiteY3" fmla="*/ 401211 h 525278"/>
                  <a:gd name="connsiteX4" fmla="*/ 247941 w 419961"/>
                  <a:gd name="connsiteY4" fmla="*/ 516597 h 525278"/>
                  <a:gd name="connsiteX5" fmla="*/ 242923 w 419961"/>
                  <a:gd name="connsiteY5" fmla="*/ 525278 h 525278"/>
                  <a:gd name="connsiteX6" fmla="*/ 131975 w 419961"/>
                  <a:gd name="connsiteY6" fmla="*/ 484748 h 525278"/>
                  <a:gd name="connsiteX7" fmla="*/ 23110 w 419961"/>
                  <a:gd name="connsiteY7" fmla="*/ 432405 h 525278"/>
                  <a:gd name="connsiteX8" fmla="*/ 0 w 419961"/>
                  <a:gd name="connsiteY8" fmla="*/ 418393 h 525278"/>
                  <a:gd name="connsiteX9" fmla="*/ 21476 w 419961"/>
                  <a:gd name="connsiteY9" fmla="*/ 364891 h 525278"/>
                  <a:gd name="connsiteX10" fmla="*/ 206471 w 419961"/>
                  <a:gd name="connsiteY10" fmla="*/ 65371 h 525278"/>
                  <a:gd name="connsiteX11" fmla="*/ 321149 w 419961"/>
                  <a:gd name="connsiteY11" fmla="*/ 1693 h 525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961" h="525278">
                    <a:moveTo>
                      <a:pt x="321149" y="1693"/>
                    </a:moveTo>
                    <a:cubicBezTo>
                      <a:pt x="334599" y="-1137"/>
                      <a:pt x="346161" y="-665"/>
                      <a:pt x="353712" y="4995"/>
                    </a:cubicBezTo>
                    <a:cubicBezTo>
                      <a:pt x="414118" y="54050"/>
                      <a:pt x="425444" y="129520"/>
                      <a:pt x="417893" y="201216"/>
                    </a:cubicBezTo>
                    <a:cubicBezTo>
                      <a:pt x="410343" y="272912"/>
                      <a:pt x="376364" y="344608"/>
                      <a:pt x="327284" y="401211"/>
                    </a:cubicBezTo>
                    <a:cubicBezTo>
                      <a:pt x="305575" y="427625"/>
                      <a:pt x="278203" y="467011"/>
                      <a:pt x="247941" y="516597"/>
                    </a:cubicBezTo>
                    <a:lnTo>
                      <a:pt x="242923" y="525278"/>
                    </a:lnTo>
                    <a:lnTo>
                      <a:pt x="131975" y="484748"/>
                    </a:lnTo>
                    <a:cubicBezTo>
                      <a:pt x="94726" y="469023"/>
                      <a:pt x="58402" y="451541"/>
                      <a:pt x="23110" y="432405"/>
                    </a:cubicBezTo>
                    <a:lnTo>
                      <a:pt x="0" y="418393"/>
                    </a:lnTo>
                    <a:lnTo>
                      <a:pt x="21476" y="364891"/>
                    </a:lnTo>
                    <a:cubicBezTo>
                      <a:pt x="101703" y="188952"/>
                      <a:pt x="181931" y="95558"/>
                      <a:pt x="206471" y="65371"/>
                    </a:cubicBezTo>
                    <a:cubicBezTo>
                      <a:pt x="223460" y="48390"/>
                      <a:pt x="280799" y="10184"/>
                      <a:pt x="321149" y="1693"/>
                    </a:cubicBezTo>
                    <a:close/>
                  </a:path>
                </a:pathLst>
              </a:custGeom>
              <a:solidFill>
                <a:srgbClr val="215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PA-任意多边形 39">
                <a:extLst>
                  <a:ext uri="{FF2B5EF4-FFF2-40B4-BE49-F238E27FC236}">
                    <a16:creationId xmlns:a16="http://schemas.microsoft.com/office/drawing/2014/main" id="{8C74AF33-1B37-6388-FA1D-1938167D82BF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6020991" y="3304918"/>
                <a:ext cx="32908" cy="49363"/>
              </a:xfrm>
              <a:custGeom>
                <a:avLst/>
                <a:gdLst>
                  <a:gd name="T0" fmla="*/ 1 w 6"/>
                  <a:gd name="T1" fmla="*/ 5 h 9"/>
                  <a:gd name="T2" fmla="*/ 2 w 6"/>
                  <a:gd name="T3" fmla="*/ 0 h 9"/>
                  <a:gd name="T4" fmla="*/ 6 w 6"/>
                  <a:gd name="T5" fmla="*/ 4 h 9"/>
                  <a:gd name="T6" fmla="*/ 4 w 6"/>
                  <a:gd name="T7" fmla="*/ 8 h 9"/>
                  <a:gd name="T8" fmla="*/ 1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1" y="5"/>
                    </a:moveTo>
                    <a:cubicBezTo>
                      <a:pt x="0" y="3"/>
                      <a:pt x="1" y="1"/>
                      <a:pt x="2" y="0"/>
                    </a:cubicBezTo>
                    <a:cubicBezTo>
                      <a:pt x="3" y="0"/>
                      <a:pt x="5" y="1"/>
                      <a:pt x="6" y="4"/>
                    </a:cubicBezTo>
                    <a:cubicBezTo>
                      <a:pt x="6" y="6"/>
                      <a:pt x="6" y="8"/>
                      <a:pt x="4" y="8"/>
                    </a:cubicBezTo>
                    <a:cubicBezTo>
                      <a:pt x="3" y="9"/>
                      <a:pt x="1" y="7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PA-任意多边形 40">
                <a:extLst>
                  <a:ext uri="{FF2B5EF4-FFF2-40B4-BE49-F238E27FC236}">
                    <a16:creationId xmlns:a16="http://schemas.microsoft.com/office/drawing/2014/main" id="{9A375219-16DD-6276-FDCD-2C6C86291E14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6020991" y="3333125"/>
                <a:ext cx="28207" cy="37610"/>
              </a:xfrm>
              <a:custGeom>
                <a:avLst/>
                <a:gdLst>
                  <a:gd name="T0" fmla="*/ 1 w 5"/>
                  <a:gd name="T1" fmla="*/ 4 h 7"/>
                  <a:gd name="T2" fmla="*/ 2 w 5"/>
                  <a:gd name="T3" fmla="*/ 1 h 7"/>
                  <a:gd name="T4" fmla="*/ 4 w 5"/>
                  <a:gd name="T5" fmla="*/ 3 h 7"/>
                  <a:gd name="T6" fmla="*/ 3 w 5"/>
                  <a:gd name="T7" fmla="*/ 6 h 7"/>
                  <a:gd name="T8" fmla="*/ 1 w 5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1" y="4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3" y="0"/>
                      <a:pt x="4" y="1"/>
                      <a:pt x="4" y="3"/>
                    </a:cubicBezTo>
                    <a:cubicBezTo>
                      <a:pt x="5" y="5"/>
                      <a:pt x="4" y="6"/>
                      <a:pt x="3" y="6"/>
                    </a:cubicBezTo>
                    <a:cubicBezTo>
                      <a:pt x="2" y="7"/>
                      <a:pt x="1" y="6"/>
                      <a:pt x="1" y="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PA-任意多边形 41">
                <a:extLst>
                  <a:ext uri="{FF2B5EF4-FFF2-40B4-BE49-F238E27FC236}">
                    <a16:creationId xmlns:a16="http://schemas.microsoft.com/office/drawing/2014/main" id="{0B38A8C9-D725-0D9C-7C4B-895416EAB298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5623741" y="3370735"/>
                <a:ext cx="32908" cy="51713"/>
              </a:xfrm>
              <a:custGeom>
                <a:avLst/>
                <a:gdLst>
                  <a:gd name="T0" fmla="*/ 0 w 6"/>
                  <a:gd name="T1" fmla="*/ 5 h 9"/>
                  <a:gd name="T2" fmla="*/ 2 w 6"/>
                  <a:gd name="T3" fmla="*/ 0 h 9"/>
                  <a:gd name="T4" fmla="*/ 5 w 6"/>
                  <a:gd name="T5" fmla="*/ 4 h 9"/>
                  <a:gd name="T6" fmla="*/ 4 w 6"/>
                  <a:gd name="T7" fmla="*/ 8 h 9"/>
                  <a:gd name="T8" fmla="*/ 0 w 6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5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1"/>
                      <a:pt x="5" y="4"/>
                    </a:cubicBezTo>
                    <a:cubicBezTo>
                      <a:pt x="6" y="6"/>
                      <a:pt x="5" y="8"/>
                      <a:pt x="4" y="8"/>
                    </a:cubicBezTo>
                    <a:cubicBezTo>
                      <a:pt x="3" y="9"/>
                      <a:pt x="1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PA-任意多边形 42">
                <a:extLst>
                  <a:ext uri="{FF2B5EF4-FFF2-40B4-BE49-F238E27FC236}">
                    <a16:creationId xmlns:a16="http://schemas.microsoft.com/office/drawing/2014/main" id="{FE0C4D5F-1967-9F39-1CA2-8312B99CE8CB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5623741" y="3398942"/>
                <a:ext cx="23506" cy="39961"/>
              </a:xfrm>
              <a:custGeom>
                <a:avLst/>
                <a:gdLst>
                  <a:gd name="T0" fmla="*/ 0 w 4"/>
                  <a:gd name="T1" fmla="*/ 4 h 7"/>
                  <a:gd name="T2" fmla="*/ 1 w 4"/>
                  <a:gd name="T3" fmla="*/ 1 h 7"/>
                  <a:gd name="T4" fmla="*/ 4 w 4"/>
                  <a:gd name="T5" fmla="*/ 3 h 7"/>
                  <a:gd name="T6" fmla="*/ 3 w 4"/>
                  <a:gd name="T7" fmla="*/ 6 h 7"/>
                  <a:gd name="T8" fmla="*/ 0 w 4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4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4" y="3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2" y="7"/>
                      <a:pt x="1" y="6"/>
                      <a:pt x="0" y="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PA-任意多边形 43">
                <a:extLst>
                  <a:ext uri="{FF2B5EF4-FFF2-40B4-BE49-F238E27FC236}">
                    <a16:creationId xmlns:a16="http://schemas.microsoft.com/office/drawing/2014/main" id="{601F0816-E38D-92FC-BEFE-EAB727043654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5137167" y="2550378"/>
                <a:ext cx="1013107" cy="1017808"/>
              </a:xfrm>
              <a:custGeom>
                <a:avLst/>
                <a:gdLst>
                  <a:gd name="T0" fmla="*/ 181 w 181"/>
                  <a:gd name="T1" fmla="*/ 84 h 182"/>
                  <a:gd name="T2" fmla="*/ 42 w 181"/>
                  <a:gd name="T3" fmla="*/ 119 h 182"/>
                  <a:gd name="T4" fmla="*/ 48 w 181"/>
                  <a:gd name="T5" fmla="*/ 180 h 182"/>
                  <a:gd name="T6" fmla="*/ 41 w 181"/>
                  <a:gd name="T7" fmla="*/ 182 h 182"/>
                  <a:gd name="T8" fmla="*/ 32 w 181"/>
                  <a:gd name="T9" fmla="*/ 164 h 182"/>
                  <a:gd name="T10" fmla="*/ 0 w 181"/>
                  <a:gd name="T11" fmla="*/ 113 h 182"/>
                  <a:gd name="T12" fmla="*/ 84 w 181"/>
                  <a:gd name="T13" fmla="*/ 15 h 182"/>
                  <a:gd name="T14" fmla="*/ 181 w 181"/>
                  <a:gd name="T15" fmla="*/ 8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182">
                    <a:moveTo>
                      <a:pt x="181" y="84"/>
                    </a:moveTo>
                    <a:cubicBezTo>
                      <a:pt x="181" y="84"/>
                      <a:pt x="131" y="108"/>
                      <a:pt x="42" y="119"/>
                    </a:cubicBezTo>
                    <a:cubicBezTo>
                      <a:pt x="48" y="180"/>
                      <a:pt x="48" y="180"/>
                      <a:pt x="48" y="180"/>
                    </a:cubicBezTo>
                    <a:cubicBezTo>
                      <a:pt x="41" y="182"/>
                      <a:pt x="41" y="182"/>
                      <a:pt x="41" y="182"/>
                    </a:cubicBezTo>
                    <a:cubicBezTo>
                      <a:pt x="41" y="182"/>
                      <a:pt x="39" y="172"/>
                      <a:pt x="32" y="164"/>
                    </a:cubicBezTo>
                    <a:cubicBezTo>
                      <a:pt x="25" y="155"/>
                      <a:pt x="0" y="113"/>
                      <a:pt x="0" y="113"/>
                    </a:cubicBezTo>
                    <a:cubicBezTo>
                      <a:pt x="0" y="113"/>
                      <a:pt x="11" y="30"/>
                      <a:pt x="84" y="15"/>
                    </a:cubicBezTo>
                    <a:cubicBezTo>
                      <a:pt x="158" y="0"/>
                      <a:pt x="181" y="55"/>
                      <a:pt x="181" y="84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PA-任意多边形 44">
                <a:extLst>
                  <a:ext uri="{FF2B5EF4-FFF2-40B4-BE49-F238E27FC236}">
                    <a16:creationId xmlns:a16="http://schemas.microsoft.com/office/drawing/2014/main" id="{10F712C0-8FCC-3591-0F78-12D7893FFA97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5489756" y="3272010"/>
                <a:ext cx="141036" cy="65817"/>
              </a:xfrm>
              <a:custGeom>
                <a:avLst/>
                <a:gdLst>
                  <a:gd name="T0" fmla="*/ 2 w 25"/>
                  <a:gd name="T1" fmla="*/ 12 h 12"/>
                  <a:gd name="T2" fmla="*/ 4 w 25"/>
                  <a:gd name="T3" fmla="*/ 12 h 12"/>
                  <a:gd name="T4" fmla="*/ 23 w 25"/>
                  <a:gd name="T5" fmla="*/ 4 h 12"/>
                  <a:gd name="T6" fmla="*/ 25 w 25"/>
                  <a:gd name="T7" fmla="*/ 2 h 12"/>
                  <a:gd name="T8" fmla="*/ 23 w 25"/>
                  <a:gd name="T9" fmla="*/ 0 h 12"/>
                  <a:gd name="T10" fmla="*/ 1 w 25"/>
                  <a:gd name="T11" fmla="*/ 8 h 12"/>
                  <a:gd name="T12" fmla="*/ 1 w 25"/>
                  <a:gd name="T13" fmla="*/ 11 h 12"/>
                  <a:gd name="T14" fmla="*/ 2 w 2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2">
                    <a:moveTo>
                      <a:pt x="2" y="12"/>
                    </a:moveTo>
                    <a:cubicBezTo>
                      <a:pt x="3" y="12"/>
                      <a:pt x="3" y="12"/>
                      <a:pt x="4" y="12"/>
                    </a:cubicBezTo>
                    <a:cubicBezTo>
                      <a:pt x="12" y="4"/>
                      <a:pt x="2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3" y="0"/>
                      <a:pt x="11" y="0"/>
                      <a:pt x="1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PA-任意多边形 45">
                <a:extLst>
                  <a:ext uri="{FF2B5EF4-FFF2-40B4-BE49-F238E27FC236}">
                    <a16:creationId xmlns:a16="http://schemas.microsoft.com/office/drawing/2014/main" id="{6E180E73-FF28-0D37-B6D0-746D8DDE3485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5959875" y="3187389"/>
                <a:ext cx="150438" cy="56414"/>
              </a:xfrm>
              <a:custGeom>
                <a:avLst/>
                <a:gdLst>
                  <a:gd name="T0" fmla="*/ 26 w 27"/>
                  <a:gd name="T1" fmla="*/ 9 h 10"/>
                  <a:gd name="T2" fmla="*/ 26 w 27"/>
                  <a:gd name="T3" fmla="*/ 8 h 10"/>
                  <a:gd name="T4" fmla="*/ 25 w 27"/>
                  <a:gd name="T5" fmla="*/ 5 h 10"/>
                  <a:gd name="T6" fmla="*/ 2 w 27"/>
                  <a:gd name="T7" fmla="*/ 4 h 10"/>
                  <a:gd name="T8" fmla="*/ 0 w 27"/>
                  <a:gd name="T9" fmla="*/ 7 h 10"/>
                  <a:gd name="T10" fmla="*/ 3 w 27"/>
                  <a:gd name="T11" fmla="*/ 8 h 10"/>
                  <a:gd name="T12" fmla="*/ 24 w 27"/>
                  <a:gd name="T13" fmla="*/ 9 h 10"/>
                  <a:gd name="T14" fmla="*/ 26 w 27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0">
                    <a:moveTo>
                      <a:pt x="26" y="9"/>
                    </a:moveTo>
                    <a:cubicBezTo>
                      <a:pt x="26" y="9"/>
                      <a:pt x="26" y="9"/>
                      <a:pt x="26" y="8"/>
                    </a:cubicBezTo>
                    <a:cubicBezTo>
                      <a:pt x="27" y="7"/>
                      <a:pt x="26" y="6"/>
                      <a:pt x="25" y="5"/>
                    </a:cubicBezTo>
                    <a:cubicBezTo>
                      <a:pt x="14" y="0"/>
                      <a:pt x="2" y="4"/>
                      <a:pt x="2" y="4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3" y="8"/>
                      <a:pt x="13" y="5"/>
                      <a:pt x="24" y="9"/>
                    </a:cubicBezTo>
                    <a:cubicBezTo>
                      <a:pt x="24" y="10"/>
                      <a:pt x="25" y="10"/>
                      <a:pt x="26" y="9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PA-任意多边形 46">
                <a:extLst>
                  <a:ext uri="{FF2B5EF4-FFF2-40B4-BE49-F238E27FC236}">
                    <a16:creationId xmlns:a16="http://schemas.microsoft.com/office/drawing/2014/main" id="{20F6D6AC-FB25-DDEC-B55D-27991BF5DE98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5842346" y="3326074"/>
                <a:ext cx="157491" cy="263267"/>
              </a:xfrm>
              <a:custGeom>
                <a:avLst/>
                <a:gdLst>
                  <a:gd name="T0" fmla="*/ 15 w 28"/>
                  <a:gd name="T1" fmla="*/ 47 h 47"/>
                  <a:gd name="T2" fmla="*/ 13 w 28"/>
                  <a:gd name="T3" fmla="*/ 45 h 47"/>
                  <a:gd name="T4" fmla="*/ 14 w 28"/>
                  <a:gd name="T5" fmla="*/ 43 h 47"/>
                  <a:gd name="T6" fmla="*/ 23 w 28"/>
                  <a:gd name="T7" fmla="*/ 39 h 47"/>
                  <a:gd name="T8" fmla="*/ 23 w 28"/>
                  <a:gd name="T9" fmla="*/ 34 h 47"/>
                  <a:gd name="T10" fmla="*/ 20 w 28"/>
                  <a:gd name="T11" fmla="*/ 31 h 47"/>
                  <a:gd name="T12" fmla="*/ 12 w 28"/>
                  <a:gd name="T13" fmla="*/ 32 h 47"/>
                  <a:gd name="T14" fmla="*/ 11 w 28"/>
                  <a:gd name="T15" fmla="*/ 32 h 47"/>
                  <a:gd name="T16" fmla="*/ 9 w 28"/>
                  <a:gd name="T17" fmla="*/ 31 h 47"/>
                  <a:gd name="T18" fmla="*/ 0 w 28"/>
                  <a:gd name="T19" fmla="*/ 3 h 47"/>
                  <a:gd name="T20" fmla="*/ 2 w 28"/>
                  <a:gd name="T21" fmla="*/ 0 h 47"/>
                  <a:gd name="T22" fmla="*/ 4 w 28"/>
                  <a:gd name="T23" fmla="*/ 2 h 47"/>
                  <a:gd name="T24" fmla="*/ 13 w 28"/>
                  <a:gd name="T25" fmla="*/ 27 h 47"/>
                  <a:gd name="T26" fmla="*/ 22 w 28"/>
                  <a:gd name="T27" fmla="*/ 27 h 47"/>
                  <a:gd name="T28" fmla="*/ 27 w 28"/>
                  <a:gd name="T29" fmla="*/ 33 h 47"/>
                  <a:gd name="T30" fmla="*/ 26 w 28"/>
                  <a:gd name="T31" fmla="*/ 41 h 47"/>
                  <a:gd name="T32" fmla="*/ 15 w 28"/>
                  <a:gd name="T33" fmla="*/ 47 h 47"/>
                  <a:gd name="T34" fmla="*/ 15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5" y="47"/>
                    </a:moveTo>
                    <a:cubicBezTo>
                      <a:pt x="14" y="47"/>
                      <a:pt x="13" y="46"/>
                      <a:pt x="13" y="45"/>
                    </a:cubicBezTo>
                    <a:cubicBezTo>
                      <a:pt x="12" y="44"/>
                      <a:pt x="13" y="43"/>
                      <a:pt x="14" y="43"/>
                    </a:cubicBezTo>
                    <a:cubicBezTo>
                      <a:pt x="16" y="43"/>
                      <a:pt x="21" y="42"/>
                      <a:pt x="23" y="39"/>
                    </a:cubicBezTo>
                    <a:cubicBezTo>
                      <a:pt x="24" y="38"/>
                      <a:pt x="24" y="36"/>
                      <a:pt x="23" y="34"/>
                    </a:cubicBezTo>
                    <a:cubicBezTo>
                      <a:pt x="23" y="32"/>
                      <a:pt x="22" y="31"/>
                      <a:pt x="20" y="31"/>
                    </a:cubicBezTo>
                    <a:cubicBezTo>
                      <a:pt x="18" y="29"/>
                      <a:pt x="14" y="31"/>
                      <a:pt x="12" y="32"/>
                    </a:cubicBezTo>
                    <a:cubicBezTo>
                      <a:pt x="12" y="32"/>
                      <a:pt x="11" y="32"/>
                      <a:pt x="11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5" y="26"/>
                      <a:pt x="19" y="25"/>
                      <a:pt x="22" y="27"/>
                    </a:cubicBezTo>
                    <a:cubicBezTo>
                      <a:pt x="24" y="28"/>
                      <a:pt x="26" y="30"/>
                      <a:pt x="27" y="33"/>
                    </a:cubicBezTo>
                    <a:cubicBezTo>
                      <a:pt x="28" y="36"/>
                      <a:pt x="28" y="39"/>
                      <a:pt x="26" y="41"/>
                    </a:cubicBezTo>
                    <a:cubicBezTo>
                      <a:pt x="23" y="46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7"/>
                    </a:cubicBezTo>
                    <a:close/>
                  </a:path>
                </a:pathLst>
              </a:custGeom>
              <a:solidFill>
                <a:srgbClr val="FCA4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73" name="PA-组合 272">
            <a:extLst>
              <a:ext uri="{FF2B5EF4-FFF2-40B4-BE49-F238E27FC236}">
                <a16:creationId xmlns:a16="http://schemas.microsoft.com/office/drawing/2014/main" id="{CDCF5906-5C9D-A077-AF4D-B09D359CBAF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391365" y="3898019"/>
            <a:ext cx="860580" cy="871775"/>
            <a:chOff x="4444927" y="5292344"/>
            <a:chExt cx="860580" cy="871775"/>
          </a:xfrm>
        </p:grpSpPr>
        <p:sp>
          <p:nvSpPr>
            <p:cNvPr id="264" name="PA-任意多边形 263">
              <a:extLst>
                <a:ext uri="{FF2B5EF4-FFF2-40B4-BE49-F238E27FC236}">
                  <a16:creationId xmlns:a16="http://schemas.microsoft.com/office/drawing/2014/main" id="{0FFB8151-29E2-E991-4ABB-FE47672CCD5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4444927" y="5292344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D940126-00AE-B1DB-31B9-91AFF9F76811}"/>
                </a:ext>
              </a:extLst>
            </p:cNvPr>
            <p:cNvGrpSpPr/>
            <p:nvPr/>
          </p:nvGrpSpPr>
          <p:grpSpPr>
            <a:xfrm>
              <a:off x="4733362" y="5597537"/>
              <a:ext cx="288056" cy="288364"/>
              <a:chOff x="4239083" y="1570102"/>
              <a:chExt cx="3713835" cy="3717796"/>
            </a:xfrm>
          </p:grpSpPr>
          <p:sp>
            <p:nvSpPr>
              <p:cNvPr id="85" name="PA-椭圆 84">
                <a:extLst>
                  <a:ext uri="{FF2B5EF4-FFF2-40B4-BE49-F238E27FC236}">
                    <a16:creationId xmlns:a16="http://schemas.microsoft.com/office/drawing/2014/main" id="{181ADAC1-4107-4EFE-8D5F-D0D7F44BF01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239083" y="1570102"/>
                <a:ext cx="3713835" cy="3717796"/>
              </a:xfrm>
              <a:prstGeom prst="ellipse">
                <a:avLst/>
              </a:prstGeom>
              <a:solidFill>
                <a:srgbClr val="90DF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PA-任意多边形 2">
                <a:extLst>
                  <a:ext uri="{FF2B5EF4-FFF2-40B4-BE49-F238E27FC236}">
                    <a16:creationId xmlns:a16="http://schemas.microsoft.com/office/drawing/2014/main" id="{8BC6F9E9-F16F-1240-BFA0-CD9108AD4A40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5129927" y="2033343"/>
                <a:ext cx="1730221" cy="2260769"/>
              </a:xfrm>
              <a:custGeom>
                <a:avLst/>
                <a:gdLst>
                  <a:gd name="T0" fmla="*/ 27 w 297"/>
                  <a:gd name="T1" fmla="*/ 372 h 389"/>
                  <a:gd name="T2" fmla="*/ 46 w 297"/>
                  <a:gd name="T3" fmla="*/ 243 h 389"/>
                  <a:gd name="T4" fmla="*/ 244 w 297"/>
                  <a:gd name="T5" fmla="*/ 83 h 389"/>
                  <a:gd name="T6" fmla="*/ 269 w 297"/>
                  <a:gd name="T7" fmla="*/ 269 h 389"/>
                  <a:gd name="T8" fmla="*/ 287 w 297"/>
                  <a:gd name="T9" fmla="*/ 372 h 389"/>
                  <a:gd name="T10" fmla="*/ 290 w 297"/>
                  <a:gd name="T11" fmla="*/ 372 h 389"/>
                  <a:gd name="T12" fmla="*/ 290 w 297"/>
                  <a:gd name="T13" fmla="*/ 372 h 389"/>
                  <a:gd name="T14" fmla="*/ 27 w 297"/>
                  <a:gd name="T15" fmla="*/ 372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7" h="389">
                    <a:moveTo>
                      <a:pt x="27" y="372"/>
                    </a:moveTo>
                    <a:cubicBezTo>
                      <a:pt x="46" y="339"/>
                      <a:pt x="77" y="301"/>
                      <a:pt x="46" y="243"/>
                    </a:cubicBezTo>
                    <a:cubicBezTo>
                      <a:pt x="0" y="41"/>
                      <a:pt x="212" y="0"/>
                      <a:pt x="244" y="83"/>
                    </a:cubicBezTo>
                    <a:cubicBezTo>
                      <a:pt x="297" y="103"/>
                      <a:pt x="296" y="212"/>
                      <a:pt x="269" y="269"/>
                    </a:cubicBezTo>
                    <a:cubicBezTo>
                      <a:pt x="267" y="292"/>
                      <a:pt x="243" y="312"/>
                      <a:pt x="287" y="372"/>
                    </a:cubicBezTo>
                    <a:cubicBezTo>
                      <a:pt x="290" y="372"/>
                      <a:pt x="290" y="372"/>
                      <a:pt x="290" y="372"/>
                    </a:cubicBezTo>
                    <a:cubicBezTo>
                      <a:pt x="290" y="372"/>
                      <a:pt x="290" y="372"/>
                      <a:pt x="290" y="372"/>
                    </a:cubicBezTo>
                    <a:cubicBezTo>
                      <a:pt x="233" y="389"/>
                      <a:pt x="87" y="381"/>
                      <a:pt x="27" y="372"/>
                    </a:cubicBezTo>
                    <a:close/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PA-任意多边形 3">
                <a:extLst>
                  <a:ext uri="{FF2B5EF4-FFF2-40B4-BE49-F238E27FC236}">
                    <a16:creationId xmlns:a16="http://schemas.microsoft.com/office/drawing/2014/main" id="{76141FAD-E278-7AD0-8C8E-0C363542D51D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5375404" y="3842748"/>
                <a:ext cx="1453069" cy="863130"/>
              </a:xfrm>
              <a:custGeom>
                <a:avLst/>
                <a:gdLst>
                  <a:gd name="T0" fmla="*/ 78 w 250"/>
                  <a:gd name="T1" fmla="*/ 0 h 149"/>
                  <a:gd name="T2" fmla="*/ 68 w 250"/>
                  <a:gd name="T3" fmla="*/ 41 h 149"/>
                  <a:gd name="T4" fmla="*/ 39 w 250"/>
                  <a:gd name="T5" fmla="*/ 71 h 149"/>
                  <a:gd name="T6" fmla="*/ 123 w 250"/>
                  <a:gd name="T7" fmla="*/ 149 h 149"/>
                  <a:gd name="T8" fmla="*/ 209 w 250"/>
                  <a:gd name="T9" fmla="*/ 72 h 149"/>
                  <a:gd name="T10" fmla="*/ 180 w 250"/>
                  <a:gd name="T11" fmla="*/ 41 h 149"/>
                  <a:gd name="T12" fmla="*/ 171 w 250"/>
                  <a:gd name="T13" fmla="*/ 0 h 149"/>
                  <a:gd name="T14" fmla="*/ 120 w 250"/>
                  <a:gd name="T15" fmla="*/ 21 h 149"/>
                  <a:gd name="T16" fmla="*/ 78 w 250"/>
                  <a:gd name="T1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149">
                    <a:moveTo>
                      <a:pt x="78" y="0"/>
                    </a:moveTo>
                    <a:cubicBezTo>
                      <a:pt x="77" y="19"/>
                      <a:pt x="73" y="31"/>
                      <a:pt x="68" y="41"/>
                    </a:cubicBezTo>
                    <a:cubicBezTo>
                      <a:pt x="61" y="55"/>
                      <a:pt x="52" y="65"/>
                      <a:pt x="39" y="71"/>
                    </a:cubicBezTo>
                    <a:cubicBezTo>
                      <a:pt x="0" y="106"/>
                      <a:pt x="44" y="103"/>
                      <a:pt x="123" y="149"/>
                    </a:cubicBezTo>
                    <a:cubicBezTo>
                      <a:pt x="207" y="102"/>
                      <a:pt x="250" y="107"/>
                      <a:pt x="209" y="72"/>
                    </a:cubicBezTo>
                    <a:cubicBezTo>
                      <a:pt x="196" y="66"/>
                      <a:pt x="187" y="56"/>
                      <a:pt x="180" y="41"/>
                    </a:cubicBezTo>
                    <a:cubicBezTo>
                      <a:pt x="175" y="31"/>
                      <a:pt x="171" y="18"/>
                      <a:pt x="171" y="0"/>
                    </a:cubicBezTo>
                    <a:cubicBezTo>
                      <a:pt x="171" y="0"/>
                      <a:pt x="139" y="25"/>
                      <a:pt x="120" y="21"/>
                    </a:cubicBezTo>
                    <a:cubicBezTo>
                      <a:pt x="100" y="17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rgbClr val="F0B9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PA-任意多边形 4">
                <a:extLst>
                  <a:ext uri="{FF2B5EF4-FFF2-40B4-BE49-F238E27FC236}">
                    <a16:creationId xmlns:a16="http://schemas.microsoft.com/office/drawing/2014/main" id="{D071CDC8-9633-4EF3-7C49-055CE7B8D6AE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5553575" y="2603484"/>
                <a:ext cx="1088812" cy="1528295"/>
              </a:xfrm>
              <a:custGeom>
                <a:avLst/>
                <a:gdLst>
                  <a:gd name="T0" fmla="*/ 94 w 187"/>
                  <a:gd name="T1" fmla="*/ 0 h 263"/>
                  <a:gd name="T2" fmla="*/ 0 w 187"/>
                  <a:gd name="T3" fmla="*/ 131 h 263"/>
                  <a:gd name="T4" fmla="*/ 94 w 187"/>
                  <a:gd name="T5" fmla="*/ 263 h 263"/>
                  <a:gd name="T6" fmla="*/ 187 w 187"/>
                  <a:gd name="T7" fmla="*/ 131 h 263"/>
                  <a:gd name="T8" fmla="*/ 94 w 187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63">
                    <a:moveTo>
                      <a:pt x="94" y="0"/>
                    </a:moveTo>
                    <a:cubicBezTo>
                      <a:pt x="12" y="0"/>
                      <a:pt x="0" y="59"/>
                      <a:pt x="0" y="131"/>
                    </a:cubicBezTo>
                    <a:cubicBezTo>
                      <a:pt x="0" y="206"/>
                      <a:pt x="63" y="263"/>
                      <a:pt x="94" y="263"/>
                    </a:cubicBezTo>
                    <a:cubicBezTo>
                      <a:pt x="124" y="263"/>
                      <a:pt x="187" y="206"/>
                      <a:pt x="187" y="131"/>
                    </a:cubicBezTo>
                    <a:cubicBezTo>
                      <a:pt x="187" y="59"/>
                      <a:pt x="175" y="0"/>
                      <a:pt x="94" y="0"/>
                    </a:cubicBezTo>
                    <a:close/>
                  </a:path>
                </a:pathLst>
              </a:custGeom>
              <a:solidFill>
                <a:srgbClr val="FED1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PA-任意多边形 5">
                <a:extLst>
                  <a:ext uri="{FF2B5EF4-FFF2-40B4-BE49-F238E27FC236}">
                    <a16:creationId xmlns:a16="http://schemas.microsoft.com/office/drawing/2014/main" id="{839987A0-07F6-F1A2-2C61-057FCB3397CC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5474388" y="3225095"/>
                <a:ext cx="134617" cy="300908"/>
              </a:xfrm>
              <a:custGeom>
                <a:avLst/>
                <a:gdLst>
                  <a:gd name="T0" fmla="*/ 16 w 23"/>
                  <a:gd name="T1" fmla="*/ 16 h 52"/>
                  <a:gd name="T2" fmla="*/ 3 w 23"/>
                  <a:gd name="T3" fmla="*/ 4 h 52"/>
                  <a:gd name="T4" fmla="*/ 9 w 23"/>
                  <a:gd name="T5" fmla="*/ 37 h 52"/>
                  <a:gd name="T6" fmla="*/ 18 w 23"/>
                  <a:gd name="T7" fmla="*/ 47 h 52"/>
                  <a:gd name="T8" fmla="*/ 16 w 23"/>
                  <a:gd name="T9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2">
                    <a:moveTo>
                      <a:pt x="16" y="16"/>
                    </a:moveTo>
                    <a:cubicBezTo>
                      <a:pt x="11" y="0"/>
                      <a:pt x="5" y="0"/>
                      <a:pt x="3" y="4"/>
                    </a:cubicBezTo>
                    <a:cubicBezTo>
                      <a:pt x="0" y="8"/>
                      <a:pt x="9" y="24"/>
                      <a:pt x="9" y="37"/>
                    </a:cubicBezTo>
                    <a:cubicBezTo>
                      <a:pt x="9" y="50"/>
                      <a:pt x="13" y="52"/>
                      <a:pt x="18" y="47"/>
                    </a:cubicBezTo>
                    <a:cubicBezTo>
                      <a:pt x="23" y="43"/>
                      <a:pt x="16" y="16"/>
                      <a:pt x="16" y="16"/>
                    </a:cubicBezTo>
                    <a:close/>
                  </a:path>
                </a:pathLst>
              </a:custGeom>
              <a:solidFill>
                <a:srgbClr val="FED1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PA-任意多边形 6">
                <a:extLst>
                  <a:ext uri="{FF2B5EF4-FFF2-40B4-BE49-F238E27FC236}">
                    <a16:creationId xmlns:a16="http://schemas.microsoft.com/office/drawing/2014/main" id="{044B617C-B01C-7B2D-F0A4-1FDA6C178F6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5909913" y="3759603"/>
                <a:ext cx="384055" cy="126698"/>
              </a:xfrm>
              <a:custGeom>
                <a:avLst/>
                <a:gdLst>
                  <a:gd name="T0" fmla="*/ 0 w 66"/>
                  <a:gd name="T1" fmla="*/ 10 h 22"/>
                  <a:gd name="T2" fmla="*/ 26 w 66"/>
                  <a:gd name="T3" fmla="*/ 0 h 22"/>
                  <a:gd name="T4" fmla="*/ 33 w 66"/>
                  <a:gd name="T5" fmla="*/ 3 h 22"/>
                  <a:gd name="T6" fmla="*/ 39 w 66"/>
                  <a:gd name="T7" fmla="*/ 0 h 22"/>
                  <a:gd name="T8" fmla="*/ 66 w 66"/>
                  <a:gd name="T9" fmla="*/ 10 h 22"/>
                  <a:gd name="T10" fmla="*/ 57 w 66"/>
                  <a:gd name="T11" fmla="*/ 15 h 22"/>
                  <a:gd name="T12" fmla="*/ 33 w 66"/>
                  <a:gd name="T13" fmla="*/ 22 h 22"/>
                  <a:gd name="T14" fmla="*/ 8 w 66"/>
                  <a:gd name="T15" fmla="*/ 15 h 22"/>
                  <a:gd name="T16" fmla="*/ 0 w 66"/>
                  <a:gd name="T17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22">
                    <a:moveTo>
                      <a:pt x="0" y="10"/>
                    </a:moveTo>
                    <a:cubicBezTo>
                      <a:pt x="0" y="10"/>
                      <a:pt x="20" y="0"/>
                      <a:pt x="26" y="0"/>
                    </a:cubicBezTo>
                    <a:cubicBezTo>
                      <a:pt x="28" y="0"/>
                      <a:pt x="31" y="3"/>
                      <a:pt x="33" y="3"/>
                    </a:cubicBezTo>
                    <a:cubicBezTo>
                      <a:pt x="34" y="3"/>
                      <a:pt x="37" y="0"/>
                      <a:pt x="39" y="0"/>
                    </a:cubicBezTo>
                    <a:cubicBezTo>
                      <a:pt x="45" y="0"/>
                      <a:pt x="66" y="10"/>
                      <a:pt x="66" y="10"/>
                    </a:cubicBezTo>
                    <a:cubicBezTo>
                      <a:pt x="66" y="10"/>
                      <a:pt x="61" y="13"/>
                      <a:pt x="57" y="15"/>
                    </a:cubicBezTo>
                    <a:cubicBezTo>
                      <a:pt x="48" y="18"/>
                      <a:pt x="40" y="22"/>
                      <a:pt x="33" y="22"/>
                    </a:cubicBezTo>
                    <a:cubicBezTo>
                      <a:pt x="25" y="22"/>
                      <a:pt x="17" y="18"/>
                      <a:pt x="8" y="15"/>
                    </a:cubicBezTo>
                    <a:cubicBezTo>
                      <a:pt x="4" y="13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E2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PA-任意多边形 7">
                <a:extLst>
                  <a:ext uri="{FF2B5EF4-FFF2-40B4-BE49-F238E27FC236}">
                    <a16:creationId xmlns:a16="http://schemas.microsoft.com/office/drawing/2014/main" id="{A50C8064-AA15-E280-57E4-6C91A88B553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6602791" y="3248851"/>
                <a:ext cx="114821" cy="261315"/>
              </a:xfrm>
              <a:custGeom>
                <a:avLst/>
                <a:gdLst>
                  <a:gd name="T0" fmla="*/ 6 w 20"/>
                  <a:gd name="T1" fmla="*/ 14 h 45"/>
                  <a:gd name="T2" fmla="*/ 18 w 20"/>
                  <a:gd name="T3" fmla="*/ 3 h 45"/>
                  <a:gd name="T4" fmla="*/ 12 w 20"/>
                  <a:gd name="T5" fmla="*/ 32 h 45"/>
                  <a:gd name="T6" fmla="*/ 4 w 20"/>
                  <a:gd name="T7" fmla="*/ 41 h 45"/>
                  <a:gd name="T8" fmla="*/ 6 w 20"/>
                  <a:gd name="T9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5">
                    <a:moveTo>
                      <a:pt x="6" y="14"/>
                    </a:moveTo>
                    <a:cubicBezTo>
                      <a:pt x="10" y="0"/>
                      <a:pt x="15" y="0"/>
                      <a:pt x="18" y="3"/>
                    </a:cubicBezTo>
                    <a:cubicBezTo>
                      <a:pt x="20" y="7"/>
                      <a:pt x="12" y="21"/>
                      <a:pt x="12" y="32"/>
                    </a:cubicBezTo>
                    <a:cubicBezTo>
                      <a:pt x="12" y="44"/>
                      <a:pt x="8" y="45"/>
                      <a:pt x="4" y="41"/>
                    </a:cubicBezTo>
                    <a:cubicBezTo>
                      <a:pt x="0" y="37"/>
                      <a:pt x="6" y="14"/>
                      <a:pt x="6" y="14"/>
                    </a:cubicBezTo>
                    <a:close/>
                  </a:path>
                </a:pathLst>
              </a:custGeom>
              <a:solidFill>
                <a:srgbClr val="FED1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PA-任意多边形 8">
                <a:extLst>
                  <a:ext uri="{FF2B5EF4-FFF2-40B4-BE49-F238E27FC236}">
                    <a16:creationId xmlns:a16="http://schemas.microsoft.com/office/drawing/2014/main" id="{9F730A80-3117-1C8B-0D3D-631D7CCF5DA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5450633" y="2318413"/>
                <a:ext cx="1298654" cy="1045259"/>
              </a:xfrm>
              <a:custGeom>
                <a:avLst/>
                <a:gdLst>
                  <a:gd name="T0" fmla="*/ 112 w 223"/>
                  <a:gd name="T1" fmla="*/ 0 h 180"/>
                  <a:gd name="T2" fmla="*/ 209 w 223"/>
                  <a:gd name="T3" fmla="*/ 74 h 180"/>
                  <a:gd name="T4" fmla="*/ 203 w 223"/>
                  <a:gd name="T5" fmla="*/ 180 h 180"/>
                  <a:gd name="T6" fmla="*/ 112 w 223"/>
                  <a:gd name="T7" fmla="*/ 70 h 180"/>
                  <a:gd name="T8" fmla="*/ 20 w 223"/>
                  <a:gd name="T9" fmla="*/ 180 h 180"/>
                  <a:gd name="T10" fmla="*/ 15 w 223"/>
                  <a:gd name="T11" fmla="*/ 74 h 180"/>
                  <a:gd name="T12" fmla="*/ 112 w 223"/>
                  <a:gd name="T1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180">
                    <a:moveTo>
                      <a:pt x="112" y="0"/>
                    </a:moveTo>
                    <a:cubicBezTo>
                      <a:pt x="164" y="0"/>
                      <a:pt x="199" y="26"/>
                      <a:pt x="209" y="74"/>
                    </a:cubicBezTo>
                    <a:cubicBezTo>
                      <a:pt x="223" y="143"/>
                      <a:pt x="205" y="174"/>
                      <a:pt x="203" y="180"/>
                    </a:cubicBezTo>
                    <a:cubicBezTo>
                      <a:pt x="203" y="180"/>
                      <a:pt x="197" y="96"/>
                      <a:pt x="112" y="70"/>
                    </a:cubicBezTo>
                    <a:cubicBezTo>
                      <a:pt x="26" y="96"/>
                      <a:pt x="20" y="180"/>
                      <a:pt x="20" y="180"/>
                    </a:cubicBezTo>
                    <a:cubicBezTo>
                      <a:pt x="18" y="174"/>
                      <a:pt x="0" y="143"/>
                      <a:pt x="15" y="74"/>
                    </a:cubicBezTo>
                    <a:cubicBezTo>
                      <a:pt x="24" y="26"/>
                      <a:pt x="59" y="0"/>
                      <a:pt x="112" y="0"/>
                    </a:cubicBezTo>
                    <a:close/>
                  </a:path>
                </a:pathLst>
              </a:custGeom>
              <a:solidFill>
                <a:srgbClr val="22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PA-任意多边形 9">
                <a:extLst>
                  <a:ext uri="{FF2B5EF4-FFF2-40B4-BE49-F238E27FC236}">
                    <a16:creationId xmlns:a16="http://schemas.microsoft.com/office/drawing/2014/main" id="{5043ACAA-BD38-8FB8-1521-19BFA1EC52A5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4690445" y="4084267"/>
                <a:ext cx="2815072" cy="1203631"/>
              </a:xfrm>
              <a:custGeom>
                <a:avLst/>
                <a:gdLst>
                  <a:gd name="T0" fmla="*/ 298 w 484"/>
                  <a:gd name="T1" fmla="*/ 0 h 207"/>
                  <a:gd name="T2" fmla="*/ 422 w 484"/>
                  <a:gd name="T3" fmla="*/ 53 h 207"/>
                  <a:gd name="T4" fmla="*/ 484 w 484"/>
                  <a:gd name="T5" fmla="*/ 95 h 207"/>
                  <a:gd name="T6" fmla="*/ 242 w 484"/>
                  <a:gd name="T7" fmla="*/ 207 h 207"/>
                  <a:gd name="T8" fmla="*/ 242 w 484"/>
                  <a:gd name="T9" fmla="*/ 207 h 207"/>
                  <a:gd name="T10" fmla="*/ 242 w 484"/>
                  <a:gd name="T11" fmla="*/ 207 h 207"/>
                  <a:gd name="T12" fmla="*/ 0 w 484"/>
                  <a:gd name="T13" fmla="*/ 95 h 207"/>
                  <a:gd name="T14" fmla="*/ 61 w 484"/>
                  <a:gd name="T15" fmla="*/ 53 h 207"/>
                  <a:gd name="T16" fmla="*/ 186 w 484"/>
                  <a:gd name="T17" fmla="*/ 0 h 207"/>
                  <a:gd name="T18" fmla="*/ 298 w 484"/>
                  <a:gd name="T1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207">
                    <a:moveTo>
                      <a:pt x="298" y="0"/>
                    </a:moveTo>
                    <a:cubicBezTo>
                      <a:pt x="329" y="33"/>
                      <a:pt x="369" y="45"/>
                      <a:pt x="422" y="53"/>
                    </a:cubicBezTo>
                    <a:cubicBezTo>
                      <a:pt x="456" y="58"/>
                      <a:pt x="474" y="76"/>
                      <a:pt x="484" y="95"/>
                    </a:cubicBezTo>
                    <a:cubicBezTo>
                      <a:pt x="426" y="164"/>
                      <a:pt x="339" y="207"/>
                      <a:pt x="242" y="207"/>
                    </a:cubicBezTo>
                    <a:cubicBezTo>
                      <a:pt x="242" y="207"/>
                      <a:pt x="242" y="207"/>
                      <a:pt x="242" y="207"/>
                    </a:cubicBezTo>
                    <a:cubicBezTo>
                      <a:pt x="242" y="207"/>
                      <a:pt x="242" y="207"/>
                      <a:pt x="242" y="207"/>
                    </a:cubicBezTo>
                    <a:cubicBezTo>
                      <a:pt x="145" y="207"/>
                      <a:pt x="58" y="164"/>
                      <a:pt x="0" y="95"/>
                    </a:cubicBezTo>
                    <a:cubicBezTo>
                      <a:pt x="9" y="76"/>
                      <a:pt x="28" y="58"/>
                      <a:pt x="61" y="53"/>
                    </a:cubicBezTo>
                    <a:cubicBezTo>
                      <a:pt x="115" y="45"/>
                      <a:pt x="154" y="33"/>
                      <a:pt x="186" y="0"/>
                    </a:cubicBezTo>
                    <a:cubicBezTo>
                      <a:pt x="256" y="63"/>
                      <a:pt x="227" y="62"/>
                      <a:pt x="29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PA-任意多边形 10">
                <a:extLst>
                  <a:ext uri="{FF2B5EF4-FFF2-40B4-BE49-F238E27FC236}">
                    <a16:creationId xmlns:a16="http://schemas.microsoft.com/office/drawing/2014/main" id="{5F781A61-7C2A-DAD3-A512-D9C91227C845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4690445" y="4305988"/>
                <a:ext cx="2815072" cy="981910"/>
              </a:xfrm>
              <a:custGeom>
                <a:avLst/>
                <a:gdLst>
                  <a:gd name="T0" fmla="*/ 358 w 484"/>
                  <a:gd name="T1" fmla="*/ 0 h 169"/>
                  <a:gd name="T2" fmla="*/ 422 w 484"/>
                  <a:gd name="T3" fmla="*/ 15 h 169"/>
                  <a:gd name="T4" fmla="*/ 484 w 484"/>
                  <a:gd name="T5" fmla="*/ 57 h 169"/>
                  <a:gd name="T6" fmla="*/ 252 w 484"/>
                  <a:gd name="T7" fmla="*/ 169 h 169"/>
                  <a:gd name="T8" fmla="*/ 249 w 484"/>
                  <a:gd name="T9" fmla="*/ 169 h 169"/>
                  <a:gd name="T10" fmla="*/ 358 w 484"/>
                  <a:gd name="T11" fmla="*/ 0 h 169"/>
                  <a:gd name="T12" fmla="*/ 0 w 484"/>
                  <a:gd name="T13" fmla="*/ 57 h 169"/>
                  <a:gd name="T14" fmla="*/ 232 w 484"/>
                  <a:gd name="T15" fmla="*/ 169 h 169"/>
                  <a:gd name="T16" fmla="*/ 235 w 484"/>
                  <a:gd name="T17" fmla="*/ 169 h 169"/>
                  <a:gd name="T18" fmla="*/ 126 w 484"/>
                  <a:gd name="T19" fmla="*/ 0 h 169"/>
                  <a:gd name="T20" fmla="*/ 61 w 484"/>
                  <a:gd name="T21" fmla="*/ 15 h 169"/>
                  <a:gd name="T22" fmla="*/ 0 w 484"/>
                  <a:gd name="T23" fmla="*/ 5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4" h="169">
                    <a:moveTo>
                      <a:pt x="358" y="0"/>
                    </a:moveTo>
                    <a:cubicBezTo>
                      <a:pt x="376" y="7"/>
                      <a:pt x="398" y="11"/>
                      <a:pt x="422" y="15"/>
                    </a:cubicBezTo>
                    <a:cubicBezTo>
                      <a:pt x="456" y="20"/>
                      <a:pt x="474" y="38"/>
                      <a:pt x="484" y="57"/>
                    </a:cubicBezTo>
                    <a:cubicBezTo>
                      <a:pt x="428" y="123"/>
                      <a:pt x="345" y="166"/>
                      <a:pt x="252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lnTo>
                      <a:pt x="358" y="0"/>
                    </a:lnTo>
                    <a:close/>
                    <a:moveTo>
                      <a:pt x="0" y="57"/>
                    </a:moveTo>
                    <a:cubicBezTo>
                      <a:pt x="56" y="123"/>
                      <a:pt x="139" y="166"/>
                      <a:pt x="232" y="169"/>
                    </a:cubicBezTo>
                    <a:cubicBezTo>
                      <a:pt x="235" y="169"/>
                      <a:pt x="235" y="169"/>
                      <a:pt x="235" y="169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07" y="7"/>
                      <a:pt x="86" y="11"/>
                      <a:pt x="61" y="15"/>
                    </a:cubicBezTo>
                    <a:cubicBezTo>
                      <a:pt x="28" y="20"/>
                      <a:pt x="9" y="38"/>
                      <a:pt x="0" y="57"/>
                    </a:cubicBezTo>
                    <a:close/>
                  </a:path>
                </a:pathLst>
              </a:custGeom>
              <a:solidFill>
                <a:srgbClr val="45A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PA-任意多边形 11">
                <a:extLst>
                  <a:ext uri="{FF2B5EF4-FFF2-40B4-BE49-F238E27FC236}">
                    <a16:creationId xmlns:a16="http://schemas.microsoft.com/office/drawing/2014/main" id="{DC48D901-E731-9846-D19D-06E825B3A940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5589207" y="4183248"/>
                <a:ext cx="11879" cy="11879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699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9" name="PA-组合 268">
            <a:extLst>
              <a:ext uri="{FF2B5EF4-FFF2-40B4-BE49-F238E27FC236}">
                <a16:creationId xmlns:a16="http://schemas.microsoft.com/office/drawing/2014/main" id="{A649FFDB-23A9-2430-2D78-E88D609458B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7865691" y="3864406"/>
            <a:ext cx="860580" cy="871775"/>
            <a:chOff x="3184178" y="5097284"/>
            <a:chExt cx="860580" cy="871775"/>
          </a:xfrm>
        </p:grpSpPr>
        <p:sp>
          <p:nvSpPr>
            <p:cNvPr id="265" name="PA-任意多边形 264">
              <a:extLst>
                <a:ext uri="{FF2B5EF4-FFF2-40B4-BE49-F238E27FC236}">
                  <a16:creationId xmlns:a16="http://schemas.microsoft.com/office/drawing/2014/main" id="{9D20D56E-86C8-2047-E4E7-9174267B8A4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184178" y="5097284"/>
              <a:ext cx="860580" cy="871775"/>
            </a:xfrm>
            <a:custGeom>
              <a:avLst/>
              <a:gdLst>
                <a:gd name="connsiteX0" fmla="*/ 0 w 860580"/>
                <a:gd name="connsiteY0" fmla="*/ 304636 h 871775"/>
                <a:gd name="connsiteX1" fmla="*/ 1911 w 860580"/>
                <a:gd name="connsiteY1" fmla="*/ 311339 h 871775"/>
                <a:gd name="connsiteX2" fmla="*/ 0 w 860580"/>
                <a:gd name="connsiteY2" fmla="*/ 319136 h 871775"/>
                <a:gd name="connsiteX3" fmla="*/ 430292 w 860580"/>
                <a:gd name="connsiteY3" fmla="*/ 215037 h 871775"/>
                <a:gd name="connsiteX4" fmla="*/ 466478 w 860580"/>
                <a:gd name="connsiteY4" fmla="*/ 226348 h 871775"/>
                <a:gd name="connsiteX5" fmla="*/ 738149 w 860580"/>
                <a:gd name="connsiteY5" fmla="*/ 414741 h 871775"/>
                <a:gd name="connsiteX6" fmla="*/ 765463 w 860580"/>
                <a:gd name="connsiteY6" fmla="*/ 466922 h 871775"/>
                <a:gd name="connsiteX7" fmla="*/ 765463 w 860580"/>
                <a:gd name="connsiteY7" fmla="*/ 808275 h 871775"/>
                <a:gd name="connsiteX8" fmla="*/ 701963 w 860580"/>
                <a:gd name="connsiteY8" fmla="*/ 871775 h 871775"/>
                <a:gd name="connsiteX9" fmla="*/ 548861 w 860580"/>
                <a:gd name="connsiteY9" fmla="*/ 871775 h 871775"/>
                <a:gd name="connsiteX10" fmla="*/ 549773 w 860580"/>
                <a:gd name="connsiteY10" fmla="*/ 869572 h 871775"/>
                <a:gd name="connsiteX11" fmla="*/ 549773 w 860580"/>
                <a:gd name="connsiteY11" fmla="*/ 677056 h 871775"/>
                <a:gd name="connsiteX12" fmla="*/ 510616 w 860580"/>
                <a:gd name="connsiteY12" fmla="*/ 637899 h 871775"/>
                <a:gd name="connsiteX13" fmla="*/ 353995 w 860580"/>
                <a:gd name="connsiteY13" fmla="*/ 637899 h 871775"/>
                <a:gd name="connsiteX14" fmla="*/ 314838 w 860580"/>
                <a:gd name="connsiteY14" fmla="*/ 677056 h 871775"/>
                <a:gd name="connsiteX15" fmla="*/ 314838 w 860580"/>
                <a:gd name="connsiteY15" fmla="*/ 869572 h 871775"/>
                <a:gd name="connsiteX16" fmla="*/ 315751 w 860580"/>
                <a:gd name="connsiteY16" fmla="*/ 871775 h 871775"/>
                <a:gd name="connsiteX17" fmla="*/ 158621 w 860580"/>
                <a:gd name="connsiteY17" fmla="*/ 871775 h 871775"/>
                <a:gd name="connsiteX18" fmla="*/ 95121 w 860580"/>
                <a:gd name="connsiteY18" fmla="*/ 808275 h 871775"/>
                <a:gd name="connsiteX19" fmla="*/ 95121 w 860580"/>
                <a:gd name="connsiteY19" fmla="*/ 466922 h 871775"/>
                <a:gd name="connsiteX20" fmla="*/ 122436 w 860580"/>
                <a:gd name="connsiteY20" fmla="*/ 414741 h 871775"/>
                <a:gd name="connsiteX21" fmla="*/ 394107 w 860580"/>
                <a:gd name="connsiteY21" fmla="*/ 226348 h 871775"/>
                <a:gd name="connsiteX22" fmla="*/ 430292 w 860580"/>
                <a:gd name="connsiteY22" fmla="*/ 215037 h 871775"/>
                <a:gd name="connsiteX23" fmla="*/ 430290 w 860580"/>
                <a:gd name="connsiteY23" fmla="*/ 0 h 871775"/>
                <a:gd name="connsiteX24" fmla="*/ 466598 w 860580"/>
                <a:gd name="connsiteY24" fmla="*/ 11406 h 871775"/>
                <a:gd name="connsiteX25" fmla="*/ 833388 w 860580"/>
                <a:gd name="connsiteY25" fmla="*/ 267040 h 871775"/>
                <a:gd name="connsiteX26" fmla="*/ 860580 w 860580"/>
                <a:gd name="connsiteY26" fmla="*/ 319136 h 871775"/>
                <a:gd name="connsiteX27" fmla="*/ 760772 w 860580"/>
                <a:gd name="connsiteY27" fmla="*/ 356732 h 871775"/>
                <a:gd name="connsiteX28" fmla="*/ 466598 w 860580"/>
                <a:gd name="connsiteY28" fmla="*/ 151708 h 871775"/>
                <a:gd name="connsiteX29" fmla="*/ 393982 w 860580"/>
                <a:gd name="connsiteY29" fmla="*/ 151708 h 871775"/>
                <a:gd name="connsiteX30" fmla="*/ 99808 w 860580"/>
                <a:gd name="connsiteY30" fmla="*/ 356732 h 871775"/>
                <a:gd name="connsiteX31" fmla="*/ 9672 w 860580"/>
                <a:gd name="connsiteY31" fmla="*/ 338563 h 871775"/>
                <a:gd name="connsiteX32" fmla="*/ 1911 w 860580"/>
                <a:gd name="connsiteY32" fmla="*/ 311339 h 871775"/>
                <a:gd name="connsiteX33" fmla="*/ 7202 w 860580"/>
                <a:gd name="connsiteY33" fmla="*/ 289751 h 871775"/>
                <a:gd name="connsiteX34" fmla="*/ 27192 w 860580"/>
                <a:gd name="connsiteY34" fmla="*/ 267040 h 871775"/>
                <a:gd name="connsiteX35" fmla="*/ 393982 w 860580"/>
                <a:gd name="connsiteY35" fmla="*/ 11406 h 871775"/>
                <a:gd name="connsiteX36" fmla="*/ 430290 w 860580"/>
                <a:gd name="connsiteY36" fmla="*/ 0 h 8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0580" h="871775">
                  <a:moveTo>
                    <a:pt x="0" y="304636"/>
                  </a:moveTo>
                  <a:lnTo>
                    <a:pt x="1911" y="311339"/>
                  </a:lnTo>
                  <a:lnTo>
                    <a:pt x="0" y="319136"/>
                  </a:lnTo>
                  <a:close/>
                  <a:moveTo>
                    <a:pt x="430292" y="215037"/>
                  </a:moveTo>
                  <a:cubicBezTo>
                    <a:pt x="442948" y="215037"/>
                    <a:pt x="455604" y="218807"/>
                    <a:pt x="466478" y="226348"/>
                  </a:cubicBezTo>
                  <a:lnTo>
                    <a:pt x="738149" y="414741"/>
                  </a:lnTo>
                  <a:cubicBezTo>
                    <a:pt x="755248" y="426598"/>
                    <a:pt x="765463" y="446114"/>
                    <a:pt x="765463" y="466922"/>
                  </a:cubicBezTo>
                  <a:lnTo>
                    <a:pt x="765463" y="808275"/>
                  </a:lnTo>
                  <a:cubicBezTo>
                    <a:pt x="765463" y="843327"/>
                    <a:pt x="737015" y="871775"/>
                    <a:pt x="701963" y="871775"/>
                  </a:cubicBezTo>
                  <a:lnTo>
                    <a:pt x="548861" y="871775"/>
                  </a:lnTo>
                  <a:lnTo>
                    <a:pt x="549773" y="869572"/>
                  </a:lnTo>
                  <a:lnTo>
                    <a:pt x="549773" y="677056"/>
                  </a:lnTo>
                  <a:cubicBezTo>
                    <a:pt x="549773" y="655430"/>
                    <a:pt x="532242" y="637899"/>
                    <a:pt x="510616" y="637899"/>
                  </a:cubicBezTo>
                  <a:lnTo>
                    <a:pt x="353995" y="637899"/>
                  </a:lnTo>
                  <a:cubicBezTo>
                    <a:pt x="332369" y="637899"/>
                    <a:pt x="314838" y="655430"/>
                    <a:pt x="314838" y="677056"/>
                  </a:cubicBezTo>
                  <a:lnTo>
                    <a:pt x="314838" y="869572"/>
                  </a:lnTo>
                  <a:lnTo>
                    <a:pt x="315751" y="871775"/>
                  </a:lnTo>
                  <a:lnTo>
                    <a:pt x="158621" y="871775"/>
                  </a:lnTo>
                  <a:cubicBezTo>
                    <a:pt x="123569" y="871775"/>
                    <a:pt x="95121" y="843327"/>
                    <a:pt x="95121" y="808275"/>
                  </a:cubicBezTo>
                  <a:lnTo>
                    <a:pt x="95121" y="466922"/>
                  </a:lnTo>
                  <a:cubicBezTo>
                    <a:pt x="95121" y="446114"/>
                    <a:pt x="105337" y="426598"/>
                    <a:pt x="122436" y="414741"/>
                  </a:cubicBezTo>
                  <a:lnTo>
                    <a:pt x="394107" y="226348"/>
                  </a:lnTo>
                  <a:cubicBezTo>
                    <a:pt x="404981" y="218807"/>
                    <a:pt x="417637" y="215037"/>
                    <a:pt x="430292" y="215037"/>
                  </a:cubicBezTo>
                  <a:close/>
                  <a:moveTo>
                    <a:pt x="430290" y="0"/>
                  </a:moveTo>
                  <a:cubicBezTo>
                    <a:pt x="442989" y="0"/>
                    <a:pt x="455688" y="3802"/>
                    <a:pt x="466598" y="11406"/>
                  </a:cubicBezTo>
                  <a:lnTo>
                    <a:pt x="833388" y="267040"/>
                  </a:lnTo>
                  <a:cubicBezTo>
                    <a:pt x="850437" y="278922"/>
                    <a:pt x="860580" y="298354"/>
                    <a:pt x="860580" y="319136"/>
                  </a:cubicBezTo>
                  <a:cubicBezTo>
                    <a:pt x="860580" y="355975"/>
                    <a:pt x="802891" y="386087"/>
                    <a:pt x="760772" y="356732"/>
                  </a:cubicBezTo>
                  <a:lnTo>
                    <a:pt x="466598" y="151708"/>
                  </a:lnTo>
                  <a:cubicBezTo>
                    <a:pt x="444777" y="136500"/>
                    <a:pt x="415803" y="136500"/>
                    <a:pt x="393982" y="151708"/>
                  </a:cubicBezTo>
                  <a:lnTo>
                    <a:pt x="99808" y="356732"/>
                  </a:lnTo>
                  <a:cubicBezTo>
                    <a:pt x="68219" y="378748"/>
                    <a:pt x="27871" y="367314"/>
                    <a:pt x="9672" y="338563"/>
                  </a:cubicBezTo>
                  <a:lnTo>
                    <a:pt x="1911" y="311339"/>
                  </a:lnTo>
                  <a:lnTo>
                    <a:pt x="7202" y="289751"/>
                  </a:lnTo>
                  <a:cubicBezTo>
                    <a:pt x="11869" y="280810"/>
                    <a:pt x="18667" y="272981"/>
                    <a:pt x="27192" y="267040"/>
                  </a:cubicBezTo>
                  <a:lnTo>
                    <a:pt x="393982" y="11406"/>
                  </a:lnTo>
                  <a:cubicBezTo>
                    <a:pt x="404893" y="3802"/>
                    <a:pt x="417592" y="0"/>
                    <a:pt x="43029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9B65AE68-AF16-648B-1BCD-056958E8660B}"/>
                </a:ext>
              </a:extLst>
            </p:cNvPr>
            <p:cNvGrpSpPr/>
            <p:nvPr/>
          </p:nvGrpSpPr>
          <p:grpSpPr>
            <a:xfrm>
              <a:off x="3467414" y="5400554"/>
              <a:ext cx="294108" cy="281729"/>
              <a:chOff x="4370920" y="1836795"/>
              <a:chExt cx="3450159" cy="3304934"/>
            </a:xfrm>
          </p:grpSpPr>
          <p:sp>
            <p:nvSpPr>
              <p:cNvPr id="241" name="PA-椭圆 240">
                <a:extLst>
                  <a:ext uri="{FF2B5EF4-FFF2-40B4-BE49-F238E27FC236}">
                    <a16:creationId xmlns:a16="http://schemas.microsoft.com/office/drawing/2014/main" id="{84C9FBC6-CC38-E834-843F-64460E510DB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70920" y="1836795"/>
                <a:ext cx="3450159" cy="3304934"/>
              </a:xfrm>
              <a:prstGeom prst="ellipse">
                <a:avLst/>
              </a:prstGeom>
              <a:solidFill>
                <a:srgbClr val="57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PA-任意多边形 24">
                <a:extLst>
                  <a:ext uri="{FF2B5EF4-FFF2-40B4-BE49-F238E27FC236}">
                    <a16:creationId xmlns:a16="http://schemas.microsoft.com/office/drawing/2014/main" id="{8E843F4F-9D79-95C1-C247-6626E605522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5586895" y="3941122"/>
                <a:ext cx="1008726" cy="1140345"/>
              </a:xfrm>
              <a:custGeom>
                <a:avLst/>
                <a:gdLst>
                  <a:gd name="connsiteX0" fmla="*/ 377600 w 728698"/>
                  <a:gd name="connsiteY0" fmla="*/ 587 h 857239"/>
                  <a:gd name="connsiteX1" fmla="*/ 475757 w 728698"/>
                  <a:gd name="connsiteY1" fmla="*/ 26996 h 857239"/>
                  <a:gd name="connsiteX2" fmla="*/ 471982 w 728698"/>
                  <a:gd name="connsiteY2" fmla="*/ 49632 h 857239"/>
                  <a:gd name="connsiteX3" fmla="*/ 468206 w 728698"/>
                  <a:gd name="connsiteY3" fmla="*/ 53405 h 857239"/>
                  <a:gd name="connsiteX4" fmla="*/ 551262 w 728698"/>
                  <a:gd name="connsiteY4" fmla="*/ 128860 h 857239"/>
                  <a:gd name="connsiteX5" fmla="*/ 728698 w 728698"/>
                  <a:gd name="connsiteY5" fmla="*/ 457088 h 857239"/>
                  <a:gd name="connsiteX6" fmla="*/ 703215 w 728698"/>
                  <a:gd name="connsiteY6" fmla="*/ 784432 h 857239"/>
                  <a:gd name="connsiteX7" fmla="*/ 702197 w 728698"/>
                  <a:gd name="connsiteY7" fmla="*/ 810659 h 857239"/>
                  <a:gd name="connsiteX8" fmla="*/ 618926 w 728698"/>
                  <a:gd name="connsiteY8" fmla="*/ 832002 h 857239"/>
                  <a:gd name="connsiteX9" fmla="*/ 367775 w 728698"/>
                  <a:gd name="connsiteY9" fmla="*/ 857239 h 857239"/>
                  <a:gd name="connsiteX10" fmla="*/ 116625 w 728698"/>
                  <a:gd name="connsiteY10" fmla="*/ 832002 h 857239"/>
                  <a:gd name="connsiteX11" fmla="*/ 54345 w 728698"/>
                  <a:gd name="connsiteY11" fmla="*/ 816039 h 857239"/>
                  <a:gd name="connsiteX12" fmla="*/ 52103 w 728698"/>
                  <a:gd name="connsiteY12" fmla="*/ 784300 h 857239"/>
                  <a:gd name="connsiteX13" fmla="*/ 75 w 728698"/>
                  <a:gd name="connsiteY13" fmla="*/ 291088 h 857239"/>
                  <a:gd name="connsiteX14" fmla="*/ 283219 w 728698"/>
                  <a:gd name="connsiteY14" fmla="*/ 30769 h 857239"/>
                  <a:gd name="connsiteX15" fmla="*/ 377600 w 728698"/>
                  <a:gd name="connsiteY15" fmla="*/ 587 h 85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698" h="857239">
                    <a:moveTo>
                      <a:pt x="377600" y="587"/>
                    </a:moveTo>
                    <a:cubicBezTo>
                      <a:pt x="385151" y="-3186"/>
                      <a:pt x="449330" y="11905"/>
                      <a:pt x="475757" y="26996"/>
                    </a:cubicBezTo>
                    <a:cubicBezTo>
                      <a:pt x="487083" y="34542"/>
                      <a:pt x="460656" y="42087"/>
                      <a:pt x="471982" y="49632"/>
                    </a:cubicBezTo>
                    <a:cubicBezTo>
                      <a:pt x="471982" y="49632"/>
                      <a:pt x="471982" y="49632"/>
                      <a:pt x="468206" y="53405"/>
                    </a:cubicBezTo>
                    <a:cubicBezTo>
                      <a:pt x="498408" y="79814"/>
                      <a:pt x="524835" y="106224"/>
                      <a:pt x="551262" y="128860"/>
                    </a:cubicBezTo>
                    <a:cubicBezTo>
                      <a:pt x="653194" y="226951"/>
                      <a:pt x="728698" y="340133"/>
                      <a:pt x="728698" y="457088"/>
                    </a:cubicBezTo>
                    <a:cubicBezTo>
                      <a:pt x="728698" y="547634"/>
                      <a:pt x="711710" y="623325"/>
                      <a:pt x="703215" y="784432"/>
                    </a:cubicBezTo>
                    <a:lnTo>
                      <a:pt x="702197" y="810659"/>
                    </a:lnTo>
                    <a:lnTo>
                      <a:pt x="618926" y="832002"/>
                    </a:lnTo>
                    <a:cubicBezTo>
                      <a:pt x="537802" y="848549"/>
                      <a:pt x="453807" y="857239"/>
                      <a:pt x="367775" y="857239"/>
                    </a:cubicBezTo>
                    <a:cubicBezTo>
                      <a:pt x="281744" y="857239"/>
                      <a:pt x="197749" y="848549"/>
                      <a:pt x="116625" y="832002"/>
                    </a:cubicBezTo>
                    <a:lnTo>
                      <a:pt x="54345" y="816039"/>
                    </a:lnTo>
                    <a:lnTo>
                      <a:pt x="52103" y="784300"/>
                    </a:lnTo>
                    <a:cubicBezTo>
                      <a:pt x="37651" y="608823"/>
                      <a:pt x="75" y="291088"/>
                      <a:pt x="75" y="291088"/>
                    </a:cubicBezTo>
                    <a:cubicBezTo>
                      <a:pt x="-3700" y="143951"/>
                      <a:pt x="135984" y="132633"/>
                      <a:pt x="283219" y="30769"/>
                    </a:cubicBezTo>
                    <a:cubicBezTo>
                      <a:pt x="305871" y="15678"/>
                      <a:pt x="370050" y="-3186"/>
                      <a:pt x="377600" y="587"/>
                    </a:cubicBezTo>
                    <a:close/>
                  </a:path>
                </a:pathLst>
              </a:custGeom>
              <a:solidFill>
                <a:srgbClr val="E86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3" name="PA-任意多边形 6">
                <a:extLst>
                  <a:ext uri="{FF2B5EF4-FFF2-40B4-BE49-F238E27FC236}">
                    <a16:creationId xmlns:a16="http://schemas.microsoft.com/office/drawing/2014/main" id="{22555198-B650-F024-1F0D-A6D8AE01CA25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5988319" y="3962224"/>
                <a:ext cx="268102" cy="236519"/>
              </a:xfrm>
              <a:custGeom>
                <a:avLst/>
                <a:gdLst>
                  <a:gd name="T0" fmla="*/ 17 w 51"/>
                  <a:gd name="T1" fmla="*/ 7 h 47"/>
                  <a:gd name="T2" fmla="*/ 50 w 51"/>
                  <a:gd name="T3" fmla="*/ 9 h 47"/>
                  <a:gd name="T4" fmla="*/ 51 w 51"/>
                  <a:gd name="T5" fmla="*/ 23 h 47"/>
                  <a:gd name="T6" fmla="*/ 0 w 51"/>
                  <a:gd name="T7" fmla="*/ 24 h 47"/>
                  <a:gd name="T8" fmla="*/ 0 w 51"/>
                  <a:gd name="T9" fmla="*/ 0 h 47"/>
                  <a:gd name="T10" fmla="*/ 17 w 51"/>
                  <a:gd name="T11" fmla="*/ 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7">
                    <a:moveTo>
                      <a:pt x="17" y="7"/>
                    </a:moveTo>
                    <a:cubicBezTo>
                      <a:pt x="28" y="10"/>
                      <a:pt x="42" y="9"/>
                      <a:pt x="50" y="9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46"/>
                      <a:pt x="1" y="47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7" y="7"/>
                    </a:cubicBezTo>
                    <a:close/>
                  </a:path>
                </a:pathLst>
              </a:custGeom>
              <a:solidFill>
                <a:srgbClr val="F9D5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PA-任意多边形 7">
                <a:extLst>
                  <a:ext uri="{FF2B5EF4-FFF2-40B4-BE49-F238E27FC236}">
                    <a16:creationId xmlns:a16="http://schemas.microsoft.com/office/drawing/2014/main" id="{C1A96153-F7D8-395F-1469-555FB5CFD94E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5983924" y="3687692"/>
                <a:ext cx="265905" cy="164719"/>
              </a:xfrm>
              <a:custGeom>
                <a:avLst/>
                <a:gdLst>
                  <a:gd name="T0" fmla="*/ 0 w 51"/>
                  <a:gd name="T1" fmla="*/ 1 h 33"/>
                  <a:gd name="T2" fmla="*/ 50 w 51"/>
                  <a:gd name="T3" fmla="*/ 0 h 33"/>
                  <a:gd name="T4" fmla="*/ 51 w 51"/>
                  <a:gd name="T5" fmla="*/ 33 h 33"/>
                  <a:gd name="T6" fmla="*/ 0 w 51"/>
                  <a:gd name="T7" fmla="*/ 27 h 33"/>
                  <a:gd name="T8" fmla="*/ 0 w 51"/>
                  <a:gd name="T9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35" y="31"/>
                      <a:pt x="13" y="29"/>
                      <a:pt x="0" y="2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PA-任意多边形 8">
                <a:extLst>
                  <a:ext uri="{FF2B5EF4-FFF2-40B4-BE49-F238E27FC236}">
                    <a16:creationId xmlns:a16="http://schemas.microsoft.com/office/drawing/2014/main" id="{1762F3F7-CBB7-4BEF-48E5-A713A9C4481E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5983924" y="3822846"/>
                <a:ext cx="265905" cy="219625"/>
              </a:xfrm>
              <a:custGeom>
                <a:avLst/>
                <a:gdLst>
                  <a:gd name="T0" fmla="*/ 18 w 51"/>
                  <a:gd name="T1" fmla="*/ 35 h 44"/>
                  <a:gd name="T2" fmla="*/ 1 w 51"/>
                  <a:gd name="T3" fmla="*/ 28 h 44"/>
                  <a:gd name="T4" fmla="*/ 0 w 51"/>
                  <a:gd name="T5" fmla="*/ 0 h 44"/>
                  <a:gd name="T6" fmla="*/ 51 w 51"/>
                  <a:gd name="T7" fmla="*/ 6 h 44"/>
                  <a:gd name="T8" fmla="*/ 51 w 51"/>
                  <a:gd name="T9" fmla="*/ 37 h 44"/>
                  <a:gd name="T10" fmla="*/ 18 w 51"/>
                  <a:gd name="T11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4">
                    <a:moveTo>
                      <a:pt x="18" y="35"/>
                    </a:moveTo>
                    <a:cubicBezTo>
                      <a:pt x="13" y="33"/>
                      <a:pt x="7" y="31"/>
                      <a:pt x="1" y="2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"/>
                      <a:pt x="35" y="4"/>
                      <a:pt x="51" y="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35" y="44"/>
                      <a:pt x="29" y="38"/>
                      <a:pt x="18" y="35"/>
                    </a:cubicBezTo>
                    <a:close/>
                  </a:path>
                </a:pathLst>
              </a:custGeom>
              <a:solidFill>
                <a:srgbClr val="E5B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PA-任意多边形 9">
                <a:extLst>
                  <a:ext uri="{FF2B5EF4-FFF2-40B4-BE49-F238E27FC236}">
                    <a16:creationId xmlns:a16="http://schemas.microsoft.com/office/drawing/2014/main" id="{33FFE188-852C-7C61-9A92-A3E7E133AFB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5665280" y="2644474"/>
                <a:ext cx="1015270" cy="1338867"/>
              </a:xfrm>
              <a:custGeom>
                <a:avLst/>
                <a:gdLst>
                  <a:gd name="T0" fmla="*/ 119 w 194"/>
                  <a:gd name="T1" fmla="*/ 260 h 267"/>
                  <a:gd name="T2" fmla="*/ 186 w 194"/>
                  <a:gd name="T3" fmla="*/ 164 h 267"/>
                  <a:gd name="T4" fmla="*/ 171 w 194"/>
                  <a:gd name="T5" fmla="*/ 76 h 267"/>
                  <a:gd name="T6" fmla="*/ 76 w 194"/>
                  <a:gd name="T7" fmla="*/ 8 h 267"/>
                  <a:gd name="T8" fmla="*/ 8 w 194"/>
                  <a:gd name="T9" fmla="*/ 103 h 267"/>
                  <a:gd name="T10" fmla="*/ 23 w 194"/>
                  <a:gd name="T11" fmla="*/ 192 h 267"/>
                  <a:gd name="T12" fmla="*/ 119 w 194"/>
                  <a:gd name="T13" fmla="*/ 26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267">
                    <a:moveTo>
                      <a:pt x="119" y="260"/>
                    </a:moveTo>
                    <a:cubicBezTo>
                      <a:pt x="164" y="252"/>
                      <a:pt x="194" y="209"/>
                      <a:pt x="186" y="164"/>
                    </a:cubicBezTo>
                    <a:cubicBezTo>
                      <a:pt x="171" y="76"/>
                      <a:pt x="171" y="76"/>
                      <a:pt x="171" y="76"/>
                    </a:cubicBezTo>
                    <a:cubicBezTo>
                      <a:pt x="164" y="30"/>
                      <a:pt x="121" y="0"/>
                      <a:pt x="76" y="8"/>
                    </a:cubicBezTo>
                    <a:cubicBezTo>
                      <a:pt x="31" y="15"/>
                      <a:pt x="0" y="58"/>
                      <a:pt x="8" y="103"/>
                    </a:cubicBezTo>
                    <a:cubicBezTo>
                      <a:pt x="23" y="192"/>
                      <a:pt x="23" y="192"/>
                      <a:pt x="23" y="192"/>
                    </a:cubicBezTo>
                    <a:cubicBezTo>
                      <a:pt x="31" y="237"/>
                      <a:pt x="74" y="267"/>
                      <a:pt x="119" y="260"/>
                    </a:cubicBezTo>
                  </a:path>
                </a:pathLst>
              </a:custGeom>
              <a:solidFill>
                <a:srgbClr val="E5B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PA-任意多边形 10">
                <a:extLst>
                  <a:ext uri="{FF2B5EF4-FFF2-40B4-BE49-F238E27FC236}">
                    <a16:creationId xmlns:a16="http://schemas.microsoft.com/office/drawing/2014/main" id="{8AFAA61F-358B-5BCA-B1BF-EA219BDDCD7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5759774" y="2638138"/>
                <a:ext cx="925171" cy="1334643"/>
              </a:xfrm>
              <a:custGeom>
                <a:avLst/>
                <a:gdLst>
                  <a:gd name="T0" fmla="*/ 112 w 177"/>
                  <a:gd name="T1" fmla="*/ 259 h 266"/>
                  <a:gd name="T2" fmla="*/ 170 w 177"/>
                  <a:gd name="T3" fmla="*/ 172 h 266"/>
                  <a:gd name="T4" fmla="*/ 157 w 177"/>
                  <a:gd name="T5" fmla="*/ 69 h 266"/>
                  <a:gd name="T6" fmla="*/ 69 w 177"/>
                  <a:gd name="T7" fmla="*/ 7 h 266"/>
                  <a:gd name="T8" fmla="*/ 7 w 177"/>
                  <a:gd name="T9" fmla="*/ 95 h 266"/>
                  <a:gd name="T10" fmla="*/ 24 w 177"/>
                  <a:gd name="T11" fmla="*/ 196 h 266"/>
                  <a:gd name="T12" fmla="*/ 112 w 177"/>
                  <a:gd name="T13" fmla="*/ 259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66">
                    <a:moveTo>
                      <a:pt x="112" y="259"/>
                    </a:moveTo>
                    <a:cubicBezTo>
                      <a:pt x="154" y="251"/>
                      <a:pt x="177" y="214"/>
                      <a:pt x="170" y="172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0" y="28"/>
                      <a:pt x="111" y="0"/>
                      <a:pt x="69" y="7"/>
                    </a:cubicBezTo>
                    <a:cubicBezTo>
                      <a:pt x="28" y="14"/>
                      <a:pt x="0" y="53"/>
                      <a:pt x="7" y="95"/>
                    </a:cubicBezTo>
                    <a:cubicBezTo>
                      <a:pt x="24" y="196"/>
                      <a:pt x="24" y="196"/>
                      <a:pt x="24" y="196"/>
                    </a:cubicBezTo>
                    <a:cubicBezTo>
                      <a:pt x="31" y="238"/>
                      <a:pt x="71" y="266"/>
                      <a:pt x="112" y="259"/>
                    </a:cubicBezTo>
                  </a:path>
                </a:pathLst>
              </a:custGeom>
              <a:solidFill>
                <a:srgbClr val="F9D5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PA-任意多边形 11">
                <a:extLst>
                  <a:ext uri="{FF2B5EF4-FFF2-40B4-BE49-F238E27FC236}">
                    <a16:creationId xmlns:a16="http://schemas.microsoft.com/office/drawing/2014/main" id="{A2BD59FB-BDAA-02D6-B115-8EE77B1F52FA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5968542" y="3535644"/>
                <a:ext cx="167014" cy="65466"/>
              </a:xfrm>
              <a:custGeom>
                <a:avLst/>
                <a:gdLst>
                  <a:gd name="T0" fmla="*/ 20 w 32"/>
                  <a:gd name="T1" fmla="*/ 0 h 13"/>
                  <a:gd name="T2" fmla="*/ 14 w 32"/>
                  <a:gd name="T3" fmla="*/ 0 h 13"/>
                  <a:gd name="T4" fmla="*/ 1 w 32"/>
                  <a:gd name="T5" fmla="*/ 9 h 13"/>
                  <a:gd name="T6" fmla="*/ 12 w 32"/>
                  <a:gd name="T7" fmla="*/ 13 h 13"/>
                  <a:gd name="T8" fmla="*/ 18 w 32"/>
                  <a:gd name="T9" fmla="*/ 12 h 13"/>
                  <a:gd name="T10" fmla="*/ 31 w 32"/>
                  <a:gd name="T11" fmla="*/ 4 h 13"/>
                  <a:gd name="T12" fmla="*/ 20 w 3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3">
                    <a:moveTo>
                      <a:pt x="20" y="0"/>
                    </a:moveTo>
                    <a:cubicBezTo>
                      <a:pt x="18" y="0"/>
                      <a:pt x="16" y="0"/>
                      <a:pt x="14" y="0"/>
                    </a:cubicBezTo>
                    <a:cubicBezTo>
                      <a:pt x="6" y="2"/>
                      <a:pt x="0" y="6"/>
                      <a:pt x="1" y="9"/>
                    </a:cubicBezTo>
                    <a:cubicBezTo>
                      <a:pt x="2" y="11"/>
                      <a:pt x="6" y="13"/>
                      <a:pt x="12" y="13"/>
                    </a:cubicBezTo>
                    <a:cubicBezTo>
                      <a:pt x="14" y="13"/>
                      <a:pt x="16" y="13"/>
                      <a:pt x="18" y="12"/>
                    </a:cubicBezTo>
                    <a:cubicBezTo>
                      <a:pt x="26" y="11"/>
                      <a:pt x="32" y="7"/>
                      <a:pt x="31" y="4"/>
                    </a:cubicBezTo>
                    <a:cubicBezTo>
                      <a:pt x="30" y="1"/>
                      <a:pt x="26" y="0"/>
                      <a:pt x="20" y="0"/>
                    </a:cubicBezTo>
                  </a:path>
                </a:pathLst>
              </a:custGeom>
              <a:solidFill>
                <a:srgbClr val="F4C2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PA-任意多边形 12">
                <a:extLst>
                  <a:ext uri="{FF2B5EF4-FFF2-40B4-BE49-F238E27FC236}">
                    <a16:creationId xmlns:a16="http://schemas.microsoft.com/office/drawing/2014/main" id="{E98E73ED-0987-B0E5-6F14-3BD4E2A2A638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6454201" y="3440614"/>
                <a:ext cx="173607" cy="69689"/>
              </a:xfrm>
              <a:custGeom>
                <a:avLst/>
                <a:gdLst>
                  <a:gd name="T0" fmla="*/ 22 w 33"/>
                  <a:gd name="T1" fmla="*/ 0 h 14"/>
                  <a:gd name="T2" fmla="*/ 14 w 33"/>
                  <a:gd name="T3" fmla="*/ 1 h 14"/>
                  <a:gd name="T4" fmla="*/ 2 w 33"/>
                  <a:gd name="T5" fmla="*/ 10 h 14"/>
                  <a:gd name="T6" fmla="*/ 11 w 33"/>
                  <a:gd name="T7" fmla="*/ 14 h 14"/>
                  <a:gd name="T8" fmla="*/ 19 w 33"/>
                  <a:gd name="T9" fmla="*/ 12 h 14"/>
                  <a:gd name="T10" fmla="*/ 31 w 33"/>
                  <a:gd name="T11" fmla="*/ 3 h 14"/>
                  <a:gd name="T12" fmla="*/ 22 w 33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4">
                    <a:moveTo>
                      <a:pt x="22" y="0"/>
                    </a:moveTo>
                    <a:cubicBezTo>
                      <a:pt x="20" y="0"/>
                      <a:pt x="17" y="0"/>
                      <a:pt x="14" y="1"/>
                    </a:cubicBezTo>
                    <a:cubicBezTo>
                      <a:pt x="6" y="3"/>
                      <a:pt x="0" y="7"/>
                      <a:pt x="2" y="10"/>
                    </a:cubicBezTo>
                    <a:cubicBezTo>
                      <a:pt x="3" y="12"/>
                      <a:pt x="6" y="14"/>
                      <a:pt x="11" y="14"/>
                    </a:cubicBezTo>
                    <a:cubicBezTo>
                      <a:pt x="13" y="14"/>
                      <a:pt x="16" y="13"/>
                      <a:pt x="19" y="12"/>
                    </a:cubicBezTo>
                    <a:cubicBezTo>
                      <a:pt x="27" y="10"/>
                      <a:pt x="33" y="6"/>
                      <a:pt x="31" y="3"/>
                    </a:cubicBezTo>
                    <a:cubicBezTo>
                      <a:pt x="31" y="1"/>
                      <a:pt x="27" y="0"/>
                      <a:pt x="22" y="0"/>
                    </a:cubicBezTo>
                  </a:path>
                </a:pathLst>
              </a:custGeom>
              <a:solidFill>
                <a:srgbClr val="F4C2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PA-任意多边形 13">
                <a:extLst>
                  <a:ext uri="{FF2B5EF4-FFF2-40B4-BE49-F238E27FC236}">
                    <a16:creationId xmlns:a16="http://schemas.microsoft.com/office/drawing/2014/main" id="{43547744-54D7-9EF6-9B9B-9739CFB5267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5555402" y="3366702"/>
                <a:ext cx="303262" cy="354779"/>
              </a:xfrm>
              <a:custGeom>
                <a:avLst/>
                <a:gdLst>
                  <a:gd name="T0" fmla="*/ 52 w 58"/>
                  <a:gd name="T1" fmla="*/ 31 h 71"/>
                  <a:gd name="T2" fmla="*/ 39 w 58"/>
                  <a:gd name="T3" fmla="*/ 68 h 71"/>
                  <a:gd name="T4" fmla="*/ 5 w 58"/>
                  <a:gd name="T5" fmla="*/ 40 h 71"/>
                  <a:gd name="T6" fmla="*/ 18 w 58"/>
                  <a:gd name="T7" fmla="*/ 3 h 71"/>
                  <a:gd name="T8" fmla="*/ 52 w 58"/>
                  <a:gd name="T9" fmla="*/ 3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1">
                    <a:moveTo>
                      <a:pt x="52" y="31"/>
                    </a:moveTo>
                    <a:cubicBezTo>
                      <a:pt x="58" y="49"/>
                      <a:pt x="52" y="66"/>
                      <a:pt x="39" y="68"/>
                    </a:cubicBezTo>
                    <a:cubicBezTo>
                      <a:pt x="27" y="71"/>
                      <a:pt x="11" y="58"/>
                      <a:pt x="5" y="40"/>
                    </a:cubicBezTo>
                    <a:cubicBezTo>
                      <a:pt x="0" y="22"/>
                      <a:pt x="5" y="5"/>
                      <a:pt x="18" y="3"/>
                    </a:cubicBezTo>
                    <a:cubicBezTo>
                      <a:pt x="31" y="0"/>
                      <a:pt x="46" y="12"/>
                      <a:pt x="52" y="31"/>
                    </a:cubicBezTo>
                    <a:close/>
                  </a:path>
                </a:pathLst>
              </a:custGeom>
              <a:solidFill>
                <a:srgbClr val="E5B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PA-任意多边形 14">
                <a:extLst>
                  <a:ext uri="{FF2B5EF4-FFF2-40B4-BE49-F238E27FC236}">
                    <a16:creationId xmlns:a16="http://schemas.microsoft.com/office/drawing/2014/main" id="{EABA9DC9-1E31-6456-4F1C-9B0540946968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5518043" y="2543109"/>
                <a:ext cx="1155913" cy="918624"/>
              </a:xfrm>
              <a:custGeom>
                <a:avLst/>
                <a:gdLst>
                  <a:gd name="T0" fmla="*/ 58 w 221"/>
                  <a:gd name="T1" fmla="*/ 98 h 183"/>
                  <a:gd name="T2" fmla="*/ 218 w 221"/>
                  <a:gd name="T3" fmla="*/ 109 h 183"/>
                  <a:gd name="T4" fmla="*/ 191 w 221"/>
                  <a:gd name="T5" fmla="*/ 28 h 183"/>
                  <a:gd name="T6" fmla="*/ 38 w 221"/>
                  <a:gd name="T7" fmla="*/ 30 h 183"/>
                  <a:gd name="T8" fmla="*/ 0 w 221"/>
                  <a:gd name="T9" fmla="*/ 106 h 183"/>
                  <a:gd name="T10" fmla="*/ 29 w 221"/>
                  <a:gd name="T11" fmla="*/ 169 h 183"/>
                  <a:gd name="T12" fmla="*/ 50 w 221"/>
                  <a:gd name="T13" fmla="*/ 183 h 183"/>
                  <a:gd name="T14" fmla="*/ 59 w 221"/>
                  <a:gd name="T15" fmla="*/ 163 h 183"/>
                  <a:gd name="T16" fmla="*/ 58 w 221"/>
                  <a:gd name="T17" fmla="*/ 9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183">
                    <a:moveTo>
                      <a:pt x="58" y="98"/>
                    </a:moveTo>
                    <a:cubicBezTo>
                      <a:pt x="58" y="98"/>
                      <a:pt x="117" y="136"/>
                      <a:pt x="218" y="109"/>
                    </a:cubicBezTo>
                    <a:cubicBezTo>
                      <a:pt x="218" y="109"/>
                      <a:pt x="221" y="52"/>
                      <a:pt x="191" y="28"/>
                    </a:cubicBezTo>
                    <a:cubicBezTo>
                      <a:pt x="161" y="5"/>
                      <a:pt x="81" y="0"/>
                      <a:pt x="38" y="30"/>
                    </a:cubicBezTo>
                    <a:cubicBezTo>
                      <a:pt x="23" y="41"/>
                      <a:pt x="0" y="55"/>
                      <a:pt x="0" y="106"/>
                    </a:cubicBezTo>
                    <a:cubicBezTo>
                      <a:pt x="0" y="135"/>
                      <a:pt x="29" y="169"/>
                      <a:pt x="29" y="169"/>
                    </a:cubicBezTo>
                    <a:cubicBezTo>
                      <a:pt x="29" y="169"/>
                      <a:pt x="41" y="169"/>
                      <a:pt x="50" y="183"/>
                    </a:cubicBezTo>
                    <a:cubicBezTo>
                      <a:pt x="50" y="183"/>
                      <a:pt x="55" y="172"/>
                      <a:pt x="59" y="163"/>
                    </a:cubicBezTo>
                    <a:cubicBezTo>
                      <a:pt x="59" y="163"/>
                      <a:pt x="71" y="132"/>
                      <a:pt x="58" y="98"/>
                    </a:cubicBezTo>
                    <a:close/>
                  </a:path>
                </a:pathLst>
              </a:custGeom>
              <a:solidFill>
                <a:srgbClr val="996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PA-任意多边形 15">
                <a:extLst>
                  <a:ext uri="{FF2B5EF4-FFF2-40B4-BE49-F238E27FC236}">
                    <a16:creationId xmlns:a16="http://schemas.microsoft.com/office/drawing/2014/main" id="{0784D54C-8672-F946-C2D5-5150D062B2B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6282792" y="3670798"/>
                <a:ext cx="151632" cy="86584"/>
              </a:xfrm>
              <a:custGeom>
                <a:avLst/>
                <a:gdLst>
                  <a:gd name="T0" fmla="*/ 29 w 29"/>
                  <a:gd name="T1" fmla="*/ 0 h 17"/>
                  <a:gd name="T2" fmla="*/ 17 w 29"/>
                  <a:gd name="T3" fmla="*/ 4 h 17"/>
                  <a:gd name="T4" fmla="*/ 0 w 29"/>
                  <a:gd name="T5" fmla="*/ 3 h 17"/>
                  <a:gd name="T6" fmla="*/ 3 w 29"/>
                  <a:gd name="T7" fmla="*/ 11 h 17"/>
                  <a:gd name="T8" fmla="*/ 16 w 29"/>
                  <a:gd name="T9" fmla="*/ 16 h 17"/>
                  <a:gd name="T10" fmla="*/ 23 w 29"/>
                  <a:gd name="T11" fmla="*/ 13 h 17"/>
                  <a:gd name="T12" fmla="*/ 29 w 29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7">
                    <a:moveTo>
                      <a:pt x="29" y="0"/>
                    </a:moveTo>
                    <a:cubicBezTo>
                      <a:pt x="29" y="0"/>
                      <a:pt x="24" y="2"/>
                      <a:pt x="17" y="4"/>
                    </a:cubicBezTo>
                    <a:cubicBezTo>
                      <a:pt x="10" y="5"/>
                      <a:pt x="0" y="3"/>
                      <a:pt x="0" y="3"/>
                    </a:cubicBezTo>
                    <a:cubicBezTo>
                      <a:pt x="0" y="3"/>
                      <a:pt x="0" y="7"/>
                      <a:pt x="3" y="11"/>
                    </a:cubicBezTo>
                    <a:cubicBezTo>
                      <a:pt x="6" y="14"/>
                      <a:pt x="10" y="17"/>
                      <a:pt x="16" y="16"/>
                    </a:cubicBezTo>
                    <a:cubicBezTo>
                      <a:pt x="19" y="15"/>
                      <a:pt x="21" y="15"/>
                      <a:pt x="23" y="13"/>
                    </a:cubicBezTo>
                    <a:cubicBezTo>
                      <a:pt x="29" y="9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PA-任意多边形 26">
                <a:extLst>
                  <a:ext uri="{FF2B5EF4-FFF2-40B4-BE49-F238E27FC236}">
                    <a16:creationId xmlns:a16="http://schemas.microsoft.com/office/drawing/2014/main" id="{EA91BCC4-7888-13A6-8420-DB12579FC4A4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5421401" y="4074017"/>
                <a:ext cx="586253" cy="979870"/>
              </a:xfrm>
              <a:custGeom>
                <a:avLst/>
                <a:gdLst>
                  <a:gd name="connsiteX0" fmla="*/ 263027 w 423506"/>
                  <a:gd name="connsiteY0" fmla="*/ 321 h 736605"/>
                  <a:gd name="connsiteX1" fmla="*/ 387634 w 423506"/>
                  <a:gd name="connsiteY1" fmla="*/ 40375 h 736605"/>
                  <a:gd name="connsiteX2" fmla="*/ 402738 w 423506"/>
                  <a:gd name="connsiteY2" fmla="*/ 232631 h 736605"/>
                  <a:gd name="connsiteX3" fmla="*/ 266331 w 423506"/>
                  <a:gd name="connsiteY3" fmla="*/ 680286 h 736605"/>
                  <a:gd name="connsiteX4" fmla="*/ 265778 w 423506"/>
                  <a:gd name="connsiteY4" fmla="*/ 736605 h 736605"/>
                  <a:gd name="connsiteX5" fmla="*/ 236179 w 423506"/>
                  <a:gd name="connsiteY5" fmla="*/ 732102 h 736605"/>
                  <a:gd name="connsiteX6" fmla="*/ 116751 w 423506"/>
                  <a:gd name="connsiteY6" fmla="*/ 701491 h 736605"/>
                  <a:gd name="connsiteX7" fmla="*/ 3293 w 423506"/>
                  <a:gd name="connsiteY7" fmla="*/ 660098 h 736605"/>
                  <a:gd name="connsiteX8" fmla="*/ 2012 w 423506"/>
                  <a:gd name="connsiteY8" fmla="*/ 649657 h 736605"/>
                  <a:gd name="connsiteX9" fmla="*/ 161075 w 423506"/>
                  <a:gd name="connsiteY9" fmla="*/ 36605 h 736605"/>
                  <a:gd name="connsiteX10" fmla="*/ 263027 w 423506"/>
                  <a:gd name="connsiteY10" fmla="*/ 321 h 73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3506" h="736605">
                    <a:moveTo>
                      <a:pt x="263027" y="321"/>
                    </a:moveTo>
                    <a:cubicBezTo>
                      <a:pt x="308339" y="-2035"/>
                      <a:pt x="357427" y="8332"/>
                      <a:pt x="387634" y="40375"/>
                    </a:cubicBezTo>
                    <a:cubicBezTo>
                      <a:pt x="440498" y="96920"/>
                      <a:pt x="425394" y="202473"/>
                      <a:pt x="402738" y="232631"/>
                    </a:cubicBezTo>
                    <a:cubicBezTo>
                      <a:pt x="319667" y="343838"/>
                      <a:pt x="276243" y="510648"/>
                      <a:pt x="266331" y="680286"/>
                    </a:cubicBezTo>
                    <a:lnTo>
                      <a:pt x="265778" y="736605"/>
                    </a:lnTo>
                    <a:lnTo>
                      <a:pt x="236179" y="732102"/>
                    </a:lnTo>
                    <a:cubicBezTo>
                      <a:pt x="195617" y="723828"/>
                      <a:pt x="155773" y="713590"/>
                      <a:pt x="116751" y="701491"/>
                    </a:cubicBezTo>
                    <a:lnTo>
                      <a:pt x="3293" y="660098"/>
                    </a:lnTo>
                    <a:lnTo>
                      <a:pt x="2012" y="649657"/>
                    </a:lnTo>
                    <a:cubicBezTo>
                      <a:pt x="-10732" y="424887"/>
                      <a:pt x="36468" y="198703"/>
                      <a:pt x="161075" y="36605"/>
                    </a:cubicBezTo>
                    <a:cubicBezTo>
                      <a:pt x="176179" y="17756"/>
                      <a:pt x="217715" y="2677"/>
                      <a:pt x="263027" y="321"/>
                    </a:cubicBezTo>
                    <a:close/>
                  </a:path>
                </a:pathLst>
              </a:custGeom>
              <a:solidFill>
                <a:srgbClr val="D64D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4" name="PA-椭圆 253">
                <a:extLst>
                  <a:ext uri="{FF2B5EF4-FFF2-40B4-BE49-F238E27FC236}">
                    <a16:creationId xmlns:a16="http://schemas.microsoft.com/office/drawing/2014/main" id="{AC7D08E7-1364-C18E-C916-8C7062CB820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5241151" y="2524102"/>
                <a:ext cx="496647" cy="475151"/>
              </a:xfrm>
              <a:prstGeom prst="ellipse">
                <a:avLst/>
              </a:prstGeom>
              <a:solidFill>
                <a:srgbClr val="996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PA-任意多边形 18">
                <a:extLst>
                  <a:ext uri="{FF2B5EF4-FFF2-40B4-BE49-F238E27FC236}">
                    <a16:creationId xmlns:a16="http://schemas.microsoft.com/office/drawing/2014/main" id="{71F35011-F7BE-AF60-2072-4DBD5ACF1C72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6403658" y="3220989"/>
                <a:ext cx="167014" cy="139377"/>
              </a:xfrm>
              <a:custGeom>
                <a:avLst/>
                <a:gdLst>
                  <a:gd name="T0" fmla="*/ 5 w 32"/>
                  <a:gd name="T1" fmla="*/ 28 h 28"/>
                  <a:gd name="T2" fmla="*/ 14 w 32"/>
                  <a:gd name="T3" fmla="*/ 2 h 28"/>
                  <a:gd name="T4" fmla="*/ 32 w 32"/>
                  <a:gd name="T5" fmla="*/ 23 h 28"/>
                  <a:gd name="T6" fmla="*/ 16 w 32"/>
                  <a:gd name="T7" fmla="*/ 9 h 28"/>
                  <a:gd name="T8" fmla="*/ 5 w 3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8">
                    <a:moveTo>
                      <a:pt x="5" y="28"/>
                    </a:moveTo>
                    <a:cubicBezTo>
                      <a:pt x="5" y="28"/>
                      <a:pt x="0" y="4"/>
                      <a:pt x="14" y="2"/>
                    </a:cubicBezTo>
                    <a:cubicBezTo>
                      <a:pt x="29" y="0"/>
                      <a:pt x="32" y="23"/>
                      <a:pt x="32" y="23"/>
                    </a:cubicBezTo>
                    <a:cubicBezTo>
                      <a:pt x="32" y="23"/>
                      <a:pt x="24" y="7"/>
                      <a:pt x="16" y="9"/>
                    </a:cubicBezTo>
                    <a:cubicBezTo>
                      <a:pt x="8" y="11"/>
                      <a:pt x="5" y="28"/>
                      <a:pt x="5" y="28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PA-任意多边形 19">
                <a:extLst>
                  <a:ext uri="{FF2B5EF4-FFF2-40B4-BE49-F238E27FC236}">
                    <a16:creationId xmlns:a16="http://schemas.microsoft.com/office/drawing/2014/main" id="{5F4B7B93-568F-BBFE-E186-23B7617C53A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6005900" y="3286455"/>
                <a:ext cx="160422" cy="143601"/>
              </a:xfrm>
              <a:custGeom>
                <a:avLst/>
                <a:gdLst>
                  <a:gd name="T0" fmla="*/ 4 w 31"/>
                  <a:gd name="T1" fmla="*/ 29 h 29"/>
                  <a:gd name="T2" fmla="*/ 14 w 31"/>
                  <a:gd name="T3" fmla="*/ 2 h 29"/>
                  <a:gd name="T4" fmla="*/ 31 w 31"/>
                  <a:gd name="T5" fmla="*/ 24 h 29"/>
                  <a:gd name="T6" fmla="*/ 15 w 31"/>
                  <a:gd name="T7" fmla="*/ 9 h 29"/>
                  <a:gd name="T8" fmla="*/ 4 w 31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9">
                    <a:moveTo>
                      <a:pt x="4" y="29"/>
                    </a:moveTo>
                    <a:cubicBezTo>
                      <a:pt x="4" y="29"/>
                      <a:pt x="0" y="4"/>
                      <a:pt x="14" y="2"/>
                    </a:cubicBezTo>
                    <a:cubicBezTo>
                      <a:pt x="28" y="0"/>
                      <a:pt x="31" y="24"/>
                      <a:pt x="31" y="24"/>
                    </a:cubicBezTo>
                    <a:cubicBezTo>
                      <a:pt x="31" y="24"/>
                      <a:pt x="23" y="7"/>
                      <a:pt x="15" y="9"/>
                    </a:cubicBezTo>
                    <a:cubicBezTo>
                      <a:pt x="7" y="11"/>
                      <a:pt x="4" y="29"/>
                      <a:pt x="4" y="29"/>
                    </a:cubicBezTo>
                    <a:close/>
                  </a:path>
                </a:pathLst>
              </a:custGeom>
              <a:solidFill>
                <a:srgbClr val="242B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PA-任意多边形 20">
                <a:extLst>
                  <a:ext uri="{FF2B5EF4-FFF2-40B4-BE49-F238E27FC236}">
                    <a16:creationId xmlns:a16="http://schemas.microsoft.com/office/drawing/2014/main" id="{E74566F1-B293-313D-FF75-DB04E573167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6392669" y="3100618"/>
                <a:ext cx="145039" cy="48572"/>
              </a:xfrm>
              <a:custGeom>
                <a:avLst/>
                <a:gdLst>
                  <a:gd name="T0" fmla="*/ 27 w 28"/>
                  <a:gd name="T1" fmla="*/ 9 h 10"/>
                  <a:gd name="T2" fmla="*/ 25 w 28"/>
                  <a:gd name="T3" fmla="*/ 9 h 10"/>
                  <a:gd name="T4" fmla="*/ 3 w 28"/>
                  <a:gd name="T5" fmla="*/ 10 h 10"/>
                  <a:gd name="T6" fmla="*/ 0 w 28"/>
                  <a:gd name="T7" fmla="*/ 8 h 10"/>
                  <a:gd name="T8" fmla="*/ 1 w 28"/>
                  <a:gd name="T9" fmla="*/ 5 h 10"/>
                  <a:gd name="T10" fmla="*/ 26 w 28"/>
                  <a:gd name="T11" fmla="*/ 5 h 10"/>
                  <a:gd name="T12" fmla="*/ 28 w 28"/>
                  <a:gd name="T13" fmla="*/ 8 h 10"/>
                  <a:gd name="T14" fmla="*/ 27 w 28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0">
                    <a:moveTo>
                      <a:pt x="27" y="9"/>
                    </a:moveTo>
                    <a:cubicBezTo>
                      <a:pt x="26" y="9"/>
                      <a:pt x="26" y="9"/>
                      <a:pt x="25" y="9"/>
                    </a:cubicBezTo>
                    <a:cubicBezTo>
                      <a:pt x="14" y="5"/>
                      <a:pt x="3" y="10"/>
                      <a:pt x="3" y="10"/>
                    </a:cubicBezTo>
                    <a:cubicBezTo>
                      <a:pt x="2" y="10"/>
                      <a:pt x="1" y="9"/>
                      <a:pt x="0" y="8"/>
                    </a:cubicBezTo>
                    <a:cubicBezTo>
                      <a:pt x="0" y="7"/>
                      <a:pt x="0" y="6"/>
                      <a:pt x="1" y="5"/>
                    </a:cubicBezTo>
                    <a:cubicBezTo>
                      <a:pt x="2" y="5"/>
                      <a:pt x="14" y="0"/>
                      <a:pt x="26" y="5"/>
                    </a:cubicBezTo>
                    <a:cubicBezTo>
                      <a:pt x="28" y="5"/>
                      <a:pt x="28" y="6"/>
                      <a:pt x="28" y="8"/>
                    </a:cubicBezTo>
                    <a:cubicBezTo>
                      <a:pt x="28" y="8"/>
                      <a:pt x="27" y="9"/>
                      <a:pt x="27" y="9"/>
                    </a:cubicBezTo>
                    <a:close/>
                  </a:path>
                </a:pathLst>
              </a:custGeom>
              <a:solidFill>
                <a:srgbClr val="996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PA-任意多边形 21">
                <a:extLst>
                  <a:ext uri="{FF2B5EF4-FFF2-40B4-BE49-F238E27FC236}">
                    <a16:creationId xmlns:a16="http://schemas.microsoft.com/office/drawing/2014/main" id="{C06CCAA6-1A96-431B-0C9B-F7B5137ED6A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5937776" y="3195648"/>
                <a:ext cx="134051" cy="73913"/>
              </a:xfrm>
              <a:custGeom>
                <a:avLst/>
                <a:gdLst>
                  <a:gd name="T0" fmla="*/ 2 w 26"/>
                  <a:gd name="T1" fmla="*/ 15 h 15"/>
                  <a:gd name="T2" fmla="*/ 1 w 26"/>
                  <a:gd name="T3" fmla="*/ 14 h 15"/>
                  <a:gd name="T4" fmla="*/ 1 w 26"/>
                  <a:gd name="T5" fmla="*/ 11 h 15"/>
                  <a:gd name="T6" fmla="*/ 23 w 26"/>
                  <a:gd name="T7" fmla="*/ 0 h 15"/>
                  <a:gd name="T8" fmla="*/ 26 w 26"/>
                  <a:gd name="T9" fmla="*/ 2 h 15"/>
                  <a:gd name="T10" fmla="*/ 23 w 26"/>
                  <a:gd name="T11" fmla="*/ 5 h 15"/>
                  <a:gd name="T12" fmla="*/ 4 w 26"/>
                  <a:gd name="T13" fmla="*/ 14 h 15"/>
                  <a:gd name="T14" fmla="*/ 2 w 26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5">
                    <a:moveTo>
                      <a:pt x="2" y="15"/>
                    </a:moveTo>
                    <a:cubicBezTo>
                      <a:pt x="1" y="15"/>
                      <a:pt x="1" y="15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0" y="2"/>
                      <a:pt x="22" y="0"/>
                      <a:pt x="23" y="0"/>
                    </a:cubicBezTo>
                    <a:cubicBezTo>
                      <a:pt x="24" y="0"/>
                      <a:pt x="25" y="1"/>
                      <a:pt x="26" y="2"/>
                    </a:cubicBezTo>
                    <a:cubicBezTo>
                      <a:pt x="26" y="4"/>
                      <a:pt x="25" y="5"/>
                      <a:pt x="23" y="5"/>
                    </a:cubicBezTo>
                    <a:cubicBezTo>
                      <a:pt x="23" y="5"/>
                      <a:pt x="12" y="6"/>
                      <a:pt x="4" y="14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996C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PA-任意多边形 22">
                <a:extLst>
                  <a:ext uri="{FF2B5EF4-FFF2-40B4-BE49-F238E27FC236}">
                    <a16:creationId xmlns:a16="http://schemas.microsoft.com/office/drawing/2014/main" id="{916CE846-9D74-34E0-ABF1-80DB01132DF3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6276200" y="3294902"/>
                <a:ext cx="147237" cy="236519"/>
              </a:xfrm>
              <a:custGeom>
                <a:avLst/>
                <a:gdLst>
                  <a:gd name="T0" fmla="*/ 14 w 28"/>
                  <a:gd name="T1" fmla="*/ 47 h 47"/>
                  <a:gd name="T2" fmla="*/ 12 w 28"/>
                  <a:gd name="T3" fmla="*/ 45 h 47"/>
                  <a:gd name="T4" fmla="*/ 14 w 28"/>
                  <a:gd name="T5" fmla="*/ 43 h 47"/>
                  <a:gd name="T6" fmla="*/ 23 w 28"/>
                  <a:gd name="T7" fmla="*/ 39 h 47"/>
                  <a:gd name="T8" fmla="*/ 23 w 28"/>
                  <a:gd name="T9" fmla="*/ 34 h 47"/>
                  <a:gd name="T10" fmla="*/ 20 w 28"/>
                  <a:gd name="T11" fmla="*/ 30 h 47"/>
                  <a:gd name="T12" fmla="*/ 12 w 28"/>
                  <a:gd name="T13" fmla="*/ 32 h 47"/>
                  <a:gd name="T14" fmla="*/ 10 w 28"/>
                  <a:gd name="T15" fmla="*/ 32 h 47"/>
                  <a:gd name="T16" fmla="*/ 9 w 28"/>
                  <a:gd name="T17" fmla="*/ 30 h 47"/>
                  <a:gd name="T18" fmla="*/ 0 w 28"/>
                  <a:gd name="T19" fmla="*/ 3 h 47"/>
                  <a:gd name="T20" fmla="*/ 1 w 28"/>
                  <a:gd name="T21" fmla="*/ 0 h 47"/>
                  <a:gd name="T22" fmla="*/ 4 w 28"/>
                  <a:gd name="T23" fmla="*/ 2 h 47"/>
                  <a:gd name="T24" fmla="*/ 12 w 28"/>
                  <a:gd name="T25" fmla="*/ 27 h 47"/>
                  <a:gd name="T26" fmla="*/ 21 w 28"/>
                  <a:gd name="T27" fmla="*/ 27 h 47"/>
                  <a:gd name="T28" fmla="*/ 27 w 28"/>
                  <a:gd name="T29" fmla="*/ 33 h 47"/>
                  <a:gd name="T30" fmla="*/ 26 w 28"/>
                  <a:gd name="T31" fmla="*/ 41 h 47"/>
                  <a:gd name="T32" fmla="*/ 14 w 28"/>
                  <a:gd name="T3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47">
                    <a:moveTo>
                      <a:pt x="14" y="47"/>
                    </a:moveTo>
                    <a:cubicBezTo>
                      <a:pt x="13" y="47"/>
                      <a:pt x="12" y="46"/>
                      <a:pt x="12" y="45"/>
                    </a:cubicBezTo>
                    <a:cubicBezTo>
                      <a:pt x="12" y="44"/>
                      <a:pt x="13" y="43"/>
                      <a:pt x="14" y="43"/>
                    </a:cubicBezTo>
                    <a:cubicBezTo>
                      <a:pt x="16" y="43"/>
                      <a:pt x="21" y="42"/>
                      <a:pt x="23" y="39"/>
                    </a:cubicBezTo>
                    <a:cubicBezTo>
                      <a:pt x="23" y="37"/>
                      <a:pt x="23" y="36"/>
                      <a:pt x="23" y="34"/>
                    </a:cubicBezTo>
                    <a:cubicBezTo>
                      <a:pt x="22" y="32"/>
                      <a:pt x="21" y="31"/>
                      <a:pt x="20" y="30"/>
                    </a:cubicBezTo>
                    <a:cubicBezTo>
                      <a:pt x="17" y="29"/>
                      <a:pt x="13" y="31"/>
                      <a:pt x="12" y="32"/>
                    </a:cubicBezTo>
                    <a:cubicBezTo>
                      <a:pt x="11" y="32"/>
                      <a:pt x="11" y="32"/>
                      <a:pt x="10" y="32"/>
                    </a:cubicBezTo>
                    <a:cubicBezTo>
                      <a:pt x="10" y="31"/>
                      <a:pt x="9" y="31"/>
                      <a:pt x="9" y="3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4" y="26"/>
                      <a:pt x="18" y="25"/>
                      <a:pt x="21" y="27"/>
                    </a:cubicBezTo>
                    <a:cubicBezTo>
                      <a:pt x="24" y="28"/>
                      <a:pt x="26" y="30"/>
                      <a:pt x="27" y="33"/>
                    </a:cubicBezTo>
                    <a:cubicBezTo>
                      <a:pt x="28" y="36"/>
                      <a:pt x="27" y="39"/>
                      <a:pt x="26" y="41"/>
                    </a:cubicBezTo>
                    <a:cubicBezTo>
                      <a:pt x="23" y="46"/>
                      <a:pt x="15" y="47"/>
                      <a:pt x="14" y="47"/>
                    </a:cubicBezTo>
                    <a:close/>
                  </a:path>
                </a:pathLst>
              </a:custGeom>
              <a:solidFill>
                <a:srgbClr val="E5B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D728C418-1B23-0E52-7528-B57F052C9EB9}"/>
              </a:ext>
            </a:extLst>
          </p:cNvPr>
          <p:cNvSpPr/>
          <p:nvPr/>
        </p:nvSpPr>
        <p:spPr>
          <a:xfrm>
            <a:off x="6308592" y="1459966"/>
            <a:ext cx="4175898" cy="4702630"/>
          </a:xfrm>
          <a:prstGeom prst="roundRect">
            <a:avLst>
              <a:gd name="adj" fmla="val 489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1B3BBA6D-7C0A-80FB-622F-404246F15AA8}"/>
              </a:ext>
            </a:extLst>
          </p:cNvPr>
          <p:cNvSpPr txBox="1"/>
          <p:nvPr/>
        </p:nvSpPr>
        <p:spPr>
          <a:xfrm>
            <a:off x="6263918" y="2818289"/>
            <a:ext cx="85493" cy="9403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X</a:t>
            </a:r>
          </a:p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pic>
        <p:nvPicPr>
          <p:cNvPr id="1028" name="Picture 4" descr="沈腾卡通,沈腾q版- 伤感说说吧">
            <a:extLst>
              <a:ext uri="{FF2B5EF4-FFF2-40B4-BE49-F238E27FC236}">
                <a16:creationId xmlns:a16="http://schemas.microsoft.com/office/drawing/2014/main" id="{5E6D832F-A27A-10AD-8213-CA9C1591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1">
            <a:extLst>
              <a:ext uri="{BEBA8EAE-BF5A-486C-A8C5-ECC9F3942E4B}">
                <a14:imgProps xmlns:a14="http://schemas.microsoft.com/office/drawing/2010/main">
                  <a14:imgLayer r:embed="rId192">
                    <a14:imgEffect>
                      <a14:backgroundRemoval t="1859" b="99442" l="9937" r="89641">
                        <a14:foregroundMark x1="51797" y1="6691" x2="51797" y2="6691"/>
                        <a14:foregroundMark x1="49471" y1="1859" x2="49471" y2="1859"/>
                        <a14:foregroundMark x1="45666" y1="30112" x2="45666" y2="30112"/>
                        <a14:foregroundMark x1="74630" y1="56877" x2="74630" y2="56877"/>
                        <a14:foregroundMark x1="55814" y1="62454" x2="55814" y2="62454"/>
                        <a14:foregroundMark x1="45455" y1="93494" x2="45455" y2="93494"/>
                        <a14:foregroundMark x1="52431" y1="97770" x2="52431" y2="97770"/>
                        <a14:foregroundMark x1="75476" y1="73606" x2="75476" y2="73606"/>
                        <a14:foregroundMark x1="74841" y1="74164" x2="74841" y2="74164"/>
                        <a14:foregroundMark x1="75053" y1="74164" x2="75053" y2="74164"/>
                        <a14:foregroundMark x1="69345" y1="97212" x2="69345" y2="97212"/>
                        <a14:foregroundMark x1="73362" y1="98327" x2="73362" y2="98327"/>
                        <a14:foregroundMark x1="70825" y1="87361" x2="70825" y2="87361"/>
                        <a14:foregroundMark x1="72093" y1="92193" x2="72727" y2="96654"/>
                        <a14:foregroundMark x1="75053" y1="73792" x2="75476" y2="73792"/>
                        <a14:foregroundMark x1="69345" y1="95911" x2="69345" y2="95911"/>
                        <a14:foregroundMark x1="68710" y1="96654" x2="68710" y2="96654"/>
                        <a14:foregroundMark x1="74841" y1="94238" x2="74841" y2="97212"/>
                        <a14:foregroundMark x1="67865" y1="95911" x2="69345" y2="97770"/>
                        <a14:foregroundMark x1="69345" y1="98327" x2="69345" y2="98327"/>
                        <a14:foregroundMark x1="68710" y1="98141" x2="68076" y2="97212"/>
                        <a14:foregroundMark x1="68499" y1="95353" x2="68499" y2="96654"/>
                        <a14:foregroundMark x1="68922" y1="97026" x2="68076" y2="98699"/>
                        <a14:foregroundMark x1="73996" y1="97212" x2="73996" y2="9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8" y="3386579"/>
            <a:ext cx="626004" cy="7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E696974D-8991-3B38-D17B-853FD267FF59}"/>
              </a:ext>
            </a:extLst>
          </p:cNvPr>
          <p:cNvPicPr>
            <a:picLocks noChangeAspect="1"/>
          </p:cNvPicPr>
          <p:nvPr/>
        </p:nvPicPr>
        <p:blipFill>
          <a:blip r:embed="rId193">
            <a:extLst>
              <a:ext uri="{BEBA8EAE-BF5A-486C-A8C5-ECC9F3942E4B}">
                <a14:imgProps xmlns:a14="http://schemas.microsoft.com/office/drawing/2010/main">
                  <a14:imgLayer r:embed="rId194">
                    <a14:imgEffect>
                      <a14:backgroundRemoval t="5926" b="98519" l="3604" r="90991">
                        <a14:foregroundMark x1="52252" y1="5926" x2="79279" y2="9630"/>
                        <a14:foregroundMark x1="89189" y1="19259" x2="90991" y2="38519"/>
                        <a14:foregroundMark x1="67568" y1="81481" x2="69369" y2="93333"/>
                        <a14:foregroundMark x1="63063" y1="97037" x2="75676" y2="99259"/>
                        <a14:foregroundMark x1="3604" y1="22963" x2="9009" y2="31852"/>
                        <a14:backgroundMark x1="0" y1="34074" x2="0" y2="38519"/>
                        <a14:backgroundMark x1="0" y1="22222" x2="0" y2="22222"/>
                        <a14:backgroundMark x1="901" y1="22222" x2="901" y2="2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0080" y="3406777"/>
            <a:ext cx="582636" cy="708611"/>
          </a:xfrm>
          <a:prstGeom prst="rect">
            <a:avLst/>
          </a:prstGeom>
        </p:spPr>
      </p:pic>
      <p:sp>
        <p:nvSpPr>
          <p:cNvPr id="349" name="思想气泡: 云 348">
            <a:extLst>
              <a:ext uri="{FF2B5EF4-FFF2-40B4-BE49-F238E27FC236}">
                <a16:creationId xmlns:a16="http://schemas.microsoft.com/office/drawing/2014/main" id="{C9C8FFD3-2DB8-678B-FB2C-5B760A0DC3B1}"/>
              </a:ext>
            </a:extLst>
          </p:cNvPr>
          <p:cNvSpPr/>
          <p:nvPr/>
        </p:nvSpPr>
        <p:spPr>
          <a:xfrm>
            <a:off x="4337222" y="2405257"/>
            <a:ext cx="1046180" cy="612648"/>
          </a:xfrm>
          <a:prstGeom prst="cloudCallout">
            <a:avLst>
              <a:gd name="adj1" fmla="val 85248"/>
              <a:gd name="adj2" fmla="val 105865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你找谁？</a:t>
            </a:r>
          </a:p>
        </p:txBody>
      </p:sp>
      <p:sp>
        <p:nvSpPr>
          <p:cNvPr id="350" name="思想气泡: 云 349">
            <a:extLst>
              <a:ext uri="{FF2B5EF4-FFF2-40B4-BE49-F238E27FC236}">
                <a16:creationId xmlns:a16="http://schemas.microsoft.com/office/drawing/2014/main" id="{EEFA0ECB-CFA1-25BF-6E11-229174846F48}"/>
              </a:ext>
            </a:extLst>
          </p:cNvPr>
          <p:cNvSpPr/>
          <p:nvPr/>
        </p:nvSpPr>
        <p:spPr>
          <a:xfrm>
            <a:off x="3693303" y="3015737"/>
            <a:ext cx="1046180" cy="612648"/>
          </a:xfrm>
          <a:prstGeom prst="cloudCallout">
            <a:avLst>
              <a:gd name="adj1" fmla="val -100190"/>
              <a:gd name="adj2" fmla="val 46365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马冬梅</a:t>
            </a:r>
          </a:p>
        </p:txBody>
      </p:sp>
      <p:sp>
        <p:nvSpPr>
          <p:cNvPr id="1024" name="任意多边形: 形状 1023">
            <a:extLst>
              <a:ext uri="{FF2B5EF4-FFF2-40B4-BE49-F238E27FC236}">
                <a16:creationId xmlns:a16="http://schemas.microsoft.com/office/drawing/2014/main" id="{CA55E070-E58F-A8A7-1CA7-4E7974E21434}"/>
              </a:ext>
            </a:extLst>
          </p:cNvPr>
          <p:cNvSpPr/>
          <p:nvPr/>
        </p:nvSpPr>
        <p:spPr>
          <a:xfrm>
            <a:off x="6425513" y="3422821"/>
            <a:ext cx="3411176" cy="1761621"/>
          </a:xfrm>
          <a:custGeom>
            <a:avLst/>
            <a:gdLst>
              <a:gd name="connsiteX0" fmla="*/ 0 w 3479690"/>
              <a:gd name="connsiteY0" fmla="*/ 0 h 2058303"/>
              <a:gd name="connsiteX1" fmla="*/ 790832 w 3479690"/>
              <a:gd name="connsiteY1" fmla="*/ 302741 h 2058303"/>
              <a:gd name="connsiteX2" fmla="*/ 1297459 w 3479690"/>
              <a:gd name="connsiteY2" fmla="*/ 1742303 h 2058303"/>
              <a:gd name="connsiteX3" fmla="*/ 3218935 w 3479690"/>
              <a:gd name="connsiteY3" fmla="*/ 2057400 h 2058303"/>
              <a:gd name="connsiteX4" fmla="*/ 3410464 w 3479690"/>
              <a:gd name="connsiteY4" fmla="*/ 1699054 h 2058303"/>
              <a:gd name="connsiteX0" fmla="*/ 0 w 3479690"/>
              <a:gd name="connsiteY0" fmla="*/ 0 h 2058303"/>
              <a:gd name="connsiteX1" fmla="*/ 790832 w 3479690"/>
              <a:gd name="connsiteY1" fmla="*/ 302741 h 2058303"/>
              <a:gd name="connsiteX2" fmla="*/ 1297459 w 3479690"/>
              <a:gd name="connsiteY2" fmla="*/ 1742303 h 2058303"/>
              <a:gd name="connsiteX3" fmla="*/ 3218935 w 3479690"/>
              <a:gd name="connsiteY3" fmla="*/ 2057400 h 2058303"/>
              <a:gd name="connsiteX4" fmla="*/ 3410464 w 3479690"/>
              <a:gd name="connsiteY4" fmla="*/ 1699054 h 2058303"/>
              <a:gd name="connsiteX0" fmla="*/ 0 w 3436686"/>
              <a:gd name="connsiteY0" fmla="*/ 0 h 2058303"/>
              <a:gd name="connsiteX1" fmla="*/ 790832 w 3436686"/>
              <a:gd name="connsiteY1" fmla="*/ 302741 h 2058303"/>
              <a:gd name="connsiteX2" fmla="*/ 1297459 w 3436686"/>
              <a:gd name="connsiteY2" fmla="*/ 1742303 h 2058303"/>
              <a:gd name="connsiteX3" fmla="*/ 3039762 w 3436686"/>
              <a:gd name="connsiteY3" fmla="*/ 2057400 h 2058303"/>
              <a:gd name="connsiteX4" fmla="*/ 3410464 w 3436686"/>
              <a:gd name="connsiteY4" fmla="*/ 1699054 h 2058303"/>
              <a:gd name="connsiteX0" fmla="*/ 0 w 3433081"/>
              <a:gd name="connsiteY0" fmla="*/ 0 h 2058303"/>
              <a:gd name="connsiteX1" fmla="*/ 790832 w 3433081"/>
              <a:gd name="connsiteY1" fmla="*/ 302741 h 2058303"/>
              <a:gd name="connsiteX2" fmla="*/ 1297459 w 3433081"/>
              <a:gd name="connsiteY2" fmla="*/ 1742303 h 2058303"/>
              <a:gd name="connsiteX3" fmla="*/ 3039762 w 3433081"/>
              <a:gd name="connsiteY3" fmla="*/ 2057400 h 2058303"/>
              <a:gd name="connsiteX4" fmla="*/ 3410464 w 3433081"/>
              <a:gd name="connsiteY4" fmla="*/ 1699054 h 2058303"/>
              <a:gd name="connsiteX0" fmla="*/ 0 w 3411821"/>
              <a:gd name="connsiteY0" fmla="*/ 0 h 2058303"/>
              <a:gd name="connsiteX1" fmla="*/ 790832 w 3411821"/>
              <a:gd name="connsiteY1" fmla="*/ 302741 h 2058303"/>
              <a:gd name="connsiteX2" fmla="*/ 1297459 w 3411821"/>
              <a:gd name="connsiteY2" fmla="*/ 1742303 h 2058303"/>
              <a:gd name="connsiteX3" fmla="*/ 3039762 w 3411821"/>
              <a:gd name="connsiteY3" fmla="*/ 2057400 h 2058303"/>
              <a:gd name="connsiteX4" fmla="*/ 3410464 w 3411821"/>
              <a:gd name="connsiteY4" fmla="*/ 1699054 h 2058303"/>
              <a:gd name="connsiteX0" fmla="*/ 0 w 3411821"/>
              <a:gd name="connsiteY0" fmla="*/ 0 h 2058030"/>
              <a:gd name="connsiteX1" fmla="*/ 691978 w 3411821"/>
              <a:gd name="connsiteY1" fmla="*/ 432487 h 2058030"/>
              <a:gd name="connsiteX2" fmla="*/ 1297459 w 3411821"/>
              <a:gd name="connsiteY2" fmla="*/ 1742303 h 2058030"/>
              <a:gd name="connsiteX3" fmla="*/ 3039762 w 3411821"/>
              <a:gd name="connsiteY3" fmla="*/ 2057400 h 2058030"/>
              <a:gd name="connsiteX4" fmla="*/ 3410464 w 3411821"/>
              <a:gd name="connsiteY4" fmla="*/ 1699054 h 2058030"/>
              <a:gd name="connsiteX0" fmla="*/ 0 w 3411821"/>
              <a:gd name="connsiteY0" fmla="*/ 0 h 2057758"/>
              <a:gd name="connsiteX1" fmla="*/ 691978 w 3411821"/>
              <a:gd name="connsiteY1" fmla="*/ 432487 h 2057758"/>
              <a:gd name="connsiteX2" fmla="*/ 1383956 w 3411821"/>
              <a:gd name="connsiteY2" fmla="*/ 1692876 h 2057758"/>
              <a:gd name="connsiteX3" fmla="*/ 3039762 w 3411821"/>
              <a:gd name="connsiteY3" fmla="*/ 2057400 h 2057758"/>
              <a:gd name="connsiteX4" fmla="*/ 3410464 w 3411821"/>
              <a:gd name="connsiteY4" fmla="*/ 1699054 h 2057758"/>
              <a:gd name="connsiteX0" fmla="*/ 0 w 3411821"/>
              <a:gd name="connsiteY0" fmla="*/ 0 h 2058332"/>
              <a:gd name="connsiteX1" fmla="*/ 691978 w 3411821"/>
              <a:gd name="connsiteY1" fmla="*/ 432487 h 2058332"/>
              <a:gd name="connsiteX2" fmla="*/ 1383956 w 3411821"/>
              <a:gd name="connsiteY2" fmla="*/ 1692876 h 2058332"/>
              <a:gd name="connsiteX3" fmla="*/ 3039762 w 3411821"/>
              <a:gd name="connsiteY3" fmla="*/ 2057400 h 2058332"/>
              <a:gd name="connsiteX4" fmla="*/ 3410464 w 3411821"/>
              <a:gd name="connsiteY4" fmla="*/ 1699054 h 2058332"/>
              <a:gd name="connsiteX0" fmla="*/ 0 w 3411821"/>
              <a:gd name="connsiteY0" fmla="*/ 0 h 2057722"/>
              <a:gd name="connsiteX1" fmla="*/ 691978 w 3411821"/>
              <a:gd name="connsiteY1" fmla="*/ 432487 h 2057722"/>
              <a:gd name="connsiteX2" fmla="*/ 1383956 w 3411821"/>
              <a:gd name="connsiteY2" fmla="*/ 1692876 h 2057722"/>
              <a:gd name="connsiteX3" fmla="*/ 3039762 w 3411821"/>
              <a:gd name="connsiteY3" fmla="*/ 2057400 h 2057722"/>
              <a:gd name="connsiteX4" fmla="*/ 3410464 w 3411821"/>
              <a:gd name="connsiteY4" fmla="*/ 1699054 h 2057722"/>
              <a:gd name="connsiteX0" fmla="*/ 0 w 3411821"/>
              <a:gd name="connsiteY0" fmla="*/ 0 h 2058266"/>
              <a:gd name="connsiteX1" fmla="*/ 691978 w 3411821"/>
              <a:gd name="connsiteY1" fmla="*/ 432487 h 2058266"/>
              <a:gd name="connsiteX2" fmla="*/ 1377778 w 3411821"/>
              <a:gd name="connsiteY2" fmla="*/ 1773195 h 2058266"/>
              <a:gd name="connsiteX3" fmla="*/ 3039762 w 3411821"/>
              <a:gd name="connsiteY3" fmla="*/ 2057400 h 2058266"/>
              <a:gd name="connsiteX4" fmla="*/ 3410464 w 3411821"/>
              <a:gd name="connsiteY4" fmla="*/ 1699054 h 2058266"/>
              <a:gd name="connsiteX0" fmla="*/ 0 w 3411176"/>
              <a:gd name="connsiteY0" fmla="*/ 0 h 2034577"/>
              <a:gd name="connsiteX1" fmla="*/ 691978 w 3411176"/>
              <a:gd name="connsiteY1" fmla="*/ 432487 h 2034577"/>
              <a:gd name="connsiteX2" fmla="*/ 1377778 w 3411176"/>
              <a:gd name="connsiteY2" fmla="*/ 1773195 h 2034577"/>
              <a:gd name="connsiteX3" fmla="*/ 2959443 w 3411176"/>
              <a:gd name="connsiteY3" fmla="*/ 2032686 h 2034577"/>
              <a:gd name="connsiteX4" fmla="*/ 3410464 w 3411176"/>
              <a:gd name="connsiteY4" fmla="*/ 1699054 h 2034577"/>
              <a:gd name="connsiteX0" fmla="*/ 0 w 3411176"/>
              <a:gd name="connsiteY0" fmla="*/ 12979 h 1775708"/>
              <a:gd name="connsiteX1" fmla="*/ 691978 w 3411176"/>
              <a:gd name="connsiteY1" fmla="*/ 173618 h 1775708"/>
              <a:gd name="connsiteX2" fmla="*/ 1377778 w 3411176"/>
              <a:gd name="connsiteY2" fmla="*/ 1514326 h 1775708"/>
              <a:gd name="connsiteX3" fmla="*/ 2959443 w 3411176"/>
              <a:gd name="connsiteY3" fmla="*/ 1773817 h 1775708"/>
              <a:gd name="connsiteX4" fmla="*/ 3410464 w 3411176"/>
              <a:gd name="connsiteY4" fmla="*/ 1440185 h 1775708"/>
              <a:gd name="connsiteX0" fmla="*/ 0 w 3411176"/>
              <a:gd name="connsiteY0" fmla="*/ 0 h 1761621"/>
              <a:gd name="connsiteX1" fmla="*/ 704335 w 3411176"/>
              <a:gd name="connsiteY1" fmla="*/ 395418 h 1761621"/>
              <a:gd name="connsiteX2" fmla="*/ 1377778 w 3411176"/>
              <a:gd name="connsiteY2" fmla="*/ 1501347 h 1761621"/>
              <a:gd name="connsiteX3" fmla="*/ 2959443 w 3411176"/>
              <a:gd name="connsiteY3" fmla="*/ 1760838 h 1761621"/>
              <a:gd name="connsiteX4" fmla="*/ 3410464 w 3411176"/>
              <a:gd name="connsiteY4" fmla="*/ 1427206 h 176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176" h="1761621">
                <a:moveTo>
                  <a:pt x="0" y="0"/>
                </a:moveTo>
                <a:cubicBezTo>
                  <a:pt x="287294" y="6178"/>
                  <a:pt x="474705" y="145194"/>
                  <a:pt x="704335" y="395418"/>
                </a:cubicBezTo>
                <a:cubicBezTo>
                  <a:pt x="933965" y="645642"/>
                  <a:pt x="1001927" y="1273777"/>
                  <a:pt x="1377778" y="1501347"/>
                </a:cubicBezTo>
                <a:cubicBezTo>
                  <a:pt x="1753629" y="1728917"/>
                  <a:pt x="2607276" y="1768046"/>
                  <a:pt x="2959443" y="1760838"/>
                </a:cubicBezTo>
                <a:cubicBezTo>
                  <a:pt x="3274540" y="1660955"/>
                  <a:pt x="3422820" y="1658380"/>
                  <a:pt x="3410464" y="1427206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思想气泡: 云 1025">
            <a:extLst>
              <a:ext uri="{FF2B5EF4-FFF2-40B4-BE49-F238E27FC236}">
                <a16:creationId xmlns:a16="http://schemas.microsoft.com/office/drawing/2014/main" id="{36E5C8E2-45BC-67A3-4FDD-5577EAA30513}"/>
              </a:ext>
            </a:extLst>
          </p:cNvPr>
          <p:cNvSpPr/>
          <p:nvPr/>
        </p:nvSpPr>
        <p:spPr>
          <a:xfrm>
            <a:off x="4155898" y="3628385"/>
            <a:ext cx="1046180" cy="612648"/>
          </a:xfrm>
          <a:prstGeom prst="cloudCallout">
            <a:avLst>
              <a:gd name="adj1" fmla="val 91153"/>
              <a:gd name="adj2" fmla="val -24228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你是谁？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11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7" presetClass="exit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7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7" presetClass="exit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"/>
                            </p:stCondLst>
                            <p:childTnLst>
                              <p:par>
                                <p:cTn id="57" presetID="1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xit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8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accel="49647" decel="5035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009 0.104017 L 0 0 E" pathEditMode="relative" ptsTypes="">
                                      <p:cBhvr>
                                        <p:cTn id="9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fill="hold"/>
                                        <p:tgtEl>
                                          <p:spTgt spid="349"/>
                                        </p:tgtEl>
                                      </p:cBhvr>
                                      <p:by x="150000" y="150000"/>
                                      <p:from x="12519" y="125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accel="49647" decel="5035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87 0.05949 L -3.33333E-6 -7.40741E-7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298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350"/>
                                        </p:tgtEl>
                                      </p:cBhvr>
                                      <p:by x="150000" y="150000"/>
                                      <p:from x="12519" y="125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accel="49647" decel="5035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7 -0.02569 L -3.95833E-6 -2.59259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7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from x="12519" y="125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79" grpId="0" animBg="1"/>
      <p:bldP spid="280" grpId="0" animBg="1"/>
      <p:bldP spid="349" grpId="0" animBg="1"/>
      <p:bldP spid="349" grpId="1" animBg="1"/>
      <p:bldP spid="349" grpId="2" animBg="1"/>
      <p:bldP spid="350" grpId="0" animBg="1"/>
      <p:bldP spid="350" grpId="1" animBg="1"/>
      <p:bldP spid="350" grpId="2" animBg="1"/>
      <p:bldP spid="1024" grpId="0" animBg="1"/>
      <p:bldP spid="1026" grpId="0" animBg="1"/>
      <p:bldP spid="1026" grpId="1" animBg="1"/>
      <p:bldP spid="1026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5158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思路分析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2291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网关过滤器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39424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自定义过滤器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06557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实现登录校验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1F42E6-6986-7A5F-7923-3763E96C4B71}"/>
              </a:ext>
            </a:extLst>
          </p:cNvPr>
          <p:cNvSpPr txBox="1">
            <a:spLocks/>
          </p:cNvSpPr>
          <p:nvPr/>
        </p:nvSpPr>
        <p:spPr>
          <a:xfrm>
            <a:off x="4834161" y="473690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网关传递用户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B7E68E9-F338-A80F-F6A7-E81805223E81}"/>
              </a:ext>
            </a:extLst>
          </p:cNvPr>
          <p:cNvSpPr txBox="1">
            <a:spLocks/>
          </p:cNvSpPr>
          <p:nvPr/>
        </p:nvSpPr>
        <p:spPr>
          <a:xfrm>
            <a:off x="4834161" y="540824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OpenFeign</a:t>
            </a:r>
            <a:r>
              <a:rPr lang="zh-CN" altLang="en-US"/>
              <a:t>传递用户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026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网关传递用户</a:t>
            </a:r>
          </a:p>
        </p:txBody>
      </p:sp>
      <p:sp>
        <p:nvSpPr>
          <p:cNvPr id="54" name="!!gateway">
            <a:extLst>
              <a:ext uri="{FF2B5EF4-FFF2-40B4-BE49-F238E27FC236}">
                <a16:creationId xmlns:a16="http://schemas.microsoft.com/office/drawing/2014/main" id="{A02FBCCE-B6C0-4D1A-45A4-AF8814367D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0857" y="3384281"/>
            <a:ext cx="1245542" cy="8153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网关</a:t>
            </a:r>
          </a:p>
        </p:txBody>
      </p:sp>
      <p:grpSp>
        <p:nvGrpSpPr>
          <p:cNvPr id="63" name="PA-组合 62">
            <a:extLst>
              <a:ext uri="{FF2B5EF4-FFF2-40B4-BE49-F238E27FC236}">
                <a16:creationId xmlns:a16="http://schemas.microsoft.com/office/drawing/2014/main" id="{661C3AFD-AD80-B886-9F0E-92CD8C533C8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51207" y="3538484"/>
            <a:ext cx="851913" cy="707687"/>
            <a:chOff x="710880" y="4010938"/>
            <a:chExt cx="1749465" cy="1453287"/>
          </a:xfrm>
        </p:grpSpPr>
        <p:sp>
          <p:nvSpPr>
            <p:cNvPr id="55" name="PA-MG-等腰三角形 83">
              <a:extLst>
                <a:ext uri="{FF2B5EF4-FFF2-40B4-BE49-F238E27FC236}">
                  <a16:creationId xmlns:a16="http://schemas.microsoft.com/office/drawing/2014/main" id="{7B6CEAD2-BEEE-7335-E56E-B09550C5123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406181" y="4810903"/>
              <a:ext cx="351389" cy="485962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PA-MG-Rectangle 84">
              <a:extLst>
                <a:ext uri="{FF2B5EF4-FFF2-40B4-BE49-F238E27FC236}">
                  <a16:creationId xmlns:a16="http://schemas.microsoft.com/office/drawing/2014/main" id="{40033992-7696-8D1C-6EF8-F984AC91A1B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0880" y="4010938"/>
              <a:ext cx="1749465" cy="1039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PA-MG-椭圆 85">
              <a:extLst>
                <a:ext uri="{FF2B5EF4-FFF2-40B4-BE49-F238E27FC236}">
                  <a16:creationId xmlns:a16="http://schemas.microsoft.com/office/drawing/2014/main" id="{80D322AD-6829-6A2D-423D-0AA7DA4A971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41868" y="5222102"/>
              <a:ext cx="888586" cy="242123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PA-MG-椭圆 86">
              <a:extLst>
                <a:ext uri="{FF2B5EF4-FFF2-40B4-BE49-F238E27FC236}">
                  <a16:creationId xmlns:a16="http://schemas.microsoft.com/office/drawing/2014/main" id="{385F944A-962A-4C02-94CA-60EB4C1C9F9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406181" y="5214626"/>
              <a:ext cx="351389" cy="74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PA-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5653FED4-6AFD-858D-F373-50A8453AD31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87" y="4044018"/>
              <a:ext cx="1690768" cy="98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A-MG-图片 88">
              <a:extLst>
                <a:ext uri="{FF2B5EF4-FFF2-40B4-BE49-F238E27FC236}">
                  <a16:creationId xmlns:a16="http://schemas.microsoft.com/office/drawing/2014/main" id="{6D4C7B8C-1CEF-8ACD-68BB-A79932BD74E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8865" b="89716" l="9890" r="89744">
                          <a14:foregroundMark x1="42125" y1="8865" x2="42125" y2="88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622" y="4676167"/>
              <a:ext cx="292950" cy="302607"/>
            </a:xfrm>
            <a:prstGeom prst="rect">
              <a:avLst/>
            </a:prstGeom>
          </p:spPr>
        </p:pic>
        <p:pic>
          <p:nvPicPr>
            <p:cNvPr id="61" name="PA-Graphic 60">
              <a:extLst>
                <a:ext uri="{FF2B5EF4-FFF2-40B4-BE49-F238E27FC236}">
                  <a16:creationId xmlns:a16="http://schemas.microsoft.com/office/drawing/2014/main" id="{1534C62B-8BC2-A7D2-B868-B798EC0DF8A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29165" y="4382966"/>
              <a:ext cx="233863" cy="233863"/>
            </a:xfrm>
            <a:prstGeom prst="rect">
              <a:avLst/>
            </a:prstGeom>
          </p:spPr>
        </p:pic>
        <p:pic>
          <p:nvPicPr>
            <p:cNvPr id="62" name="PA-图片 61">
              <a:extLst>
                <a:ext uri="{FF2B5EF4-FFF2-40B4-BE49-F238E27FC236}">
                  <a16:creationId xmlns:a16="http://schemas.microsoft.com/office/drawing/2014/main" id="{D1D4FA0A-92EE-AE47-7C52-E636FF0E39E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901" b="89109" l="9859" r="91549">
                          <a14:foregroundMark x1="50704" y1="56436" x2="50704" y2="56436"/>
                          <a14:foregroundMark x1="53521" y1="53465" x2="53521" y2="53465"/>
                          <a14:foregroundMark x1="91549" y1="16832" x2="91549" y2="168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2541" y="4066650"/>
              <a:ext cx="317444" cy="451575"/>
            </a:xfrm>
            <a:prstGeom prst="rect">
              <a:avLst/>
            </a:prstGeom>
          </p:spPr>
        </p:pic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A59B907-984F-E138-2760-E71B916DACB5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2103120" y="3791510"/>
            <a:ext cx="2527737" cy="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PA-矩形 65">
            <a:extLst>
              <a:ext uri="{FF2B5EF4-FFF2-40B4-BE49-F238E27FC236}">
                <a16:creationId xmlns:a16="http://schemas.microsoft.com/office/drawing/2014/main" id="{B23AF6A2-E4F7-87FA-7EEC-C18BE2F40C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46358" y="3384281"/>
            <a:ext cx="1245542" cy="81535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1D12E9-E4FF-E52F-FB94-29B06B38D0E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5876399" y="3791961"/>
            <a:ext cx="286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32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网关传递用户</a:t>
            </a:r>
          </a:p>
        </p:txBody>
      </p:sp>
      <p:sp>
        <p:nvSpPr>
          <p:cNvPr id="54" name="!!gateway">
            <a:extLst>
              <a:ext uri="{FF2B5EF4-FFF2-40B4-BE49-F238E27FC236}">
                <a16:creationId xmlns:a16="http://schemas.microsoft.com/office/drawing/2014/main" id="{A02FBCCE-B6C0-4D1A-45A4-AF8814367D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2595" y="2646097"/>
            <a:ext cx="2217217" cy="229004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网关</a:t>
            </a:r>
          </a:p>
        </p:txBody>
      </p:sp>
      <p:grpSp>
        <p:nvGrpSpPr>
          <p:cNvPr id="63" name="PA-组合 62">
            <a:extLst>
              <a:ext uri="{FF2B5EF4-FFF2-40B4-BE49-F238E27FC236}">
                <a16:creationId xmlns:a16="http://schemas.microsoft.com/office/drawing/2014/main" id="{661C3AFD-AD80-B886-9F0E-92CD8C533C8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51207" y="3538484"/>
            <a:ext cx="851913" cy="707687"/>
            <a:chOff x="710880" y="4010938"/>
            <a:chExt cx="1749465" cy="1453287"/>
          </a:xfrm>
        </p:grpSpPr>
        <p:sp>
          <p:nvSpPr>
            <p:cNvPr id="55" name="PA-MG-等腰三角形 83">
              <a:extLst>
                <a:ext uri="{FF2B5EF4-FFF2-40B4-BE49-F238E27FC236}">
                  <a16:creationId xmlns:a16="http://schemas.microsoft.com/office/drawing/2014/main" id="{7B6CEAD2-BEEE-7335-E56E-B09550C5123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406181" y="4810903"/>
              <a:ext cx="351389" cy="485962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PA-MG-Rectangle 84">
              <a:extLst>
                <a:ext uri="{FF2B5EF4-FFF2-40B4-BE49-F238E27FC236}">
                  <a16:creationId xmlns:a16="http://schemas.microsoft.com/office/drawing/2014/main" id="{40033992-7696-8D1C-6EF8-F984AC91A1B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0880" y="4010938"/>
              <a:ext cx="1749465" cy="1039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PA-MG-椭圆 85">
              <a:extLst>
                <a:ext uri="{FF2B5EF4-FFF2-40B4-BE49-F238E27FC236}">
                  <a16:creationId xmlns:a16="http://schemas.microsoft.com/office/drawing/2014/main" id="{80D322AD-6829-6A2D-423D-0AA7DA4A971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41868" y="5222102"/>
              <a:ext cx="888586" cy="242123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PA-MG-椭圆 86">
              <a:extLst>
                <a:ext uri="{FF2B5EF4-FFF2-40B4-BE49-F238E27FC236}">
                  <a16:creationId xmlns:a16="http://schemas.microsoft.com/office/drawing/2014/main" id="{385F944A-962A-4C02-94CA-60EB4C1C9F9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406181" y="5214626"/>
              <a:ext cx="351389" cy="74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PA-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5653FED4-6AFD-858D-F373-50A8453AD31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87" y="4044018"/>
              <a:ext cx="1690768" cy="98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A-MG-图片 88">
              <a:extLst>
                <a:ext uri="{FF2B5EF4-FFF2-40B4-BE49-F238E27FC236}">
                  <a16:creationId xmlns:a16="http://schemas.microsoft.com/office/drawing/2014/main" id="{6D4C7B8C-1CEF-8ACD-68BB-A79932BD74E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8865" b="89716" l="9890" r="89744">
                          <a14:foregroundMark x1="42125" y1="8865" x2="42125" y2="88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622" y="4676167"/>
              <a:ext cx="292950" cy="302607"/>
            </a:xfrm>
            <a:prstGeom prst="rect">
              <a:avLst/>
            </a:prstGeom>
          </p:spPr>
        </p:pic>
        <p:pic>
          <p:nvPicPr>
            <p:cNvPr id="61" name="PA-Graphic 60">
              <a:extLst>
                <a:ext uri="{FF2B5EF4-FFF2-40B4-BE49-F238E27FC236}">
                  <a16:creationId xmlns:a16="http://schemas.microsoft.com/office/drawing/2014/main" id="{1534C62B-8BC2-A7D2-B868-B798EC0DF8A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29165" y="4382966"/>
              <a:ext cx="233863" cy="233863"/>
            </a:xfrm>
            <a:prstGeom prst="rect">
              <a:avLst/>
            </a:prstGeom>
          </p:spPr>
        </p:pic>
        <p:pic>
          <p:nvPicPr>
            <p:cNvPr id="62" name="PA-图片 61">
              <a:extLst>
                <a:ext uri="{FF2B5EF4-FFF2-40B4-BE49-F238E27FC236}">
                  <a16:creationId xmlns:a16="http://schemas.microsoft.com/office/drawing/2014/main" id="{D1D4FA0A-92EE-AE47-7C52-E636FF0E39E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9901" b="89109" l="9859" r="91549">
                          <a14:foregroundMark x1="50704" y1="56436" x2="50704" y2="56436"/>
                          <a14:foregroundMark x1="53521" y1="53465" x2="53521" y2="53465"/>
                          <a14:foregroundMark x1="91549" y1="16832" x2="91549" y2="168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2541" y="4066650"/>
              <a:ext cx="317444" cy="451575"/>
            </a:xfrm>
            <a:prstGeom prst="rect">
              <a:avLst/>
            </a:prstGeom>
          </p:spPr>
        </p:pic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A59B907-984F-E138-2760-E71B916DACB5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2103120" y="3791120"/>
            <a:ext cx="2169475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PA-矩形 65">
            <a:extLst>
              <a:ext uri="{FF2B5EF4-FFF2-40B4-BE49-F238E27FC236}">
                <a16:creationId xmlns:a16="http://schemas.microsoft.com/office/drawing/2014/main" id="{B23AF6A2-E4F7-87FA-7EEC-C18BE2F40C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46358" y="3384281"/>
            <a:ext cx="1245542" cy="81535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1D12E9-E4FF-E52F-FB94-29B06B38D0E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6489812" y="3791120"/>
            <a:ext cx="2256546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77A54E-97E2-A2EB-B3CD-993E2D3C41FF}"/>
              </a:ext>
            </a:extLst>
          </p:cNvPr>
          <p:cNvSpPr/>
          <p:nvPr/>
        </p:nvSpPr>
        <p:spPr>
          <a:xfrm>
            <a:off x="4481933" y="3266104"/>
            <a:ext cx="1780554" cy="979287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7030A0"/>
                </a:solidFill>
              </a:rPr>
              <a:t>过滤器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60B5C7-75DF-A9FE-E066-6B43BDD27ECB}"/>
              </a:ext>
            </a:extLst>
          </p:cNvPr>
          <p:cNvSpPr/>
          <p:nvPr/>
        </p:nvSpPr>
        <p:spPr>
          <a:xfrm>
            <a:off x="5058240" y="3600180"/>
            <a:ext cx="493782" cy="383560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登录</a:t>
            </a:r>
            <a:endParaRPr lang="en-US" altLang="zh-CN" sz="1050"/>
          </a:p>
          <a:p>
            <a:pPr algn="ctr"/>
            <a:r>
              <a:rPr lang="zh-CN" altLang="en-US" sz="1050"/>
              <a:t>校验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07D588-082A-CB35-0F51-D6ADF256E1DF}"/>
              </a:ext>
            </a:extLst>
          </p:cNvPr>
          <p:cNvSpPr/>
          <p:nvPr/>
        </p:nvSpPr>
        <p:spPr>
          <a:xfrm>
            <a:off x="5323986" y="3600180"/>
            <a:ext cx="746774" cy="383560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保存用户到请求头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591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0336 0.0002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网关传递用户</a:t>
            </a:r>
          </a:p>
        </p:txBody>
      </p:sp>
      <p:sp>
        <p:nvSpPr>
          <p:cNvPr id="54" name="!!gateway">
            <a:extLst>
              <a:ext uri="{FF2B5EF4-FFF2-40B4-BE49-F238E27FC236}">
                <a16:creationId xmlns:a16="http://schemas.microsoft.com/office/drawing/2014/main" id="{A02FBCCE-B6C0-4D1A-45A4-AF8814367D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2595" y="2646097"/>
            <a:ext cx="2217217" cy="229004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网关</a:t>
            </a:r>
          </a:p>
        </p:txBody>
      </p:sp>
      <p:grpSp>
        <p:nvGrpSpPr>
          <p:cNvPr id="63" name="PA-组合 62">
            <a:extLst>
              <a:ext uri="{FF2B5EF4-FFF2-40B4-BE49-F238E27FC236}">
                <a16:creationId xmlns:a16="http://schemas.microsoft.com/office/drawing/2014/main" id="{661C3AFD-AD80-B886-9F0E-92CD8C533C8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51207" y="3538484"/>
            <a:ext cx="851913" cy="707687"/>
            <a:chOff x="710880" y="4010938"/>
            <a:chExt cx="1749465" cy="1453287"/>
          </a:xfrm>
        </p:grpSpPr>
        <p:sp>
          <p:nvSpPr>
            <p:cNvPr id="55" name="PA-MG-等腰三角形 83">
              <a:extLst>
                <a:ext uri="{FF2B5EF4-FFF2-40B4-BE49-F238E27FC236}">
                  <a16:creationId xmlns:a16="http://schemas.microsoft.com/office/drawing/2014/main" id="{7B6CEAD2-BEEE-7335-E56E-B09550C5123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406181" y="4810903"/>
              <a:ext cx="351389" cy="485962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PA-MG-Rectangle 84">
              <a:extLst>
                <a:ext uri="{FF2B5EF4-FFF2-40B4-BE49-F238E27FC236}">
                  <a16:creationId xmlns:a16="http://schemas.microsoft.com/office/drawing/2014/main" id="{40033992-7696-8D1C-6EF8-F984AC91A1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10880" y="4010938"/>
              <a:ext cx="1749465" cy="10392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PA-MG-椭圆 85">
              <a:extLst>
                <a:ext uri="{FF2B5EF4-FFF2-40B4-BE49-F238E27FC236}">
                  <a16:creationId xmlns:a16="http://schemas.microsoft.com/office/drawing/2014/main" id="{80D322AD-6829-6A2D-423D-0AA7DA4A971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41868" y="5222102"/>
              <a:ext cx="888586" cy="242123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PA-MG-椭圆 86">
              <a:extLst>
                <a:ext uri="{FF2B5EF4-FFF2-40B4-BE49-F238E27FC236}">
                  <a16:creationId xmlns:a16="http://schemas.microsoft.com/office/drawing/2014/main" id="{385F944A-962A-4C02-94CA-60EB4C1C9F9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406181" y="5214626"/>
              <a:ext cx="351389" cy="747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PA-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5653FED4-6AFD-858D-F373-50A8453AD31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87" y="4044018"/>
              <a:ext cx="1690768" cy="98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A-MG-图片 88">
              <a:extLst>
                <a:ext uri="{FF2B5EF4-FFF2-40B4-BE49-F238E27FC236}">
                  <a16:creationId xmlns:a16="http://schemas.microsoft.com/office/drawing/2014/main" id="{6D4C7B8C-1CEF-8ACD-68BB-A79932BD74E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8865" b="89716" l="9890" r="89744">
                          <a14:foregroundMark x1="42125" y1="8865" x2="42125" y2="88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622" y="4676167"/>
              <a:ext cx="292950" cy="302607"/>
            </a:xfrm>
            <a:prstGeom prst="rect">
              <a:avLst/>
            </a:prstGeom>
          </p:spPr>
        </p:pic>
        <p:pic>
          <p:nvPicPr>
            <p:cNvPr id="61" name="PA-Graphic 60">
              <a:extLst>
                <a:ext uri="{FF2B5EF4-FFF2-40B4-BE49-F238E27FC236}">
                  <a16:creationId xmlns:a16="http://schemas.microsoft.com/office/drawing/2014/main" id="{1534C62B-8BC2-A7D2-B868-B798EC0DF8AA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9165" y="4382966"/>
              <a:ext cx="233863" cy="233863"/>
            </a:xfrm>
            <a:prstGeom prst="rect">
              <a:avLst/>
            </a:prstGeom>
          </p:spPr>
        </p:pic>
        <p:pic>
          <p:nvPicPr>
            <p:cNvPr id="62" name="PA-图片 61">
              <a:extLst>
                <a:ext uri="{FF2B5EF4-FFF2-40B4-BE49-F238E27FC236}">
                  <a16:creationId xmlns:a16="http://schemas.microsoft.com/office/drawing/2014/main" id="{D1D4FA0A-92EE-AE47-7C52-E636FF0E39E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901" b="89109" l="9859" r="91549">
                          <a14:foregroundMark x1="50704" y1="56436" x2="50704" y2="56436"/>
                          <a14:foregroundMark x1="53521" y1="53465" x2="53521" y2="53465"/>
                          <a14:foregroundMark x1="91549" y1="16832" x2="91549" y2="168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2541" y="4066650"/>
              <a:ext cx="317444" cy="451575"/>
            </a:xfrm>
            <a:prstGeom prst="rect">
              <a:avLst/>
            </a:prstGeom>
          </p:spPr>
        </p:pic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A59B907-984F-E138-2760-E71B916DACB5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2103120" y="3791120"/>
            <a:ext cx="2169475" cy="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PA-矩形 65">
            <a:extLst>
              <a:ext uri="{FF2B5EF4-FFF2-40B4-BE49-F238E27FC236}">
                <a16:creationId xmlns:a16="http://schemas.microsoft.com/office/drawing/2014/main" id="{B23AF6A2-E4F7-87FA-7EEC-C18BE2F40C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46358" y="2646097"/>
            <a:ext cx="2473022" cy="229004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微服务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61D12E9-E4FF-E52F-FB94-29B06B38D0E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6489812" y="3791120"/>
            <a:ext cx="2256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77A54E-97E2-A2EB-B3CD-993E2D3C41FF}"/>
              </a:ext>
            </a:extLst>
          </p:cNvPr>
          <p:cNvSpPr/>
          <p:nvPr/>
        </p:nvSpPr>
        <p:spPr>
          <a:xfrm>
            <a:off x="4481933" y="3266104"/>
            <a:ext cx="1780554" cy="979287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srgbClr val="7030A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7030A0"/>
                </a:solidFill>
              </a:rPr>
              <a:t>过滤器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60B5C7-75DF-A9FE-E066-6B43BDD27ECB}"/>
              </a:ext>
            </a:extLst>
          </p:cNvPr>
          <p:cNvSpPr/>
          <p:nvPr/>
        </p:nvSpPr>
        <p:spPr>
          <a:xfrm>
            <a:off x="4657551" y="3600180"/>
            <a:ext cx="493782" cy="383560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登录</a:t>
            </a:r>
            <a:endParaRPr lang="en-US" altLang="zh-CN" sz="1050"/>
          </a:p>
          <a:p>
            <a:pPr algn="ctr"/>
            <a:r>
              <a:rPr lang="zh-CN" altLang="en-US" sz="1050"/>
              <a:t>校验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07D588-082A-CB35-0F51-D6ADF256E1DF}"/>
              </a:ext>
            </a:extLst>
          </p:cNvPr>
          <p:cNvSpPr/>
          <p:nvPr/>
        </p:nvSpPr>
        <p:spPr>
          <a:xfrm>
            <a:off x="5323986" y="3600180"/>
            <a:ext cx="746774" cy="383560"/>
          </a:xfrm>
          <a:prstGeom prst="rect">
            <a:avLst/>
          </a:prstGeom>
          <a:ln w="952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保存用户到请求头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C9CDD7-F0BC-AB03-C20B-912CCAF3200D}"/>
              </a:ext>
            </a:extLst>
          </p:cNvPr>
          <p:cNvSpPr/>
          <p:nvPr/>
        </p:nvSpPr>
        <p:spPr>
          <a:xfrm>
            <a:off x="8868625" y="3295866"/>
            <a:ext cx="1188071" cy="979287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schemeClr val="tx2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0070C0"/>
                </a:solidFill>
              </a:rPr>
              <a:t>拦截器</a:t>
            </a: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6C067DF5-E899-0EF0-770A-F5BC8B9595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00535" y="3111994"/>
            <a:ext cx="875007" cy="356510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88900">
              <a:schemeClr val="tx2">
                <a:lumMod val="75000"/>
                <a:alpha val="9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0070C0"/>
                </a:solidFill>
              </a:rPr>
              <a:t>业务</a:t>
            </a:r>
            <a:r>
              <a:rPr lang="en-US" altLang="zh-CN" sz="1200">
                <a:solidFill>
                  <a:srgbClr val="0070C0"/>
                </a:solidFill>
              </a:rPr>
              <a:t>A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227572CD-9093-C721-ABAD-C6A99EB7AA2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00535" y="3614007"/>
            <a:ext cx="875007" cy="356510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88900">
              <a:schemeClr val="tx2">
                <a:lumMod val="75000"/>
                <a:alpha val="9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0070C0"/>
                </a:solidFill>
              </a:rPr>
              <a:t>业务</a:t>
            </a:r>
            <a:r>
              <a:rPr lang="en-US" altLang="zh-CN" sz="1200">
                <a:solidFill>
                  <a:srgbClr val="0070C0"/>
                </a:solidFill>
              </a:rPr>
              <a:t>A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D1E6B562-A4D1-8306-E2CC-2FE7077204C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00535" y="4116020"/>
            <a:ext cx="875007" cy="356510"/>
          </a:xfrm>
          <a:prstGeom prst="roundRect">
            <a:avLst>
              <a:gd name="adj" fmla="val 10494"/>
            </a:avLst>
          </a:prstGeom>
          <a:solidFill>
            <a:schemeClr val="bg1"/>
          </a:solidFill>
          <a:ln>
            <a:noFill/>
          </a:ln>
          <a:effectLst>
            <a:innerShdw blurRad="88900">
              <a:schemeClr val="tx2">
                <a:lumMod val="75000"/>
                <a:alpha val="9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rgbClr val="0070C0"/>
                </a:solidFill>
              </a:rPr>
              <a:t>业务</a:t>
            </a:r>
            <a:r>
              <a:rPr lang="en-US" altLang="zh-CN" sz="1200">
                <a:solidFill>
                  <a:srgbClr val="0070C0"/>
                </a:solidFill>
              </a:rPr>
              <a:t>A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0CCA3-8DDA-1C94-A014-466EB211426D}"/>
              </a:ext>
            </a:extLst>
          </p:cNvPr>
          <p:cNvSpPr txBox="1"/>
          <p:nvPr/>
        </p:nvSpPr>
        <p:spPr>
          <a:xfrm>
            <a:off x="8832368" y="3640445"/>
            <a:ext cx="1310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/>
              <a:t>获取用户</a:t>
            </a:r>
            <a:endParaRPr lang="en-US" altLang="zh-CN" sz="1050"/>
          </a:p>
          <a:p>
            <a:pPr algn="ctr"/>
            <a:r>
              <a:rPr lang="zh-CN" altLang="en-US" sz="1050"/>
              <a:t>保存到</a:t>
            </a:r>
            <a:r>
              <a:rPr lang="en-US" altLang="zh-CN" sz="1050"/>
              <a:t>ThreadLocal</a:t>
            </a:r>
            <a:endParaRPr lang="zh-CN" altLang="en-US" sz="105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7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3277B1-A21A-C691-15B9-89F27BC9E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一、在网关的登录校验过滤器中，把获取到的用户写入请求头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EB08C-4FD9-06FA-F76F-36ED559A5E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需求</a:t>
            </a:r>
            <a:r>
              <a:rPr lang="zh-CN" altLang="en-US"/>
              <a:t>：修改</a:t>
            </a:r>
            <a:r>
              <a:rPr lang="en-US" altLang="zh-CN"/>
              <a:t>gateway</a:t>
            </a:r>
            <a:r>
              <a:rPr lang="zh-CN" altLang="en-US"/>
              <a:t>模块中的登录校验拦截器，在校验成功后保存用户到下游请求的请求头中。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：要修改转发到微服务的请求，需要用到</a:t>
            </a:r>
            <a:r>
              <a:rPr lang="en-US" altLang="zh-CN" b="1"/>
              <a:t>ServerWebExchange</a:t>
            </a:r>
            <a:r>
              <a:rPr lang="zh-CN" altLang="en-US"/>
              <a:t>类提供的</a:t>
            </a:r>
            <a:r>
              <a:rPr lang="en-US" altLang="zh-CN"/>
              <a:t>API</a:t>
            </a:r>
            <a:r>
              <a:rPr lang="zh-CN" altLang="en-US"/>
              <a:t>，示例如下：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382718-1004-1DDB-DCB0-48988DFB2478}"/>
              </a:ext>
            </a:extLst>
          </p:cNvPr>
          <p:cNvGrpSpPr/>
          <p:nvPr/>
        </p:nvGrpSpPr>
        <p:grpSpPr>
          <a:xfrm>
            <a:off x="2876094" y="2796982"/>
            <a:ext cx="7561581" cy="1264036"/>
            <a:chOff x="1351993" y="3006664"/>
            <a:chExt cx="7561581" cy="12640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A36A456-FC74-5789-5027-9A37905212AB}"/>
                </a:ext>
              </a:extLst>
            </p:cNvPr>
            <p:cNvSpPr/>
            <p:nvPr/>
          </p:nvSpPr>
          <p:spPr>
            <a:xfrm>
              <a:off x="1351993" y="3006664"/>
              <a:ext cx="7561581" cy="126403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798A5F-19E1-1F49-81F6-46B5C5D6B94E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60016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exchange.mutate()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mutate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就是对下游请求做更改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.request(builder -&gt; builder.header(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"user-info"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userInfo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.build();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5646C78-45EF-9151-0139-BFCB040D1FE5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207201-42CC-4D51-B34D-407DD81CADF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ED99234-289E-9E05-EB59-AA7B569FFD9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20628AA-79E5-C626-3EC4-8FBCB4CD956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35196B5-18D3-0690-72B6-562BB72987D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718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3277B1-A21A-C691-15B9-89F27BC9E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二、在</a:t>
            </a:r>
            <a:r>
              <a:rPr lang="en-US" altLang="zh-CN"/>
              <a:t>hm-common</a:t>
            </a:r>
            <a:r>
              <a:rPr lang="zh-CN" altLang="en-US"/>
              <a:t>中编写</a:t>
            </a:r>
            <a:r>
              <a:rPr lang="en-US" altLang="zh-CN"/>
              <a:t>SpringMVC</a:t>
            </a:r>
            <a:r>
              <a:rPr lang="zh-CN" altLang="en-US"/>
              <a:t>拦截器，获取登录用户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EB08C-4FD9-06FA-F76F-36ED559A5E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需求</a:t>
            </a:r>
            <a:r>
              <a:rPr lang="zh-CN" altLang="en-US"/>
              <a:t>：由于每个微服务都可能有获取登录用户的需求，因此我们直接在</a:t>
            </a:r>
            <a:r>
              <a:rPr lang="en-US" altLang="zh-CN"/>
              <a:t>hm-common</a:t>
            </a:r>
            <a:r>
              <a:rPr lang="zh-CN" altLang="en-US"/>
              <a:t>模块定义拦截器，这样微服务只需要引入依赖即可生效，无需重复编写。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：获取到用户后需要保存到</a:t>
            </a:r>
            <a:r>
              <a:rPr lang="en-US" altLang="zh-CN"/>
              <a:t>ThreadLocal</a:t>
            </a:r>
            <a:r>
              <a:rPr lang="zh-CN" altLang="en-US"/>
              <a:t>，对应的工具类在</a:t>
            </a:r>
            <a:r>
              <a:rPr lang="en-US" altLang="zh-CN"/>
              <a:t>hm-common</a:t>
            </a:r>
            <a:r>
              <a:rPr lang="zh-CN" altLang="en-US"/>
              <a:t>中已经定义好了：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28B65631-4EA5-49BD-53C0-39CB4DCCC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16" y="3021521"/>
            <a:ext cx="5757542" cy="341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05158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思路分析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2291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网关过滤器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39424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自定义过滤器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06557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实现登录校验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1F42E6-6986-7A5F-7923-3763E96C4B71}"/>
              </a:ext>
            </a:extLst>
          </p:cNvPr>
          <p:cNvSpPr txBox="1">
            <a:spLocks/>
          </p:cNvSpPr>
          <p:nvPr/>
        </p:nvSpPr>
        <p:spPr>
          <a:xfrm>
            <a:off x="4834161" y="473690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网关传递用户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B7E68E9-F338-A80F-F6A7-E81805223E81}"/>
              </a:ext>
            </a:extLst>
          </p:cNvPr>
          <p:cNvSpPr txBox="1">
            <a:spLocks/>
          </p:cNvSpPr>
          <p:nvPr/>
        </p:nvSpPr>
        <p:spPr>
          <a:xfrm>
            <a:off x="4834161" y="5408241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OpenFeign</a:t>
            </a:r>
            <a:r>
              <a:rPr lang="zh-CN" altLang="en-US">
                <a:solidFill>
                  <a:srgbClr val="AD2B26"/>
                </a:solidFill>
              </a:rPr>
              <a:t>传递用户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5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D3A75DEC-116C-7547-6898-C48AAA533549}"/>
              </a:ext>
            </a:extLst>
          </p:cNvPr>
          <p:cNvSpPr/>
          <p:nvPr/>
        </p:nvSpPr>
        <p:spPr>
          <a:xfrm>
            <a:off x="927483" y="2732264"/>
            <a:ext cx="2444086" cy="215666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OpenFeign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传递用户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55583"/>
          </a:xfrm>
        </p:spPr>
        <p:txBody>
          <a:bodyPr/>
          <a:lstStyle/>
          <a:p>
            <a:r>
              <a:rPr lang="zh-CN" altLang="en-US"/>
              <a:t>微服务项目中的很多业务要多个微服务共同合作完成，而这个过程中也需要传递登录用户信息，例如下单业务：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353EA7-D107-1AB6-1349-3AF33E6E9A7E}"/>
              </a:ext>
            </a:extLst>
          </p:cNvPr>
          <p:cNvSpPr/>
          <p:nvPr/>
        </p:nvSpPr>
        <p:spPr>
          <a:xfrm>
            <a:off x="1177119" y="3152376"/>
            <a:ext cx="716509" cy="327546"/>
          </a:xfrm>
          <a:prstGeom prst="roundRect">
            <a:avLst>
              <a:gd name="adj" fmla="val 50000"/>
            </a:avLst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41545-68DA-4276-C39D-6D460A6AE0B8}"/>
              </a:ext>
            </a:extLst>
          </p:cNvPr>
          <p:cNvSpPr/>
          <p:nvPr/>
        </p:nvSpPr>
        <p:spPr>
          <a:xfrm>
            <a:off x="2381536" y="3080722"/>
            <a:ext cx="771101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携带</a:t>
            </a:r>
            <a:r>
              <a:rPr lang="en-US" altLang="zh-CN" sz="1200">
                <a:solidFill>
                  <a:schemeClr val="dk1"/>
                </a:solidFill>
              </a:rPr>
              <a:t>jwt</a:t>
            </a:r>
          </a:p>
          <a:p>
            <a:pPr algn="ctr"/>
            <a:r>
              <a:rPr lang="zh-CN" altLang="en-US" sz="1200"/>
              <a:t>发送请求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F0325F-29ED-E186-DF1B-E06582FFD676}"/>
              </a:ext>
            </a:extLst>
          </p:cNvPr>
          <p:cNvSpPr/>
          <p:nvPr/>
        </p:nvSpPr>
        <p:spPr>
          <a:xfrm>
            <a:off x="5570556" y="3080722"/>
            <a:ext cx="975815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解析</a:t>
            </a:r>
            <a:r>
              <a:rPr lang="en-US" altLang="zh-CN" sz="1200">
                <a:solidFill>
                  <a:schemeClr val="dk1"/>
                </a:solidFill>
              </a:rPr>
              <a:t>JWT</a:t>
            </a:r>
            <a:r>
              <a:rPr lang="zh-CN" altLang="en-US" sz="1200">
                <a:solidFill>
                  <a:schemeClr val="dk1"/>
                </a:solidFill>
              </a:rPr>
              <a:t>中的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/>
              <a:t>用户信息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ED049137-B583-5A72-8F62-17071B863B47}"/>
              </a:ext>
            </a:extLst>
          </p:cNvPr>
          <p:cNvSpPr/>
          <p:nvPr/>
        </p:nvSpPr>
        <p:spPr>
          <a:xfrm>
            <a:off x="3839568" y="3002248"/>
            <a:ext cx="1194179" cy="634620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校验</a:t>
            </a:r>
            <a:r>
              <a:rPr lang="en-US" altLang="zh-CN" sz="1200"/>
              <a:t>JWT</a:t>
            </a:r>
            <a:r>
              <a:rPr lang="zh-CN" altLang="en-US" sz="1200"/>
              <a:t>是否有效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3AA7283-9892-C6B4-7ACA-93922B40BC00}"/>
              </a:ext>
            </a:extLst>
          </p:cNvPr>
          <p:cNvSpPr/>
          <p:nvPr/>
        </p:nvSpPr>
        <p:spPr>
          <a:xfrm>
            <a:off x="4078402" y="4247366"/>
            <a:ext cx="716509" cy="3275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3C3D3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566E0E-43A5-0BD6-629C-640CF0149B2F}"/>
              </a:ext>
            </a:extLst>
          </p:cNvPr>
          <p:cNvSpPr/>
          <p:nvPr/>
        </p:nvSpPr>
        <p:spPr>
          <a:xfrm>
            <a:off x="5570556" y="4076890"/>
            <a:ext cx="975815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请求转发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/>
              <a:t>传递用户信息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071367-4507-3861-7028-C3E73DC08CED}"/>
              </a:ext>
            </a:extLst>
          </p:cNvPr>
          <p:cNvSpPr/>
          <p:nvPr/>
        </p:nvSpPr>
        <p:spPr>
          <a:xfrm>
            <a:off x="7299275" y="3080722"/>
            <a:ext cx="771101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保存订单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E67243-8768-341F-05B9-49DBF46ADF30}"/>
              </a:ext>
            </a:extLst>
          </p:cNvPr>
          <p:cNvSpPr/>
          <p:nvPr/>
        </p:nvSpPr>
        <p:spPr>
          <a:xfrm>
            <a:off x="8714090" y="3080722"/>
            <a:ext cx="771101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扣减库存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3482E1-9935-A527-830E-DEA2F265E8BC}"/>
              </a:ext>
            </a:extLst>
          </p:cNvPr>
          <p:cNvSpPr/>
          <p:nvPr/>
        </p:nvSpPr>
        <p:spPr>
          <a:xfrm>
            <a:off x="10156201" y="3080722"/>
            <a:ext cx="771101" cy="477672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清理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购物车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D9E504-9116-64B0-A9E7-05EAA791B8F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893628" y="3316149"/>
            <a:ext cx="487908" cy="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1FD105-27EC-5FD9-B4BF-189AC379C0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36657" y="3636868"/>
            <a:ext cx="1" cy="61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DA13B9-D056-0EAC-DEA2-3A6ACC9D6B4D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152637" y="3319558"/>
            <a:ext cx="68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2C2EE87-A5A6-1C3B-5F9C-6D345760383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033747" y="3319558"/>
            <a:ext cx="536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688F4AC-13E6-E072-064B-2B09C044A4E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58464" y="3558394"/>
            <a:ext cx="0" cy="51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BB7EBB8-041F-9378-5A07-0E3E8DEB8C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46371" y="3319558"/>
            <a:ext cx="752904" cy="996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161A7-E94E-884F-687B-4BA462332F2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70376" y="3319558"/>
            <a:ext cx="643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C4859E-5821-8576-3705-D55A2F25C5B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485191" y="3319558"/>
            <a:ext cx="671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5C0DDF-9124-7DD3-3308-52B77C1B8C4A}"/>
              </a:ext>
            </a:extLst>
          </p:cNvPr>
          <p:cNvSpPr/>
          <p:nvPr/>
        </p:nvSpPr>
        <p:spPr>
          <a:xfrm>
            <a:off x="10183496" y="4227016"/>
            <a:ext cx="716509" cy="3275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3C3D3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7E81FC-B276-E8F0-642F-05CCF297E4B5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 flipH="1">
            <a:off x="10541751" y="3558394"/>
            <a:ext cx="1" cy="66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C3E50083-A168-8339-E6B3-664E413DF16E}"/>
              </a:ext>
            </a:extLst>
          </p:cNvPr>
          <p:cNvSpPr/>
          <p:nvPr/>
        </p:nvSpPr>
        <p:spPr>
          <a:xfrm>
            <a:off x="927483" y="2350570"/>
            <a:ext cx="2444086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浏览器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24EFE3-E8FD-B250-28B8-2539AC4AD962}"/>
              </a:ext>
            </a:extLst>
          </p:cNvPr>
          <p:cNvSpPr/>
          <p:nvPr/>
        </p:nvSpPr>
        <p:spPr>
          <a:xfrm>
            <a:off x="3371568" y="2732264"/>
            <a:ext cx="3542149" cy="215666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48B930-877B-6335-800B-024CB56BA651}"/>
              </a:ext>
            </a:extLst>
          </p:cNvPr>
          <p:cNvSpPr/>
          <p:nvPr/>
        </p:nvSpPr>
        <p:spPr>
          <a:xfrm>
            <a:off x="3371568" y="2350570"/>
            <a:ext cx="3542149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网关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5ED94A5-D880-FB7E-1CF0-1D465D084DB6}"/>
              </a:ext>
            </a:extLst>
          </p:cNvPr>
          <p:cNvCxnSpPr/>
          <p:nvPr/>
        </p:nvCxnSpPr>
        <p:spPr>
          <a:xfrm flipV="1">
            <a:off x="3371569" y="2350570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BA2A6C6-E740-F61B-4F8A-086A77ECB3E5}"/>
              </a:ext>
            </a:extLst>
          </p:cNvPr>
          <p:cNvSpPr/>
          <p:nvPr/>
        </p:nvSpPr>
        <p:spPr>
          <a:xfrm>
            <a:off x="6913716" y="2732264"/>
            <a:ext cx="1423342" cy="215666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E36552A-BC31-79E4-9435-964D849E23A9}"/>
              </a:ext>
            </a:extLst>
          </p:cNvPr>
          <p:cNvSpPr/>
          <p:nvPr/>
        </p:nvSpPr>
        <p:spPr>
          <a:xfrm>
            <a:off x="6913716" y="2350570"/>
            <a:ext cx="1423342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交易服务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5CEC365-0C23-EB10-B496-33E1FED67D41}"/>
              </a:ext>
            </a:extLst>
          </p:cNvPr>
          <p:cNvCxnSpPr/>
          <p:nvPr/>
        </p:nvCxnSpPr>
        <p:spPr>
          <a:xfrm flipV="1">
            <a:off x="6913717" y="2350570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EEC1AAD-BD33-2296-D33C-16203102399A}"/>
              </a:ext>
            </a:extLst>
          </p:cNvPr>
          <p:cNvSpPr/>
          <p:nvPr/>
        </p:nvSpPr>
        <p:spPr>
          <a:xfrm>
            <a:off x="8337057" y="2732264"/>
            <a:ext cx="1423342" cy="215666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738DF3-4968-7E2E-233D-3EE6A42BB1DB}"/>
              </a:ext>
            </a:extLst>
          </p:cNvPr>
          <p:cNvSpPr/>
          <p:nvPr/>
        </p:nvSpPr>
        <p:spPr>
          <a:xfrm>
            <a:off x="8337057" y="2350570"/>
            <a:ext cx="1423342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商品服务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A8E65B-CA6B-9ECC-34B8-6D2DEE75A5CE}"/>
              </a:ext>
            </a:extLst>
          </p:cNvPr>
          <p:cNvCxnSpPr/>
          <p:nvPr/>
        </p:nvCxnSpPr>
        <p:spPr>
          <a:xfrm flipV="1">
            <a:off x="8337058" y="2350570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842227-DDF9-1E05-E1ED-FB1C48D152B3}"/>
              </a:ext>
            </a:extLst>
          </p:cNvPr>
          <p:cNvSpPr/>
          <p:nvPr/>
        </p:nvSpPr>
        <p:spPr>
          <a:xfrm>
            <a:off x="9760398" y="2732264"/>
            <a:ext cx="1423342" cy="215666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086FCF-F2AA-B18A-6E2D-3785C2652F67}"/>
              </a:ext>
            </a:extLst>
          </p:cNvPr>
          <p:cNvSpPr/>
          <p:nvPr/>
        </p:nvSpPr>
        <p:spPr>
          <a:xfrm>
            <a:off x="9760398" y="2350570"/>
            <a:ext cx="1423342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购物车服务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4BC926A-F7DE-8208-FC4A-44B2EE268BEA}"/>
              </a:ext>
            </a:extLst>
          </p:cNvPr>
          <p:cNvCxnSpPr/>
          <p:nvPr/>
        </p:nvCxnSpPr>
        <p:spPr>
          <a:xfrm flipV="1">
            <a:off x="9760399" y="2350570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84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OpenFeign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传递用户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55583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中提供了一个拦截器接口，所有由</a:t>
            </a:r>
            <a:r>
              <a:rPr lang="en-US" altLang="zh-CN"/>
              <a:t>OpenFeign</a:t>
            </a:r>
            <a:r>
              <a:rPr lang="zh-CN" altLang="en-US"/>
              <a:t>发起的请求都会先调用拦截器处理请求：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其中的</a:t>
            </a:r>
            <a:r>
              <a:rPr lang="en-US" altLang="zh-CN"/>
              <a:t>RequestTemplate</a:t>
            </a:r>
            <a:r>
              <a:rPr lang="zh-CN" altLang="en-US"/>
              <a:t>类中提供了一些方法可以让我们修改请求头：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DBB381-BD4C-A767-3B84-84977ECBD6CC}"/>
              </a:ext>
            </a:extLst>
          </p:cNvPr>
          <p:cNvGrpSpPr/>
          <p:nvPr/>
        </p:nvGrpSpPr>
        <p:grpSpPr>
          <a:xfrm>
            <a:off x="1139502" y="2072230"/>
            <a:ext cx="7561581" cy="1959436"/>
            <a:chOff x="1351993" y="3006664"/>
            <a:chExt cx="7561581" cy="195943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FF0B6EB-BFAA-0D93-5A77-A936366B78FC}"/>
                </a:ext>
              </a:extLst>
            </p:cNvPr>
            <p:cNvSpPr/>
            <p:nvPr/>
          </p:nvSpPr>
          <p:spPr>
            <a:xfrm>
              <a:off x="1351993" y="3006664"/>
              <a:ext cx="7561581" cy="195943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75004F-0503-62F5-A837-323BE176673F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144655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RequestInterceptor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/**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* Called for every request. Add data using methods on the supplied {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@link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RequestTemplate}.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*/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apply(RequestTemplate template);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0841775-4F0D-980B-BF83-7E3BCA5C4C63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F960A5D-84F5-260C-8E33-1EAF3AA77DC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2D5D9F2-9C07-468A-46A3-2AE52246669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1EFB315-38C1-857D-F520-297B047F759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C7D978-4EAB-8DE4-B5D8-D3678744A81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B56C146-FF98-1475-325D-2E1B1AC1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47" y="4547179"/>
            <a:ext cx="5945178" cy="2170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5579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6294D387-E829-B4FA-59F9-BA0A77533CB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网关及配置管理</a:t>
            </a:r>
          </a:p>
        </p:txBody>
      </p:sp>
      <p:sp>
        <p:nvSpPr>
          <p:cNvPr id="3" name="PA-文本占位符 2">
            <a:extLst>
              <a:ext uri="{FF2B5EF4-FFF2-40B4-BE49-F238E27FC236}">
                <a16:creationId xmlns:a16="http://schemas.microsoft.com/office/drawing/2014/main" id="{BA9A2B7E-D7CB-9658-5A77-CE07CF8BE68F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710880" y="1624204"/>
            <a:ext cx="10698800" cy="576401"/>
          </a:xfrm>
        </p:spPr>
        <p:txBody>
          <a:bodyPr/>
          <a:lstStyle/>
          <a:p>
            <a:r>
              <a:rPr lang="zh-CN" altLang="en-US" b="1"/>
              <a:t>网关</a:t>
            </a:r>
            <a:r>
              <a:rPr lang="zh-CN" altLang="en-US"/>
              <a:t>：就是网络的关口，负责数据的路由、转发、安全校验。</a:t>
            </a:r>
          </a:p>
        </p:txBody>
      </p:sp>
      <p:grpSp>
        <p:nvGrpSpPr>
          <p:cNvPr id="35" name="PA-MG-组合 82">
            <a:extLst>
              <a:ext uri="{FF2B5EF4-FFF2-40B4-BE49-F238E27FC236}">
                <a16:creationId xmlns:a16="http://schemas.microsoft.com/office/drawing/2014/main" id="{B9E0C808-1856-684E-8676-1B0E607D895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0880" y="4010938"/>
            <a:ext cx="1749465" cy="1453287"/>
            <a:chOff x="1091953" y="1633729"/>
            <a:chExt cx="2077375" cy="1725683"/>
          </a:xfrm>
        </p:grpSpPr>
        <p:sp>
          <p:nvSpPr>
            <p:cNvPr id="36" name="PA-MG-等腰三角形 83">
              <a:extLst>
                <a:ext uri="{FF2B5EF4-FFF2-40B4-BE49-F238E27FC236}">
                  <a16:creationId xmlns:a16="http://schemas.microsoft.com/office/drawing/2014/main" id="{AB9F493F-5289-A200-72C4-E41F5C916EF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917577" y="2583635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MG-Rectangle 84">
              <a:extLst>
                <a:ext uri="{FF2B5EF4-FFF2-40B4-BE49-F238E27FC236}">
                  <a16:creationId xmlns:a16="http://schemas.microsoft.com/office/drawing/2014/main" id="{6F3EC62B-FCE8-1057-88C9-DAD5E46CDF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91953" y="1633729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MG-椭圆 85">
              <a:extLst>
                <a:ext uri="{FF2B5EF4-FFF2-40B4-BE49-F238E27FC236}">
                  <a16:creationId xmlns:a16="http://schemas.microsoft.com/office/drawing/2014/main" id="{28A614EF-8BB4-C953-C339-2066C002AF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603723" y="3071907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MG-椭圆 86">
              <a:extLst>
                <a:ext uri="{FF2B5EF4-FFF2-40B4-BE49-F238E27FC236}">
                  <a16:creationId xmlns:a16="http://schemas.microsoft.com/office/drawing/2014/main" id="{265FBBEB-5A04-1FC6-EB74-3BA2BD2A347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917577" y="3063029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PA-MG-图片 2" descr="Windows 10的默认壁纸是这样拍出来的_科技_腾讯网">
              <a:extLst>
                <a:ext uri="{FF2B5EF4-FFF2-40B4-BE49-F238E27FC236}">
                  <a16:creationId xmlns:a16="http://schemas.microsoft.com/office/drawing/2014/main" id="{DE8B7F6B-4609-8110-D030-278CD887F5A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1673009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A-MG-图片 88">
              <a:extLst>
                <a:ext uri="{FF2B5EF4-FFF2-40B4-BE49-F238E27FC236}">
                  <a16:creationId xmlns:a16="http://schemas.microsoft.com/office/drawing/2014/main" id="{555FBEF6-E173-4095-4086-4F535EA08904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1204993" y="2296863"/>
              <a:ext cx="388551" cy="401360"/>
            </a:xfrm>
            <a:prstGeom prst="rect">
              <a:avLst/>
            </a:prstGeom>
          </p:spPr>
        </p:pic>
      </p:grpSp>
      <p:pic>
        <p:nvPicPr>
          <p:cNvPr id="42" name="PA-MG-图片 90">
            <a:extLst>
              <a:ext uri="{FF2B5EF4-FFF2-40B4-BE49-F238E27FC236}">
                <a16:creationId xmlns:a16="http://schemas.microsoft.com/office/drawing/2014/main" id="{BBBF9721-BD2F-0112-6BE0-C44EB9CD351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46394" y="4048104"/>
            <a:ext cx="1697130" cy="983339"/>
          </a:xfrm>
          <a:prstGeom prst="rect">
            <a:avLst/>
          </a:prstGeom>
        </p:spPr>
      </p:pic>
      <p:sp>
        <p:nvSpPr>
          <p:cNvPr id="43" name="PA-MG-文本框 91">
            <a:extLst>
              <a:ext uri="{FF2B5EF4-FFF2-40B4-BE49-F238E27FC236}">
                <a16:creationId xmlns:a16="http://schemas.microsoft.com/office/drawing/2014/main" id="{58907F22-C626-4464-BFB8-FFB901F90A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47475" y="4156959"/>
            <a:ext cx="11176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http://localhost:8080/items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D9227E-D80A-3EB5-2DFF-AD5FF7F392FA}"/>
              </a:ext>
            </a:extLst>
          </p:cNvPr>
          <p:cNvSpPr/>
          <p:nvPr/>
        </p:nvSpPr>
        <p:spPr>
          <a:xfrm>
            <a:off x="8552793" y="2851075"/>
            <a:ext cx="1379483" cy="9190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微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服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务</a:t>
            </a:r>
          </a:p>
        </p:txBody>
      </p:sp>
      <p:sp>
        <p:nvSpPr>
          <p:cNvPr id="5" name="PA-菱形 4">
            <a:extLst>
              <a:ext uri="{FF2B5EF4-FFF2-40B4-BE49-F238E27FC236}">
                <a16:creationId xmlns:a16="http://schemas.microsoft.com/office/drawing/2014/main" id="{60343D35-9F98-77A2-8BAD-2314BD17AF5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150386" y="3167236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菱形 5">
            <a:extLst>
              <a:ext uri="{FF2B5EF4-FFF2-40B4-BE49-F238E27FC236}">
                <a16:creationId xmlns:a16="http://schemas.microsoft.com/office/drawing/2014/main" id="{07BA1012-8B1A-E483-6C35-9053DDC055F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437158" y="2914062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菱形 6">
            <a:extLst>
              <a:ext uri="{FF2B5EF4-FFF2-40B4-BE49-F238E27FC236}">
                <a16:creationId xmlns:a16="http://schemas.microsoft.com/office/drawing/2014/main" id="{0A472308-C284-3D97-4462-32B9550D0B3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437158" y="3413950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9B3D27-D7C8-AC66-89D6-7F14554982AF}"/>
              </a:ext>
            </a:extLst>
          </p:cNvPr>
          <p:cNvSpPr/>
          <p:nvPr/>
        </p:nvSpPr>
        <p:spPr>
          <a:xfrm>
            <a:off x="8552793" y="4080227"/>
            <a:ext cx="1379483" cy="9190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微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服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务</a:t>
            </a:r>
          </a:p>
        </p:txBody>
      </p:sp>
      <p:sp>
        <p:nvSpPr>
          <p:cNvPr id="10" name="PA-菱形 4">
            <a:extLst>
              <a:ext uri="{FF2B5EF4-FFF2-40B4-BE49-F238E27FC236}">
                <a16:creationId xmlns:a16="http://schemas.microsoft.com/office/drawing/2014/main" id="{CFE91DD7-5958-D6C5-667A-761341BF287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150386" y="4396388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-菱形 5">
            <a:extLst>
              <a:ext uri="{FF2B5EF4-FFF2-40B4-BE49-F238E27FC236}">
                <a16:creationId xmlns:a16="http://schemas.microsoft.com/office/drawing/2014/main" id="{8CAD2CBF-08A8-E91D-1A40-25D40135FB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437158" y="4143214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-菱形 6">
            <a:extLst>
              <a:ext uri="{FF2B5EF4-FFF2-40B4-BE49-F238E27FC236}">
                <a16:creationId xmlns:a16="http://schemas.microsoft.com/office/drawing/2014/main" id="{643130E6-713B-B0DE-F914-73B84BF8731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437158" y="4643102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8070491-0D97-18B0-29DD-44DD7BAD3432}"/>
              </a:ext>
            </a:extLst>
          </p:cNvPr>
          <p:cNvSpPr/>
          <p:nvPr/>
        </p:nvSpPr>
        <p:spPr>
          <a:xfrm>
            <a:off x="8552793" y="5309379"/>
            <a:ext cx="1379483" cy="9190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微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服</a:t>
            </a:r>
            <a:endParaRPr lang="en-US" altLang="zh-CN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务</a:t>
            </a:r>
          </a:p>
        </p:txBody>
      </p:sp>
      <p:sp>
        <p:nvSpPr>
          <p:cNvPr id="26" name="PA-菱形 4">
            <a:extLst>
              <a:ext uri="{FF2B5EF4-FFF2-40B4-BE49-F238E27FC236}">
                <a16:creationId xmlns:a16="http://schemas.microsoft.com/office/drawing/2014/main" id="{F552ADB5-BD89-E334-772C-AF399CA8743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150386" y="5625540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菱形 5">
            <a:extLst>
              <a:ext uri="{FF2B5EF4-FFF2-40B4-BE49-F238E27FC236}">
                <a16:creationId xmlns:a16="http://schemas.microsoft.com/office/drawing/2014/main" id="{91F04EF8-9F8F-E4E3-FECE-1B89F76B9D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437158" y="5372366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菱形 6">
            <a:extLst>
              <a:ext uri="{FF2B5EF4-FFF2-40B4-BE49-F238E27FC236}">
                <a16:creationId xmlns:a16="http://schemas.microsoft.com/office/drawing/2014/main" id="{1C339B61-78B8-1806-9F06-C88C17CCC95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437158" y="5872254"/>
            <a:ext cx="286772" cy="286772"/>
          </a:xfrm>
          <a:prstGeom prst="diamon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A95DFCF-8FC0-8B07-9673-A258158A6C44}"/>
              </a:ext>
            </a:extLst>
          </p:cNvPr>
          <p:cNvSpPr/>
          <p:nvPr/>
        </p:nvSpPr>
        <p:spPr>
          <a:xfrm>
            <a:off x="4644189" y="4080226"/>
            <a:ext cx="1379483" cy="91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网关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1A97DEC-08AF-FCFB-B31C-9044183447E8}"/>
              </a:ext>
            </a:extLst>
          </p:cNvPr>
          <p:cNvCxnSpPr>
            <a:stCxn id="42" idx="3"/>
            <a:endCxn id="29" idx="1"/>
          </p:cNvCxnSpPr>
          <p:nvPr/>
        </p:nvCxnSpPr>
        <p:spPr>
          <a:xfrm>
            <a:off x="2443524" y="4539774"/>
            <a:ext cx="220066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B3B7C17-3AD9-AEC4-9EAC-E546D60B8F7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>
            <a:off x="6023672" y="4539774"/>
            <a:ext cx="2529121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0DE00A-8315-FCEC-BDF6-53218BAFFCF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6023672" y="4539774"/>
            <a:ext cx="2529121" cy="12291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A271E32-AA9F-9FCF-9CAF-508775C1A62F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 flipV="1">
            <a:off x="6023672" y="3310623"/>
            <a:ext cx="2529121" cy="122915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9B40EFF-AA0F-5385-F565-43677EBA8CBE}"/>
              </a:ext>
            </a:extLst>
          </p:cNvPr>
          <p:cNvSpPr/>
          <p:nvPr/>
        </p:nvSpPr>
        <p:spPr>
          <a:xfrm>
            <a:off x="7177207" y="1772596"/>
            <a:ext cx="2755069" cy="6811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注册中心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0F33DE4C-13D3-7E6D-234C-0FB6BED685FD}"/>
              </a:ext>
            </a:extLst>
          </p:cNvPr>
          <p:cNvCxnSpPr>
            <a:stCxn id="4" idx="3"/>
            <a:endCxn id="49" idx="3"/>
          </p:cNvCxnSpPr>
          <p:nvPr/>
        </p:nvCxnSpPr>
        <p:spPr>
          <a:xfrm flipV="1">
            <a:off x="9932276" y="2113188"/>
            <a:ext cx="12700" cy="1197435"/>
          </a:xfrm>
          <a:prstGeom prst="bentConnector3">
            <a:avLst>
              <a:gd name="adj1" fmla="val 5829354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C42E17B-E6C1-7B38-5766-DC51EED42985}"/>
              </a:ext>
            </a:extLst>
          </p:cNvPr>
          <p:cNvCxnSpPr>
            <a:cxnSpLocks/>
            <a:stCxn id="9" idx="3"/>
            <a:endCxn id="49" idx="3"/>
          </p:cNvCxnSpPr>
          <p:nvPr/>
        </p:nvCxnSpPr>
        <p:spPr>
          <a:xfrm flipV="1">
            <a:off x="9932276" y="2113188"/>
            <a:ext cx="12700" cy="2426587"/>
          </a:xfrm>
          <a:prstGeom prst="bentConnector3">
            <a:avLst>
              <a:gd name="adj1" fmla="val 7018346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9A86964-7516-25BD-9327-4A3B4D32FFA0}"/>
              </a:ext>
            </a:extLst>
          </p:cNvPr>
          <p:cNvCxnSpPr>
            <a:cxnSpLocks/>
            <a:stCxn id="25" idx="3"/>
            <a:endCxn id="49" idx="3"/>
          </p:cNvCxnSpPr>
          <p:nvPr/>
        </p:nvCxnSpPr>
        <p:spPr>
          <a:xfrm flipV="1">
            <a:off x="9932276" y="2113188"/>
            <a:ext cx="12700" cy="3655739"/>
          </a:xfrm>
          <a:prstGeom prst="bentConnector3">
            <a:avLst>
              <a:gd name="adj1" fmla="val 8339449"/>
            </a:avLst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6FCA905-A779-F5CD-8021-3F985F409FD3}"/>
              </a:ext>
            </a:extLst>
          </p:cNvPr>
          <p:cNvCxnSpPr>
            <a:stCxn id="29" idx="0"/>
            <a:endCxn id="49" idx="1"/>
          </p:cNvCxnSpPr>
          <p:nvPr/>
        </p:nvCxnSpPr>
        <p:spPr>
          <a:xfrm rot="5400000" flipH="1" flipV="1">
            <a:off x="5272050" y="2175069"/>
            <a:ext cx="1967038" cy="1843276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91998DDE-55FF-131D-BD56-CB14EF4AEF97}"/>
              </a:ext>
            </a:extLst>
          </p:cNvPr>
          <p:cNvSpPr txBox="1"/>
          <p:nvPr/>
        </p:nvSpPr>
        <p:spPr>
          <a:xfrm>
            <a:off x="11064847" y="2724293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服务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489A78-2ACE-E320-3F6F-FCA5A380BA26}"/>
              </a:ext>
            </a:extLst>
          </p:cNvPr>
          <p:cNvSpPr txBox="1"/>
          <p:nvPr/>
        </p:nvSpPr>
        <p:spPr>
          <a:xfrm>
            <a:off x="5333930" y="258714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2C6DD3-3F21-61D1-D970-7A913C20CC20}"/>
              </a:ext>
            </a:extLst>
          </p:cNvPr>
          <p:cNvSpPr txBox="1"/>
          <p:nvPr/>
        </p:nvSpPr>
        <p:spPr>
          <a:xfrm>
            <a:off x="6549605" y="424159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请求路由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96398-02A2-7E46-C62D-EC3A675461DA}"/>
              </a:ext>
            </a:extLst>
          </p:cNvPr>
          <p:cNvSpPr txBox="1"/>
          <p:nvPr/>
        </p:nvSpPr>
        <p:spPr>
          <a:xfrm>
            <a:off x="6549605" y="455698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负载均衡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BC542C-D8C1-DF12-282E-3042DC61F6B2}"/>
              </a:ext>
            </a:extLst>
          </p:cNvPr>
          <p:cNvSpPr txBox="1"/>
          <p:nvPr/>
        </p:nvSpPr>
        <p:spPr>
          <a:xfrm>
            <a:off x="3979760" y="466364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身份校验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PA-MG-文本框 91">
            <a:extLst>
              <a:ext uri="{FF2B5EF4-FFF2-40B4-BE49-F238E27FC236}">
                <a16:creationId xmlns:a16="http://schemas.microsoft.com/office/drawing/2014/main" id="{366391D8-D535-CC5B-96BF-B6409F64D54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419621" y="4331266"/>
            <a:ext cx="21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http://localhost:8080/items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1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257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54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468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149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grpId="0" nodeType="withEffect">
                                  <p:stCondLst>
                                    <p:cond delay="89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decel="100000" fill="hold" grpId="0" nodeType="withEffect">
                                  <p:stCondLst>
                                    <p:cond delay="597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decel="100000" fill="hold" grpId="0" nodeType="withEffect">
                                  <p:stCondLst>
                                    <p:cond delay="361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decel="100000" fill="hold" grpId="0" nodeType="withEffect">
                                  <p:stCondLst>
                                    <p:cond delay="943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8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49" grpId="0" animBg="1"/>
      <p:bldP spid="276" grpId="0"/>
      <p:bldP spid="8" grpId="0"/>
      <p:bldP spid="11" grpId="1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6159-947D-BA39-53FB-A61180C6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D5C212F-1D7D-4220-B1F5-1E5A66F94230}"/>
              </a:ext>
            </a:extLst>
          </p:cNvPr>
          <p:cNvSpPr/>
          <p:nvPr/>
        </p:nvSpPr>
        <p:spPr>
          <a:xfrm>
            <a:off x="8106348" y="3074726"/>
            <a:ext cx="1395632" cy="203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4820B0-72F6-A828-EE45-22A4DFA3C3A9}"/>
              </a:ext>
            </a:extLst>
          </p:cNvPr>
          <p:cNvGrpSpPr/>
          <p:nvPr/>
        </p:nvGrpSpPr>
        <p:grpSpPr>
          <a:xfrm>
            <a:off x="8293462" y="3367048"/>
            <a:ext cx="1005282" cy="612998"/>
            <a:chOff x="8768080" y="2839786"/>
            <a:chExt cx="1005282" cy="61299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B2BA89E-4D83-F267-7C60-7A231436F13B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38BA3E-7BA5-3C78-32D7-3998CB92C71F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67FD9DE-D988-A752-EB79-1803DEC56142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43A070C-1A90-5BEB-4CCC-32F2F0645A09}"/>
              </a:ext>
            </a:extLst>
          </p:cNvPr>
          <p:cNvGrpSpPr/>
          <p:nvPr/>
        </p:nvGrpSpPr>
        <p:grpSpPr>
          <a:xfrm>
            <a:off x="8293462" y="4236330"/>
            <a:ext cx="1005282" cy="612998"/>
            <a:chOff x="8768080" y="2839786"/>
            <a:chExt cx="1005282" cy="61299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679C0F-12B7-609F-29EF-730D21E03AA4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E8E429D-9E97-F1EC-8FA0-128840CBA416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A2E2EC8-50DA-9EFB-B87C-9383C4F1F82C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1AB8E7-FD3E-10BC-579B-2883A7CF4C45}"/>
              </a:ext>
            </a:extLst>
          </p:cNvPr>
          <p:cNvGrpSpPr/>
          <p:nvPr/>
        </p:nvGrpSpPr>
        <p:grpSpPr>
          <a:xfrm>
            <a:off x="8018863" y="1649228"/>
            <a:ext cx="1554480" cy="623158"/>
            <a:chOff x="6228080" y="1447111"/>
            <a:chExt cx="1554480" cy="62315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0D1BE17-17AD-D427-F451-0677D8B13BC5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31A573B-5D19-0BB1-13D3-315640100738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1E72E3B-494E-FDE3-CA0B-CCACB3B6256E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2073F14-C3CF-C797-DDD7-C0135451701B}"/>
              </a:ext>
            </a:extLst>
          </p:cNvPr>
          <p:cNvGrpSpPr/>
          <p:nvPr/>
        </p:nvGrpSpPr>
        <p:grpSpPr>
          <a:xfrm>
            <a:off x="8018863" y="5915962"/>
            <a:ext cx="1554480" cy="623158"/>
            <a:chOff x="6228080" y="1447111"/>
            <a:chExt cx="1554480" cy="623158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A620FCB-AF4B-6B21-6D4E-B81EA8B81669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A3E1A36-2D85-1061-60C2-1533D2290008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773D3B3-0480-ACAA-9F2F-8ADA970A06FA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配置管理服务</a:t>
              </a:r>
            </a:p>
          </p:txBody>
        </p:sp>
      </p:grpSp>
      <p:sp>
        <p:nvSpPr>
          <p:cNvPr id="37" name="箭头: 下 36">
            <a:extLst>
              <a:ext uri="{FF2B5EF4-FFF2-40B4-BE49-F238E27FC236}">
                <a16:creationId xmlns:a16="http://schemas.microsoft.com/office/drawing/2014/main" id="{3CFAEB42-8957-F263-F6D4-DA67F4BFEAC6}"/>
              </a:ext>
            </a:extLst>
          </p:cNvPr>
          <p:cNvSpPr/>
          <p:nvPr/>
        </p:nvSpPr>
        <p:spPr>
          <a:xfrm>
            <a:off x="8320253" y="5203980"/>
            <a:ext cx="947501" cy="624804"/>
          </a:xfrm>
          <a:prstGeom prst="downArrow">
            <a:avLst>
              <a:gd name="adj1" fmla="val 57392"/>
              <a:gd name="adj2" fmla="val 2688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读取配置</a:t>
            </a:r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B9F3CCB8-793C-89F3-1D23-C8D0E90F4D4C}"/>
              </a:ext>
            </a:extLst>
          </p:cNvPr>
          <p:cNvSpPr/>
          <p:nvPr/>
        </p:nvSpPr>
        <p:spPr>
          <a:xfrm>
            <a:off x="8327432" y="2360191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0E79555-01DA-A3B3-A71C-3CF902EEA563}"/>
              </a:ext>
            </a:extLst>
          </p:cNvPr>
          <p:cNvGrpSpPr/>
          <p:nvPr/>
        </p:nvGrpSpPr>
        <p:grpSpPr>
          <a:xfrm>
            <a:off x="6974494" y="1661411"/>
            <a:ext cx="3484369" cy="623158"/>
            <a:chOff x="6228080" y="1447111"/>
            <a:chExt cx="1554480" cy="623158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BD0F79F3-D24C-7839-9801-C271FAEE2DC1}"/>
                </a:ext>
              </a:extLst>
            </p:cNvPr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5CFBD94-4DED-8EBB-1D1D-275C35BDCFC7}"/>
                </a:ext>
              </a:extLst>
            </p:cNvPr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C681EC3F-9CB6-6C35-B596-B3125EAF51E1}"/>
                </a:ext>
              </a:extLst>
            </p:cNvPr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43" name="箭头: 上 42">
            <a:extLst>
              <a:ext uri="{FF2B5EF4-FFF2-40B4-BE49-F238E27FC236}">
                <a16:creationId xmlns:a16="http://schemas.microsoft.com/office/drawing/2014/main" id="{27B27F11-AAF1-C9D9-5CD3-2DE71E037C36}"/>
              </a:ext>
            </a:extLst>
          </p:cNvPr>
          <p:cNvSpPr/>
          <p:nvPr/>
        </p:nvSpPr>
        <p:spPr>
          <a:xfrm>
            <a:off x="8671270" y="3763575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computer-monitor-and-cellphone_84249">
            <a:extLst>
              <a:ext uri="{FF2B5EF4-FFF2-40B4-BE49-F238E27FC236}">
                <a16:creationId xmlns:a16="http://schemas.microsoft.com/office/drawing/2014/main" id="{165F83F9-5A86-05B6-C897-B50B596B7CD4}"/>
              </a:ext>
            </a:extLst>
          </p:cNvPr>
          <p:cNvSpPr/>
          <p:nvPr/>
        </p:nvSpPr>
        <p:spPr>
          <a:xfrm>
            <a:off x="2243423" y="3878584"/>
            <a:ext cx="609685" cy="428609"/>
          </a:xfrm>
          <a:custGeom>
            <a:avLst/>
            <a:gdLst>
              <a:gd name="connsiteX0" fmla="*/ 499145 w 606580"/>
              <a:gd name="connsiteY0" fmla="*/ 375973 h 426427"/>
              <a:gd name="connsiteX1" fmla="*/ 507437 w 606580"/>
              <a:gd name="connsiteY1" fmla="*/ 384229 h 426427"/>
              <a:gd name="connsiteX2" fmla="*/ 499145 w 606580"/>
              <a:gd name="connsiteY2" fmla="*/ 392485 h 426427"/>
              <a:gd name="connsiteX3" fmla="*/ 490853 w 606580"/>
              <a:gd name="connsiteY3" fmla="*/ 384229 h 426427"/>
              <a:gd name="connsiteX4" fmla="*/ 499145 w 606580"/>
              <a:gd name="connsiteY4" fmla="*/ 375973 h 426427"/>
              <a:gd name="connsiteX5" fmla="*/ 416426 w 606580"/>
              <a:gd name="connsiteY5" fmla="*/ 366727 h 426427"/>
              <a:gd name="connsiteX6" fmla="*/ 416426 w 606580"/>
              <a:gd name="connsiteY6" fmla="*/ 401676 h 426427"/>
              <a:gd name="connsiteX7" fmla="*/ 581882 w 606580"/>
              <a:gd name="connsiteY7" fmla="*/ 401676 h 426427"/>
              <a:gd name="connsiteX8" fmla="*/ 581882 w 606580"/>
              <a:gd name="connsiteY8" fmla="*/ 366727 h 426427"/>
              <a:gd name="connsiteX9" fmla="*/ 248463 w 606580"/>
              <a:gd name="connsiteY9" fmla="*/ 366727 h 426427"/>
              <a:gd name="connsiteX10" fmla="*/ 248463 w 606580"/>
              <a:gd name="connsiteY10" fmla="*/ 401676 h 426427"/>
              <a:gd name="connsiteX11" fmla="*/ 295723 w 606580"/>
              <a:gd name="connsiteY11" fmla="*/ 401676 h 426427"/>
              <a:gd name="connsiteX12" fmla="*/ 295723 w 606580"/>
              <a:gd name="connsiteY12" fmla="*/ 366727 h 426427"/>
              <a:gd name="connsiteX13" fmla="*/ 268007 w 606580"/>
              <a:gd name="connsiteY13" fmla="*/ 293764 h 426427"/>
              <a:gd name="connsiteX14" fmla="*/ 278380 w 606580"/>
              <a:gd name="connsiteY14" fmla="*/ 304102 h 426427"/>
              <a:gd name="connsiteX15" fmla="*/ 268007 w 606580"/>
              <a:gd name="connsiteY15" fmla="*/ 314440 h 426427"/>
              <a:gd name="connsiteX16" fmla="*/ 257634 w 606580"/>
              <a:gd name="connsiteY16" fmla="*/ 304102 h 426427"/>
              <a:gd name="connsiteX17" fmla="*/ 268007 w 606580"/>
              <a:gd name="connsiteY17" fmla="*/ 293764 h 426427"/>
              <a:gd name="connsiteX18" fmla="*/ 24791 w 606580"/>
              <a:gd name="connsiteY18" fmla="*/ 271244 h 426427"/>
              <a:gd name="connsiteX19" fmla="*/ 24791 w 606580"/>
              <a:gd name="connsiteY19" fmla="*/ 342069 h 426427"/>
              <a:gd name="connsiteX20" fmla="*/ 391635 w 606580"/>
              <a:gd name="connsiteY20" fmla="*/ 342069 h 426427"/>
              <a:gd name="connsiteX21" fmla="*/ 391635 w 606580"/>
              <a:gd name="connsiteY21" fmla="*/ 271244 h 426427"/>
              <a:gd name="connsiteX22" fmla="*/ 416426 w 606580"/>
              <a:gd name="connsiteY22" fmla="*/ 172332 h 426427"/>
              <a:gd name="connsiteX23" fmla="*/ 416426 w 606580"/>
              <a:gd name="connsiteY23" fmla="*/ 342069 h 426427"/>
              <a:gd name="connsiteX24" fmla="*/ 581882 w 606580"/>
              <a:gd name="connsiteY24" fmla="*/ 342069 h 426427"/>
              <a:gd name="connsiteX25" fmla="*/ 581882 w 606580"/>
              <a:gd name="connsiteY25" fmla="*/ 172332 h 426427"/>
              <a:gd name="connsiteX26" fmla="*/ 24791 w 606580"/>
              <a:gd name="connsiteY26" fmla="*/ 24658 h 426427"/>
              <a:gd name="connsiteX27" fmla="*/ 24791 w 606580"/>
              <a:gd name="connsiteY27" fmla="*/ 246586 h 426427"/>
              <a:gd name="connsiteX28" fmla="*/ 391635 w 606580"/>
              <a:gd name="connsiteY28" fmla="*/ 246586 h 426427"/>
              <a:gd name="connsiteX29" fmla="*/ 391635 w 606580"/>
              <a:gd name="connsiteY29" fmla="*/ 160003 h 426427"/>
              <a:gd name="connsiteX30" fmla="*/ 403984 w 606580"/>
              <a:gd name="connsiteY30" fmla="*/ 147581 h 426427"/>
              <a:gd name="connsiteX31" fmla="*/ 511224 w 606580"/>
              <a:gd name="connsiteY31" fmla="*/ 147581 h 426427"/>
              <a:gd name="connsiteX32" fmla="*/ 511224 w 606580"/>
              <a:gd name="connsiteY32" fmla="*/ 24658 h 426427"/>
              <a:gd name="connsiteX33" fmla="*/ 12349 w 606580"/>
              <a:gd name="connsiteY33" fmla="*/ 0 h 426427"/>
              <a:gd name="connsiteX34" fmla="*/ 523573 w 606580"/>
              <a:gd name="connsiteY34" fmla="*/ 0 h 426427"/>
              <a:gd name="connsiteX35" fmla="*/ 536015 w 606580"/>
              <a:gd name="connsiteY35" fmla="*/ 12329 h 426427"/>
              <a:gd name="connsiteX36" fmla="*/ 536015 w 606580"/>
              <a:gd name="connsiteY36" fmla="*/ 147581 h 426427"/>
              <a:gd name="connsiteX37" fmla="*/ 594231 w 606580"/>
              <a:gd name="connsiteY37" fmla="*/ 147581 h 426427"/>
              <a:gd name="connsiteX38" fmla="*/ 606580 w 606580"/>
              <a:gd name="connsiteY38" fmla="*/ 160003 h 426427"/>
              <a:gd name="connsiteX39" fmla="*/ 606580 w 606580"/>
              <a:gd name="connsiteY39" fmla="*/ 414005 h 426427"/>
              <a:gd name="connsiteX40" fmla="*/ 594231 w 606580"/>
              <a:gd name="connsiteY40" fmla="*/ 426427 h 426427"/>
              <a:gd name="connsiteX41" fmla="*/ 403984 w 606580"/>
              <a:gd name="connsiteY41" fmla="*/ 426427 h 426427"/>
              <a:gd name="connsiteX42" fmla="*/ 391635 w 606580"/>
              <a:gd name="connsiteY42" fmla="*/ 414005 h 426427"/>
              <a:gd name="connsiteX43" fmla="*/ 391635 w 606580"/>
              <a:gd name="connsiteY43" fmla="*/ 366727 h 426427"/>
              <a:gd name="connsiteX44" fmla="*/ 320513 w 606580"/>
              <a:gd name="connsiteY44" fmla="*/ 366727 h 426427"/>
              <a:gd name="connsiteX45" fmla="*/ 320513 w 606580"/>
              <a:gd name="connsiteY45" fmla="*/ 401676 h 426427"/>
              <a:gd name="connsiteX46" fmla="*/ 348554 w 606580"/>
              <a:gd name="connsiteY46" fmla="*/ 401676 h 426427"/>
              <a:gd name="connsiteX47" fmla="*/ 360903 w 606580"/>
              <a:gd name="connsiteY47" fmla="*/ 414005 h 426427"/>
              <a:gd name="connsiteX48" fmla="*/ 348554 w 606580"/>
              <a:gd name="connsiteY48" fmla="*/ 426427 h 426427"/>
              <a:gd name="connsiteX49" fmla="*/ 195632 w 606580"/>
              <a:gd name="connsiteY49" fmla="*/ 426427 h 426427"/>
              <a:gd name="connsiteX50" fmla="*/ 183190 w 606580"/>
              <a:gd name="connsiteY50" fmla="*/ 414005 h 426427"/>
              <a:gd name="connsiteX51" fmla="*/ 195632 w 606580"/>
              <a:gd name="connsiteY51" fmla="*/ 401676 h 426427"/>
              <a:gd name="connsiteX52" fmla="*/ 223672 w 606580"/>
              <a:gd name="connsiteY52" fmla="*/ 401676 h 426427"/>
              <a:gd name="connsiteX53" fmla="*/ 223672 w 606580"/>
              <a:gd name="connsiteY53" fmla="*/ 366727 h 426427"/>
              <a:gd name="connsiteX54" fmla="*/ 12349 w 606580"/>
              <a:gd name="connsiteY54" fmla="*/ 366727 h 426427"/>
              <a:gd name="connsiteX55" fmla="*/ 0 w 606580"/>
              <a:gd name="connsiteY55" fmla="*/ 354398 h 426427"/>
              <a:gd name="connsiteX56" fmla="*/ 0 w 606580"/>
              <a:gd name="connsiteY56" fmla="*/ 12329 h 426427"/>
              <a:gd name="connsiteX57" fmla="*/ 12349 w 606580"/>
              <a:gd name="connsiteY57" fmla="*/ 0 h 4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6580" h="426427">
                <a:moveTo>
                  <a:pt x="499145" y="375973"/>
                </a:moveTo>
                <a:cubicBezTo>
                  <a:pt x="503725" y="375973"/>
                  <a:pt x="507437" y="379669"/>
                  <a:pt x="507437" y="384229"/>
                </a:cubicBezTo>
                <a:cubicBezTo>
                  <a:pt x="507437" y="388789"/>
                  <a:pt x="503725" y="392485"/>
                  <a:pt x="499145" y="392485"/>
                </a:cubicBezTo>
                <a:cubicBezTo>
                  <a:pt x="494565" y="392485"/>
                  <a:pt x="490853" y="388789"/>
                  <a:pt x="490853" y="384229"/>
                </a:cubicBezTo>
                <a:cubicBezTo>
                  <a:pt x="490853" y="379669"/>
                  <a:pt x="494565" y="375973"/>
                  <a:pt x="499145" y="375973"/>
                </a:cubicBezTo>
                <a:close/>
                <a:moveTo>
                  <a:pt x="416426" y="366727"/>
                </a:moveTo>
                <a:lnTo>
                  <a:pt x="416426" y="401676"/>
                </a:lnTo>
                <a:lnTo>
                  <a:pt x="581882" y="401676"/>
                </a:lnTo>
                <a:lnTo>
                  <a:pt x="581882" y="366727"/>
                </a:lnTo>
                <a:close/>
                <a:moveTo>
                  <a:pt x="248463" y="366727"/>
                </a:moveTo>
                <a:lnTo>
                  <a:pt x="248463" y="401676"/>
                </a:lnTo>
                <a:lnTo>
                  <a:pt x="295723" y="401676"/>
                </a:lnTo>
                <a:lnTo>
                  <a:pt x="295723" y="366727"/>
                </a:lnTo>
                <a:close/>
                <a:moveTo>
                  <a:pt x="268007" y="293764"/>
                </a:moveTo>
                <a:cubicBezTo>
                  <a:pt x="273736" y="293764"/>
                  <a:pt x="278380" y="298392"/>
                  <a:pt x="278380" y="304102"/>
                </a:cubicBezTo>
                <a:cubicBezTo>
                  <a:pt x="278380" y="309812"/>
                  <a:pt x="273736" y="314440"/>
                  <a:pt x="268007" y="314440"/>
                </a:cubicBezTo>
                <a:cubicBezTo>
                  <a:pt x="262278" y="314440"/>
                  <a:pt x="257634" y="309812"/>
                  <a:pt x="257634" y="304102"/>
                </a:cubicBezTo>
                <a:cubicBezTo>
                  <a:pt x="257634" y="298392"/>
                  <a:pt x="262278" y="293764"/>
                  <a:pt x="268007" y="293764"/>
                </a:cubicBezTo>
                <a:close/>
                <a:moveTo>
                  <a:pt x="24791" y="271244"/>
                </a:moveTo>
                <a:lnTo>
                  <a:pt x="24791" y="342069"/>
                </a:lnTo>
                <a:lnTo>
                  <a:pt x="391635" y="342069"/>
                </a:lnTo>
                <a:lnTo>
                  <a:pt x="391635" y="271244"/>
                </a:lnTo>
                <a:close/>
                <a:moveTo>
                  <a:pt x="416426" y="172332"/>
                </a:moveTo>
                <a:lnTo>
                  <a:pt x="416426" y="342069"/>
                </a:lnTo>
                <a:lnTo>
                  <a:pt x="581882" y="342069"/>
                </a:lnTo>
                <a:lnTo>
                  <a:pt x="581882" y="172332"/>
                </a:lnTo>
                <a:close/>
                <a:moveTo>
                  <a:pt x="24791" y="24658"/>
                </a:moveTo>
                <a:lnTo>
                  <a:pt x="24791" y="246586"/>
                </a:lnTo>
                <a:lnTo>
                  <a:pt x="391635" y="246586"/>
                </a:lnTo>
                <a:lnTo>
                  <a:pt x="391635" y="160003"/>
                </a:lnTo>
                <a:cubicBezTo>
                  <a:pt x="391635" y="153143"/>
                  <a:pt x="397206" y="147581"/>
                  <a:pt x="403984" y="147581"/>
                </a:cubicBezTo>
                <a:lnTo>
                  <a:pt x="511224" y="147581"/>
                </a:lnTo>
                <a:lnTo>
                  <a:pt x="511224" y="24658"/>
                </a:lnTo>
                <a:close/>
                <a:moveTo>
                  <a:pt x="12349" y="0"/>
                </a:moveTo>
                <a:lnTo>
                  <a:pt x="523573" y="0"/>
                </a:lnTo>
                <a:cubicBezTo>
                  <a:pt x="530444" y="0"/>
                  <a:pt x="536015" y="5469"/>
                  <a:pt x="536015" y="12329"/>
                </a:cubicBezTo>
                <a:lnTo>
                  <a:pt x="536015" y="147581"/>
                </a:lnTo>
                <a:lnTo>
                  <a:pt x="594231" y="147581"/>
                </a:lnTo>
                <a:cubicBezTo>
                  <a:pt x="601102" y="147581"/>
                  <a:pt x="606580" y="153143"/>
                  <a:pt x="606580" y="160003"/>
                </a:cubicBezTo>
                <a:lnTo>
                  <a:pt x="606580" y="414005"/>
                </a:lnTo>
                <a:cubicBezTo>
                  <a:pt x="606580" y="420865"/>
                  <a:pt x="601102" y="426427"/>
                  <a:pt x="594231" y="426427"/>
                </a:cubicBezTo>
                <a:lnTo>
                  <a:pt x="403984" y="426427"/>
                </a:lnTo>
                <a:cubicBezTo>
                  <a:pt x="397206" y="426427"/>
                  <a:pt x="391635" y="420865"/>
                  <a:pt x="391635" y="414005"/>
                </a:cubicBezTo>
                <a:lnTo>
                  <a:pt x="391635" y="366727"/>
                </a:lnTo>
                <a:lnTo>
                  <a:pt x="320513" y="366727"/>
                </a:lnTo>
                <a:lnTo>
                  <a:pt x="320513" y="401676"/>
                </a:lnTo>
                <a:lnTo>
                  <a:pt x="348554" y="401676"/>
                </a:lnTo>
                <a:cubicBezTo>
                  <a:pt x="355425" y="401676"/>
                  <a:pt x="360903" y="407238"/>
                  <a:pt x="360903" y="414005"/>
                </a:cubicBezTo>
                <a:cubicBezTo>
                  <a:pt x="360903" y="420865"/>
                  <a:pt x="355425" y="426427"/>
                  <a:pt x="348554" y="426427"/>
                </a:cubicBezTo>
                <a:lnTo>
                  <a:pt x="195632" y="426427"/>
                </a:lnTo>
                <a:cubicBezTo>
                  <a:pt x="188761" y="426427"/>
                  <a:pt x="183190" y="420865"/>
                  <a:pt x="183190" y="414005"/>
                </a:cubicBezTo>
                <a:cubicBezTo>
                  <a:pt x="183190" y="407238"/>
                  <a:pt x="188761" y="401676"/>
                  <a:pt x="195632" y="401676"/>
                </a:cubicBezTo>
                <a:lnTo>
                  <a:pt x="223672" y="401676"/>
                </a:lnTo>
                <a:lnTo>
                  <a:pt x="223672" y="366727"/>
                </a:lnTo>
                <a:lnTo>
                  <a:pt x="12349" y="366727"/>
                </a:lnTo>
                <a:cubicBezTo>
                  <a:pt x="5571" y="366727"/>
                  <a:pt x="0" y="361258"/>
                  <a:pt x="0" y="354398"/>
                </a:cubicBezTo>
                <a:lnTo>
                  <a:pt x="0" y="12329"/>
                </a:lnTo>
                <a:cubicBezTo>
                  <a:pt x="0" y="5469"/>
                  <a:pt x="5571" y="0"/>
                  <a:pt x="12349" y="0"/>
                </a:cubicBezTo>
                <a:close/>
              </a:path>
            </a:pathLst>
          </a:custGeom>
          <a:solidFill>
            <a:srgbClr val="3C3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CB6D97C-E8C8-EB9B-5799-83CC46C20552}"/>
              </a:ext>
            </a:extLst>
          </p:cNvPr>
          <p:cNvSpPr/>
          <p:nvPr/>
        </p:nvSpPr>
        <p:spPr>
          <a:xfrm>
            <a:off x="4778215" y="3835574"/>
            <a:ext cx="879560" cy="51463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B1A577-0E03-1663-ED26-388F51D467E6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876118" y="4092889"/>
            <a:ext cx="1902097" cy="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6393AF-710E-4839-525C-B5D5647ABA16}"/>
              </a:ext>
            </a:extLst>
          </p:cNvPr>
          <p:cNvCxnSpPr>
            <a:cxnSpLocks/>
            <a:stCxn id="48" idx="3"/>
            <a:endCxn id="8" idx="1"/>
          </p:cNvCxnSpPr>
          <p:nvPr/>
        </p:nvCxnSpPr>
        <p:spPr>
          <a:xfrm>
            <a:off x="5657775" y="4092889"/>
            <a:ext cx="2448573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5FFD916A-A930-C88F-FC9E-30F5A02FA767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555583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微服务重复配置过多，维护成本高</a:t>
            </a:r>
            <a:endParaRPr lang="en-US" altLang="zh-CN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业务配置经常变动，每次修改都要重启服务</a:t>
            </a:r>
            <a:endParaRPr lang="en-US" altLang="zh-CN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网关路由配置写死，如果变更要重启网关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91AE3BE-8657-62F1-FD3C-B3FE089EE033}"/>
              </a:ext>
            </a:extLst>
          </p:cNvPr>
          <p:cNvCxnSpPr>
            <a:stCxn id="40" idx="3"/>
            <a:endCxn id="8" idx="3"/>
          </p:cNvCxnSpPr>
          <p:nvPr/>
        </p:nvCxnSpPr>
        <p:spPr>
          <a:xfrm flipH="1">
            <a:off x="9501980" y="2027254"/>
            <a:ext cx="956883" cy="2066399"/>
          </a:xfrm>
          <a:prstGeom prst="bentConnector3">
            <a:avLst>
              <a:gd name="adj1" fmla="val -2389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9820ED6-F240-C200-D368-ABF1BA608F34}"/>
              </a:ext>
            </a:extLst>
          </p:cNvPr>
          <p:cNvCxnSpPr>
            <a:cxnSpLocks/>
            <a:stCxn id="42" idx="1"/>
            <a:endCxn id="48" idx="0"/>
          </p:cNvCxnSpPr>
          <p:nvPr/>
        </p:nvCxnSpPr>
        <p:spPr>
          <a:xfrm rot="10800000" flipV="1">
            <a:off x="5217996" y="1918726"/>
            <a:ext cx="1756499" cy="191684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93B4DE0-DEAC-1F5B-124B-8FD8FEE8985E}"/>
              </a:ext>
            </a:extLst>
          </p:cNvPr>
          <p:cNvSpPr txBox="1"/>
          <p:nvPr/>
        </p:nvSpPr>
        <p:spPr>
          <a:xfrm>
            <a:off x="5217995" y="2771066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配置变更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07D4C4-5C9A-2E7A-0222-25B2755F8117}"/>
              </a:ext>
            </a:extLst>
          </p:cNvPr>
          <p:cNvSpPr txBox="1"/>
          <p:nvPr/>
        </p:nvSpPr>
        <p:spPr>
          <a:xfrm>
            <a:off x="10700117" y="277724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配置变更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61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7356 3.7037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06941 -0.6217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5104 0.00047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03125 -0.23033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52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2.96296E-6 L 0.02214 -0.2018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60"/>
                            </p:stCondLst>
                            <p:childTnLst>
                              <p:par>
                                <p:cTn id="10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43" grpId="0" animBg="1"/>
      <p:bldP spid="43" grpId="1" animBg="1"/>
      <p:bldP spid="44" grpId="0" animBg="1"/>
      <p:bldP spid="48" grpId="0" animBg="1"/>
      <p:bldP spid="68" grpId="0"/>
      <p:bldP spid="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配置共享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配置热更新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动态路由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环境隔离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/>
              <a:t>添加配置到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添加一些共享配置到</a:t>
            </a:r>
            <a:r>
              <a:rPr lang="en-US" altLang="zh-CN"/>
              <a:t>Nacos</a:t>
            </a:r>
            <a:r>
              <a:rPr lang="zh-CN" altLang="en-US"/>
              <a:t>中，包括：</a:t>
            </a:r>
            <a:r>
              <a:rPr lang="en-US" altLang="zh-CN"/>
              <a:t>Jdbc</a:t>
            </a:r>
            <a:r>
              <a:rPr lang="zh-CN" altLang="en-US"/>
              <a:t>、</a:t>
            </a:r>
            <a:r>
              <a:rPr lang="en-US" altLang="zh-CN"/>
              <a:t>MybatisPlus</a:t>
            </a:r>
            <a:r>
              <a:rPr lang="zh-CN" altLang="en-US"/>
              <a:t>、日志、</a:t>
            </a:r>
            <a:r>
              <a:rPr lang="en-US" altLang="zh-CN"/>
              <a:t>Swagger</a:t>
            </a:r>
            <a:r>
              <a:rPr lang="zh-CN" altLang="en-US"/>
              <a:t>、</a:t>
            </a:r>
            <a:r>
              <a:rPr lang="en-US" altLang="zh-CN"/>
              <a:t>OpenFeign</a:t>
            </a:r>
            <a:r>
              <a:rPr lang="zh-CN" altLang="en-US"/>
              <a:t>等配置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4D4CC9-DD40-5666-A333-54A786A3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85" y="2308633"/>
            <a:ext cx="9256295" cy="4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>
            <a:extLst>
              <a:ext uri="{FF2B5EF4-FFF2-40B4-BE49-F238E27FC236}">
                <a16:creationId xmlns:a16="http://schemas.microsoft.com/office/drawing/2014/main" id="{02F5F1CE-3027-1703-394C-74805922E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130" y="2351258"/>
            <a:ext cx="6873175" cy="41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18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/>
              <a:t>添加配置到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添加一些共享配置到</a:t>
            </a:r>
            <a:r>
              <a:rPr lang="en-US" altLang="zh-CN"/>
              <a:t>Nacos</a:t>
            </a:r>
            <a:r>
              <a:rPr lang="zh-CN" altLang="en-US"/>
              <a:t>中，包括：</a:t>
            </a:r>
            <a:r>
              <a:rPr lang="en-US" altLang="zh-CN"/>
              <a:t>Jdbc</a:t>
            </a:r>
            <a:r>
              <a:rPr lang="zh-CN" altLang="en-US"/>
              <a:t>、</a:t>
            </a:r>
            <a:r>
              <a:rPr lang="en-US" altLang="zh-CN"/>
              <a:t>MybatisPlus</a:t>
            </a:r>
            <a:r>
              <a:rPr lang="zh-CN" altLang="en-US"/>
              <a:t>、日志、</a:t>
            </a:r>
            <a:r>
              <a:rPr lang="en-US" altLang="zh-CN"/>
              <a:t>Swagger</a:t>
            </a:r>
            <a:r>
              <a:rPr lang="zh-CN" altLang="en-US"/>
              <a:t>、</a:t>
            </a:r>
            <a:r>
              <a:rPr lang="en-US" altLang="zh-CN"/>
              <a:t>OpenFeign</a:t>
            </a:r>
            <a:r>
              <a:rPr lang="zh-CN" altLang="en-US"/>
              <a:t>等配置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4D4CC9-DD40-5666-A333-54A786A3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6355" y="2308633"/>
            <a:ext cx="9256295" cy="415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CDAE9864-24FD-9874-247A-F309269D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33" y="2351258"/>
            <a:ext cx="6873175" cy="41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7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CA268C-42D5-5068-6FBD-4A966AAD7C92}"/>
              </a:ext>
            </a:extLst>
          </p:cNvPr>
          <p:cNvSpPr/>
          <p:nvPr/>
        </p:nvSpPr>
        <p:spPr>
          <a:xfrm>
            <a:off x="7523500" y="2930459"/>
            <a:ext cx="716509" cy="369351"/>
          </a:xfrm>
          <a:prstGeom prst="roundRect">
            <a:avLst>
              <a:gd name="adj" fmla="val 50000"/>
            </a:avLst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DF97C1-6ED0-5B78-03EE-AE68188B033F}"/>
              </a:ext>
            </a:extLst>
          </p:cNvPr>
          <p:cNvSpPr/>
          <p:nvPr/>
        </p:nvSpPr>
        <p:spPr>
          <a:xfrm>
            <a:off x="6979029" y="3712254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98A9EE8-DD8A-0A24-FF7C-A89C1D5C7B2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881755" y="3299810"/>
            <a:ext cx="2" cy="41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D018943-9402-8930-DDB4-9BF7C38F7F80}"/>
              </a:ext>
            </a:extLst>
          </p:cNvPr>
          <p:cNvSpPr/>
          <p:nvPr/>
        </p:nvSpPr>
        <p:spPr>
          <a:xfrm>
            <a:off x="6979029" y="4867286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173A80-D1A3-84D0-475D-D42F7124FFA2}"/>
              </a:ext>
            </a:extLst>
          </p:cNvPr>
          <p:cNvSpPr/>
          <p:nvPr/>
        </p:nvSpPr>
        <p:spPr>
          <a:xfrm>
            <a:off x="6529013" y="2730433"/>
            <a:ext cx="2711239" cy="3228933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1A200D-ADA1-D266-AC69-3619CCBC9EBB}"/>
              </a:ext>
            </a:extLst>
          </p:cNvPr>
          <p:cNvSpPr/>
          <p:nvPr/>
        </p:nvSpPr>
        <p:spPr>
          <a:xfrm>
            <a:off x="6529013" y="2348738"/>
            <a:ext cx="2711239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SpringBoot</a:t>
            </a:r>
            <a:r>
              <a:rPr lang="zh-CN" altLang="en-US" sz="1400" b="1"/>
              <a:t>上下文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D288EFB-0CAC-6BD8-66F8-BB4BC92C720E}"/>
              </a:ext>
            </a:extLst>
          </p:cNvPr>
          <p:cNvSpPr/>
          <p:nvPr/>
        </p:nvSpPr>
        <p:spPr>
          <a:xfrm>
            <a:off x="3898238" y="2730433"/>
            <a:ext cx="2630776" cy="3228933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B88D6E-948B-9EB2-16E8-FCB7124630C1}"/>
              </a:ext>
            </a:extLst>
          </p:cNvPr>
          <p:cNvSpPr/>
          <p:nvPr/>
        </p:nvSpPr>
        <p:spPr>
          <a:xfrm>
            <a:off x="3898238" y="2348738"/>
            <a:ext cx="2630776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SpringCloud</a:t>
            </a:r>
            <a:r>
              <a:rPr lang="zh-CN" altLang="en-US" sz="1400" b="1"/>
              <a:t>上下文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4E3B4B-CFB5-A5FA-7E4B-5E3A0F51A922}"/>
              </a:ext>
            </a:extLst>
          </p:cNvPr>
          <p:cNvCxnSpPr/>
          <p:nvPr/>
        </p:nvCxnSpPr>
        <p:spPr>
          <a:xfrm flipV="1">
            <a:off x="6529013" y="2348738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!!zj">
            <a:extLst>
              <a:ext uri="{FF2B5EF4-FFF2-40B4-BE49-F238E27FC236}">
                <a16:creationId xmlns:a16="http://schemas.microsoft.com/office/drawing/2014/main" id="{51B7C338-8235-F39E-EFFE-E49AF7EC3576}"/>
              </a:ext>
            </a:extLst>
          </p:cNvPr>
          <p:cNvCxnSpPr>
            <a:cxnSpLocks/>
          </p:cNvCxnSpPr>
          <p:nvPr/>
        </p:nvCxnSpPr>
        <p:spPr>
          <a:xfrm>
            <a:off x="7881757" y="4371397"/>
            <a:ext cx="0" cy="4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67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35" grpId="0" animBg="1"/>
      <p:bldP spid="36" grpId="0" animBg="1"/>
      <p:bldP spid="45" grpId="1" animBg="1"/>
      <p:bldP spid="4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CA268C-42D5-5068-6FBD-4A966AAD7C92}"/>
              </a:ext>
            </a:extLst>
          </p:cNvPr>
          <p:cNvSpPr/>
          <p:nvPr/>
        </p:nvSpPr>
        <p:spPr>
          <a:xfrm>
            <a:off x="2484207" y="3857150"/>
            <a:ext cx="716509" cy="369351"/>
          </a:xfrm>
          <a:prstGeom prst="roundRect">
            <a:avLst>
              <a:gd name="adj" fmla="val 50000"/>
            </a:avLst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DF97C1-6ED0-5B78-03EE-AE68188B033F}"/>
              </a:ext>
            </a:extLst>
          </p:cNvPr>
          <p:cNvSpPr/>
          <p:nvPr/>
        </p:nvSpPr>
        <p:spPr>
          <a:xfrm>
            <a:off x="6979029" y="3712254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" name="!!jt1">
            <a:extLst>
              <a:ext uri="{FF2B5EF4-FFF2-40B4-BE49-F238E27FC236}">
                <a16:creationId xmlns:a16="http://schemas.microsoft.com/office/drawing/2014/main" id="{598A9EE8-DD8A-0A24-FF7C-A89C1D5C7B2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200716" y="4041826"/>
            <a:ext cx="1077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D018943-9402-8930-DDB4-9BF7C38F7F80}"/>
              </a:ext>
            </a:extLst>
          </p:cNvPr>
          <p:cNvSpPr/>
          <p:nvPr/>
        </p:nvSpPr>
        <p:spPr>
          <a:xfrm>
            <a:off x="6979029" y="4867286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173A80-D1A3-84D0-475D-D42F7124FFA2}"/>
              </a:ext>
            </a:extLst>
          </p:cNvPr>
          <p:cNvSpPr/>
          <p:nvPr/>
        </p:nvSpPr>
        <p:spPr>
          <a:xfrm>
            <a:off x="6529013" y="2730431"/>
            <a:ext cx="2711239" cy="3221051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1A200D-ADA1-D266-AC69-3619CCBC9EBB}"/>
              </a:ext>
            </a:extLst>
          </p:cNvPr>
          <p:cNvSpPr/>
          <p:nvPr/>
        </p:nvSpPr>
        <p:spPr>
          <a:xfrm>
            <a:off x="6529013" y="2348738"/>
            <a:ext cx="2711239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SpringBoot</a:t>
            </a:r>
            <a:r>
              <a:rPr lang="zh-CN" altLang="en-US" sz="1400" b="1"/>
              <a:t>上下文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030DE6-7164-8561-DE5D-5824E3C42B7B}"/>
              </a:ext>
            </a:extLst>
          </p:cNvPr>
          <p:cNvSpPr/>
          <p:nvPr/>
        </p:nvSpPr>
        <p:spPr>
          <a:xfrm>
            <a:off x="3862554" y="2730431"/>
            <a:ext cx="2666460" cy="3221051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1D40B4-123D-6573-9615-FEEE00A9C215}"/>
              </a:ext>
            </a:extLst>
          </p:cNvPr>
          <p:cNvSpPr/>
          <p:nvPr/>
        </p:nvSpPr>
        <p:spPr>
          <a:xfrm>
            <a:off x="3862554" y="2348738"/>
            <a:ext cx="2666460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SpringCloud</a:t>
            </a:r>
            <a:r>
              <a:rPr lang="zh-CN" altLang="en-US" sz="1400" b="1"/>
              <a:t>上下文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20D1D7-FE30-BB46-8FA1-24E09A5B60B7}"/>
              </a:ext>
            </a:extLst>
          </p:cNvPr>
          <p:cNvCxnSpPr/>
          <p:nvPr/>
        </p:nvCxnSpPr>
        <p:spPr>
          <a:xfrm flipV="1">
            <a:off x="6529013" y="2348738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9C4B8E5-7A4E-4DF5-8695-49151D207F05}"/>
              </a:ext>
            </a:extLst>
          </p:cNvPr>
          <p:cNvSpPr/>
          <p:nvPr/>
        </p:nvSpPr>
        <p:spPr>
          <a:xfrm>
            <a:off x="4278660" y="3712254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拉取</a:t>
            </a:r>
            <a:r>
              <a:rPr lang="en-US" altLang="zh-CN" sz="1200"/>
              <a:t>Nacos</a:t>
            </a:r>
            <a:r>
              <a:rPr lang="zh-CN" altLang="en-US" sz="1200"/>
              <a:t>配置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C22403-1A6E-A8AB-595D-0167B017FA4C}"/>
              </a:ext>
            </a:extLst>
          </p:cNvPr>
          <p:cNvSpPr/>
          <p:nvPr/>
        </p:nvSpPr>
        <p:spPr>
          <a:xfrm>
            <a:off x="4278660" y="4867286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364A0D-0CC8-0B41-7B83-F529614045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181388" y="4371397"/>
            <a:ext cx="0" cy="4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!!zj">
            <a:extLst>
              <a:ext uri="{FF2B5EF4-FFF2-40B4-BE49-F238E27FC236}">
                <a16:creationId xmlns:a16="http://schemas.microsoft.com/office/drawing/2014/main" id="{0A3A1653-1F7C-1FD9-29B5-93A1993ED0DE}"/>
              </a:ext>
            </a:extLst>
          </p:cNvPr>
          <p:cNvCxnSpPr>
            <a:cxnSpLocks/>
          </p:cNvCxnSpPr>
          <p:nvPr/>
        </p:nvCxnSpPr>
        <p:spPr>
          <a:xfrm>
            <a:off x="7881757" y="4371397"/>
            <a:ext cx="0" cy="4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E69F26E-4A74-5723-74AA-79AFD79989EB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084115" y="4041826"/>
            <a:ext cx="894914" cy="1155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C13C092-4E36-32F6-B4D0-856CCD50019A}"/>
              </a:ext>
            </a:extLst>
          </p:cNvPr>
          <p:cNvSpPr/>
          <p:nvPr/>
        </p:nvSpPr>
        <p:spPr>
          <a:xfrm>
            <a:off x="4273543" y="2886793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bootstrap.yml</a:t>
            </a:r>
            <a:endParaRPr lang="zh-CN" alt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CA268C-42D5-5068-6FBD-4A966AAD7C92}"/>
              </a:ext>
            </a:extLst>
          </p:cNvPr>
          <p:cNvSpPr/>
          <p:nvPr/>
        </p:nvSpPr>
        <p:spPr>
          <a:xfrm>
            <a:off x="2509813" y="3210355"/>
            <a:ext cx="716509" cy="369351"/>
          </a:xfrm>
          <a:prstGeom prst="roundRect">
            <a:avLst>
              <a:gd name="adj" fmla="val 50000"/>
            </a:avLst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DF97C1-6ED0-5B78-03EE-AE68188B033F}"/>
              </a:ext>
            </a:extLst>
          </p:cNvPr>
          <p:cNvSpPr/>
          <p:nvPr/>
        </p:nvSpPr>
        <p:spPr>
          <a:xfrm>
            <a:off x="6979029" y="3712254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" name="!!jt1">
            <a:extLst>
              <a:ext uri="{FF2B5EF4-FFF2-40B4-BE49-F238E27FC236}">
                <a16:creationId xmlns:a16="http://schemas.microsoft.com/office/drawing/2014/main" id="{598A9EE8-DD8A-0A24-FF7C-A89C1D5C7B2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226322" y="3395031"/>
            <a:ext cx="104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D018943-9402-8930-DDB4-9BF7C38F7F80}"/>
              </a:ext>
            </a:extLst>
          </p:cNvPr>
          <p:cNvSpPr/>
          <p:nvPr/>
        </p:nvSpPr>
        <p:spPr>
          <a:xfrm>
            <a:off x="6979029" y="4867286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173A80-D1A3-84D0-475D-D42F7124FFA2}"/>
              </a:ext>
            </a:extLst>
          </p:cNvPr>
          <p:cNvSpPr/>
          <p:nvPr/>
        </p:nvSpPr>
        <p:spPr>
          <a:xfrm>
            <a:off x="6529013" y="2730432"/>
            <a:ext cx="2711239" cy="376917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1A200D-ADA1-D266-AC69-3619CCBC9EBB}"/>
              </a:ext>
            </a:extLst>
          </p:cNvPr>
          <p:cNvSpPr/>
          <p:nvPr/>
        </p:nvSpPr>
        <p:spPr>
          <a:xfrm>
            <a:off x="6529013" y="2348738"/>
            <a:ext cx="2711239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SpringBoot</a:t>
            </a:r>
            <a:r>
              <a:rPr lang="zh-CN" altLang="en-US" sz="1400" b="1"/>
              <a:t>上下文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030DE6-7164-8561-DE5D-5824E3C42B7B}"/>
              </a:ext>
            </a:extLst>
          </p:cNvPr>
          <p:cNvSpPr/>
          <p:nvPr/>
        </p:nvSpPr>
        <p:spPr>
          <a:xfrm>
            <a:off x="3862554" y="2730432"/>
            <a:ext cx="2666460" cy="376917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1D40B4-123D-6573-9615-FEEE00A9C215}"/>
              </a:ext>
            </a:extLst>
          </p:cNvPr>
          <p:cNvSpPr/>
          <p:nvPr/>
        </p:nvSpPr>
        <p:spPr>
          <a:xfrm>
            <a:off x="3862554" y="2348738"/>
            <a:ext cx="2666460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SpringCloud</a:t>
            </a:r>
            <a:r>
              <a:rPr lang="zh-CN" altLang="en-US" sz="1400" b="1"/>
              <a:t>上下文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20D1D7-FE30-BB46-8FA1-24E09A5B60B7}"/>
              </a:ext>
            </a:extLst>
          </p:cNvPr>
          <p:cNvCxnSpPr/>
          <p:nvPr/>
        </p:nvCxnSpPr>
        <p:spPr>
          <a:xfrm flipV="1">
            <a:off x="6529013" y="2348738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9C4B8E5-7A4E-4DF5-8695-49151D207F05}"/>
              </a:ext>
            </a:extLst>
          </p:cNvPr>
          <p:cNvSpPr/>
          <p:nvPr/>
        </p:nvSpPr>
        <p:spPr>
          <a:xfrm>
            <a:off x="4278660" y="4319231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拉取</a:t>
            </a:r>
            <a:r>
              <a:rPr lang="en-US" altLang="zh-CN" sz="1200"/>
              <a:t>Nacos</a:t>
            </a:r>
            <a:r>
              <a:rPr lang="zh-CN" altLang="en-US" sz="1200"/>
              <a:t>配置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C22403-1A6E-A8AB-595D-0167B017FA4C}"/>
              </a:ext>
            </a:extLst>
          </p:cNvPr>
          <p:cNvSpPr/>
          <p:nvPr/>
        </p:nvSpPr>
        <p:spPr>
          <a:xfrm>
            <a:off x="4278660" y="5545210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364A0D-0CC8-0B41-7B83-F529614045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181388" y="4978374"/>
            <a:ext cx="0" cy="56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!!zj">
            <a:extLst>
              <a:ext uri="{FF2B5EF4-FFF2-40B4-BE49-F238E27FC236}">
                <a16:creationId xmlns:a16="http://schemas.microsoft.com/office/drawing/2014/main" id="{0A3A1653-1F7C-1FD9-29B5-93A1993ED0DE}"/>
              </a:ext>
            </a:extLst>
          </p:cNvPr>
          <p:cNvCxnSpPr>
            <a:cxnSpLocks/>
          </p:cNvCxnSpPr>
          <p:nvPr/>
        </p:nvCxnSpPr>
        <p:spPr>
          <a:xfrm>
            <a:off x="7881757" y="4371397"/>
            <a:ext cx="0" cy="49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E69F26E-4A74-5723-74AA-79AFD79989EB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084115" y="4041826"/>
            <a:ext cx="894914" cy="18329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DD76-62D8-0FF2-6BB5-17D9F7536460}"/>
              </a:ext>
            </a:extLst>
          </p:cNvPr>
          <p:cNvSpPr/>
          <p:nvPr/>
        </p:nvSpPr>
        <p:spPr>
          <a:xfrm>
            <a:off x="4273544" y="3065460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bootstrap.yml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1A59982-2E28-629C-CCF4-306B8CA3A09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176272" y="3724603"/>
            <a:ext cx="5116" cy="59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58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659144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CA268C-42D5-5068-6FBD-4A966AAD7C92}"/>
              </a:ext>
            </a:extLst>
          </p:cNvPr>
          <p:cNvSpPr/>
          <p:nvPr/>
        </p:nvSpPr>
        <p:spPr>
          <a:xfrm>
            <a:off x="2509813" y="3210355"/>
            <a:ext cx="716509" cy="369351"/>
          </a:xfrm>
          <a:prstGeom prst="roundRect">
            <a:avLst>
              <a:gd name="adj" fmla="val 50000"/>
            </a:avLst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启动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DF97C1-6ED0-5B78-03EE-AE68188B033F}"/>
              </a:ext>
            </a:extLst>
          </p:cNvPr>
          <p:cNvSpPr/>
          <p:nvPr/>
        </p:nvSpPr>
        <p:spPr>
          <a:xfrm>
            <a:off x="6979029" y="3057986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8" name="!!jt1">
            <a:extLst>
              <a:ext uri="{FF2B5EF4-FFF2-40B4-BE49-F238E27FC236}">
                <a16:creationId xmlns:a16="http://schemas.microsoft.com/office/drawing/2014/main" id="{598A9EE8-DD8A-0A24-FF7C-A89C1D5C7B2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226322" y="3395031"/>
            <a:ext cx="104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D018943-9402-8930-DDB4-9BF7C38F7F80}"/>
              </a:ext>
            </a:extLst>
          </p:cNvPr>
          <p:cNvSpPr/>
          <p:nvPr/>
        </p:nvSpPr>
        <p:spPr>
          <a:xfrm>
            <a:off x="6979027" y="5545210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1173A80-D1A3-84D0-475D-D42F7124FFA2}"/>
              </a:ext>
            </a:extLst>
          </p:cNvPr>
          <p:cNvSpPr/>
          <p:nvPr/>
        </p:nvSpPr>
        <p:spPr>
          <a:xfrm>
            <a:off x="6529013" y="2730432"/>
            <a:ext cx="2711239" cy="376917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1A200D-ADA1-D266-AC69-3619CCBC9EBB}"/>
              </a:ext>
            </a:extLst>
          </p:cNvPr>
          <p:cNvSpPr/>
          <p:nvPr/>
        </p:nvSpPr>
        <p:spPr>
          <a:xfrm>
            <a:off x="6529013" y="2348738"/>
            <a:ext cx="2711239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SpringBoot</a:t>
            </a:r>
            <a:r>
              <a:rPr lang="zh-CN" altLang="en-US" sz="1400" b="1"/>
              <a:t>上下文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030DE6-7164-8561-DE5D-5824E3C42B7B}"/>
              </a:ext>
            </a:extLst>
          </p:cNvPr>
          <p:cNvSpPr/>
          <p:nvPr/>
        </p:nvSpPr>
        <p:spPr>
          <a:xfrm>
            <a:off x="3862554" y="2730432"/>
            <a:ext cx="2666460" cy="3769176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1D40B4-123D-6573-9615-FEEE00A9C215}"/>
              </a:ext>
            </a:extLst>
          </p:cNvPr>
          <p:cNvSpPr/>
          <p:nvPr/>
        </p:nvSpPr>
        <p:spPr>
          <a:xfrm>
            <a:off x="3862554" y="2348738"/>
            <a:ext cx="2666460" cy="381694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SpringCloud</a:t>
            </a:r>
            <a:r>
              <a:rPr lang="zh-CN" altLang="en-US" sz="1400" b="1"/>
              <a:t>上下文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20D1D7-FE30-BB46-8FA1-24E09A5B60B7}"/>
              </a:ext>
            </a:extLst>
          </p:cNvPr>
          <p:cNvCxnSpPr/>
          <p:nvPr/>
        </p:nvCxnSpPr>
        <p:spPr>
          <a:xfrm flipV="1">
            <a:off x="6529013" y="2348738"/>
            <a:ext cx="0" cy="381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9C4B8E5-7A4E-4DF5-8695-49151D207F05}"/>
              </a:ext>
            </a:extLst>
          </p:cNvPr>
          <p:cNvSpPr/>
          <p:nvPr/>
        </p:nvSpPr>
        <p:spPr>
          <a:xfrm>
            <a:off x="4278660" y="4319231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拉取</a:t>
            </a:r>
            <a:r>
              <a:rPr lang="en-US" altLang="zh-CN" sz="1200"/>
              <a:t>Nacos</a:t>
            </a:r>
            <a:r>
              <a:rPr lang="zh-CN" altLang="en-US" sz="1200"/>
              <a:t>配置</a:t>
            </a:r>
            <a:endParaRPr lang="zh-CN" altLang="en-US" sz="1200">
              <a:solidFill>
                <a:schemeClr val="dk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C22403-1A6E-A8AB-595D-0167B017FA4C}"/>
              </a:ext>
            </a:extLst>
          </p:cNvPr>
          <p:cNvSpPr/>
          <p:nvPr/>
        </p:nvSpPr>
        <p:spPr>
          <a:xfrm>
            <a:off x="4278660" y="5545210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/>
              <a:t>初始化</a:t>
            </a:r>
            <a:endParaRPr lang="en-US" altLang="zh-CN" sz="1200"/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ApplicationContext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364A0D-0CC8-0B41-7B83-F529614045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181388" y="4978374"/>
            <a:ext cx="0" cy="56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E69F26E-4A74-5723-74AA-79AFD79989EB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084115" y="3387558"/>
            <a:ext cx="894914" cy="24872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DD76-62D8-0FF2-6BB5-17D9F7536460}"/>
              </a:ext>
            </a:extLst>
          </p:cNvPr>
          <p:cNvSpPr/>
          <p:nvPr/>
        </p:nvSpPr>
        <p:spPr>
          <a:xfrm>
            <a:off x="4273544" y="3065460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</a:t>
            </a:r>
            <a:endParaRPr lang="en-US" altLang="zh-CN" sz="1200">
              <a:solidFill>
                <a:schemeClr val="dk1"/>
              </a:solidFill>
            </a:endParaRPr>
          </a:p>
          <a:p>
            <a:pPr algn="ctr"/>
            <a:r>
              <a:rPr lang="en-US" altLang="zh-CN" sz="1200">
                <a:solidFill>
                  <a:schemeClr val="dk1"/>
                </a:solidFill>
              </a:rPr>
              <a:t>bootstrap.yml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1A59982-2E28-629C-CCF4-306B8CA3A09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176272" y="3724603"/>
            <a:ext cx="5116" cy="59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3BE8880-A4D6-57F1-5989-0BADD7B02095}"/>
              </a:ext>
            </a:extLst>
          </p:cNvPr>
          <p:cNvSpPr/>
          <p:nvPr/>
        </p:nvSpPr>
        <p:spPr>
          <a:xfrm>
            <a:off x="6979027" y="4319231"/>
            <a:ext cx="1805455" cy="659143"/>
          </a:xfrm>
          <a:prstGeom prst="rect">
            <a:avLst/>
          </a:prstGeom>
          <a:ln w="9525"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</a:rPr>
              <a:t>合并配置</a:t>
            </a:r>
          </a:p>
        </p:txBody>
      </p:sp>
      <p:cxnSp>
        <p:nvCxnSpPr>
          <p:cNvPr id="9" name="11">
            <a:extLst>
              <a:ext uri="{FF2B5EF4-FFF2-40B4-BE49-F238E27FC236}">
                <a16:creationId xmlns:a16="http://schemas.microsoft.com/office/drawing/2014/main" id="{A14C6002-B8D6-B40C-40AB-D2C22B1944E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881755" y="3717129"/>
            <a:ext cx="2" cy="60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!!zj">
            <a:extLst>
              <a:ext uri="{FF2B5EF4-FFF2-40B4-BE49-F238E27FC236}">
                <a16:creationId xmlns:a16="http://schemas.microsoft.com/office/drawing/2014/main" id="{C7725B95-463D-07F2-EC61-E799BBC5BF55}"/>
              </a:ext>
            </a:extLst>
          </p:cNvPr>
          <p:cNvCxnSpPr>
            <a:cxnSpLocks/>
          </p:cNvCxnSpPr>
          <p:nvPr/>
        </p:nvCxnSpPr>
        <p:spPr>
          <a:xfrm>
            <a:off x="7881755" y="4978374"/>
            <a:ext cx="0" cy="56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6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403471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  <a:endParaRPr lang="en-US" altLang="zh-CN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C3DF55-19DF-009B-EC50-1B1F1E7AEA24}"/>
              </a:ext>
            </a:extLst>
          </p:cNvPr>
          <p:cNvGrpSpPr/>
          <p:nvPr/>
        </p:nvGrpSpPr>
        <p:grpSpPr>
          <a:xfrm>
            <a:off x="2315209" y="2657857"/>
            <a:ext cx="7561581" cy="2489496"/>
            <a:chOff x="1351993" y="3006664"/>
            <a:chExt cx="7561581" cy="248949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E428D7-BFDD-9513-BC06-86DA5B8BE405}"/>
                </a:ext>
              </a:extLst>
            </p:cNvPr>
            <p:cNvSpPr/>
            <p:nvPr/>
          </p:nvSpPr>
          <p:spPr>
            <a:xfrm>
              <a:off x="1351993" y="3006664"/>
              <a:ext cx="7561581" cy="248949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315E1C-CCA8-251B-CC87-847851E3DAAE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&lt;!--nacos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配置管理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&gt;spring-cloud-starter-alibaba-nacos-config&lt;/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读取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bootstrap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&gt;spring-cloud-starter-bootstrap&lt;/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992F414-AFCB-8DAC-7FA9-2BD8C6B6B971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1C19113-412F-7F0E-E560-0C061D4D071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14EF0F5-2AFF-B259-A2DE-125AA303EE2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8946CD1-1BBA-7EE1-D513-230538BE7AC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229C9EE-C4D0-9902-3A1E-B55BABFA315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6AC2CE5D-E8DD-3BF8-BE62-3F305EBCD98B}"/>
              </a:ext>
            </a:extLst>
          </p:cNvPr>
          <p:cNvSpPr txBox="1">
            <a:spLocks/>
          </p:cNvSpPr>
          <p:nvPr/>
        </p:nvSpPr>
        <p:spPr>
          <a:xfrm>
            <a:off x="2195450" y="2131735"/>
            <a:ext cx="7681339" cy="5261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</a:t>
            </a:r>
            <a:endParaRPr lang="en-US" altLang="zh-CN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888C029-A4DF-5691-92AD-EF03F07418E5}"/>
              </a:ext>
            </a:extLst>
          </p:cNvPr>
          <p:cNvGrpSpPr/>
          <p:nvPr/>
        </p:nvGrpSpPr>
        <p:grpSpPr>
          <a:xfrm>
            <a:off x="12630497" y="2657857"/>
            <a:ext cx="7561581" cy="3092812"/>
            <a:chOff x="1351993" y="3006664"/>
            <a:chExt cx="7561581" cy="309281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08CCA4B1-CF3E-60A0-9D76-7C8ADE22B9E9}"/>
                </a:ext>
              </a:extLst>
            </p:cNvPr>
            <p:cNvSpPr/>
            <p:nvPr/>
          </p:nvSpPr>
          <p:spPr>
            <a:xfrm>
              <a:off x="1351993" y="3006664"/>
              <a:ext cx="7561581" cy="30928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44656BD-415A-11A3-0E64-E740D18518DA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267765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cart-service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profiles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active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dev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nacos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file-extension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文件后缀名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shared-configs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shared-jdbc.yaml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mybatis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shared-log.yaml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共享日志配置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shared-swagger.yaml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共享日志配置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84E1417-DB2C-802E-55D5-5CB3CFAE40AD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0935858-8D29-D0A4-092E-94BD115BE99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EF68810-BF2E-29D9-52CE-BB406F78AF9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D0E03B5-A715-E8F6-AF72-CA7D37E5AC9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595EC96-0B7C-F540-242F-4932C53C88E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213B6776-2E6A-DDEC-D6B7-928E38820E33}"/>
              </a:ext>
            </a:extLst>
          </p:cNvPr>
          <p:cNvSpPr txBox="1">
            <a:spLocks/>
          </p:cNvSpPr>
          <p:nvPr/>
        </p:nvSpPr>
        <p:spPr>
          <a:xfrm>
            <a:off x="12510738" y="2131735"/>
            <a:ext cx="7681339" cy="4928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2"/>
            </a:pPr>
            <a:r>
              <a:rPr lang="zh-CN" altLang="en-US"/>
              <a:t>新建</a:t>
            </a:r>
            <a:r>
              <a:rPr lang="en-US" altLang="zh-CN"/>
              <a:t>bootstrap.yaml</a:t>
            </a:r>
          </a:p>
        </p:txBody>
      </p:sp>
    </p:spTree>
    <p:extLst>
      <p:ext uri="{BB962C8B-B14F-4D97-AF65-F5344CB8AC3E}">
        <p14:creationId xmlns:p14="http://schemas.microsoft.com/office/powerpoint/2010/main" val="46136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AB7A04A-164A-B7E0-DB4C-652819602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/>
              <a:t>拉取共享配置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40E27-5851-28C2-FA44-E6F4F111A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3"/>
            <a:ext cx="9214230" cy="403471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NacosConfig</a:t>
            </a:r>
            <a:r>
              <a:rPr lang="zh-CN" altLang="en-US"/>
              <a:t>拉取共享配置代替微服务的本地配置。</a:t>
            </a:r>
            <a:endParaRPr lang="en-US" altLang="zh-CN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C3DF55-19DF-009B-EC50-1B1F1E7AEA24}"/>
              </a:ext>
            </a:extLst>
          </p:cNvPr>
          <p:cNvGrpSpPr/>
          <p:nvPr/>
        </p:nvGrpSpPr>
        <p:grpSpPr>
          <a:xfrm>
            <a:off x="2315209" y="2657857"/>
            <a:ext cx="7561581" cy="3092812"/>
            <a:chOff x="1351993" y="3006664"/>
            <a:chExt cx="7561581" cy="309281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E428D7-BFDD-9513-BC06-86DA5B8BE405}"/>
                </a:ext>
              </a:extLst>
            </p:cNvPr>
            <p:cNvSpPr/>
            <p:nvPr/>
          </p:nvSpPr>
          <p:spPr>
            <a:xfrm>
              <a:off x="1351993" y="3006664"/>
              <a:ext cx="7561581" cy="30928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315E1C-CCA8-251B-CC87-847851E3DAAE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267765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cart-service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profiles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active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dev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nacos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file-extension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文件后缀名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shared-configs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shared-jdbc.yaml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mybatis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shared-log.yaml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共享日志配置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shared-swagger.yaml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共享日志配置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992F414-AFCB-8DAC-7FA9-2BD8C6B6B971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1C19113-412F-7F0E-E560-0C061D4D071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14EF0F5-2AFF-B259-A2DE-125AA303EE2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8946CD1-1BBA-7EE1-D513-230538BE7AC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229C9EE-C4D0-9902-3A1E-B55BABFA315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6AC2CE5D-E8DD-3BF8-BE62-3F305EBCD98B}"/>
              </a:ext>
            </a:extLst>
          </p:cNvPr>
          <p:cNvSpPr txBox="1">
            <a:spLocks/>
          </p:cNvSpPr>
          <p:nvPr/>
        </p:nvSpPr>
        <p:spPr>
          <a:xfrm>
            <a:off x="2195450" y="2131735"/>
            <a:ext cx="7681339" cy="4928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2"/>
            </a:pPr>
            <a:r>
              <a:rPr lang="zh-CN" altLang="en-US"/>
              <a:t>新建</a:t>
            </a:r>
            <a:r>
              <a:rPr lang="en-US" altLang="zh-CN"/>
              <a:t>bootstrap.yaml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184F0C-52EF-6CAD-27D8-06A3D1AA2C91}"/>
              </a:ext>
            </a:extLst>
          </p:cNvPr>
          <p:cNvGrpSpPr/>
          <p:nvPr/>
        </p:nvGrpSpPr>
        <p:grpSpPr>
          <a:xfrm>
            <a:off x="-7815143" y="2657857"/>
            <a:ext cx="7561581" cy="2489496"/>
            <a:chOff x="1351993" y="3006664"/>
            <a:chExt cx="7561581" cy="248949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16E20DB-5993-8433-E05A-7FD95DD68024}"/>
                </a:ext>
              </a:extLst>
            </p:cNvPr>
            <p:cNvSpPr/>
            <p:nvPr/>
          </p:nvSpPr>
          <p:spPr>
            <a:xfrm>
              <a:off x="1351993" y="3006664"/>
              <a:ext cx="7561581" cy="248949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7B7604-2871-2118-F899-75FA17DD0971}"/>
                </a:ext>
              </a:extLst>
            </p:cNvPr>
            <p:cNvSpPr txBox="1"/>
            <p:nvPr/>
          </p:nvSpPr>
          <p:spPr>
            <a:xfrm>
              <a:off x="1351996" y="3313106"/>
              <a:ext cx="7462405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&lt;!--nacos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配置管理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&gt;spring-cloud-starter-alibaba-nacos-config&lt;/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读取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bootstrap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&gt;spring-cloud-starter-bootstrap&lt;/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A3E81D3-6348-68EB-B109-AD880112FF39}"/>
                </a:ext>
              </a:extLst>
            </p:cNvPr>
            <p:cNvSpPr/>
            <p:nvPr/>
          </p:nvSpPr>
          <p:spPr>
            <a:xfrm>
              <a:off x="1351994" y="3028401"/>
              <a:ext cx="756157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1EABD10-E0FF-F7A8-71DE-1FC3EABD8CF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6E5287B-21F1-D5AF-DC3B-33FBE2E22DB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DCA98A9-09AA-3B27-794C-4F8E40FD8AC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D790672-B739-1C5C-C8F2-E693DC2D012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56FDF971-866B-F30B-D22A-7F67D265C629}"/>
              </a:ext>
            </a:extLst>
          </p:cNvPr>
          <p:cNvSpPr txBox="1">
            <a:spLocks/>
          </p:cNvSpPr>
          <p:nvPr/>
        </p:nvSpPr>
        <p:spPr>
          <a:xfrm>
            <a:off x="-7934902" y="2131735"/>
            <a:ext cx="7681339" cy="5261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593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78D52D-01FA-07B3-1716-80213EAE7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632030"/>
            <a:ext cx="5973761" cy="2584030"/>
          </a:xfrm>
        </p:spPr>
        <p:txBody>
          <a:bodyPr/>
          <a:lstStyle/>
          <a:p>
            <a:r>
              <a:rPr lang="zh-CN" altLang="en-US"/>
              <a:t>网关路由</a:t>
            </a:r>
            <a:endParaRPr lang="en-US" altLang="zh-CN"/>
          </a:p>
          <a:p>
            <a:r>
              <a:rPr lang="zh-CN" altLang="en-US"/>
              <a:t>网关鉴权</a:t>
            </a:r>
            <a:endParaRPr lang="en-US" altLang="zh-CN"/>
          </a:p>
          <a:p>
            <a:r>
              <a:rPr lang="zh-CN" altLang="en-US"/>
              <a:t>配置管理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102633"/>
      </p:ext>
    </p:extLst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配置共享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配置热更新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动态路由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环境隔离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042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除了</a:t>
            </a:r>
            <a:r>
              <a:rPr lang="en-US" altLang="zh-CN"/>
              <a:t>Spring</a:t>
            </a:r>
            <a:r>
              <a:rPr lang="zh-CN" altLang="en-US"/>
              <a:t>的配置以外，业务中基于</a:t>
            </a:r>
            <a:r>
              <a:rPr lang="en-US" altLang="zh-CN" b="1"/>
              <a:t>@ConfigurationProperties</a:t>
            </a:r>
            <a:r>
              <a:rPr lang="zh-CN" altLang="en-US"/>
              <a:t>的自定义配置属性也都可以从</a:t>
            </a:r>
            <a:r>
              <a:rPr lang="en-US" altLang="zh-CN"/>
              <a:t>Nacos</a:t>
            </a:r>
            <a:r>
              <a:rPr lang="zh-CN" altLang="en-US"/>
              <a:t>读取。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配置热更新</a:t>
            </a:r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1DBCC1B1-2C9B-0DE2-BCA7-38AA8A6B6CB7}"/>
              </a:ext>
            </a:extLst>
          </p:cNvPr>
          <p:cNvSpPr/>
          <p:nvPr/>
        </p:nvSpPr>
        <p:spPr>
          <a:xfrm>
            <a:off x="4699322" y="4190035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3"/>
            <a:extLst>
              <a:ext uri="{FF2B5EF4-FFF2-40B4-BE49-F238E27FC236}">
                <a16:creationId xmlns:a16="http://schemas.microsoft.com/office/drawing/2014/main" id="{7D4BE825-2A49-C88E-5555-E301E67F9F7E}"/>
              </a:ext>
            </a:extLst>
          </p:cNvPr>
          <p:cNvSpPr/>
          <p:nvPr/>
        </p:nvSpPr>
        <p:spPr>
          <a:xfrm>
            <a:off x="6148144" y="4239228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02164-ED1B-AB3E-F5DC-3803569B3B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购物车的限定数量目前是写死在业务中的，将其改为读取配置文件属性，并将配置交给</a:t>
            </a:r>
            <a:r>
              <a:rPr lang="en-US" altLang="zh-CN"/>
              <a:t>Nacos</a:t>
            </a:r>
            <a:r>
              <a:rPr lang="zh-CN" altLang="en-US"/>
              <a:t>管理，实现热更新。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：针对某个项目的配置文件，在</a:t>
            </a:r>
            <a:r>
              <a:rPr lang="en-US" altLang="zh-CN"/>
              <a:t>nacos</a:t>
            </a:r>
            <a:r>
              <a:rPr lang="zh-CN" altLang="en-US"/>
              <a:t>中的命名方式一般是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服务名</a:t>
            </a:r>
            <a:r>
              <a:rPr lang="zh-CN" altLang="en-US"/>
              <a:t>：例如购物车服务，就是</a:t>
            </a:r>
            <a:r>
              <a:rPr lang="en-US" altLang="zh-CN"/>
              <a:t>cart-service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/>
              <a:t>spring.active.profile</a:t>
            </a:r>
            <a:r>
              <a:rPr lang="zh-CN" altLang="en-US"/>
              <a:t>：用于区分不同的环境，例如</a:t>
            </a:r>
            <a:r>
              <a:rPr lang="en-US" altLang="zh-CN"/>
              <a:t>local</a:t>
            </a:r>
            <a:r>
              <a:rPr lang="zh-CN" altLang="en-US"/>
              <a:t>、</a:t>
            </a:r>
            <a:r>
              <a:rPr lang="en-US" altLang="zh-CN"/>
              <a:t>dev</a:t>
            </a:r>
            <a:r>
              <a:rPr lang="zh-CN" altLang="en-US"/>
              <a:t>、</a:t>
            </a:r>
            <a:r>
              <a:rPr lang="en-US" altLang="zh-CN"/>
              <a:t>test</a:t>
            </a:r>
            <a:r>
              <a:rPr lang="zh-CN" altLang="en-US"/>
              <a:t>，可以省略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后缀名</a:t>
            </a:r>
            <a:r>
              <a:rPr lang="zh-CN" altLang="en-US"/>
              <a:t>：例如</a:t>
            </a:r>
            <a:r>
              <a:rPr lang="en-US" altLang="zh-CN"/>
              <a:t>yaml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00598BC-D08F-B41A-47B2-E599A5AB05BF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配置热更新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A67C5-770D-DF7A-1153-9B07A6F46331}"/>
              </a:ext>
            </a:extLst>
          </p:cNvPr>
          <p:cNvSpPr txBox="1"/>
          <p:nvPr/>
        </p:nvSpPr>
        <p:spPr>
          <a:xfrm>
            <a:off x="3174714" y="3244334"/>
            <a:ext cx="629805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</a:rPr>
              <a:t>[</a:t>
            </a:r>
            <a:r>
              <a:rPr lang="zh-CN" altLang="en-US">
                <a:solidFill>
                  <a:schemeClr val="bg1"/>
                </a:solidFill>
              </a:rPr>
              <a:t>服务名</a:t>
            </a:r>
            <a:r>
              <a:rPr lang="en-US" altLang="zh-CN">
                <a:solidFill>
                  <a:schemeClr val="bg1"/>
                </a:solidFill>
              </a:rPr>
              <a:t>]-[spring.active.profile].[</a:t>
            </a:r>
            <a:r>
              <a:rPr lang="zh-CN" altLang="en-US">
                <a:solidFill>
                  <a:schemeClr val="bg1"/>
                </a:solidFill>
              </a:rPr>
              <a:t>后缀名</a:t>
            </a:r>
            <a:r>
              <a:rPr lang="en-US" altLang="zh-CN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8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配置共享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配置热更新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动态路由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环境隔离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234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是目前国内企业中占比最多的注册中心组件。它是阿里巴巴的产品，目前已经加入</a:t>
            </a:r>
            <a:r>
              <a:rPr lang="en-US" altLang="zh-CN"/>
              <a:t>SpringCloudAlibaba</a:t>
            </a:r>
            <a:r>
              <a:rPr lang="zh-CN" altLang="en-US"/>
              <a:t>中。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动态路由</a:t>
            </a:r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1DBCC1B1-2C9B-0DE2-BCA7-38AA8A6B6CB7}"/>
              </a:ext>
            </a:extLst>
          </p:cNvPr>
          <p:cNvSpPr/>
          <p:nvPr/>
        </p:nvSpPr>
        <p:spPr>
          <a:xfrm>
            <a:off x="4699322" y="4190035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3"/>
            <a:extLst>
              <a:ext uri="{FF2B5EF4-FFF2-40B4-BE49-F238E27FC236}">
                <a16:creationId xmlns:a16="http://schemas.microsoft.com/office/drawing/2014/main" id="{7D4BE825-2A49-C88E-5555-E301E67F9F7E}"/>
              </a:ext>
            </a:extLst>
          </p:cNvPr>
          <p:cNvSpPr/>
          <p:nvPr/>
        </p:nvSpPr>
        <p:spPr>
          <a:xfrm>
            <a:off x="6148144" y="4239228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7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配置共享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配置热更新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动态路由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环境隔离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71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环境隔离</a:t>
            </a:r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1DBCC1B1-2C9B-0DE2-BCA7-38AA8A6B6CB7}"/>
              </a:ext>
            </a:extLst>
          </p:cNvPr>
          <p:cNvSpPr/>
          <p:nvPr/>
        </p:nvSpPr>
        <p:spPr>
          <a:xfrm>
            <a:off x="3743827" y="3820166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3"/>
            <a:extLst>
              <a:ext uri="{FF2B5EF4-FFF2-40B4-BE49-F238E27FC236}">
                <a16:creationId xmlns:a16="http://schemas.microsoft.com/office/drawing/2014/main" id="{7D4BE825-2A49-C88E-5555-E301E67F9F7E}"/>
              </a:ext>
            </a:extLst>
          </p:cNvPr>
          <p:cNvSpPr/>
          <p:nvPr/>
        </p:nvSpPr>
        <p:spPr>
          <a:xfrm>
            <a:off x="4874154" y="3869359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AA95A5-53F0-43B9-F9E3-510396B49168}"/>
              </a:ext>
            </a:extLst>
          </p:cNvPr>
          <p:cNvSpPr txBox="1">
            <a:spLocks/>
          </p:cNvSpPr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中的服务和配置名都是三级限定：</a:t>
            </a:r>
            <a:endParaRPr lang="en-US" altLang="zh-CN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08042F-C780-522E-3D9C-5C92E3325C53}"/>
              </a:ext>
            </a:extLst>
          </p:cNvPr>
          <p:cNvSpPr/>
          <p:nvPr/>
        </p:nvSpPr>
        <p:spPr>
          <a:xfrm>
            <a:off x="3680779" y="2398206"/>
            <a:ext cx="5353551" cy="3465324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/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FC1139-F406-07F8-DE42-DABB70AD9231}"/>
              </a:ext>
            </a:extLst>
          </p:cNvPr>
          <p:cNvSpPr/>
          <p:nvPr/>
        </p:nvSpPr>
        <p:spPr>
          <a:xfrm>
            <a:off x="4645709" y="3457854"/>
            <a:ext cx="3423690" cy="2153333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8287F8-9C57-6924-CED0-AE621C1C79E3}"/>
              </a:ext>
            </a:extLst>
          </p:cNvPr>
          <p:cNvSpPr/>
          <p:nvPr/>
        </p:nvSpPr>
        <p:spPr>
          <a:xfrm>
            <a:off x="5219017" y="4173781"/>
            <a:ext cx="2277075" cy="1289924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/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Service/DataId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17F817-970F-9644-302C-D04DD202D442}"/>
              </a:ext>
            </a:extLst>
          </p:cNvPr>
          <p:cNvCxnSpPr>
            <a:cxnSpLocks/>
          </p:cNvCxnSpPr>
          <p:nvPr/>
        </p:nvCxnSpPr>
        <p:spPr>
          <a:xfrm flipH="1">
            <a:off x="3023233" y="3102796"/>
            <a:ext cx="1137801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6651AA-2FD4-2B72-B0E7-502ED3B02A2F}"/>
              </a:ext>
            </a:extLst>
          </p:cNvPr>
          <p:cNvSpPr txBox="1"/>
          <p:nvPr/>
        </p:nvSpPr>
        <p:spPr>
          <a:xfrm>
            <a:off x="1202076" y="2715197"/>
            <a:ext cx="17896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latin typeface="+mn-ea"/>
              </a:rPr>
              <a:t>命名空间</a:t>
            </a:r>
            <a:endParaRPr lang="en-US" altLang="zh-CN" b="1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+mn-ea"/>
              </a:rPr>
              <a:t>用于环境隔离。默认是空，表示公共环境</a:t>
            </a:r>
            <a:r>
              <a:rPr lang="en-US" altLang="zh-CN" sz="1100"/>
              <a:t>public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4B07305-3DB8-EA5A-84ED-32B369FC21A2}"/>
              </a:ext>
            </a:extLst>
          </p:cNvPr>
          <p:cNvCxnSpPr>
            <a:cxnSpLocks/>
          </p:cNvCxnSpPr>
          <p:nvPr/>
        </p:nvCxnSpPr>
        <p:spPr>
          <a:xfrm flipH="1">
            <a:off x="2834617" y="4818743"/>
            <a:ext cx="238440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33ED0-7AE8-843A-661B-4864E86D8E10}"/>
              </a:ext>
            </a:extLst>
          </p:cNvPr>
          <p:cNvSpPr txBox="1"/>
          <p:nvPr/>
        </p:nvSpPr>
        <p:spPr>
          <a:xfrm>
            <a:off x="1013460" y="4448857"/>
            <a:ext cx="1789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latin typeface="+mn-ea"/>
              </a:rPr>
              <a:t>服务名</a:t>
            </a:r>
            <a:r>
              <a:rPr lang="en-US" altLang="zh-CN" b="1">
                <a:latin typeface="+mn-ea"/>
              </a:rPr>
              <a:t>/</a:t>
            </a:r>
            <a:r>
              <a:rPr lang="zh-CN" altLang="en-US" b="1">
                <a:latin typeface="+mn-ea"/>
              </a:rPr>
              <a:t>配置名</a:t>
            </a:r>
            <a:endParaRPr lang="en-US" altLang="zh-CN" b="1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用于服务注册发现时，就是服务名。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用于配置管理时，就是配置文件名。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64F658-45BB-3770-053D-6AA92699A051}"/>
              </a:ext>
            </a:extLst>
          </p:cNvPr>
          <p:cNvCxnSpPr>
            <a:cxnSpLocks/>
          </p:cNvCxnSpPr>
          <p:nvPr/>
        </p:nvCxnSpPr>
        <p:spPr>
          <a:xfrm>
            <a:off x="7802271" y="3910041"/>
            <a:ext cx="1929861" cy="0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30A923C-1C4F-7BD7-A6C8-985F1CEAFA4F}"/>
              </a:ext>
            </a:extLst>
          </p:cNvPr>
          <p:cNvSpPr txBox="1"/>
          <p:nvPr/>
        </p:nvSpPr>
        <p:spPr>
          <a:xfrm>
            <a:off x="9773182" y="3539361"/>
            <a:ext cx="17896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latin typeface="+mn-ea"/>
              </a:rPr>
              <a:t>分组</a:t>
            </a:r>
            <a:endParaRPr lang="en-US" altLang="zh-CN" b="1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用于对服务或配置分组。</a:t>
            </a:r>
            <a:r>
              <a:rPr lang="zh-CN" altLang="en-US" sz="1100"/>
              <a:t>默认是</a:t>
            </a:r>
            <a:r>
              <a:rPr lang="en-US" altLang="zh-CN" sz="1100"/>
              <a:t>DEFAULT_GROUP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9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1"/>
      <p:bldP spid="15" grpId="1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289066" y="1779812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CB309C6-28BA-1328-12C2-5792130593BE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环境隔离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C549B-E170-4B3A-213F-B96DAA31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52150"/>
            <a:ext cx="7212458" cy="43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5582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AED10CE-A1D1-643D-F4BD-917391EF84B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环境隔离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A1B606-7977-958E-5FC5-81C774CC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2" y="2152826"/>
            <a:ext cx="7664344" cy="44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6838"/>
      </p:ext>
    </p:extLst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9F12EB3-10FB-4991-8488-9D57EBC2A742}"/>
              </a:ext>
            </a:extLst>
          </p:cNvPr>
          <p:cNvSpPr txBox="1">
            <a:spLocks/>
          </p:cNvSpPr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6248B57-6A18-B2E1-65EF-BACC1A53726A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环境隔离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E07BF1-5443-4CAE-7B80-541A2E22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5" y="2099666"/>
            <a:ext cx="9881523" cy="3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52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C58E563-2AF9-FA9B-AD71-70C2430EB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能利用网关实现请求路由</a:t>
            </a:r>
            <a:endParaRPr lang="en-US" altLang="zh-CN"/>
          </a:p>
          <a:p>
            <a:r>
              <a:rPr lang="zh-CN" altLang="en-US"/>
              <a:t>能利用网关做登录校验</a:t>
            </a:r>
            <a:endParaRPr lang="en-US" altLang="zh-CN"/>
          </a:p>
          <a:p>
            <a:r>
              <a:rPr lang="zh-CN" altLang="en-US"/>
              <a:t>能在微服务中传递用户信息</a:t>
            </a:r>
            <a:endParaRPr lang="en-US" altLang="zh-CN"/>
          </a:p>
          <a:p>
            <a:r>
              <a:rPr lang="zh-CN" altLang="en-US"/>
              <a:t>能实现统一配置管理</a:t>
            </a:r>
            <a:endParaRPr lang="en-US" altLang="zh-CN"/>
          </a:p>
          <a:p>
            <a:r>
              <a:rPr lang="zh-CN" altLang="en-US"/>
              <a:t>能实现配置热更新</a:t>
            </a:r>
          </a:p>
        </p:txBody>
      </p:sp>
    </p:spTree>
    <p:extLst>
      <p:ext uri="{BB962C8B-B14F-4D97-AF65-F5344CB8AC3E}">
        <p14:creationId xmlns:p14="http://schemas.microsoft.com/office/powerpoint/2010/main" val="24280886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网关路由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网关路由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SpringCloud</a:t>
            </a:r>
            <a:r>
              <a:rPr lang="zh-CN" altLang="en-US"/>
              <a:t>中网关的实现包括两种：</a:t>
            </a:r>
          </a:p>
        </p:txBody>
      </p:sp>
      <p:sp>
        <p:nvSpPr>
          <p:cNvPr id="13" name="iṣļiḋé">
            <a:extLst>
              <a:ext uri="{FF2B5EF4-FFF2-40B4-BE49-F238E27FC236}">
                <a16:creationId xmlns:a16="http://schemas.microsoft.com/office/drawing/2014/main" id="{C6EAF688-2DD9-227B-8928-A81F4B852278}"/>
              </a:ext>
            </a:extLst>
          </p:cNvPr>
          <p:cNvSpPr/>
          <p:nvPr/>
        </p:nvSpPr>
        <p:spPr>
          <a:xfrm>
            <a:off x="1307306" y="2640028"/>
            <a:ext cx="3782785" cy="2024840"/>
          </a:xfrm>
          <a:prstGeom prst="rect">
            <a:avLst/>
          </a:prstGeom>
          <a:solidFill>
            <a:srgbClr val="F9EE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>
                <a:solidFill>
                  <a:schemeClr val="tx1"/>
                </a:solidFill>
              </a:rPr>
              <a:t>Spring</a:t>
            </a:r>
            <a:r>
              <a:rPr kumimoji="1" lang="zh-CN" altLang="en-US" sz="1400">
                <a:solidFill>
                  <a:schemeClr val="tx1"/>
                </a:solidFill>
              </a:rPr>
              <a:t>官方出品</a:t>
            </a:r>
            <a:endParaRPr kumimoji="1" lang="en-US" altLang="zh-CN" sz="14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>
                <a:solidFill>
                  <a:schemeClr val="tx1"/>
                </a:solidFill>
              </a:rPr>
              <a:t>基于</a:t>
            </a:r>
            <a:r>
              <a:rPr kumimoji="1" lang="en-US" altLang="zh-CN" sz="1400">
                <a:solidFill>
                  <a:schemeClr val="tx1"/>
                </a:solidFill>
              </a:rPr>
              <a:t>WebFlux</a:t>
            </a:r>
            <a:r>
              <a:rPr kumimoji="1" lang="zh-CN" altLang="en-US" sz="1400">
                <a:solidFill>
                  <a:schemeClr val="tx1"/>
                </a:solidFill>
              </a:rPr>
              <a:t>响应式编程</a:t>
            </a:r>
            <a:endParaRPr kumimoji="1" lang="en-US" altLang="zh-CN" sz="14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>
                <a:solidFill>
                  <a:schemeClr val="tx1"/>
                </a:solidFill>
              </a:rPr>
              <a:t>无需调优即可获得优异性能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išļîḍè">
            <a:extLst>
              <a:ext uri="{FF2B5EF4-FFF2-40B4-BE49-F238E27FC236}">
                <a16:creationId xmlns:a16="http://schemas.microsoft.com/office/drawing/2014/main" id="{DA69F10F-0A2B-C53E-5FD5-F50CF57A474E}"/>
              </a:ext>
            </a:extLst>
          </p:cNvPr>
          <p:cNvSpPr/>
          <p:nvPr/>
        </p:nvSpPr>
        <p:spPr>
          <a:xfrm>
            <a:off x="1528065" y="2417634"/>
            <a:ext cx="2353315" cy="444788"/>
          </a:xfrm>
          <a:prstGeom prst="homePlate">
            <a:avLst>
              <a:gd name="adj" fmla="val 0"/>
            </a:avLst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1400" b="1">
                <a:solidFill>
                  <a:srgbClr val="FFFFFF"/>
                </a:solidFill>
              </a:rPr>
              <a:t>Spring Cloud Gateway</a:t>
            </a:r>
            <a:endParaRPr kumimoji="1"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11" name="îśḷïḑè">
            <a:extLst>
              <a:ext uri="{FF2B5EF4-FFF2-40B4-BE49-F238E27FC236}">
                <a16:creationId xmlns:a16="http://schemas.microsoft.com/office/drawing/2014/main" id="{E0121494-EF90-A119-8701-EF7B877802D2}"/>
              </a:ext>
            </a:extLst>
          </p:cNvPr>
          <p:cNvSpPr/>
          <p:nvPr/>
        </p:nvSpPr>
        <p:spPr>
          <a:xfrm>
            <a:off x="6892662" y="2640028"/>
            <a:ext cx="3905664" cy="2024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>
                <a:solidFill>
                  <a:schemeClr val="tx1"/>
                </a:solidFill>
              </a:rPr>
              <a:t>Netflix</a:t>
            </a:r>
            <a:r>
              <a:rPr kumimoji="1" lang="zh-CN" altLang="en-US" sz="1400">
                <a:solidFill>
                  <a:schemeClr val="tx1"/>
                </a:solidFill>
              </a:rPr>
              <a:t>出品</a:t>
            </a:r>
            <a:endParaRPr kumimoji="1" lang="en-US" altLang="zh-CN" sz="14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>
                <a:solidFill>
                  <a:schemeClr val="tx1"/>
                </a:solidFill>
              </a:rPr>
              <a:t>基于</a:t>
            </a:r>
            <a:r>
              <a:rPr kumimoji="1" lang="en-US" altLang="zh-CN" sz="1400">
                <a:solidFill>
                  <a:schemeClr val="tx1"/>
                </a:solidFill>
              </a:rPr>
              <a:t>Servlet</a:t>
            </a:r>
            <a:r>
              <a:rPr kumimoji="1" lang="zh-CN" altLang="en-US" sz="1400">
                <a:solidFill>
                  <a:schemeClr val="tx1"/>
                </a:solidFill>
              </a:rPr>
              <a:t>的阻塞式编程</a:t>
            </a:r>
            <a:endParaRPr kumimoji="1" lang="en-US" altLang="zh-CN" sz="14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>
                <a:solidFill>
                  <a:schemeClr val="tx1"/>
                </a:solidFill>
              </a:rPr>
              <a:t>需要调优才能获得与</a:t>
            </a:r>
            <a:r>
              <a:rPr kumimoji="1" lang="en-US" altLang="zh-CN" sz="1400">
                <a:solidFill>
                  <a:schemeClr val="tx1"/>
                </a:solidFill>
              </a:rPr>
              <a:t>SpringCloudGateway</a:t>
            </a:r>
            <a:r>
              <a:rPr kumimoji="1" lang="zh-CN" altLang="en-US" sz="1400">
                <a:solidFill>
                  <a:schemeClr val="tx1"/>
                </a:solidFill>
              </a:rPr>
              <a:t>类似的性能</a:t>
            </a:r>
            <a:endParaRPr kumimoji="1"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2" name="íşļiḑè">
            <a:extLst>
              <a:ext uri="{FF2B5EF4-FFF2-40B4-BE49-F238E27FC236}">
                <a16:creationId xmlns:a16="http://schemas.microsoft.com/office/drawing/2014/main" id="{A77C2A85-7C7D-114C-36F8-86B402D84DDD}"/>
              </a:ext>
            </a:extLst>
          </p:cNvPr>
          <p:cNvSpPr/>
          <p:nvPr/>
        </p:nvSpPr>
        <p:spPr>
          <a:xfrm>
            <a:off x="7133962" y="2417634"/>
            <a:ext cx="2353315" cy="444788"/>
          </a:xfrm>
          <a:prstGeom prst="homePlate">
            <a:avLst>
              <a:gd name="adj" fmla="val 0"/>
            </a:avLst>
          </a:prstGeom>
          <a:solidFill>
            <a:srgbClr val="3C3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zh-CN" sz="1400" b="1">
                <a:solidFill>
                  <a:srgbClr val="FFFFFF"/>
                </a:solidFill>
              </a:rPr>
              <a:t>Netfilx Zuul</a:t>
            </a:r>
            <a:endParaRPr kumimoji="1" lang="en-US" altLang="zh-CN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0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快速入门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路由断言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401;#133727;"/>
  <p:tag name="ISLIDE.VECTOR" val="#378962;#378965;#379003;#379055;#379084;#379105;#341428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4062;#391434;#37777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401;#133727;"/>
  <p:tag name="ISLIDE.VECTOR" val="#378962;#378965;#379003;#379055;#379084;#379105;#341428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5287</TotalTime>
  <Words>4298</Words>
  <Application>Microsoft Office PowerPoint</Application>
  <PresentationFormat>宽屏</PresentationFormat>
  <Paragraphs>549</Paragraphs>
  <Slides>59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59</vt:i4>
      </vt:variant>
    </vt:vector>
  </HeadingPairs>
  <TitlesOfParts>
    <vt:vector size="82" baseType="lpstr">
      <vt:lpstr>Alibaba PuHuiTi B</vt:lpstr>
      <vt:lpstr>Alibaba PuHuiTi Medium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华文楷体</vt:lpstr>
      <vt:lpstr>Arial</vt:lpstr>
      <vt:lpstr>Calibri</vt:lpstr>
      <vt:lpstr>Courier New</vt:lpstr>
      <vt:lpstr>Segoe UI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</vt:lpstr>
      <vt:lpstr>网关及配置管理</vt:lpstr>
      <vt:lpstr>网关及配置管理</vt:lpstr>
      <vt:lpstr>网关及配置管理</vt:lpstr>
      <vt:lpstr>PowerPoint 演示文稿</vt:lpstr>
      <vt:lpstr>PowerPoint 演示文稿</vt:lpstr>
      <vt:lpstr>网关路由</vt:lpstr>
      <vt:lpstr>网关路由</vt:lpstr>
      <vt:lpstr>PowerPoint 演示文稿</vt:lpstr>
      <vt:lpstr>快速入门</vt:lpstr>
      <vt:lpstr>快速入门</vt:lpstr>
      <vt:lpstr>PowerPoint 演示文稿</vt:lpstr>
      <vt:lpstr>PowerPoint 演示文稿</vt:lpstr>
      <vt:lpstr>路由断言</vt:lpstr>
      <vt:lpstr>路由断言</vt:lpstr>
      <vt:lpstr>网关登录校验</vt:lpstr>
      <vt:lpstr>网关登录校验</vt:lpstr>
      <vt:lpstr>PowerPoint 演示文稿</vt:lpstr>
      <vt:lpstr>网关过滤器</vt:lpstr>
      <vt:lpstr>网关过滤器</vt:lpstr>
      <vt:lpstr>网关过滤器</vt:lpstr>
      <vt:lpstr>网关过滤器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配置管理</vt:lpstr>
      <vt:lpstr>配置管理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431</cp:revision>
  <dcterms:created xsi:type="dcterms:W3CDTF">2023-05-27T00:48:17Z</dcterms:created>
  <dcterms:modified xsi:type="dcterms:W3CDTF">2023-06-13T12:27:35Z</dcterms:modified>
</cp:coreProperties>
</file>