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4.svg" ContentType="image/svg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  <p:sldMasterId id="2147483658" r:id="rId6"/>
    <p:sldMasterId id="2147483660" r:id="rId7"/>
    <p:sldMasterId id="2147483677" r:id="rId8"/>
    <p:sldMasterId id="2147483679" r:id="rId9"/>
    <p:sldMasterId id="2147483682" r:id="rId10"/>
    <p:sldMasterId id="2147483685" r:id="rId11"/>
    <p:sldMasterId id="2147483688" r:id="rId12"/>
    <p:sldMasterId id="2147483691" r:id="rId13"/>
  </p:sldMasterIdLst>
  <p:notesMasterIdLst>
    <p:notesMasterId r:id="rId24"/>
  </p:notesMasterIdLst>
  <p:handoutMasterIdLst>
    <p:handoutMasterId r:id="rId68"/>
  </p:handoutMasterIdLst>
  <p:sldIdLst>
    <p:sldId id="997" r:id="rId14"/>
    <p:sldId id="463" r:id="rId15"/>
    <p:sldId id="464" r:id="rId16"/>
    <p:sldId id="998" r:id="rId17"/>
    <p:sldId id="999" r:id="rId18"/>
    <p:sldId id="1001" r:id="rId19"/>
    <p:sldId id="1000" r:id="rId20"/>
    <p:sldId id="1057" r:id="rId21"/>
    <p:sldId id="1058" r:id="rId22"/>
    <p:sldId id="579" r:id="rId23"/>
    <p:sldId id="954" r:id="rId25"/>
    <p:sldId id="1059" r:id="rId26"/>
    <p:sldId id="1060" r:id="rId27"/>
    <p:sldId id="956" r:id="rId28"/>
    <p:sldId id="1061" r:id="rId29"/>
    <p:sldId id="1062" r:id="rId30"/>
    <p:sldId id="1063" r:id="rId31"/>
    <p:sldId id="1064" r:id="rId32"/>
    <p:sldId id="1065" r:id="rId33"/>
    <p:sldId id="1066" r:id="rId34"/>
    <p:sldId id="1067" r:id="rId35"/>
    <p:sldId id="1005" r:id="rId36"/>
    <p:sldId id="965" r:id="rId37"/>
    <p:sldId id="1002" r:id="rId38"/>
    <p:sldId id="1003" r:id="rId39"/>
    <p:sldId id="1004" r:id="rId40"/>
    <p:sldId id="1006" r:id="rId41"/>
    <p:sldId id="1068" r:id="rId42"/>
    <p:sldId id="1069" r:id="rId43"/>
    <p:sldId id="1070" r:id="rId44"/>
    <p:sldId id="1071" r:id="rId45"/>
    <p:sldId id="1072" r:id="rId46"/>
    <p:sldId id="1073" r:id="rId47"/>
    <p:sldId id="1074" r:id="rId48"/>
    <p:sldId id="1076" r:id="rId49"/>
    <p:sldId id="1078" r:id="rId50"/>
    <p:sldId id="1077" r:id="rId51"/>
    <p:sldId id="1096" r:id="rId52"/>
    <p:sldId id="967" r:id="rId53"/>
    <p:sldId id="591" r:id="rId54"/>
    <p:sldId id="592" r:id="rId55"/>
    <p:sldId id="1080" r:id="rId56"/>
    <p:sldId id="1089" r:id="rId57"/>
    <p:sldId id="1090" r:id="rId58"/>
    <p:sldId id="1091" r:id="rId59"/>
    <p:sldId id="1092" r:id="rId60"/>
    <p:sldId id="1093" r:id="rId61"/>
    <p:sldId id="1094" r:id="rId62"/>
    <p:sldId id="1095" r:id="rId63"/>
    <p:sldId id="1081" r:id="rId64"/>
    <p:sldId id="1098" r:id="rId65"/>
    <p:sldId id="1097" r:id="rId66"/>
    <p:sldId id="264" r:id="rId67"/>
  </p:sldIdLst>
  <p:sldSz cx="12192000" cy="6858000"/>
  <p:notesSz cx="6858000" cy="9144000"/>
  <p:custDataLst>
    <p:tags r:id="rId7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49504F"/>
    <a:srgbClr val="B70006"/>
    <a:srgbClr val="AD2B2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4" autoAdjust="0"/>
    <p:restoredTop sz="91802" autoAdjust="0"/>
  </p:normalViewPr>
  <p:slideViewPr>
    <p:cSldViewPr snapToGrid="0">
      <p:cViewPr varScale="1">
        <p:scale>
          <a:sx n="111" d="100"/>
          <a:sy n="111" d="100"/>
        </p:scale>
        <p:origin x="2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2" Type="http://schemas.openxmlformats.org/officeDocument/2006/relationships/tags" Target="tags/tag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Master" Target="slideMasters/slideMaster6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53.xml"/><Relationship Id="rId66" Type="http://schemas.openxmlformats.org/officeDocument/2006/relationships/slide" Target="slides/slide52.xml"/><Relationship Id="rId65" Type="http://schemas.openxmlformats.org/officeDocument/2006/relationships/slide" Target="slides/slide51.xml"/><Relationship Id="rId64" Type="http://schemas.openxmlformats.org/officeDocument/2006/relationships/slide" Target="slides/slide50.xml"/><Relationship Id="rId63" Type="http://schemas.openxmlformats.org/officeDocument/2006/relationships/slide" Target="slides/slide49.xml"/><Relationship Id="rId62" Type="http://schemas.openxmlformats.org/officeDocument/2006/relationships/slide" Target="slides/slide48.xml"/><Relationship Id="rId61" Type="http://schemas.openxmlformats.org/officeDocument/2006/relationships/slide" Target="slides/slide47.xml"/><Relationship Id="rId60" Type="http://schemas.openxmlformats.org/officeDocument/2006/relationships/slide" Target="slides/slide46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5.xml"/><Relationship Id="rId58" Type="http://schemas.openxmlformats.org/officeDocument/2006/relationships/slide" Target="slides/slide44.xml"/><Relationship Id="rId57" Type="http://schemas.openxmlformats.org/officeDocument/2006/relationships/slide" Target="slides/slide43.xml"/><Relationship Id="rId56" Type="http://schemas.openxmlformats.org/officeDocument/2006/relationships/slide" Target="slides/slide42.xml"/><Relationship Id="rId55" Type="http://schemas.openxmlformats.org/officeDocument/2006/relationships/slide" Target="slides/slide41.xml"/><Relationship Id="rId54" Type="http://schemas.openxmlformats.org/officeDocument/2006/relationships/slide" Target="slides/slide40.xml"/><Relationship Id="rId53" Type="http://schemas.openxmlformats.org/officeDocument/2006/relationships/slide" Target="slides/slide39.xml"/><Relationship Id="rId52" Type="http://schemas.openxmlformats.org/officeDocument/2006/relationships/slide" Target="slides/slide38.xml"/><Relationship Id="rId51" Type="http://schemas.openxmlformats.org/officeDocument/2006/relationships/slide" Target="slides/slide37.xml"/><Relationship Id="rId50" Type="http://schemas.openxmlformats.org/officeDocument/2006/relationships/slide" Target="slides/slide36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5.xml"/><Relationship Id="rId48" Type="http://schemas.openxmlformats.org/officeDocument/2006/relationships/slide" Target="slides/slide34.xml"/><Relationship Id="rId47" Type="http://schemas.openxmlformats.org/officeDocument/2006/relationships/slide" Target="slides/slide33.xml"/><Relationship Id="rId46" Type="http://schemas.openxmlformats.org/officeDocument/2006/relationships/slide" Target="slides/slide32.xml"/><Relationship Id="rId45" Type="http://schemas.openxmlformats.org/officeDocument/2006/relationships/slide" Target="slides/slide31.xml"/><Relationship Id="rId44" Type="http://schemas.openxmlformats.org/officeDocument/2006/relationships/slide" Target="slides/slide30.xml"/><Relationship Id="rId43" Type="http://schemas.openxmlformats.org/officeDocument/2006/relationships/slide" Target="slides/slide29.xml"/><Relationship Id="rId42" Type="http://schemas.openxmlformats.org/officeDocument/2006/relationships/slide" Target="slides/slide28.xml"/><Relationship Id="rId41" Type="http://schemas.openxmlformats.org/officeDocument/2006/relationships/slide" Target="slides/slide27.xml"/><Relationship Id="rId40" Type="http://schemas.openxmlformats.org/officeDocument/2006/relationships/slide" Target="slides/slide2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5" Type="http://schemas.openxmlformats.org/officeDocument/2006/relationships/theme" Target="../theme/theme10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1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1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8" Type="http://schemas.openxmlformats.org/officeDocument/2006/relationships/theme" Target="../theme/theme12.xml"/><Relationship Id="rId17" Type="http://schemas.openxmlformats.org/officeDocument/2006/relationships/image" Target="../media/image6.png"/><Relationship Id="rId16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8" Type="http://schemas.openxmlformats.org/officeDocument/2006/relationships/theme" Target="../theme/theme6.xml"/><Relationship Id="rId17" Type="http://schemas.openxmlformats.org/officeDocument/2006/relationships/image" Target="../media/image6.png"/><Relationship Id="rId1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sv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函数</a:t>
            </a:r>
            <a:endParaRPr lang="zh-CN" altLang="en-US" sz="4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函数的定义：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函数的调用：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94063" y="377559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三角形 9"/>
          <p:cNvSpPr/>
          <p:nvPr/>
        </p:nvSpPr>
        <p:spPr>
          <a:xfrm rot="2651319">
            <a:off x="717493" y="482413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1085444" y="4848142"/>
            <a:ext cx="9773285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参数如不需要，可以省略（后续章节讲解）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返回值如不需要，可以省略（后续章节讲解）</a:t>
            </a:r>
            <a:endParaRPr lang="zh-CN" altLang="en-US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函数必须先定义后使用</a:t>
            </a:r>
            <a:endParaRPr lang="zh-CN" altLang="en-US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1055" y="4439285"/>
            <a:ext cx="10302240" cy="14262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0879" y="454002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1055" y="2141855"/>
            <a:ext cx="2266950" cy="933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/>
      <p:bldP spid="9" grpId="0" animBg="1"/>
      <p:bldP spid="10" grpId="0" animBg="1"/>
      <p:bldP spid="7" grpId="1" animBg="1"/>
      <p:bldP spid="8" grpId="1"/>
      <p:bldP spid="9" grpId="1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505973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1.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函数的定义语法</a:t>
            </a:r>
            <a:endParaRPr lang="zh-CN" alt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2.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函数使用步骤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:</a:t>
            </a: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C00000"/>
                </a:solidFill>
                <a:latin typeface="Helvetica Neue" panose="02000503000000020004" pitchFamily="2" charset="0"/>
              </a:rPr>
              <a:t>先定义函数</a:t>
            </a:r>
            <a:endParaRPr lang="zh-CN" altLang="en-US" b="0" dirty="0">
              <a:solidFill>
                <a:srgbClr val="C0000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C00000"/>
                </a:solidFill>
                <a:latin typeface="Helvetica Neue" panose="02000503000000020004" pitchFamily="2" charset="0"/>
              </a:rPr>
              <a:t>后调用函数</a:t>
            </a:r>
            <a:endParaRPr lang="zh-CN" altLang="en-US" b="0" dirty="0">
              <a:solidFill>
                <a:srgbClr val="C00000"/>
              </a:solidFill>
              <a:latin typeface="Helvetica Neue" panose="02000503000000020004" pitchFamily="2" charset="0"/>
            </a:endParaRPr>
          </a:p>
          <a:p>
            <a:pPr marL="0" lvl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3. 注意事项：</a:t>
            </a:r>
            <a:endParaRPr lang="zh-CN" alt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C00000"/>
                </a:solidFill>
                <a:latin typeface="Helvetica Neue" panose="02000503000000020004" pitchFamily="2" charset="0"/>
              </a:rPr>
              <a:t>参数不需要，可以省略</a:t>
            </a:r>
            <a:endParaRPr lang="zh-CN" altLang="en-US" sz="1800" b="0" dirty="0">
              <a:solidFill>
                <a:srgbClr val="C00000"/>
              </a:solidFill>
              <a:latin typeface="Helvetica Neue" panose="02000503000000020004" pitchFamily="2" charset="0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C00000"/>
                </a:solidFill>
                <a:latin typeface="Helvetica Neue" panose="02000503000000020004" pitchFamily="2" charset="0"/>
              </a:rPr>
              <a:t>返回值不需要，可以省略</a:t>
            </a:r>
            <a:endParaRPr lang="zh-CN" altLang="en-US" sz="1800" b="0" dirty="0">
              <a:solidFill>
                <a:srgbClr val="C00000"/>
              </a:solidFill>
              <a:latin typeface="Helvetica Neue" panose="02000503000000020004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46090" y="2324100"/>
            <a:ext cx="2266950" cy="933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练习案例：自动查核酸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定义一个函数，函数名任意，要求调用函数后可以输出如下欢迎语：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395" y="2367280"/>
            <a:ext cx="4076700" cy="62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函数的参数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掌握函数传入参数的使用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函数的传入参数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传入参数的功能是：在函数进行计算的时候，接受外部（调用时）提供的数据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有如下代码，完成了</a:t>
            </a:r>
            <a:r>
              <a:rPr lang="en-US" altLang="zh-CN"/>
              <a:t>2</a:t>
            </a:r>
            <a:r>
              <a:rPr lang="zh-CN" altLang="en-US"/>
              <a:t>个数字相加的功能：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函数的功能非常局限，只能计算</a:t>
            </a:r>
            <a:r>
              <a:rPr lang="en-US" altLang="zh-CN"/>
              <a:t>1 + 2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有没有可能实现：每一次使用函数，去计算用户指定的</a:t>
            </a:r>
            <a:r>
              <a:rPr lang="en-US" altLang="zh-CN"/>
              <a:t>2</a:t>
            </a:r>
            <a:r>
              <a:rPr lang="zh-CN" altLang="en-US"/>
              <a:t>个数字，而非每次都是</a:t>
            </a:r>
            <a:r>
              <a:rPr lang="en-US" altLang="zh-CN"/>
              <a:t>1 + 2</a:t>
            </a:r>
            <a:r>
              <a:rPr lang="zh-CN" altLang="en-US"/>
              <a:t>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可以的，使用函数的传入参数功能，即可实现。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952750"/>
            <a:ext cx="4305300" cy="952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函数的传入参数</a:t>
            </a:r>
            <a:r>
              <a:rPr lang="en-US" altLang="zh-CN"/>
              <a:t> - </a:t>
            </a:r>
            <a:r>
              <a:t>传参定义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基于函数的定义语法：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可以有如下函数定义：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实现了，每次计算的是</a:t>
            </a:r>
            <a:r>
              <a:rPr lang="en-US" altLang="zh-CN"/>
              <a:t>x + y</a:t>
            </a:r>
            <a:r>
              <a:rPr lang="zh-CN" altLang="en-US"/>
              <a:t>，而非固定的</a:t>
            </a:r>
            <a:r>
              <a:rPr lang="en-US" altLang="zh-CN"/>
              <a:t>1 + 2</a:t>
            </a:r>
            <a:endParaRPr lang="en-US" altLang="zh-CN"/>
          </a:p>
          <a:p>
            <a:r>
              <a:rPr lang="en-US" altLang="zh-CN"/>
              <a:t>x + y</a:t>
            </a:r>
            <a:r>
              <a:rPr lang="zh-CN" altLang="en-US"/>
              <a:t>的值，可以在调用函数的时候指定。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0580" y="2103755"/>
            <a:ext cx="2684780" cy="1105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3757930"/>
            <a:ext cx="4829175" cy="971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函数的传入参数</a:t>
            </a:r>
            <a:r>
              <a:rPr lang="en-US" altLang="zh-CN"/>
              <a:t> - </a:t>
            </a:r>
            <a:r>
              <a:t>语法解析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语法解析：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函数定义中，提供的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，称之为：形式参数（形参），表示函数声明将要使用</a:t>
            </a:r>
            <a:r>
              <a:rPr lang="en-US" altLang="zh-CN"/>
              <a:t>2</a:t>
            </a:r>
            <a:r>
              <a:rPr lang="zh-CN" altLang="en-US"/>
              <a:t>个参数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参数之间使用逗号进行分隔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函数调用中，提供的</a:t>
            </a:r>
            <a:r>
              <a:rPr lang="en-US" altLang="zh-CN"/>
              <a:t>5</a:t>
            </a:r>
            <a:r>
              <a:rPr lang="zh-CN" altLang="en-US"/>
              <a:t>和</a:t>
            </a:r>
            <a:r>
              <a:rPr lang="en-US" altLang="zh-CN"/>
              <a:t>6</a:t>
            </a:r>
            <a:r>
              <a:rPr lang="zh-CN" altLang="en-US"/>
              <a:t>，称之为：实际参数（实参），表示函数执行时真正使用的参数值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传入的时候，按照顺序传入数据，使用逗号分隔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815" y="2089150"/>
            <a:ext cx="482917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函数的传入参数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传入参数的数量是不受限制的。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可以不使用参数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也可以仅使用</a:t>
            </a:r>
            <a:r>
              <a:rPr lang="zh-CN"/>
              <a:t>任意</a:t>
            </a:r>
            <a:r>
              <a:rPr lang="en-US" altLang="zh-CN"/>
              <a:t>N</a:t>
            </a:r>
            <a:r>
              <a:rPr lang="zh-CN" altLang="en-US"/>
              <a:t>个参数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函数的传入参数的作用是？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在函数运行的时候，接受外部传入的数据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使用方式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函数定义中的参数，称之为形式参数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函数调用中的参数，称之为实际参数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函数的参数数量不限，使用逗号分隔开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传入参数的时候，要和形式参数一一对应，逗号隔开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8940" y="2989580"/>
            <a:ext cx="4368800" cy="878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01783" y="1404401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函数介绍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综合案例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练习案例：升级版自动查核酸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定义一个函数，名称任意，并接受一个参数传入（数字类型，表示体温）</a:t>
            </a:r>
            <a:endParaRPr lang="zh-CN" altLang="en-US"/>
          </a:p>
          <a:p>
            <a:r>
              <a:rPr lang="zh-CN" altLang="en-US"/>
              <a:t>在函数内进行体温判断（正常范围：小于等于</a:t>
            </a:r>
            <a:r>
              <a:rPr lang="en-US" altLang="zh-CN"/>
              <a:t>37.5</a:t>
            </a:r>
            <a:r>
              <a:rPr lang="zh-CN" altLang="en-US"/>
              <a:t>度），并输出如下内容：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0" y="2659380"/>
            <a:ext cx="7943850" cy="657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30" y="3709670"/>
            <a:ext cx="7867650" cy="647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函数的返回值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5065" y="1386840"/>
            <a:ext cx="5973445" cy="27266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函数的返回值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函数返回值的定义</a:t>
            </a:r>
            <a:endParaRPr lang="zh-CN" altLang="en-US" sz="18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None类型</a:t>
            </a:r>
            <a:endParaRPr lang="zh-CN" altLang="en-US" sz="1800" b="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4855" y="273304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76431" y="32574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掌握函数返回值的作用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掌握函数返回值的定义语法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什么是返回值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生活中的返回值：</a:t>
            </a:r>
            <a:endParaRPr lang="zh-CN" altLang="en-US"/>
          </a:p>
        </p:txBody>
      </p:sp>
      <p:pic>
        <p:nvPicPr>
          <p:cNvPr id="4" name="图片 3" descr="01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2265680"/>
            <a:ext cx="1865630" cy="1865630"/>
          </a:xfrm>
          <a:prstGeom prst="rect">
            <a:avLst/>
          </a:prstGeom>
        </p:spPr>
      </p:pic>
      <p:pic>
        <p:nvPicPr>
          <p:cNvPr id="5" name="图片 4" descr="01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245995"/>
            <a:ext cx="1905000" cy="19050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997075" y="2241550"/>
            <a:ext cx="1763395" cy="392430"/>
          </a:xfrm>
          <a:prstGeom prst="wedgeRoundRectCallout">
            <a:avLst>
              <a:gd name="adj1" fmla="val -57763"/>
              <a:gd name="adj2" fmla="val 10242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帮我买</a:t>
            </a:r>
            <a:r>
              <a:rPr lang="en-US" altLang="zh-CN"/>
              <a:t>3</a:t>
            </a:r>
            <a:r>
              <a:rPr lang="zh-CN" altLang="en-US"/>
              <a:t>瓶可乐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114800" y="2241550"/>
            <a:ext cx="1548765" cy="392430"/>
          </a:xfrm>
          <a:prstGeom prst="wedgeRoundRectCallout">
            <a:avLst>
              <a:gd name="adj1" fmla="val 47908"/>
              <a:gd name="adj2" fmla="val 9741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收到</a:t>
            </a:r>
            <a:endParaRPr lang="zh-CN"/>
          </a:p>
        </p:txBody>
      </p:sp>
      <p:sp>
        <p:nvSpPr>
          <p:cNvPr id="8" name="圆角矩形标注 7"/>
          <p:cNvSpPr/>
          <p:nvPr/>
        </p:nvSpPr>
        <p:spPr>
          <a:xfrm>
            <a:off x="6664960" y="2245995"/>
            <a:ext cx="1548765" cy="392430"/>
          </a:xfrm>
          <a:prstGeom prst="wedgeRoundRectCallout">
            <a:avLst>
              <a:gd name="adj1" fmla="val -47088"/>
              <a:gd name="adj2" fmla="val 10987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给你</a:t>
            </a:r>
            <a:endParaRPr 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4639945" y="3944620"/>
            <a:ext cx="2408555" cy="934085"/>
            <a:chOff x="2687" y="5594"/>
            <a:chExt cx="3793" cy="1471"/>
          </a:xfrm>
        </p:grpSpPr>
        <p:pic>
          <p:nvPicPr>
            <p:cNvPr id="9" name="图片 8" descr="32313534303834323b32313534303832393bbfc9c0d6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87" y="5594"/>
              <a:ext cx="1440" cy="1440"/>
            </a:xfrm>
            <a:prstGeom prst="rect">
              <a:avLst/>
            </a:prstGeom>
          </p:spPr>
        </p:pic>
        <p:pic>
          <p:nvPicPr>
            <p:cNvPr id="10" name="图片 9" descr="32313534303834323b32313534303832393bbfc9c0d6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13" y="5625"/>
              <a:ext cx="1440" cy="1440"/>
            </a:xfrm>
            <a:prstGeom prst="rect">
              <a:avLst/>
            </a:prstGeom>
          </p:spPr>
        </p:pic>
        <p:pic>
          <p:nvPicPr>
            <p:cNvPr id="11" name="图片 10" descr="32313534303834323b32313534303832393bbfc9c0d6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40" y="5594"/>
              <a:ext cx="1440" cy="1440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2791460" y="2270760"/>
            <a:ext cx="362585" cy="3238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91460" y="1800225"/>
            <a:ext cx="640080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纤黑体" panose="02000000000000000000" charset="-122"/>
                <a:ea typeface="纤黑体" panose="02000000000000000000" charset="-122"/>
              </a:rPr>
              <a:t>参数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3305" y="4939665"/>
            <a:ext cx="868680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纤黑体" panose="02000000000000000000" charset="-122"/>
                <a:ea typeface="纤黑体" panose="02000000000000000000" charset="-122"/>
              </a:rPr>
              <a:t>返回值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2031 0 " pathEditMode="relative" ptsTypes="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13" grpId="0" animBg="1"/>
      <p:bldP spid="14" grpId="0"/>
      <p:bldP spid="13" grpId="1" animBg="1"/>
      <p:bldP spid="14" grpId="1"/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什么是返回值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程序中的返回值：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2155825"/>
            <a:ext cx="3038475" cy="3781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4046220" y="2155825"/>
            <a:ext cx="724662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如图代码</a:t>
            </a:r>
            <a:endParaRPr lang="zh-CN" altLang="en-US"/>
          </a:p>
          <a:p>
            <a:r>
              <a:rPr lang="zh-CN" altLang="en-US"/>
              <a:t>定义两数相加的函数功能。完成功能后，会将相加的结果返回给函数调用者</a:t>
            </a:r>
            <a:endParaRPr lang="zh-CN" altLang="en-US"/>
          </a:p>
          <a:p>
            <a:r>
              <a:rPr lang="zh-CN" altLang="en-US"/>
              <a:t>所以，变量</a:t>
            </a:r>
            <a:r>
              <a:rPr lang="en-US" altLang="zh-CN"/>
              <a:t>r</a:t>
            </a:r>
            <a:r>
              <a:rPr lang="zh-CN" altLang="en-US"/>
              <a:t>接收到了函数的执行结果。</a:t>
            </a:r>
            <a:endParaRPr lang="zh-CN" altLang="en-US"/>
          </a:p>
          <a:p>
            <a:endParaRPr lang="zh-CN" altLang="en-US"/>
          </a:p>
          <a:p>
            <a:r>
              <a:rPr lang="zh-CN" altLang="en-US" dirty="0">
                <a:sym typeface="+mn-ea"/>
              </a:rPr>
              <a:t>综上所述：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所谓“返回值”，就是程序中函数完成事情后，最后给调用者的结果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返回值的语法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语法格式如图：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如图，变量就能接收到函数的返回值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语法就是：通过</a:t>
            </a:r>
            <a:r>
              <a:rPr lang="en-US" altLang="zh-CN">
                <a:solidFill>
                  <a:srgbClr val="FF0000"/>
                </a:solidFill>
              </a:rPr>
              <a:t>return</a:t>
            </a:r>
            <a:r>
              <a:rPr lang="zh-CN" altLang="en-US">
                <a:solidFill>
                  <a:srgbClr val="FF0000"/>
                </a:solidFill>
              </a:rPr>
              <a:t>关键字，就能向调用者返回数据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2101850"/>
            <a:ext cx="3152775" cy="2457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 descr="01 (8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09665" y="2719070"/>
            <a:ext cx="2092960" cy="209296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8302625" y="2965450"/>
            <a:ext cx="2990850" cy="18465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去实践一下吧：</a:t>
            </a:r>
            <a:endParaRPr lang="zh-CN"/>
          </a:p>
          <a:p>
            <a:r>
              <a:rPr lang="zh-CN" sz="20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定义一个函数，完成</a:t>
            </a:r>
            <a:r>
              <a:rPr lang="zh-CN" alt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两</a:t>
            </a:r>
            <a:r>
              <a:rPr lang="zh-CN" alt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数相加的功能，并返回结果</a:t>
            </a:r>
            <a:endParaRPr lang="zh-CN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纤黑体" panose="02000000000000000000" charset="-122"/>
              <a:ea typeface="纤黑体" panose="02000000000000000000" charset="-122"/>
              <a:cs typeface="纤黑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什么是函数返回值？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函数在执行完成后，返回给调用者的结果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返回值的应用语法：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使用关键字：</a:t>
            </a:r>
            <a:r>
              <a:rPr lang="en-US" altLang="zh-CN" sz="1400"/>
              <a:t>return </a:t>
            </a:r>
            <a:r>
              <a:rPr lang="zh-CN" altLang="en-US" sz="1400"/>
              <a:t>来返回结果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注意：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函数体在遇到</a:t>
            </a:r>
            <a:r>
              <a:rPr lang="en-US" altLang="zh-CN" sz="1400"/>
              <a:t>return</a:t>
            </a:r>
            <a:r>
              <a:rPr lang="zh-CN" altLang="en-US" sz="1400"/>
              <a:t>后就结束了，所以写在</a:t>
            </a:r>
            <a:r>
              <a:rPr lang="en-US" altLang="zh-CN" sz="1400"/>
              <a:t>return</a:t>
            </a:r>
            <a:r>
              <a:rPr lang="zh-CN" altLang="en-US" sz="1400"/>
              <a:t>后的代码不会执行。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3090" y="3274060"/>
            <a:ext cx="1976120" cy="15405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5065" y="1386840"/>
            <a:ext cx="5973445" cy="27266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函数的返回值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函数返回值的定义</a:t>
            </a:r>
            <a:endParaRPr lang="zh-CN" altLang="en-US" sz="18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None类型</a:t>
            </a:r>
            <a:endParaRPr lang="zh-CN" altLang="en-US" sz="18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4855" y="332740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None</a:t>
            </a:r>
            <a:r>
              <a:t>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思考：如果函数没有使用</a:t>
            </a:r>
            <a:r>
              <a:rPr lang="en-US" altLang="zh-CN"/>
              <a:t>return</a:t>
            </a:r>
            <a:r>
              <a:rPr lang="zh-CN" altLang="en-US"/>
              <a:t>语句返回数据，那么函数有返回值吗？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实际上是：有的。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中有一个特殊的字面量：</a:t>
            </a:r>
            <a:r>
              <a:rPr lang="en-US" altLang="zh-CN"/>
              <a:t>None</a:t>
            </a:r>
            <a:r>
              <a:rPr lang="zh-CN" altLang="en-US"/>
              <a:t>，其类型是：&lt;class 'NoneType'&gt;</a:t>
            </a:r>
            <a:endParaRPr lang="zh-CN" altLang="en-US"/>
          </a:p>
          <a:p>
            <a:r>
              <a:rPr lang="zh-CN" altLang="en-US"/>
              <a:t>无返回值的函数，实际上就是返回了：</a:t>
            </a:r>
            <a:r>
              <a:rPr lang="en-US" altLang="zh-CN"/>
              <a:t>None</a:t>
            </a:r>
            <a:r>
              <a:rPr lang="zh-CN" altLang="en-US"/>
              <a:t>这个字面量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None</a:t>
            </a:r>
            <a:r>
              <a:rPr lang="zh-CN" altLang="en-US"/>
              <a:t>表示：空的、无实际意义的意思</a:t>
            </a:r>
            <a:endParaRPr lang="zh-CN" altLang="en-US"/>
          </a:p>
          <a:p>
            <a:r>
              <a:rPr lang="zh-CN" altLang="en-US"/>
              <a:t>函数返回的</a:t>
            </a:r>
            <a:r>
              <a:rPr lang="en-US" altLang="zh-CN"/>
              <a:t>None</a:t>
            </a:r>
            <a:r>
              <a:rPr lang="zh-CN" altLang="en-US"/>
              <a:t>，就表示，这个函数没有返回什么有意义的内容。</a:t>
            </a:r>
            <a:endParaRPr lang="zh-CN" altLang="en-US"/>
          </a:p>
          <a:p>
            <a:r>
              <a:rPr lang="zh-CN" altLang="en-US"/>
              <a:t>也就是返回了空的意思。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快速体验函数的使用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了解函数的作用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None</a:t>
            </a:r>
            <a:r>
              <a:t>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演示：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None</a:t>
            </a:r>
            <a:r>
              <a:rPr lang="zh-CN" altLang="en-US"/>
              <a:t>可以主动使用</a:t>
            </a:r>
            <a:r>
              <a:rPr lang="en-US" altLang="zh-CN"/>
              <a:t>return</a:t>
            </a:r>
            <a:r>
              <a:rPr lang="zh-CN" altLang="en-US"/>
              <a:t>返回，效果等同于不写</a:t>
            </a:r>
            <a:r>
              <a:rPr lang="en-US" altLang="zh-CN"/>
              <a:t>return</a:t>
            </a:r>
            <a:r>
              <a:rPr lang="zh-CN" altLang="en-US"/>
              <a:t>语句：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2172970"/>
            <a:ext cx="4141470" cy="2027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" y="4601210"/>
            <a:ext cx="3319145" cy="201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None</a:t>
            </a:r>
            <a:r>
              <a:t>类型的应用场景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None</a:t>
            </a:r>
            <a:r>
              <a:rPr lang="zh-CN" altLang="en-US"/>
              <a:t>作为一个特殊的字面量，用于表示：空、无意义，其有非常多的应用场景。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用在函数无返回值上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用在</a:t>
            </a:r>
            <a:r>
              <a:rPr lang="en-US" altLang="zh-CN"/>
              <a:t>if</a:t>
            </a:r>
            <a:r>
              <a:rPr lang="zh-CN" altLang="en-US"/>
              <a:t>判断上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在</a:t>
            </a:r>
            <a:r>
              <a:rPr lang="en-US" altLang="zh-CN" sz="1800"/>
              <a:t>if</a:t>
            </a:r>
            <a:r>
              <a:rPr lang="zh-CN" altLang="en-US" sz="1800"/>
              <a:t>判断中，</a:t>
            </a:r>
            <a:r>
              <a:rPr lang="en-US" altLang="zh-CN" sz="1800"/>
              <a:t>None</a:t>
            </a:r>
            <a:r>
              <a:rPr lang="zh-CN" altLang="en-US" sz="1800"/>
              <a:t>等同于</a:t>
            </a:r>
            <a:r>
              <a:rPr lang="en-US" altLang="zh-CN" sz="1800"/>
              <a:t>False</a:t>
            </a:r>
            <a:endParaRPr lang="en-US" altLang="zh-CN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一般用于在函数中主动返回</a:t>
            </a:r>
            <a:r>
              <a:rPr lang="en-US" altLang="zh-CN" sz="1800"/>
              <a:t>None</a:t>
            </a:r>
            <a:r>
              <a:rPr lang="zh-CN" altLang="en-US" sz="1800"/>
              <a:t>，配合</a:t>
            </a:r>
            <a:r>
              <a:rPr lang="en-US" altLang="zh-CN" sz="1800"/>
              <a:t>if</a:t>
            </a:r>
            <a:r>
              <a:rPr lang="zh-CN" altLang="en-US" sz="1800"/>
              <a:t>判断做相关处理</a:t>
            </a:r>
            <a:endParaRPr lang="zh-CN" altLang="en-US" sz="18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用于声明无内容的变量上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定义变量，但暂时不需要变量有具体值，可以用</a:t>
            </a:r>
            <a:r>
              <a:rPr lang="en-US" altLang="zh-CN" sz="1800"/>
              <a:t>None</a:t>
            </a:r>
            <a:r>
              <a:rPr lang="zh-CN" altLang="en-US" sz="1800"/>
              <a:t>来代替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7140" y="2836545"/>
            <a:ext cx="2366010" cy="1858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60" y="5648960"/>
            <a:ext cx="2114550" cy="600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None</a:t>
            </a:r>
            <a:endParaRPr lang="en-US" altLang="zh-CN"/>
          </a:p>
          <a:p>
            <a:pPr marL="0" indent="0">
              <a:buNone/>
            </a:pPr>
            <a:r>
              <a:rPr lang="en-US" altLang="zh-CN" sz="1400"/>
              <a:t>None</a:t>
            </a:r>
            <a:r>
              <a:rPr lang="zh-CN" altLang="en-US" sz="1400"/>
              <a:t>是类型</a:t>
            </a:r>
            <a:r>
              <a:rPr lang="en-US" altLang="zh-CN" sz="1400"/>
              <a:t>’NoneType’</a:t>
            </a:r>
            <a:r>
              <a:rPr lang="zh-CN" altLang="en-US" sz="1400"/>
              <a:t>的字面量，用于表示：空的、无意义的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函数</a:t>
            </a:r>
            <a:r>
              <a:rPr lang="zh-CN"/>
              <a:t>如何返回</a:t>
            </a:r>
            <a:r>
              <a:rPr lang="en-US" altLang="zh-CN"/>
              <a:t>None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不使用</a:t>
            </a:r>
            <a:r>
              <a:rPr lang="en-US" altLang="zh-CN" sz="1400"/>
              <a:t>return</a:t>
            </a:r>
            <a:r>
              <a:rPr lang="zh-CN" altLang="en-US" sz="1400"/>
              <a:t>语句即返回</a:t>
            </a:r>
            <a:r>
              <a:rPr lang="en-US" altLang="zh-CN" sz="1400"/>
              <a:t>None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主动</a:t>
            </a:r>
            <a:r>
              <a:rPr lang="en-US" altLang="zh-CN" sz="1400"/>
              <a:t>return None</a:t>
            </a:r>
            <a:endParaRPr lang="en-US" altLang="zh-CN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</a:t>
            </a:r>
            <a:r>
              <a:rPr lang="zh-CN" altLang="en-US"/>
              <a:t>使用场景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函数返回值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if</a:t>
            </a:r>
            <a:r>
              <a:rPr lang="zh-CN" altLang="en-US" sz="1400"/>
              <a:t>判断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变量定义</a:t>
            </a:r>
            <a:endParaRPr lang="zh-CN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函数说明文档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38370" y="1118870"/>
            <a:ext cx="6654165" cy="3293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掌握通过注释对函数进行解释说明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函数的说明文档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函数是纯代码语言，想要理解其含义，就需要一行行的去阅读理解代码，效率比较低。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我们可以给函数添加说明文档，辅助理解函数的作用。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语法如下：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通过多行注释的形式，对函数进行说明解释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内容应写在函数体之前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3340100"/>
            <a:ext cx="2159000" cy="21805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PyCharm</a:t>
            </a:r>
            <a:r>
              <a:t>中查看函数说明文档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PyCharm</a:t>
            </a:r>
            <a:r>
              <a:rPr lang="zh-CN" altLang="en-US"/>
              <a:t>编写代码时，可以通过鼠标悬停，查看调用函数的说明文档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2129790"/>
            <a:ext cx="3955415" cy="40646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函数说明文档的作用是？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对函数进行说明解释，帮助更好理解函数的功能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定义语法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:param </a:t>
            </a:r>
            <a:r>
              <a:rPr lang="zh-CN" altLang="en-US" sz="1400"/>
              <a:t>用于解释参数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:return </a:t>
            </a:r>
            <a:r>
              <a:rPr lang="zh-CN" altLang="en-US" sz="1400"/>
              <a:t>用于解释返回值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7480" y="2611755"/>
            <a:ext cx="2582545" cy="249364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函数的嵌套调用</a:t>
            </a:r>
            <a:endParaRPr lang="zh-CN" altLang="en-US" dirty="0">
              <a:solidFill>
                <a:srgbClr val="C00000"/>
              </a:solidFill>
            </a:endParaRPr>
          </a:p>
          <a:p>
            <a:pPr algn="l"/>
            <a:r>
              <a:rPr lang="en-US" altLang="zh-CN" dirty="0"/>
              <a:t>变量的作用域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38370" y="1118870"/>
            <a:ext cx="6654165" cy="3293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掌握函数的嵌套调用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理解嵌套调用的执行流程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函数：是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组织好的</a:t>
            </a:r>
            <a:r>
              <a:rPr lang="zh-CN" altLang="en-US"/>
              <a:t>，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可重复使用的</a:t>
            </a:r>
            <a:r>
              <a:rPr lang="zh-CN" altLang="en-US"/>
              <a:t>，用来实现特定功能的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代码段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2570480"/>
            <a:ext cx="2895600" cy="2390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 descr="01 (10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30" y="2602230"/>
            <a:ext cx="2327275" cy="2327275"/>
          </a:xfrm>
          <a:prstGeom prst="rect">
            <a:avLst/>
          </a:prstGeom>
        </p:spPr>
      </p:pic>
      <p:sp>
        <p:nvSpPr>
          <p:cNvPr id="16" name="文本占位符 2"/>
          <p:cNvSpPr>
            <a:spLocks noGrp="1"/>
          </p:cNvSpPr>
          <p:nvPr/>
        </p:nvSpPr>
        <p:spPr>
          <a:xfrm>
            <a:off x="4012565" y="4929505"/>
            <a:ext cx="2910840" cy="4933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为什么随时都可以使用</a:t>
            </a:r>
            <a:endParaRPr lang="zh-CN" altLang="en-US" sz="1800" b="1">
              <a:solidFill>
                <a:schemeClr val="tx1"/>
              </a:solidFill>
              <a:latin typeface="纤黑体" panose="02000000000000000000" charset="-122"/>
              <a:ea typeface="纤黑体" panose="02000000000000000000" charset="-122"/>
            </a:endParaRPr>
          </a:p>
          <a:p>
            <a:pPr algn="ctr"/>
            <a:r>
              <a:rPr lang="en-US" altLang="zh-CN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len()</a:t>
            </a: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统计长度？</a:t>
            </a:r>
            <a:endParaRPr lang="zh-CN" altLang="en-US" sz="1800" b="1">
              <a:solidFill>
                <a:schemeClr val="tx1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7236460" y="3112135"/>
            <a:ext cx="4519295" cy="4933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因为，</a:t>
            </a:r>
            <a:r>
              <a:rPr lang="en-US" altLang="zh-CN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len()</a:t>
            </a: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是</a:t>
            </a:r>
            <a:r>
              <a:rPr lang="en-US" altLang="zh-CN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Python</a:t>
            </a: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内置的函数：</a:t>
            </a:r>
            <a:endParaRPr lang="zh-CN" altLang="en-US" sz="1800" b="1">
              <a:solidFill>
                <a:schemeClr val="tx1"/>
              </a:solidFill>
              <a:latin typeface="纤黑体" panose="02000000000000000000" charset="-122"/>
              <a:ea typeface="纤黑体" panose="02000000000000000000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是提前写好的</a:t>
            </a:r>
            <a:endParaRPr lang="zh-CN" altLang="en-US" sz="1800" b="1">
              <a:solidFill>
                <a:schemeClr val="tx1"/>
              </a:solidFill>
              <a:latin typeface="纤黑体" panose="02000000000000000000" charset="-122"/>
              <a:ea typeface="纤黑体" panose="02000000000000000000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可以重复使用</a:t>
            </a:r>
            <a:endParaRPr lang="zh-CN" altLang="en-US" sz="1800" b="1">
              <a:solidFill>
                <a:schemeClr val="tx1"/>
              </a:solidFill>
              <a:latin typeface="纤黑体" panose="02000000000000000000" charset="-122"/>
              <a:ea typeface="纤黑体" panose="02000000000000000000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实现统计长度这一特定功能的代码段</a:t>
            </a:r>
            <a:endParaRPr lang="zh-CN" altLang="en-US" sz="1800" b="1">
              <a:solidFill>
                <a:schemeClr val="tx1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2647950" y="5963920"/>
            <a:ext cx="6823710" cy="4933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我们使用过的：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input()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print()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str()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int()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等都是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Python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的内置函数</a:t>
            </a:r>
            <a:endParaRPr lang="zh-CN" altLang="en-US" sz="1800" b="1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6" grpId="1"/>
      <p:bldP spid="7" grpId="1"/>
      <p:bldP spid="16" grpId="2"/>
      <p:bldP spid="6" grpId="2"/>
      <p:bldP spid="7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所谓函数嵌套调用指的是</a:t>
            </a:r>
            <a:r>
              <a:rPr lang="zh-CN" altLang="en-US" dirty="0">
                <a:solidFill>
                  <a:srgbClr val="B60206"/>
                </a:solidFill>
              </a:rPr>
              <a:t>一个函数里面又调用了另外一个函数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执行效果：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什么是函数的嵌套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2260600"/>
            <a:ext cx="2140585" cy="3740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75" y="3927475"/>
            <a:ext cx="1781175" cy="1628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855108"/>
            <a:ext cx="10749599" cy="517190"/>
          </a:xfrm>
        </p:spPr>
        <p:txBody>
          <a:bodyPr/>
          <a:lstStyle/>
          <a:p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00984" y="1564403"/>
            <a:ext cx="10749598" cy="5004924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中，调用了另外一个函数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</a:t>
            </a:r>
            <a:r>
              <a:rPr lang="zh-CN" altLang="en-US" dirty="0">
                <a:solidFill>
                  <a:srgbClr val="B60206"/>
                </a:solidFill>
              </a:rPr>
              <a:t>先把函数</a:t>
            </a:r>
            <a:r>
              <a:rPr lang="en-US" altLang="zh-CN" dirty="0">
                <a:solidFill>
                  <a:srgbClr val="B60206"/>
                </a:solidFill>
              </a:rPr>
              <a:t>B</a:t>
            </a:r>
            <a:r>
              <a:rPr lang="zh-CN" altLang="en-US" dirty="0">
                <a:solidFill>
                  <a:srgbClr val="B60206"/>
                </a:solidFill>
              </a:rPr>
              <a:t>中的任务都执行完毕之后才会回到上次 函数</a:t>
            </a:r>
            <a:r>
              <a:rPr lang="en-US" altLang="zh-CN"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执行的位置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310640"/>
            <a:ext cx="543877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什么是嵌套调用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在一个函数中，调用另外一个函数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执行流程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</a:t>
            </a:r>
            <a:r>
              <a:rPr lang="en-US" altLang="zh-CN"/>
              <a:t>A</a:t>
            </a:r>
            <a:r>
              <a:rPr lang="zh-CN" altLang="en-US"/>
              <a:t>中执行到调用函数</a:t>
            </a:r>
            <a:r>
              <a:rPr lang="en-US" altLang="zh-CN"/>
              <a:t>B</a:t>
            </a:r>
            <a:r>
              <a:rPr lang="zh-CN" altLang="en-US"/>
              <a:t>的语句，会将函数</a:t>
            </a:r>
            <a:r>
              <a:rPr lang="en-US" altLang="zh-CN"/>
              <a:t>B</a:t>
            </a:r>
            <a:r>
              <a:rPr lang="zh-CN" altLang="en-US"/>
              <a:t>全部执行完成后，继续执行函数</a:t>
            </a:r>
            <a:r>
              <a:rPr lang="en-US" altLang="zh-CN"/>
              <a:t>A</a:t>
            </a:r>
            <a:r>
              <a:rPr lang="zh-CN" altLang="en-US"/>
              <a:t>的剩余内容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/>
              <a:t>函数的嵌套调用</a:t>
            </a:r>
            <a:endParaRPr lang="en-US" altLang="zh-CN" dirty="0"/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变量的作用域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76431" y="62038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知道什么是局部变量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知道什么是全局变量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局部变量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</a:t>
            </a:r>
            <a:r>
              <a:rPr lang="zh-CN" altLang="en-US" dirty="0">
                <a:solidFill>
                  <a:srgbClr val="C00000"/>
                </a:solidFill>
              </a:rPr>
              <a:t>作用域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指的是变量的作用范围（变量在哪里可用，在哪里不可用）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主要分为两类：</a:t>
            </a:r>
            <a:r>
              <a:rPr lang="zh-CN" altLang="en-US" dirty="0">
                <a:solidFill>
                  <a:srgbClr val="B60206"/>
                </a:solidFill>
              </a:rPr>
              <a:t>局部变量和全局变量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所谓局部变量是</a:t>
            </a:r>
            <a:r>
              <a:rPr lang="zh-CN" altLang="en-US" dirty="0">
                <a:solidFill>
                  <a:srgbClr val="B60206"/>
                </a:solidFill>
              </a:rPr>
              <a:t>定义在函数体内部的变量，即只在函数体内部生效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变量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是定义在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en-US" altLang="zh-CN" dirty="0" err="1">
                <a:solidFill>
                  <a:schemeClr val="tx1"/>
                </a:solidFill>
              </a:rPr>
              <a:t>testA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zh-CN" altLang="en-US" dirty="0">
                <a:solidFill>
                  <a:schemeClr val="tx1"/>
                </a:solidFill>
              </a:rPr>
              <a:t>函数内部的变量，在函数外部访问则立即报错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局部变量的作用：</a:t>
            </a:r>
            <a:r>
              <a:rPr lang="zh-CN" altLang="en-US" dirty="0">
                <a:solidFill>
                  <a:schemeClr val="tx1"/>
                </a:solidFill>
              </a:rPr>
              <a:t>在函数体内部，临时保存数据，即当函数调用完成后，则销毁局部变量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3257550"/>
            <a:ext cx="5674995" cy="179959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所谓全局变量，指的是</a:t>
            </a:r>
            <a:r>
              <a:rPr lang="zh-CN" altLang="en-US" dirty="0">
                <a:solidFill>
                  <a:srgbClr val="B60206"/>
                </a:solidFill>
              </a:rPr>
              <a:t>在函数体内、外都能生效的变量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思考：如果有一个数据，在函数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中都要使用，该怎么办？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答：将这个数据存储在一个全局变量里面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2915285"/>
            <a:ext cx="6604635" cy="375983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函数需要修改变量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的值为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，如何修改程序？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`</a:t>
            </a:r>
            <a:r>
              <a:rPr lang="en-US" altLang="zh-CN" dirty="0" err="1">
                <a:solidFill>
                  <a:srgbClr val="C00000"/>
                </a:solidFill>
              </a:rPr>
              <a:t>testB</a:t>
            </a:r>
            <a:r>
              <a:rPr lang="en-US" altLang="zh-CN" dirty="0">
                <a:solidFill>
                  <a:srgbClr val="C00000"/>
                </a:solidFill>
              </a:rPr>
              <a:t>`</a:t>
            </a:r>
            <a:r>
              <a:rPr lang="zh-CN" altLang="en-US" dirty="0">
                <a:solidFill>
                  <a:srgbClr val="C00000"/>
                </a:solidFill>
              </a:rPr>
              <a:t>函数内部的 </a:t>
            </a:r>
            <a:r>
              <a:rPr dirty="0">
                <a:solidFill>
                  <a:srgbClr val="C00000"/>
                </a:solidFill>
              </a:rPr>
              <a:t>num</a:t>
            </a:r>
            <a:r>
              <a:rPr lang="en-GB" altLang="zh-CN" dirty="0">
                <a:solidFill>
                  <a:srgbClr val="C00000"/>
                </a:solidFill>
              </a:rPr>
              <a:t> = 200</a:t>
            </a:r>
            <a:r>
              <a:rPr lang="zh-CN" altLang="en-US" dirty="0">
                <a:solidFill>
                  <a:srgbClr val="C00000"/>
                </a:solidFill>
              </a:rPr>
              <a:t> 是定义了一个局部变量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049780"/>
            <a:ext cx="6174740" cy="375793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☆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 </a:t>
            </a:r>
            <a:r>
              <a:rPr lang="en-US" altLang="zh-CN" dirty="0">
                <a:solidFill>
                  <a:srgbClr val="C00000"/>
                </a:solidFill>
              </a:rPr>
              <a:t>global</a:t>
            </a:r>
            <a:r>
              <a:rPr lang="zh-CN" altLang="en-US" dirty="0">
                <a:solidFill>
                  <a:srgbClr val="C00000"/>
                </a:solidFill>
              </a:rPr>
              <a:t>关键字 </a:t>
            </a:r>
            <a:r>
              <a:rPr lang="zh-CN" altLang="en-US" dirty="0"/>
              <a:t>可以在</a:t>
            </a:r>
            <a:r>
              <a:rPr lang="zh-CN" altLang="en-US" dirty="0">
                <a:solidFill>
                  <a:srgbClr val="C00000"/>
                </a:solidFill>
              </a:rPr>
              <a:t>函数内部声明变量为全局变量</a:t>
            </a:r>
            <a:r>
              <a:rPr lang="en-US" altLang="zh-CN" dirty="0"/>
              <a:t>,</a:t>
            </a:r>
            <a:r>
              <a:rPr lang="zh-CN" altLang="en-US" dirty="0"/>
              <a:t> 如下所示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25" y="2093595"/>
            <a:ext cx="6396355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什么是局部变量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作用范围在函数内部，在函数外部无法使用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什么是全局变量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在函数内部和外部均可使用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如何将函数内定义的变量声明为全局变量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使用</a:t>
            </a:r>
            <a:r>
              <a:rPr lang="en-US" altLang="zh-CN" sz="1400"/>
              <a:t>global</a:t>
            </a:r>
            <a:r>
              <a:rPr lang="zh-CN" altLang="en-US" sz="1400"/>
              <a:t>关键字，</a:t>
            </a:r>
            <a:r>
              <a:rPr lang="en-US" altLang="zh-CN" sz="1400"/>
              <a:t>global </a:t>
            </a:r>
            <a:r>
              <a:rPr lang="zh-CN" altLang="en-US" sz="1400"/>
              <a:t>变量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函数的快速体验</a:t>
            </a:r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2947670" y="2204720"/>
            <a:ext cx="650113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接下来，让我们实际的体验一下函数的使用。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让我们在</a:t>
            </a:r>
            <a:r>
              <a:rPr lang="en-US" altLang="zh-CN"/>
              <a:t>PyCharm</a:t>
            </a:r>
            <a:r>
              <a:rPr lang="zh-CN" altLang="en-US"/>
              <a:t>中完成一个案例需求：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不使用内置函数</a:t>
            </a:r>
            <a:r>
              <a:rPr lang="en-US" altLang="zh-CN">
                <a:solidFill>
                  <a:srgbClr val="FF0000"/>
                </a:solidFill>
              </a:rPr>
              <a:t>len()</a:t>
            </a:r>
            <a:r>
              <a:rPr lang="zh-CN" altLang="en-US">
                <a:solidFill>
                  <a:srgbClr val="FF0000"/>
                </a:solidFill>
              </a:rPr>
              <a:t>，完成字符串长度的计算。</a:t>
            </a:r>
            <a:endParaRPr lang="zh-CN" altLang="en-US"/>
          </a:p>
          <a:p>
            <a:endParaRPr lang="zh-CN" altLang="en-US"/>
          </a:p>
          <a:p>
            <a:r>
              <a:rPr lang="en-US" altLang="zh-CN" sz="18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&gt; </a:t>
            </a:r>
            <a:r>
              <a:rPr lang="zh-CN" alt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体验代码，会出现未学习到的语法，同学们只需要关心效果即可，语法后面会详细讲解。</a:t>
            </a:r>
            <a:endParaRPr lang="zh-CN" altLang="en-US" sz="1800" b="1">
              <a:solidFill>
                <a:schemeClr val="tx2">
                  <a:lumMod val="60000"/>
                  <a:lumOff val="40000"/>
                </a:schemeClr>
              </a:solidFill>
              <a:latin typeface="纤黑体" panose="02000000000000000000" charset="-122"/>
              <a:ea typeface="纤黑体" panose="02000000000000000000" charset="-122"/>
              <a:cs typeface="纤黑体" panose="02000000000000000000" charset="-122"/>
            </a:endParaRPr>
          </a:p>
        </p:txBody>
      </p:sp>
      <p:pic>
        <p:nvPicPr>
          <p:cNvPr id="9" name="图片 8" descr="01 (9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2401570"/>
            <a:ext cx="2728595" cy="272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综合案例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综合案例：黑马</a:t>
            </a:r>
            <a:r>
              <a:rPr lang="en-US" altLang="zh-CN"/>
              <a:t>ATM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主菜单效果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查询余额效果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存、取款效果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510" y="2056130"/>
            <a:ext cx="2934335" cy="1393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10" y="3728720"/>
            <a:ext cx="5410200" cy="72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10" y="4956810"/>
            <a:ext cx="3025775" cy="621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510" y="5794375"/>
            <a:ext cx="3025140" cy="613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综合案例：黑马</a:t>
            </a:r>
            <a:r>
              <a:rPr lang="en-US" altLang="zh-CN"/>
              <a:t>ATM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定义一个全局变量：</a:t>
            </a:r>
            <a:r>
              <a:rPr lang="en-US" altLang="zh-CN"/>
              <a:t>money</a:t>
            </a:r>
            <a:r>
              <a:rPr lang="zh-CN" altLang="en-US"/>
              <a:t>，用来记录银行卡余额（默认</a:t>
            </a:r>
            <a:r>
              <a:rPr lang="en-US" altLang="zh-CN"/>
              <a:t>5000000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定义一个全局变量：</a:t>
            </a:r>
            <a:r>
              <a:rPr lang="en-US" altLang="zh-CN"/>
              <a:t>name</a:t>
            </a:r>
            <a:r>
              <a:rPr lang="zh-CN" altLang="en-US"/>
              <a:t>，用来记录客户姓名（启动程序时输入）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定义如下的函数：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查询余额函数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存款函数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取款函数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主菜单函数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要求：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程序启动后要求输入客户姓名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查询余额、存款、取款后都会返回主菜单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存款、取款后，都应显示一下当前余额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客户选择退出或输入错误，程序会退出，否则一直运行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/>
        </p:nvSpPr>
        <p:spPr>
          <a:xfrm>
            <a:off x="912495" y="2606040"/>
            <a:ext cx="10367010" cy="6007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32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为什么要学习、使用函数呢？</a:t>
            </a:r>
            <a:endParaRPr lang="zh-CN" sz="3200" b="1">
              <a:solidFill>
                <a:schemeClr val="tx2">
                  <a:lumMod val="60000"/>
                  <a:lumOff val="40000"/>
                </a:schemeClr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912495" y="3488690"/>
            <a:ext cx="10367010" cy="6007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20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为了得到一个针对特定需求、可供重复利用的代码段</a:t>
            </a:r>
            <a:endParaRPr lang="zh-CN" sz="2000" b="1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  <a:p>
            <a:pPr algn="ctr"/>
            <a:r>
              <a:rPr lang="zh-CN" sz="20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提高程序的复用性，减少重复性代码，提高开发效率</a:t>
            </a:r>
            <a:endParaRPr lang="zh-CN" sz="2000" b="1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pic>
        <p:nvPicPr>
          <p:cNvPr id="5" name="图片 4" descr="01 (15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7485" y="2948305"/>
            <a:ext cx="1889125" cy="1889125"/>
          </a:xfrm>
          <a:prstGeom prst="rect">
            <a:avLst/>
          </a:prstGeom>
        </p:spPr>
      </p:pic>
      <p:pic>
        <p:nvPicPr>
          <p:cNvPr id="6" name="图片 5" descr="01 (10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60" y="2343785"/>
            <a:ext cx="1434465" cy="1434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函数是：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组织好的、可重复使用的、用来实现特定功能的代码段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使用函数的好处是：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将功能封装在函数内，可供随时随地重复利用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提高代码的复用性，减少重复代码，提高开发效率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函数的定义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掌握函数的基础定义语法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470,&quot;width&quot;:3570}"/>
</p:tagLst>
</file>

<file path=ppt/tags/tag2.xml><?xml version="1.0" encoding="utf-8"?>
<p:tagLst xmlns:p="http://schemas.openxmlformats.org/presentationml/2006/main">
  <p:tag name="KSO_WM_UNIT_PLACING_PICTURE_USER_VIEWPORT" val="{&quot;height&quot;:1470,&quot;width&quot;:3570}"/>
</p:tagLst>
</file>

<file path=ppt/tags/tag3.xml><?xml version="1.0" encoding="utf-8"?>
<p:tagLst xmlns:p="http://schemas.openxmlformats.org/presentationml/2006/main">
  <p:tag name="KSO_WM_UNIT_PLACING_PICTURE_USER_VIEWPORT" val="{&quot;height&quot;:1470,&quot;width&quot;:3570}"/>
</p:tagLst>
</file>

<file path=ppt/tags/tag4.xml><?xml version="1.0" encoding="utf-8"?>
<p:tagLst xmlns:p="http://schemas.openxmlformats.org/presentationml/2006/main">
  <p:tag name="KSO_WM_UNIT_PLACING_PICTURE_USER_VIEWPORT" val="{&quot;height&quot;:3555,&quot;width&quot;:7605}"/>
</p:tagLst>
</file>

<file path=ppt/tags/tag5.xml><?xml version="1.0" encoding="utf-8"?>
<p:tagLst xmlns:p="http://schemas.openxmlformats.org/presentationml/2006/main">
  <p:tag name="COMMONDATA" val="eyJoZGlkIjoiZDkwMDBiMWYxNjc3MjczODJmOTVjMmY0OWZiN2Y3OD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3586</Words>
  <Application>WPS 演示</Application>
  <PresentationFormat>宽屏</PresentationFormat>
  <Paragraphs>474</Paragraphs>
  <Slides>53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53</vt:i4>
      </vt:variant>
    </vt:vector>
  </HeadingPairs>
  <TitlesOfParts>
    <vt:vector size="84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 M</vt:lpstr>
      <vt:lpstr>Segoe UI Light</vt:lpstr>
      <vt:lpstr>微软雅黑 Light</vt:lpstr>
      <vt:lpstr>纤黑体</vt:lpstr>
      <vt:lpstr>等线</vt:lpstr>
      <vt:lpstr>Arial Unicode MS</vt:lpstr>
      <vt:lpstr>Helvetica Neue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2_学习目标</vt:lpstr>
      <vt:lpstr>3_学习目标</vt:lpstr>
      <vt:lpstr>4_学习目标</vt:lpstr>
      <vt:lpstr>1_正文设计方案</vt:lpstr>
      <vt:lpstr>Python函数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曹宇[囧]</cp:lastModifiedBy>
  <cp:revision>1010</cp:revision>
  <dcterms:created xsi:type="dcterms:W3CDTF">2020-03-31T02:23:00Z</dcterms:created>
  <dcterms:modified xsi:type="dcterms:W3CDTF">2022-07-21T02:43:49Z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E60140B0F68B4162A05F45C22E953B4D</vt:lpwstr>
  </property>
  <property fmtid="{D5CDD505-2E9C-101B-9397-08002B2CF9AE}" pid="3" name="KSOProductBuildVer">
    <vt:lpwstr>2052-11.1.0.11830</vt:lpwstr>
  </property>
</Properties>
</file>