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5" r:id="rId5"/>
    <p:sldMasterId id="2147483657" r:id="rId6"/>
    <p:sldMasterId id="2147483659" r:id="rId7"/>
    <p:sldMasterId id="2147483677" r:id="rId8"/>
    <p:sldMasterId id="2147483679" r:id="rId9"/>
  </p:sldMasterIdLst>
  <p:notesMasterIdLst>
    <p:notesMasterId r:id="rId18"/>
  </p:notesMasterIdLst>
  <p:handoutMasterIdLst>
    <p:handoutMasterId r:id="rId37"/>
  </p:handoutMasterIdLst>
  <p:sldIdLst>
    <p:sldId id="1000" r:id="rId10"/>
    <p:sldId id="463" r:id="rId11"/>
    <p:sldId id="464" r:id="rId12"/>
    <p:sldId id="953" r:id="rId13"/>
    <p:sldId id="564" r:id="rId14"/>
    <p:sldId id="978" r:id="rId15"/>
    <p:sldId id="979" r:id="rId16"/>
    <p:sldId id="577" r:id="rId17"/>
    <p:sldId id="981" r:id="rId19"/>
    <p:sldId id="982" r:id="rId20"/>
    <p:sldId id="983" r:id="rId21"/>
    <p:sldId id="984" r:id="rId22"/>
    <p:sldId id="985" r:id="rId23"/>
    <p:sldId id="986" r:id="rId24"/>
    <p:sldId id="987" r:id="rId25"/>
    <p:sldId id="997" r:id="rId26"/>
    <p:sldId id="998" r:id="rId27"/>
    <p:sldId id="1018" r:id="rId28"/>
    <p:sldId id="1019" r:id="rId29"/>
    <p:sldId id="1020" r:id="rId30"/>
    <p:sldId id="1021" r:id="rId31"/>
    <p:sldId id="1022" r:id="rId32"/>
    <p:sldId id="1024" r:id="rId33"/>
    <p:sldId id="1023" r:id="rId34"/>
    <p:sldId id="1025" r:id="rId35"/>
    <p:sldId id="264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B70006"/>
    <a:srgbClr val="AD2B2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79" autoAdjust="0"/>
    <p:restoredTop sz="91802" autoAdjust="0"/>
  </p:normalViewPr>
  <p:slideViewPr>
    <p:cSldViewPr snapToGrid="0">
      <p:cViewPr varScale="1">
        <p:scale>
          <a:sx n="102" d="100"/>
          <a:sy n="102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gs" Target="tags/tag5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9" Type="http://schemas.openxmlformats.org/officeDocument/2006/relationships/theme" Target="../theme/theme6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函数进阶</a:t>
            </a:r>
            <a:endParaRPr lang="zh-CN" altLang="en-US" sz="4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关键字参数：</a:t>
            </a:r>
            <a:r>
              <a:rPr lang="zh-CN" altLang="en-US" dirty="0"/>
              <a:t>函数调用时通过“键</a:t>
            </a:r>
            <a:r>
              <a:rPr lang="en-US" altLang="zh-CN" dirty="0"/>
              <a:t>=</a:t>
            </a:r>
            <a:r>
              <a:rPr lang="zh-CN" altLang="en-US" dirty="0"/>
              <a:t>值”形式传递参数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可以让函数更加清晰、容易使用，同时也清除了参数的顺序需求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函数调用时，如果有位置参数时，位置参数必须在关键字参数的前面，但关键字参数之间不存在先后顺序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关键字参数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3435" y="2515870"/>
            <a:ext cx="6144260" cy="237680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缺省参数：</a:t>
            </a:r>
            <a:r>
              <a:rPr lang="zh-CN" altLang="en-US" dirty="0"/>
              <a:t>缺省参数也叫默认参数，用于定义函数，为参数提供默认值，调用函数时可不传该默认参数的值（注意：所有位置参数必须出现在默认参数前，包括函数定义和调用）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当调用函数时没有传递参数</a:t>
            </a:r>
            <a:r>
              <a:rPr lang="en-US" altLang="zh-CN" dirty="0"/>
              <a:t>,</a:t>
            </a:r>
            <a:r>
              <a:rPr lang="zh-CN" altLang="en-US" dirty="0"/>
              <a:t> 就会使用默认是用缺省参数对应的值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函数调用时，如果为缺省参数传值则修改默认参数值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否则使用这个默认值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缺省参数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62" y="2806613"/>
            <a:ext cx="70231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不定长参数：</a:t>
            </a:r>
            <a:r>
              <a:rPr lang="zh-CN" altLang="en-US" dirty="0"/>
              <a:t>不定长参数也叫可变参数</a:t>
            </a:r>
            <a:r>
              <a:rPr lang="en-US" altLang="zh-CN" dirty="0"/>
              <a:t>.</a:t>
            </a:r>
            <a:r>
              <a:rPr lang="zh-CN" altLang="en-US" dirty="0"/>
              <a:t> 用于不确定调用的时候会传递多少个参数</a:t>
            </a:r>
            <a:r>
              <a:rPr lang="en-US" altLang="zh-CN" dirty="0"/>
              <a:t>(</a:t>
            </a:r>
            <a:r>
              <a:rPr lang="zh-CN" altLang="en-US" dirty="0"/>
              <a:t>不传参也可以</a:t>
            </a:r>
            <a:r>
              <a:rPr lang="en-US" altLang="zh-CN" dirty="0"/>
              <a:t>)</a:t>
            </a:r>
            <a:r>
              <a:rPr lang="zh-CN" altLang="en-US" dirty="0"/>
              <a:t>的场景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当调用函数时不确定参数个数时</a:t>
            </a:r>
            <a:r>
              <a:rPr lang="en-US" altLang="zh-CN" dirty="0"/>
              <a:t>,</a:t>
            </a:r>
            <a:r>
              <a:rPr lang="zh-CN" altLang="en-US" dirty="0"/>
              <a:t> 可以使用不定长参数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不定长参数的类型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①位置传递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②关键字传递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不定长参数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376735" cy="43162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传进的</a:t>
            </a:r>
            <a:r>
              <a:rPr lang="zh-CN" altLang="en-US" dirty="0">
                <a:solidFill>
                  <a:srgbClr val="C00000"/>
                </a:solidFill>
              </a:rPr>
              <a:t>所有参数</a:t>
            </a:r>
            <a:r>
              <a:rPr lang="zh-CN" altLang="en-US" dirty="0"/>
              <a:t>都会被</a:t>
            </a:r>
            <a:r>
              <a:rPr lang="en-GB" altLang="zh-CN" dirty="0">
                <a:solidFill>
                  <a:srgbClr val="C00000"/>
                </a:solidFill>
              </a:rPr>
              <a:t>args</a:t>
            </a:r>
            <a:r>
              <a:rPr lang="zh-CN" altLang="en-US" dirty="0">
                <a:solidFill>
                  <a:srgbClr val="C00000"/>
                </a:solidFill>
              </a:rPr>
              <a:t>变量收集</a:t>
            </a:r>
            <a:r>
              <a:rPr lang="zh-CN" altLang="en-US" dirty="0"/>
              <a:t>，它会根据传进参数的位置合并为一个元组</a:t>
            </a:r>
            <a:r>
              <a:rPr lang="en-US" altLang="zh-CN" dirty="0"/>
              <a:t>(</a:t>
            </a:r>
            <a:r>
              <a:rPr lang="en-GB" altLang="zh-CN" dirty="0"/>
              <a:t>tuple)</a:t>
            </a:r>
            <a:r>
              <a:rPr lang="zh-CN" altLang="en-GB" dirty="0"/>
              <a:t>，</a:t>
            </a:r>
            <a:r>
              <a:rPr lang="en-GB" altLang="zh-CN" dirty="0">
                <a:solidFill>
                  <a:srgbClr val="C00000"/>
                </a:solidFill>
              </a:rPr>
              <a:t>args</a:t>
            </a:r>
            <a:r>
              <a:rPr lang="zh-CN" altLang="en-US" dirty="0">
                <a:solidFill>
                  <a:srgbClr val="C00000"/>
                </a:solidFill>
              </a:rPr>
              <a:t>是元组类型</a:t>
            </a:r>
            <a:r>
              <a:rPr lang="zh-CN" altLang="en-US" dirty="0"/>
              <a:t>，这就是</a:t>
            </a:r>
            <a:r>
              <a:rPr lang="zh-CN" altLang="en-US" dirty="0">
                <a:solidFill>
                  <a:srgbClr val="C00000"/>
                </a:solidFill>
              </a:rPr>
              <a:t>位置传递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位置传递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736855"/>
            <a:ext cx="3492500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376735" cy="43162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参数是</a:t>
            </a:r>
            <a:r>
              <a:rPr lang="zh-CN" altLang="en-US" dirty="0">
                <a:solidFill>
                  <a:srgbClr val="C00000"/>
                </a:solidFill>
              </a:rPr>
              <a:t>“键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值”</a:t>
            </a:r>
            <a:r>
              <a:rPr lang="zh-CN" altLang="en-US" dirty="0"/>
              <a:t>形式的形式的情况下</a:t>
            </a:r>
            <a:r>
              <a:rPr lang="en-US" altLang="zh-CN" dirty="0"/>
              <a:t>,</a:t>
            </a:r>
            <a:r>
              <a:rPr lang="zh-CN" altLang="en-US" dirty="0"/>
              <a:t> 所有的“键</a:t>
            </a:r>
            <a:r>
              <a:rPr lang="en-US" altLang="zh-CN" dirty="0"/>
              <a:t>=</a:t>
            </a:r>
            <a:r>
              <a:rPr lang="zh-CN" altLang="en-US" dirty="0"/>
              <a:t>值”都会被</a:t>
            </a:r>
            <a:r>
              <a:rPr lang="en-US" altLang="zh-CN" dirty="0" err="1">
                <a:solidFill>
                  <a:srgbClr val="C00000"/>
                </a:solidFill>
              </a:rPr>
              <a:t>kwargs</a:t>
            </a:r>
            <a:r>
              <a:rPr lang="zh-CN" altLang="en-US" dirty="0">
                <a:solidFill>
                  <a:srgbClr val="C00000"/>
                </a:solidFill>
              </a:rPr>
              <a:t>接受</a:t>
            </a:r>
            <a:r>
              <a:rPr lang="en-US" altLang="zh-CN" dirty="0"/>
              <a:t>,</a:t>
            </a:r>
            <a:r>
              <a:rPr lang="zh-CN" altLang="en-US" dirty="0"/>
              <a:t> 同时会根据“键</a:t>
            </a:r>
            <a:r>
              <a:rPr lang="en-US" altLang="zh-CN" dirty="0"/>
              <a:t>=</a:t>
            </a:r>
            <a:r>
              <a:rPr lang="zh-CN" altLang="en-US" dirty="0"/>
              <a:t>值”组成</a:t>
            </a:r>
            <a:r>
              <a:rPr lang="zh-CN" altLang="en-US" dirty="0">
                <a:solidFill>
                  <a:srgbClr val="C00000"/>
                </a:solidFill>
              </a:rPr>
              <a:t>字典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关键字传递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804878"/>
            <a:ext cx="5041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1331" y="1839280"/>
            <a:ext cx="6096000" cy="443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 掌握位置参数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</a:t>
            </a:r>
            <a:r>
              <a:rPr lang="en-US" altLang="zh-CN" sz="1400" dirty="0"/>
              <a:t>·</a:t>
            </a:r>
            <a:r>
              <a:rPr lang="zh-CN" altLang="en-US" sz="1400" dirty="0"/>
              <a:t>根据参数位置来传递参数</a:t>
            </a:r>
            <a:endParaRPr lang="en-US" altLang="zh-CN" dirty="0"/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 掌握关键字参数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   </a:t>
            </a:r>
            <a:r>
              <a:rPr lang="en-US" altLang="zh-CN" sz="1400" dirty="0"/>
              <a:t>·</a:t>
            </a:r>
            <a:r>
              <a:rPr lang="zh-CN" altLang="en-US" sz="1400" dirty="0"/>
              <a:t>通过“键</a:t>
            </a:r>
            <a:r>
              <a:rPr lang="en-US" altLang="zh-CN" sz="1400" dirty="0"/>
              <a:t>=</a:t>
            </a:r>
            <a:r>
              <a:rPr lang="zh-CN" altLang="en-US" sz="1400" dirty="0"/>
              <a:t>值”形式传递参数，可以不限参数顺序</a:t>
            </a:r>
            <a:endParaRPr lang="zh-CN" altLang="en-US" sz="1400" dirty="0"/>
          </a:p>
          <a:p>
            <a:pPr lvl="1"/>
            <a:r>
              <a:rPr lang="en-US" altLang="zh-CN" sz="1400" dirty="0">
                <a:sym typeface="+mn-ea"/>
              </a:rPr>
              <a:t>      ·</a:t>
            </a:r>
            <a:r>
              <a:rPr lang="zh-CN" altLang="en-US" sz="1400" dirty="0"/>
              <a:t>可以和位置参数混用，位置参数需在前</a:t>
            </a:r>
            <a:endParaRPr lang="en-US" altLang="zh-CN" sz="1400" dirty="0"/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掌握缺省参数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</a:t>
            </a:r>
            <a:r>
              <a:rPr lang="zh-CN" altLang="en-US" sz="1400" dirty="0"/>
              <a:t> </a:t>
            </a:r>
            <a:r>
              <a:rPr lang="en-US" altLang="zh-CN" sz="1400" dirty="0"/>
              <a:t>·</a:t>
            </a:r>
            <a:r>
              <a:rPr lang="zh-CN" altLang="en-US" sz="1400" dirty="0"/>
              <a:t>不传递参数值时会使用默认的参数值</a:t>
            </a:r>
            <a:endParaRPr lang="zh-CN" altLang="en-US" sz="1400" dirty="0"/>
          </a:p>
          <a:p>
            <a:pPr lvl="1" algn="l">
              <a:buClrTx/>
              <a:buSzTx/>
              <a:buFontTx/>
            </a:pPr>
            <a:r>
              <a:rPr lang="zh-CN" altLang="en-US" sz="1400" dirty="0">
                <a:sym typeface="+mn-ea"/>
              </a:rPr>
              <a:t>     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·默认值的参数必须定义在最后</a:t>
            </a:r>
            <a:endParaRPr lang="zh-CN" altLang="en-US" sz="1400" dirty="0"/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 掌握不定长参数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</a:t>
            </a:r>
            <a:r>
              <a:rPr lang="en-US" altLang="zh-CN" sz="1400" dirty="0"/>
              <a:t>·</a:t>
            </a:r>
            <a:r>
              <a:rPr lang="zh-CN" altLang="en-US" sz="1400" dirty="0"/>
              <a:t> 位置不定长传递以</a:t>
            </a:r>
            <a:r>
              <a:rPr lang="en-US" altLang="zh-CN" sz="1400" dirty="0"/>
              <a:t>*</a:t>
            </a:r>
            <a:r>
              <a:rPr lang="zh-CN" altLang="en-US" sz="1400" dirty="0"/>
              <a:t>号标记一个形式参数，以元组的形式接受参数，形式参数一般命名为</a:t>
            </a:r>
            <a:r>
              <a:rPr lang="en-US" altLang="zh-CN" sz="1400" dirty="0"/>
              <a:t>args</a:t>
            </a:r>
            <a:endParaRPr lang="en-US" altLang="zh-CN" sz="1400" dirty="0"/>
          </a:p>
          <a:p>
            <a:pPr lvl="1"/>
            <a:r>
              <a:rPr lang="zh-CN" altLang="en-US" sz="1400" dirty="0"/>
              <a:t>     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+mn-ea"/>
              </a:rPr>
              <a:t>·</a:t>
            </a:r>
            <a:r>
              <a:rPr lang="zh-CN" altLang="en-US" sz="1400" dirty="0">
                <a:sym typeface="+mn-ea"/>
              </a:rPr>
              <a:t> 关键字不定长传递以</a:t>
            </a:r>
            <a:r>
              <a:rPr lang="en-US" altLang="zh-CN" sz="1400" dirty="0">
                <a:sym typeface="+mn-ea"/>
              </a:rPr>
              <a:t>**</a:t>
            </a:r>
            <a:r>
              <a:rPr lang="zh-CN" altLang="en-US" sz="1400" dirty="0">
                <a:sym typeface="+mn-ea"/>
              </a:rPr>
              <a:t>号标记一个形式参数，以字典的形式接受参数，形式参数一般命名为</a:t>
            </a:r>
            <a:r>
              <a:rPr lang="en-US" altLang="zh-CN" sz="1400" dirty="0">
                <a:sym typeface="+mn-ea"/>
              </a:rPr>
              <a:t>kwargs</a:t>
            </a:r>
            <a:endParaRPr lang="en-US" altLang="zh-CN" sz="1400" dirty="0"/>
          </a:p>
          <a:p>
            <a:pPr lvl="1"/>
            <a:endParaRPr lang="en-US" altLang="zh-CN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匿名函数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7215505" y="298069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8925" y="2780665"/>
            <a:ext cx="181356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函数作为参数传递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8925" y="3698875"/>
            <a:ext cx="146304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lambda匿名函数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9518650" y="366268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1"/>
      <p:bldP spid="6" grpId="1"/>
      <p:bldP spid="3" grpId="2" bldLvl="0" animBg="1"/>
      <p:bldP spid="5" grpId="2"/>
      <p:bldP spid="6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zh-CN" dirty="0"/>
              <a:t>函数作为参数传递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函数作为参数传递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在前面的函数学习中，我们一直使用的函数，都是接受数据作为参数传入：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字典、列表、元组等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其实，我们学习的函数本身，也可以作为参数传入另一个函数内。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函数作为参数传递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如下代码：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</a:t>
            </a:r>
            <a:r>
              <a:rPr lang="en-US" altLang="zh-CN"/>
              <a:t>compute</a:t>
            </a:r>
            <a:r>
              <a:rPr lang="zh-CN" altLang="en-US"/>
              <a:t>，作为参数，传入了</a:t>
            </a:r>
            <a:r>
              <a:rPr lang="en-US" altLang="zh-CN"/>
              <a:t>test_func</a:t>
            </a:r>
            <a:r>
              <a:rPr lang="zh-CN" altLang="en-US"/>
              <a:t>函数中使用。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test_func</a:t>
            </a:r>
            <a:r>
              <a:rPr lang="zh-CN" altLang="en-US" sz="1200"/>
              <a:t>需要一个函数作为参数传入，这个函数需要接收</a:t>
            </a:r>
            <a:r>
              <a:rPr lang="en-US" altLang="zh-CN" sz="1200"/>
              <a:t>2</a:t>
            </a:r>
            <a:r>
              <a:rPr lang="zh-CN" altLang="en-US" sz="1200"/>
              <a:t>个数字进行计算，计算逻辑由这个被传入函数决定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compute</a:t>
            </a:r>
            <a:r>
              <a:rPr lang="zh-CN" altLang="en-US" sz="1200"/>
              <a:t>函数接收</a:t>
            </a:r>
            <a:r>
              <a:rPr lang="en-US" altLang="zh-CN" sz="1200"/>
              <a:t>2</a:t>
            </a:r>
            <a:r>
              <a:rPr lang="zh-CN" altLang="en-US" sz="1200"/>
              <a:t>个数字对其进行计算，</a:t>
            </a:r>
            <a:r>
              <a:rPr lang="en-US" altLang="zh-CN" sz="1200"/>
              <a:t>compute</a:t>
            </a:r>
            <a:r>
              <a:rPr lang="zh-CN" altLang="en-US" sz="1200"/>
              <a:t>函数作为参数，传递给了</a:t>
            </a:r>
            <a:r>
              <a:rPr lang="en-US" altLang="zh-CN" sz="1200"/>
              <a:t>test_func</a:t>
            </a:r>
            <a:r>
              <a:rPr lang="zh-CN" altLang="en-US" sz="1200"/>
              <a:t>函数使用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最终，在</a:t>
            </a:r>
            <a:r>
              <a:rPr lang="en-US" altLang="zh-CN" sz="1200"/>
              <a:t>test_func</a:t>
            </a:r>
            <a:r>
              <a:rPr lang="zh-CN" altLang="en-US" sz="1200"/>
              <a:t>函数内部，由传入的</a:t>
            </a:r>
            <a:r>
              <a:rPr lang="en-US" altLang="zh-CN" sz="1200"/>
              <a:t>compute</a:t>
            </a:r>
            <a:r>
              <a:rPr lang="zh-CN" altLang="en-US" sz="1200"/>
              <a:t>函数，完成了对数字的计算操作</a:t>
            </a:r>
            <a:endParaRPr lang="zh-CN" altLang="en-US" sz="1200"/>
          </a:p>
          <a:p>
            <a:pPr>
              <a:buFont typeface="Arial" panose="020B0604020202020204" pitchFamily="34" charset="0"/>
            </a:pPr>
            <a:r>
              <a:rPr lang="zh-CN" altLang="en-US"/>
              <a:t>所以，这是一种，</a:t>
            </a:r>
            <a:r>
              <a:rPr lang="zh-CN" altLang="en-US">
                <a:solidFill>
                  <a:srgbClr val="FF0000"/>
                </a:solidFill>
              </a:rPr>
              <a:t>计算逻辑的传递，而非数据的传递。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就像上述代码那样，不仅仅是相加，相见、相除、等</a:t>
            </a:r>
            <a:r>
              <a:rPr lang="zh-CN" altLang="en-US">
                <a:solidFill>
                  <a:srgbClr val="FF0000"/>
                </a:solidFill>
              </a:rPr>
              <a:t>任何逻辑都可以自行定义并作为函数传入。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875" y="2155190"/>
            <a:ext cx="3295015" cy="210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20" y="2138680"/>
            <a:ext cx="3363595" cy="2141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45" y="2155190"/>
            <a:ext cx="3485515" cy="212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</a:rPr>
              <a:t>函数多返回值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匿名函数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函数本身是可以作为参数，传入另一个函数中进行使用的。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将函数传入的作用在于：传入计算逻辑，而非传入数据。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匿名函数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7215505" y="298069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8925" y="2780665"/>
            <a:ext cx="181356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函数作为参数传递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8925" y="3698875"/>
            <a:ext cx="146304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lambda匿名函数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9518650" y="366268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1"/>
      <p:bldP spid="6" grpId="1"/>
      <p:bldP spid="3" grpId="2" bldLvl="0" animBg="1"/>
      <p:bldP spid="5" grpId="2"/>
      <p:bldP spid="6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lambda</a:t>
            </a:r>
            <a:r>
              <a:rPr lang="zh-CN" altLang="en-US" dirty="0"/>
              <a:t>匿名函数的语法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lambda</a:t>
            </a:r>
            <a:r>
              <a:t>匿名函数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/>
              <a:t>函数的定义中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</a:t>
            </a:r>
            <a:r>
              <a:rPr lang="zh-CN" altLang="en-US"/>
              <a:t>关键字，可以定义</a:t>
            </a:r>
            <a:r>
              <a:rPr lang="zh-CN" altLang="en-US">
                <a:solidFill>
                  <a:srgbClr val="FF0000"/>
                </a:solidFill>
              </a:rPr>
              <a:t>带有名称</a:t>
            </a:r>
            <a:r>
              <a:rPr lang="zh-CN" altLang="en-US"/>
              <a:t>的函数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lambda</a:t>
            </a:r>
            <a:r>
              <a:rPr lang="zh-CN" altLang="en-US"/>
              <a:t>关键字，可以</a:t>
            </a:r>
            <a:r>
              <a:rPr lang="zh-CN" altLang="en-US">
                <a:solidFill>
                  <a:srgbClr val="FF0000"/>
                </a:solidFill>
              </a:rPr>
              <a:t>定义匿名</a:t>
            </a:r>
            <a:r>
              <a:rPr lang="zh-CN" altLang="en-US"/>
              <a:t>函数（无名称）</a:t>
            </a:r>
            <a:endParaRPr lang="zh-CN" altLang="en-US"/>
          </a:p>
          <a:p>
            <a:r>
              <a:rPr lang="zh-CN" altLang="en-US"/>
              <a:t>有名称的函数，可以基于名称</a:t>
            </a:r>
            <a:r>
              <a:rPr lang="zh-CN" altLang="en-US">
                <a:solidFill>
                  <a:srgbClr val="FF0000"/>
                </a:solidFill>
              </a:rPr>
              <a:t>重复使用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无名称的匿名函数，只可</a:t>
            </a:r>
            <a:r>
              <a:rPr lang="zh-CN" altLang="en-US">
                <a:solidFill>
                  <a:srgbClr val="FF0000"/>
                </a:solidFill>
              </a:rPr>
              <a:t>临时使用一次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匿名函数定义语法：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lambda </a:t>
            </a:r>
            <a:r>
              <a:rPr lang="zh-CN" altLang="en-US"/>
              <a:t>是关键字，表示定义匿名函数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传入参数表示匿名函数的形式参数，如：</a:t>
            </a:r>
            <a:r>
              <a:rPr lang="en-US" altLang="zh-CN"/>
              <a:t>x, y </a:t>
            </a:r>
            <a:r>
              <a:rPr lang="zh-CN" altLang="en-US"/>
              <a:t>表示接收</a:t>
            </a:r>
            <a:r>
              <a:rPr lang="en-US" altLang="zh-CN"/>
              <a:t>2</a:t>
            </a:r>
            <a:r>
              <a:rPr lang="zh-CN" altLang="en-US"/>
              <a:t>个形式参数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函数体，就是函数的执行逻辑，要注意：只能写一行，无法写多行代码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818"/>
          <a:stretch>
            <a:fillRect/>
          </a:stretch>
        </p:blipFill>
        <p:spPr>
          <a:xfrm>
            <a:off x="775970" y="4599940"/>
            <a:ext cx="45815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lambda</a:t>
            </a:r>
            <a:r>
              <a:t>匿名函数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如下图代码，我们可以：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def</a:t>
            </a:r>
            <a:r>
              <a:rPr lang="zh-CN" altLang="en-US"/>
              <a:t>关键字，定义一个函数，并传入，如下图：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也可以通过</a:t>
            </a:r>
            <a:r>
              <a:rPr lang="en-US" altLang="zh-CN"/>
              <a:t>lambda</a:t>
            </a:r>
            <a:r>
              <a:rPr lang="zh-CN" altLang="en-US"/>
              <a:t>关键字，传入一个一次性使用的</a:t>
            </a:r>
            <a:r>
              <a:rPr lang="en-US" altLang="zh-CN"/>
              <a:t>lambda</a:t>
            </a:r>
            <a:r>
              <a:rPr lang="zh-CN" altLang="en-US"/>
              <a:t>匿名函数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def</a:t>
            </a:r>
            <a:r>
              <a:rPr lang="zh-CN" altLang="en-US"/>
              <a:t>和使用</a:t>
            </a:r>
            <a:r>
              <a:rPr lang="en-US" altLang="zh-CN"/>
              <a:t>lambda</a:t>
            </a:r>
            <a:r>
              <a:rPr lang="zh-CN" altLang="en-US"/>
              <a:t>，定义的函数功能完全一致，只是</a:t>
            </a:r>
            <a:r>
              <a:rPr lang="en-US" altLang="zh-CN"/>
              <a:t>lambda</a:t>
            </a:r>
            <a:r>
              <a:rPr lang="zh-CN" altLang="en-US"/>
              <a:t>关键字定义的函数是匿名的，无法二次使用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2480945"/>
            <a:ext cx="2490470" cy="1593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4547235"/>
            <a:ext cx="4500880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匿名函数使用</a:t>
            </a:r>
            <a:r>
              <a:rPr lang="en-US" altLang="zh-CN"/>
              <a:t>lambda</a:t>
            </a:r>
            <a:r>
              <a:rPr lang="zh-CN" altLang="en-US"/>
              <a:t>关键字进行定义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/>
              <a:t>定义语法：</a:t>
            </a:r>
            <a:endParaRPr lang="zh-CN"/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匿名函数用于临时构建一个函数，只用一次的场景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匿名函数的定义中，函数体只能写一行代码，如果函数体要写多行代码，不可用</a:t>
            </a:r>
            <a:r>
              <a:rPr lang="en-US" altLang="zh-CN" sz="1400"/>
              <a:t>lambda</a:t>
            </a:r>
            <a:r>
              <a:rPr lang="zh-CN" altLang="en-US" sz="1400"/>
              <a:t>匿名函数，应使用</a:t>
            </a:r>
            <a:r>
              <a:rPr lang="en-US" altLang="zh-CN" sz="1400"/>
              <a:t>def</a:t>
            </a:r>
            <a:r>
              <a:rPr lang="zh-CN" altLang="en-US" sz="1400"/>
              <a:t>定义带名函数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818"/>
          <a:stretch>
            <a:fillRect/>
          </a:stretch>
        </p:blipFill>
        <p:spPr>
          <a:xfrm>
            <a:off x="5377180" y="3348990"/>
            <a:ext cx="45815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知道函数如何返回多个返回值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813" y="1482797"/>
            <a:ext cx="6589767" cy="77131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如果一个函数如些两个</a:t>
            </a:r>
            <a:r>
              <a:rPr lang="en-GB" altLang="zh-CN" dirty="0"/>
              <a:t>return (</a:t>
            </a:r>
            <a:r>
              <a:rPr lang="zh-CN" altLang="en-US" dirty="0"/>
              <a:t>如下所示</a:t>
            </a:r>
            <a:r>
              <a:rPr lang="en-US" altLang="zh-CN" dirty="0"/>
              <a:t>)</a:t>
            </a:r>
            <a:r>
              <a:rPr lang="zh-CN" altLang="en-US" dirty="0"/>
              <a:t>，程序如何执行？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022" y="2129424"/>
            <a:ext cx="33020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758813" y="5121857"/>
            <a:ext cx="699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只执行了第一个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原因是因为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可以退出当前函数，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导致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下方的代码不执行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如果一个函数要有</a:t>
            </a:r>
            <a:r>
              <a:rPr lang="zh-CN" altLang="en-US" dirty="0">
                <a:solidFill>
                  <a:srgbClr val="C00000"/>
                </a:solidFill>
              </a:rPr>
              <a:t>多个返回值</a:t>
            </a:r>
            <a:r>
              <a:rPr lang="zh-CN" altLang="en-US" dirty="0"/>
              <a:t>，该如何书写代码？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按照返回值的顺序，写对应顺序的多个变量接收即可</a:t>
            </a:r>
            <a:endParaRPr lang="zh-CN" altLang="en-US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变量之间用逗号隔开</a:t>
            </a:r>
            <a:endParaRPr lang="zh-CN" altLang="en-US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支持不同类型的数据</a:t>
            </a:r>
            <a:r>
              <a:rPr dirty="0">
                <a:solidFill>
                  <a:srgbClr val="B70006"/>
                </a:solidFill>
              </a:rPr>
              <a:t>return</a:t>
            </a:r>
            <a:endParaRPr dirty="0">
              <a:solidFill>
                <a:srgbClr val="B700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多个返回值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145" y="2270125"/>
            <a:ext cx="25050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函数多种传参方式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匿名函数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掌握位置参数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掌握关键字参数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掌握不定长参数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掌握缺省参数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使用方式</a:t>
            </a:r>
            <a:r>
              <a:rPr lang="zh-CN" altLang="en-US" dirty="0"/>
              <a:t>上的不同</a:t>
            </a:r>
            <a:r>
              <a:rPr lang="en-US" altLang="zh-CN" dirty="0"/>
              <a:t>,</a:t>
            </a:r>
            <a:r>
              <a:rPr lang="zh-CN" altLang="en-US" dirty="0"/>
              <a:t> 函数有</a:t>
            </a:r>
            <a:r>
              <a:rPr lang="en-US" altLang="zh-CN" dirty="0"/>
              <a:t>4</a:t>
            </a:r>
            <a:r>
              <a:rPr lang="zh-CN" altLang="en-US" dirty="0"/>
              <a:t>中常见参数使用方式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位置参数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关键字参数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缺省参数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不定长参数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函数参数种类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位置参数：</a:t>
            </a:r>
            <a:r>
              <a:rPr lang="zh-CN" altLang="en-US" dirty="0"/>
              <a:t>调用函数时根据函数定义的</a:t>
            </a:r>
            <a:r>
              <a:rPr lang="zh-CN" altLang="en-US" dirty="0">
                <a:solidFill>
                  <a:srgbClr val="C00000"/>
                </a:solidFill>
              </a:rPr>
              <a:t>参数位置来传递参数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C00000"/>
                </a:solidFill>
              </a:rPr>
              <a:t>传递的参数和定义的参数的顺序及个数必须一致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798" y="2308182"/>
            <a:ext cx="6248400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45,&quot;width&quot;:3945}"/>
</p:tagLst>
</file>

<file path=ppt/tags/tag2.xml><?xml version="1.0" encoding="utf-8"?>
<p:tagLst xmlns:p="http://schemas.openxmlformats.org/presentationml/2006/main">
  <p:tag name="KSO_WM_UNIT_PLACING_PICTURE_USER_VIEWPORT" val="{&quot;height&quot;:5640,&quot;width&quot;:14580}"/>
</p:tagLst>
</file>

<file path=ppt/tags/tag3.xml><?xml version="1.0" encoding="utf-8"?>
<p:tagLst xmlns:p="http://schemas.openxmlformats.org/presentationml/2006/main">
  <p:tag name="KSO_WM_UNIT_PLACING_PICTURE_USER_VIEWPORT" val="{&quot;height&quot;:5010,&quot;width&quot;:7830}"/>
</p:tagLst>
</file>

<file path=ppt/tags/tag4.xml><?xml version="1.0" encoding="utf-8"?>
<p:tagLst xmlns:p="http://schemas.openxmlformats.org/presentationml/2006/main">
  <p:tag name="KSO_WM_UNIT_PLACING_PICTURE_USER_VIEWPORT" val="{&quot;height&quot;:5010,&quot;width&quot;:7830}"/>
</p:tagLst>
</file>

<file path=ppt/tags/tag5.xml><?xml version="1.0" encoding="utf-8"?>
<p:tagLst xmlns:p="http://schemas.openxmlformats.org/presentationml/2006/main">
  <p:tag name="COMMONDATA" val="eyJoZGlkIjoiZDkwMDBiMWYxNjc3MjczODJmOTVjMmY0OWZiN2Y3O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宽屏</PresentationFormat>
  <Paragraphs>219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26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 M</vt:lpstr>
      <vt:lpstr>Segoe UI Light</vt:lpstr>
      <vt:lpstr>微软雅黑 Light</vt:lpstr>
      <vt:lpstr>Arial Unicode MS</vt:lpstr>
      <vt:lpstr>等线</vt:lpstr>
      <vt:lpstr>纤黑体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Python函数进阶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921</cp:revision>
  <dcterms:created xsi:type="dcterms:W3CDTF">2020-03-31T02:23:00Z</dcterms:created>
  <dcterms:modified xsi:type="dcterms:W3CDTF">2022-07-23T07:30:04Z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FFFCC13386AA4C53BD3831436542D787</vt:lpwstr>
  </property>
  <property fmtid="{D5CDD505-2E9C-101B-9397-08002B2CF9AE}" pid="3" name="KSOProductBuildVer">
    <vt:lpwstr>2052-11.1.0.11875</vt:lpwstr>
  </property>
</Properties>
</file>