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76" r:id="rId8"/>
    <p:sldMasterId id="2147483678" r:id="rId9"/>
    <p:sldMasterId id="2147483680" r:id="rId10"/>
  </p:sldMasterIdLst>
  <p:notesMasterIdLst>
    <p:notesMasterId r:id="rId37"/>
  </p:notesMasterIdLst>
  <p:handoutMasterIdLst>
    <p:handoutMasterId r:id="rId69"/>
  </p:handoutMasterIdLst>
  <p:sldIdLst>
    <p:sldId id="989" r:id="rId11"/>
    <p:sldId id="463" r:id="rId12"/>
    <p:sldId id="464" r:id="rId13"/>
    <p:sldId id="587" r:id="rId14"/>
    <p:sldId id="990" r:id="rId15"/>
    <p:sldId id="622" r:id="rId16"/>
    <p:sldId id="992" r:id="rId17"/>
    <p:sldId id="652" r:id="rId18"/>
    <p:sldId id="653" r:id="rId19"/>
    <p:sldId id="991" r:id="rId20"/>
    <p:sldId id="590" r:id="rId21"/>
    <p:sldId id="654" r:id="rId22"/>
    <p:sldId id="625" r:id="rId23"/>
    <p:sldId id="626" r:id="rId24"/>
    <p:sldId id="627" r:id="rId25"/>
    <p:sldId id="628" r:id="rId26"/>
    <p:sldId id="629" r:id="rId27"/>
    <p:sldId id="630" r:id="rId28"/>
    <p:sldId id="993" r:id="rId29"/>
    <p:sldId id="657" r:id="rId30"/>
    <p:sldId id="656" r:id="rId31"/>
    <p:sldId id="632" r:id="rId32"/>
    <p:sldId id="655" r:id="rId33"/>
    <p:sldId id="658" r:id="rId34"/>
    <p:sldId id="659" r:id="rId35"/>
    <p:sldId id="635" r:id="rId36"/>
    <p:sldId id="636" r:id="rId38"/>
    <p:sldId id="637" r:id="rId39"/>
    <p:sldId id="638" r:id="rId40"/>
    <p:sldId id="639" r:id="rId41"/>
    <p:sldId id="640" r:id="rId42"/>
    <p:sldId id="994" r:id="rId43"/>
    <p:sldId id="995" r:id="rId44"/>
    <p:sldId id="996" r:id="rId45"/>
    <p:sldId id="641" r:id="rId46"/>
    <p:sldId id="642" r:id="rId47"/>
    <p:sldId id="643" r:id="rId48"/>
    <p:sldId id="647" r:id="rId49"/>
    <p:sldId id="997" r:id="rId50"/>
    <p:sldId id="661" r:id="rId51"/>
    <p:sldId id="662" r:id="rId52"/>
    <p:sldId id="998" r:id="rId53"/>
    <p:sldId id="645" r:id="rId54"/>
    <p:sldId id="649" r:id="rId55"/>
    <p:sldId id="650" r:id="rId56"/>
    <p:sldId id="651" r:id="rId57"/>
    <p:sldId id="999" r:id="rId58"/>
    <p:sldId id="1003" r:id="rId59"/>
    <p:sldId id="1004" r:id="rId60"/>
    <p:sldId id="1005" r:id="rId61"/>
    <p:sldId id="1006" r:id="rId62"/>
    <p:sldId id="1007" r:id="rId63"/>
    <p:sldId id="1008" r:id="rId64"/>
    <p:sldId id="1009" r:id="rId65"/>
    <p:sldId id="1010" r:id="rId66"/>
    <p:sldId id="1000" r:id="rId67"/>
    <p:sldId id="264" r:id="rId68"/>
  </p:sldIdLst>
  <p:sldSz cx="12192000" cy="6858000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 autoAdjust="0"/>
    <p:restoredTop sz="92818" autoAdjust="0"/>
  </p:normalViewPr>
  <p:slideViewPr>
    <p:cSldViewPr snapToGrid="0">
      <p:cViewPr varScale="1">
        <p:scale>
          <a:sx n="117" d="100"/>
          <a:sy n="117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3" Type="http://schemas.openxmlformats.org/officeDocument/2006/relationships/tags" Target="tags/tag2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8" Type="http://schemas.openxmlformats.org/officeDocument/2006/relationships/theme" Target="../theme/theme6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异常、模块与包</a:t>
            </a:r>
            <a:endParaRPr lang="zh-CN" altLang="en-US"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为什么要捕获异常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世界上没有完美的程序，任何程序在运行的过程中，都有可能出现：异常，也就是出现</a:t>
            </a:r>
            <a:r>
              <a:rPr lang="en-US" altLang="zh-CN"/>
              <a:t>bug</a:t>
            </a:r>
            <a:endParaRPr lang="en-US" altLang="zh-CN"/>
          </a:p>
          <a:p>
            <a:r>
              <a:rPr lang="zh-CN" altLang="en-US"/>
              <a:t>导致程序无法完美运行下去。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我们要做的，不是力求程序完美运行。</a:t>
            </a:r>
            <a:endParaRPr lang="zh-CN" altLang="en-US"/>
          </a:p>
          <a:p>
            <a:r>
              <a:rPr lang="zh-CN" altLang="en-US"/>
              <a:t>而是在力所能及的范围内，对可能出现的</a:t>
            </a:r>
            <a:r>
              <a:rPr lang="en-US" altLang="zh-CN"/>
              <a:t>bug</a:t>
            </a:r>
            <a:r>
              <a:rPr lang="zh-CN" altLang="en-US"/>
              <a:t>，进行提前准备、提前处理。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这种行为我们称之为：</a:t>
            </a:r>
            <a:r>
              <a:rPr lang="zh-CN" altLang="en-US">
                <a:solidFill>
                  <a:srgbClr val="FF0000"/>
                </a:solidFill>
              </a:rPr>
              <a:t>异常处理（捕获异常）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当我们的程序遇到了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那么接下来有两种情况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① 整个程序因为一个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停止运行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② 对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进行提醒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整个程序继续运行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显然在之前的学习中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我们所有的程序</a:t>
            </a:r>
            <a:r>
              <a:rPr lang="zh-CN" altLang="en-US" dirty="0">
                <a:solidFill>
                  <a:srgbClr val="C00000"/>
                </a:solidFill>
              </a:rPr>
              <a:t>遇到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就会出现</a:t>
            </a:r>
            <a:r>
              <a:rPr lang="zh-CN" altLang="en-US" dirty="0">
                <a:solidFill>
                  <a:srgbClr val="C00000"/>
                </a:solidFill>
              </a:rPr>
              <a:t>①的这种情况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也就是整个程序直接奔溃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但是在真实工作中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我们肯定不能因为一个小的</a:t>
            </a:r>
            <a:r>
              <a:rPr lang="en-US" altLang="zh-CN" dirty="0">
                <a:solidFill>
                  <a:schemeClr val="tx1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就让整个程序全部奔溃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也就是我们希望的是达到</a:t>
            </a:r>
            <a:r>
              <a:rPr lang="zh-CN" altLang="en-US" dirty="0">
                <a:solidFill>
                  <a:srgbClr val="C00000"/>
                </a:solidFill>
              </a:rPr>
              <a:t>② 的这种情况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那这里我们就需要使用到</a:t>
            </a:r>
            <a:r>
              <a:rPr lang="zh-CN" altLang="en-US" b="1" dirty="0">
                <a:solidFill>
                  <a:srgbClr val="C00000"/>
                </a:solidFill>
              </a:rPr>
              <a:t>捕获异常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捕获异常的作用在于：提前假设某处会出现异常，做好提前准备，当真的出现异常的时候，可以有后续手段。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为什么需要捕获异常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捕获常规异常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可能发生错误的代码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820970" y="4689359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捕获指定异常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 as 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三角形 9"/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捕获多个异常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print(1/0)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捕获异常并输出描述信息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pt-BR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  <a:endParaRPr lang="pt-BR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  <a:endParaRPr lang="pt-BR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捕获所有异常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为什么要捕获异常？</a:t>
            </a:r>
            <a:endParaRPr lang="zh-CN" altLang="en-US"/>
          </a:p>
          <a:p>
            <a:pPr marL="0" indent="0">
              <a:buNone/>
            </a:pPr>
            <a:r>
              <a:rPr lang="zh-CN" altLang="en-US" sz="1000"/>
              <a:t>在可能发生异常的地方，进行捕获。当异常出现的时候，提供解决方式，而不是任由其导致程序无法运行。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捕获异常的语法？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如何捕获所有异常？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异常的种类多种多样，如果想要不管什么类型的异常都能捕获到，那么使用</a:t>
            </a:r>
            <a:r>
              <a:rPr lang="en-US" altLang="zh-CN" sz="1400"/>
              <a:t>: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except:</a:t>
            </a:r>
            <a:endParaRPr lang="en-US" altLang="zh-CN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 Exception:</a:t>
            </a:r>
            <a:endParaRPr lang="en-US" altLang="zh-CN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/>
              <a:t>两种方式捕获全部的异常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4" name="对象 3"/>
          <p:cNvGraphicFramePr/>
          <p:nvPr/>
        </p:nvGraphicFramePr>
        <p:xfrm>
          <a:off x="5514975" y="2463165"/>
          <a:ext cx="2070735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381375" imgH="2562225" progId="Paint.Picture">
                  <p:embed/>
                </p:oleObj>
              </mc:Choice>
              <mc:Fallback>
                <p:oleObj name="" r:id="rId1" imgW="3381375" imgH="2562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4975" y="2463165"/>
                        <a:ext cx="2070735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了解异常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安装第三方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异常的传递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知道异常具有传递性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946" y="940081"/>
            <a:ext cx="3675340" cy="55492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异常是具有传递性的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中发生异常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并且没有捕获处理这个异常的时候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异常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会传递到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也没有捕获处理这个异常的时候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main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会捕获这个异常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这就是</a:t>
            </a:r>
            <a:r>
              <a:rPr lang="zh-CN" altLang="en-US" dirty="0">
                <a:solidFill>
                  <a:srgbClr val="C00000"/>
                </a:solidFill>
              </a:rPr>
              <a:t>异常的传递性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当所有函数都没有捕获异常的时候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程序就会报错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17" y="1587901"/>
            <a:ext cx="2815368" cy="4250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  <a:endParaRPr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1426210" y="5519057"/>
            <a:ext cx="3249295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7750" y="5103558"/>
            <a:ext cx="729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利用异常具有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传递性的特点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当我们想要保证程序不会因为异常崩溃的时候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就可以在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中设置异常捕获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由于无论在整个程序哪里发生异常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最终都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会传递到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这样就可以确保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所有的异常都会被捕获</a:t>
            </a:r>
            <a:endParaRPr lang="zh-CN" altLang="en-US" sz="16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106535" y="290703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了解什么是模块</a:t>
            </a:r>
            <a:endParaRPr lang="zh-CN" altLang="en-US" dirty="0"/>
          </a:p>
          <a:p>
            <a:r>
              <a:rPr lang="zh-CN" altLang="en-US" dirty="0"/>
              <a:t>掌握导入</a:t>
            </a:r>
            <a:r>
              <a:rPr lang="en-US" altLang="zh-CN" dirty="0"/>
              <a:t>Python</a:t>
            </a:r>
            <a:r>
              <a:rPr lang="zh-CN" altLang="en-US" dirty="0"/>
              <a:t>内置的模块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rgbClr val="C00000"/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结尾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模块能定义函数，类和变量，模块里也能包含可执行的代码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模块的作用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中有很多各种不同的模块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每一个模块都可以帮助我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们快速的实现一些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比如实现和时间相关的功能就可以使用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我们可以认为</a:t>
            </a:r>
            <a:r>
              <a:rPr lang="zh-CN" altLang="en-US" dirty="0">
                <a:solidFill>
                  <a:srgbClr val="C00000"/>
                </a:solidFill>
              </a:rPr>
              <a:t>一个模块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一个工具包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每一个工具包中都有各种不同的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工具供我们使用进而实现各种不同的功能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大白话：模块就是一个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文件，里面有类、函数、变量等，我们可以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拿过来用（导入模块去使用）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模块在使用前需要先导入 导入的语法如下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常用的组合形式如：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类、变量、方法等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*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模块的导入方式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94437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模块名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06366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功能名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导入时间模块中的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了解异常的概念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模块中所有的方法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导入时间模块中所有的方法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定义别名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048500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226607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什么是模块？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模块就是一个</a:t>
            </a:r>
            <a:r>
              <a:rPr lang="en-US" altLang="zh-CN" sz="1400"/>
              <a:t>Python</a:t>
            </a:r>
            <a:r>
              <a:rPr lang="zh-CN" altLang="en-US" sz="1400"/>
              <a:t>代码文件，内含类、函数、变量等，我们可以导入进行使用。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如何导入模块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from</a:t>
            </a:r>
            <a:r>
              <a:rPr lang="zh-CN" altLang="en-US" sz="1400"/>
              <a:t>可以省略，直接</a:t>
            </a:r>
            <a:r>
              <a:rPr lang="en-US" altLang="zh-CN" sz="1400"/>
              <a:t>import</a:t>
            </a:r>
            <a:r>
              <a:rPr lang="zh-CN" altLang="en-US" sz="1400"/>
              <a:t>即可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as</a:t>
            </a:r>
            <a:r>
              <a:rPr lang="zh-CN" altLang="en-US" sz="1400"/>
              <a:t>别名可以省略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通过</a:t>
            </a:r>
            <a:r>
              <a:rPr lang="en-US" altLang="zh-CN" sz="1400"/>
              <a:t>”.”</a:t>
            </a:r>
            <a:r>
              <a:rPr lang="zh-CN" altLang="en-US" sz="1400"/>
              <a:t>来确定层级关系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模块的导入一般写在代码文件的开头位置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355" y="321945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116060" y="38252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dirty="0"/>
              <a:t>了解如何自定义模块并使用</a:t>
            </a:r>
            <a:endParaRPr lang="zh-CN" dirty="0"/>
          </a:p>
          <a:p>
            <a:r>
              <a:rPr lang="zh-CN" dirty="0"/>
              <a:t>了解</a:t>
            </a:r>
            <a:r>
              <a:rPr lang="en-US" altLang="zh-CN" dirty="0"/>
              <a:t>__main__</a:t>
            </a:r>
            <a:r>
              <a:rPr lang="zh-CN" altLang="en-US" dirty="0"/>
              <a:t>变量的作用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中已经帮我们实现了很多的模块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不过有时候我们需要一些</a:t>
            </a:r>
            <a:r>
              <a:rPr lang="zh-CN" altLang="en-US" dirty="0">
                <a:solidFill>
                  <a:srgbClr val="C00000"/>
                </a:solidFill>
              </a:rPr>
              <a:t>个性化的模块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这里就可以通过</a:t>
            </a:r>
            <a:r>
              <a:rPr lang="zh-CN" altLang="en-US" dirty="0">
                <a:solidFill>
                  <a:srgbClr val="C00000"/>
                </a:solidFill>
              </a:rPr>
              <a:t>自定义模块实现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也就是自己制作一个模块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49504F"/>
                </a:solidFill>
              </a:rPr>
              <a:t>案例</a:t>
            </a:r>
            <a:r>
              <a:rPr lang="zh-CN" altLang="en-US" dirty="0">
                <a:solidFill>
                  <a:srgbClr val="49504F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rgbClr val="AD2B26"/>
                </a:solidFill>
              </a:rPr>
              <a:t>也就是说自定义模块名必须要符合标识符命名规则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制作自定义模块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463" y="3257365"/>
            <a:ext cx="3314700" cy="1782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43" y="3257365"/>
            <a:ext cx="3681186" cy="1804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在实际开发中，当一个开发人员编写完一个模块后，为了让模块能够在项目中达到想要的效果，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</a:t>
            </a:r>
            <a:r>
              <a:rPr lang="zh-CN" altLang="en-US" dirty="0">
                <a:solidFill>
                  <a:srgbClr val="C00000"/>
                </a:solidFill>
              </a:rPr>
              <a:t>测试信息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</a:t>
            </a:r>
            <a:r>
              <a:rPr lang="zh-CN" altLang="en-US" dirty="0">
                <a:solidFill>
                  <a:srgbClr val="C00000"/>
                </a:solidFill>
              </a:rPr>
              <a:t>测试代码</a:t>
            </a:r>
            <a:r>
              <a:rPr lang="en-US" altLang="zh-CN" dirty="0">
                <a:solidFill>
                  <a:srgbClr val="C00000"/>
                </a:solidFill>
              </a:rPr>
              <a:t>test(1,1)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</a:t>
            </a:r>
            <a:r>
              <a:rPr lang="zh-CN" altLang="en-US" dirty="0">
                <a:solidFill>
                  <a:srgbClr val="C00000"/>
                </a:solidFill>
              </a:rPr>
              <a:t>自动执行</a:t>
            </a:r>
            <a:r>
              <a:rPr lang="en-US" altLang="zh-CN" dirty="0">
                <a:solidFill>
                  <a:srgbClr val="C00000"/>
                </a:solidFill>
              </a:rPr>
              <a:t>`test`</a:t>
            </a:r>
            <a:r>
              <a:rPr lang="zh-CN" altLang="en-US" dirty="0">
                <a:solidFill>
                  <a:srgbClr val="C00000"/>
                </a:solidFill>
              </a:rPr>
              <a:t>函数的调用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解决方案：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测试模块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355427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  <a:endParaRPr lang="it-IT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注意事项：当</a:t>
            </a:r>
            <a:r>
              <a:rPr lang="zh-CN" altLang="en-US" dirty="0">
                <a:solidFill>
                  <a:srgbClr val="C00000"/>
                </a:solidFill>
              </a:rPr>
              <a:t>导入多个模块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的时候，且模块内有</a:t>
            </a:r>
            <a:r>
              <a:rPr lang="zh-CN" altLang="en-US" dirty="0">
                <a:solidFill>
                  <a:srgbClr val="C00000"/>
                </a:solidFill>
              </a:rPr>
              <a:t>同名功能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当调用这个同名功能的时候，调用到的是</a:t>
            </a:r>
            <a:r>
              <a:rPr lang="zh-CN" altLang="en-US" dirty="0">
                <a:solidFill>
                  <a:srgbClr val="C00000"/>
                </a:solidFill>
              </a:rPr>
              <a:t>后面导入的模块的功能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453" y="1466574"/>
            <a:ext cx="4170004" cy="4303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__all__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613" y="2499178"/>
            <a:ext cx="3365501" cy="2651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45" y="2736739"/>
            <a:ext cx="5758134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4386058" y="3358245"/>
            <a:ext cx="1110343" cy="69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如何自定义模块并导入？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在</a:t>
            </a:r>
            <a:r>
              <a:rPr lang="en-US" altLang="zh-CN" sz="1400"/>
              <a:t>Python</a:t>
            </a:r>
            <a:r>
              <a:rPr lang="zh-CN" altLang="en-US" sz="1400"/>
              <a:t>代码文件中正常写代码即可，通过</a:t>
            </a:r>
            <a:r>
              <a:rPr lang="en-US" altLang="zh-CN" sz="1400"/>
              <a:t>import</a:t>
            </a:r>
            <a:r>
              <a:rPr lang="zh-CN" altLang="en-US" sz="1400"/>
              <a:t>、</a:t>
            </a:r>
            <a:r>
              <a:rPr lang="en-US" altLang="zh-CN" sz="1400"/>
              <a:t>from</a:t>
            </a:r>
            <a:r>
              <a:rPr lang="zh-CN" altLang="en-US" sz="1400"/>
              <a:t>关键字和导入</a:t>
            </a:r>
            <a:r>
              <a:rPr lang="en-US" altLang="zh-CN" sz="1400"/>
              <a:t>Python</a:t>
            </a:r>
            <a:r>
              <a:rPr lang="zh-CN" altLang="en-US" sz="1400"/>
              <a:t>内置模块一样导入即可使用。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__main__</a:t>
            </a:r>
            <a:r>
              <a:rPr lang="zh-CN" altLang="en-US"/>
              <a:t>变量的功能是？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if __main__ == “__main__”</a:t>
            </a:r>
            <a:r>
              <a:rPr lang="zh-CN" altLang="en-US" sz="1400"/>
              <a:t>表示，只有当程序是直接执行的才会进入</a:t>
            </a:r>
            <a:r>
              <a:rPr lang="en-US" altLang="zh-CN" sz="1400"/>
              <a:t>if</a:t>
            </a:r>
            <a:r>
              <a:rPr lang="zh-CN" altLang="en-US" sz="1400"/>
              <a:t>内部，如果是被导入的，则</a:t>
            </a:r>
            <a:r>
              <a:rPr lang="en-US" altLang="zh-CN" sz="1400"/>
              <a:t>if</a:t>
            </a:r>
            <a:r>
              <a:rPr lang="zh-CN" altLang="en-US" sz="1400"/>
              <a:t>无法进入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不同模块，同名的功能，如果都被导入，那么后导入的会覆盖先导入的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__all__</a:t>
            </a:r>
            <a:r>
              <a:rPr lang="zh-CN" altLang="en-US" sz="1400"/>
              <a:t>变量可以控制</a:t>
            </a:r>
            <a:r>
              <a:rPr lang="en-US" altLang="zh-CN" sz="1400"/>
              <a:t>import *</a:t>
            </a:r>
            <a:r>
              <a:rPr lang="zh-CN" altLang="en-US" sz="1400"/>
              <a:t>的时候哪些功能可以被导入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“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也就是我们常说的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什么是异常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5800" y="2460836"/>
            <a:ext cx="9602032" cy="42066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087485" y="35204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  <a:endParaRPr lang="zh-CN" altLang="en-US" dirty="0"/>
          </a:p>
          <a:p>
            <a:r>
              <a:rPr lang="zh-CN" altLang="en-US" dirty="0"/>
              <a:t>掌握如何自定义包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模块，我们可以在编写代码的时候，导入许多外部代码来丰富功能。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但是，如果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的模块太多了</a:t>
            </a:r>
            <a:r>
              <a:rPr lang="zh-CN" altLang="en-US"/>
              <a:t>，就可能造成一定的混乱，那么如何管理呢？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通过</a:t>
            </a:r>
            <a:r>
              <a:rPr lang="en-US" altLang="zh-CN"/>
              <a:t>Python</a:t>
            </a:r>
            <a:r>
              <a:rPr lang="zh-CN" altLang="en-US"/>
              <a:t>包的功能来管理。</a:t>
            </a:r>
            <a:endParaRPr lang="zh-CN" altLang="en-US"/>
          </a:p>
        </p:txBody>
      </p:sp>
      <p:pic>
        <p:nvPicPr>
          <p:cNvPr id="4" name="图片 3" descr="01 (12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940" y="2347595"/>
            <a:ext cx="21621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从物理上看</a:t>
            </a:r>
            <a:r>
              <a:rPr lang="zh-CN" altLang="en-US" dirty="0"/>
              <a:t>，包就是一个</a:t>
            </a:r>
            <a:r>
              <a:rPr lang="zh-CN" altLang="en-US" dirty="0">
                <a:solidFill>
                  <a:srgbClr val="C00000"/>
                </a:solidFill>
              </a:rPr>
              <a:t>文件夹</a:t>
            </a:r>
            <a:r>
              <a:rPr lang="zh-CN" altLang="en-US" dirty="0"/>
              <a:t>，在该文件夹下包含了一个 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GB" altLang="zh-CN" dirty="0">
                <a:solidFill>
                  <a:srgbClr val="C00000"/>
                </a:solidFill>
              </a:rPr>
              <a:t>init__.py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，该文件夹可用于包含多个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从逻辑上看</a:t>
            </a:r>
            <a:r>
              <a:rPr lang="zh-CN" altLang="en-US" dirty="0"/>
              <a:t>，包的本质依然是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包的作用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当我们的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r>
              <a:rPr lang="zh-CN" altLang="en-US" dirty="0">
                <a:solidFill>
                  <a:schemeClr val="tx1"/>
                </a:solidFill>
              </a:rPr>
              <a:t>越来越多时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>
                <a:solidFill>
                  <a:schemeClr val="tx1"/>
                </a:solidFill>
              </a:rPr>
              <a:t>可以帮助我们</a:t>
            </a:r>
            <a:r>
              <a:rPr lang="zh-CN" altLang="en-US" dirty="0">
                <a:solidFill>
                  <a:srgbClr val="C00000"/>
                </a:solidFill>
              </a:rPr>
              <a:t>管理这些模块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包的作用就是</a:t>
            </a:r>
            <a:r>
              <a:rPr lang="zh-CN" altLang="en-US" dirty="0">
                <a:solidFill>
                  <a:srgbClr val="C00000"/>
                </a:solidFill>
              </a:rPr>
              <a:t>包含多个模块</a:t>
            </a:r>
            <a:r>
              <a:rPr lang="zh-CN" altLang="en-US" dirty="0">
                <a:solidFill>
                  <a:schemeClr val="tx1"/>
                </a:solidFill>
              </a:rPr>
              <a:t>，但包的本质依然是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Package</a:t>
            </a:r>
            <a:r>
              <a:rPr lang="zh-CN" altLang="en-US" dirty="0"/>
              <a:t>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步骤如下</a:t>
            </a:r>
            <a:r>
              <a:rPr lang="en-US" altLang="zh-CN" b="1" dirty="0">
                <a:solidFill>
                  <a:srgbClr val="AD2B26"/>
                </a:solidFill>
              </a:rPr>
              <a:t>: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 新建包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my_package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新建包内模块：</a:t>
            </a:r>
            <a:r>
              <a:rPr lang="en-US" altLang="zh-CN" dirty="0">
                <a:solidFill>
                  <a:schemeClr val="tx1"/>
                </a:solidFill>
              </a:rPr>
              <a:t>`my_module1`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`my_module2`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模块内代码如下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767" y="3229195"/>
            <a:ext cx="3777552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91" y="3238498"/>
            <a:ext cx="3814177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5" y="3238498"/>
            <a:ext cx="27051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80" y="5533692"/>
            <a:ext cx="887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Pycharm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中的基本步骤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[New]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[Python Package]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输入包名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[OK]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有联系的模块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注意：新建包后，包内部会自动创建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`__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__.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文件，这个文件控制着包的导入行为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方式一：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051841"/>
            <a:ext cx="251129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1376" y="1774148"/>
            <a:ext cx="5362121" cy="4553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方式二：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87080" y="2387898"/>
            <a:ext cx="176017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80" y="3058949"/>
            <a:ext cx="6271986" cy="114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4439887"/>
            <a:ext cx="6285020" cy="1928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线箭头连接符 8"/>
          <p:cNvCxnSpPr/>
          <p:nvPr/>
        </p:nvCxnSpPr>
        <p:spPr>
          <a:xfrm flipH="1">
            <a:off x="2667000" y="5029200"/>
            <a:ext cx="480060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19576" y="4859923"/>
            <a:ext cx="4584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报红证明不可用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针对的是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这种方式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这种方式无效</a:t>
            </a:r>
            <a:endParaRPr kumimoji="1"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Python</a:t>
            </a:r>
            <a:r>
              <a:rPr lang="zh-CN" altLang="en-US"/>
              <a:t>的包？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包就是一个文件夹，里面可以存放许多</a:t>
            </a:r>
            <a:r>
              <a:rPr lang="en-US" altLang="zh-CN" sz="1400"/>
              <a:t>Python</a:t>
            </a:r>
            <a:r>
              <a:rPr lang="zh-CN" altLang="en-US" sz="1400"/>
              <a:t>的模块（代码文件），通过包，在逻辑上将一批模块归为一类，方便使用。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__init__.py</a:t>
            </a:r>
            <a:r>
              <a:rPr lang="zh-CN" altLang="en-US"/>
              <a:t>文件的作用？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创建包会默认自动创建的文件，通过这个文件来表示一个文件夹是</a:t>
            </a:r>
            <a:r>
              <a:rPr lang="en-US" altLang="zh-CN" sz="1400"/>
              <a:t>Python</a:t>
            </a:r>
            <a:r>
              <a:rPr lang="zh-CN" altLang="en-US" sz="1400"/>
              <a:t>的包，而非普通的文件夹。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__all__</a:t>
            </a:r>
            <a:r>
              <a:rPr lang="zh-CN" altLang="en-US"/>
              <a:t>变量的作用？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同模块中学习到的是一个作用，控制</a:t>
            </a:r>
            <a:r>
              <a:rPr lang="en-US" altLang="zh-CN" sz="1400"/>
              <a:t> import * </a:t>
            </a:r>
            <a:r>
              <a:rPr lang="zh-CN" altLang="en-US" sz="1400"/>
              <a:t>能够导入的内容</a:t>
            </a:r>
            <a:endParaRPr lang="zh-CN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077960" y="443865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dirty="0"/>
              <a:t>了解什么是第三方包</a:t>
            </a:r>
            <a:endParaRPr lang="zh-CN" dirty="0"/>
          </a:p>
          <a:p>
            <a:r>
              <a:rPr lang="zh-CN" dirty="0"/>
              <a:t>掌握使用</a:t>
            </a:r>
            <a:r>
              <a:rPr lang="en-US" altLang="zh-CN" dirty="0"/>
              <a:t>pip</a:t>
            </a:r>
            <a:r>
              <a:rPr lang="zh-CN" altLang="en-US" dirty="0"/>
              <a:t>安装第三方包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bug</a:t>
            </a:r>
            <a:r>
              <a:t>单词的诞生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早期计算机采用大量继电器工作，马克二型计算机就是这样的。</a:t>
            </a:r>
            <a:endParaRPr lang="zh-CN" altLang="en-US"/>
          </a:p>
          <a:p>
            <a:r>
              <a:rPr lang="en-US" altLang="zh-CN" sz="1200"/>
              <a:t>1</a:t>
            </a:r>
            <a:r>
              <a:rPr lang="zh-CN" altLang="en-US" sz="1200"/>
              <a:t>945年9月9日，下午三点，马克二型计算机无法正常工作了，技术人员试了很多办法，最后定位到第70号继电器出错。负责人哈珀观察这个出错的继电器，发现一只飞蛾躺在中间，已经被继电器打死。她小心地用摄子将蛾子夹出来，用透明胶布帖到“事件记录本”中，并注明“第一个发现虫子的实例。”自此之后，引发软件失效的缺陷，便被称为Bug。</a:t>
            </a:r>
            <a:endParaRPr lang="zh-CN" altLang="en-US" sz="12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43280" y="3437255"/>
            <a:ext cx="4613910" cy="1947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41855" y="5384800"/>
            <a:ext cx="201739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早期的马克型计算机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2550" y="4868545"/>
            <a:ext cx="131826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bug: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程序错误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6" name="图片 5" descr="32313535383731303b32313535383737343bb2a1b6be425547b6f1d2e2c8edbcfeb2e9c9b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480" y="39541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什么是第三方包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我们知道，包可以包含一堆的</a:t>
            </a:r>
            <a:r>
              <a:rPr lang="en-US" altLang="zh-CN"/>
              <a:t>Python</a:t>
            </a:r>
            <a:r>
              <a:rPr lang="zh-CN" altLang="en-US"/>
              <a:t>模块，而每个模块又内含许多的功能。</a:t>
            </a:r>
            <a:endParaRPr lang="zh-CN" altLang="en-US"/>
          </a:p>
          <a:p>
            <a:r>
              <a:rPr lang="zh-CN" altLang="en-US"/>
              <a:t>所以，我们可以认为：一个包，就是一堆同类型功能的集合体。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程序的生态中，有许多非常多的第三方包（非</a:t>
            </a:r>
            <a:r>
              <a:rPr lang="en-US" altLang="zh-CN"/>
              <a:t>Python</a:t>
            </a:r>
            <a:r>
              <a:rPr lang="zh-CN" altLang="en-US"/>
              <a:t>官方），可以极大的帮助我们提高开发效率，如：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科学计算中常用的：</a:t>
            </a:r>
            <a:r>
              <a:rPr lang="en-US" altLang="zh-CN"/>
              <a:t>numpy</a:t>
            </a:r>
            <a:r>
              <a:rPr lang="zh-CN" altLang="en-US"/>
              <a:t>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数据分析中常用的：</a:t>
            </a:r>
            <a:r>
              <a:rPr lang="en-US" altLang="zh-CN"/>
              <a:t>pandas</a:t>
            </a:r>
            <a:r>
              <a:rPr lang="zh-CN" altLang="en-US"/>
              <a:t>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大数据计算中常用的：</a:t>
            </a:r>
            <a:r>
              <a:rPr lang="en-US" altLang="zh-CN"/>
              <a:t>pyspark</a:t>
            </a:r>
            <a:r>
              <a:rPr lang="zh-CN" altLang="en-US"/>
              <a:t>、</a:t>
            </a:r>
            <a:r>
              <a:rPr lang="en-US" altLang="zh-CN"/>
              <a:t>apache-flink</a:t>
            </a:r>
            <a:r>
              <a:rPr lang="zh-CN" altLang="en-US"/>
              <a:t>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图形可视化常用的：</a:t>
            </a:r>
            <a:r>
              <a:rPr lang="en-US" altLang="zh-CN"/>
              <a:t>matplotlib</a:t>
            </a:r>
            <a:r>
              <a:rPr lang="zh-CN" altLang="en-US"/>
              <a:t>、</a:t>
            </a:r>
            <a:r>
              <a:rPr lang="en-US" altLang="zh-CN"/>
              <a:t>pyecharts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人工智能常用的：</a:t>
            </a:r>
            <a:r>
              <a:rPr lang="en-US" altLang="zh-CN"/>
              <a:t>tensorflow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这些第三方的包，极大的丰富了</a:t>
            </a:r>
            <a:r>
              <a:rPr lang="en-US" altLang="zh-CN"/>
              <a:t>Python</a:t>
            </a:r>
            <a:r>
              <a:rPr lang="zh-CN" altLang="en-US"/>
              <a:t>的生态，提高了开发效率。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但是由于是第三方，所以</a:t>
            </a:r>
            <a:r>
              <a:rPr lang="en-US" altLang="zh-CN"/>
              <a:t>Python</a:t>
            </a:r>
            <a:r>
              <a:rPr lang="zh-CN" altLang="en-US"/>
              <a:t>没有内置，所以我们需要安装它们才可以导入使用哦。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安装第三方包</a:t>
            </a:r>
            <a:r>
              <a:rPr lang="en-US" altLang="zh-CN"/>
              <a:t> - pip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第三方包的安装非常简单，我们只需要使用</a:t>
            </a:r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pip</a:t>
            </a:r>
            <a:r>
              <a:rPr lang="zh-CN" altLang="en-US"/>
              <a:t>程序即可。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打开我们许久未见的：命令提示符程序，在里面输入：</a:t>
            </a:r>
            <a:endParaRPr lang="zh-CN" altLang="en-US"/>
          </a:p>
          <a:p>
            <a:r>
              <a:rPr lang="en-US" altLang="zh-CN"/>
              <a:t>pip install </a:t>
            </a:r>
            <a:r>
              <a:rPr lang="zh-CN" altLang="en-US"/>
              <a:t>包名称</a:t>
            </a:r>
            <a:endParaRPr lang="zh-CN" altLang="en-US"/>
          </a:p>
          <a:p>
            <a:r>
              <a:rPr lang="zh-CN" altLang="en-US"/>
              <a:t>即可通过网络快速安装第三方包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3905885"/>
            <a:ext cx="33909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pip</a:t>
            </a:r>
            <a:r>
              <a:t>的网络优化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pip</a:t>
            </a:r>
            <a:r>
              <a:rPr lang="zh-CN" altLang="en-US"/>
              <a:t>是连接的国外的网站进行包的下载，所以有的时候会速度很慢。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我们可以通过如下命令，让其连接国内的网站进行包的安装：</a:t>
            </a:r>
            <a:endParaRPr lang="zh-CN" altLang="en-US"/>
          </a:p>
          <a:p>
            <a:r>
              <a:rPr lang="en-US" altLang="zh-CN"/>
              <a:t>pip install -i https://pypi.tuna.tsinghua.edu.cn/simple </a:t>
            </a:r>
            <a:r>
              <a:rPr lang="zh-CN" altLang="en-US"/>
              <a:t>包名称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https://pypi.tuna.tsinghua.edu.cn/simple</a:t>
            </a:r>
            <a:r>
              <a:rPr lang="en-US" altLang="zh-CN"/>
              <a:t> </a:t>
            </a:r>
            <a:r>
              <a:rPr lang="zh-CN" altLang="en-US"/>
              <a:t>是清华大学提供的一个网站，可供</a:t>
            </a:r>
            <a:r>
              <a:rPr lang="en-US" altLang="zh-CN"/>
              <a:t>pip</a:t>
            </a:r>
            <a:r>
              <a:rPr lang="zh-CN" altLang="en-US"/>
              <a:t>程序下载第三方包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3484245"/>
            <a:ext cx="58674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安装第三方包</a:t>
            </a:r>
            <a:r>
              <a:rPr lang="en-US" altLang="zh-CN"/>
              <a:t> - PyCharm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PyCharm</a:t>
            </a:r>
            <a:r>
              <a:rPr lang="zh-CN" altLang="en-US"/>
              <a:t>也提供了安装第三方包的功能：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328545"/>
            <a:ext cx="3095625" cy="180022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2022475"/>
            <a:ext cx="3874770" cy="2813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1773555"/>
            <a:ext cx="2351405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什么是第三方包？有什么作用？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第三方包就是非</a:t>
            </a:r>
            <a:r>
              <a:rPr lang="en-US" altLang="zh-CN" sz="1400"/>
              <a:t>Python</a:t>
            </a:r>
            <a:r>
              <a:rPr lang="zh-CN" altLang="en-US" sz="1400"/>
              <a:t>官方内置的包，可以安装它们扩展功能，提高开发效率。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如何安装？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在命令提示符内：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</a:t>
            </a:r>
            <a:r>
              <a:rPr lang="zh-CN" altLang="en-US" sz="1400"/>
              <a:t>包名称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-i https://pypi.tuna.tsinghua.edu.cn/simple </a:t>
            </a:r>
            <a:r>
              <a:rPr lang="zh-CN" altLang="en-US" sz="1400"/>
              <a:t>包名称</a:t>
            </a:r>
            <a:endParaRPr lang="zh-CN" altLang="en-US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PyCharm</a:t>
            </a:r>
            <a:r>
              <a:rPr lang="zh-CN" altLang="en-US" sz="1400"/>
              <a:t>中安装</a:t>
            </a:r>
            <a:endParaRPr lang="zh-CN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610" y="3170555"/>
            <a:ext cx="9288145" cy="516890"/>
          </a:xfrm>
        </p:spPr>
        <p:txBody>
          <a:bodyPr/>
          <a:p>
            <a:pPr algn="ctr"/>
            <a:r>
              <a:rPr lang="en-US" altLang="zh-CN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Python</a:t>
            </a:r>
            <a:r>
              <a:rPr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异常、模块、包：</a:t>
            </a:r>
            <a:r>
              <a:rPr lang="zh-CN" altLang="en-US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综合案例</a:t>
            </a:r>
            <a:endParaRPr lang="zh-CN" altLang="en-US" sz="5400" b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练习案例：自定义工具包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创建一个自定义包，名称为：</a:t>
            </a:r>
            <a:r>
              <a:rPr lang="en-US" altLang="zh-CN"/>
              <a:t>my_utils  (</a:t>
            </a:r>
            <a:r>
              <a:rPr lang="zh-CN" altLang="en-US"/>
              <a:t>我的工具）</a:t>
            </a:r>
            <a:endParaRPr lang="zh-CN" altLang="en-US"/>
          </a:p>
          <a:p>
            <a:r>
              <a:rPr lang="zh-CN" altLang="en-US"/>
              <a:t>在包内提供</a:t>
            </a:r>
            <a:r>
              <a:rPr lang="en-US" altLang="zh-CN"/>
              <a:t>2</a:t>
            </a:r>
            <a:r>
              <a:rPr lang="zh-CN" altLang="en-US"/>
              <a:t>个模块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str_util.py </a:t>
            </a:r>
            <a:r>
              <a:rPr lang="zh-CN" altLang="en-US"/>
              <a:t>（字符串相关工具，内含：）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str_reverse(s)</a:t>
            </a:r>
            <a:r>
              <a:rPr lang="zh-CN" altLang="en-US" sz="1800"/>
              <a:t>，接受传入字符串，将字符串反转返回</a:t>
            </a:r>
            <a:endParaRPr lang="zh-CN" alt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substr(s, x, y)</a:t>
            </a:r>
            <a:r>
              <a:rPr lang="zh-CN" altLang="en-US" sz="1800"/>
              <a:t>，按照下标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y</a:t>
            </a:r>
            <a:r>
              <a:rPr lang="zh-CN" altLang="en-US" sz="1800"/>
              <a:t>，对字符串进行切片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file_util.py</a:t>
            </a:r>
            <a:r>
              <a:rPr lang="zh-CN" altLang="en-US"/>
              <a:t>（文件处理相关工具，内含：）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print_file_info(file_name)</a:t>
            </a:r>
            <a:r>
              <a:rPr lang="zh-CN" altLang="en-US"/>
              <a:t>，接收传入文件的路径，打印文件的全部内容，如文件不存在则捕获异常，输出提示信息，通过</a:t>
            </a:r>
            <a:r>
              <a:rPr lang="en-US" altLang="zh-CN"/>
              <a:t>finally</a:t>
            </a:r>
            <a:r>
              <a:rPr lang="zh-CN" altLang="en-US"/>
              <a:t>关闭文件对象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append_to_file(file_name, data)</a:t>
            </a:r>
            <a:r>
              <a:rPr lang="zh-CN" altLang="en-US"/>
              <a:t>，接收文件路径以及传入数据，将数据追加写入到文件中</a:t>
            </a: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zh-CN" altLang="en-US"/>
              <a:t>构建出包后，尝试着用一用自己编写的工具包。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异常演示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open('linux.txt', 'r')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415" y="2909911"/>
            <a:ext cx="7591873" cy="187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什么是异常：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异常就是程序运行的过程中出现了错误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bug</a:t>
            </a:r>
            <a:r>
              <a:rPr lang="zh-CN" altLang="en-US"/>
              <a:t>是什么意思：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bug</a:t>
            </a:r>
            <a:r>
              <a:rPr lang="zh-CN" altLang="en-US"/>
              <a:t>就是指异常的意思，因为历史因为小虫子导致计算机失灵的案例，所以延续至今，</a:t>
            </a:r>
            <a:r>
              <a:rPr lang="en-US" altLang="zh-CN"/>
              <a:t>bug</a:t>
            </a:r>
            <a:r>
              <a:rPr lang="zh-CN" altLang="en-US"/>
              <a:t>就代表软件出现错误。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异常的捕获方法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知道为什么要捕获异常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掌握捕获异常的语法格式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24.574803149606,&quot;width&quot;:15121.310236220472}"/>
</p:tagLst>
</file>

<file path=ppt/tags/tag2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6519</Words>
  <Application>WPS 演示</Application>
  <PresentationFormat>宽屏</PresentationFormat>
  <Paragraphs>595</Paragraphs>
  <Slides>57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Arial Unicode MS</vt:lpstr>
      <vt:lpstr>等线</vt:lpstr>
      <vt:lpstr>Helvetica Neue</vt:lpstr>
      <vt:lpstr>纤黑体</vt:lpstr>
      <vt:lpstr>字语坊腹黑体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Paint.Picture</vt:lpstr>
      <vt:lpstr>Python函数进阶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1108</cp:revision>
  <dcterms:created xsi:type="dcterms:W3CDTF">2020-03-31T02:23:00Z</dcterms:created>
  <dcterms:modified xsi:type="dcterms:W3CDTF">2022-07-25T07:25:36Z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1F3DF6B0014146DE949DE3CC4563EC33</vt:lpwstr>
  </property>
  <property fmtid="{D5CDD505-2E9C-101B-9397-08002B2CF9AE}" pid="3" name="KSOProductBuildVer">
    <vt:lpwstr>2052-11.1.0.11875</vt:lpwstr>
  </property>
</Properties>
</file>