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6" r:id="rId5"/>
    <p:sldMasterId id="2147483658" r:id="rId6"/>
    <p:sldMasterId id="2147483660" r:id="rId7"/>
    <p:sldMasterId id="2147483676" r:id="rId8"/>
  </p:sldMasterIdLst>
  <p:notesMasterIdLst>
    <p:notesMasterId r:id="rId10"/>
  </p:notesMasterIdLst>
  <p:handoutMasterIdLst>
    <p:handoutMasterId r:id="rId35"/>
  </p:handoutMasterIdLst>
  <p:sldIdLst>
    <p:sldId id="733" r:id="rId9"/>
    <p:sldId id="463" r:id="rId11"/>
    <p:sldId id="760" r:id="rId12"/>
    <p:sldId id="761" r:id="rId13"/>
    <p:sldId id="762" r:id="rId14"/>
    <p:sldId id="759" r:id="rId15"/>
    <p:sldId id="658" r:id="rId16"/>
    <p:sldId id="659" r:id="rId17"/>
    <p:sldId id="708" r:id="rId18"/>
    <p:sldId id="709" r:id="rId19"/>
    <p:sldId id="710" r:id="rId20"/>
    <p:sldId id="711" r:id="rId21"/>
    <p:sldId id="763" r:id="rId22"/>
    <p:sldId id="764" r:id="rId23"/>
    <p:sldId id="765" r:id="rId24"/>
    <p:sldId id="766" r:id="rId25"/>
    <p:sldId id="767" r:id="rId26"/>
    <p:sldId id="768" r:id="rId27"/>
    <p:sldId id="769" r:id="rId28"/>
    <p:sldId id="726" r:id="rId29"/>
    <p:sldId id="727" r:id="rId30"/>
    <p:sldId id="728" r:id="rId31"/>
    <p:sldId id="729" r:id="rId32"/>
    <p:sldId id="730" r:id="rId33"/>
    <p:sldId id="264" r:id="rId34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B70006"/>
    <a:srgbClr val="AD2B26"/>
    <a:srgbClr val="49504F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85" autoAdjust="0"/>
    <p:restoredTop sz="91908" autoAdjust="0"/>
  </p:normalViewPr>
  <p:slideViewPr>
    <p:cSldViewPr snapToGrid="0">
      <p:cViewPr varScale="1">
        <p:scale>
          <a:sx n="98" d="100"/>
          <a:sy n="98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7" Type="http://schemas.openxmlformats.org/officeDocument/2006/relationships/theme" Target="../theme/theme6.xml"/><Relationship Id="rId16" Type="http://schemas.openxmlformats.org/officeDocument/2006/relationships/image" Target="../media/image6.png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p>
            <a:r>
              <a:rPr lang="en-US" altLang="zh-CN" sz="4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</a:t>
            </a:r>
            <a:r>
              <a:rPr lang="en-US" altLang="zh-CN" sz="4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y</a:t>
            </a:r>
            <a:r>
              <a:rPr lang="en-US" altLang="zh-CN" sz="4400" dirty="0">
                <a:solidFill>
                  <a:schemeClr val="accent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</a:t>
            </a:r>
            <a:r>
              <a:rPr lang="en-US" altLang="zh-CN" sz="4400" dirty="0">
                <a:solidFill>
                  <a:schemeClr val="accent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</a:t>
            </a:r>
            <a:r>
              <a:rPr lang="en-US" altLang="zh-CN" sz="4400" dirty="0">
                <a:solidFill>
                  <a:schemeClr val="accent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</a:t>
            </a:r>
            <a:r>
              <a:rPr lang="en-US" altLang="zh-CN" sz="4400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n</a:t>
            </a:r>
            <a:r>
              <a:rPr lang="zh-CN" altLang="en-US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基础综合案例</a:t>
            </a:r>
            <a:br>
              <a:rPr lang="zh-CN" altLang="en-US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</a:br>
            <a:r>
              <a:rPr lang="zh-CN" altLang="en-US" sz="28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数据可视化</a:t>
            </a:r>
            <a:r>
              <a:rPr lang="en-US" altLang="zh-CN" sz="28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 - </a:t>
            </a:r>
            <a:r>
              <a:rPr lang="zh-CN" altLang="en-US" sz="28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地图可视化</a:t>
            </a:r>
            <a:endParaRPr kumimoji="1" lang="zh-CN" altLang="en-US" sz="28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省数据结构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数据整理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2530" y="2228850"/>
            <a:ext cx="8369300" cy="36366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获取每个省份的确诊数据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数据整理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430" y="2065655"/>
            <a:ext cx="5915660" cy="45605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上述代码执行后输出，每个省的确诊数据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数据整理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2210" y="2172970"/>
            <a:ext cx="10437495" cy="3054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创建地图并添加数据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导入模块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创建地图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360680" lvl="1" indent="0">
              <a:buNone/>
            </a:pPr>
            <a:endParaRPr lang="en-US" altLang="zh-CN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国内疫情地图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246" y="2562183"/>
            <a:ext cx="4038600" cy="546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46" y="3674195"/>
            <a:ext cx="5854700" cy="812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添加数据</a:t>
            </a:r>
            <a:r>
              <a:rPr lang="en-US" altLang="zh-CN" dirty="0"/>
              <a:t>: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360680" lvl="1" indent="0">
              <a:buNone/>
            </a:pPr>
            <a:endParaRPr lang="en-US" altLang="zh-CN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国内疫情地图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007" y="2139391"/>
            <a:ext cx="3187700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07" y="3625291"/>
            <a:ext cx="6670059" cy="789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07" y="4723056"/>
            <a:ext cx="61722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07" y="6079566"/>
            <a:ext cx="8789380" cy="55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添加数据</a:t>
            </a:r>
            <a:r>
              <a:rPr lang="en-US" altLang="zh-CN" dirty="0"/>
              <a:t>: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360680" lvl="1" indent="0">
              <a:buNone/>
            </a:pPr>
            <a:endParaRPr lang="en-US" altLang="zh-CN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国内疫情地图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616" y="2091872"/>
            <a:ext cx="5720937" cy="22093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634" y="2091872"/>
            <a:ext cx="4714845" cy="40969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设置全局配置选项</a:t>
            </a:r>
            <a:endParaRPr lang="zh-CN" altLang="en-US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360680" lvl="1" indent="0">
              <a:buNone/>
            </a:pPr>
            <a:endParaRPr lang="en-US" altLang="zh-CN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国内疫情地图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965" y="2121147"/>
            <a:ext cx="6335486" cy="2266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451" y="2121147"/>
            <a:ext cx="4746666" cy="32783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设置全局配置选项</a:t>
            </a:r>
            <a:endParaRPr lang="zh-CN" altLang="en-US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360680" lvl="1" indent="0">
              <a:buNone/>
            </a:pPr>
            <a:endParaRPr lang="en-US" altLang="zh-CN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国内疫情地图</a:t>
            </a:r>
            <a:endParaRPr lang="zh-CN" altLang="en-US" dirty="0"/>
          </a:p>
        </p:txBody>
      </p:sp>
      <p:sp>
        <p:nvSpPr>
          <p:cNvPr id="8" name="TextBox 3"/>
          <p:cNvSpPr txBox="1"/>
          <p:nvPr/>
        </p:nvSpPr>
        <p:spPr>
          <a:xfrm>
            <a:off x="1205230" y="2275205"/>
            <a:ext cx="10565765" cy="230695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GB" altLang="zh-CN" sz="12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en-GB" altLang="zh-CN" sz="1200" dirty="0" err="1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is_piecewise</a:t>
            </a:r>
            <a:r>
              <a:rPr lang="en-GB" altLang="zh-CN" sz="12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: </a:t>
            </a:r>
            <a:r>
              <a:rPr lang="zh-CN" altLang="en-US" sz="12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是否为分段型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2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en-GB" altLang="zh-CN" sz="12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pieces : </a:t>
            </a:r>
            <a:r>
              <a:rPr lang="zh-CN" altLang="en-US" sz="1200" dirty="0">
                <a:solidFill>
                  <a:srgbClr val="8E90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自定义的每一段的范围，以及每一段的文字，以及每一段的特别的样式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GB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virus_map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GB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virus_map.set_global_opts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visualmap_opts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GB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opts.VisualMapOpts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 </a:t>
            </a:r>
            <a:endParaRPr lang="en-GB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		</a:t>
            </a:r>
            <a:r>
              <a:rPr lang="en-GB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is_piecewise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GB" altLang="zh-CN" sz="1200" dirty="0">
                <a:solidFill>
                  <a:srgbClr val="8959A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endParaRPr lang="en-GB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		pieces=[ </a:t>
            </a:r>
            <a:endParaRPr lang="en-GB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			{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"min"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200" dirty="0">
                <a:solidFill>
                  <a:srgbClr val="F5871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"max"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200" dirty="0">
                <a:solidFill>
                  <a:srgbClr val="F5871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"label"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"1-9</a:t>
            </a:r>
            <a:r>
              <a:rPr lang="zh-CN" altLang="en-US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人</a:t>
            </a:r>
            <a:r>
              <a:rPr lang="en-US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color"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"#CCFFFF"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}, </a:t>
            </a:r>
            <a:endParaRPr lang="en-GB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			{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"min"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200" dirty="0">
                <a:solidFill>
                  <a:srgbClr val="F5871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"max"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200" dirty="0">
                <a:solidFill>
                  <a:srgbClr val="F5871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99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"label"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"10-99</a:t>
            </a:r>
            <a:r>
              <a:rPr lang="zh-CN" altLang="en-US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人</a:t>
            </a:r>
            <a:r>
              <a:rPr lang="en-US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color"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"#FFFF99"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}, </a:t>
            </a:r>
            <a:endParaRPr lang="en-GB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			{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"min"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200" dirty="0">
                <a:solidFill>
                  <a:srgbClr val="F5871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"max"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200" dirty="0">
                <a:solidFill>
                  <a:srgbClr val="F5871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499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"label"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"99-499</a:t>
            </a:r>
            <a:r>
              <a:rPr lang="zh-CN" altLang="en-US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人</a:t>
            </a:r>
            <a:r>
              <a:rPr lang="en-US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color"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"#FF9966"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}, </a:t>
            </a:r>
            <a:endParaRPr lang="en-GB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			{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"min"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200" dirty="0">
                <a:solidFill>
                  <a:srgbClr val="F5871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500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"max"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200" dirty="0">
                <a:solidFill>
                  <a:srgbClr val="F5871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999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"label"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"499-999</a:t>
            </a:r>
            <a:r>
              <a:rPr lang="zh-CN" altLang="en-US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人</a:t>
            </a:r>
            <a:r>
              <a:rPr lang="en-US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color"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"#FF6666"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}, </a:t>
            </a:r>
            <a:endParaRPr lang="en-GB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			{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"min"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200" dirty="0">
                <a:solidFill>
                  <a:srgbClr val="F5871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1000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"max"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200" dirty="0">
                <a:solidFill>
                  <a:srgbClr val="F5871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9999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"label"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"1000-9999</a:t>
            </a:r>
            <a:r>
              <a:rPr lang="zh-CN" altLang="en-US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人</a:t>
            </a:r>
            <a:r>
              <a:rPr lang="en-US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color"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"#CC3333"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},</a:t>
            </a:r>
            <a:endParaRPr lang="en-GB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			{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"min"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200" dirty="0">
                <a:solidFill>
                  <a:srgbClr val="F5871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10000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"label"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"10000</a:t>
            </a:r>
            <a:r>
              <a:rPr lang="zh-CN" altLang="en-US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以上</a:t>
            </a:r>
            <a:r>
              <a:rPr lang="en-US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color"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en-GB" altLang="zh-CN" sz="1200" dirty="0">
                <a:solidFill>
                  <a:srgbClr val="718C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"#990033"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 </a:t>
            </a:r>
            <a:endParaRPr lang="en-GB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		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</a:t>
            </a:r>
            <a:r>
              <a:rPr lang="en-GB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))</a:t>
            </a:r>
            <a:endParaRPr lang="en-GB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设置全局配置选项</a:t>
            </a:r>
            <a:endParaRPr lang="zh-CN" altLang="en-US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360680" lvl="1" indent="0">
              <a:buNone/>
            </a:pPr>
            <a:endParaRPr lang="en-US" altLang="zh-CN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国内疫情地图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6625" y="1457271"/>
            <a:ext cx="6855526" cy="482116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47005" y="1231900"/>
            <a:ext cx="5973445" cy="2962910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基础地图使用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疫情地图-国内疫情地图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rgbClr val="FF0000"/>
                </a:solidFill>
              </a:rPr>
              <a:t>疫情地图-省级疫情地图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47005" y="1231900"/>
            <a:ext cx="5973445" cy="314452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基础地图使用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疫情地图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国内疫情地图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疫情地图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省级疫情地图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效果展示</a:t>
            </a:r>
            <a:endParaRPr lang="en-US" altLang="zh-CN" b="1" dirty="0"/>
          </a:p>
          <a:p>
            <a:endParaRPr lang="en-US" altLang="zh-CN" b="1" dirty="0"/>
          </a:p>
          <a:p>
            <a:pPr marL="360680" lvl="1" indent="0">
              <a:buNone/>
            </a:pPr>
            <a:endParaRPr lang="en-US" altLang="zh-CN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省疫情地图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300" y="1646133"/>
            <a:ext cx="6453943" cy="50121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获取河南省各市数据</a:t>
            </a:r>
            <a:endParaRPr lang="en-US" altLang="zh-CN" b="1" dirty="0"/>
          </a:p>
          <a:p>
            <a:pPr marL="360680" lvl="1" indent="0">
              <a:buNone/>
            </a:pPr>
            <a:endParaRPr lang="en-US" altLang="zh-CN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省疫情地图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005" y="2122170"/>
            <a:ext cx="4580255" cy="43859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省数据结构</a:t>
            </a:r>
            <a:r>
              <a:rPr lang="en-US" altLang="zh-CN" dirty="0"/>
              <a:t>:</a:t>
            </a:r>
            <a:endParaRPr lang="en-US" altLang="zh-CN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省疫情地图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" y="2167890"/>
            <a:ext cx="9058910" cy="3908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把各市数据汇总到一个列表中</a:t>
            </a:r>
            <a:r>
              <a:rPr lang="en-US" altLang="zh-CN" dirty="0"/>
              <a:t>:</a:t>
            </a:r>
            <a:endParaRPr lang="en-US" altLang="zh-CN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省疫情地图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5540" y="2041525"/>
            <a:ext cx="4312920" cy="3428365"/>
          </a:xfrm>
          <a:prstGeom prst="rect">
            <a:avLst/>
          </a:prstGeom>
          <a:ln>
            <a:solidFill>
              <a:srgbClr val="51515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40" y="5594985"/>
            <a:ext cx="10345420" cy="270510"/>
          </a:xfrm>
          <a:prstGeom prst="rect">
            <a:avLst/>
          </a:prstGeom>
          <a:ln>
            <a:solidFill>
              <a:srgbClr val="51515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65" y="4474210"/>
            <a:ext cx="3935095" cy="1949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540" y="4919980"/>
            <a:ext cx="4167505" cy="1409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749598" cy="4219575"/>
          </a:xfrm>
        </p:spPr>
        <p:txBody>
          <a:bodyPr/>
          <a:lstStyle/>
          <a:p>
            <a:r>
              <a:rPr lang="zh-CN" altLang="en-US" b="1" dirty="0"/>
              <a:t>参考国内疫情地图生成河南省疫情地图</a:t>
            </a:r>
            <a:r>
              <a:rPr lang="en-US" altLang="zh-CN" dirty="0"/>
              <a:t>:</a:t>
            </a:r>
            <a:endParaRPr lang="en-US" altLang="zh-CN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省疫情地图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05" y="2210435"/>
            <a:ext cx="5624195" cy="3404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995" y="1953895"/>
            <a:ext cx="5034915" cy="39173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67275" y="1087755"/>
            <a:ext cx="6298565" cy="3543935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掌握使用</a:t>
            </a:r>
            <a:r>
              <a:rPr lang="en-US" altLang="zh-CN"/>
              <a:t>pyecharts</a:t>
            </a:r>
            <a:r>
              <a:rPr lang="zh-CN" altLang="en-US"/>
              <a:t>构建基础的全国地图可视化图表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基础地图演示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640"/>
          <a:stretch>
            <a:fillRect/>
          </a:stretch>
        </p:blipFill>
        <p:spPr>
          <a:xfrm>
            <a:off x="806450" y="1684020"/>
            <a:ext cx="4533265" cy="4057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420" y="1517015"/>
            <a:ext cx="489585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基础地图演示</a:t>
            </a:r>
            <a:r>
              <a:rPr lang="en-US" altLang="zh-CN"/>
              <a:t> - </a:t>
            </a:r>
            <a:r>
              <a:t>视觉映射器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2137410"/>
            <a:ext cx="5449570" cy="2459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85" y="1844040"/>
            <a:ext cx="480314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47005" y="1231900"/>
            <a:ext cx="5973445" cy="2962910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基础地图使用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疫情地图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国内疫情地图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疫情地图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省级疫情地图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571" y="1457271"/>
            <a:ext cx="6839847" cy="49414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案例效果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获取数据</a:t>
            </a:r>
            <a:r>
              <a:rPr lang="zh-CN" altLang="en-US" dirty="0"/>
              <a:t> 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数据整理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966" y="2162070"/>
            <a:ext cx="3733800" cy="3187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数据整体结构（全国）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数据整理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340" y="2144395"/>
            <a:ext cx="6198870" cy="41382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kwMDBiMWYxNjc3MjczODJmOTVjMmY0OWZiN2Y3ODE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</Words>
  <Application>WPS 演示</Application>
  <PresentationFormat>宽屏</PresentationFormat>
  <Paragraphs>128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25</vt:i4>
      </vt:variant>
    </vt:vector>
  </HeadingPairs>
  <TitlesOfParts>
    <vt:vector size="49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华文楷体</vt:lpstr>
      <vt:lpstr>Alibaba PuHuiTi M</vt:lpstr>
      <vt:lpstr>Segoe UI Light</vt:lpstr>
      <vt:lpstr>微软雅黑 Light</vt:lpstr>
      <vt:lpstr>等线</vt:lpstr>
      <vt:lpstr>Arial Unicode MS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Python基础综合案例 数据可视化 - 地图可视化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曹宇[囧]</cp:lastModifiedBy>
  <cp:revision>838</cp:revision>
  <dcterms:created xsi:type="dcterms:W3CDTF">2020-03-31T02:23:00Z</dcterms:created>
  <dcterms:modified xsi:type="dcterms:W3CDTF">2022-07-25T18:46:30Z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00E67F5A8BA04288B24C4FF168FBFEEF</vt:lpwstr>
  </property>
  <property fmtid="{D5CDD505-2E9C-101B-9397-08002B2CF9AE}" pid="3" name="KSOProductBuildVer">
    <vt:lpwstr>2052-11.1.0.11875</vt:lpwstr>
  </property>
</Properties>
</file>