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  <p:sldMasterId id="2147483658" r:id="rId6"/>
    <p:sldMasterId id="2147483660" r:id="rId7"/>
    <p:sldMasterId id="2147483677" r:id="rId8"/>
    <p:sldMasterId id="2147483679" r:id="rId9"/>
  </p:sldMasterIdLst>
  <p:notesMasterIdLst>
    <p:notesMasterId r:id="rId11"/>
  </p:notesMasterIdLst>
  <p:handoutMasterIdLst>
    <p:handoutMasterId r:id="rId37"/>
  </p:handoutMasterIdLst>
  <p:sldIdLst>
    <p:sldId id="790" r:id="rId10"/>
    <p:sldId id="658" r:id="rId12"/>
    <p:sldId id="463" r:id="rId13"/>
    <p:sldId id="844" r:id="rId14"/>
    <p:sldId id="845" r:id="rId15"/>
    <p:sldId id="846" r:id="rId16"/>
    <p:sldId id="847" r:id="rId17"/>
    <p:sldId id="849" r:id="rId18"/>
    <p:sldId id="850" r:id="rId19"/>
    <p:sldId id="851" r:id="rId20"/>
    <p:sldId id="709" r:id="rId21"/>
    <p:sldId id="746" r:id="rId22"/>
    <p:sldId id="750" r:id="rId23"/>
    <p:sldId id="852" r:id="rId24"/>
    <p:sldId id="751" r:id="rId25"/>
    <p:sldId id="854" r:id="rId26"/>
    <p:sldId id="782" r:id="rId27"/>
    <p:sldId id="855" r:id="rId28"/>
    <p:sldId id="860" r:id="rId29"/>
    <p:sldId id="861" r:id="rId30"/>
    <p:sldId id="856" r:id="rId31"/>
    <p:sldId id="857" r:id="rId32"/>
    <p:sldId id="858" r:id="rId33"/>
    <p:sldId id="859" r:id="rId34"/>
    <p:sldId id="785" r:id="rId35"/>
    <p:sldId id="264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B700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 autoAdjust="0"/>
    <p:restoredTop sz="91938" autoAdjust="0"/>
  </p:normalViewPr>
  <p:slideViewPr>
    <p:cSldViewPr snapToGrid="0">
      <p:cViewPr varScale="1">
        <p:scale>
          <a:sx n="110" d="100"/>
          <a:sy n="110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8" Type="http://schemas.openxmlformats.org/officeDocument/2006/relationships/theme" Target="../theme/theme6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14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六边形 14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六边形 17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六边形 18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任意形状 35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基础综合案例</a:t>
            </a:r>
            <a:b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b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数据可视化</a:t>
            </a:r>
            <a:r>
              <a:rPr lang="en-US" altLang="zh-CN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- </a:t>
            </a: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动态柱状图</a:t>
            </a:r>
            <a:endParaRPr kumimoji="1" lang="zh-CN" altLang="en-US" sz="28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94075"/>
          </a:xfrm>
        </p:spPr>
        <p:txBody>
          <a:bodyPr/>
          <a:p>
            <a:pPr marL="0" indent="0">
              <a:buNone/>
            </a:pPr>
            <a:r>
              <a:rPr lang="en-US"/>
              <a:t>1. </a:t>
            </a:r>
            <a:r>
              <a:rPr lang="zh-CN" altLang="en-US"/>
              <a:t>掌握基础的时间线配置动态图表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掌握设置主题更改颜色样式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C00000"/>
                </a:solidFill>
              </a:rPr>
              <a:t>Timeline()-</a:t>
            </a:r>
            <a:r>
              <a:rPr lang="zh-CN" altLang="en-US" b="1" dirty="0">
                <a:solidFill>
                  <a:srgbClr val="C00000"/>
                </a:solidFill>
              </a:rPr>
              <a:t>时间线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r>
              <a:rPr lang="zh-CN" altLang="en-US" dirty="0"/>
              <a:t>柱状图描述的是分类数据，回答的是每一个分类中</a:t>
            </a:r>
            <a:r>
              <a:rPr lang="en-US" altLang="zh-CN" dirty="0"/>
              <a:t>『</a:t>
            </a:r>
            <a:r>
              <a:rPr lang="zh-CN" altLang="en-US" dirty="0"/>
              <a:t>有多少？</a:t>
            </a:r>
            <a:r>
              <a:rPr lang="en-US" altLang="zh-CN" dirty="0"/>
              <a:t>』</a:t>
            </a:r>
            <a:r>
              <a:rPr lang="zh-CN" altLang="en-US" dirty="0"/>
              <a:t>这个问题</a:t>
            </a:r>
            <a:r>
              <a:rPr lang="en-US" altLang="zh-CN" dirty="0"/>
              <a:t>. </a:t>
            </a:r>
            <a:r>
              <a:rPr lang="zh-CN" altLang="en-US" dirty="0"/>
              <a:t>这是柱状图的主要特点</a:t>
            </a:r>
            <a:r>
              <a:rPr lang="en-US" altLang="zh-CN" dirty="0"/>
              <a:t>,</a:t>
            </a:r>
            <a:r>
              <a:rPr lang="zh-CN" altLang="en-US" dirty="0"/>
              <a:t>同时柱状图很难动态的描述一个趋势性的数据</a:t>
            </a:r>
            <a:r>
              <a:rPr lang="en-US" altLang="zh-CN" dirty="0"/>
              <a:t>. </a:t>
            </a:r>
            <a:r>
              <a:rPr lang="zh-CN" altLang="en-US" dirty="0"/>
              <a:t>这里</a:t>
            </a:r>
            <a:r>
              <a:rPr lang="en-GB" altLang="zh-CN" dirty="0"/>
              <a:t>pyecharts</a:t>
            </a:r>
            <a:r>
              <a:rPr lang="zh-CN" altLang="en-US" dirty="0"/>
              <a:t>为我们提供了一种解决方案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时间线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如果说一个</a:t>
            </a:r>
            <a:r>
              <a:rPr b="1" dirty="0">
                <a:solidFill>
                  <a:srgbClr val="C00000"/>
                </a:solidFill>
              </a:rPr>
              <a:t>Bar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b="1" dirty="0">
                <a:solidFill>
                  <a:srgbClr val="C00000"/>
                </a:solidFill>
              </a:rPr>
              <a:t>Line</a:t>
            </a:r>
            <a:r>
              <a:rPr lang="zh-CN" altLang="en-US" b="1" dirty="0">
                <a:solidFill>
                  <a:srgbClr val="C00000"/>
                </a:solidFill>
              </a:rPr>
              <a:t>对象是一张图表的话，时间线就是创建一个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一维的</a:t>
            </a:r>
            <a:r>
              <a:rPr b="1" dirty="0">
                <a:solidFill>
                  <a:srgbClr val="C00000"/>
                </a:solidFill>
              </a:rPr>
              <a:t>x</a:t>
            </a:r>
            <a:r>
              <a:rPr lang="zh-CN" altLang="en-US" b="1" dirty="0">
                <a:solidFill>
                  <a:srgbClr val="C00000"/>
                </a:solidFill>
              </a:rPr>
              <a:t>轴，轴上每一个点就是一个图表对象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创建时间线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4160" y="3769995"/>
            <a:ext cx="6657975" cy="209550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680" lvl="1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创建时间线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1778635"/>
            <a:ext cx="5165725" cy="395414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5" y="2190115"/>
            <a:ext cx="4688205" cy="313118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自动播放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642235"/>
            <a:ext cx="5068570" cy="157353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702435"/>
            <a:ext cx="4852670" cy="345313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时间线设置主题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83155"/>
            <a:ext cx="3143250" cy="111442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066925"/>
            <a:ext cx="4114800" cy="24765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3717290"/>
            <a:ext cx="5181600" cy="203581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60" y="1790700"/>
            <a:ext cx="5176520" cy="327660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07533" y="1757045"/>
            <a:ext cx="6401801" cy="4511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600" dirty="0"/>
              <a:t>1. </a:t>
            </a:r>
            <a:r>
              <a:rPr kumimoji="1" lang="zh-CN" altLang="en-US" sz="1600" dirty="0"/>
              <a:t>什么是时间线？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sz="1200" dirty="0">
              <a:sym typeface="+mn-ea"/>
            </a:endParaRPr>
          </a:p>
          <a:p>
            <a:pPr marL="0" indent="0">
              <a:buNone/>
            </a:pPr>
            <a:r>
              <a:rPr kumimoji="1" lang="zh-CN" altLang="en-US" sz="1200" dirty="0">
                <a:sym typeface="+mn-ea"/>
              </a:rPr>
              <a:t>from pyecharts.charts import Timeline</a:t>
            </a:r>
            <a:endParaRPr kumimoji="1" lang="zh-CN" altLang="en-US" sz="1200" dirty="0"/>
          </a:p>
          <a:p>
            <a:pPr marL="0" indent="0">
              <a:buNone/>
            </a:pPr>
            <a:r>
              <a:rPr kumimoji="1" lang="zh-CN" altLang="en-US" sz="1200" dirty="0">
                <a:sym typeface="+mn-ea"/>
              </a:rPr>
              <a:t>timeline = Timeline</a:t>
            </a:r>
            <a:r>
              <a:rPr kumimoji="1" lang="en-US" altLang="zh-CN" sz="1200" dirty="0">
                <a:sym typeface="+mn-ea"/>
              </a:rPr>
              <a:t>()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600" dirty="0"/>
              <a:t>2. </a:t>
            </a:r>
            <a:r>
              <a:rPr kumimoji="1" lang="zh-CN" altLang="en-US" sz="1600" dirty="0"/>
              <a:t>自动播放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600" dirty="0"/>
              <a:t>3. </a:t>
            </a:r>
            <a:r>
              <a:rPr kumimoji="1" lang="zh-CN" altLang="en-US" sz="1600" dirty="0"/>
              <a:t>如何设置主题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200" dirty="0"/>
              <a:t>timeline = Timeline({"theme": ThemeType.LIGHT})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040" y="1453515"/>
            <a:ext cx="3353435" cy="105537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817110"/>
            <a:ext cx="3352800" cy="131699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45" y="3829685"/>
            <a:ext cx="3364230" cy="104457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42230" y="1597660"/>
            <a:ext cx="5973445" cy="24555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基础柱状图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基础时间线柱状图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GDP动态柱状图绘制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8230" y="1057910"/>
            <a:ext cx="6298565" cy="402717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>
                <a:sym typeface="+mn-ea"/>
              </a:rPr>
              <a:t>掌握列表的</a:t>
            </a:r>
            <a:r>
              <a:rPr kumimoji="1" lang="en-US" altLang="zh-CN" dirty="0">
                <a:sym typeface="+mn-ea"/>
              </a:rPr>
              <a:t>sort</a:t>
            </a:r>
            <a:r>
              <a:rPr kumimoji="1" lang="zh-CN" altLang="en-US" dirty="0">
                <a:sym typeface="+mn-ea"/>
              </a:rPr>
              <a:t>方法并配合</a:t>
            </a:r>
            <a:r>
              <a:rPr kumimoji="1" lang="en-US" altLang="zh-CN" dirty="0">
                <a:sym typeface="+mn-ea"/>
              </a:rPr>
              <a:t>lambda</a:t>
            </a:r>
            <a:r>
              <a:rPr kumimoji="1" lang="zh-CN" altLang="en-US" dirty="0">
                <a:sym typeface="+mn-ea"/>
              </a:rPr>
              <a:t>匿名函数完成列表排序</a:t>
            </a:r>
            <a:r>
              <a:rPr kumimoji="1" lang="en-US" altLang="zh-CN" dirty="0">
                <a:sym typeface="+mn-ea"/>
              </a:rPr>
              <a:t>2. </a:t>
            </a:r>
            <a:r>
              <a:rPr kumimoji="1" lang="zh-CN" altLang="en-US" dirty="0">
                <a:sym typeface="+mn-ea"/>
              </a:rPr>
              <a:t>完成图表所需的数据处理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/>
              <a:t>完成</a:t>
            </a:r>
            <a:r>
              <a:rPr kumimoji="1" lang="en-US" altLang="zh-CN" dirty="0"/>
              <a:t>GDP</a:t>
            </a:r>
            <a:r>
              <a:rPr kumimoji="1" lang="zh-CN" altLang="en-US" dirty="0"/>
              <a:t>动态图表绘制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29655" y="1656080"/>
            <a:ext cx="5280025" cy="4219575"/>
          </a:xfrm>
        </p:spPr>
        <p:txBody>
          <a:bodyPr/>
          <a:p>
            <a:r>
              <a:rPr lang="zh-CN" altLang="en-US"/>
              <a:t>简单分析后，发现最终效果图中需要：</a:t>
            </a:r>
            <a:endParaRPr lang="zh-CN" altLang="en-US"/>
          </a:p>
          <a:p>
            <a:r>
              <a:rPr lang="en-US" altLang="zh-CN"/>
              <a:t>1. GDP</a:t>
            </a:r>
            <a:r>
              <a:rPr lang="zh-CN" altLang="en-US"/>
              <a:t>数据处理为亿级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有时间轴，按照年份为时间轴的点</a:t>
            </a:r>
            <a:endParaRPr lang="zh-CN" altLang="en-US"/>
          </a:p>
          <a:p>
            <a:r>
              <a:rPr lang="en-US" altLang="zh-CN"/>
              <a:t>3. x</a:t>
            </a:r>
            <a:r>
              <a:rPr lang="zh-CN" altLang="en-US"/>
              <a:t>轴和</a:t>
            </a:r>
            <a:r>
              <a:rPr lang="en-US" altLang="zh-CN"/>
              <a:t>y</a:t>
            </a:r>
            <a:r>
              <a:rPr lang="zh-CN" altLang="en-US"/>
              <a:t>轴反转，同时每一年的数据只要前</a:t>
            </a:r>
            <a:r>
              <a:rPr lang="en-US" altLang="zh-CN"/>
              <a:t>8</a:t>
            </a:r>
            <a:r>
              <a:rPr lang="zh-CN" altLang="en-US"/>
              <a:t>名国家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有标题，标题的年份会动态更改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设置了主题为</a:t>
            </a:r>
            <a:r>
              <a:rPr lang="en-US" altLang="zh-CN"/>
              <a:t>LIGHT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141855"/>
            <a:ext cx="5353685" cy="324802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列表的</a:t>
            </a:r>
            <a:r>
              <a:rPr lang="en-US" altLang="zh-CN"/>
              <a:t>sort</a:t>
            </a:r>
            <a:r>
              <a:t>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在前面我们学习过</a:t>
            </a:r>
            <a:r>
              <a:rPr lang="en-US" altLang="zh-CN"/>
              <a:t>sorted</a:t>
            </a:r>
            <a:r>
              <a:rPr lang="zh-CN" altLang="en-US"/>
              <a:t>函数，可以对数据容器进行排序。</a:t>
            </a:r>
            <a:endParaRPr lang="zh-CN" altLang="en-US"/>
          </a:p>
          <a:p>
            <a:r>
              <a:rPr lang="zh-CN" altLang="en-US"/>
              <a:t>在后面的数据处理中，我们需要对列表进行排序，并指定排序规则，</a:t>
            </a:r>
            <a:r>
              <a:rPr lang="en-US" altLang="zh-CN"/>
              <a:t>sorted</a:t>
            </a:r>
            <a:r>
              <a:rPr lang="zh-CN" altLang="en-US"/>
              <a:t>函数就无法完成了。</a:t>
            </a:r>
            <a:endParaRPr lang="zh-CN" altLang="en-US"/>
          </a:p>
          <a:p>
            <a:r>
              <a:rPr lang="zh-CN" altLang="en-US"/>
              <a:t>我们补充学习列表的</a:t>
            </a:r>
            <a:r>
              <a:rPr lang="en-US" altLang="zh-CN"/>
              <a:t>sort</a:t>
            </a:r>
            <a:r>
              <a:rPr lang="zh-CN" altLang="en-US"/>
              <a:t>方法。</a:t>
            </a:r>
            <a:endParaRPr lang="zh-CN" altLang="en-US"/>
          </a:p>
          <a:p>
            <a:r>
              <a:rPr lang="zh-CN" altLang="en-US"/>
              <a:t>使用方式：</a:t>
            </a:r>
            <a:endParaRPr lang="zh-CN" altLang="en-US"/>
          </a:p>
          <a:p>
            <a:r>
              <a:rPr lang="zh-CN" altLang="en-US"/>
              <a:t>列表</a:t>
            </a:r>
            <a:r>
              <a:rPr lang="en-US" altLang="zh-CN"/>
              <a:t>.sort(key=</a:t>
            </a:r>
            <a:r>
              <a:rPr lang="zh-CN" altLang="en-US"/>
              <a:t>选择排序依据的函数</a:t>
            </a:r>
            <a:r>
              <a:rPr lang="en-US" altLang="zh-CN"/>
              <a:t>, reverse=True|False)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</a:t>
            </a:r>
            <a:r>
              <a:rPr lang="en-US" altLang="zh-CN"/>
              <a:t>key</a:t>
            </a:r>
            <a:r>
              <a:rPr lang="zh-CN" altLang="en-US"/>
              <a:t>，是要求传入一个函数，表示将列表的每一个元素都传入函数中，返回排序的依据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</a:t>
            </a:r>
            <a:r>
              <a:rPr lang="en-US" altLang="zh-CN"/>
              <a:t>reverse</a:t>
            </a:r>
            <a:r>
              <a:rPr lang="zh-CN" altLang="en-US"/>
              <a:t>，是否反转排序结果，</a:t>
            </a:r>
            <a:r>
              <a:rPr lang="en-US" altLang="zh-CN"/>
              <a:t>True</a:t>
            </a:r>
            <a:r>
              <a:rPr lang="zh-CN" altLang="en-US"/>
              <a:t>表示降序，</a:t>
            </a:r>
            <a:r>
              <a:rPr lang="en-US" altLang="zh-CN"/>
              <a:t>False</a:t>
            </a:r>
            <a:r>
              <a:rPr lang="zh-CN" altLang="en-US"/>
              <a:t>表示升序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案例效果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0880" y="1593669"/>
            <a:ext cx="851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pyechars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可以实现数据的动态显示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直观的感受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1960~2019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年全世界各国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GDP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的变化趋势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1981200"/>
            <a:ext cx="677227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列表的</a:t>
            </a:r>
            <a:r>
              <a:rPr lang="en-US" altLang="zh-CN"/>
              <a:t>sort</a:t>
            </a:r>
            <a:r>
              <a:t>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带名函数形式</a:t>
            </a:r>
            <a:r>
              <a:rPr lang="en-US" altLang="zh-CN"/>
              <a:t>                                                                                                            </a:t>
            </a:r>
            <a:r>
              <a:rPr lang="zh-CN" altLang="en-US"/>
              <a:t>匿名</a:t>
            </a:r>
            <a:r>
              <a:rPr lang="en-US" altLang="zh-CN"/>
              <a:t>lambda</a:t>
            </a:r>
            <a:r>
              <a:rPr lang="zh-CN" altLang="en-US"/>
              <a:t>形式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147570"/>
            <a:ext cx="4894580" cy="253809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70" y="2822575"/>
            <a:ext cx="4715510" cy="121285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55" y="5210175"/>
            <a:ext cx="4457700" cy="32385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处理数据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读取数据，删除第一条数据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66645"/>
            <a:ext cx="824865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处理数据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将数据转换为字典存储，格式为：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{ </a:t>
            </a:r>
            <a:r>
              <a:rPr lang="zh-CN" altLang="en-US"/>
              <a:t>年份</a:t>
            </a:r>
            <a:r>
              <a:rPr lang="en-US" altLang="zh-CN"/>
              <a:t>: [ [</a:t>
            </a:r>
            <a:r>
              <a:rPr lang="zh-CN" altLang="en-US"/>
              <a:t>国家</a:t>
            </a:r>
            <a:r>
              <a:rPr lang="en-US" altLang="zh-CN"/>
              <a:t>, gdp], [</a:t>
            </a:r>
            <a:r>
              <a:rPr lang="zh-CN" altLang="en-US"/>
              <a:t>国家</a:t>
            </a:r>
            <a:r>
              <a:rPr lang="en-US" altLang="zh-CN"/>
              <a:t>,gdp], ......  ], </a:t>
            </a:r>
            <a:r>
              <a:rPr lang="zh-CN" altLang="en-US">
                <a:sym typeface="+mn-ea"/>
              </a:rPr>
              <a:t>年份</a:t>
            </a:r>
            <a:r>
              <a:rPr lang="en-US" altLang="zh-CN">
                <a:sym typeface="+mn-ea"/>
              </a:rPr>
              <a:t>: [ [</a:t>
            </a:r>
            <a:r>
              <a:rPr lang="zh-CN" altLang="en-US">
                <a:sym typeface="+mn-ea"/>
              </a:rPr>
              <a:t>国家</a:t>
            </a:r>
            <a:r>
              <a:rPr lang="en-US" altLang="zh-CN">
                <a:sym typeface="+mn-ea"/>
              </a:rPr>
              <a:t>, gdp], [</a:t>
            </a:r>
            <a:r>
              <a:rPr lang="zh-CN" altLang="en-US">
                <a:sym typeface="+mn-ea"/>
              </a:rPr>
              <a:t>国家</a:t>
            </a:r>
            <a:r>
              <a:rPr lang="en-US" altLang="zh-CN">
                <a:sym typeface="+mn-ea"/>
              </a:rPr>
              <a:t>,gdp], ......  ], ......</a:t>
            </a:r>
            <a:r>
              <a:rPr lang="en-US" altLang="zh-CN"/>
              <a:t> }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2728595"/>
            <a:ext cx="8763000" cy="3014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准备时间线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1457325"/>
            <a:ext cx="9429750" cy="5171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自动播放和绘图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842770"/>
            <a:ext cx="7753350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最终结果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1399540"/>
            <a:ext cx="7286625" cy="405892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42230" y="1597660"/>
            <a:ext cx="5973445" cy="24555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基础柱状图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基础时间线柱状图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GDP</a:t>
            </a:r>
            <a:r>
              <a:rPr lang="zh-CN" altLang="en-US" dirty="0">
                <a:solidFill>
                  <a:schemeClr val="tx1"/>
                </a:solidFill>
              </a:rPr>
              <a:t>动态柱状图绘制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01625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掌握构建一个基础的柱状图并能够反转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Bar</a:t>
            </a:r>
            <a:r>
              <a:t>构建基础柱状图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785" y="1929130"/>
            <a:ext cx="5184775" cy="300037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1860550"/>
            <a:ext cx="3343910" cy="3136900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反转</a:t>
            </a:r>
            <a:r>
              <a:rPr lang="en-US" altLang="zh-CN"/>
              <a:t>x</a:t>
            </a:r>
            <a:r>
              <a:t>和</a:t>
            </a:r>
            <a:r>
              <a:rPr lang="en-US" altLang="zh-CN"/>
              <a:t>y</a:t>
            </a:r>
            <a:r>
              <a:t>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714500"/>
            <a:ext cx="3975735" cy="342836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65" y="1907540"/>
            <a:ext cx="5092065" cy="304228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数值标签在右侧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920240"/>
            <a:ext cx="4530725" cy="301688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1933575"/>
            <a:ext cx="4985385" cy="29914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通过</a:t>
            </a:r>
            <a:r>
              <a:rPr lang="en-US" altLang="zh-CN"/>
              <a:t>Bar()</a:t>
            </a:r>
            <a:r>
              <a:rPr lang="zh-CN" altLang="en-US"/>
              <a:t>构建一个柱状图对象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和折线图一样，通过</a:t>
            </a:r>
            <a:r>
              <a:rPr lang="en-US" altLang="zh-CN"/>
              <a:t>add_xaxis()</a:t>
            </a:r>
            <a:r>
              <a:rPr lang="zh-CN" altLang="en-US"/>
              <a:t>和</a:t>
            </a:r>
            <a:r>
              <a:rPr lang="en-US" altLang="zh-CN"/>
              <a:t>add_yaxis()</a:t>
            </a:r>
            <a:r>
              <a:rPr lang="zh-CN" altLang="en-US"/>
              <a:t>添加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轴数据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通过柱状图对象的：reversal_axis</a:t>
            </a:r>
            <a:r>
              <a:rPr lang="en-US" altLang="zh-CN"/>
              <a:t>()</a:t>
            </a:r>
            <a:r>
              <a:rPr lang="zh-CN" altLang="en-US"/>
              <a:t>，反转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通过label_opts=LabelOpts(position="right")设置数值标签在右侧显示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42230" y="1597660"/>
            <a:ext cx="5973445" cy="24555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基础柱状图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基础时间线柱状图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GDP</a:t>
            </a:r>
            <a:r>
              <a:rPr lang="zh-CN" altLang="en-US" dirty="0">
                <a:solidFill>
                  <a:schemeClr val="tx1"/>
                </a:solidFill>
              </a:rPr>
              <a:t>动态柱状图绘制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WPS 演示</Application>
  <PresentationFormat>宽屏</PresentationFormat>
  <Paragraphs>106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Python基础综合案例 数据可视化 - 动态柱状图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852</cp:revision>
  <dcterms:created xsi:type="dcterms:W3CDTF">2020-03-31T02:23:00Z</dcterms:created>
  <dcterms:modified xsi:type="dcterms:W3CDTF">2022-07-26T14:59:50Z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B085C7AC1FAE473FA9921B2ED0E3C841</vt:lpwstr>
  </property>
  <property fmtid="{D5CDD505-2E9C-101B-9397-08002B2CF9AE}" pid="3" name="KSOProductBuildVer">
    <vt:lpwstr>2052-11.1.0.11875</vt:lpwstr>
  </property>
</Properties>
</file>