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3"/>
  </p:notesMasterIdLst>
  <p:handoutMasterIdLst>
    <p:handoutMasterId r:id="rId84"/>
  </p:handoutMasterIdLst>
  <p:sldIdLst>
    <p:sldId id="1913" r:id="rId8"/>
    <p:sldId id="1880" r:id="rId9"/>
    <p:sldId id="1702" r:id="rId10"/>
    <p:sldId id="1710" r:id="rId11"/>
    <p:sldId id="1859" r:id="rId12"/>
    <p:sldId id="2131" r:id="rId13"/>
    <p:sldId id="2132" r:id="rId14"/>
    <p:sldId id="2129" r:id="rId15"/>
    <p:sldId id="2077" r:id="rId16"/>
    <p:sldId id="1920" r:id="rId17"/>
    <p:sldId id="2088" r:id="rId18"/>
    <p:sldId id="2076" r:id="rId19"/>
    <p:sldId id="2078" r:id="rId20"/>
    <p:sldId id="1923" r:id="rId21"/>
    <p:sldId id="2089" r:id="rId22"/>
    <p:sldId id="2090" r:id="rId23"/>
    <p:sldId id="2091" r:id="rId24"/>
    <p:sldId id="2079" r:id="rId25"/>
    <p:sldId id="2040" r:id="rId26"/>
    <p:sldId id="2092" r:id="rId27"/>
    <p:sldId id="2093" r:id="rId28"/>
    <p:sldId id="2098" r:id="rId29"/>
    <p:sldId id="2100" r:id="rId30"/>
    <p:sldId id="2097" r:id="rId31"/>
    <p:sldId id="2101" r:id="rId32"/>
    <p:sldId id="2102" r:id="rId33"/>
    <p:sldId id="2103" r:id="rId34"/>
    <p:sldId id="2109" r:id="rId35"/>
    <p:sldId id="1922" r:id="rId36"/>
    <p:sldId id="2004" r:id="rId37"/>
    <p:sldId id="2104" r:id="rId38"/>
    <p:sldId id="2105" r:id="rId39"/>
    <p:sldId id="2106" r:id="rId40"/>
    <p:sldId id="2107" r:id="rId41"/>
    <p:sldId id="2108" r:id="rId42"/>
    <p:sldId id="2110" r:id="rId43"/>
    <p:sldId id="2075" r:id="rId44"/>
    <p:sldId id="1929" r:id="rId45"/>
    <p:sldId id="1932" r:id="rId46"/>
    <p:sldId id="2081" r:id="rId47"/>
    <p:sldId id="2080" r:id="rId48"/>
    <p:sldId id="2082" r:id="rId49"/>
    <p:sldId id="2014" r:id="rId50"/>
    <p:sldId id="2111" r:id="rId51"/>
    <p:sldId id="2112" r:id="rId52"/>
    <p:sldId id="2083" r:id="rId53"/>
    <p:sldId id="2054" r:id="rId54"/>
    <p:sldId id="2113" r:id="rId55"/>
    <p:sldId id="2114" r:id="rId56"/>
    <p:sldId id="2119" r:id="rId57"/>
    <p:sldId id="2120" r:id="rId58"/>
    <p:sldId id="2115" r:id="rId59"/>
    <p:sldId id="2116" r:id="rId60"/>
    <p:sldId id="2117" r:id="rId61"/>
    <p:sldId id="2118" r:id="rId62"/>
    <p:sldId id="2121" r:id="rId63"/>
    <p:sldId id="2122" r:id="rId64"/>
    <p:sldId id="2124" r:id="rId65"/>
    <p:sldId id="2123" r:id="rId66"/>
    <p:sldId id="2125" r:id="rId67"/>
    <p:sldId id="2084" r:id="rId68"/>
    <p:sldId id="1937" r:id="rId69"/>
    <p:sldId id="2074" r:id="rId70"/>
    <p:sldId id="1953" r:id="rId71"/>
    <p:sldId id="1952" r:id="rId72"/>
    <p:sldId id="2056" r:id="rId73"/>
    <p:sldId id="2057" r:id="rId74"/>
    <p:sldId id="2126" r:id="rId75"/>
    <p:sldId id="2127" r:id="rId76"/>
    <p:sldId id="2128" r:id="rId77"/>
    <p:sldId id="2085" r:id="rId78"/>
    <p:sldId id="1956" r:id="rId79"/>
    <p:sldId id="2086" r:id="rId80"/>
    <p:sldId id="1981" r:id="rId81"/>
    <p:sldId id="1704" r:id="rId82"/>
  </p:sldIdLst>
  <p:sldSz cx="12192000" cy="6858000"/>
  <p:notesSz cx="6858000" cy="9144000"/>
  <p:custDataLst>
    <p:tags r:id="rId8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>
        <p:scale>
          <a:sx n="75" d="100"/>
          <a:sy n="75" d="100"/>
        </p:scale>
        <p:origin x="316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handoutMaster" Target="handoutMasters/handoutMaster1.xml"/><Relationship Id="rId89" Type="http://schemas.openxmlformats.org/officeDocument/2006/relationships/theme" Target="theme/theme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notesMaster" Target="notesMasters/notesMaster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presProps" Target="pres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cgi-bin/wx?token=&amp;lang=zh_C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open/waregister?action=step1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evelopers.weixin.qq.com/miniprogram/dev/devtools/stable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evelopers.weixin.qq.com/miniprogram/dev/framework/open-ability/login.html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微信登录、商品浏览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E7E30-4677-BD2D-034C-D766EA932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4" y="2239434"/>
            <a:ext cx="10582745" cy="3682425"/>
          </a:xfrm>
          <a:prstGeom prst="roundRect">
            <a:avLst>
              <a:gd name="adj" fmla="val 20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//http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客户端对象，可以发送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请求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CloseableHttpClient httpClient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HttpClients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构造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方式请求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HttpGet httpGet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HttpGet(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"http://localhost:8080/user/shop/status"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发送请求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CloseableHttpResponse 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httpClient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.execute(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httpGet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//http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响应码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statusCode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.getStatusLine().getStatusCode();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//http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响应体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HttpEntity entity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.getEntity();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将响应体转为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字符串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.println(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body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关闭资源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httpClient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.close();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方式请求：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POST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方式请求：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038344-19C6-EA9F-0B96-A14F2210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08" y="2110582"/>
            <a:ext cx="8797579" cy="4662815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CloseableHttpClient httpClient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createDefault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//Post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方式请求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HttpPost httpPost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HttpPost(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"http://localhost:8080/admin/employee/login"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 jsonObject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JSONObject();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构造请求体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StringEntity stringEntity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StringEntity(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.toString());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设置请求编码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stringEntity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.setContentEncoding(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设置数据类型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stringEntity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.setContentType(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设置当前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请求的请求体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.setEntity(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stringEntity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发送请求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CloseableHttpResponse response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.execute(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//http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响应码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.getStatusLine().getStatusCode();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//http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响应体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HttpEntity entity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.getEntity();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将响应体转为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body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EntityUtils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951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64904"/>
          </a:xfrm>
        </p:spPr>
        <p:txBody>
          <a:bodyPr/>
          <a:lstStyle/>
          <a:p>
            <a:r>
              <a:rPr lang="en-US" altLang="zh-CN"/>
              <a:t>HttpClient</a:t>
            </a:r>
          </a:p>
          <a:p>
            <a:r>
              <a:rPr lang="zh-CN" altLang="en-US"/>
              <a:t>微信小程序开发</a:t>
            </a:r>
            <a:endParaRPr lang="en-US" altLang="zh-CN"/>
          </a:p>
          <a:p>
            <a:r>
              <a:rPr lang="zh-CN" altLang="en-US"/>
              <a:t>微信登录</a:t>
            </a:r>
            <a:endParaRPr lang="en-US" altLang="zh-CN"/>
          </a:p>
          <a:p>
            <a:r>
              <a:rPr lang="zh-CN" altLang="en-US"/>
              <a:t>导入商品浏览功能代码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06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微信小程序开发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准备工作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D4413-5209-53CA-894E-E7158437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83" y="1722890"/>
            <a:ext cx="3397942" cy="3412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3C691C-5A72-BB64-2177-06A537A44C74}"/>
              </a:ext>
            </a:extLst>
          </p:cNvPr>
          <p:cNvSpPr txBox="1"/>
          <p:nvPr/>
        </p:nvSpPr>
        <p:spPr>
          <a:xfrm>
            <a:off x="2040541" y="5579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https://mp.weixin.qq.com/cgi-bin/wx?token=&amp;lang=zh_CN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8AF2C6-9624-3528-B288-5E3E1215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59" y="2383658"/>
            <a:ext cx="7664844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25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3BC61E-BDB5-3054-3151-9FC98BF3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7" y="2010692"/>
            <a:ext cx="9258776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00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7D3A83-658F-ABDF-646F-EECAF186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65" y="1938477"/>
            <a:ext cx="5288625" cy="42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87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微信小程序开发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准备工作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28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D3D579-6DE7-BC0C-C4A5-A585EA0676C6}"/>
              </a:ext>
            </a:extLst>
          </p:cNvPr>
          <p:cNvSpPr txBox="1"/>
          <p:nvPr/>
        </p:nvSpPr>
        <p:spPr>
          <a:xfrm>
            <a:off x="710565" y="1701165"/>
            <a:ext cx="10299700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开发微信小程序之前需要做如下准备工作：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注册小程序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完善小程序信息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下载开发者工具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35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18DFB5-3CFE-B3A4-C9B2-EA30D491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38" y="1227633"/>
            <a:ext cx="2732451" cy="4822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77DA8-87A9-A89D-662E-011958B3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87" y="1227634"/>
            <a:ext cx="2712583" cy="4822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5E4DB4-6430-57FD-8E8D-1CF08231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568" y="1227632"/>
            <a:ext cx="2712582" cy="4820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注册小程序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B7A4BA-508B-633E-8054-F42E45E8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13" y="2320638"/>
            <a:ext cx="6255911" cy="4290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E41486-673D-8051-382C-6D850D8464AA}"/>
              </a:ext>
            </a:extLst>
          </p:cNvPr>
          <p:cNvSpPr txBox="1"/>
          <p:nvPr/>
        </p:nvSpPr>
        <p:spPr>
          <a:xfrm>
            <a:off x="761996" y="1635973"/>
            <a:ext cx="694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ea typeface="阿里巴巴普惠体" panose="00020600040101010101"/>
              </a:rPr>
              <a:t>注册地址：</a:t>
            </a:r>
            <a:r>
              <a:rPr lang="en-US" altLang="zh-CN">
                <a:ea typeface="阿里巴巴普惠体" panose="00020600040101010101"/>
                <a:hlinkClick r:id="rId3"/>
              </a:rPr>
              <a:t>https://mp.weixin.qq.com/wxopen/waregister?action=step1</a:t>
            </a:r>
            <a:endParaRPr lang="zh-CN" altLang="en-US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59898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完善小程序信息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74240-4307-3ADD-4F80-A6CD875CE0F3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登录小程序后台：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hlinkClick r:id="rId2"/>
              </a:rPr>
              <a:t>https://mp.weixin.qq.com/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EE42C8-56CB-BE2E-D33D-9D386471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11" y="2740699"/>
            <a:ext cx="3518644" cy="2495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F0D5E8-28FB-7535-4D50-39D2B5CD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43" y="2740699"/>
            <a:ext cx="3496923" cy="249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8418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完善小程序信息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EAF82C-AEA4-DC35-F585-51C05095AA6C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完善小程序信息、小程序类目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7FA26C-B27C-EBFD-0880-6C93A0D1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78" y="2462611"/>
            <a:ext cx="7869807" cy="3746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6989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完善小程序信息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B4E943-6895-6E37-4FFA-9D34796CA613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查看小程序的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AppID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85891A-A363-68D7-7902-C37BAB72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0" y="2468444"/>
            <a:ext cx="8443989" cy="4019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164454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下载开发者工具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73C99E-0702-2724-D90B-BD6D5C8EC5B1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下载地址：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hlinkClick r:id="rId2"/>
              </a:rPr>
              <a:t>https://developers.weixin.qq.com/miniprogram/dev/devtools/stable.html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7B6670-572B-9A06-7BA7-13541238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3" y="2544216"/>
            <a:ext cx="8151465" cy="3880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807405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下载开发者工具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73C99E-0702-2724-D90B-BD6D5C8EC5B1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扫描登录开发者工具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E768D-1394-0E43-079C-60FAB98D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75" y="2693852"/>
            <a:ext cx="2539964" cy="36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6637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下载开发者工具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73C99E-0702-2724-D90B-BD6D5C8EC5B1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创建小程序项目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FB946E-F7D4-6564-0CB6-FF349750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5" y="2486545"/>
            <a:ext cx="5279667" cy="39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下载开发者工具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73C99E-0702-2724-D90B-BD6D5C8EC5B1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熟悉开发者工具布局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FEBE5-D8B9-F952-EAF2-D78E8029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5" y="2479522"/>
            <a:ext cx="7648847" cy="40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2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 </a:t>
            </a:r>
            <a:r>
              <a:rPr lang="en-US" altLang="zh-CN"/>
              <a:t>– </a:t>
            </a:r>
            <a:r>
              <a:rPr lang="zh-CN" altLang="en-US"/>
              <a:t>下载开发者工具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73C99E-0702-2724-D90B-BD6D5C8EC5B1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设置不校验合法域名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47F5E-9440-18D1-0AB3-5BC32917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2" y="2464993"/>
            <a:ext cx="3669654" cy="41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335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微信小程序开发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准备工作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64904"/>
          </a:xfrm>
        </p:spPr>
        <p:txBody>
          <a:bodyPr/>
          <a:lstStyle/>
          <a:p>
            <a:r>
              <a:rPr lang="en-US" altLang="zh-CN"/>
              <a:t>HttpClient</a:t>
            </a:r>
          </a:p>
          <a:p>
            <a:r>
              <a:rPr lang="zh-CN" altLang="en-US"/>
              <a:t>微信小程序开发</a:t>
            </a:r>
            <a:endParaRPr lang="en-US" altLang="zh-CN"/>
          </a:p>
          <a:p>
            <a:r>
              <a:rPr lang="zh-CN" altLang="en-US"/>
              <a:t>微信登录</a:t>
            </a:r>
            <a:endParaRPr lang="en-US" altLang="zh-CN"/>
          </a:p>
          <a:p>
            <a:r>
              <a:rPr lang="zh-CN" altLang="en-US"/>
              <a:t>导入商品浏览功能代码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1C9140-09CD-AC9D-8553-43774CB660D3}"/>
              </a:ext>
            </a:extLst>
          </p:cNvPr>
          <p:cNvSpPr txBox="1"/>
          <p:nvPr/>
        </p:nvSpPr>
        <p:spPr>
          <a:xfrm>
            <a:off x="710565" y="1701165"/>
            <a:ext cx="10299700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操作步骤：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了解小程序目录结构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编写小程序代码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编译小程序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D8526F-A561-44E7-3823-290BB0D080ED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了解小程序目录结构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10CF67-0F3C-D282-11B3-451CF5BDD1CF}"/>
              </a:ext>
            </a:extLst>
          </p:cNvPr>
          <p:cNvSpPr txBox="1"/>
          <p:nvPr/>
        </p:nvSpPr>
        <p:spPr>
          <a:xfrm>
            <a:off x="710565" y="2455583"/>
            <a:ext cx="10126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小程序包含一个描述整体程序的 app 和多个描述各自页面的 page。</a:t>
            </a: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一个小程序主体部分由三个文件组成，必须放在项目的根目录，如下：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8A740-93EE-B1AD-4467-FDABD8E7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54" y="3346559"/>
            <a:ext cx="5607104" cy="24531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C39E88-E9C4-9E7B-72A6-3713F78E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55" y="3429000"/>
            <a:ext cx="2101958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00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7A6106-7254-ABFC-825C-2993474A1356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了解小程序目录结构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BA172-52FC-45F2-431D-279E20BD3589}"/>
              </a:ext>
            </a:extLst>
          </p:cNvPr>
          <p:cNvSpPr txBox="1"/>
          <p:nvPr/>
        </p:nvSpPr>
        <p:spPr>
          <a:xfrm>
            <a:off x="710565" y="2455583"/>
            <a:ext cx="10126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一个小程序页面由四个文件组成：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E464D-AFB5-2F13-F8A9-3195E12A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965208"/>
            <a:ext cx="5302523" cy="2838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3CBFF0-F80A-F99D-7BE7-88F59ECB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01" y="3135280"/>
            <a:ext cx="2231165" cy="31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954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279BB6-9C4B-12D7-6361-444C98888156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编写小程序代码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6F25EF-51F7-994C-ED90-27C4E304FC39}"/>
              </a:ext>
            </a:extLst>
          </p:cNvPr>
          <p:cNvSpPr txBox="1"/>
          <p:nvPr/>
        </p:nvSpPr>
        <p:spPr>
          <a:xfrm>
            <a:off x="1047610" y="2512703"/>
            <a:ext cx="10362070" cy="3635812"/>
          </a:xfrm>
          <a:prstGeom prst="roundRect">
            <a:avLst>
              <a:gd name="adj" fmla="val 283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container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&gt;{{</a:t>
            </a:r>
            <a:r>
              <a:rPr lang="en-US" altLang="zh-CN" sz="1200" b="0">
                <a:solidFill>
                  <a:srgbClr val="D0D0D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msg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}}&lt;/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b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button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bindtap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getUserInfo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"&gt;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获取用户信息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button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style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width: 100px;height: 100px;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src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="{{</a:t>
            </a:r>
            <a:r>
              <a:rPr lang="en-US" altLang="zh-CN" sz="1200" b="0">
                <a:solidFill>
                  <a:srgbClr val="D0D0D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avatarUrl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}}"&gt;&lt;/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{{</a:t>
            </a:r>
            <a:r>
              <a:rPr lang="en-US" altLang="zh-CN" sz="1200" b="0">
                <a:solidFill>
                  <a:srgbClr val="D0D0D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nickName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}}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b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button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primary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bindtap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wxlogin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"&gt;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微信登录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button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授权码：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{{</a:t>
            </a:r>
            <a:r>
              <a:rPr lang="en-US" altLang="zh-CN" sz="1200" b="0">
                <a:solidFill>
                  <a:srgbClr val="D0D0D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code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}}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b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button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warn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bindtap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sendRequest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"&gt;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发送请求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button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响应结果：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{{</a:t>
            </a:r>
            <a:r>
              <a:rPr lang="en-US" altLang="zh-CN" sz="1200" b="0">
                <a:solidFill>
                  <a:srgbClr val="D0D0D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}}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lang="en-US" altLang="zh-CN" sz="1200" b="0">
                <a:solidFill>
                  <a:srgbClr val="71C7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view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26DAC075-C2B8-CD9E-60F3-710659AAC8BF}"/>
              </a:ext>
            </a:extLst>
          </p:cNvPr>
          <p:cNvSpPr/>
          <p:nvPr/>
        </p:nvSpPr>
        <p:spPr>
          <a:xfrm>
            <a:off x="9768811" y="5808862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index.wxml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52661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2745D-F373-3CF5-2FD9-AB85A824BFF3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编写小程序代码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FBF109-FA3C-38BC-1166-BD4338784760}"/>
              </a:ext>
            </a:extLst>
          </p:cNvPr>
          <p:cNvSpPr txBox="1"/>
          <p:nvPr/>
        </p:nvSpPr>
        <p:spPr>
          <a:xfrm>
            <a:off x="1012392" y="2436657"/>
            <a:ext cx="10214848" cy="4008715"/>
          </a:xfrm>
          <a:prstGeom prst="roundRect">
            <a:avLst>
              <a:gd name="adj" fmla="val 196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data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msg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:'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hello world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avatarUrl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:'',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nickName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:'',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code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:'',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result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:''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b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getUserInfo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function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getUserProfile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desc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获取用户信息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',</a:t>
            </a:r>
            <a:endParaRPr lang="zh-CN" altLang="en-US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:(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=&gt;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 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console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  </a:t>
            </a:r>
            <a:r>
              <a:rPr lang="en-US" altLang="zh-CN" sz="1200" b="0">
                <a:solidFill>
                  <a:srgbClr val="66CA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this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setData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    avatarUrl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userInfo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avatarUrl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    nickName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userInfo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nickName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28DEEED2-52C0-04DD-EB9E-26CD7ACF01B9}"/>
              </a:ext>
            </a:extLst>
          </p:cNvPr>
          <p:cNvSpPr/>
          <p:nvPr/>
        </p:nvSpPr>
        <p:spPr>
          <a:xfrm>
            <a:off x="9586371" y="6105719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index.js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83224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83076E-56FC-9F52-20C2-FB75015DB2D5}"/>
              </a:ext>
            </a:extLst>
          </p:cNvPr>
          <p:cNvSpPr txBox="1"/>
          <p:nvPr/>
        </p:nvSpPr>
        <p:spPr>
          <a:xfrm>
            <a:off x="2743200" y="1979459"/>
            <a:ext cx="8881607" cy="4568071"/>
          </a:xfrm>
          <a:prstGeom prst="roundRect">
            <a:avLst>
              <a:gd name="adj" fmla="val 189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wxlogin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wx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授权码：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66CA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  code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code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wx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url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http://localhost:8080/user/shop/status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method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US" altLang="zh-CN" sz="1200" b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>
                <a:solidFill>
                  <a:srgbClr val="FA8072"/>
                </a:solidFill>
                <a:effectLst/>
                <a:latin typeface="Consolas" panose="020B0609020204030204" pitchFamily="49" charset="0"/>
              </a:rPr>
              <a:t>响应结果：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F7E45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66CA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FFA54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  result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C0C0C0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200" b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9D5118-2EDC-AB5B-0718-66DB1AC76ADD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编写小程序代码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A95B23D3-4144-6293-713F-CAC7DD11EB03}"/>
              </a:ext>
            </a:extLst>
          </p:cNvPr>
          <p:cNvSpPr/>
          <p:nvPr/>
        </p:nvSpPr>
        <p:spPr>
          <a:xfrm>
            <a:off x="9983938" y="6207877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index.js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34971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4F60C-ED59-7B59-E34C-6F65BA0D45E7}"/>
              </a:ext>
            </a:extLst>
          </p:cNvPr>
          <p:cNvSpPr txBox="1"/>
          <p:nvPr/>
        </p:nvSpPr>
        <p:spPr>
          <a:xfrm>
            <a:off x="710565" y="170116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编译小程序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C5E830-63E0-EB3B-EF3C-A1F6985C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59" y="2551100"/>
            <a:ext cx="4526920" cy="10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981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64904"/>
          </a:xfrm>
        </p:spPr>
        <p:txBody>
          <a:bodyPr/>
          <a:lstStyle/>
          <a:p>
            <a:r>
              <a:rPr lang="en-US" altLang="zh-CN"/>
              <a:t>HttpClient</a:t>
            </a:r>
          </a:p>
          <a:p>
            <a:r>
              <a:rPr lang="zh-CN" altLang="en-US"/>
              <a:t>微信小程序开发</a:t>
            </a:r>
            <a:endParaRPr lang="en-US" altLang="zh-CN"/>
          </a:p>
          <a:p>
            <a:r>
              <a:rPr lang="zh-CN" altLang="en-US"/>
              <a:t>微信登录</a:t>
            </a:r>
            <a:endParaRPr lang="en-US" altLang="zh-CN"/>
          </a:p>
          <a:p>
            <a:r>
              <a:rPr lang="zh-CN" altLang="en-US"/>
              <a:t>导入商品浏览功能代码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40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微信登录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4321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导入小程序代码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微信登录流程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导入小程序代码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F8B2E-9A5D-FE95-CD07-787DF864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6" y="1814200"/>
            <a:ext cx="2912529" cy="37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HttpClient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微信登录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4321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导入小程序代码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微信登录流程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07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微信登录流程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AB123-D3B3-BD0C-80E2-F421B7B703FE}"/>
              </a:ext>
            </a:extLst>
          </p:cNvPr>
          <p:cNvSpPr txBox="1"/>
          <p:nvPr/>
        </p:nvSpPr>
        <p:spPr>
          <a:xfrm>
            <a:off x="710880" y="1720643"/>
            <a:ext cx="10024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阿里巴巴普惠体" panose="00020600040101010101"/>
              </a:rPr>
              <a:t>微信登录：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阿里巴巴普惠体" panose="0002060004010101010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https://developers.weixin.qq.com/miniprogram/dev/framework/open-ability/login.html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ffectLst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B019D7-8AF9-EE4D-0AEA-30DC2EEE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252" y="2093965"/>
            <a:ext cx="5279081" cy="468329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4C6280F-DD97-4B84-CA44-0886E2363628}"/>
              </a:ext>
            </a:extLst>
          </p:cNvPr>
          <p:cNvSpPr/>
          <p:nvPr/>
        </p:nvSpPr>
        <p:spPr>
          <a:xfrm>
            <a:off x="7235688" y="4949509"/>
            <a:ext cx="449248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cap="none" spc="0">
                <a:ln/>
                <a:solidFill>
                  <a:srgbClr val="FF0000"/>
                </a:solidFill>
                <a:effectLst/>
                <a:ea typeface="阿里巴巴普惠体" panose="00020600040101010101"/>
              </a:rPr>
              <a:t>注意：可以使用</a:t>
            </a:r>
            <a:r>
              <a:rPr lang="en-US" altLang="zh-CN" sz="1600" b="1" cap="none" spc="0">
                <a:ln/>
                <a:solidFill>
                  <a:srgbClr val="FF0000"/>
                </a:solidFill>
                <a:effectLst/>
                <a:ea typeface="阿里巴巴普惠体" panose="00020600040101010101"/>
              </a:rPr>
              <a:t>postman</a:t>
            </a:r>
            <a:r>
              <a:rPr lang="zh-CN" altLang="en-US" sz="1600" b="1" cap="none" spc="0">
                <a:ln/>
                <a:solidFill>
                  <a:srgbClr val="FF0000"/>
                </a:solidFill>
                <a:effectLst/>
                <a:ea typeface="阿里巴巴普惠体" panose="00020600040101010101"/>
              </a:rPr>
              <a:t>测试登录凭证校验接口</a:t>
            </a:r>
          </a:p>
        </p:txBody>
      </p:sp>
    </p:spTree>
    <p:extLst>
      <p:ext uri="{BB962C8B-B14F-4D97-AF65-F5344CB8AC3E}">
        <p14:creationId xmlns:p14="http://schemas.microsoft.com/office/powerpoint/2010/main" val="56482765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微信登录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4321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导入小程序代码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微信登录流程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225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6DEE5-BADE-062E-287C-A7CD0E72E7B3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35D454-C02A-AA13-0BE7-33433FFB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90" y="2301099"/>
            <a:ext cx="5417583" cy="42701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DBBFC3-DE2D-FAB9-E7CE-AA05A5C8C6C3}"/>
              </a:ext>
            </a:extLst>
          </p:cNvPr>
          <p:cNvSpPr txBox="1"/>
          <p:nvPr/>
        </p:nvSpPr>
        <p:spPr>
          <a:xfrm>
            <a:off x="7015950" y="4483469"/>
            <a:ext cx="4500706" cy="137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基于微信登录实现小程序的登录功能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如果是新用户需要自动完成注册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11473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6DEE5-BADE-062E-287C-A7CD0E72E7B3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6B1C38-9D76-C86D-B122-D51887B4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37" y="2380642"/>
            <a:ext cx="3897553" cy="41061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8B8669-48A4-7F61-5A93-7BDEFE7D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52" y="3444902"/>
            <a:ext cx="4953773" cy="30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343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46DEE5-BADE-062E-287C-A7CD0E72E7B3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表）：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5159A23-7E65-5D8D-AADB-429469DE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59384"/>
              </p:ext>
            </p:extLst>
          </p:nvPr>
        </p:nvGraphicFramePr>
        <p:xfrm>
          <a:off x="858739" y="2363251"/>
          <a:ext cx="8523800" cy="4109966"/>
        </p:xfrm>
        <a:graphic>
          <a:graphicData uri="http://schemas.openxmlformats.org/drawingml/2006/table">
            <a:tbl>
              <a:tblPr/>
              <a:tblGrid>
                <a:gridCol w="2130950">
                  <a:extLst>
                    <a:ext uri="{9D8B030D-6E8A-4147-A177-3AD203B41FA5}">
                      <a16:colId xmlns:a16="http://schemas.microsoft.com/office/drawing/2014/main" val="999791432"/>
                    </a:ext>
                  </a:extLst>
                </a:gridCol>
                <a:gridCol w="2130950">
                  <a:extLst>
                    <a:ext uri="{9D8B030D-6E8A-4147-A177-3AD203B41FA5}">
                      <a16:colId xmlns:a16="http://schemas.microsoft.com/office/drawing/2014/main" val="2761366624"/>
                    </a:ext>
                  </a:extLst>
                </a:gridCol>
                <a:gridCol w="2130950">
                  <a:extLst>
                    <a:ext uri="{9D8B030D-6E8A-4147-A177-3AD203B41FA5}">
                      <a16:colId xmlns:a16="http://schemas.microsoft.com/office/drawing/2014/main" val="2027693803"/>
                    </a:ext>
                  </a:extLst>
                </a:gridCol>
                <a:gridCol w="2130950">
                  <a:extLst>
                    <a:ext uri="{9D8B030D-6E8A-4147-A177-3AD203B41FA5}">
                      <a16:colId xmlns:a16="http://schemas.microsoft.com/office/drawing/2014/main" val="566096702"/>
                    </a:ext>
                  </a:extLst>
                </a:gridCol>
              </a:tblGrid>
              <a:tr h="460321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74812"/>
                  </a:ext>
                </a:extLst>
              </a:tr>
              <a:tr h="4554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38252"/>
                  </a:ext>
                </a:extLst>
              </a:tr>
              <a:tr h="4420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openid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varchar(45)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微信用户的唯一标识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97125"/>
                  </a:ext>
                </a:extLst>
              </a:tr>
              <a:tr h="4603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用户姓名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77991"/>
                  </a:ext>
                </a:extLst>
              </a:tr>
              <a:tr h="4603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phone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varchar(11)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手机号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68557"/>
                  </a:ext>
                </a:extLst>
              </a:tr>
              <a:tr h="4603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sex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varchar(2)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性别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1064"/>
                  </a:ext>
                </a:extLst>
              </a:tr>
              <a:tr h="4603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id_number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varchar(18)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身份证号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90505"/>
                  </a:ext>
                </a:extLst>
              </a:tr>
              <a:tr h="4407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avatar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阿里巴巴普惠体" panose="00020600040101010101"/>
                        </a:rPr>
                        <a:t>varchar(500)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ea typeface="阿里巴巴普惠体" panose="00020600040101010101"/>
                        </a:rPr>
                        <a:t>微信用户头像路径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092843"/>
                  </a:ext>
                </a:extLst>
              </a:tr>
              <a:tr h="460321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注册时间</a:t>
                      </a: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400" b="0" i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</a:br>
                      <a:endParaRPr lang="zh-CN" altLang="en-US" sz="1400" b="0" i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  <a:ea typeface="阿里巴巴普惠体" panose="00020600040101010101"/>
                      </a:endParaRPr>
                    </a:p>
                  </a:txBody>
                  <a:tcPr marL="47045" marR="47045" marT="21713" marB="2171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226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2270822-6885-E000-18A3-91FBEEEB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779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2B5B41-EEFA-7E67-2708-DD370C68338C}"/>
              </a:ext>
            </a:extLst>
          </p:cNvPr>
          <p:cNvSpPr/>
          <p:nvPr/>
        </p:nvSpPr>
        <p:spPr>
          <a:xfrm>
            <a:off x="858739" y="3326295"/>
            <a:ext cx="8523800" cy="33925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82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微信登录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4321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导入小程序代码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微信登录流程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37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配置微信登录所需配置项：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0A8C1D-9F91-DF70-9F6F-B160808D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3" y="2394626"/>
            <a:ext cx="10559417" cy="38153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80545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B91F0-799A-6E00-BF00-6A63AB451C4F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配置为微信用户生成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令牌时使用的配置项：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B16A3F-2C5E-43C9-728A-D81F7B72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" y="2146608"/>
            <a:ext cx="4174434" cy="4515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54508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E742D7-B17C-78B7-6423-40E975B6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7" y="3454793"/>
            <a:ext cx="4851496" cy="125999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1BDF26-58EB-5C20-F0EF-499BA19B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542" y="3190946"/>
            <a:ext cx="4826772" cy="1975009"/>
          </a:xfrm>
          <a:prstGeom prst="roundRect">
            <a:avLst/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C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端用户登录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微信用户授权码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code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F34ABE0-9BF8-20AE-13C4-F5F9C76EA17A}"/>
              </a:ext>
            </a:extLst>
          </p:cNvPr>
          <p:cNvSpPr/>
          <p:nvPr/>
        </p:nvSpPr>
        <p:spPr>
          <a:xfrm>
            <a:off x="5916930" y="4108645"/>
            <a:ext cx="655455" cy="3069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523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HttpClient</a:t>
            </a:r>
            <a:r>
              <a:rPr lang="zh-CN" altLang="en-US"/>
              <a:t>介绍 </a:t>
            </a:r>
            <a:r>
              <a:rPr lang="en-US" altLang="zh-CN"/>
              <a:t>– </a:t>
            </a:r>
            <a:r>
              <a:rPr lang="zh-CN" altLang="en-US"/>
              <a:t>作用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DF538-B750-9EDE-83D2-3EE46810EC85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Apache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的一个子项目，是高效的、功能丰富的支持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协议的客户端编程工具包。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C693FF-5D7B-23C9-222C-1F321878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41" y="2534590"/>
            <a:ext cx="1638384" cy="107320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DFF1E1-155B-DC50-12DA-1360A8B37F32}"/>
              </a:ext>
            </a:extLst>
          </p:cNvPr>
          <p:cNvCxnSpPr/>
          <p:nvPr/>
        </p:nvCxnSpPr>
        <p:spPr>
          <a:xfrm>
            <a:off x="3307742" y="2886325"/>
            <a:ext cx="395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6EB74E-B315-2B3B-30AF-20B01B92A2F5}"/>
              </a:ext>
            </a:extLst>
          </p:cNvPr>
          <p:cNvCxnSpPr/>
          <p:nvPr/>
        </p:nvCxnSpPr>
        <p:spPr>
          <a:xfrm flipH="1">
            <a:off x="3299791" y="3323647"/>
            <a:ext cx="395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8EDEAB7-D76C-EF54-616B-CE8F259BF785}"/>
              </a:ext>
            </a:extLst>
          </p:cNvPr>
          <p:cNvSpPr txBox="1"/>
          <p:nvPr/>
        </p:nvSpPr>
        <p:spPr>
          <a:xfrm>
            <a:off x="4232993" y="2502701"/>
            <a:ext cx="1706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358E8E-E428-EECA-3AF5-42A2D479C757}"/>
              </a:ext>
            </a:extLst>
          </p:cNvPr>
          <p:cNvSpPr txBox="1"/>
          <p:nvPr/>
        </p:nvSpPr>
        <p:spPr>
          <a:xfrm>
            <a:off x="4232993" y="2952431"/>
            <a:ext cx="1706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接收响应数据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13ED00-C8D0-5CF5-5AEE-4217649B46E7}"/>
              </a:ext>
            </a:extLst>
          </p:cNvPr>
          <p:cNvSpPr txBox="1"/>
          <p:nvPr/>
        </p:nvSpPr>
        <p:spPr>
          <a:xfrm>
            <a:off x="1916388" y="3562458"/>
            <a:ext cx="1706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91A4B3-1686-B532-2286-025506E53DD3}"/>
              </a:ext>
            </a:extLst>
          </p:cNvPr>
          <p:cNvSpPr txBox="1"/>
          <p:nvPr/>
        </p:nvSpPr>
        <p:spPr>
          <a:xfrm>
            <a:off x="7715664" y="3569695"/>
            <a:ext cx="1706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6F8136-D313-2265-CE15-D6BEDE3C2808}"/>
              </a:ext>
            </a:extLst>
          </p:cNvPr>
          <p:cNvSpPr txBox="1"/>
          <p:nvPr/>
        </p:nvSpPr>
        <p:spPr>
          <a:xfrm>
            <a:off x="710565" y="4576711"/>
            <a:ext cx="1060196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作用：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</a:t>
            </a:r>
            <a:endParaRPr lang="en-US" altLang="zh-CN" sz="160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接收响应数据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EB6E005-F2B3-F7BA-1B77-721583F9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34" y="4706206"/>
            <a:ext cx="845573" cy="143327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1FA628AD-9D5D-8EBB-1B02-5F3B58DD0FC8}"/>
              </a:ext>
            </a:extLst>
          </p:cNvPr>
          <p:cNvSpPr txBox="1"/>
          <p:nvPr/>
        </p:nvSpPr>
        <p:spPr>
          <a:xfrm>
            <a:off x="7233370" y="5248964"/>
            <a:ext cx="365991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为什么要在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程序中发送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E1C04E-0ED6-16C1-11AF-7CF99B79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532" y="2515892"/>
            <a:ext cx="1104075" cy="11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34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5F39AD-0FBA-1381-AC08-1991D951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0" y="2751679"/>
            <a:ext cx="4101671" cy="268701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A919E3B-021F-D758-5618-D5BA4AC2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602" y="2994541"/>
            <a:ext cx="5049078" cy="2162294"/>
          </a:xfrm>
          <a:prstGeom prst="roundRect">
            <a:avLst>
              <a:gd name="adj" fmla="val 379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@Builder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@NoArgsConstructor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@AllArgsConstructor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token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E0CF4BE-90AB-F0D4-E31D-188A360BCA1C}"/>
              </a:ext>
            </a:extLst>
          </p:cNvPr>
          <p:cNvSpPr/>
          <p:nvPr/>
        </p:nvSpPr>
        <p:spPr>
          <a:xfrm>
            <a:off x="5316864" y="3967964"/>
            <a:ext cx="655455" cy="30696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1469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根据接口定义创建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login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B7817D-1258-FF4E-5A98-C4402E92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44" y="2375666"/>
            <a:ext cx="10656252" cy="4024253"/>
          </a:xfrm>
          <a:prstGeom prst="roundRect">
            <a:avLst>
              <a:gd name="adj" fmla="val 25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"/user/user"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C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端用户登录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微信登录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"/login"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登录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微信用户登录，授权码为：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userLoginDTO.getCode());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864227" y="6060266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31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完善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login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3801E9-E85B-8F1F-7694-234FF52E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15" y="2413293"/>
            <a:ext cx="10637520" cy="4024253"/>
          </a:xfrm>
          <a:prstGeom prst="roundRect">
            <a:avLst>
              <a:gd name="adj" fmla="val 22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C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端用户登录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微信登录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"/login"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登录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微信用户登录，授权码为：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userLoginDTO.getCode());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.wxLogin(userLoginDTO);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claims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JwtClaimsConstant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USER_ID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createJWT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.getUserSecretKey(),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.getUserTtl(),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UserLoginVO userLoginVO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.openid(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.getOpenid())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.token(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token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848766" y="6097893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370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CAB9C7-6D53-988A-7C14-33D3BE597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30" y="2602726"/>
            <a:ext cx="9486817" cy="1787723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根据微信授权码实现微信登录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wxLogin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91718398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实现类：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3ED805-0D16-1AC5-A46E-72BF2655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44" y="2434601"/>
            <a:ext cx="10588238" cy="3682425"/>
          </a:xfrm>
          <a:prstGeom prst="roundRect">
            <a:avLst>
              <a:gd name="adj" fmla="val 228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final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WX_LOGIN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"https://api.weixin.qq.com/sns/jscode2session"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WeChatProperties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weChatProperties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根据微信授权码实现微信登录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wxLogin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22071115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1EE5535-907D-5EC0-5670-E5905FD86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09" y="2347397"/>
            <a:ext cx="10538381" cy="4195167"/>
          </a:xfrm>
          <a:prstGeom prst="roundRect">
            <a:avLst>
              <a:gd name="adj" fmla="val 219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获取微信用户的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code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code){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请求参数封装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“appid”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weChatProperties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.getAppid());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“secret”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weChatProperties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.getSecret());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“js_code”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,code);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“grant_type”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“authorization_code”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调用工具类，向微信接口服务发送请求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json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HttpClientUtil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doGet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WX_LOGIN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微信登录返回结果：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解析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字符串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JSONObject jsonObject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parseObject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openid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.getString(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“openid”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微信用户的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中创建私有方法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getOpenid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724321" y="6206672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041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F1C82FD-26D1-CA44-292F-E84DCD2E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0" y="2477008"/>
            <a:ext cx="10698800" cy="3682425"/>
          </a:xfrm>
          <a:prstGeom prst="roundRect">
            <a:avLst>
              <a:gd name="adj" fmla="val 24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wxLogin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userLoginDTO)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授权码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code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userLoginDTO.getCode();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openid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getOpenid(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code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LoginFailedException(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LOGIN_FAILED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查询用户信息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.getByOpenid(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(user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当前是一个新用户，自动完成注册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user.setOpenid(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user.setCreateTime(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.insert(user);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完善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wxLogin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879811" y="5819780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65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D7213F2-D984-3FF7-0AC1-D1FF8EF6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452353"/>
            <a:ext cx="10571894" cy="2827853"/>
          </a:xfrm>
          <a:prstGeom prst="roundRect">
            <a:avLst>
              <a:gd name="adj" fmla="val 28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查询用户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#{openid}"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getByOpenid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768811" y="4940553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17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077A000-103E-DE02-E9EA-4FF11911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38" y="2449446"/>
            <a:ext cx="10559332" cy="3286006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="com.sky.mapper.UserMapper"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&lt;!--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&lt;!--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useGeneratedKeys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true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：在执行插入记录之后可以获取到数据库自动生成的主键值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keyProperty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：指定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Java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对象的属性名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="User"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useGeneratedKeys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="true"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insert into user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(openid,name,phone,sex,id_number,avatar,create_time)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(#{openid},#{name},#{phone},#{sex},#{idNumber},#{avatar},#{createTime})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UserMapper.xml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映射文件：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780101" y="5395799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55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373471-032E-BB47-A084-F88D3CD17E9A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编写拦截器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JwtTokenUserInterceptor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，统一拦截用户端发送的请求并进行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校验：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5D2A4D-7194-C9A5-793A-9CC6C8DA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9" y="2362189"/>
            <a:ext cx="6227685" cy="34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68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HttpClient</a:t>
            </a:r>
            <a:r>
              <a:rPr lang="zh-CN" altLang="en-US"/>
              <a:t>介绍 </a:t>
            </a:r>
            <a:r>
              <a:rPr lang="en-US" altLang="zh-CN"/>
              <a:t>– </a:t>
            </a:r>
            <a:r>
              <a:rPr lang="zh-CN" altLang="en-US"/>
              <a:t>应用场景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EE13CCF-F651-55AB-722A-75012B41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97" y="4924680"/>
            <a:ext cx="827756" cy="8128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6D0589C-35F7-6355-4848-F0DFA18E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62" y="4924680"/>
            <a:ext cx="859737" cy="81284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622EBA7-DA9D-3643-BDEA-47C1C8144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451" y="4924680"/>
            <a:ext cx="781090" cy="8191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284984E-CE66-F808-9915-CA6D4CD1C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475" y="2892397"/>
            <a:ext cx="1638384" cy="1073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4F77B4-EBC4-F146-8CA0-56D75E95A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620" y="4924681"/>
            <a:ext cx="880578" cy="81284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4791C2-D915-2FBD-BDD5-FBBE805350F3}"/>
              </a:ext>
            </a:extLst>
          </p:cNvPr>
          <p:cNvCxnSpPr>
            <a:stCxn id="2" idx="3"/>
          </p:cNvCxnSpPr>
          <p:nvPr/>
        </p:nvCxnSpPr>
        <p:spPr>
          <a:xfrm flipV="1">
            <a:off x="2816859" y="2438400"/>
            <a:ext cx="304101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A17877-A963-F388-FA75-5FE9873BA27B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16859" y="3143250"/>
            <a:ext cx="2860041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8F67B5-DCD8-316F-197D-60451531AF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16859" y="3429000"/>
            <a:ext cx="2860041" cy="51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2DBD20-C388-5576-3ADE-9AC2AE06E311}"/>
              </a:ext>
            </a:extLst>
          </p:cNvPr>
          <p:cNvCxnSpPr>
            <a:stCxn id="2" idx="3"/>
          </p:cNvCxnSpPr>
          <p:nvPr/>
        </p:nvCxnSpPr>
        <p:spPr>
          <a:xfrm>
            <a:off x="2816859" y="3429000"/>
            <a:ext cx="3041016" cy="12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EB402CA-554E-11D1-E923-347042C2DE13}"/>
              </a:ext>
            </a:extLst>
          </p:cNvPr>
          <p:cNvSpPr txBox="1"/>
          <p:nvPr/>
        </p:nvSpPr>
        <p:spPr>
          <a:xfrm>
            <a:off x="2493806" y="5855768"/>
            <a:ext cx="116500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微信服务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A24AC2-BB11-D561-CD71-723AC047DCAA}"/>
              </a:ext>
            </a:extLst>
          </p:cNvPr>
          <p:cNvSpPr txBox="1"/>
          <p:nvPr/>
        </p:nvSpPr>
        <p:spPr>
          <a:xfrm>
            <a:off x="4621865" y="5855768"/>
            <a:ext cx="116500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地图服务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5E8C2-6E1F-DA58-6A10-1AB36D48E650}"/>
              </a:ext>
            </a:extLst>
          </p:cNvPr>
          <p:cNvSpPr txBox="1"/>
          <p:nvPr/>
        </p:nvSpPr>
        <p:spPr>
          <a:xfrm>
            <a:off x="6944715" y="5855768"/>
            <a:ext cx="116500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短信服务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899822-EEE1-2349-754C-5E329EFE0D48}"/>
              </a:ext>
            </a:extLst>
          </p:cNvPr>
          <p:cNvSpPr txBox="1"/>
          <p:nvPr/>
        </p:nvSpPr>
        <p:spPr>
          <a:xfrm>
            <a:off x="8989862" y="5855768"/>
            <a:ext cx="16350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天气预报服务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B1E9B86-A1CA-7724-9C95-8FACA1ADE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121" y="2073205"/>
            <a:ext cx="2235315" cy="163838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CFA022D-F994-BCF1-62EC-3D51503E0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252" y="1787184"/>
            <a:ext cx="2228184" cy="231425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8E98E1E-84DE-F170-4E4D-8BCDAF3D74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8217" y="1488677"/>
            <a:ext cx="2235314" cy="321667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51EE4FE-4392-1A8A-2671-08236092CC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2312" y="1260827"/>
            <a:ext cx="2121884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1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27239 -0.44537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-222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727 -0.3300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16505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9115 -0.19907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995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27943 -0.06528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-326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3586 -0.5495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0" y="-2747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8412 -0.42593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6" y="-2129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00625 -0.3060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1530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18229 -0.18009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900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1D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  <p:bldP spid="30" grpId="1"/>
      <p:bldP spid="30" grpId="2"/>
      <p:bldP spid="32" grpId="0"/>
      <p:bldP spid="32" grpId="1"/>
      <p:bldP spid="34" grpId="0"/>
      <p:bldP spid="3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F917EA-99F1-A59B-55F1-CF5979643487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WebMvcConfiguration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配置类中注册拦截器：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54B1EA-9664-1B78-85FA-687BCCFA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52" y="2171747"/>
            <a:ext cx="4692891" cy="4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202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微信登录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4321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导入小程序代码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微信登录流程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22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64904"/>
          </a:xfrm>
        </p:spPr>
        <p:txBody>
          <a:bodyPr/>
          <a:lstStyle/>
          <a:p>
            <a:r>
              <a:rPr lang="en-US" altLang="zh-CN"/>
              <a:t>HttpClient</a:t>
            </a:r>
          </a:p>
          <a:p>
            <a:r>
              <a:rPr lang="zh-CN" altLang="en-US"/>
              <a:t>微信小程序开发</a:t>
            </a:r>
            <a:endParaRPr lang="en-US" altLang="zh-CN"/>
          </a:p>
          <a:p>
            <a:r>
              <a:rPr lang="zh-CN" altLang="en-US"/>
              <a:t>微信登录</a:t>
            </a:r>
            <a:endParaRPr lang="en-US" altLang="zh-CN"/>
          </a:p>
          <a:p>
            <a:r>
              <a:rPr lang="zh-CN" altLang="en-US"/>
              <a:t>导入商品浏览功能代码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273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导入商品浏览功能代码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576016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16C1E4-F34A-7DC9-2E17-33F49E11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4" y="2069992"/>
            <a:ext cx="2506190" cy="44581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9F8A1A-FDFC-8BBE-1D0B-08620528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08" y="2086489"/>
            <a:ext cx="2506190" cy="44581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D4E753-BE53-5A30-D44C-25594BBC8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43" y="2091866"/>
            <a:ext cx="2517418" cy="44581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6CBFA8-7BAD-1C23-90C7-D1A395E63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287" y="2091866"/>
            <a:ext cx="2530740" cy="44581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B260C7-22F0-939D-6C53-5591C27C98B7}"/>
              </a:ext>
            </a:extLst>
          </p:cNvPr>
          <p:cNvSpPr txBox="1"/>
          <p:nvPr/>
        </p:nvSpPr>
        <p:spPr>
          <a:xfrm>
            <a:off x="710565" y="1701165"/>
            <a:ext cx="4662547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根据分类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根据分类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查询套餐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根据套餐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查询包含的菜品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837877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9BF8E5-C924-ED11-22AD-8436F56307FA}"/>
              </a:ext>
            </a:extLst>
          </p:cNvPr>
          <p:cNvSpPr txBox="1"/>
          <p:nvPr/>
        </p:nvSpPr>
        <p:spPr>
          <a:xfrm>
            <a:off x="710565" y="1701165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查询分类 接口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6F6D14-0683-D4DE-6FF2-A5199421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30" y="1187807"/>
            <a:ext cx="4773832" cy="5341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841D93-BCDA-C6E9-9126-0ACF9B30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23" y="3274256"/>
            <a:ext cx="393085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4349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9B9D27-26D5-433C-3809-2A0948F6286D}"/>
              </a:ext>
            </a:extLst>
          </p:cNvPr>
          <p:cNvSpPr txBox="1"/>
          <p:nvPr/>
        </p:nvSpPr>
        <p:spPr>
          <a:xfrm>
            <a:off x="710565" y="1701165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根据分类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AF9CD2-BF67-4F2C-CE7C-82FDEFB3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420" y="3043245"/>
            <a:ext cx="2867362" cy="35088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BC9172-6E14-9D73-DF81-FB1F3389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21" y="1020722"/>
            <a:ext cx="4121362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1098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C27A3E-862C-2D75-8554-7011CE85FD96}"/>
              </a:ext>
            </a:extLst>
          </p:cNvPr>
          <p:cNvSpPr txBox="1"/>
          <p:nvPr/>
        </p:nvSpPr>
        <p:spPr>
          <a:xfrm>
            <a:off x="710565" y="1701165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根据分类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查询套餐 接口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FC6A73-2AD6-E1C8-8FF7-669F8C74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08" y="2977555"/>
            <a:ext cx="2825895" cy="3581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686E42-99EB-1616-6F08-9C51B433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65" y="1151436"/>
            <a:ext cx="4470630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367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HttpClient</a:t>
            </a:r>
            <a:r>
              <a:rPr lang="zh-CN" altLang="en-US"/>
              <a:t>介绍 </a:t>
            </a:r>
            <a:r>
              <a:rPr lang="en-US" altLang="zh-CN"/>
              <a:t>– </a:t>
            </a:r>
            <a:r>
              <a:rPr lang="zh-CN" altLang="en-US"/>
              <a:t>效果展示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573764-BF85-BE45-7185-ECDF852A68FD}"/>
              </a:ext>
            </a:extLst>
          </p:cNvPr>
          <p:cNvSpPr txBox="1"/>
          <p:nvPr/>
        </p:nvSpPr>
        <p:spPr>
          <a:xfrm>
            <a:off x="710565" y="1675765"/>
            <a:ext cx="10601960" cy="106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</a:rPr>
              <a:t>百度地图地理编码服务接口：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https://api.map.baidu.com/geocoding/v3/?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北京市海淀区上地十街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号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=UEBQm9c3KZ5LrsO2C2qsOAs1eSdLvlzM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A62FA9-7635-D0B0-CB11-D0992B6F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7" y="3101438"/>
            <a:ext cx="778240" cy="792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EE705B-9526-B2E0-D50F-611612C7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01" y="3081248"/>
            <a:ext cx="859737" cy="81284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915D36-E432-5FD1-CD0D-29E5F4C8AEA5}"/>
              </a:ext>
            </a:extLst>
          </p:cNvPr>
          <p:cNvCxnSpPr/>
          <p:nvPr/>
        </p:nvCxnSpPr>
        <p:spPr>
          <a:xfrm>
            <a:off x="2584534" y="3296356"/>
            <a:ext cx="395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04A603-0FB5-07C9-0F37-6ECA7A122565}"/>
              </a:ext>
            </a:extLst>
          </p:cNvPr>
          <p:cNvCxnSpPr/>
          <p:nvPr/>
        </p:nvCxnSpPr>
        <p:spPr>
          <a:xfrm flipH="1">
            <a:off x="2576583" y="3733678"/>
            <a:ext cx="395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4FCEF1-D729-2197-8FB6-6B6C09A4F6F5}"/>
              </a:ext>
            </a:extLst>
          </p:cNvPr>
          <p:cNvSpPr txBox="1"/>
          <p:nvPr/>
        </p:nvSpPr>
        <p:spPr>
          <a:xfrm>
            <a:off x="3509785" y="2912732"/>
            <a:ext cx="1706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A26012-72C8-BBC2-4203-0BA958B2E751}"/>
              </a:ext>
            </a:extLst>
          </p:cNvPr>
          <p:cNvSpPr txBox="1"/>
          <p:nvPr/>
        </p:nvSpPr>
        <p:spPr>
          <a:xfrm>
            <a:off x="3509785" y="3362462"/>
            <a:ext cx="17066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接收响应数据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CF83DC-A7A8-B66B-37ED-2038F20C212C}"/>
              </a:ext>
            </a:extLst>
          </p:cNvPr>
          <p:cNvSpPr txBox="1"/>
          <p:nvPr/>
        </p:nvSpPr>
        <p:spPr>
          <a:xfrm>
            <a:off x="1669782" y="3982294"/>
            <a:ext cx="110088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C331B3-5980-8186-6BBD-67300B7D8A6A}"/>
              </a:ext>
            </a:extLst>
          </p:cNvPr>
          <p:cNvSpPr txBox="1"/>
          <p:nvPr/>
        </p:nvSpPr>
        <p:spPr>
          <a:xfrm>
            <a:off x="6666807" y="3982294"/>
            <a:ext cx="150460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百度地图服务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D79B24-253D-B212-F9A9-B8E852B69B43}"/>
              </a:ext>
            </a:extLst>
          </p:cNvPr>
          <p:cNvSpPr txBox="1"/>
          <p:nvPr/>
        </p:nvSpPr>
        <p:spPr>
          <a:xfrm>
            <a:off x="764910" y="4736702"/>
            <a:ext cx="9991759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通过浏览器请求服务的步骤：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构造请求地址和参数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发送请求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接收数据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45168A-A244-016C-EA56-0EB49550F1F2}"/>
              </a:ext>
            </a:extLst>
          </p:cNvPr>
          <p:cNvSpPr/>
          <p:nvPr/>
        </p:nvSpPr>
        <p:spPr>
          <a:xfrm>
            <a:off x="1621247" y="1768038"/>
            <a:ext cx="1217369" cy="30745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C90F0-ECE7-AC2C-3A27-BE59DC6C46C1}"/>
              </a:ext>
            </a:extLst>
          </p:cNvPr>
          <p:cNvSpPr txBox="1"/>
          <p:nvPr/>
        </p:nvSpPr>
        <p:spPr>
          <a:xfrm>
            <a:off x="710565" y="1701165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根据套餐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查询包含的菜品 接口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24608-4E5B-D04C-DFD3-4136DBFC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24" y="1109312"/>
            <a:ext cx="4503213" cy="56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5370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导入商品浏览功能代码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FBC93-79E9-EAAB-EA52-026B4A4F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62" y="1944248"/>
            <a:ext cx="5130660" cy="286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452246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导入商品浏览功能代码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148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DF538-B750-9EDE-83D2-3EE46810EC85}"/>
              </a:ext>
            </a:extLst>
          </p:cNvPr>
          <p:cNvSpPr txBox="1"/>
          <p:nvPr/>
        </p:nvSpPr>
        <p:spPr>
          <a:xfrm>
            <a:off x="710565" y="1675765"/>
            <a:ext cx="1060196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Apache Jakarta Common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下的子项目，可以用来提供高效的、最新的、功能丰富的支持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协议的客户端编程工具包，并且它支持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协议最新的版本和建议。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2F543-0F52-A72A-E9BE-7F7BB9F1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6" y="2774302"/>
            <a:ext cx="6329237" cy="1054953"/>
          </a:xfrm>
          <a:prstGeom prst="roundRect">
            <a:avLst>
              <a:gd name="adj" fmla="val 67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&gt;org.apache.httpcomponents&lt;/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&gt;httpclient&lt;/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&gt;4.5.13&lt;/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1DED47-350E-2510-1DF9-20D527377D4D}"/>
              </a:ext>
            </a:extLst>
          </p:cNvPr>
          <p:cNvSpPr txBox="1"/>
          <p:nvPr/>
        </p:nvSpPr>
        <p:spPr>
          <a:xfrm>
            <a:off x="710566" y="4069109"/>
            <a:ext cx="3551334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核心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HttpClients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CloseableHttpClient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HttpGet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HttpPost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87DE8-96B7-9FC2-DE2E-A109751D5FA8}"/>
              </a:ext>
            </a:extLst>
          </p:cNvPr>
          <p:cNvSpPr txBox="1"/>
          <p:nvPr/>
        </p:nvSpPr>
        <p:spPr>
          <a:xfrm>
            <a:off x="5600619" y="4069109"/>
            <a:ext cx="5570964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发送请求步骤：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HttpClient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execute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方法发送请求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551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HttpClient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95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bac75dfb-aae3-47a5-9552-b2690751471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105002</TotalTime>
  <Words>3139</Words>
  <Application>Microsoft Office PowerPoint</Application>
  <PresentationFormat>宽屏</PresentationFormat>
  <Paragraphs>353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75</vt:i4>
      </vt:variant>
    </vt:vector>
  </HeadingPairs>
  <TitlesOfParts>
    <vt:vector size="99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微信登录、商品浏览</vt:lpstr>
      <vt:lpstr>PowerPoint 演示文稿</vt:lpstr>
      <vt:lpstr>PowerPoint 演示文稿</vt:lpstr>
      <vt:lpstr>HttpClient</vt:lpstr>
      <vt:lpstr>HttpClient介绍 – 作用</vt:lpstr>
      <vt:lpstr>HttpClient介绍 – 应用场景</vt:lpstr>
      <vt:lpstr>HttpClient介绍 – 效果展示</vt:lpstr>
      <vt:lpstr>介绍</vt:lpstr>
      <vt:lpstr>HttpClient</vt:lpstr>
      <vt:lpstr>入门案例</vt:lpstr>
      <vt:lpstr>入门案例</vt:lpstr>
      <vt:lpstr>PowerPoint 演示文稿</vt:lpstr>
      <vt:lpstr>微信小程序开发</vt:lpstr>
      <vt:lpstr>介绍</vt:lpstr>
      <vt:lpstr>介绍</vt:lpstr>
      <vt:lpstr>介绍</vt:lpstr>
      <vt:lpstr>介绍</vt:lpstr>
      <vt:lpstr>微信小程序开发</vt:lpstr>
      <vt:lpstr>准备工作</vt:lpstr>
      <vt:lpstr>准备工作 – 注册小程序</vt:lpstr>
      <vt:lpstr>准备工作 – 完善小程序信息</vt:lpstr>
      <vt:lpstr>准备工作 – 完善小程序信息</vt:lpstr>
      <vt:lpstr>准备工作 – 完善小程序信息</vt:lpstr>
      <vt:lpstr>准备工作 – 下载开发者工具</vt:lpstr>
      <vt:lpstr>准备工作 – 下载开发者工具</vt:lpstr>
      <vt:lpstr>准备工作 – 下载开发者工具</vt:lpstr>
      <vt:lpstr>准备工作 – 下载开发者工具</vt:lpstr>
      <vt:lpstr>准备工作 – 下载开发者工具</vt:lpstr>
      <vt:lpstr>微信小程序开发</vt:lpstr>
      <vt:lpstr>入门案例</vt:lpstr>
      <vt:lpstr>入门案例</vt:lpstr>
      <vt:lpstr>入门案例</vt:lpstr>
      <vt:lpstr>入门案例</vt:lpstr>
      <vt:lpstr>入门案例</vt:lpstr>
      <vt:lpstr>入门案例</vt:lpstr>
      <vt:lpstr>入门案例</vt:lpstr>
      <vt:lpstr>PowerPoint 演示文稿</vt:lpstr>
      <vt:lpstr>微信登录</vt:lpstr>
      <vt:lpstr>导入小程序代码</vt:lpstr>
      <vt:lpstr>微信登录</vt:lpstr>
      <vt:lpstr>微信登录流程</vt:lpstr>
      <vt:lpstr>微信登录</vt:lpstr>
      <vt:lpstr>需求分析和设计</vt:lpstr>
      <vt:lpstr>需求分析和设计</vt:lpstr>
      <vt:lpstr>需求分析和设计</vt:lpstr>
      <vt:lpstr>微信登录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微信登录</vt:lpstr>
      <vt:lpstr>功能测试</vt:lpstr>
      <vt:lpstr>PowerPoint 演示文稿</vt:lpstr>
      <vt:lpstr>导入商品浏览功能代码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导入商品浏览功能代码</vt:lpstr>
      <vt:lpstr>代码导入</vt:lpstr>
      <vt:lpstr>导入商品浏览功能代码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10184</cp:revision>
  <dcterms:created xsi:type="dcterms:W3CDTF">2020-03-31T02:23:27Z</dcterms:created>
  <dcterms:modified xsi:type="dcterms:W3CDTF">2023-03-09T10:52:23Z</dcterms:modified>
</cp:coreProperties>
</file>