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8"/>
  </p:notesMasterIdLst>
  <p:handoutMasterIdLst>
    <p:handoutMasterId r:id="rId79"/>
  </p:handoutMasterIdLst>
  <p:sldIdLst>
    <p:sldId id="1913" r:id="rId8"/>
    <p:sldId id="1880" r:id="rId9"/>
    <p:sldId id="1702" r:id="rId10"/>
    <p:sldId id="1710" r:id="rId11"/>
    <p:sldId id="1859" r:id="rId12"/>
    <p:sldId id="2142" r:id="rId13"/>
    <p:sldId id="1920" r:id="rId14"/>
    <p:sldId id="2158" r:id="rId15"/>
    <p:sldId id="2143" r:id="rId16"/>
    <p:sldId id="2134" r:id="rId17"/>
    <p:sldId id="2159" r:id="rId18"/>
    <p:sldId id="2160" r:id="rId19"/>
    <p:sldId id="2161" r:id="rId20"/>
    <p:sldId id="2162" r:id="rId21"/>
    <p:sldId id="2163" r:id="rId22"/>
    <p:sldId id="2164" r:id="rId23"/>
    <p:sldId id="2144" r:id="rId24"/>
    <p:sldId id="2145" r:id="rId25"/>
    <p:sldId id="2146" r:id="rId26"/>
    <p:sldId id="2078" r:id="rId27"/>
    <p:sldId id="2166" r:id="rId28"/>
    <p:sldId id="2165" r:id="rId29"/>
    <p:sldId id="2167" r:id="rId30"/>
    <p:sldId id="2148" r:id="rId31"/>
    <p:sldId id="2152" r:id="rId32"/>
    <p:sldId id="2149" r:id="rId33"/>
    <p:sldId id="2153" r:id="rId34"/>
    <p:sldId id="2168" r:id="rId35"/>
    <p:sldId id="2150" r:id="rId36"/>
    <p:sldId id="2154" r:id="rId37"/>
    <p:sldId id="2155" r:id="rId38"/>
    <p:sldId id="2147" r:id="rId39"/>
    <p:sldId id="1923" r:id="rId40"/>
    <p:sldId id="2184" r:id="rId41"/>
    <p:sldId id="2169" r:id="rId42"/>
    <p:sldId id="2185" r:id="rId43"/>
    <p:sldId id="2170" r:id="rId44"/>
    <p:sldId id="2186" r:id="rId45"/>
    <p:sldId id="2135" r:id="rId46"/>
    <p:sldId id="2040" r:id="rId47"/>
    <p:sldId id="2171" r:id="rId48"/>
    <p:sldId id="2172" r:id="rId49"/>
    <p:sldId id="2173" r:id="rId50"/>
    <p:sldId id="2176" r:id="rId51"/>
    <p:sldId id="2174" r:id="rId52"/>
    <p:sldId id="2175" r:id="rId53"/>
    <p:sldId id="2136" r:id="rId54"/>
    <p:sldId id="2004" r:id="rId55"/>
    <p:sldId id="2156" r:id="rId56"/>
    <p:sldId id="1929" r:id="rId57"/>
    <p:sldId id="2054" r:id="rId58"/>
    <p:sldId id="2177" r:id="rId59"/>
    <p:sldId id="2137" r:id="rId60"/>
    <p:sldId id="2138" r:id="rId61"/>
    <p:sldId id="2178" r:id="rId62"/>
    <p:sldId id="2179" r:id="rId63"/>
    <p:sldId id="2139" r:id="rId64"/>
    <p:sldId id="1937" r:id="rId65"/>
    <p:sldId id="2157" r:id="rId66"/>
    <p:sldId id="1953" r:id="rId67"/>
    <p:sldId id="1952" r:id="rId68"/>
    <p:sldId id="2180" r:id="rId69"/>
    <p:sldId id="2140" r:id="rId70"/>
    <p:sldId id="1956" r:id="rId71"/>
    <p:sldId id="2181" r:id="rId72"/>
    <p:sldId id="2182" r:id="rId73"/>
    <p:sldId id="2183" r:id="rId74"/>
    <p:sldId id="2141" r:id="rId75"/>
    <p:sldId id="1981" r:id="rId76"/>
    <p:sldId id="1704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E4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缓存商品、购物车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83BAB-FDB9-A1F6-FCAB-F22FD93DB24E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修改用户端接口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DishController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方法，加入缓存处理逻辑：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48A5F3-EF69-3EB6-B6DD-4986269C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625434"/>
            <a:ext cx="10129962" cy="3682425"/>
          </a:xfrm>
          <a:prstGeom prst="roundRect">
            <a:avLst>
              <a:gd name="adj" fmla="val 296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构造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缓存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，规则为：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categoryId;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中是否有缓存数据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list 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存在缓存数据，直接返回给前端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 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list.size()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.setCategoryId(categoryId);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查询起售中的菜品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.listWithFlavor(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将查询到的数据载入缓存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.opsForValue().set(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list);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364AD23E-2AF3-360F-CACF-BCB4CA271A7A}"/>
              </a:ext>
            </a:extLst>
          </p:cNvPr>
          <p:cNvSpPr/>
          <p:nvPr/>
        </p:nvSpPr>
        <p:spPr>
          <a:xfrm>
            <a:off x="9454101" y="5968206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58AC0-092D-91C5-2B94-7A48A2F367E0}"/>
              </a:ext>
            </a:extLst>
          </p:cNvPr>
          <p:cNvSpPr/>
          <p:nvPr/>
        </p:nvSpPr>
        <p:spPr>
          <a:xfrm>
            <a:off x="930302" y="2689043"/>
            <a:ext cx="5709037" cy="175495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898A3E-40E2-7710-5461-C0108DBD95C0}"/>
              </a:ext>
            </a:extLst>
          </p:cNvPr>
          <p:cNvSpPr/>
          <p:nvPr/>
        </p:nvSpPr>
        <p:spPr>
          <a:xfrm>
            <a:off x="930302" y="5542059"/>
            <a:ext cx="5709037" cy="42614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F6EB6-0881-5FC0-282E-AC4B8CE1946A}"/>
              </a:ext>
            </a:extLst>
          </p:cNvPr>
          <p:cNvSpPr txBox="1"/>
          <p:nvPr/>
        </p:nvSpPr>
        <p:spPr>
          <a:xfrm>
            <a:off x="710565" y="1675765"/>
            <a:ext cx="106019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修改管理端接口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DishController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的相关方法，加入清理缓存的逻辑，需要改造的方法：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批量删除菜品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起售、停售菜品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33F755-809A-17B9-10FF-0B554E19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81" y="1862944"/>
            <a:ext cx="2579754" cy="4586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55804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抽取清理缓存的方法：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7C9925-FA24-5B2F-0200-3B94D24E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722423"/>
            <a:ext cx="8937266" cy="1413153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清理缓存数据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pattern){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 keys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.keys(pattern);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B61F659-F250-1727-51C8-518D4804980E}"/>
              </a:ext>
            </a:extLst>
          </p:cNvPr>
          <p:cNvSpPr/>
          <p:nvPr/>
        </p:nvSpPr>
        <p:spPr>
          <a:xfrm>
            <a:off x="8253453" y="3795923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28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C398E5-0DC5-FDA1-525C-FB0DC49F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528012"/>
            <a:ext cx="10066351" cy="3511510"/>
          </a:xfrm>
          <a:prstGeom prst="roundRect">
            <a:avLst>
              <a:gd name="adj" fmla="val 282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categoryId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dishDTO.getCategoryId();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98441" y="5699869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232453" y="4953259"/>
            <a:ext cx="3299790" cy="56494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7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EDCEEC1-2A02-453B-CE7E-0BF73BA5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55" y="2601148"/>
            <a:ext cx="10010692" cy="3098721"/>
          </a:xfrm>
          <a:prstGeom prst="roundRect">
            <a:avLst>
              <a:gd name="adj" fmla="val 38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04350" y="5360216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192697" y="4617288"/>
            <a:ext cx="1924215" cy="44769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1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125F2AF-D2C1-ED84-5F03-A9E41181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9" y="2617312"/>
            <a:ext cx="9936232" cy="2827853"/>
          </a:xfrm>
          <a:prstGeom prst="roundRect">
            <a:avLst>
              <a:gd name="adj" fmla="val 28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287124" y="5105512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224502" y="4460682"/>
            <a:ext cx="2194559" cy="48503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6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F5DF4B9-F8AC-F5DA-F3C3-9CE28ADB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659427"/>
            <a:ext cx="10050448" cy="2854940"/>
          </a:xfrm>
          <a:prstGeom prst="roundRect">
            <a:avLst>
              <a:gd name="adj" fmla="val 358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菜品起售停售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"/status/{status}"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菜品起售停售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.startOrStop(status,id);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74587" y="5174714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184745" y="4531839"/>
            <a:ext cx="1876507" cy="45362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4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826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551E3-38E7-1DD4-8E29-608D31F723E8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中的缓存数据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60291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30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377DA8-87A9-A89D-662E-011958B3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40" y="1410513"/>
            <a:ext cx="2712583" cy="4822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5E4DB4-6430-57FD-8E8D-1CF08231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21" y="1410511"/>
            <a:ext cx="2712582" cy="4820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E0ADF0-F14F-36B4-D66E-B09BB788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754" y="1410510"/>
            <a:ext cx="2712581" cy="4820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E92DBC-B148-A028-A5BE-256A6C25E02A}"/>
              </a:ext>
            </a:extLst>
          </p:cNvPr>
          <p:cNvSpPr txBox="1"/>
          <p:nvPr/>
        </p:nvSpPr>
        <p:spPr>
          <a:xfrm>
            <a:off x="710880" y="1735041"/>
            <a:ext cx="10814685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Cache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是一个框架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，实现了基于</a:t>
            </a:r>
            <a:r>
              <a:rPr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的缓存功能，只需要简单地加一个注解，就能实现缓存功能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S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pring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C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ache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 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提供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了一层抽象，底层可以切换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不同的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缓存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实现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，例如：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EHCache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Caffeine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Redis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A97A09-1D9E-019F-A94D-535CC86B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38" y="4359773"/>
            <a:ext cx="9546303" cy="1374636"/>
          </a:xfrm>
          <a:prstGeom prst="roundRect">
            <a:avLst>
              <a:gd name="adj" fmla="val 67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&gt;org.springframework.boot&lt;/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&gt;spring-boot-starter-cache&lt;/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&gt;2.7.3&lt;/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35963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常用注解：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85F76C-382A-7B02-C5E2-DD082B9D3B2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114489"/>
              </p:ext>
            </p:extLst>
          </p:nvPr>
        </p:nvGraphicFramePr>
        <p:xfrm>
          <a:off x="821883" y="2250299"/>
          <a:ext cx="97243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注解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@EnableCaching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开启缓存注解功能，通常加在启动类上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在方法执行前先查询缓存中是否有数据，如果有数据，则直接返回缓存数据；如果没有缓存数据，调用方法并将方法返回值放到缓存中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将方法的返回值放到缓存中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@CacheEvict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将一条或多条数据从缓存中删除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430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入门案例：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导入资料中的初始工程，在此基础上加入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Spring Cache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注解即可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7548DB-779D-38B1-4BB6-A4CF9297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86" y="2414096"/>
            <a:ext cx="3217765" cy="42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96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3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具体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的实现思路如下：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相关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坐标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启动类上加入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EnableCaching注解，开启缓存注解功能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在用户端接口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@Cacheable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管理端接口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delete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update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startOrStop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等方法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上加入CacheEvict注解</a:t>
            </a: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12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在用户端接口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@Cacheable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4AF5DC-13E7-C34D-E623-205E9CBE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9" y="2388918"/>
            <a:ext cx="10238381" cy="3027491"/>
          </a:xfrm>
          <a:prstGeom prst="roundRect">
            <a:avLst>
              <a:gd name="adj" fmla="val 36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条件查询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根据分类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,key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"#categoryId"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 setmeal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.setCategoryId(categoryId);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2DD067-E152-1D31-9B8D-0BC1FC165D1C}"/>
              </a:ext>
            </a:extLst>
          </p:cNvPr>
          <p:cNvSpPr/>
          <p:nvPr/>
        </p:nvSpPr>
        <p:spPr>
          <a:xfrm>
            <a:off x="906448" y="3832125"/>
            <a:ext cx="4699220" cy="16738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0DFC70A-0B16-B78E-A6D9-40A45DD4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1" y="2460097"/>
            <a:ext cx="9482814" cy="2911435"/>
          </a:xfrm>
          <a:prstGeom prst="roundRect">
            <a:avLst>
              <a:gd name="adj" fmla="val 27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@CacheEvict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,key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"#setmealDTO.categoryId"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.saveWithDish(setmealDTO);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批量删除套餐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@CacheEvict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,allEntries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管理端接口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delete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update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startOrStop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等方法上加入CacheEvict注解：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2DD067-E152-1D31-9B8D-0BC1FC165D1C}"/>
              </a:ext>
            </a:extLst>
          </p:cNvPr>
          <p:cNvSpPr/>
          <p:nvPr/>
        </p:nvSpPr>
        <p:spPr>
          <a:xfrm>
            <a:off x="914400" y="2989286"/>
            <a:ext cx="5422790" cy="17533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4B3468-606B-C5E0-F9B4-AD8D3961C9FD}"/>
              </a:ext>
            </a:extLst>
          </p:cNvPr>
          <p:cNvSpPr/>
          <p:nvPr/>
        </p:nvSpPr>
        <p:spPr>
          <a:xfrm>
            <a:off x="914400" y="4341009"/>
            <a:ext cx="4556097" cy="17533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1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25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AB950-C1DA-90DF-F478-5FC18FF0E414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前后端联调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方式来进行测试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，同时观察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中缓存的套餐数据。</a:t>
            </a:r>
          </a:p>
        </p:txBody>
      </p:sp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4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50091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B9AF27-C7B5-A4AD-2A6B-F44485E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46" y="2091284"/>
            <a:ext cx="2560141" cy="45534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89C6D9-79C0-FFC1-D000-BF627E49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79" y="2485113"/>
            <a:ext cx="2381372" cy="2146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8C2D86-2259-4EDB-322B-EAA16749FF7B}"/>
              </a:ext>
            </a:extLst>
          </p:cNvPr>
          <p:cNvSpPr txBox="1"/>
          <p:nvPr/>
        </p:nvSpPr>
        <p:spPr>
          <a:xfrm>
            <a:off x="6060280" y="4930721"/>
            <a:ext cx="51175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生活中的购物车：用于暂时存放所选商品的一种手推车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71B02-3005-0C0B-D96D-D079038517AE}"/>
              </a:ext>
            </a:extLst>
          </p:cNvPr>
          <p:cNvSpPr/>
          <p:nvPr/>
        </p:nvSpPr>
        <p:spPr>
          <a:xfrm>
            <a:off x="1932346" y="4277802"/>
            <a:ext cx="2560141" cy="143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50091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4EFC9E-72C1-CEB7-A94E-24C13C5E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49" y="2290068"/>
            <a:ext cx="2334709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3239B6-19C4-40CF-F51C-E41A1433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13" y="2290067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B9AF27-C7B5-A4AD-2A6B-F44485EB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328" y="2290067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7CCFD6-6ECA-5964-5731-A142636247D2}"/>
              </a:ext>
            </a:extLst>
          </p:cNvPr>
          <p:cNvCxnSpPr/>
          <p:nvPr/>
        </p:nvCxnSpPr>
        <p:spPr>
          <a:xfrm>
            <a:off x="3721210" y="4810539"/>
            <a:ext cx="1153118" cy="453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0076A9-AB0B-5C88-B044-464CE03C45BC}"/>
              </a:ext>
            </a:extLst>
          </p:cNvPr>
          <p:cNvCxnSpPr/>
          <p:nvPr/>
        </p:nvCxnSpPr>
        <p:spPr>
          <a:xfrm flipH="1">
            <a:off x="6096000" y="4245997"/>
            <a:ext cx="3962400" cy="429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EB7B046-A317-0442-7A9A-035486224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113" y="2290067"/>
            <a:ext cx="2333241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8DE2DA-19D6-8C33-BA72-058779C29EB2}"/>
              </a:ext>
            </a:extLst>
          </p:cNvPr>
          <p:cNvCxnSpPr/>
          <p:nvPr/>
        </p:nvCxnSpPr>
        <p:spPr>
          <a:xfrm flipH="1">
            <a:off x="7426518" y="4245997"/>
            <a:ext cx="2560320" cy="890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0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34188"/>
            <a:ext cx="1029970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请求方式：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POST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请求路径：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/user/shoppingCart/add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请求参数：套餐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、菜品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、口味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返回结果：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msg</a:t>
            </a:r>
          </a:p>
        </p:txBody>
      </p:sp>
    </p:spTree>
    <p:extLst>
      <p:ext uri="{BB962C8B-B14F-4D97-AF65-F5344CB8AC3E}">
        <p14:creationId xmlns:p14="http://schemas.microsoft.com/office/powerpoint/2010/main" val="6981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34188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ADA53B-F52A-A57F-87A5-FCD16B10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41" y="1977968"/>
            <a:ext cx="3784795" cy="4572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A158F1-082F-51AA-74FA-428E9DC2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09" y="4834009"/>
            <a:ext cx="3435527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187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486483"/>
            <a:ext cx="10299700" cy="297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作用：暂时存放所选商品的地方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选的什么商品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每个商品都买了几个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不同用户的购物车需要区分开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595F2B-0D44-9116-1C53-880F9DA5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6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486483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shopping_cart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AFCEFA-40DA-C578-D35E-78EFDD7EA015}"/>
              </a:ext>
            </a:extLst>
          </p:cNvPr>
          <p:cNvGraphicFramePr>
            <a:graphicFrameLocks noGrp="1"/>
          </p:cNvGraphicFramePr>
          <p:nvPr/>
        </p:nvGraphicFramePr>
        <p:xfrm>
          <a:off x="822988" y="2110338"/>
          <a:ext cx="8734480" cy="4351340"/>
        </p:xfrm>
        <a:graphic>
          <a:graphicData uri="http://schemas.openxmlformats.org/drawingml/2006/table">
            <a:tbl>
              <a:tblPr/>
              <a:tblGrid>
                <a:gridCol w="2183620">
                  <a:extLst>
                    <a:ext uri="{9D8B030D-6E8A-4147-A177-3AD203B41FA5}">
                      <a16:colId xmlns:a16="http://schemas.microsoft.com/office/drawing/2014/main" val="240549868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2601576127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153114478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1353877271"/>
                    </a:ext>
                  </a:extLst>
                </a:gridCol>
              </a:tblGrid>
              <a:tr h="41256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字段名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数据类型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说明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备注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92513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主键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自增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13686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varchar(32)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商品名称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50104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image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varchar(255)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商品图片路径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4899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67755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dish_id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菜品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13045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setmeal_id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套餐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95593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dish_flavor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varchar(50)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菜品口味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921079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商品数量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65318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amount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decimal(10,2)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商品单价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59100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create_time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datetime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创建时间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</a:br>
                      <a:endParaRPr lang="zh-CN" altLang="en-US" sz="1200" b="0" i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4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8595F2B-0D44-9116-1C53-880F9DA5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629FE1-0AB8-0D67-D5BE-CC6AB10A8A5D}"/>
              </a:ext>
            </a:extLst>
          </p:cNvPr>
          <p:cNvSpPr/>
          <p:nvPr/>
        </p:nvSpPr>
        <p:spPr>
          <a:xfrm>
            <a:off x="822988" y="3601939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AB0E0-08D4-D6F4-B6C1-3E1004CB7590}"/>
              </a:ext>
            </a:extLst>
          </p:cNvPr>
          <p:cNvSpPr/>
          <p:nvPr/>
        </p:nvSpPr>
        <p:spPr>
          <a:xfrm>
            <a:off x="822988" y="3999505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CAA13-1BD2-5C27-B60A-BD791AE1DC39}"/>
              </a:ext>
            </a:extLst>
          </p:cNvPr>
          <p:cNvSpPr/>
          <p:nvPr/>
        </p:nvSpPr>
        <p:spPr>
          <a:xfrm>
            <a:off x="822988" y="4422934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7863F5-724C-A781-29B4-4C6DBF0EA5A9}"/>
              </a:ext>
            </a:extLst>
          </p:cNvPr>
          <p:cNvSpPr/>
          <p:nvPr/>
        </p:nvSpPr>
        <p:spPr>
          <a:xfrm>
            <a:off x="822988" y="4832475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9F7996-CCD5-67C1-F1A8-9567C22B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555" y="2131829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22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51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根据添加购物车接口的参数设计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56CB5D6-5717-ACF1-FB0E-45F60427836F}"/>
              </a:ext>
            </a:extLst>
          </p:cNvPr>
          <p:cNvSpPr/>
          <p:nvPr/>
        </p:nvSpPr>
        <p:spPr>
          <a:xfrm>
            <a:off x="5980835" y="3542133"/>
            <a:ext cx="849664" cy="42887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F6EE01-F1FF-6CC4-DC79-01916247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03" y="2627525"/>
            <a:ext cx="4785726" cy="2014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3DC3BB4-9047-85F1-130B-005D5A80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026" y="3070458"/>
            <a:ext cx="4500439" cy="1413153"/>
          </a:xfrm>
          <a:prstGeom prst="roundRect">
            <a:avLst>
              <a:gd name="adj" fmla="val 485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4868359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根据添加购物车接口创建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B0829-7855-B450-F76B-91956917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43" y="2325343"/>
            <a:ext cx="10698800" cy="3853339"/>
          </a:xfrm>
          <a:prstGeom prst="roundRect">
            <a:avLst>
              <a:gd name="adj" fmla="val 292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"/user/shoppingCart"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购物车接口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shoppingCartDTO);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.addShoppingCart(shoppingCartDTO);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2937997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CDF70D-2749-A37B-F9E4-8A359C65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3" y="2386267"/>
            <a:ext cx="10090205" cy="1600438"/>
          </a:xfrm>
          <a:prstGeom prst="roundRect">
            <a:avLst>
              <a:gd name="adj" fmla="val 57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8928270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实现类，并实现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A77AE-B1E7-7D0A-04AD-C43C9781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80" y="2296133"/>
            <a:ext cx="10698800" cy="3682425"/>
          </a:xfrm>
          <a:prstGeom prst="roundRect">
            <a:avLst>
              <a:gd name="adj" fmla="val 24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(shoppingCartDTO, 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只能查询自己的购物车数据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判断当前商品是否在购物车中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.list(shoppingCart);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4205524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实现类，并实现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A77AE-B1E7-7D0A-04AD-C43C9781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40" y="2103709"/>
            <a:ext cx="10698800" cy="4498151"/>
          </a:xfrm>
          <a:prstGeom prst="roundRect">
            <a:avLst>
              <a:gd name="adj" fmla="val 209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==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如果已经存在，就更新数量，数量加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shoppingCart.setNumber(shoppingCart.getNumber() +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.updateNumberById(shoppingCart);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如果不存在，插入数据，数量就是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dishId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shoppingCartDTO.getDishId();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添加到购物车的是菜品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shoppingCart.setName(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.getName());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shoppingCart.setImage(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.getImage());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shoppingCart.setAmount(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.getPrice());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添加到购物车的是套餐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 setmeal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.getById(shoppingCartDTO.getSetmealId());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shoppingCart.setName(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.getName());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shoppingCart.setImage(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.getImage());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shoppingCart.setAmount(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.getPrice());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shoppingCart.setNumber(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shoppingCart.setCreateTime(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.insert(shoppingCart);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4410380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8172FE-05DA-08B1-9B15-5EE6A534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6" y="2246710"/>
            <a:ext cx="10956897" cy="4195167"/>
          </a:xfrm>
          <a:prstGeom prst="roundRect">
            <a:avLst>
              <a:gd name="adj" fmla="val 21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条件查询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更新商品数量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"update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#{number} 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updateNumberById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values (#{name},#{userId},#{dishId},#{setmealId},#{dishFlavor},#{number},#{amount},#{image},#{createTime})"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191417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C9BBB-18E9-7C9C-60EF-D7E40C2F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4" y="2237265"/>
            <a:ext cx="10698800" cy="4195167"/>
          </a:xfrm>
          <a:prstGeom prst="roundRect">
            <a:avLst>
              <a:gd name="adj" fmla="val 18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="com.sky.mapper.ShoppingCartMapper"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="list"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="ShoppingCart"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="ShoppingCart"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select * from shopping_cart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="userId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user_id = #{userId}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dish_id = #{dishId}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="setmealId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setmeal_id = #{setmealId}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="dishFlavor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dish_flavor = #{dishFlavor}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order by create_time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4438056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60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A53A6-4D4C-00FD-AD5C-473F907FE2ED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5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用户端小程序展示的菜品数据都是通过查询数据库获得，如果用户端访问量比较大，数据库访问压力随之增大。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4F458F-8385-F803-FFB6-DCD4438E7DFF}"/>
              </a:ext>
            </a:extLst>
          </p:cNvPr>
          <p:cNvGrpSpPr/>
          <p:nvPr/>
        </p:nvGrpSpPr>
        <p:grpSpPr>
          <a:xfrm>
            <a:off x="807472" y="3134360"/>
            <a:ext cx="361315" cy="2658110"/>
            <a:chOff x="807472" y="3134360"/>
            <a:chExt cx="361315" cy="265811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93DB53-2739-A75B-9E1E-AE54C25C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3134360"/>
              <a:ext cx="361315" cy="5721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35F3F77-B287-B966-5A87-BC18DDAF5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3829685"/>
              <a:ext cx="361315" cy="57213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E456ED8-F968-8E9C-DC79-11909F2B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4525010"/>
              <a:ext cx="361315" cy="57213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D6ABFB1-4670-4739-A380-C8869BD88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5220335"/>
              <a:ext cx="361315" cy="57213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B8D9F7-D11A-E29F-2EB6-F6D9C670501A}"/>
              </a:ext>
            </a:extLst>
          </p:cNvPr>
          <p:cNvGrpSpPr/>
          <p:nvPr/>
        </p:nvGrpSpPr>
        <p:grpSpPr>
          <a:xfrm>
            <a:off x="1287533" y="3411855"/>
            <a:ext cx="1415208" cy="2103120"/>
            <a:chOff x="1287532" y="3411855"/>
            <a:chExt cx="2199005" cy="210312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0558D02-7D49-5F7B-363D-5958AA171693}"/>
                </a:ext>
              </a:extLst>
            </p:cNvPr>
            <p:cNvCxnSpPr/>
            <p:nvPr/>
          </p:nvCxnSpPr>
          <p:spPr>
            <a:xfrm flipV="1">
              <a:off x="1287532" y="341185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68AC368-CDE1-2247-D22F-017AB9B89593}"/>
                </a:ext>
              </a:extLst>
            </p:cNvPr>
            <p:cNvCxnSpPr/>
            <p:nvPr/>
          </p:nvCxnSpPr>
          <p:spPr>
            <a:xfrm flipV="1">
              <a:off x="1287532" y="410718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8B3A1FF-A957-A6F0-448A-3528C15C0AD5}"/>
                </a:ext>
              </a:extLst>
            </p:cNvPr>
            <p:cNvCxnSpPr/>
            <p:nvPr/>
          </p:nvCxnSpPr>
          <p:spPr>
            <a:xfrm flipV="1">
              <a:off x="1287532" y="480250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63A2DE3-A152-00F6-2E65-EEFEFDE1224F}"/>
                </a:ext>
              </a:extLst>
            </p:cNvPr>
            <p:cNvCxnSpPr/>
            <p:nvPr/>
          </p:nvCxnSpPr>
          <p:spPr>
            <a:xfrm flipV="1">
              <a:off x="1287532" y="54978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241E44-FF76-4547-2D35-FF284EA3170D}"/>
              </a:ext>
            </a:extLst>
          </p:cNvPr>
          <p:cNvGrpSpPr/>
          <p:nvPr/>
        </p:nvGrpSpPr>
        <p:grpSpPr>
          <a:xfrm>
            <a:off x="4859133" y="3829685"/>
            <a:ext cx="967132" cy="1291590"/>
            <a:chOff x="5563141" y="3706495"/>
            <a:chExt cx="2225040" cy="129159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5A6C9F-1085-9D00-F1F3-CB1414E18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370649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42C309A-F552-E664-D8A8-61599E114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41" y="41262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E058FB3-3163-2DEC-3366-CA1D97B10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54596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881C99C-2418-E8D1-E717-030C0101F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98094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A78601E6-0109-DE0B-2D24-0893107C6A29}"/>
              </a:ext>
            </a:extLst>
          </p:cNvPr>
          <p:cNvSpPr/>
          <p:nvPr/>
        </p:nvSpPr>
        <p:spPr>
          <a:xfrm>
            <a:off x="6096000" y="3742786"/>
            <a:ext cx="1807577" cy="1390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阿里巴巴普惠体" panose="00020600040101010101"/>
              </a:rPr>
              <a:t>后端服务</a:t>
            </a:r>
          </a:p>
        </p:txBody>
      </p:sp>
      <p:sp>
        <p:nvSpPr>
          <p:cNvPr id="24" name="圆柱形 3">
            <a:extLst>
              <a:ext uri="{FF2B5EF4-FFF2-40B4-BE49-F238E27FC236}">
                <a16:creationId xmlns:a16="http://schemas.microsoft.com/office/drawing/2014/main" id="{1A81C1DC-BDCA-7445-CA54-6AD5080B4062}"/>
              </a:ext>
            </a:extLst>
          </p:cNvPr>
          <p:cNvSpPr/>
          <p:nvPr/>
        </p:nvSpPr>
        <p:spPr>
          <a:xfrm>
            <a:off x="9421495" y="3690716"/>
            <a:ext cx="1242695" cy="144272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7D3B17-6312-85C1-7BC2-2DD402DC4F58}"/>
              </a:ext>
            </a:extLst>
          </p:cNvPr>
          <p:cNvGrpSpPr/>
          <p:nvPr/>
        </p:nvGrpSpPr>
        <p:grpSpPr>
          <a:xfrm>
            <a:off x="8184628" y="3742786"/>
            <a:ext cx="967132" cy="1291590"/>
            <a:chOff x="5563141" y="3706495"/>
            <a:chExt cx="2225040" cy="129159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67AE929-4B93-6678-6FC6-D39732A38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370649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F321096-9227-F146-A7A1-1164D057D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41" y="41262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00FB6FC-144F-D287-0C1A-98AB59D68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54596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C53EC59-B458-188C-0EA5-76381941E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98094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98DD6B7-3EFC-7596-284B-74908C78C0DA}"/>
              </a:ext>
            </a:extLst>
          </p:cNvPr>
          <p:cNvSpPr/>
          <p:nvPr/>
        </p:nvSpPr>
        <p:spPr>
          <a:xfrm>
            <a:off x="6297027" y="5955843"/>
            <a:ext cx="37978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阿里巴巴普惠体" panose="00020600040101010101"/>
              </a:rPr>
              <a:t>结果：系统响应慢、用户体验差</a:t>
            </a:r>
            <a:endParaRPr lang="zh-CN" altLang="en-US" sz="2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阿里巴巴普惠体" panose="00020600040101010101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BD21600-92C1-76CC-0836-AFE87CFD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99" y="3039896"/>
            <a:ext cx="1640220" cy="29159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07F24-C015-0DB2-E818-6CDC5BAD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86" y="1910260"/>
            <a:ext cx="2614886" cy="4657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80545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590E8F-CC7F-B985-D991-770E3F93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4050987"/>
            <a:ext cx="3537132" cy="1886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1C169B-524D-7B6E-DF9D-E025BE68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62" y="1638667"/>
            <a:ext cx="4919374" cy="48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334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697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7DB3B-2CA4-929E-DFF3-2E88DCBE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7" y="2535138"/>
            <a:ext cx="10312842" cy="1787723"/>
          </a:xfrm>
          <a:prstGeom prst="roundRect">
            <a:avLst>
              <a:gd name="adj" fmla="val 64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.showShoppingCart());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60158597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CB0B1-2C90-61C8-2BCE-24E927CA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517295"/>
            <a:ext cx="9819861" cy="1038582"/>
          </a:xfrm>
          <a:prstGeom prst="roundRect">
            <a:avLst>
              <a:gd name="adj" fmla="val 977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showShoppingCart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8338066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D1584-3729-4476-89CA-A66355AA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6" y="2492323"/>
            <a:ext cx="10590944" cy="1326684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showShoppingCart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()).build());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8331653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7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28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576016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299AE-B411-236F-1738-64BB536E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22" y="1994207"/>
            <a:ext cx="2546481" cy="4546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CC35E-4A1C-04F1-D180-25A18392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48" y="1994207"/>
            <a:ext cx="2559182" cy="4546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5CAC04-A03F-34B2-95EF-3D2ED764A627}"/>
              </a:ext>
            </a:extLst>
          </p:cNvPr>
          <p:cNvSpPr/>
          <p:nvPr/>
        </p:nvSpPr>
        <p:spPr>
          <a:xfrm>
            <a:off x="4245997" y="3888188"/>
            <a:ext cx="451606" cy="24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260E395-4262-EC21-4C56-AC9321F759A5}"/>
              </a:ext>
            </a:extLst>
          </p:cNvPr>
          <p:cNvSpPr/>
          <p:nvPr/>
        </p:nvSpPr>
        <p:spPr>
          <a:xfrm>
            <a:off x="4985468" y="4500438"/>
            <a:ext cx="612250" cy="363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576016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A52BE-666C-8C67-A64D-51520D80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84" y="1994207"/>
            <a:ext cx="4393011" cy="43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3880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73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D1ED4-4C88-8036-5946-048F7955A769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7ED8B8-C6F2-D5CA-9C34-65C8E1F2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88" y="2578139"/>
            <a:ext cx="10235979" cy="1836896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"/clean"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.cleanShoppingCart();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4A80D4-0D85-901A-AC44-D332CAAE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5" y="2600027"/>
            <a:ext cx="10360550" cy="806648"/>
          </a:xfrm>
          <a:prstGeom prst="roundRect">
            <a:avLst>
              <a:gd name="adj" fmla="val 82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84154182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B0C439-C78C-2C66-A464-5288B689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499903"/>
            <a:ext cx="10018643" cy="1140143"/>
          </a:xfrm>
          <a:prstGeom prst="roundRect">
            <a:avLst>
              <a:gd name="adj" fmla="val 56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1147752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79961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接口中创建删除购物车数据的方法：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45D47-5724-E0E3-234A-87910836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6" y="2581846"/>
            <a:ext cx="10527527" cy="1161574"/>
          </a:xfrm>
          <a:prstGeom prst="roundRect">
            <a:avLst>
              <a:gd name="adj" fmla="val 822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根据用户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#{userId}"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82224224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1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8979F-B474-3864-6482-059559E9CF6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来缓存菜品数据，减少数据库查询操作。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B8E9A1-C721-E5CA-18F3-E64DF5A9333F}"/>
              </a:ext>
            </a:extLst>
          </p:cNvPr>
          <p:cNvSpPr/>
          <p:nvPr/>
        </p:nvSpPr>
        <p:spPr>
          <a:xfrm>
            <a:off x="849637" y="3428999"/>
            <a:ext cx="1074413" cy="1076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开始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8AA6C09-1867-4719-D3FB-AECB372A8B4E}"/>
              </a:ext>
            </a:extLst>
          </p:cNvPr>
          <p:cNvCxnSpPr>
            <a:cxnSpLocks/>
          </p:cNvCxnSpPr>
          <p:nvPr/>
        </p:nvCxnSpPr>
        <p:spPr>
          <a:xfrm flipV="1">
            <a:off x="1971675" y="3952875"/>
            <a:ext cx="68580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EF0BFCB-879D-34A3-3F0F-ECCEE47DB6C9}"/>
              </a:ext>
            </a:extLst>
          </p:cNvPr>
          <p:cNvSpPr/>
          <p:nvPr/>
        </p:nvSpPr>
        <p:spPr>
          <a:xfrm>
            <a:off x="2733675" y="3509962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后端服务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CAEAE3-59DF-A891-6926-6F56A5EFCCB8}"/>
              </a:ext>
            </a:extLst>
          </p:cNvPr>
          <p:cNvCxnSpPr/>
          <p:nvPr/>
        </p:nvCxnSpPr>
        <p:spPr>
          <a:xfrm flipV="1">
            <a:off x="4457700" y="3943350"/>
            <a:ext cx="68580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2CA77CF1-32BF-58D8-6855-70648B7652F3}"/>
              </a:ext>
            </a:extLst>
          </p:cNvPr>
          <p:cNvSpPr/>
          <p:nvPr/>
        </p:nvSpPr>
        <p:spPr>
          <a:xfrm>
            <a:off x="5248274" y="3495675"/>
            <a:ext cx="1409702" cy="895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缓存是否存在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A72A31-AA80-8284-72A4-082A23F13969}"/>
              </a:ext>
            </a:extLst>
          </p:cNvPr>
          <p:cNvCxnSpPr/>
          <p:nvPr/>
        </p:nvCxnSpPr>
        <p:spPr>
          <a:xfrm>
            <a:off x="5942804" y="4505324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E9E96E-A265-9CC6-0D4A-6982D35E6A93}"/>
              </a:ext>
            </a:extLst>
          </p:cNvPr>
          <p:cNvSpPr/>
          <p:nvPr/>
        </p:nvSpPr>
        <p:spPr>
          <a:xfrm>
            <a:off x="5128416" y="5182235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读取缓存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2138E1-197D-AB08-BBAA-A25CF9998864}"/>
              </a:ext>
            </a:extLst>
          </p:cNvPr>
          <p:cNvCxnSpPr/>
          <p:nvPr/>
        </p:nvCxnSpPr>
        <p:spPr>
          <a:xfrm>
            <a:off x="6757191" y="3967161"/>
            <a:ext cx="67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2EE2BA2-A26C-C54C-9B8B-1084C369B35F}"/>
              </a:ext>
            </a:extLst>
          </p:cNvPr>
          <p:cNvSpPr/>
          <p:nvPr/>
        </p:nvSpPr>
        <p:spPr>
          <a:xfrm>
            <a:off x="7543800" y="3524248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查询数据库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5CEF04-15C9-ED81-5F5F-ACCD52EBDA70}"/>
              </a:ext>
            </a:extLst>
          </p:cNvPr>
          <p:cNvCxnSpPr/>
          <p:nvPr/>
        </p:nvCxnSpPr>
        <p:spPr>
          <a:xfrm>
            <a:off x="9319416" y="3976687"/>
            <a:ext cx="67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155B1-570E-D406-3B58-486DAE0FB269}"/>
              </a:ext>
            </a:extLst>
          </p:cNvPr>
          <p:cNvSpPr/>
          <p:nvPr/>
        </p:nvSpPr>
        <p:spPr>
          <a:xfrm>
            <a:off x="10106025" y="3533774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载入缓存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09F069-E989-2DE1-D97F-81D1774AF140}"/>
              </a:ext>
            </a:extLst>
          </p:cNvPr>
          <p:cNvSpPr txBox="1"/>
          <p:nvPr/>
        </p:nvSpPr>
        <p:spPr>
          <a:xfrm>
            <a:off x="1914525" y="36766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查询菜品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606065-386F-352C-15D5-50480AA48120}"/>
              </a:ext>
            </a:extLst>
          </p:cNvPr>
          <p:cNvSpPr txBox="1"/>
          <p:nvPr/>
        </p:nvSpPr>
        <p:spPr>
          <a:xfrm>
            <a:off x="5942803" y="45834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Yes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4F36BF-C8EA-174C-83FD-0EB7331F272A}"/>
              </a:ext>
            </a:extLst>
          </p:cNvPr>
          <p:cNvSpPr txBox="1"/>
          <p:nvPr/>
        </p:nvSpPr>
        <p:spPr>
          <a:xfrm>
            <a:off x="6878980" y="36717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7" grpId="0"/>
      <p:bldP spid="18" grpId="0"/>
      <p:bldP spid="1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E8B61E-1532-F41B-D5F1-7E440BB113C0}"/>
              </a:ext>
            </a:extLst>
          </p:cNvPr>
          <p:cNvSpPr txBox="1"/>
          <p:nvPr/>
        </p:nvSpPr>
        <p:spPr>
          <a:xfrm>
            <a:off x="710565" y="1675765"/>
            <a:ext cx="495386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缓存逻辑分析：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每个分类下的菜品保存一份缓存数据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数据库中菜品数据有变更时清理缓存数据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0020A-B168-3792-697B-E9CF64BD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84" y="1950567"/>
            <a:ext cx="2579754" cy="4586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39E91DC-84CB-F59F-FC97-3B08F7E7D25E}"/>
              </a:ext>
            </a:extLst>
          </p:cNvPr>
          <p:cNvCxnSpPr/>
          <p:nvPr/>
        </p:nvCxnSpPr>
        <p:spPr>
          <a:xfrm>
            <a:off x="1327866" y="4118774"/>
            <a:ext cx="321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48B016E-EDBD-3871-BDF6-F1A8B1C6BBD9}"/>
              </a:ext>
            </a:extLst>
          </p:cNvPr>
          <p:cNvCxnSpPr/>
          <p:nvPr/>
        </p:nvCxnSpPr>
        <p:spPr>
          <a:xfrm>
            <a:off x="2862468" y="3705307"/>
            <a:ext cx="0" cy="183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A875D0F-4FB9-1A9C-C819-7CA42F30C746}"/>
              </a:ext>
            </a:extLst>
          </p:cNvPr>
          <p:cNvSpPr txBox="1"/>
          <p:nvPr/>
        </p:nvSpPr>
        <p:spPr>
          <a:xfrm>
            <a:off x="1963914" y="3776870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FD864E-EC62-999A-2FE7-38DE743A60B8}"/>
              </a:ext>
            </a:extLst>
          </p:cNvPr>
          <p:cNvSpPr txBox="1"/>
          <p:nvPr/>
        </p:nvSpPr>
        <p:spPr>
          <a:xfrm>
            <a:off x="3442860" y="3776870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C2C694-C55A-C640-72A9-DD5D83F0FA5F}"/>
              </a:ext>
            </a:extLst>
          </p:cNvPr>
          <p:cNvSpPr txBox="1"/>
          <p:nvPr/>
        </p:nvSpPr>
        <p:spPr>
          <a:xfrm>
            <a:off x="1908257" y="427832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1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977DFF-78F9-1B43-7BD5-BA1C3F33B41B}"/>
              </a:ext>
            </a:extLst>
          </p:cNvPr>
          <p:cNvSpPr txBox="1"/>
          <p:nvPr/>
        </p:nvSpPr>
        <p:spPr>
          <a:xfrm>
            <a:off x="3398530" y="4278326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890147-2989-0D93-78FD-F12FF650CEFC}"/>
              </a:ext>
            </a:extLst>
          </p:cNvPr>
          <p:cNvSpPr txBox="1"/>
          <p:nvPr/>
        </p:nvSpPr>
        <p:spPr>
          <a:xfrm>
            <a:off x="1912854" y="469179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2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4BA58F-3B36-3E25-3A07-BA8DFD498E49}"/>
              </a:ext>
            </a:extLst>
          </p:cNvPr>
          <p:cNvSpPr txBox="1"/>
          <p:nvPr/>
        </p:nvSpPr>
        <p:spPr>
          <a:xfrm>
            <a:off x="3403127" y="4691793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2582EB-41B9-6DA1-17BB-FB6CC122493F}"/>
              </a:ext>
            </a:extLst>
          </p:cNvPr>
          <p:cNvSpPr txBox="1"/>
          <p:nvPr/>
        </p:nvSpPr>
        <p:spPr>
          <a:xfrm>
            <a:off x="1908257" y="5105260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B4BF3B-5B70-24D7-87B9-AA66C3BE39FA}"/>
              </a:ext>
            </a:extLst>
          </p:cNvPr>
          <p:cNvSpPr txBox="1"/>
          <p:nvPr/>
        </p:nvSpPr>
        <p:spPr>
          <a:xfrm>
            <a:off x="3398530" y="5105260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27320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71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4a16d7-3ad5-44d0-8fbf-60ae3775a998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104641</TotalTime>
  <Words>3377</Words>
  <Application>Microsoft Office PowerPoint</Application>
  <PresentationFormat>宽屏</PresentationFormat>
  <Paragraphs>347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70</vt:i4>
      </vt:variant>
    </vt:vector>
  </HeadingPairs>
  <TitlesOfParts>
    <vt:vector size="9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缓存商品、购物车</vt:lpstr>
      <vt:lpstr>PowerPoint 演示文稿</vt:lpstr>
      <vt:lpstr>PowerPoint 演示文稿</vt:lpstr>
      <vt:lpstr>缓存菜品</vt:lpstr>
      <vt:lpstr>问题说明</vt:lpstr>
      <vt:lpstr>缓存菜品</vt:lpstr>
      <vt:lpstr>实现思路</vt:lpstr>
      <vt:lpstr>实现思路</vt:lpstr>
      <vt:lpstr>缓存菜品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缓存菜品</vt:lpstr>
      <vt:lpstr>功能测试</vt:lpstr>
      <vt:lpstr>PowerPoint 演示文稿</vt:lpstr>
      <vt:lpstr>缓存套餐</vt:lpstr>
      <vt:lpstr>Spring Cache</vt:lpstr>
      <vt:lpstr>Spring Cache</vt:lpstr>
      <vt:lpstr>Spring Cache</vt:lpstr>
      <vt:lpstr>缓存套餐</vt:lpstr>
      <vt:lpstr>实现思路</vt:lpstr>
      <vt:lpstr>缓存套餐</vt:lpstr>
      <vt:lpstr>代码开发</vt:lpstr>
      <vt:lpstr>代码开发</vt:lpstr>
      <vt:lpstr>缓存套餐</vt:lpstr>
      <vt:lpstr>功能测试</vt:lpstr>
      <vt:lpstr>PowerPoint 演示文稿</vt:lpstr>
      <vt:lpstr>添加购物车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添加购物车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添加购物车</vt:lpstr>
      <vt:lpstr>功能测试</vt:lpstr>
      <vt:lpstr>PowerPoint 演示文稿</vt:lpstr>
      <vt:lpstr>查看购物车</vt:lpstr>
      <vt:lpstr>需求分析和设计</vt:lpstr>
      <vt:lpstr>需求分析和设计</vt:lpstr>
      <vt:lpstr>查看购物车</vt:lpstr>
      <vt:lpstr>代码开发</vt:lpstr>
      <vt:lpstr>代码开发</vt:lpstr>
      <vt:lpstr>代码开发</vt:lpstr>
      <vt:lpstr>查看购物车</vt:lpstr>
      <vt:lpstr>功能测试</vt:lpstr>
      <vt:lpstr>PowerPoint 演示文稿</vt:lpstr>
      <vt:lpstr>清空购物车</vt:lpstr>
      <vt:lpstr>需求分析和设计</vt:lpstr>
      <vt:lpstr>需求分析和设计</vt:lpstr>
      <vt:lpstr>清空购物车</vt:lpstr>
      <vt:lpstr>代码开发</vt:lpstr>
      <vt:lpstr>代码开发</vt:lpstr>
      <vt:lpstr>代码开发</vt:lpstr>
      <vt:lpstr>代码开发</vt:lpstr>
      <vt:lpstr>清空购物车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10188</cp:revision>
  <dcterms:created xsi:type="dcterms:W3CDTF">2020-03-31T02:23:27Z</dcterms:created>
  <dcterms:modified xsi:type="dcterms:W3CDTF">2023-03-11T10:14:00Z</dcterms:modified>
</cp:coreProperties>
</file>