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5"/>
  </p:notesMasterIdLst>
  <p:handoutMasterIdLst>
    <p:handoutMasterId r:id="rId66"/>
  </p:handoutMasterIdLst>
  <p:sldIdLst>
    <p:sldId id="1913" r:id="rId8"/>
    <p:sldId id="1880" r:id="rId9"/>
    <p:sldId id="1702" r:id="rId10"/>
    <p:sldId id="1710" r:id="rId11"/>
    <p:sldId id="1859" r:id="rId12"/>
    <p:sldId id="2193" r:id="rId13"/>
    <p:sldId id="2195" r:id="rId14"/>
    <p:sldId id="2196" r:id="rId15"/>
    <p:sldId id="2197" r:id="rId16"/>
    <p:sldId id="2198" r:id="rId17"/>
    <p:sldId id="2199" r:id="rId18"/>
    <p:sldId id="2200" r:id="rId19"/>
    <p:sldId id="2201" r:id="rId20"/>
    <p:sldId id="2194" r:id="rId21"/>
    <p:sldId id="2187" r:id="rId22"/>
    <p:sldId id="1920" r:id="rId23"/>
    <p:sldId id="2188" r:id="rId24"/>
    <p:sldId id="2134" r:id="rId25"/>
    <p:sldId id="2189" r:id="rId26"/>
    <p:sldId id="2078" r:id="rId27"/>
    <p:sldId id="2152" r:id="rId28"/>
    <p:sldId id="2233" r:id="rId29"/>
    <p:sldId id="2229" r:id="rId30"/>
    <p:sldId id="2230" r:id="rId31"/>
    <p:sldId id="2202" r:id="rId32"/>
    <p:sldId id="2203" r:id="rId33"/>
    <p:sldId id="2204" r:id="rId34"/>
    <p:sldId id="2205" r:id="rId35"/>
    <p:sldId id="2190" r:id="rId36"/>
    <p:sldId id="2153" r:id="rId37"/>
    <p:sldId id="2207" r:id="rId38"/>
    <p:sldId id="2168" r:id="rId39"/>
    <p:sldId id="2208" r:id="rId40"/>
    <p:sldId id="2209" r:id="rId41"/>
    <p:sldId id="2214" r:id="rId42"/>
    <p:sldId id="2215" r:id="rId43"/>
    <p:sldId id="2216" r:id="rId44"/>
    <p:sldId id="2210" r:id="rId45"/>
    <p:sldId id="2211" r:id="rId46"/>
    <p:sldId id="2191" r:id="rId47"/>
    <p:sldId id="2154" r:id="rId48"/>
    <p:sldId id="2192" r:id="rId49"/>
    <p:sldId id="2147" r:id="rId50"/>
    <p:sldId id="2217" r:id="rId51"/>
    <p:sldId id="2218" r:id="rId52"/>
    <p:sldId id="2219" r:id="rId53"/>
    <p:sldId id="2220" r:id="rId54"/>
    <p:sldId id="2221" r:id="rId55"/>
    <p:sldId id="2225" r:id="rId56"/>
    <p:sldId id="2234" r:id="rId57"/>
    <p:sldId id="2223" r:id="rId58"/>
    <p:sldId id="2222" r:id="rId59"/>
    <p:sldId id="2226" r:id="rId60"/>
    <p:sldId id="2224" r:id="rId61"/>
    <p:sldId id="2227" r:id="rId62"/>
    <p:sldId id="2228" r:id="rId63"/>
    <p:sldId id="170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pay.weixin.qq.com/static/product/product_index.s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pay.weixin.qq.com/wiki/doc/apiv3/apis/chapter3_5_1.s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pay.weixin.qq.com/wiki/doc/apiv3/apis/chapter3_5_4.s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ashboard.cpolar.com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用户下单、订单支付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接口设计：修改地址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F98089-C133-58D3-3634-C49E4685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66" y="3779785"/>
            <a:ext cx="2984653" cy="26290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2EB7C6-9D0B-4D36-B74F-E58654E9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31" y="2198554"/>
            <a:ext cx="3708591" cy="4210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957000-EB72-53BF-7427-ECD207DF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72" y="4846640"/>
            <a:ext cx="3105310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E0FD1-D27A-3950-AB1C-2CB62706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67" y="1756099"/>
            <a:ext cx="3585091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33CA47-8FE8-2C05-7722-E596BB3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0" y="3978902"/>
            <a:ext cx="1574881" cy="2565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FC92EA-9DEE-653A-77E4-3D875A0B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8209"/>
            <a:ext cx="3422826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接口设计：设置默认地址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C7A4E-1C6A-9C04-1C93-2D0DC547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39" y="2469731"/>
            <a:ext cx="3621203" cy="4163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679D09-0C61-EA88-4497-F214EE7F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89" y="4846640"/>
            <a:ext cx="3548455" cy="17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461080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address_book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4E8875-233D-8AB3-1A3D-DDCB8F78F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04595"/>
              </p:ext>
            </p:extLst>
          </p:nvPr>
        </p:nvGraphicFramePr>
        <p:xfrm>
          <a:off x="818982" y="2135899"/>
          <a:ext cx="10590696" cy="4357820"/>
        </p:xfrm>
        <a:graphic>
          <a:graphicData uri="http://schemas.openxmlformats.org/drawingml/2006/table">
            <a:tbl>
              <a:tblPr/>
              <a:tblGrid>
                <a:gridCol w="2647674">
                  <a:extLst>
                    <a:ext uri="{9D8B030D-6E8A-4147-A177-3AD203B41FA5}">
                      <a16:colId xmlns:a16="http://schemas.microsoft.com/office/drawing/2014/main" val="3729121835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2329829185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1063994844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137384091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字段名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数据类型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说明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备注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2202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bigint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主键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自增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403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user_id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bigint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用户</a:t>
                      </a:r>
                      <a:r>
                        <a:rPr lang="en-US" sz="900">
                          <a:effectLst/>
                        </a:rPr>
                        <a:t>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逻辑外键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996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consignee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varchar(50)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收货人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952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sex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性别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908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phone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varchar(11)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手机号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167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province_code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省份编码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1355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province_name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省份名称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49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city_code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城市编码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843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city_name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城市名称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865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district_code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区县编码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422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district_name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区县名称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606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detail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varchar(200)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详细地址信息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具体到门牌号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98712"/>
                  </a:ext>
                </a:extLst>
              </a:tr>
              <a:tr h="29330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label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varchar(100)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标签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公司、家、学校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723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is_default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tinyint(1)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是否默认地址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</a:t>
                      </a:r>
                      <a:r>
                        <a:rPr lang="zh-CN" altLang="en-US" sz="900">
                          <a:effectLst/>
                        </a:rPr>
                        <a:t>是 </a:t>
                      </a:r>
                      <a:r>
                        <a:rPr lang="en-US" altLang="zh-CN" sz="900">
                          <a:effectLst/>
                        </a:rPr>
                        <a:t>0</a:t>
                      </a:r>
                      <a:r>
                        <a:rPr lang="zh-CN" altLang="en-US" sz="900">
                          <a:effectLst/>
                        </a:rPr>
                        <a:t>否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642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1FA8A9F-35B3-81F6-5AB8-BCF7FC29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1738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E974B0-2953-71E3-5BD0-D7A77A250544}"/>
              </a:ext>
            </a:extLst>
          </p:cNvPr>
          <p:cNvSpPr/>
          <p:nvPr/>
        </p:nvSpPr>
        <p:spPr>
          <a:xfrm>
            <a:off x="818982" y="2735250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ADDE9-95CB-FBE9-D763-DB01931DFE5E}"/>
              </a:ext>
            </a:extLst>
          </p:cNvPr>
          <p:cNvSpPr/>
          <p:nvPr/>
        </p:nvSpPr>
        <p:spPr>
          <a:xfrm>
            <a:off x="818982" y="3597967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72445-7421-0CF0-3ED4-E437E0697761}"/>
              </a:ext>
            </a:extLst>
          </p:cNvPr>
          <p:cNvSpPr/>
          <p:nvPr/>
        </p:nvSpPr>
        <p:spPr>
          <a:xfrm>
            <a:off x="818982" y="5633133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02AD39-BA0A-6091-46B0-7E834535C562}"/>
              </a:ext>
            </a:extLst>
          </p:cNvPr>
          <p:cNvSpPr/>
          <p:nvPr/>
        </p:nvSpPr>
        <p:spPr>
          <a:xfrm>
            <a:off x="818982" y="6223376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8979F-B474-3864-6482-059559E9CF6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导入课程资料中的地址簿模块功能代码：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CC46D-B5C6-CAC6-15DE-5DA5005A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2" y="2861412"/>
            <a:ext cx="5994872" cy="21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50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55346-1B8A-8748-7CE4-0677021C0F3F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和数据库中的数据变化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33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9967CA-4207-3C0C-4473-78CE1B68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2" y="1645919"/>
            <a:ext cx="2124992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46573-2F8F-1D92-0FCB-5FF9790B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14" y="1645919"/>
            <a:ext cx="2092491" cy="4202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548FF3-B909-A148-E5EF-EDC3E7C4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246" y="1645919"/>
            <a:ext cx="2067769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C66850-1FED-EA81-5893-2EDC8DB2E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064" y="1645919"/>
            <a:ext cx="2135258" cy="4202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A4B3-E170-D964-AC26-0A6452486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615" y="1645919"/>
            <a:ext cx="2060622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512935"/>
            <a:ext cx="10039597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用户下单业务说明：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在电商系统中，用户是通过下单的方式通知商家，用户已经购买了商品，需要商家进行备货和发货。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用户下单后会产生订单相关数据，订单数据需要能够体现如下信息：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C8CFBB-5819-3331-DBE6-8E2A6E53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21" y="2719351"/>
            <a:ext cx="1295055" cy="379234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4AD254-C476-0A92-E7B8-93B77CC4E3D1}"/>
              </a:ext>
            </a:extLst>
          </p:cNvPr>
          <p:cNvCxnSpPr/>
          <p:nvPr/>
        </p:nvCxnSpPr>
        <p:spPr>
          <a:xfrm flipH="1">
            <a:off x="6154310" y="5494357"/>
            <a:ext cx="94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245E26-7B6D-14FE-1623-1AF66A318B13}"/>
              </a:ext>
            </a:extLst>
          </p:cNvPr>
          <p:cNvCxnSpPr>
            <a:cxnSpLocks/>
          </p:cNvCxnSpPr>
          <p:nvPr/>
        </p:nvCxnSpPr>
        <p:spPr>
          <a:xfrm>
            <a:off x="8229600" y="5645431"/>
            <a:ext cx="112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DEB885-A2A6-F4E1-71A8-1EACE414A6AF}"/>
              </a:ext>
            </a:extLst>
          </p:cNvPr>
          <p:cNvCxnSpPr/>
          <p:nvPr/>
        </p:nvCxnSpPr>
        <p:spPr>
          <a:xfrm>
            <a:off x="8309113" y="5279671"/>
            <a:ext cx="104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A9DF754-6753-D0FB-22B1-31D83C1BC740}"/>
              </a:ext>
            </a:extLst>
          </p:cNvPr>
          <p:cNvCxnSpPr/>
          <p:nvPr/>
        </p:nvCxnSpPr>
        <p:spPr>
          <a:xfrm flipH="1">
            <a:off x="6154310" y="4953668"/>
            <a:ext cx="94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41BD8F-A097-FB5C-2401-E2A75F80B514}"/>
              </a:ext>
            </a:extLst>
          </p:cNvPr>
          <p:cNvCxnSpPr/>
          <p:nvPr/>
        </p:nvCxnSpPr>
        <p:spPr>
          <a:xfrm>
            <a:off x="8396576" y="4230099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8CFBF88-9AB6-08A3-A996-626DFBA728BE}"/>
              </a:ext>
            </a:extLst>
          </p:cNvPr>
          <p:cNvSpPr txBox="1"/>
          <p:nvPr/>
        </p:nvSpPr>
        <p:spPr>
          <a:xfrm>
            <a:off x="9358685" y="39979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买的哪些商品？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每个商品数量是多少？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20E3EE-C7E2-26E5-CD55-E353CC10C688}"/>
              </a:ext>
            </a:extLst>
          </p:cNvPr>
          <p:cNvSpPr txBox="1"/>
          <p:nvPr/>
        </p:nvSpPr>
        <p:spPr>
          <a:xfrm>
            <a:off x="9358685" y="51605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收货地址是哪？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91562B-BD13-A8A8-3C32-EE10A8B9DCD4}"/>
              </a:ext>
            </a:extLst>
          </p:cNvPr>
          <p:cNvSpPr txBox="1"/>
          <p:nvPr/>
        </p:nvSpPr>
        <p:spPr>
          <a:xfrm>
            <a:off x="9358685" y="551405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用户手机号是多少？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7345ED-28D2-A175-F2AB-CDF90AC59A0F}"/>
              </a:ext>
            </a:extLst>
          </p:cNvPr>
          <p:cNvSpPr txBox="1"/>
          <p:nvPr/>
        </p:nvSpPr>
        <p:spPr>
          <a:xfrm>
            <a:off x="4788496" y="53673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哪个用户下的单？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571464-95D4-E54B-626C-B32F1DAEE34D}"/>
              </a:ext>
            </a:extLst>
          </p:cNvPr>
          <p:cNvSpPr txBox="1"/>
          <p:nvPr/>
        </p:nvSpPr>
        <p:spPr>
          <a:xfrm>
            <a:off x="4665932" y="484283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订单总金额是多少？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51293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用户点餐业务流程：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08FEC35-965E-73DC-767F-D9EB54E2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6" y="2197567"/>
            <a:ext cx="1775246" cy="35671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AF1E2C-031C-8BE3-ACC4-C8CC70C2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46" y="2197567"/>
            <a:ext cx="1775246" cy="35671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414159-C5C0-1637-2840-AE8A4618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620" y="2197566"/>
            <a:ext cx="1775245" cy="35671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4FCCC4CB-820B-F5F9-30F2-7A7C3A8E8E60}"/>
              </a:ext>
            </a:extLst>
          </p:cNvPr>
          <p:cNvSpPr/>
          <p:nvPr/>
        </p:nvSpPr>
        <p:spPr>
          <a:xfrm>
            <a:off x="2918129" y="4055172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EE2D89F-877E-A561-0386-4D8B27035891}"/>
              </a:ext>
            </a:extLst>
          </p:cNvPr>
          <p:cNvSpPr/>
          <p:nvPr/>
        </p:nvSpPr>
        <p:spPr>
          <a:xfrm>
            <a:off x="6003844" y="4055172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3ECBA8E-D9C2-5AC5-B69F-460CB2799657}"/>
              </a:ext>
            </a:extLst>
          </p:cNvPr>
          <p:cNvSpPr/>
          <p:nvPr/>
        </p:nvSpPr>
        <p:spPr>
          <a:xfrm>
            <a:off x="9057680" y="4058476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AFA410-7D23-5FF9-23ED-FC83DEE43C3B}"/>
              </a:ext>
            </a:extLst>
          </p:cNvPr>
          <p:cNvSpPr txBox="1"/>
          <p:nvPr/>
        </p:nvSpPr>
        <p:spPr>
          <a:xfrm>
            <a:off x="1227325" y="58557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购物车页面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E4BDB-5222-80F6-0557-B8E948A84F03}"/>
              </a:ext>
            </a:extLst>
          </p:cNvPr>
          <p:cNvSpPr txBox="1"/>
          <p:nvPr/>
        </p:nvSpPr>
        <p:spPr>
          <a:xfrm>
            <a:off x="4199571" y="585576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订单提交页面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F76496-2767-37E7-E198-8E2886A52842}"/>
              </a:ext>
            </a:extLst>
          </p:cNvPr>
          <p:cNvSpPr txBox="1"/>
          <p:nvPr/>
        </p:nvSpPr>
        <p:spPr>
          <a:xfrm>
            <a:off x="7312371" y="585576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订单支付页面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D0455-1B6A-2567-2FB7-2D12D0A85226}"/>
              </a:ext>
            </a:extLst>
          </p:cNvPr>
          <p:cNvSpPr txBox="1"/>
          <p:nvPr/>
        </p:nvSpPr>
        <p:spPr>
          <a:xfrm>
            <a:off x="10301684" y="585576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下单成功页面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BFE9B-80F0-6D4D-FC18-FA453DB1F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905" y="2197566"/>
            <a:ext cx="1805585" cy="35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接口设计（分析）：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35B2D-3FC9-D26A-8657-1C98B4762CE7}"/>
              </a:ext>
            </a:extLst>
          </p:cNvPr>
          <p:cNvSpPr txBox="1"/>
          <p:nvPr/>
        </p:nvSpPr>
        <p:spPr>
          <a:xfrm>
            <a:off x="5314370" y="1927217"/>
            <a:ext cx="3455918" cy="4203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请求方式：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POST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请求路径：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/user/order/submit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参数：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地址簿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配送状态（立即送出、选择送出时间）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打包费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总金额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备注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餐具数量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55CE9-153E-F94E-0363-B556E08E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10" y="1927217"/>
            <a:ext cx="2057506" cy="45531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8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接口设计（分析）：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35B2D-3FC9-D26A-8657-1C98B4762CE7}"/>
              </a:ext>
            </a:extLst>
          </p:cNvPr>
          <p:cNvSpPr txBox="1"/>
          <p:nvPr/>
        </p:nvSpPr>
        <p:spPr>
          <a:xfrm>
            <a:off x="5409786" y="1749634"/>
            <a:ext cx="345591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返回数据：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下单时间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订单总金额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订单号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5068C-6D92-4C1B-240B-1E67DBE8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94" y="1927217"/>
            <a:ext cx="2304654" cy="4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BA109D-C4F0-C279-F1AF-F7F8B1B2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3903279"/>
            <a:ext cx="2984653" cy="2565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280C8-A128-950E-6904-2614E8B3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73" y="1988964"/>
            <a:ext cx="4502381" cy="4496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598AFC-3E96-D387-5CE9-7F859E73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725" y="3767900"/>
            <a:ext cx="3245017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订单明细表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order_detail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21BBF2-A6C7-5AC7-9253-154F0BC0961A}"/>
              </a:ext>
            </a:extLst>
          </p:cNvPr>
          <p:cNvSpPr txBox="1"/>
          <p:nvPr/>
        </p:nvSpPr>
        <p:spPr>
          <a:xfrm>
            <a:off x="2830664" y="602708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订单表和订单明细表的关系：</a:t>
            </a: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一对多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82EA3A-B8BC-765D-5AC8-4B11F6C24AF2}"/>
              </a:ext>
            </a:extLst>
          </p:cNvPr>
          <p:cNvGrpSpPr/>
          <p:nvPr/>
        </p:nvGrpSpPr>
        <p:grpSpPr>
          <a:xfrm>
            <a:off x="2512612" y="1519422"/>
            <a:ext cx="3371353" cy="1987103"/>
            <a:chOff x="2512612" y="1519422"/>
            <a:chExt cx="2146852" cy="198710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D205261-2AC1-7A12-E862-4B48227A1CFE}"/>
                </a:ext>
              </a:extLst>
            </p:cNvPr>
            <p:cNvCxnSpPr/>
            <p:nvPr/>
          </p:nvCxnSpPr>
          <p:spPr>
            <a:xfrm>
              <a:off x="2512612" y="2520563"/>
              <a:ext cx="2146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98E1908-EC26-EA0E-BDD1-68E2A081A3EC}"/>
                </a:ext>
              </a:extLst>
            </p:cNvPr>
            <p:cNvCxnSpPr/>
            <p:nvPr/>
          </p:nvCxnSpPr>
          <p:spPr>
            <a:xfrm>
              <a:off x="4659463" y="1519422"/>
              <a:ext cx="0" cy="198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B142AC-3BA9-968A-602E-9F2367FE36EC}"/>
              </a:ext>
            </a:extLst>
          </p:cNvPr>
          <p:cNvSpPr txBox="1"/>
          <p:nvPr/>
        </p:nvSpPr>
        <p:spPr>
          <a:xfrm>
            <a:off x="5889931" y="1471797"/>
            <a:ext cx="131318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谁的订单？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送哪去？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打哪个电话联系？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多少钱？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什么时间下的单？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什么时间支付的？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订单的状态？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订单号是多少？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D57AB2B-16C7-B688-C859-6CA4044D2657}"/>
              </a:ext>
            </a:extLst>
          </p:cNvPr>
          <p:cNvGrpSpPr/>
          <p:nvPr/>
        </p:nvGrpSpPr>
        <p:grpSpPr>
          <a:xfrm>
            <a:off x="3295650" y="2981325"/>
            <a:ext cx="1809750" cy="942978"/>
            <a:chOff x="3295650" y="2981325"/>
            <a:chExt cx="1809750" cy="942978"/>
          </a:xfrm>
        </p:grpSpPr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EF2F71C6-C507-C418-EEA0-B380D0721AF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28987" y="3043237"/>
              <a:ext cx="942978" cy="819154"/>
            </a:xfrm>
            <a:prstGeom prst="bentConnector3">
              <a:avLst>
                <a:gd name="adj1" fmla="val -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03E214-B5E0-2D4D-1A3F-542C62759D00}"/>
                </a:ext>
              </a:extLst>
            </p:cNvPr>
            <p:cNvCxnSpPr/>
            <p:nvPr/>
          </p:nvCxnSpPr>
          <p:spPr>
            <a:xfrm>
              <a:off x="3295650" y="3924303"/>
              <a:ext cx="180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3D440ED-54DA-E96E-836F-A123A6ED9178}"/>
              </a:ext>
            </a:extLst>
          </p:cNvPr>
          <p:cNvSpPr txBox="1"/>
          <p:nvPr/>
        </p:nvSpPr>
        <p:spPr>
          <a:xfrm>
            <a:off x="3387669" y="3924303"/>
            <a:ext cx="180975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当前明细属于哪个订单？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具体点的是什么商品？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这个商品点了几份？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285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489076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数据库设计：订单表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A78FA-71D9-7DA4-0CF9-1123CB60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BB6992-E91D-8DE7-BA70-F945F3780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5162"/>
              </p:ext>
            </p:extLst>
          </p:nvPr>
        </p:nvGraphicFramePr>
        <p:xfrm>
          <a:off x="818984" y="2305803"/>
          <a:ext cx="5277016" cy="3484930"/>
        </p:xfrm>
        <a:graphic>
          <a:graphicData uri="http://schemas.openxmlformats.org/drawingml/2006/table">
            <a:tbl>
              <a:tblPr/>
              <a:tblGrid>
                <a:gridCol w="1319254">
                  <a:extLst>
                    <a:ext uri="{9D8B030D-6E8A-4147-A177-3AD203B41FA5}">
                      <a16:colId xmlns:a16="http://schemas.microsoft.com/office/drawing/2014/main" val="273664817"/>
                    </a:ext>
                  </a:extLst>
                </a:gridCol>
                <a:gridCol w="1074089">
                  <a:extLst>
                    <a:ext uri="{9D8B030D-6E8A-4147-A177-3AD203B41FA5}">
                      <a16:colId xmlns:a16="http://schemas.microsoft.com/office/drawing/2014/main" val="1368883253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411386566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3150812578"/>
                    </a:ext>
                  </a:extLst>
                </a:gridCol>
              </a:tblGrid>
              <a:tr h="267374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8885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14840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number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varchar(50)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订单号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64013"/>
                  </a:ext>
                </a:extLst>
              </a:tr>
              <a:tr h="3567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订单状态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待付款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待接单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3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已接单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4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派送中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5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已完成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6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已取消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21685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user_id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用户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98713"/>
                  </a:ext>
                </a:extLst>
              </a:tr>
              <a:tr h="30115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address_book_id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地址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31436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order_time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下单时间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265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checkout_time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付款时间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80613"/>
                  </a:ext>
                </a:extLst>
              </a:tr>
              <a:tr h="3082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pay_method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支付方式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微信支付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支付宝支付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4176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pay_status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支付状态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未支付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退款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0314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amount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decimal(10,2)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订单金额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42799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remark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varchar(100)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备注信息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773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F84A58F-9A37-A1EE-956D-6FD1A5EF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B1D96E0-C06C-5903-CDA6-E1103C6C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7882"/>
              </p:ext>
            </p:extLst>
          </p:nvPr>
        </p:nvGraphicFramePr>
        <p:xfrm>
          <a:off x="6305384" y="2305803"/>
          <a:ext cx="5605672" cy="3730097"/>
        </p:xfrm>
        <a:graphic>
          <a:graphicData uri="http://schemas.openxmlformats.org/drawingml/2006/table">
            <a:tbl>
              <a:tblPr/>
              <a:tblGrid>
                <a:gridCol w="1401418">
                  <a:extLst>
                    <a:ext uri="{9D8B030D-6E8A-4147-A177-3AD203B41FA5}">
                      <a16:colId xmlns:a16="http://schemas.microsoft.com/office/drawing/2014/main" val="397831546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110102510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826090747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787770150"/>
                    </a:ext>
                  </a:extLst>
                </a:gridCol>
              </a:tblGrid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phone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varchar(11)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手机号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58313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address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详细地址信息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72010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consignee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收货人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76776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cancel_reason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订单取消原因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99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rejection_reason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拒单原因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71282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cancel_time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订单取消时间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7153"/>
                  </a:ext>
                </a:extLst>
              </a:tr>
              <a:tr h="4022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estimated_delivery_time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预计送达时间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66997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delivery_status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配送状态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立即送出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选择具体时间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636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delivery_time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送达时间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1823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pack_amount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打包费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4"/>
                  </a:ext>
                </a:extLst>
              </a:tr>
              <a:tr h="4022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tableware_number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餐具数量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16797"/>
                  </a:ext>
                </a:extLst>
              </a:tr>
              <a:tr h="37988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tableware_status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餐具数量状态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按餐量提供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选择具体数量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488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748B932-A30D-8183-78FD-5D666CB71F12}"/>
              </a:ext>
            </a:extLst>
          </p:cNvPr>
          <p:cNvSpPr/>
          <p:nvPr/>
        </p:nvSpPr>
        <p:spPr>
          <a:xfrm>
            <a:off x="818984" y="3545878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C1F332-0AE7-4296-14F5-4DC25EA0659C}"/>
              </a:ext>
            </a:extLst>
          </p:cNvPr>
          <p:cNvSpPr/>
          <p:nvPr/>
        </p:nvSpPr>
        <p:spPr>
          <a:xfrm>
            <a:off x="818984" y="3833180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62FAB7-1C54-8DBB-1AE9-ECF0395675B7}"/>
              </a:ext>
            </a:extLst>
          </p:cNvPr>
          <p:cNvSpPr/>
          <p:nvPr/>
        </p:nvSpPr>
        <p:spPr>
          <a:xfrm>
            <a:off x="818984" y="4985139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45F4CB-A39B-E9CC-B8B4-E984249C766F}"/>
              </a:ext>
            </a:extLst>
          </p:cNvPr>
          <p:cNvSpPr/>
          <p:nvPr/>
        </p:nvSpPr>
        <p:spPr>
          <a:xfrm>
            <a:off x="818984" y="3201541"/>
            <a:ext cx="5277016" cy="26417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0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489076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数据库设计：订单明细表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order_detail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A78FA-71D9-7DA4-0CF9-1123CB60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84A58F-9A37-A1EE-956D-6FD1A5EF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3722CA-4800-4FAD-83C5-CDB3F76D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34744"/>
              </p:ext>
            </p:extLst>
          </p:nvPr>
        </p:nvGraphicFramePr>
        <p:xfrm>
          <a:off x="838175" y="2188756"/>
          <a:ext cx="10078968" cy="4358315"/>
        </p:xfrm>
        <a:graphic>
          <a:graphicData uri="http://schemas.openxmlformats.org/drawingml/2006/table">
            <a:tbl>
              <a:tblPr/>
              <a:tblGrid>
                <a:gridCol w="2519742">
                  <a:extLst>
                    <a:ext uri="{9D8B030D-6E8A-4147-A177-3AD203B41FA5}">
                      <a16:colId xmlns:a16="http://schemas.microsoft.com/office/drawing/2014/main" val="1858225054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925587779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399388645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038859057"/>
                    </a:ext>
                  </a:extLst>
                </a:gridCol>
              </a:tblGrid>
              <a:tr h="455773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字段名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数据类型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备注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03091"/>
                  </a:ext>
                </a:extLst>
              </a:tr>
              <a:tr h="24938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自增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20409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varchar(32)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商品名称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冗余字段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9853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image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商品图片路径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冗余字段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94800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order_id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订单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8580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dish_id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菜品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00645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setmeal_id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套餐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47088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dish_flavor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菜品口味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34608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商品数量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94379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amount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decimal(10,2)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商品单价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2537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FC128E0-429E-4CCE-1CB4-94E7E226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758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D2FC11-CF0E-B3CD-4A81-F2F08173A2F7}"/>
              </a:ext>
            </a:extLst>
          </p:cNvPr>
          <p:cNvSpPr/>
          <p:nvPr/>
        </p:nvSpPr>
        <p:spPr>
          <a:xfrm>
            <a:off x="838174" y="3872286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015A38-71DC-908C-9A56-2BB078F6609A}"/>
              </a:ext>
            </a:extLst>
          </p:cNvPr>
          <p:cNvSpPr/>
          <p:nvPr/>
        </p:nvSpPr>
        <p:spPr>
          <a:xfrm>
            <a:off x="838173" y="4328158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001CA0-ED56-8BA1-8179-F6E2DFAAB55D}"/>
              </a:ext>
            </a:extLst>
          </p:cNvPr>
          <p:cNvSpPr/>
          <p:nvPr/>
        </p:nvSpPr>
        <p:spPr>
          <a:xfrm>
            <a:off x="838173" y="4776079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2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3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D54BB-2F4C-BD14-1FF9-71F92D86B2C7}"/>
              </a:ext>
            </a:extLst>
          </p:cNvPr>
          <p:cNvSpPr txBox="1"/>
          <p:nvPr/>
        </p:nvSpPr>
        <p:spPr>
          <a:xfrm>
            <a:off x="710565" y="1414918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根据用户下单接口的参数设计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3A3CD1D-9396-0C5E-A655-33FA3DDA940C}"/>
              </a:ext>
            </a:extLst>
          </p:cNvPr>
          <p:cNvSpPr/>
          <p:nvPr/>
        </p:nvSpPr>
        <p:spPr>
          <a:xfrm>
            <a:off x="5555312" y="4091192"/>
            <a:ext cx="817295" cy="44506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EF9CD7-0C7C-61BD-8FB8-B2F143C3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4" y="2122999"/>
            <a:ext cx="4576537" cy="457008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91A13EF-D289-DFD8-D048-0EAF332F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22" y="2728881"/>
            <a:ext cx="5493389" cy="3169682"/>
          </a:xfrm>
          <a:prstGeom prst="roundRect">
            <a:avLst>
              <a:gd name="adj" fmla="val 26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地址簿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付款方式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payMethod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备注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remark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预计送达时间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@JsonFormat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(shape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JsonFormat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Shape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pattern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 HH:mm:ss"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estimatedDeliveryTime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配送状态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立即送出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0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选择具体时间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deliveryStatus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餐具数量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tablewareNumber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餐具数量状态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按餐量提供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0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选择具体数量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tablewareStatus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打包费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packAmount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总金额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74418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D54BB-2F4C-BD14-1FF9-71F92D86B2C7}"/>
              </a:ext>
            </a:extLst>
          </p:cNvPr>
          <p:cNvSpPr txBox="1"/>
          <p:nvPr/>
        </p:nvSpPr>
        <p:spPr>
          <a:xfrm>
            <a:off x="710565" y="1414918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根据用户下单接口的返回结果设计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3A3CD1D-9396-0C5E-A655-33FA3DDA940C}"/>
              </a:ext>
            </a:extLst>
          </p:cNvPr>
          <p:cNvSpPr/>
          <p:nvPr/>
        </p:nvSpPr>
        <p:spPr>
          <a:xfrm>
            <a:off x="5929023" y="4170705"/>
            <a:ext cx="817295" cy="44506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19C6F0-F162-EC5A-3544-7D7FBD40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7" y="2585117"/>
            <a:ext cx="5006943" cy="3165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447FFC3-F308-3530-02FE-1CB6AAC6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516" y="3138317"/>
            <a:ext cx="4874512" cy="2509838"/>
          </a:xfrm>
          <a:prstGeom prst="roundRect">
            <a:avLst>
              <a:gd name="adj" fmla="val 437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@Builder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@NoArgsConstructor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@AllArgsConstructor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订单号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orderNumber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订单金额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orderAmount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下单时间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6212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并提供用户下单方法：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C628E-EA28-78B0-A3A5-482A87E8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492270"/>
            <a:ext cx="10477638" cy="3853339"/>
          </a:xfrm>
          <a:prstGeom prst="roundRect">
            <a:avLst>
              <a:gd name="adj" fmla="val 224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"userOrderController"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"/user/order"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端订单接口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"/submit"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ordersSubmitDTO);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.submitOrder(ordersSubmitDTO);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571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接口，并声明用户下单方法：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9C316-798D-92C2-D0ED-2E349512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7" y="2438623"/>
            <a:ext cx="10475828" cy="1662708"/>
          </a:xfrm>
          <a:prstGeom prst="roundRect">
            <a:avLst>
              <a:gd name="adj" fmla="val 560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6611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B9D41-3E82-DFF9-6439-285EA1B9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96" y="2447060"/>
            <a:ext cx="10400768" cy="2682389"/>
          </a:xfrm>
          <a:prstGeom prst="roundRect">
            <a:avLst>
              <a:gd name="adj" fmla="val 35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8333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80DC10-A15F-0A50-09EB-D5CEAA07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86" y="2481381"/>
            <a:ext cx="10324408" cy="3853339"/>
          </a:xfrm>
          <a:prstGeom prst="roundRect">
            <a:avLst>
              <a:gd name="adj" fmla="val 177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@Transactional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异常情况的处理（收货地址为空、购物车为空）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 addressBook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.getById(ordersSubmitDTO.getAddressBookId());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AddressBookBusinessException(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ADDRESS_BOOK_IS_NULL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userId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查询当前用户的购物车数据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||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ShoppingCartBusinessException(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SHOPPING_CART_IS_NULL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9693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1EC848-F8D1-DAF2-C3EA-5C9ABE0D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2540953"/>
            <a:ext cx="10174778" cy="2486025"/>
          </a:xfrm>
          <a:prstGeom prst="roundRect">
            <a:avLst>
              <a:gd name="adj" fmla="val 32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构造订单数据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 order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(ordersSubmitDTO,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.setPhone(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.getPhone());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.setAddress(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.getDetail());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.setConsignee(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.getConsignee());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.setNumber(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PENDING_PAYMENT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.setPayStatus(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UN_PAID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.setOrderTime(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向订单表插入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5770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3B14B-8A7B-792A-BF8C-0C43CC18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5" y="2382956"/>
            <a:ext cx="10794972" cy="4024253"/>
          </a:xfrm>
          <a:prstGeom prst="roundRect">
            <a:avLst>
              <a:gd name="adj" fmla="val 22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 orderDetail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.setOrderId(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向明细表插入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.insertBatch(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清理购物车中的数据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封装返回结果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.orderNumber(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.getNumber())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.orderAmount(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.getAmount())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.getOrderTime())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4728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564451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接口和对应的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映射文件：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71EBE-67D3-A287-4A19-93B43C04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25" y="2142741"/>
            <a:ext cx="10761427" cy="1460540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插入订单数据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56A8F-D070-8C7F-FD0F-DE41DF53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24" y="3728554"/>
            <a:ext cx="10761427" cy="2827853"/>
          </a:xfrm>
          <a:prstGeom prst="roundRect">
            <a:avLst>
              <a:gd name="adj" fmla="val 193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="com.sky.mapper.OrderMapper"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="Orders"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useGeneratedKeys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="true"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into orders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(number, status, user_id, address_book_id, order_time, checkout_time, pay_method, pay_status,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amount, remark,phone, address, consignee, estimated_delivery_time, delivery_status,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pack_amount, tableware_number,tableware_status)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values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(#{number}, #{status}, #{userId}, #{addressBookId}, #{orderTime}, #{checkoutTime}, #{payMethod},#{payStatus},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#{amount}, #{remark}, #{phone},#{address}, #{consignee},#{estimatedDeliveryTime}, #{deliveryStatus},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#{packAmount}, #{tablewareNumber}, #{tablewareStatus})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2948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OrderDetailMapper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接口和对应的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映射文件：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CC9A0-5DF7-2372-558F-A4DDA6AA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5" y="2320620"/>
            <a:ext cx="10601960" cy="1647081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批量插入订单明细数据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orderDetails);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E4B2E-E00D-9FC7-0FA3-B426673F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5" y="4232535"/>
            <a:ext cx="10601960" cy="2315111"/>
          </a:xfrm>
          <a:prstGeom prst="roundRect">
            <a:avLst>
              <a:gd name="adj" fmla="val 31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="com.sky.mapper.OrderDetailMapper"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="insertBatch"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insert into order_detail (name, order_id, dish_id, setmeal_id, dish_flavor, number, amount, image)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="orderDetails"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="od"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(#{od.name},#{od.orderId},#{od.dishId},#{od.setmealId},#{od.dishFlavor},#{od.number},#{od.amount},#{od.image})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0158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08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查看数据库中数据变化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67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微信支付产品：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85CC8-BC14-97D2-42E2-0FA1FC3BF562}"/>
              </a:ext>
            </a:extLst>
          </p:cNvPr>
          <p:cNvSpPr txBox="1"/>
          <p:nvPr/>
        </p:nvSpPr>
        <p:spPr>
          <a:xfrm>
            <a:off x="710565" y="6009170"/>
            <a:ext cx="7997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参考</a:t>
            </a:r>
            <a:r>
              <a:rPr lang="zh-CN" altLang="en-US" sz="1600">
                <a:ea typeface="阿里巴巴普惠体" panose="00020600040101010101"/>
              </a:rPr>
              <a:t>：</a:t>
            </a:r>
            <a:r>
              <a:rPr lang="en-US" altLang="zh-CN" sz="1600">
                <a:ea typeface="阿里巴巴普惠体" panose="00020600040101010101"/>
                <a:hlinkClick r:id="rId2"/>
              </a:rPr>
              <a:t>https://pay.weixin.qq.com/static/product/product_index.shtml</a:t>
            </a:r>
            <a:endParaRPr lang="zh-CN" altLang="en-US" sz="1600">
              <a:ea typeface="阿里巴巴普惠体" panose="00020600040101010101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E46BB6-62AA-7995-CAB9-63DFB9D2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74" y="2563296"/>
            <a:ext cx="6750364" cy="32797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26317E-9A91-B1C2-63EF-2A5265F6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77" y="2028037"/>
            <a:ext cx="1485976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9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微信支付接入流程：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B7417-CD59-AE02-00CD-8390B5B7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0" y="2131033"/>
            <a:ext cx="8685404" cy="2931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B0A4E9-E987-9338-F43B-D8832F45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13" y="5141341"/>
            <a:ext cx="5289822" cy="14415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15A70C0-FB29-268A-BD2B-E8999F4C6CA6}"/>
              </a:ext>
            </a:extLst>
          </p:cNvPr>
          <p:cNvSpPr/>
          <p:nvPr/>
        </p:nvSpPr>
        <p:spPr>
          <a:xfrm>
            <a:off x="4420929" y="4468636"/>
            <a:ext cx="2425147" cy="31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9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微信小程序支付时序图：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4E3EC6-BC82-6379-C3F0-777B577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66" y="1811503"/>
            <a:ext cx="4893412" cy="48489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AF7934-2BDF-AF7C-B0B4-0601E0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66" y="2755681"/>
            <a:ext cx="3318344" cy="25059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6975FB-5202-3459-92D6-44C5160D0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866" y="2755680"/>
            <a:ext cx="3898634" cy="25059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0C3F11-8208-1159-C08C-169800E4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90" y="3020880"/>
            <a:ext cx="1708238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hlinkClick r:id="rId2"/>
              </a:rPr>
              <a:t>JSAPI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hlinkClick r:id="rId2"/>
              </a:rPr>
              <a:t>下单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</a:rPr>
              <a:t>：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商户系统调用该接口在微信支付服务后台生成</a:t>
            </a:r>
            <a:r>
              <a:rPr lang="zh-CN" altLang="en-US" sz="1600" b="0" i="0">
                <a:solidFill>
                  <a:srgbClr val="FF0000"/>
                </a:solidFill>
                <a:effectLst/>
                <a:latin typeface="Helvetica Neue"/>
                <a:ea typeface="阿里巴巴普惠体" panose="00020600040101010101"/>
              </a:rPr>
              <a:t>预支付交易单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EFDED-F260-258E-7A68-7291ED84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8" y="2849438"/>
            <a:ext cx="4616878" cy="1197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1467F4-145F-9031-34B4-B10071A5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3" y="4065570"/>
            <a:ext cx="4250489" cy="2621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2967A2-D6D8-D94B-3545-3E48B62B1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579" y="4770783"/>
            <a:ext cx="6412573" cy="17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微信小程序调起支付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通过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JSAPI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下单接口获取到发起支付的必要参数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prepay_id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，然后使用微信支付提供的小程序方法调起小程序支付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4AE37-6F2F-252B-5174-118A1A9F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8" y="2616938"/>
            <a:ext cx="4703381" cy="4014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AFC134-EBFB-306A-F120-01EACE4A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7" y="3259325"/>
            <a:ext cx="5137414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25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61517A-2EEF-D355-CB46-FDA2571D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8" y="2414194"/>
            <a:ext cx="2270891" cy="4065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0EF854-F617-203B-E24D-642EC7A8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22" y="2431015"/>
            <a:ext cx="2270891" cy="40483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0E5058-6E28-57E5-36B2-A3B72E43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56" y="2414194"/>
            <a:ext cx="2260842" cy="40483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1377E7-6EEE-D9B0-8FD7-CA302A720762}"/>
              </a:ext>
            </a:extLst>
          </p:cNvPr>
          <p:cNvSpPr txBox="1"/>
          <p:nvPr/>
        </p:nvSpPr>
        <p:spPr>
          <a:xfrm>
            <a:off x="9036904" y="2223364"/>
            <a:ext cx="2412973" cy="346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业务功能：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查询地址列表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设置默认地址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微信支付准备工作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微信小程序支付时序图：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4E3EC6-BC82-6379-C3F0-777B577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66" y="1811503"/>
            <a:ext cx="4893412" cy="48489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07C459-117C-84D5-2884-AE58707A068A}"/>
              </a:ext>
            </a:extLst>
          </p:cNvPr>
          <p:cNvSpPr txBox="1"/>
          <p:nvPr/>
        </p:nvSpPr>
        <p:spPr>
          <a:xfrm>
            <a:off x="8024447" y="36487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调用过程如何保证数据安全？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23CF4B-3124-3FC9-FCC5-20C20CB93C4E}"/>
              </a:ext>
            </a:extLst>
          </p:cNvPr>
          <p:cNvSpPr txBox="1"/>
          <p:nvPr/>
        </p:nvSpPr>
        <p:spPr>
          <a:xfrm>
            <a:off x="8024447" y="554799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微信后台如何调用到商户系统？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3543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获取微信支付平台证书、商户私钥文件：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E8DC1-7BE4-2CF0-19EB-0884159C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89" y="2381457"/>
            <a:ext cx="4739765" cy="6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微信支付准备工作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获取临时域名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：支付成功后微信服务通过该域名回调我们的程序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7CC69-D4A7-E6AB-A926-28F99404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" y="2310553"/>
            <a:ext cx="5277016" cy="4243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79F068-ADC5-72F2-4759-0C46580C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28" y="2691972"/>
            <a:ext cx="5324726" cy="8781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21172E-F036-4908-9747-F33180A3A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728" y="3844179"/>
            <a:ext cx="3379305" cy="4649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774166-5A88-0DC5-207D-FBD1BC2AF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728" y="4551851"/>
            <a:ext cx="5213305" cy="14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微信支付相关配置：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086988-4697-C620-8604-E3B377ED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7" y="2424422"/>
            <a:ext cx="5325809" cy="3141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8A260-50FD-6313-D645-8BC71C5E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30" y="2655010"/>
            <a:ext cx="4414295" cy="3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导入微信支付功能代码：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C8A36-5857-84DC-7A95-87D8424B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29" y="2332952"/>
            <a:ext cx="2798168" cy="19681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1A9DE0-43D1-86A9-C87D-AB7D0D6E3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32" y="1390084"/>
            <a:ext cx="4893412" cy="48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微信支付相关配置：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18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DF2AE-23CF-4C05-EB35-5E18B553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7" y="2295281"/>
            <a:ext cx="2381605" cy="26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2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接口设计：新增地址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19F74-4F72-B618-CCBB-22547AB4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7" y="3131668"/>
            <a:ext cx="3759393" cy="3251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5A469D-C2AE-AA4D-AA36-A797B6BC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21" y="1658392"/>
            <a:ext cx="3264068" cy="47246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C33EB-7EFA-E336-C6C8-801B686C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293" y="4593791"/>
            <a:ext cx="3454578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接口设计：查询登录用户所有地址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980BF1-87CB-E59D-53DE-12AFD6AA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1" y="4555344"/>
            <a:ext cx="2978303" cy="1892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3E21B-9C55-5957-66C7-08A3C679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86" y="1604204"/>
            <a:ext cx="3860998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接口设计：查询默认地址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1DD86-62BE-1B61-E1D0-67FD1D05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60" y="4315709"/>
            <a:ext cx="3168813" cy="2082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10BD1A-220E-5B36-3771-1E1D58E4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14" y="1362853"/>
            <a:ext cx="3822896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109253</TotalTime>
  <Words>2810</Words>
  <Application>Microsoft Office PowerPoint</Application>
  <PresentationFormat>宽屏</PresentationFormat>
  <Paragraphs>402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81" baseType="lpstr">
      <vt:lpstr>Alibaba PuHuiTi B</vt:lpstr>
      <vt:lpstr>Alibaba PuHuiTi M</vt:lpstr>
      <vt:lpstr>Alibaba PuHuiTi Medium</vt:lpstr>
      <vt:lpstr>Alibaba PuHuiTi R</vt:lpstr>
      <vt:lpstr>Helvetica Neue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用户下单、订单支付</vt:lpstr>
      <vt:lpstr>PowerPoint 演示文稿</vt:lpstr>
      <vt:lpstr>PowerPoint 演示文稿</vt:lpstr>
      <vt:lpstr>导入地址簿功能代码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导入地址簿功能代码</vt:lpstr>
      <vt:lpstr>代码导入</vt:lpstr>
      <vt:lpstr>导入地址簿功能代码</vt:lpstr>
      <vt:lpstr>功能测试</vt:lpstr>
      <vt:lpstr>PowerPoint 演示文稿</vt:lpstr>
      <vt:lpstr>用户下单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用户下单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用户下单</vt:lpstr>
      <vt:lpstr>功能测试</vt:lpstr>
      <vt:lpstr>PowerPoint 演示文稿</vt:lpstr>
      <vt:lpstr>订单支付</vt:lpstr>
      <vt:lpstr>微信支付介绍</vt:lpstr>
      <vt:lpstr>微信支付介绍</vt:lpstr>
      <vt:lpstr>微信支付介绍</vt:lpstr>
      <vt:lpstr>微信支付介绍</vt:lpstr>
      <vt:lpstr>微信支付介绍</vt:lpstr>
      <vt:lpstr>订单支付</vt:lpstr>
      <vt:lpstr>微信支付准备工作</vt:lpstr>
      <vt:lpstr>微信支付介绍</vt:lpstr>
      <vt:lpstr>微信支付准备工作</vt:lpstr>
      <vt:lpstr>订单支付</vt:lpstr>
      <vt:lpstr>代码导入</vt:lpstr>
      <vt:lpstr>代码导入</vt:lpstr>
      <vt:lpstr>代码导入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10544</cp:revision>
  <dcterms:created xsi:type="dcterms:W3CDTF">2020-03-31T02:23:27Z</dcterms:created>
  <dcterms:modified xsi:type="dcterms:W3CDTF">2023-03-12T09:11:31Z</dcterms:modified>
</cp:coreProperties>
</file>