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slideLayouts/slideLayout11.xml" ContentType="application/vnd.openxmlformats-officedocument.presentationml.slideLayout+xml"/>
  <Override PartName="/ppt/theme/theme5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6.xml" ContentType="application/vnd.openxmlformats-officedocument.theme+xml"/>
  <Override PartName="/ppt/slideLayouts/slideLayout3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76"/>
  </p:notesMasterIdLst>
  <p:handoutMasterIdLst>
    <p:handoutMasterId r:id="rId77"/>
  </p:handoutMasterIdLst>
  <p:sldIdLst>
    <p:sldId id="1913" r:id="rId8"/>
    <p:sldId id="1880" r:id="rId9"/>
    <p:sldId id="1702" r:id="rId10"/>
    <p:sldId id="1710" r:id="rId11"/>
    <p:sldId id="1859" r:id="rId12"/>
    <p:sldId id="2271" r:id="rId13"/>
    <p:sldId id="2272" r:id="rId14"/>
    <p:sldId id="2134" r:id="rId15"/>
    <p:sldId id="2286" r:id="rId16"/>
    <p:sldId id="2273" r:id="rId17"/>
    <p:sldId id="2078" r:id="rId18"/>
    <p:sldId id="2152" r:id="rId19"/>
    <p:sldId id="2287" r:id="rId20"/>
    <p:sldId id="2274" r:id="rId21"/>
    <p:sldId id="2248" r:id="rId22"/>
    <p:sldId id="2288" r:id="rId23"/>
    <p:sldId id="2290" r:id="rId24"/>
    <p:sldId id="2291" r:id="rId25"/>
    <p:sldId id="2315" r:id="rId26"/>
    <p:sldId id="2292" r:id="rId27"/>
    <p:sldId id="2293" r:id="rId28"/>
    <p:sldId id="2275" r:id="rId29"/>
    <p:sldId id="2154" r:id="rId30"/>
    <p:sldId id="2276" r:id="rId31"/>
    <p:sldId id="2147" r:id="rId32"/>
    <p:sldId id="2294" r:id="rId33"/>
    <p:sldId id="2249" r:id="rId34"/>
    <p:sldId id="2277" r:id="rId35"/>
    <p:sldId id="2222" r:id="rId36"/>
    <p:sldId id="2300" r:id="rId37"/>
    <p:sldId id="2295" r:id="rId38"/>
    <p:sldId id="2296" r:id="rId39"/>
    <p:sldId id="2316" r:id="rId40"/>
    <p:sldId id="2317" r:id="rId41"/>
    <p:sldId id="2297" r:id="rId42"/>
    <p:sldId id="2299" r:id="rId43"/>
    <p:sldId id="2278" r:id="rId44"/>
    <p:sldId id="2279" r:id="rId45"/>
    <p:sldId id="2280" r:id="rId46"/>
    <p:sldId id="2253" r:id="rId47"/>
    <p:sldId id="2254" r:id="rId48"/>
    <p:sldId id="2259" r:id="rId49"/>
    <p:sldId id="2281" r:id="rId50"/>
    <p:sldId id="2256" r:id="rId51"/>
    <p:sldId id="2301" r:id="rId52"/>
    <p:sldId id="2302" r:id="rId53"/>
    <p:sldId id="2307" r:id="rId54"/>
    <p:sldId id="2318" r:id="rId55"/>
    <p:sldId id="2319" r:id="rId56"/>
    <p:sldId id="2320" r:id="rId57"/>
    <p:sldId id="2303" r:id="rId58"/>
    <p:sldId id="2304" r:id="rId59"/>
    <p:sldId id="2282" r:id="rId60"/>
    <p:sldId id="2258" r:id="rId61"/>
    <p:sldId id="2283" r:id="rId62"/>
    <p:sldId id="2261" r:id="rId63"/>
    <p:sldId id="2264" r:id="rId64"/>
    <p:sldId id="2308" r:id="rId65"/>
    <p:sldId id="2284" r:id="rId66"/>
    <p:sldId id="2266" r:id="rId67"/>
    <p:sldId id="2309" r:id="rId68"/>
    <p:sldId id="2311" r:id="rId69"/>
    <p:sldId id="2313" r:id="rId70"/>
    <p:sldId id="2312" r:id="rId71"/>
    <p:sldId id="2314" r:id="rId72"/>
    <p:sldId id="2285" r:id="rId73"/>
    <p:sldId id="2270" r:id="rId74"/>
    <p:sldId id="1704" r:id="rId7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" initials="s" lastIdx="1" clrIdx="0">
    <p:extLst>
      <p:ext uri="{19B8F6BF-5375-455C-9EA6-DF929625EA0E}">
        <p15:presenceInfo xmlns:p15="http://schemas.microsoft.com/office/powerpoint/2012/main" userId="sup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4"/>
    <a:srgbClr val="FF0000"/>
    <a:srgbClr val="A144A5"/>
    <a:srgbClr val="92D050"/>
    <a:srgbClr val="C00000"/>
    <a:srgbClr val="D8EEC0"/>
    <a:srgbClr val="B37AB0"/>
    <a:srgbClr val="B475AD"/>
    <a:srgbClr val="D9F3D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16" autoAdjust="0"/>
    <p:restoredTop sz="92556" autoAdjust="0"/>
  </p:normalViewPr>
  <p:slideViewPr>
    <p:cSldViewPr snapToGrid="0">
      <p:cViewPr varScale="1">
        <p:scale>
          <a:sx n="81" d="100"/>
          <a:sy n="81" d="100"/>
        </p:scale>
        <p:origin x="100" y="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 showGuides="1">
      <p:cViewPr varScale="1">
        <p:scale>
          <a:sx n="51" d="100"/>
          <a:sy n="51" d="100"/>
        </p:scale>
        <p:origin x="2692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16" Type="http://schemas.openxmlformats.org/officeDocument/2006/relationships/slide" Target="slides/slide9.xml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74" Type="http://schemas.openxmlformats.org/officeDocument/2006/relationships/slide" Target="slides/slide67.xml"/><Relationship Id="rId79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4.xml"/><Relationship Id="rId82" Type="http://schemas.openxmlformats.org/officeDocument/2006/relationships/tableStyles" Target="tableStyles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80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commentAuthors" Target="commentAuthors.xml"/><Relationship Id="rId8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4" Type="http://schemas.openxmlformats.org/officeDocument/2006/relationships/slide" Target="slides/slide17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66" Type="http://schemas.openxmlformats.org/officeDocument/2006/relationships/slide" Target="slides/slide5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2023/3/16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34024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小结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28098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89947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53881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0319501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3300769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07221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131155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5362537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52508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sv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6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12" r:id="rId2"/>
    <p:sldLayoutId id="2147483718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17" r:id="rId2"/>
    <p:sldLayoutId id="2147483719" r:id="rId3"/>
    <p:sldLayoutId id="2147483721" r:id="rId4"/>
    <p:sldLayoutId id="214748372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</a:t>
            </a:r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，用更短</a:t>
            </a:r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时间</a:t>
            </a:r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，教会更实用</a:t>
            </a:r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6" r:id="rId14"/>
    <p:sldLayoutId id="2147483710" r:id="rId15"/>
    <p:sldLayoutId id="2147483706" r:id="rId16"/>
    <p:sldLayoutId id="2147483713" r:id="rId17"/>
    <p:sldLayoutId id="2147483715" r:id="rId18"/>
    <p:sldLayoutId id="2147483724" r:id="rId1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echarts.apache.org/zh/index.html" TargetMode="Externa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echarts.apache.org/handbook/zh/get-started/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4400"/>
              <a:t>数据统计</a:t>
            </a:r>
            <a:r>
              <a:rPr kumimoji="1" lang="en-US" altLang="zh-CN" sz="4400"/>
              <a:t>–</a:t>
            </a:r>
            <a:r>
              <a:rPr kumimoji="1" lang="zh-CN" altLang="en-US" sz="4400"/>
              <a:t>图形报表</a:t>
            </a:r>
            <a:endParaRPr kumimoji="1"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85779113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4D2954-D48C-E398-816E-76C84B0C8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2027584"/>
            <a:ext cx="5973761" cy="3108959"/>
          </a:xfrm>
        </p:spPr>
        <p:txBody>
          <a:bodyPr/>
          <a:lstStyle/>
          <a:p>
            <a:r>
              <a:rPr lang="en-US" altLang="zh-CN"/>
              <a:t>Apache ECharts</a:t>
            </a:r>
          </a:p>
          <a:p>
            <a:r>
              <a:rPr lang="zh-CN" altLang="en-US"/>
              <a:t>营业额统计</a:t>
            </a:r>
            <a:endParaRPr lang="en-US" altLang="zh-CN"/>
          </a:p>
          <a:p>
            <a:r>
              <a:rPr lang="zh-CN" altLang="en-US"/>
              <a:t>用户统计</a:t>
            </a:r>
            <a:endParaRPr lang="en-US" altLang="zh-CN"/>
          </a:p>
          <a:p>
            <a:r>
              <a:rPr lang="zh-CN" altLang="en-US"/>
              <a:t>订单统计</a:t>
            </a:r>
            <a:endParaRPr lang="en-US" altLang="zh-CN"/>
          </a:p>
          <a:p>
            <a:r>
              <a:rPr lang="zh-CN" altLang="en-US"/>
              <a:t>销量排名</a:t>
            </a:r>
            <a:r>
              <a:rPr lang="en-US" altLang="zh-CN"/>
              <a:t>Top10</a:t>
            </a:r>
          </a:p>
        </p:txBody>
      </p:sp>
    </p:spTree>
    <p:extLst>
      <p:ext uri="{BB962C8B-B14F-4D97-AF65-F5344CB8AC3E}">
        <p14:creationId xmlns:p14="http://schemas.microsoft.com/office/powerpoint/2010/main" val="12735116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营业额统计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2097942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1233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F977D52-A330-4D31-08B7-1EE7C2B8FA5E}"/>
              </a:ext>
            </a:extLst>
          </p:cNvPr>
          <p:cNvSpPr txBox="1"/>
          <p:nvPr/>
        </p:nvSpPr>
        <p:spPr>
          <a:xfrm>
            <a:off x="710880" y="1704559"/>
            <a:ext cx="10524313" cy="507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Wingdings 3" panose="05040102010807070707" pitchFamily="18" charset="2"/>
              <a:ea typeface="阿里巴巴普惠体" panose="00020600040101010101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2D62BA2-79A4-DF73-B30F-CB430FBD964C}"/>
              </a:ext>
            </a:extLst>
          </p:cNvPr>
          <p:cNvSpPr txBox="1"/>
          <p:nvPr/>
        </p:nvSpPr>
        <p:spPr>
          <a:xfrm>
            <a:off x="710880" y="1704559"/>
            <a:ext cx="10698800" cy="514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产品原型：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1883633-6F3F-6D3D-F251-8EB010F71397}"/>
              </a:ext>
            </a:extLst>
          </p:cNvPr>
          <p:cNvSpPr txBox="1"/>
          <p:nvPr/>
        </p:nvSpPr>
        <p:spPr>
          <a:xfrm>
            <a:off x="2501764" y="5121633"/>
            <a:ext cx="6612586" cy="1517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业务规则：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555555"/>
                </a:solidFill>
                <a:latin typeface="PingFangSC-Regular"/>
                <a:ea typeface="阿里巴巴普惠体" panose="00020600040101010101"/>
              </a:rPr>
              <a:t>营业额指订单状态为已完成的订单金额合计</a:t>
            </a:r>
            <a:endParaRPr lang="en-US" altLang="zh-CN" sz="1200">
              <a:solidFill>
                <a:srgbClr val="555555"/>
              </a:solidFill>
              <a:latin typeface="PingFangSC-Regular"/>
              <a:ea typeface="阿里巴巴普惠体" panose="00020600040101010101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555555"/>
                </a:solidFill>
                <a:latin typeface="PingFangSC-Regular"/>
                <a:ea typeface="阿里巴巴普惠体" panose="00020600040101010101" pitchFamily="18" charset="-122"/>
              </a:rPr>
              <a:t>基于可视化报表的折线图展示营业额数据，</a:t>
            </a:r>
            <a:r>
              <a:rPr lang="en-US" altLang="zh-CN" sz="1200">
                <a:solidFill>
                  <a:srgbClr val="555555"/>
                </a:solidFill>
                <a:latin typeface="PingFangSC-Regular"/>
                <a:ea typeface="阿里巴巴普惠体" panose="00020600040101010101" pitchFamily="18" charset="-122"/>
              </a:rPr>
              <a:t>X</a:t>
            </a:r>
            <a:r>
              <a:rPr lang="zh-CN" altLang="en-US" sz="1200">
                <a:solidFill>
                  <a:srgbClr val="555555"/>
                </a:solidFill>
                <a:latin typeface="PingFangSC-Regular"/>
                <a:ea typeface="阿里巴巴普惠体" panose="00020600040101010101" pitchFamily="18" charset="-122"/>
              </a:rPr>
              <a:t>轴为日期，</a:t>
            </a:r>
            <a:r>
              <a:rPr lang="en-US" altLang="zh-CN" sz="1200">
                <a:solidFill>
                  <a:srgbClr val="555555"/>
                </a:solidFill>
                <a:latin typeface="PingFangSC-Regular"/>
                <a:ea typeface="阿里巴巴普惠体" panose="00020600040101010101" pitchFamily="18" charset="-122"/>
              </a:rPr>
              <a:t>Y</a:t>
            </a:r>
            <a:r>
              <a:rPr lang="zh-CN" altLang="en-US" sz="1200">
                <a:solidFill>
                  <a:srgbClr val="555555"/>
                </a:solidFill>
                <a:latin typeface="PingFangSC-Regular"/>
                <a:ea typeface="阿里巴巴普惠体" panose="00020600040101010101" pitchFamily="18" charset="-122"/>
              </a:rPr>
              <a:t>轴为营业额</a:t>
            </a:r>
            <a:endParaRPr lang="en-US" altLang="zh-CN" sz="1200">
              <a:solidFill>
                <a:srgbClr val="555555"/>
              </a:solidFill>
              <a:latin typeface="PingFangSC-Regular"/>
              <a:ea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555555"/>
                </a:solidFill>
                <a:latin typeface="PingFangSC-Regular"/>
                <a:ea typeface="阿里巴巴普惠体" panose="00020600040101010101" pitchFamily="18" charset="-122"/>
              </a:rPr>
              <a:t>根据时间选择区间，展示每天的营业额数据</a:t>
            </a:r>
            <a:endParaRPr lang="en-US" altLang="zh-CN" sz="1200">
              <a:solidFill>
                <a:srgbClr val="555555"/>
              </a:solidFill>
              <a:latin typeface="PingFangSC-Regular"/>
              <a:ea typeface="阿里巴巴普惠体" panose="00020600040101010101" pitchFamily="18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668E43B-A8B7-BDE0-EC93-E4A8A6EA5CD9}"/>
              </a:ext>
            </a:extLst>
          </p:cNvPr>
          <p:cNvGrpSpPr/>
          <p:nvPr/>
        </p:nvGrpSpPr>
        <p:grpSpPr>
          <a:xfrm>
            <a:off x="2417196" y="1933788"/>
            <a:ext cx="5640954" cy="3219654"/>
            <a:chOff x="2451430" y="1545734"/>
            <a:chExt cx="5603010" cy="3447685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984E9FC-3B7C-B50A-DD58-F1CE7AE0EE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01764" y="1945557"/>
              <a:ext cx="5552676" cy="3047862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19F22F5C-1A86-67F4-2100-6BA5BDA91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51430" y="1545734"/>
              <a:ext cx="2645356" cy="3029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95572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F977D52-A330-4D31-08B7-1EE7C2B8FA5E}"/>
              </a:ext>
            </a:extLst>
          </p:cNvPr>
          <p:cNvSpPr txBox="1"/>
          <p:nvPr/>
        </p:nvSpPr>
        <p:spPr>
          <a:xfrm>
            <a:off x="710880" y="1704559"/>
            <a:ext cx="10524313" cy="507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Wingdings 3" panose="05040102010807070707" pitchFamily="18" charset="2"/>
              <a:ea typeface="阿里巴巴普惠体" panose="00020600040101010101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2D62BA2-79A4-DF73-B30F-CB430FBD964C}"/>
              </a:ext>
            </a:extLst>
          </p:cNvPr>
          <p:cNvSpPr txBox="1"/>
          <p:nvPr/>
        </p:nvSpPr>
        <p:spPr>
          <a:xfrm>
            <a:off x="710880" y="1704559"/>
            <a:ext cx="10698800" cy="514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接口设计：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79EC089-4A65-E711-0B70-35F1BB3A6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730" y="2533898"/>
            <a:ext cx="3375074" cy="392801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9575E88-0492-55FD-338C-E038787F1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796" y="3862448"/>
            <a:ext cx="6453032" cy="262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0042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营业额统计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2097942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09076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AD64B54-D165-8B08-64BE-D768FF35A260}"/>
              </a:ext>
            </a:extLst>
          </p:cNvPr>
          <p:cNvSpPr txBox="1"/>
          <p:nvPr/>
        </p:nvSpPr>
        <p:spPr>
          <a:xfrm>
            <a:off x="710880" y="1704559"/>
            <a:ext cx="10749599" cy="514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根据接口定义设计对应的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VO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3F14EA-1B95-1488-2664-E0EC911ED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25" y="3045300"/>
            <a:ext cx="4819898" cy="230516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447832D-5480-C551-7C11-FC5A40FE6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601" y="3518153"/>
            <a:ext cx="4438878" cy="1860646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24E2ECD1-9D81-AA2C-D117-ECCC02E8874F}"/>
              </a:ext>
            </a:extLst>
          </p:cNvPr>
          <p:cNvSpPr/>
          <p:nvPr/>
        </p:nvSpPr>
        <p:spPr>
          <a:xfrm>
            <a:off x="5988106" y="4272736"/>
            <a:ext cx="555373" cy="36562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47135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AD64B54-D165-8B08-64BE-D768FF35A260}"/>
              </a:ext>
            </a:extLst>
          </p:cNvPr>
          <p:cNvSpPr txBox="1"/>
          <p:nvPr/>
        </p:nvSpPr>
        <p:spPr>
          <a:xfrm>
            <a:off x="710880" y="1418312"/>
            <a:ext cx="10749599" cy="514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根据接口定义创建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ReportController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BF588A1-1F85-8E11-8C0D-E147B7006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448" y="2331688"/>
            <a:ext cx="10575232" cy="4024253"/>
          </a:xfrm>
          <a:prstGeom prst="roundRect">
            <a:avLst>
              <a:gd name="adj" fmla="val 1876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@RestController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@RequestMapping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"/admin/report"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@Slf4j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@Api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(tags 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统计报表相关接口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ReportController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@Autowired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ReportService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reportService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营业额数据统计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</a:rPr>
              <a:t>begin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</a:rPr>
              <a:t>end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* @return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 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@GetMapping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"/turnoverStatistics"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@ApiOperation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营业额数据统计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TurnoverReportVO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turnoverStatistics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@DateTimeFormat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(pattern 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"yyyy-MM-dd"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LocalDate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begin,</a:t>
            </a:r>
            <a:endParaRPr kumimoji="0" lang="en-US" altLang="zh-CN" sz="11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>
                <a:solidFill>
                  <a:srgbClr val="080808"/>
                </a:solidFill>
                <a:latin typeface="Consolas" panose="020B0609020204030204" pitchFamily="49" charset="0"/>
              </a:rPr>
              <a:t>	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@DateTimeFormat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(pattern 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"yyyy-MM-dd"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LocalDate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end){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reportService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.getTurnover(begin,end));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endParaRPr kumimoji="0" lang="en-US" altLang="zh-CN" sz="11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C012E757-81A7-49B1-BC91-C98CE9E35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168060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AD64B54-D165-8B08-64BE-D768FF35A260}"/>
              </a:ext>
            </a:extLst>
          </p:cNvPr>
          <p:cNvSpPr txBox="1"/>
          <p:nvPr/>
        </p:nvSpPr>
        <p:spPr>
          <a:xfrm>
            <a:off x="710880" y="1704559"/>
            <a:ext cx="10749599" cy="514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创建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ReportService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接口，声明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getTurnover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方法：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8C22F9D-7068-2EF3-ADD6-47261158A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052" y="2566208"/>
            <a:ext cx="10563628" cy="1836896"/>
          </a:xfrm>
          <a:prstGeom prst="roundRect">
            <a:avLst>
              <a:gd name="adj" fmla="val 4992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interface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ReportService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根据时间区间统计营业额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begin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end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en-US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TurnoverReportVO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getTurnover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LocalDateTime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begin,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LocalDateTime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end);</a:t>
            </a:r>
            <a:endParaRPr kumimoji="0" lang="en-US" altLang="zh-CN" sz="11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F93EDDD-701E-6CBB-1960-1B27E84E2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19237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AD64B54-D165-8B08-64BE-D768FF35A260}"/>
              </a:ext>
            </a:extLst>
          </p:cNvPr>
          <p:cNvSpPr txBox="1"/>
          <p:nvPr/>
        </p:nvSpPr>
        <p:spPr>
          <a:xfrm>
            <a:off x="710880" y="1704559"/>
            <a:ext cx="10749599" cy="514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创建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ReportServiceImpl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实现类，实现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getTurnover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方法（第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部分）：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F01BF38-C8D8-F2DB-9F9A-FED23D447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731" y="2478263"/>
            <a:ext cx="10540538" cy="3647152"/>
          </a:xfrm>
          <a:prstGeom prst="roundRect">
            <a:avLst>
              <a:gd name="adj" fmla="val 1586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@Service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@Slf4j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class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ReportServiceImpl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implements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ReportService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@Autowired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OrderMapper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orderMapper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根据时间区间统计营业额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begin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end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TurnoverReportVO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getTurnover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begin,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end)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dateList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ArrayList&lt;&gt;();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dateList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.add(begin);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while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(!begin.equals(end)){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begin = begin.plusDays(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1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日期计算，获得指定日期后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1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天的日期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        </a:t>
            </a:r>
            <a:r>
              <a:rPr kumimoji="0" lang="en-US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dateList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.add(begin);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57002801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AD64B54-D165-8B08-64BE-D768FF35A260}"/>
              </a:ext>
            </a:extLst>
          </p:cNvPr>
          <p:cNvSpPr txBox="1"/>
          <p:nvPr/>
        </p:nvSpPr>
        <p:spPr>
          <a:xfrm>
            <a:off x="710880" y="1704559"/>
            <a:ext cx="10749599" cy="514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创建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ReportServiceImpl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实现类，实现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getTurnover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方法（第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部分）：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AA2F28C-DE5F-4B72-2E59-01EC25D6D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254" y="2493877"/>
            <a:ext cx="10569491" cy="3682425"/>
          </a:xfrm>
          <a:prstGeom prst="roundRect">
            <a:avLst>
              <a:gd name="adj" fmla="val 1834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Double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turnoverList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ArrayList&lt;&gt;();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for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 date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: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dateList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LocalDateTime beginTime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date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MIN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LocalDateTime endTime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date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MAX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查询营业额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    </a:t>
            </a:r>
            <a:r>
              <a:rPr kumimoji="0" lang="en-US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Map map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HashMap();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map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.put(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"status"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COMPLETED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map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.put(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"begin"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beginTime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map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.put(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"end"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endTime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Double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turnover 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orderMapper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.sumByMap(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map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turnover = turnover ==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null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?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0.0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: turnover;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turnoverList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.add(turnover);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数据封装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TurnoverReportVO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builder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.dateList(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StringUtils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join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dateList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","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.turnoverList(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StringUtils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join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turnoverList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","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.build();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en-US" altLang="zh-CN" sz="11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77585121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53427169-9B58-80D5-A925-A3CF4F7C4D00}"/>
              </a:ext>
            </a:extLst>
          </p:cNvPr>
          <p:cNvGrpSpPr/>
          <p:nvPr/>
        </p:nvGrpSpPr>
        <p:grpSpPr>
          <a:xfrm>
            <a:off x="731519" y="1311972"/>
            <a:ext cx="10448015" cy="5006686"/>
            <a:chOff x="731519" y="1311972"/>
            <a:chExt cx="10448015" cy="5006686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D576BFE0-58C4-328C-2ECC-36BEA64747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1519" y="1311972"/>
              <a:ext cx="10448015" cy="5006685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3CD5A686-C7C1-D4DB-C63A-EFD8A4CC73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23804" y="1718882"/>
              <a:ext cx="9076217" cy="45997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3208825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AD64B54-D165-8B08-64BE-D768FF35A260}"/>
              </a:ext>
            </a:extLst>
          </p:cNvPr>
          <p:cNvSpPr txBox="1"/>
          <p:nvPr/>
        </p:nvSpPr>
        <p:spPr>
          <a:xfrm>
            <a:off x="710880" y="1704559"/>
            <a:ext cx="10749599" cy="514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OrderMapper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接口声明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sumByMap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方法：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A8823F5-43F7-14EF-55CE-14186A365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838" y="2587682"/>
            <a:ext cx="10566842" cy="1038582"/>
          </a:xfrm>
          <a:prstGeom prst="roundRect">
            <a:avLst>
              <a:gd name="adj" fmla="val 9011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根据动态条件统计营业额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</a:rPr>
              <a:t>map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sumByMap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map);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252507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AD64B54-D165-8B08-64BE-D768FF35A260}"/>
              </a:ext>
            </a:extLst>
          </p:cNvPr>
          <p:cNvSpPr txBox="1"/>
          <p:nvPr/>
        </p:nvSpPr>
        <p:spPr>
          <a:xfrm>
            <a:off x="710880" y="1704559"/>
            <a:ext cx="10749599" cy="514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OrderMapper.xml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文件中编写动态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SQL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D54CF3A-5D34-82E5-C3A1-D8315A84F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274" y="2559721"/>
            <a:ext cx="10432110" cy="2509838"/>
          </a:xfrm>
          <a:prstGeom prst="roundRect">
            <a:avLst>
              <a:gd name="adj" fmla="val 3824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select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="sumByMap"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resultType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="java.lang.Double"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select sum(amount) from orders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="status != null"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and status = #{status}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="begin != null"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and order_time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BE6"/>
                </a:solidFill>
                <a:effectLst/>
                <a:latin typeface="Consolas" panose="020B0609020204030204" pitchFamily="49" charset="0"/>
              </a:rPr>
              <a:t>&amp;gt;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#{begin}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="end != null"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and order_time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BE6"/>
                </a:solidFill>
                <a:effectLst/>
                <a:latin typeface="Consolas" panose="020B0609020204030204" pitchFamily="49" charset="0"/>
              </a:rPr>
              <a:t>&amp;lt;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#{end}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02388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营业额统计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2097942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04694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功能测试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50E92BF-1DEB-0F44-A897-71C0B587FAEB}"/>
              </a:ext>
            </a:extLst>
          </p:cNvPr>
          <p:cNvSpPr txBox="1"/>
          <p:nvPr/>
        </p:nvSpPr>
        <p:spPr>
          <a:xfrm>
            <a:off x="710565" y="1616075"/>
            <a:ext cx="9768205" cy="149540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可以通过如下方式进行测试：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接口文档测试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前后端联调测试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9E1B7AD-143B-5FA3-50AB-BF3FADC98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42" y="3746517"/>
            <a:ext cx="10653335" cy="140011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6676799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4D2954-D48C-E398-816E-76C84B0C8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2027584"/>
            <a:ext cx="5973761" cy="3108959"/>
          </a:xfrm>
        </p:spPr>
        <p:txBody>
          <a:bodyPr/>
          <a:lstStyle/>
          <a:p>
            <a:r>
              <a:rPr lang="en-US" altLang="zh-CN"/>
              <a:t>Apache ECharts</a:t>
            </a:r>
          </a:p>
          <a:p>
            <a:r>
              <a:rPr lang="zh-CN" altLang="en-US"/>
              <a:t>营业额统计</a:t>
            </a:r>
            <a:endParaRPr lang="en-US" altLang="zh-CN"/>
          </a:p>
          <a:p>
            <a:r>
              <a:rPr lang="zh-CN" altLang="en-US"/>
              <a:t>用户统计</a:t>
            </a:r>
            <a:endParaRPr lang="en-US" altLang="zh-CN"/>
          </a:p>
          <a:p>
            <a:r>
              <a:rPr lang="zh-CN" altLang="en-US"/>
              <a:t>订单统计</a:t>
            </a:r>
            <a:endParaRPr lang="en-US" altLang="zh-CN"/>
          </a:p>
          <a:p>
            <a:r>
              <a:rPr lang="zh-CN" altLang="en-US"/>
              <a:t>销量排名</a:t>
            </a:r>
            <a:r>
              <a:rPr lang="en-US" altLang="zh-CN"/>
              <a:t>Top10</a:t>
            </a:r>
          </a:p>
        </p:txBody>
      </p:sp>
    </p:spTree>
    <p:extLst>
      <p:ext uri="{BB962C8B-B14F-4D97-AF65-F5344CB8AC3E}">
        <p14:creationId xmlns:p14="http://schemas.microsoft.com/office/powerpoint/2010/main" val="15002117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714639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用户统计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2097942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13445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7B62F15-FE50-7381-C4FD-707F25F64CC0}"/>
              </a:ext>
            </a:extLst>
          </p:cNvPr>
          <p:cNvSpPr txBox="1"/>
          <p:nvPr/>
        </p:nvSpPr>
        <p:spPr>
          <a:xfrm>
            <a:off x="710565" y="1484935"/>
            <a:ext cx="1060196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产品原型：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A5B8FE0-E71E-2629-0217-3CF003CA5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927" y="1752995"/>
            <a:ext cx="6470953" cy="337884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FE28C0D-3F77-0FE8-7B81-055F895D88BD}"/>
              </a:ext>
            </a:extLst>
          </p:cNvPr>
          <p:cNvSpPr txBox="1"/>
          <p:nvPr/>
        </p:nvSpPr>
        <p:spPr>
          <a:xfrm>
            <a:off x="2297927" y="5210590"/>
            <a:ext cx="6280808" cy="1323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业务规则：</a:t>
            </a:r>
            <a:endParaRPr lang="en-US" altLang="zh-CN" sz="1400">
              <a:solidFill>
                <a:srgbClr val="555555"/>
              </a:solidFill>
              <a:latin typeface="PingFangSC-Regular"/>
              <a:ea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555555"/>
                </a:solidFill>
                <a:latin typeface="PingFangSC-Regular"/>
                <a:ea typeface="阿里巴巴普惠体" panose="00020600040101010101" pitchFamily="18" charset="-122"/>
              </a:rPr>
              <a:t>基于可视化报表的折线图展示用户数据，</a:t>
            </a:r>
            <a:r>
              <a:rPr lang="en-US" altLang="zh-CN" sz="1400">
                <a:solidFill>
                  <a:srgbClr val="555555"/>
                </a:solidFill>
                <a:latin typeface="PingFangSC-Regular"/>
                <a:ea typeface="阿里巴巴普惠体" panose="00020600040101010101" pitchFamily="18" charset="-122"/>
              </a:rPr>
              <a:t>X</a:t>
            </a:r>
            <a:r>
              <a:rPr lang="zh-CN" altLang="en-US" sz="1400">
                <a:solidFill>
                  <a:srgbClr val="555555"/>
                </a:solidFill>
                <a:latin typeface="PingFangSC-Regular"/>
                <a:ea typeface="阿里巴巴普惠体" panose="00020600040101010101" pitchFamily="18" charset="-122"/>
              </a:rPr>
              <a:t>轴为日期，</a:t>
            </a:r>
            <a:r>
              <a:rPr lang="en-US" altLang="zh-CN" sz="1400">
                <a:solidFill>
                  <a:srgbClr val="555555"/>
                </a:solidFill>
                <a:latin typeface="PingFangSC-Regular"/>
                <a:ea typeface="阿里巴巴普惠体" panose="00020600040101010101" pitchFamily="18" charset="-122"/>
              </a:rPr>
              <a:t>Y</a:t>
            </a:r>
            <a:r>
              <a:rPr lang="zh-CN" altLang="en-US" sz="1400">
                <a:solidFill>
                  <a:srgbClr val="555555"/>
                </a:solidFill>
                <a:latin typeface="PingFangSC-Regular"/>
                <a:ea typeface="阿里巴巴普惠体" panose="00020600040101010101" pitchFamily="18" charset="-122"/>
              </a:rPr>
              <a:t>轴为用户数</a:t>
            </a:r>
            <a:endParaRPr lang="en-US" altLang="zh-CN" sz="1400">
              <a:solidFill>
                <a:srgbClr val="555555"/>
              </a:solidFill>
              <a:latin typeface="PingFangSC-Regular"/>
              <a:ea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555555"/>
                </a:solidFill>
                <a:latin typeface="PingFangSC-Regular"/>
                <a:ea typeface="阿里巴巴普惠体" panose="00020600040101010101" pitchFamily="18" charset="-122"/>
              </a:rPr>
              <a:t>根据时间选择区间，展示每天的用户总量和新增用户量数据</a:t>
            </a:r>
            <a:endParaRPr lang="en-US" altLang="zh-CN" sz="1400">
              <a:solidFill>
                <a:srgbClr val="555555"/>
              </a:solidFill>
              <a:latin typeface="PingFangSC-Regular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01607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7B62F15-FE50-7381-C4FD-707F25F64CC0}"/>
              </a:ext>
            </a:extLst>
          </p:cNvPr>
          <p:cNvSpPr txBox="1"/>
          <p:nvPr/>
        </p:nvSpPr>
        <p:spPr>
          <a:xfrm>
            <a:off x="710565" y="1484935"/>
            <a:ext cx="1060196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接口设计：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764403A-262F-4DCE-F1EF-35782FDD2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286" y="2533116"/>
            <a:ext cx="3022755" cy="347997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931AE5C-6915-D2A6-3C8B-726AD1BDC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140" y="3183207"/>
            <a:ext cx="6045511" cy="287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871590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714639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用户统计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2097942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46042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D1AB57D-1725-1B54-FB7D-22FC514E57D8}"/>
              </a:ext>
            </a:extLst>
          </p:cNvPr>
          <p:cNvSpPr txBox="1"/>
          <p:nvPr/>
        </p:nvSpPr>
        <p:spPr>
          <a:xfrm>
            <a:off x="710565" y="1701165"/>
            <a:ext cx="8676196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根据用户统计接口的返回结果设计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VO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2A673D14-F15D-971C-4503-032DA3F2D561}"/>
              </a:ext>
            </a:extLst>
          </p:cNvPr>
          <p:cNvSpPr/>
          <p:nvPr/>
        </p:nvSpPr>
        <p:spPr>
          <a:xfrm>
            <a:off x="5963407" y="4280687"/>
            <a:ext cx="536243" cy="36562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F8D99C1-E649-F60C-3600-451943052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410" y="2851667"/>
            <a:ext cx="4881648" cy="281275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8058310-5B71-1FC3-D2E6-6595404F4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094" y="3289039"/>
            <a:ext cx="4413477" cy="247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8552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4D2954-D48C-E398-816E-76C84B0C8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2027584"/>
            <a:ext cx="5973761" cy="3108959"/>
          </a:xfrm>
        </p:spPr>
        <p:txBody>
          <a:bodyPr/>
          <a:lstStyle/>
          <a:p>
            <a:r>
              <a:rPr lang="en-US" altLang="zh-CN"/>
              <a:t>Apache ECharts</a:t>
            </a:r>
          </a:p>
          <a:p>
            <a:r>
              <a:rPr lang="zh-CN" altLang="en-US"/>
              <a:t>营业额统计</a:t>
            </a:r>
            <a:endParaRPr lang="en-US" altLang="zh-CN"/>
          </a:p>
          <a:p>
            <a:r>
              <a:rPr lang="zh-CN" altLang="en-US"/>
              <a:t>用户统计</a:t>
            </a:r>
            <a:endParaRPr lang="en-US" altLang="zh-CN"/>
          </a:p>
          <a:p>
            <a:r>
              <a:rPr lang="zh-CN" altLang="en-US"/>
              <a:t>订单统计</a:t>
            </a:r>
            <a:endParaRPr lang="en-US" altLang="zh-CN"/>
          </a:p>
          <a:p>
            <a:r>
              <a:rPr lang="zh-CN" altLang="en-US"/>
              <a:t>销量排名</a:t>
            </a:r>
            <a:r>
              <a:rPr lang="en-US" altLang="zh-CN"/>
              <a:t>Top10</a:t>
            </a:r>
          </a:p>
        </p:txBody>
      </p:sp>
    </p:spTree>
    <p:extLst>
      <p:ext uri="{BB962C8B-B14F-4D97-AF65-F5344CB8AC3E}">
        <p14:creationId xmlns:p14="http://schemas.microsoft.com/office/powerpoint/2010/main" val="6723568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CB0F793-04F6-A14A-F956-FFE0C3E90E44}"/>
              </a:ext>
            </a:extLst>
          </p:cNvPr>
          <p:cNvSpPr txBox="1"/>
          <p:nvPr/>
        </p:nvSpPr>
        <p:spPr>
          <a:xfrm>
            <a:off x="710565" y="1675765"/>
            <a:ext cx="1060196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根据接口定义，在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ReportController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中创建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userStatistics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方法：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E30376F-60FD-525C-ADDC-C196DB2F9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984" y="2424549"/>
            <a:ext cx="10233329" cy="2509838"/>
          </a:xfrm>
          <a:prstGeom prst="roundRect">
            <a:avLst>
              <a:gd name="adj" fmla="val 4130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用户数据统计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begin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end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@GetMapping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"/userStatistics"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@ApiOperation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用户数据统计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UserReportVO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userStatistics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@DateTimeFormat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(pattern 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"yyyy-MM-dd"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begin,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@DateTimeFormat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(pattern 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"yyyy-MM-dd"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end){</a:t>
            </a:r>
            <a:endParaRPr kumimoji="0" lang="en-US" altLang="zh-CN" sz="11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success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reportService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.getUser</a:t>
            </a: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Statistics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(begin,end));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488212457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CB0F793-04F6-A14A-F956-FFE0C3E90E44}"/>
              </a:ext>
            </a:extLst>
          </p:cNvPr>
          <p:cNvSpPr txBox="1"/>
          <p:nvPr/>
        </p:nvSpPr>
        <p:spPr>
          <a:xfrm>
            <a:off x="710565" y="1675765"/>
            <a:ext cx="1060196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ReportService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接口中声明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getUserStatistics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方法：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C295467-364C-152B-EBCC-FC0E67848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29" y="2539047"/>
            <a:ext cx="10333800" cy="1326684"/>
          </a:xfrm>
          <a:prstGeom prst="roundRect">
            <a:avLst>
              <a:gd name="adj" fmla="val 6539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根据时间区间统计用户数量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begin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end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UserReportVO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getUser</a:t>
            </a: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Statistics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begin,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end);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090764212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CB0F793-04F6-A14A-F956-FFE0C3E90E44}"/>
              </a:ext>
            </a:extLst>
          </p:cNvPr>
          <p:cNvSpPr txBox="1"/>
          <p:nvPr/>
        </p:nvSpPr>
        <p:spPr>
          <a:xfrm>
            <a:off x="710565" y="1675765"/>
            <a:ext cx="1060196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ReportServiceImpl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实现类中实现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getUserStatistics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方法（第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部分）：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6FE5307-C43C-FA86-064E-D80DD0A07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486" y="2482233"/>
            <a:ext cx="10453784" cy="2998768"/>
          </a:xfrm>
          <a:prstGeom prst="roundRect">
            <a:avLst>
              <a:gd name="adj" fmla="val 2874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根据时间区间统计用户数量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begin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end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UserReportVO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getUserStatistics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begin,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end)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dateList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ArrayList&lt;&gt;();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dateList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.add(begin);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while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(!begin.equals(end)){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begin = begin.plusDays(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1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dateList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.add(begin);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Integer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newUserList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ArrayList&lt;&gt;();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新增用户数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Integer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totalUserList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ArrayList&lt;&gt;();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总用户数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623284700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CB0F793-04F6-A14A-F956-FFE0C3E90E44}"/>
              </a:ext>
            </a:extLst>
          </p:cNvPr>
          <p:cNvSpPr txBox="1"/>
          <p:nvPr/>
        </p:nvSpPr>
        <p:spPr>
          <a:xfrm>
            <a:off x="710565" y="1675765"/>
            <a:ext cx="1060196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ReportServiceImpl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实现类中实现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getUserStatistics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方法（第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部分）：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E56A1B-3136-D43B-6069-C2A9137D1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671" y="2381933"/>
            <a:ext cx="10471854" cy="3169682"/>
          </a:xfrm>
          <a:prstGeom prst="roundRect">
            <a:avLst>
              <a:gd name="adj" fmla="val 2632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for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 date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: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dateList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LocalDateTime beginTime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date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MIN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LocalDateTime endTime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date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MAX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新增用户数量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select count(id) from user where create_time &gt; ? and create_time &lt; ?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Integer newUser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getUserCount(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beginTime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endTime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总用户数量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select count(id) from user where  create_time &lt; ?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Integer totalUser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getUserCount(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null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endTime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newUserList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.add(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newUser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totalUserList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.add(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totalUser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}</a:t>
            </a:r>
            <a:endParaRPr kumimoji="0" lang="en-US" altLang="zh-CN" sz="11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UserReportVO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builder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.dateList(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StringUtils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join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dateList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","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.newUserList(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StringUtils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join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newUserList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","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.totalUserList(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StringUtils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join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totalUserList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","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.build();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042943456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CB0F793-04F6-A14A-F956-FFE0C3E90E44}"/>
              </a:ext>
            </a:extLst>
          </p:cNvPr>
          <p:cNvSpPr txBox="1"/>
          <p:nvPr/>
        </p:nvSpPr>
        <p:spPr>
          <a:xfrm>
            <a:off x="710565" y="1675765"/>
            <a:ext cx="1060196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ReportServiceImpl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实现类中创建私有方法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getUserCount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C0E727C-ABAD-955C-E589-CB1094CC2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344" y="2475173"/>
            <a:ext cx="10493182" cy="2164735"/>
          </a:xfrm>
          <a:prstGeom prst="roundRect">
            <a:avLst>
              <a:gd name="adj" fmla="val 3807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根据时间区间统计用户数量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beginTime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endTime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Integer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getUserCount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LocalDateTime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beginTime,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LocalDateTime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endTime)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Map map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HashMap();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map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.put(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"begin"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,beginTime);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map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.put(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"end"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endTime);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userMapper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.countByMap(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map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2136694765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CB0F793-04F6-A14A-F956-FFE0C3E90E44}"/>
              </a:ext>
            </a:extLst>
          </p:cNvPr>
          <p:cNvSpPr txBox="1"/>
          <p:nvPr/>
        </p:nvSpPr>
        <p:spPr>
          <a:xfrm>
            <a:off x="710565" y="1675765"/>
            <a:ext cx="1060196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UserMapper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接口中声明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countByMap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方法：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2E867D-A2BE-A319-516C-1DF623DCA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256" y="2583227"/>
            <a:ext cx="10564423" cy="1150858"/>
          </a:xfrm>
          <a:prstGeom prst="roundRect">
            <a:avLst>
              <a:gd name="adj" fmla="val 6938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根据动态条件统计用户数量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</a:rPr>
              <a:t>map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* @return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Integer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countByMap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map);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855030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CB0F793-04F6-A14A-F956-FFE0C3E90E44}"/>
              </a:ext>
            </a:extLst>
          </p:cNvPr>
          <p:cNvSpPr txBox="1"/>
          <p:nvPr/>
        </p:nvSpPr>
        <p:spPr>
          <a:xfrm>
            <a:off x="710565" y="1675765"/>
            <a:ext cx="1060196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UserMapper.xml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文件中编写动态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SQL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20C3AE0-9ED7-4C6E-F783-7A64DC48E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738" y="2546767"/>
            <a:ext cx="10563942" cy="1992184"/>
          </a:xfrm>
          <a:prstGeom prst="roundRect">
            <a:avLst>
              <a:gd name="adj" fmla="val 3429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select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="countByMap"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resultType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="java.lang.Integer"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select count(id) from user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="begin != null"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and create_time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BE6"/>
                </a:solidFill>
                <a:effectLst/>
                <a:latin typeface="Consolas" panose="020B0609020204030204" pitchFamily="49" charset="0"/>
              </a:rPr>
              <a:t>&amp;gt;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#{begin}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="end != null"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and create_time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BE6"/>
                </a:solidFill>
                <a:effectLst/>
                <a:latin typeface="Consolas" panose="020B0609020204030204" pitchFamily="49" charset="0"/>
              </a:rPr>
              <a:t>&amp;lt;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#{end}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682134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714639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用户统计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2097942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27565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功能测试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50E92BF-1DEB-0F44-A897-71C0B587FAEB}"/>
              </a:ext>
            </a:extLst>
          </p:cNvPr>
          <p:cNvSpPr txBox="1"/>
          <p:nvPr/>
        </p:nvSpPr>
        <p:spPr>
          <a:xfrm>
            <a:off x="710565" y="1616075"/>
            <a:ext cx="9768205" cy="149540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可以通过如下方式进行测试：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接口文档测试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前后端联调测试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6DC59BB-D4FF-13C2-8A20-C7C3FA910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60" y="3854018"/>
            <a:ext cx="10674279" cy="163196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52384459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4D2954-D48C-E398-816E-76C84B0C8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2027584"/>
            <a:ext cx="5973761" cy="3108959"/>
          </a:xfrm>
        </p:spPr>
        <p:txBody>
          <a:bodyPr/>
          <a:lstStyle/>
          <a:p>
            <a:r>
              <a:rPr lang="en-US" altLang="zh-CN"/>
              <a:t>Apache ECharts</a:t>
            </a:r>
          </a:p>
          <a:p>
            <a:r>
              <a:rPr lang="zh-CN" altLang="en-US"/>
              <a:t>营业额统计</a:t>
            </a:r>
            <a:endParaRPr lang="en-US" altLang="zh-CN"/>
          </a:p>
          <a:p>
            <a:r>
              <a:rPr lang="zh-CN" altLang="en-US"/>
              <a:t>用户统计</a:t>
            </a:r>
            <a:endParaRPr lang="en-US" altLang="zh-CN"/>
          </a:p>
          <a:p>
            <a:r>
              <a:rPr lang="zh-CN" altLang="en-US"/>
              <a:t>订单统计</a:t>
            </a:r>
            <a:endParaRPr lang="en-US" altLang="zh-CN"/>
          </a:p>
          <a:p>
            <a:r>
              <a:rPr lang="zh-CN" altLang="en-US"/>
              <a:t>销量排名</a:t>
            </a:r>
            <a:r>
              <a:rPr lang="en-US" altLang="zh-CN"/>
              <a:t>Top10</a:t>
            </a:r>
          </a:p>
        </p:txBody>
      </p:sp>
    </p:spTree>
    <p:extLst>
      <p:ext uri="{BB962C8B-B14F-4D97-AF65-F5344CB8AC3E}">
        <p14:creationId xmlns:p14="http://schemas.microsoft.com/office/powerpoint/2010/main" val="5955189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Apache ECharts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994575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介绍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入门案例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1500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714639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订单统计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2097942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zh-CN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4789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CB0F793-04F6-A14A-F956-FFE0C3E90E44}"/>
              </a:ext>
            </a:extLst>
          </p:cNvPr>
          <p:cNvSpPr txBox="1"/>
          <p:nvPr/>
        </p:nvSpPr>
        <p:spPr>
          <a:xfrm>
            <a:off x="710565" y="1469033"/>
            <a:ext cx="1060196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产品原型：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E93F628-4BE1-D35D-F073-768360012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277" y="1741895"/>
            <a:ext cx="5096786" cy="29925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7E18929-2455-E8E4-EA5D-9AC1C7CAB12D}"/>
              </a:ext>
            </a:extLst>
          </p:cNvPr>
          <p:cNvSpPr txBox="1"/>
          <p:nvPr/>
        </p:nvSpPr>
        <p:spPr>
          <a:xfrm>
            <a:off x="2340277" y="4722664"/>
            <a:ext cx="7916906" cy="1886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/>
              </a:rPr>
              <a:t>业务规则：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555555"/>
                </a:solidFill>
                <a:latin typeface="PingFangSC-Regular"/>
                <a:ea typeface="阿里巴巴普惠体" panose="00020600040101010101"/>
              </a:rPr>
              <a:t>有效订单指状态为 </a:t>
            </a:r>
            <a:r>
              <a:rPr lang="en-US" altLang="zh-CN" sz="1200">
                <a:solidFill>
                  <a:srgbClr val="555555"/>
                </a:solidFill>
                <a:latin typeface="PingFangSC-Regular"/>
                <a:ea typeface="阿里巴巴普惠体" panose="00020600040101010101"/>
              </a:rPr>
              <a:t>“</a:t>
            </a:r>
            <a:r>
              <a:rPr lang="zh-CN" altLang="en-US" sz="1200">
                <a:solidFill>
                  <a:srgbClr val="555555"/>
                </a:solidFill>
                <a:latin typeface="PingFangSC-Regular"/>
                <a:ea typeface="阿里巴巴普惠体" panose="00020600040101010101"/>
              </a:rPr>
              <a:t>已完成</a:t>
            </a:r>
            <a:r>
              <a:rPr lang="en-US" altLang="zh-CN" sz="1200">
                <a:solidFill>
                  <a:srgbClr val="555555"/>
                </a:solidFill>
                <a:latin typeface="PingFangSC-Regular"/>
                <a:ea typeface="阿里巴巴普惠体" panose="00020600040101010101"/>
              </a:rPr>
              <a:t>”</a:t>
            </a:r>
            <a:r>
              <a:rPr lang="zh-CN" altLang="en-US" sz="1200">
                <a:solidFill>
                  <a:srgbClr val="555555"/>
                </a:solidFill>
                <a:latin typeface="PingFangSC-Regular"/>
                <a:ea typeface="阿里巴巴普惠体" panose="00020600040101010101"/>
              </a:rPr>
              <a:t> 的订单</a:t>
            </a:r>
            <a:endParaRPr lang="en-US" altLang="zh-CN" sz="1200">
              <a:solidFill>
                <a:srgbClr val="555555"/>
              </a:solidFill>
              <a:latin typeface="PingFangSC-Regular"/>
              <a:ea typeface="阿里巴巴普惠体" panose="00020600040101010101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555555"/>
                </a:solidFill>
                <a:latin typeface="PingFangSC-Regular"/>
                <a:ea typeface="阿里巴巴普惠体" panose="00020600040101010101"/>
              </a:rPr>
              <a:t>基于可视化报表的折线图展示订单数据，</a:t>
            </a:r>
            <a:r>
              <a:rPr lang="en-US" altLang="zh-CN" sz="1200">
                <a:solidFill>
                  <a:srgbClr val="555555"/>
                </a:solidFill>
                <a:latin typeface="PingFangSC-Regular"/>
                <a:ea typeface="阿里巴巴普惠体" panose="00020600040101010101"/>
              </a:rPr>
              <a:t>X</a:t>
            </a:r>
            <a:r>
              <a:rPr lang="zh-CN" altLang="en-US" sz="1200">
                <a:solidFill>
                  <a:srgbClr val="555555"/>
                </a:solidFill>
                <a:latin typeface="PingFangSC-Regular"/>
                <a:ea typeface="阿里巴巴普惠体" panose="00020600040101010101"/>
              </a:rPr>
              <a:t>轴为日期，</a:t>
            </a:r>
            <a:r>
              <a:rPr lang="en-US" altLang="zh-CN" sz="1200">
                <a:solidFill>
                  <a:srgbClr val="555555"/>
                </a:solidFill>
                <a:latin typeface="PingFangSC-Regular"/>
                <a:ea typeface="阿里巴巴普惠体" panose="00020600040101010101"/>
              </a:rPr>
              <a:t>Y</a:t>
            </a:r>
            <a:r>
              <a:rPr lang="zh-CN" altLang="en-US" sz="1200">
                <a:solidFill>
                  <a:srgbClr val="555555"/>
                </a:solidFill>
                <a:latin typeface="PingFangSC-Regular"/>
                <a:ea typeface="阿里巴巴普惠体" panose="00020600040101010101"/>
              </a:rPr>
              <a:t>轴为订单数量</a:t>
            </a:r>
            <a:endParaRPr lang="en-US" altLang="zh-CN" sz="1200">
              <a:solidFill>
                <a:srgbClr val="555555"/>
              </a:solidFill>
              <a:latin typeface="PingFangSC-Regular"/>
              <a:ea typeface="阿里巴巴普惠体" panose="00020600040101010101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555555"/>
                </a:solidFill>
                <a:latin typeface="PingFangSC-Regular"/>
                <a:ea typeface="阿里巴巴普惠体" panose="00020600040101010101"/>
              </a:rPr>
              <a:t>根据时间选择区间，展示每天的订单总数和有效订单数</a:t>
            </a:r>
            <a:endParaRPr lang="en-US" altLang="zh-CN" sz="1200">
              <a:solidFill>
                <a:srgbClr val="555555"/>
              </a:solidFill>
              <a:latin typeface="PingFangSC-Regular"/>
              <a:ea typeface="阿里巴巴普惠体" panose="00020600040101010101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555555"/>
                </a:solidFill>
                <a:latin typeface="PingFangSC-Regular"/>
                <a:ea typeface="阿里巴巴普惠体" panose="00020600040101010101"/>
              </a:rPr>
              <a:t>展示所选时间区间内的有效订单数、总订单数、订单完成率，订单完成率 </a:t>
            </a:r>
            <a:r>
              <a:rPr lang="en-US" altLang="zh-CN" sz="1200">
                <a:solidFill>
                  <a:srgbClr val="555555"/>
                </a:solidFill>
                <a:latin typeface="PingFangSC-Regular"/>
                <a:ea typeface="阿里巴巴普惠体" panose="00020600040101010101"/>
              </a:rPr>
              <a:t>= </a:t>
            </a:r>
            <a:r>
              <a:rPr lang="zh-CN" altLang="en-US" sz="1200">
                <a:solidFill>
                  <a:srgbClr val="555555"/>
                </a:solidFill>
                <a:latin typeface="PingFangSC-Regular"/>
                <a:ea typeface="阿里巴巴普惠体" panose="00020600040101010101"/>
              </a:rPr>
              <a:t>有效订单数</a:t>
            </a:r>
            <a:r>
              <a:rPr lang="en-US" altLang="zh-CN" sz="1200">
                <a:solidFill>
                  <a:srgbClr val="555555"/>
                </a:solidFill>
                <a:latin typeface="PingFangSC-Regular"/>
                <a:ea typeface="阿里巴巴普惠体" panose="00020600040101010101"/>
              </a:rPr>
              <a:t> / </a:t>
            </a:r>
            <a:r>
              <a:rPr lang="zh-CN" altLang="en-US" sz="1200">
                <a:solidFill>
                  <a:srgbClr val="555555"/>
                </a:solidFill>
                <a:latin typeface="PingFangSC-Regular"/>
                <a:ea typeface="阿里巴巴普惠体" panose="00020600040101010101"/>
              </a:rPr>
              <a:t>总订单数 </a:t>
            </a:r>
            <a:r>
              <a:rPr lang="en-US" altLang="zh-CN" sz="1200">
                <a:solidFill>
                  <a:srgbClr val="555555"/>
                </a:solidFill>
                <a:latin typeface="PingFangSC-Regular"/>
                <a:ea typeface="阿里巴巴普惠体" panose="00020600040101010101"/>
              </a:rPr>
              <a:t>* 100%</a:t>
            </a:r>
          </a:p>
        </p:txBody>
      </p:sp>
    </p:spTree>
    <p:extLst>
      <p:ext uri="{BB962C8B-B14F-4D97-AF65-F5344CB8AC3E}">
        <p14:creationId xmlns:p14="http://schemas.microsoft.com/office/powerpoint/2010/main" val="1808658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803E2CF-4F50-1442-5301-9581C334C3C7}"/>
              </a:ext>
            </a:extLst>
          </p:cNvPr>
          <p:cNvSpPr txBox="1"/>
          <p:nvPr/>
        </p:nvSpPr>
        <p:spPr>
          <a:xfrm>
            <a:off x="710565" y="1542145"/>
            <a:ext cx="1029970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接口设计：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C1308C2-D6B6-F8BF-AD79-1A0C5E0AA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649" y="2709038"/>
            <a:ext cx="3010055" cy="355618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4A58C03-CC41-8097-CCCC-173E9A769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523" y="2194662"/>
            <a:ext cx="6724996" cy="407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060443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714639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订单统计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2097942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zh-CN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05400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4186DB8-14AF-2C80-AD1E-E02B9D11CC65}"/>
              </a:ext>
            </a:extLst>
          </p:cNvPr>
          <p:cNvSpPr txBox="1"/>
          <p:nvPr/>
        </p:nvSpPr>
        <p:spPr>
          <a:xfrm>
            <a:off x="710565" y="1701165"/>
            <a:ext cx="8676196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根据订单统计接口的返回结果设计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VO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8D778C61-452B-9410-5B87-259B119CC174}"/>
              </a:ext>
            </a:extLst>
          </p:cNvPr>
          <p:cNvSpPr/>
          <p:nvPr/>
        </p:nvSpPr>
        <p:spPr>
          <a:xfrm>
            <a:off x="5939554" y="4280687"/>
            <a:ext cx="882031" cy="36562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9B0ED1-FB64-49BB-EEBC-B7F1D26E1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29" y="2563428"/>
            <a:ext cx="4905308" cy="355831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6825086-03D5-041C-89E0-7BCFB4637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690" y="2456732"/>
            <a:ext cx="4178599" cy="409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066637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8FA055-0430-4948-FF6A-002208549AF5}"/>
              </a:ext>
            </a:extLst>
          </p:cNvPr>
          <p:cNvSpPr txBox="1"/>
          <p:nvPr/>
        </p:nvSpPr>
        <p:spPr>
          <a:xfrm>
            <a:off x="710565" y="1454681"/>
            <a:ext cx="8676196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ReportController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中根据订单统计接口创建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orderStatistics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方法：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9A14857-0B3A-AA44-B38D-0CDEAC572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834" y="2197918"/>
            <a:ext cx="10579846" cy="2486025"/>
          </a:xfrm>
          <a:prstGeom prst="roundRect">
            <a:avLst>
              <a:gd name="adj" fmla="val 3190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订单数据统计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begin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end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@GetMapping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“/ordersStatistics”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@ApiOperation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“</a:t>
            </a:r>
            <a:r>
              <a:rPr lang="zh-CN" altLang="en-US" sz="1100">
                <a:solidFill>
                  <a:srgbClr val="067D17"/>
                </a:solidFill>
                <a:latin typeface="宋体" panose="02010600030101010101" pitchFamily="2" charset="-122"/>
                <a:ea typeface="阿里巴巴普惠体" panose="00020600040101010101"/>
              </a:rPr>
              <a:t>订单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数据统计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OrderReportVO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orderStatistics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@DateTimeFormat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(pattern 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"yyyy-MM-dd"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begin,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@DateTimeFormat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(pattern 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"yyyy-MM-dd"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end){</a:t>
            </a:r>
            <a:endParaRPr kumimoji="0" lang="en-US" altLang="zh-CN" sz="11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success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reportService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.getOrderStatistics(begin,end));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2699091783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0B7B74B-E30A-A781-BD8A-70F9FBF6A0C0}"/>
              </a:ext>
            </a:extLst>
          </p:cNvPr>
          <p:cNvSpPr txBox="1"/>
          <p:nvPr/>
        </p:nvSpPr>
        <p:spPr>
          <a:xfrm>
            <a:off x="710565" y="1701165"/>
            <a:ext cx="8676196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ReportService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接口中声明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getOrderStatistics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方法：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E23DC56-05D6-536D-65AF-D0F199175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738" y="2513421"/>
            <a:ext cx="10563942" cy="1314331"/>
          </a:xfrm>
          <a:prstGeom prst="roundRect">
            <a:avLst>
              <a:gd name="adj" fmla="val 5976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根据时间区间统计订单数量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begin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end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OrderReportVO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getOrderStatistics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begin,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end);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577565089"/>
      </p:ext>
    </p:extLst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0B7B74B-E30A-A781-BD8A-70F9FBF6A0C0}"/>
              </a:ext>
            </a:extLst>
          </p:cNvPr>
          <p:cNvSpPr txBox="1"/>
          <p:nvPr/>
        </p:nvSpPr>
        <p:spPr>
          <a:xfrm>
            <a:off x="710565" y="1701165"/>
            <a:ext cx="8676196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ReportServiceImpl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实现类中实现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getOrderStatistics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方法（第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部分）：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F4F681-C050-1E48-3EA8-8D4E86FEC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786" y="2478298"/>
            <a:ext cx="10571894" cy="3340596"/>
          </a:xfrm>
          <a:prstGeom prst="roundRect">
            <a:avLst>
              <a:gd name="adj" fmla="val 2331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根据时间区间统计订单数量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begin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end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OrderReportVO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getOrderStatistics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begin,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end)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dateList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ArrayList&lt;&gt;();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dateList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.add(begin);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while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(!begin.equals(end)){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begin = begin.plusDays(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1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dateList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.add(begin);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每天订单总数集合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Integer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orderCountList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ArrayList&lt;&gt;();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每天有效订单数集合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Integer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validOrderCountList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ArrayList&lt;&gt;();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2236890933"/>
      </p:ext>
    </p:extLst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0B7B74B-E30A-A781-BD8A-70F9FBF6A0C0}"/>
              </a:ext>
            </a:extLst>
          </p:cNvPr>
          <p:cNvSpPr txBox="1"/>
          <p:nvPr/>
        </p:nvSpPr>
        <p:spPr>
          <a:xfrm>
            <a:off x="710565" y="1701165"/>
            <a:ext cx="8676196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ReportServiceImpl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实现类中实现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getOrderStatistics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方法（第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部分）：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3F88473-B261-590F-29F3-6E44241DA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445" y="2489345"/>
            <a:ext cx="10575677" cy="2998768"/>
          </a:xfrm>
          <a:prstGeom prst="roundRect">
            <a:avLst>
              <a:gd name="adj" fmla="val 2632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for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 date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: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dateList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LocalDateTime beginTime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date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MIN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LocalDateTime endTime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date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MAX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查询每天的总订单数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select count(id) from orders where order_time &gt; ? and order_time &lt; ?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Integer orderCount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getOrderCount(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beginTime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endTime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null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查询每天的有效订单数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select count(id) from orders where order_time &gt; ? and order_time &lt; ? and status = ?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Integer validOrderCount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getOrderCount(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beginTime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endTime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COMPLETED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orderCountList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.add(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orderCount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validOrderCountList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.add(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validOrderCount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时间区间内的总订单数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Integer totalOrderCount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orderCountList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.stream().reduce(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Integer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::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sum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).get();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时间区间内的总有效订单数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Integer validOrderCount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validOrderCountList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.stream().reduce(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Integer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::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sum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).get();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664188631"/>
      </p:ext>
    </p:extLst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0B7B74B-E30A-A781-BD8A-70F9FBF6A0C0}"/>
              </a:ext>
            </a:extLst>
          </p:cNvPr>
          <p:cNvSpPr txBox="1"/>
          <p:nvPr/>
        </p:nvSpPr>
        <p:spPr>
          <a:xfrm>
            <a:off x="710565" y="1701165"/>
            <a:ext cx="8676196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ReportServiceImpl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实现类中实现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getOrderStatistics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方法（第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3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部分）：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040656-B8E9-2CA3-56B9-BC261E127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394" y="2494121"/>
            <a:ext cx="10609188" cy="2656939"/>
          </a:xfrm>
          <a:prstGeom prst="roundRect">
            <a:avLst>
              <a:gd name="adj" fmla="val 3012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订单完成率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Double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orderCompletionRate 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0.0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totalOrderCount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!=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0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orderCompletionRate 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validOrderCount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.doubleValue() /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totalOrderCount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OrderReportVO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builder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.dateList(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StringUtils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join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dateList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","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.orderCountList(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StringUtils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join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orderCountList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","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.validOrderCountList(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StringUtils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join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validOrderCountList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","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.totalOrderCount(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totalOrderCount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.validOrderCount(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validOrderCount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.orderCompletionRate(orderCompletionRate)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.build();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260265519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Apache ECharts </a:t>
            </a:r>
            <a:r>
              <a:rPr lang="zh-CN" altLang="en-US"/>
              <a:t>介绍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4BF5649-CB92-D8EE-3D5B-6EEEAEA9C880}"/>
              </a:ext>
            </a:extLst>
          </p:cNvPr>
          <p:cNvSpPr txBox="1"/>
          <p:nvPr/>
        </p:nvSpPr>
        <p:spPr>
          <a:xfrm>
            <a:off x="710880" y="1561439"/>
            <a:ext cx="10905976" cy="1008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Apache ECharts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是一款基于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Javascript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的数据可视化图表库，提供直观，生动，可交互，可个性化定制的数据可视化图表。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>
              <a:lnSpc>
                <a:spcPct val="20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官网地址：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  <a:hlinkClick r:id="rId2"/>
              </a:rPr>
              <a:t>https://echarts.apache.org/zh/index.html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931EE8D-1D1E-1E09-1BA7-88E858CB2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90" y="3043582"/>
            <a:ext cx="7156174" cy="340663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32648443"/>
      </p:ext>
    </p:extLst>
  </p:cSld>
  <p:clrMapOvr>
    <a:masterClrMapping/>
  </p:clrMapOvr>
  <p:transition spd="slow"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0B7B74B-E30A-A781-BD8A-70F9FBF6A0C0}"/>
              </a:ext>
            </a:extLst>
          </p:cNvPr>
          <p:cNvSpPr txBox="1"/>
          <p:nvPr/>
        </p:nvSpPr>
        <p:spPr>
          <a:xfrm>
            <a:off x="710565" y="1701165"/>
            <a:ext cx="8676196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ReportServiceImpl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实现类中提供私有方法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getOrderCount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8824285-D9BA-1F8A-1F3E-41696FA51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034" y="2480208"/>
            <a:ext cx="10598646" cy="2509838"/>
          </a:xfrm>
          <a:prstGeom prst="roundRect">
            <a:avLst>
              <a:gd name="adj" fmla="val 3532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根据时间区间统计指定状态的订单数量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beginTime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endTime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status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private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Integer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getOrderCount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LocalDateTime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beginTime,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LocalDateTime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endTime,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Integer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status)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Map map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HashMap();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map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.put(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"status"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status);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map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.put(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"begin"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,beginTime);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map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.put(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"end"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endTime);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orderMapper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.countByMap(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map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502863802"/>
      </p:ext>
    </p:extLst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E46AEBC-166E-5500-711E-B6B32B1B56E4}"/>
              </a:ext>
            </a:extLst>
          </p:cNvPr>
          <p:cNvSpPr txBox="1"/>
          <p:nvPr/>
        </p:nvSpPr>
        <p:spPr>
          <a:xfrm>
            <a:off x="710565" y="1701165"/>
            <a:ext cx="8676196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OrderMapper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接口中声明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countByMap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方法：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A08706F-EA2D-AE48-E166-7BB3AD732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898" y="2650539"/>
            <a:ext cx="10561781" cy="975033"/>
          </a:xfrm>
          <a:prstGeom prst="roundRect">
            <a:avLst>
              <a:gd name="adj" fmla="val 7062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根据动态条件统计订单数量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</a:rPr>
              <a:t>map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Integer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countByMap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map);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171126"/>
      </p:ext>
    </p:extLst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CDF06B3-EE00-58C0-4298-8B305A4157E1}"/>
              </a:ext>
            </a:extLst>
          </p:cNvPr>
          <p:cNvSpPr txBox="1"/>
          <p:nvPr/>
        </p:nvSpPr>
        <p:spPr>
          <a:xfrm>
            <a:off x="710565" y="1701165"/>
            <a:ext cx="8676196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OrderMapper.xml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文件中编写动态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SQL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F985E03-2AD0-AB5E-48EC-7A48710D7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512" y="2618250"/>
            <a:ext cx="10569794" cy="2486025"/>
          </a:xfrm>
          <a:prstGeom prst="roundRect">
            <a:avLst>
              <a:gd name="adj" fmla="val 2630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select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="countByMap"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resultType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="java.lang.Integer"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select count(id) from orders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="status != null"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and status = #{status}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="begin != null"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and order_time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BE6"/>
                </a:solidFill>
                <a:effectLst/>
                <a:latin typeface="Consolas" panose="020B0609020204030204" pitchFamily="49" charset="0"/>
              </a:rPr>
              <a:t>&amp;gt;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#{begin}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="end != null"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and order_time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BE6"/>
                </a:solidFill>
                <a:effectLst/>
                <a:latin typeface="Consolas" panose="020B0609020204030204" pitchFamily="49" charset="0"/>
              </a:rPr>
              <a:t>&amp;lt;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#{end}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710183"/>
      </p:ext>
    </p:extLst>
  </p:cSld>
  <p:clrMapOvr>
    <a:masterClrMapping/>
  </p:clrMapOvr>
  <p:transition spd="slow"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714639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订单统计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2097942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zh-CN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80683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功能测试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2D040EB-02EF-C286-5960-4069EC3C9D91}"/>
              </a:ext>
            </a:extLst>
          </p:cNvPr>
          <p:cNvSpPr txBox="1"/>
          <p:nvPr/>
        </p:nvSpPr>
        <p:spPr>
          <a:xfrm>
            <a:off x="710565" y="1616075"/>
            <a:ext cx="9768205" cy="149540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可以通过如下方式进行测试：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接口文档测试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前后端联调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EB54980-8BA5-388C-AF82-B8382A0BD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399" y="3551092"/>
            <a:ext cx="10459202" cy="202523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96745208"/>
      </p:ext>
    </p:extLst>
  </p:cSld>
  <p:clrMapOvr>
    <a:masterClrMapping/>
  </p:clrMapOvr>
  <p:transition spd="slow">
    <p:push dir="u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4D2954-D48C-E398-816E-76C84B0C8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2027584"/>
            <a:ext cx="5973761" cy="3108959"/>
          </a:xfrm>
        </p:spPr>
        <p:txBody>
          <a:bodyPr/>
          <a:lstStyle/>
          <a:p>
            <a:r>
              <a:rPr lang="en-US" altLang="zh-CN"/>
              <a:t>Apache ECharts</a:t>
            </a:r>
          </a:p>
          <a:p>
            <a:r>
              <a:rPr lang="zh-CN" altLang="en-US"/>
              <a:t>营业额统计</a:t>
            </a:r>
            <a:endParaRPr lang="en-US" altLang="zh-CN"/>
          </a:p>
          <a:p>
            <a:r>
              <a:rPr lang="zh-CN" altLang="en-US"/>
              <a:t>用户统计</a:t>
            </a:r>
            <a:endParaRPr lang="en-US" altLang="zh-CN"/>
          </a:p>
          <a:p>
            <a:r>
              <a:rPr lang="zh-CN" altLang="en-US"/>
              <a:t>订单统计</a:t>
            </a:r>
            <a:endParaRPr lang="en-US" altLang="zh-CN"/>
          </a:p>
          <a:p>
            <a:r>
              <a:rPr lang="zh-CN" altLang="en-US"/>
              <a:t>销量排名</a:t>
            </a:r>
            <a:r>
              <a:rPr lang="en-US" altLang="zh-CN"/>
              <a:t>Top10</a:t>
            </a:r>
          </a:p>
        </p:txBody>
      </p:sp>
    </p:spTree>
    <p:extLst>
      <p:ext uri="{BB962C8B-B14F-4D97-AF65-F5344CB8AC3E}">
        <p14:creationId xmlns:p14="http://schemas.microsoft.com/office/powerpoint/2010/main" val="17891764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714639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销量排名</a:t>
            </a:r>
            <a:r>
              <a:rPr lang="en-US" altLang="zh-CN"/>
              <a:t>Top10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05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2097942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zh-CN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45229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CB0F793-04F6-A14A-F956-FFE0C3E90E44}"/>
              </a:ext>
            </a:extLst>
          </p:cNvPr>
          <p:cNvSpPr txBox="1"/>
          <p:nvPr/>
        </p:nvSpPr>
        <p:spPr>
          <a:xfrm>
            <a:off x="710565" y="1675765"/>
            <a:ext cx="1060196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产品原型：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382A46-7C47-6DA4-80E7-900E43436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132" y="1899223"/>
            <a:ext cx="4754967" cy="295890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AB64713-7A5E-4A52-E06F-60C2A1A200F5}"/>
              </a:ext>
            </a:extLst>
          </p:cNvPr>
          <p:cNvSpPr txBox="1"/>
          <p:nvPr/>
        </p:nvSpPr>
        <p:spPr>
          <a:xfrm>
            <a:off x="2250132" y="4842655"/>
            <a:ext cx="6627861" cy="1754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业务规则：</a:t>
            </a:r>
            <a:endParaRPr lang="en-US" altLang="zh-CN" sz="1400">
              <a:solidFill>
                <a:srgbClr val="555555"/>
              </a:solidFill>
              <a:latin typeface="PingFangSC-Regular"/>
              <a:ea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555555"/>
                </a:solidFill>
                <a:latin typeface="PingFangSC-Regular"/>
                <a:ea typeface="阿里巴巴普惠体" panose="00020600040101010101" pitchFamily="18" charset="-122"/>
              </a:rPr>
              <a:t>根据时间选择区间，展示销量前</a:t>
            </a:r>
            <a:r>
              <a:rPr lang="en-US" altLang="zh-CN" sz="1400">
                <a:solidFill>
                  <a:srgbClr val="555555"/>
                </a:solidFill>
                <a:latin typeface="PingFangSC-Regular"/>
                <a:ea typeface="阿里巴巴普惠体" panose="00020600040101010101" pitchFamily="18" charset="-122"/>
              </a:rPr>
              <a:t>10</a:t>
            </a:r>
            <a:r>
              <a:rPr lang="zh-CN" altLang="en-US" sz="1400">
                <a:solidFill>
                  <a:srgbClr val="555555"/>
                </a:solidFill>
                <a:latin typeface="PingFangSC-Regular"/>
                <a:ea typeface="阿里巴巴普惠体" panose="00020600040101010101" pitchFamily="18" charset="-122"/>
              </a:rPr>
              <a:t>的商品（包括菜品和套餐）</a:t>
            </a:r>
            <a:endParaRPr lang="en-US" altLang="zh-CN" sz="1400">
              <a:solidFill>
                <a:srgbClr val="555555"/>
              </a:solidFill>
              <a:latin typeface="PingFangSC-Regular"/>
              <a:ea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555555"/>
                </a:solidFill>
                <a:latin typeface="PingFangSC-Regular"/>
                <a:ea typeface="阿里巴巴普惠体" panose="00020600040101010101" pitchFamily="18" charset="-122"/>
              </a:rPr>
              <a:t>基于可视化报表的柱状图降序展示商品销量</a:t>
            </a:r>
            <a:endParaRPr lang="en-US" altLang="zh-CN" sz="1400">
              <a:solidFill>
                <a:srgbClr val="555555"/>
              </a:solidFill>
              <a:latin typeface="PingFangSC-Regular"/>
              <a:ea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555555"/>
                </a:solidFill>
                <a:latin typeface="PingFangSC-Regular"/>
                <a:ea typeface="阿里巴巴普惠体" panose="00020600040101010101" pitchFamily="18" charset="-122"/>
              </a:rPr>
              <a:t>此处的销量为商品销售的份数</a:t>
            </a:r>
            <a:endParaRPr lang="en-US" altLang="zh-CN" sz="1400">
              <a:solidFill>
                <a:srgbClr val="555555"/>
              </a:solidFill>
              <a:latin typeface="PingFangSC-Regular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92387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CB0F793-04F6-A14A-F956-FFE0C3E90E44}"/>
              </a:ext>
            </a:extLst>
          </p:cNvPr>
          <p:cNvSpPr txBox="1"/>
          <p:nvPr/>
        </p:nvSpPr>
        <p:spPr>
          <a:xfrm>
            <a:off x="710565" y="1675765"/>
            <a:ext cx="1060196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接口设计：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8AC1185-0828-F357-4C35-6A78E6424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418" y="2585344"/>
            <a:ext cx="2984653" cy="351808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FFF68C4-13FB-1C91-BB9B-5A8F02E8F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699" y="3531543"/>
            <a:ext cx="5797848" cy="257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888649"/>
      </p:ext>
    </p:extLst>
  </p:cSld>
  <p:clrMapOvr>
    <a:masterClrMapping/>
  </p:clrMapOvr>
  <p:transition spd="slow">
    <p:push dir="u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714639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销量排名</a:t>
            </a:r>
            <a:r>
              <a:rPr lang="en-US" altLang="zh-CN"/>
              <a:t>Top10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05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2097942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zh-CN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61711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Apache ECharts </a:t>
            </a:r>
            <a:r>
              <a:rPr lang="zh-CN" altLang="en-US"/>
              <a:t>介绍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4BF5649-CB92-D8EE-3D5B-6EEEAEA9C880}"/>
              </a:ext>
            </a:extLst>
          </p:cNvPr>
          <p:cNvSpPr txBox="1"/>
          <p:nvPr/>
        </p:nvSpPr>
        <p:spPr>
          <a:xfrm>
            <a:off x="710880" y="1704559"/>
            <a:ext cx="10203625" cy="514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效果展示：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518F3E9-11B6-C1C7-3D73-CEBDF3655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104" y="1998756"/>
            <a:ext cx="5922422" cy="37269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E804C63-DFC7-4220-9C39-3F5CC9B72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079" y="1964061"/>
            <a:ext cx="5981944" cy="372689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28340EE-6FA1-8E48-1A98-879446E42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5830" y="1797082"/>
            <a:ext cx="6142969" cy="389387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6FFD050-BD1D-C7CE-7F69-10D052F62FC9}"/>
              </a:ext>
            </a:extLst>
          </p:cNvPr>
          <p:cNvSpPr txBox="1"/>
          <p:nvPr/>
        </p:nvSpPr>
        <p:spPr>
          <a:xfrm>
            <a:off x="3514475" y="5919379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通过直观的图表来展示</a:t>
            </a:r>
            <a:r>
              <a:rPr lang="zh-CN" altLang="en-US" sz="2000">
                <a:solidFill>
                  <a:srgbClr val="FF0000"/>
                </a:solidFill>
                <a:ea typeface="阿里巴巴普惠体" panose="00020600040101010101"/>
              </a:rPr>
              <a:t>数据</a:t>
            </a:r>
            <a:endParaRPr lang="zh-CN" altLang="en-US" sz="2000" dirty="0">
              <a:solidFill>
                <a:srgbClr val="FF0000"/>
              </a:solidFill>
              <a:ea typeface="阿里巴巴普惠体" panose="00020600040101010101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5343130-C780-41FA-E5C4-2AEAEE6F0FBC}"/>
              </a:ext>
            </a:extLst>
          </p:cNvPr>
          <p:cNvSpPr txBox="1"/>
          <p:nvPr/>
        </p:nvSpPr>
        <p:spPr>
          <a:xfrm>
            <a:off x="8619214" y="330774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柱形图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559560F-8BCE-B0F4-20BB-E1605C77D1B3}"/>
              </a:ext>
            </a:extLst>
          </p:cNvPr>
          <p:cNvSpPr txBox="1"/>
          <p:nvPr/>
        </p:nvSpPr>
        <p:spPr>
          <a:xfrm>
            <a:off x="8619210" y="372494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折线图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3D8B2D-AAFE-8A3C-F199-BC24C7313327}"/>
              </a:ext>
            </a:extLst>
          </p:cNvPr>
          <p:cNvSpPr txBox="1"/>
          <p:nvPr/>
        </p:nvSpPr>
        <p:spPr>
          <a:xfrm>
            <a:off x="8619212" y="3512351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饼形图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3692110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/>
      <p:bldP spid="2" grpId="1"/>
      <p:bldP spid="3" grpId="0"/>
      <p:bldP spid="5" grpId="0"/>
      <p:bldP spid="5" grpId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3B599AA-D862-999B-F96C-3703F7F97F41}"/>
              </a:ext>
            </a:extLst>
          </p:cNvPr>
          <p:cNvSpPr txBox="1"/>
          <p:nvPr/>
        </p:nvSpPr>
        <p:spPr>
          <a:xfrm>
            <a:off x="710565" y="1701165"/>
            <a:ext cx="8676196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根据销量排名接口的返回结果设计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VO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80002AD8-21A2-A464-ACAB-CE85127CD326}"/>
              </a:ext>
            </a:extLst>
          </p:cNvPr>
          <p:cNvSpPr/>
          <p:nvPr/>
        </p:nvSpPr>
        <p:spPr>
          <a:xfrm>
            <a:off x="6127783" y="4430373"/>
            <a:ext cx="686487" cy="36562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6DD15FB-4ED6-F79F-93E5-9BED37D34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08" y="3022002"/>
            <a:ext cx="5015476" cy="265051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74258E7-5F6B-91A6-C8D8-4FA93ECC8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8625" y="3579856"/>
            <a:ext cx="4496031" cy="184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475245"/>
      </p:ext>
    </p:extLst>
  </p:cSld>
  <p:clrMapOvr>
    <a:masterClrMapping/>
  </p:clrMapOvr>
  <p:transition spd="slow">
    <p:push dir="u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38AE851-564B-C9BF-2BF2-B45F2402CE81}"/>
              </a:ext>
            </a:extLst>
          </p:cNvPr>
          <p:cNvSpPr txBox="1"/>
          <p:nvPr/>
        </p:nvSpPr>
        <p:spPr>
          <a:xfrm>
            <a:off x="710565" y="1486482"/>
            <a:ext cx="8676196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ReportController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中根据销量排名接口创建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top10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方法：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63C7BF3-D529-C254-AFDC-F33CC00DF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786" y="2214380"/>
            <a:ext cx="10555991" cy="2486025"/>
          </a:xfrm>
          <a:prstGeom prst="roundRect">
            <a:avLst>
              <a:gd name="adj" fmla="val 3189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销量排名统计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begin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end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@GetMapping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"/top10"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@ApiOperation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销量排名统计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SalesTop10ReportVO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top10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@DateTimeFormat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(pattern 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"yyyy-MM-dd"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begin,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@DateTimeFormat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(pattern 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"yyyy-MM-dd"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end){</a:t>
            </a:r>
            <a:endParaRPr kumimoji="0" lang="en-US" altLang="zh-CN" sz="11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success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reportService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.getSalesTop10(begin,end));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027347248"/>
      </p:ext>
    </p:extLst>
  </p:cSld>
  <p:clrMapOvr>
    <a:masterClrMapping/>
  </p:clrMapOvr>
  <p:transition spd="slow">
    <p:push dir="u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38AE851-564B-C9BF-2BF2-B45F2402CE81}"/>
              </a:ext>
            </a:extLst>
          </p:cNvPr>
          <p:cNvSpPr txBox="1"/>
          <p:nvPr/>
        </p:nvSpPr>
        <p:spPr>
          <a:xfrm>
            <a:off x="710565" y="1701165"/>
            <a:ext cx="8676196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ReportService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接口中声明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getSalesTop10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方法：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CFDEDB0-E9C2-6482-A6E2-D85F93D01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129" y="2513421"/>
            <a:ext cx="10591552" cy="1314331"/>
          </a:xfrm>
          <a:prstGeom prst="roundRect">
            <a:avLst>
              <a:gd name="adj" fmla="val 5976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查询指定时间区间内的销量排名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top10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begin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end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SalesTop10ReportVO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getSalesTop10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begin,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end);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483349707"/>
      </p:ext>
    </p:extLst>
  </p:cSld>
  <p:clrMapOvr>
    <a:masterClrMapping/>
  </p:clrMapOvr>
  <p:transition spd="slow">
    <p:push dir="u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38AE851-564B-C9BF-2BF2-B45F2402CE81}"/>
              </a:ext>
            </a:extLst>
          </p:cNvPr>
          <p:cNvSpPr txBox="1"/>
          <p:nvPr/>
        </p:nvSpPr>
        <p:spPr>
          <a:xfrm>
            <a:off x="710565" y="1701165"/>
            <a:ext cx="8676196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ReportServiceImpl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实现类中实现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getSalesTop10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方法：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DE720BF-834E-4D86-22E7-B2E782A09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979" y="2515172"/>
            <a:ext cx="10587701" cy="3340596"/>
          </a:xfrm>
          <a:prstGeom prst="roundRect">
            <a:avLst>
              <a:gd name="adj" fmla="val 2085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查询指定时间区间内的销量排名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top10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begin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end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@return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SalesTop10ReportVO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getSalesTop10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begin,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end)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LocalDateTime beginTime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(begin,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MIN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LocalDateTime endTime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(end,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MAX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GoodsSalesDTO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goodsSalesDTOList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orderMapper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.getSalesTop10(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beginTime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endTime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 nameList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StringUtils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join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goodsSalesDTOList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.stream().map(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GoodsSalesDTO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::getName).collect(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Collectors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toList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()),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","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 numberList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StringUtils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join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goodsSalesDTOList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.stream().map(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GoodsSalesDTO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::getNumber).collect(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Collectors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toList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()),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","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return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SalesTop10ReportVO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builder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.nameList(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nameList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.numberList(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numberList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.build();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278759468"/>
      </p:ext>
    </p:extLst>
  </p:cSld>
  <p:clrMapOvr>
    <a:masterClrMapping/>
  </p:clrMapOvr>
  <p:transition spd="slow">
    <p:push dir="u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38AE851-564B-C9BF-2BF2-B45F2402CE81}"/>
              </a:ext>
            </a:extLst>
          </p:cNvPr>
          <p:cNvSpPr txBox="1"/>
          <p:nvPr/>
        </p:nvSpPr>
        <p:spPr>
          <a:xfrm>
            <a:off x="710565" y="1701165"/>
            <a:ext cx="8676196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OrderMapper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接口中声明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getSalesTop10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方法：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BA9BD5F-344A-0510-61D1-3AF5A1057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272" y="2497144"/>
            <a:ext cx="10573408" cy="1140143"/>
          </a:xfrm>
          <a:prstGeom prst="roundRect">
            <a:avLst>
              <a:gd name="adj" fmla="val 4992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查询商品销量排名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</a:rPr>
              <a:t>begin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</a:rPr>
              <a:t>end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GoodsSalesDTO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getSalesTop10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LocalDateTime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begin,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LocalDateTime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end);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448213"/>
      </p:ext>
    </p:extLst>
  </p:cSld>
  <p:clrMapOvr>
    <a:masterClrMapping/>
  </p:clrMapOvr>
  <p:transition spd="slow">
    <p:push dir="u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38AE851-564B-C9BF-2BF2-B45F2402CE81}"/>
              </a:ext>
            </a:extLst>
          </p:cNvPr>
          <p:cNvSpPr txBox="1"/>
          <p:nvPr/>
        </p:nvSpPr>
        <p:spPr>
          <a:xfrm>
            <a:off x="710565" y="1701165"/>
            <a:ext cx="8676196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OrderMapper.xml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文件中编写动态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SQL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B5E0F43-57C2-DECE-ADC2-3FE4A173F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838" y="2523919"/>
            <a:ext cx="10566842" cy="2486025"/>
          </a:xfrm>
          <a:prstGeom prst="roundRect">
            <a:avLst>
              <a:gd name="adj" fmla="val 2657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select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="getSalesTop10"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resultType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="com.sky.dto.GoodsSalesDTO"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select od.name name,sum(od.number) number from order_detail od ,orders o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where od.order_id = o.id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and o.status = 5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="begin != null"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and order_time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BE6"/>
                </a:solidFill>
                <a:effectLst/>
                <a:latin typeface="Consolas" panose="020B0609020204030204" pitchFamily="49" charset="0"/>
              </a:rPr>
              <a:t>&amp;gt;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#{begin}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="end != null"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and order_time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4BE6"/>
                </a:solidFill>
                <a:effectLst/>
                <a:latin typeface="Consolas" panose="020B0609020204030204" pitchFamily="49" charset="0"/>
              </a:rPr>
              <a:t>&amp;lt;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#{end}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group by name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order by number desc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limit 0, 10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720730"/>
      </p:ext>
    </p:extLst>
  </p:cSld>
  <p:clrMapOvr>
    <a:masterClrMapping/>
  </p:clrMapOvr>
  <p:transition spd="slow">
    <p:push dir="u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714639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销量排名</a:t>
            </a:r>
            <a:r>
              <a:rPr lang="en-US" altLang="zh-CN"/>
              <a:t>Top10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05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2097942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zh-CN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50726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功能测试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2D040EB-02EF-C286-5960-4069EC3C9D91}"/>
              </a:ext>
            </a:extLst>
          </p:cNvPr>
          <p:cNvSpPr txBox="1"/>
          <p:nvPr/>
        </p:nvSpPr>
        <p:spPr>
          <a:xfrm>
            <a:off x="710565" y="1616075"/>
            <a:ext cx="9768205" cy="149540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可以通过如下方式进行测试：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接口文档测试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前后端联调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9FEC191-8A75-CD38-8ED6-2C8EF4A10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410" y="3690670"/>
            <a:ext cx="10457376" cy="137632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7749828"/>
      </p:ext>
    </p:extLst>
  </p:cSld>
  <p:clrMapOvr>
    <a:masterClrMapping/>
  </p:clrMapOvr>
  <p:transition spd="slow">
    <p:push dir="u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090868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Apache ECharts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994575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介绍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入门案例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62459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入门案例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AA357AB-98DA-DF7D-8374-7DA563D062DB}"/>
              </a:ext>
            </a:extLst>
          </p:cNvPr>
          <p:cNvSpPr txBox="1"/>
          <p:nvPr/>
        </p:nvSpPr>
        <p:spPr>
          <a:xfrm>
            <a:off x="710880" y="1704559"/>
            <a:ext cx="10203625" cy="514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Apache Echarts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官方提供的快速入门：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  <a:hlinkClick r:id="rId2"/>
              </a:rPr>
              <a:t>https://echarts.apache.org/handbook/zh/get-started/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3A7A31F-F70E-FC48-62C6-BF6C631EE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070" y="2796494"/>
            <a:ext cx="5687160" cy="368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7134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入门案例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AA357AB-98DA-DF7D-8374-7DA563D062DB}"/>
              </a:ext>
            </a:extLst>
          </p:cNvPr>
          <p:cNvSpPr txBox="1"/>
          <p:nvPr/>
        </p:nvSpPr>
        <p:spPr>
          <a:xfrm>
            <a:off x="710880" y="1704559"/>
            <a:ext cx="10698800" cy="15006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总结：使用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Echarts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，重点在于研究当前图表所需的</a:t>
            </a:r>
            <a:r>
              <a:rPr lang="zh-CN" altLang="en-US" sz="1600">
                <a:solidFill>
                  <a:srgbClr val="FF0000"/>
                </a:solidFill>
                <a:ea typeface="阿里巴巴普惠体" panose="00020600040101010101"/>
              </a:rPr>
              <a:t>数据格式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。通常是需要后端提供符合格式要求的动态数据，然后响应给前端来展示图表。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>
              <a:lnSpc>
                <a:spcPct val="200000"/>
              </a:lnSpc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90865083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109811</TotalTime>
  <Words>3680</Words>
  <Application>Microsoft Office PowerPoint</Application>
  <PresentationFormat>宽屏</PresentationFormat>
  <Paragraphs>249</Paragraphs>
  <Slides>68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68</vt:i4>
      </vt:variant>
    </vt:vector>
  </HeadingPairs>
  <TitlesOfParts>
    <vt:vector size="93" baseType="lpstr">
      <vt:lpstr>Alibaba PuHuiTi B</vt:lpstr>
      <vt:lpstr>Alibaba PuHuiTi M</vt:lpstr>
      <vt:lpstr>Alibaba PuHuiTi Medium</vt:lpstr>
      <vt:lpstr>Alibaba PuHuiTi R</vt:lpstr>
      <vt:lpstr>PingFangSC-Regular</vt:lpstr>
      <vt:lpstr>阿里巴巴普惠体</vt:lpstr>
      <vt:lpstr>等线</vt:lpstr>
      <vt:lpstr>黑体</vt:lpstr>
      <vt:lpstr>STKaiti</vt:lpstr>
      <vt:lpstr>STKaiti</vt:lpstr>
      <vt:lpstr>宋体</vt:lpstr>
      <vt:lpstr>Arial</vt:lpstr>
      <vt:lpstr>Calibri</vt:lpstr>
      <vt:lpstr>Consolas</vt:lpstr>
      <vt:lpstr>Segoe UI</vt:lpstr>
      <vt:lpstr>Verdana</vt:lpstr>
      <vt:lpstr>Wingdings</vt:lpstr>
      <vt:lpstr>Wingdings 3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数据统计–图形报表</vt:lpstr>
      <vt:lpstr>PowerPoint 演示文稿</vt:lpstr>
      <vt:lpstr>PowerPoint 演示文稿</vt:lpstr>
      <vt:lpstr>Apache ECharts</vt:lpstr>
      <vt:lpstr>Apache ECharts 介绍</vt:lpstr>
      <vt:lpstr>Apache ECharts 介绍</vt:lpstr>
      <vt:lpstr>Apache ECharts</vt:lpstr>
      <vt:lpstr>入门案例</vt:lpstr>
      <vt:lpstr>入门案例</vt:lpstr>
      <vt:lpstr>PowerPoint 演示文稿</vt:lpstr>
      <vt:lpstr>营业额统计</vt:lpstr>
      <vt:lpstr>需求分析和设计</vt:lpstr>
      <vt:lpstr>需求分析和设计</vt:lpstr>
      <vt:lpstr>营业额统计</vt:lpstr>
      <vt:lpstr>代码开发</vt:lpstr>
      <vt:lpstr>代码开发</vt:lpstr>
      <vt:lpstr>代码开发</vt:lpstr>
      <vt:lpstr>代码开发</vt:lpstr>
      <vt:lpstr>代码开发</vt:lpstr>
      <vt:lpstr>代码开发</vt:lpstr>
      <vt:lpstr>代码开发</vt:lpstr>
      <vt:lpstr>营业额统计</vt:lpstr>
      <vt:lpstr>功能测试</vt:lpstr>
      <vt:lpstr>PowerPoint 演示文稿</vt:lpstr>
      <vt:lpstr>用户统计</vt:lpstr>
      <vt:lpstr>需求分析和设计</vt:lpstr>
      <vt:lpstr>需求分析和设计</vt:lpstr>
      <vt:lpstr>用户统计</vt:lpstr>
      <vt:lpstr>代码开发</vt:lpstr>
      <vt:lpstr>代码开发</vt:lpstr>
      <vt:lpstr>代码开发</vt:lpstr>
      <vt:lpstr>代码开发</vt:lpstr>
      <vt:lpstr>代码开发</vt:lpstr>
      <vt:lpstr>代码开发</vt:lpstr>
      <vt:lpstr>代码开发</vt:lpstr>
      <vt:lpstr>代码开发</vt:lpstr>
      <vt:lpstr>用户统计</vt:lpstr>
      <vt:lpstr>功能测试</vt:lpstr>
      <vt:lpstr>PowerPoint 演示文稿</vt:lpstr>
      <vt:lpstr>订单统计</vt:lpstr>
      <vt:lpstr>需求分析和设计</vt:lpstr>
      <vt:lpstr>需求分析和设计</vt:lpstr>
      <vt:lpstr>订单统计</vt:lpstr>
      <vt:lpstr>代码开发</vt:lpstr>
      <vt:lpstr>代码开发</vt:lpstr>
      <vt:lpstr>代码开发</vt:lpstr>
      <vt:lpstr>代码开发</vt:lpstr>
      <vt:lpstr>代码开发</vt:lpstr>
      <vt:lpstr>代码开发</vt:lpstr>
      <vt:lpstr>代码开发</vt:lpstr>
      <vt:lpstr>代码开发</vt:lpstr>
      <vt:lpstr>代码开发</vt:lpstr>
      <vt:lpstr>订单统计</vt:lpstr>
      <vt:lpstr>功能测试</vt:lpstr>
      <vt:lpstr>PowerPoint 演示文稿</vt:lpstr>
      <vt:lpstr>销量排名Top10</vt:lpstr>
      <vt:lpstr>需求分析和设计</vt:lpstr>
      <vt:lpstr>需求分析和设计</vt:lpstr>
      <vt:lpstr>销量排名Top10</vt:lpstr>
      <vt:lpstr>代码开发</vt:lpstr>
      <vt:lpstr>代码开发</vt:lpstr>
      <vt:lpstr>代码开发</vt:lpstr>
      <vt:lpstr>代码开发</vt:lpstr>
      <vt:lpstr>代码开发</vt:lpstr>
      <vt:lpstr>代码开发</vt:lpstr>
      <vt:lpstr>销量排名Top10</vt:lpstr>
      <vt:lpstr>功能测试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itcast</cp:lastModifiedBy>
  <cp:revision>11032</cp:revision>
  <dcterms:created xsi:type="dcterms:W3CDTF">2020-03-31T02:23:27Z</dcterms:created>
  <dcterms:modified xsi:type="dcterms:W3CDTF">2023-03-16T09:45:12Z</dcterms:modified>
</cp:coreProperties>
</file>