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48"/>
  </p:notesMasterIdLst>
  <p:handoutMasterIdLst>
    <p:handoutMasterId r:id="rId49"/>
  </p:handoutMasterIdLst>
  <p:sldIdLst>
    <p:sldId id="1913" r:id="rId8"/>
    <p:sldId id="1880" r:id="rId9"/>
    <p:sldId id="2315" r:id="rId10"/>
    <p:sldId id="1702" r:id="rId11"/>
    <p:sldId id="1710" r:id="rId12"/>
    <p:sldId id="1859" r:id="rId13"/>
    <p:sldId id="2321" r:id="rId14"/>
    <p:sldId id="2326" r:id="rId15"/>
    <p:sldId id="2322" r:id="rId16"/>
    <p:sldId id="2323" r:id="rId17"/>
    <p:sldId id="2324" r:id="rId18"/>
    <p:sldId id="2325" r:id="rId19"/>
    <p:sldId id="2316" r:id="rId20"/>
    <p:sldId id="2134" r:id="rId21"/>
    <p:sldId id="2317" r:id="rId22"/>
    <p:sldId id="2286" r:id="rId23"/>
    <p:sldId id="2318" r:id="rId24"/>
    <p:sldId id="2078" r:id="rId25"/>
    <p:sldId id="2152" r:id="rId26"/>
    <p:sldId id="2327" r:id="rId27"/>
    <p:sldId id="2328" r:id="rId28"/>
    <p:sldId id="2319" r:id="rId29"/>
    <p:sldId id="2248" r:id="rId30"/>
    <p:sldId id="2329" r:id="rId31"/>
    <p:sldId id="2330" r:id="rId32"/>
    <p:sldId id="2320" r:id="rId33"/>
    <p:sldId id="2147" r:id="rId34"/>
    <p:sldId id="2294" r:id="rId35"/>
    <p:sldId id="2249" r:id="rId36"/>
    <p:sldId id="2331" r:id="rId37"/>
    <p:sldId id="2277" r:id="rId38"/>
    <p:sldId id="2222" r:id="rId39"/>
    <p:sldId id="2300" r:id="rId40"/>
    <p:sldId id="2332" r:id="rId41"/>
    <p:sldId id="2333" r:id="rId42"/>
    <p:sldId id="2334" r:id="rId43"/>
    <p:sldId id="2335" r:id="rId44"/>
    <p:sldId id="2278" r:id="rId45"/>
    <p:sldId id="2279" r:id="rId46"/>
    <p:sldId id="1704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FF0000"/>
    <a:srgbClr val="A144A5"/>
    <a:srgbClr val="92D050"/>
    <a:srgbClr val="C00000"/>
    <a:srgbClr val="D8EEC0"/>
    <a:srgbClr val="B37AB0"/>
    <a:srgbClr val="B475AD"/>
    <a:srgbClr val="D9F3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6" autoAdjust="0"/>
    <p:restoredTop sz="92556" autoAdjust="0"/>
  </p:normalViewPr>
  <p:slideViewPr>
    <p:cSldViewPr snapToGrid="0">
      <p:cViewPr varScale="1">
        <p:scale>
          <a:sx n="81" d="100"/>
          <a:sy n="81" d="100"/>
        </p:scale>
        <p:origin x="100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26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2023/3/18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402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3881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3300769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7221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3115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36253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250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  <p:sldLayoutId id="2147483718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7" r:id="rId2"/>
    <p:sldLayoutId id="2147483719" r:id="rId3"/>
    <p:sldLayoutId id="2147483721" r:id="rId4"/>
    <p:sldLayoutId id="214748372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  <p:sldLayoutId id="2147483713" r:id="rId17"/>
    <p:sldLayoutId id="2147483715" r:id="rId18"/>
    <p:sldLayoutId id="2147483724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4400"/>
              <a:t>数据统计</a:t>
            </a:r>
            <a:r>
              <a:rPr kumimoji="1" lang="en-US" altLang="zh-CN" sz="4400"/>
              <a:t>–Excel</a:t>
            </a:r>
            <a:r>
              <a:rPr kumimoji="1" lang="zh-CN" altLang="en-US" sz="4400"/>
              <a:t>报表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577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EAA37F-33C8-F9E6-0B36-D1FF10E96434}"/>
              </a:ext>
            </a:extLst>
          </p:cNvPr>
          <p:cNvSpPr txBox="1"/>
          <p:nvPr/>
        </p:nvSpPr>
        <p:spPr>
          <a:xfrm>
            <a:off x="710880" y="1704559"/>
            <a:ext cx="10749599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订单管理的接口设计：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7955E3-1464-F73B-9C61-19B4EC644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32" y="1260827"/>
            <a:ext cx="4890053" cy="550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01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EAA37F-33C8-F9E6-0B36-D1FF10E96434}"/>
              </a:ext>
            </a:extLst>
          </p:cNvPr>
          <p:cNvSpPr txBox="1"/>
          <p:nvPr/>
        </p:nvSpPr>
        <p:spPr>
          <a:xfrm>
            <a:off x="710880" y="1704559"/>
            <a:ext cx="10749599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菜品总览的接口设计：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5AB7EC-5D8F-E2C1-8214-ADF96CDF6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913" y="1892411"/>
            <a:ext cx="5328638" cy="485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85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EAA37F-33C8-F9E6-0B36-D1FF10E96434}"/>
              </a:ext>
            </a:extLst>
          </p:cNvPr>
          <p:cNvSpPr txBox="1"/>
          <p:nvPr/>
        </p:nvSpPr>
        <p:spPr>
          <a:xfrm>
            <a:off x="710880" y="1704559"/>
            <a:ext cx="10749599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套餐总览的接口设计：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D81C6B-4514-CEDC-52B6-287EC97C8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570" y="1961873"/>
            <a:ext cx="5216056" cy="476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28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工作台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代码导入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64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代码导入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A357AB-98DA-DF7D-8374-7DA563D062DB}"/>
              </a:ext>
            </a:extLst>
          </p:cNvPr>
          <p:cNvSpPr txBox="1"/>
          <p:nvPr/>
        </p:nvSpPr>
        <p:spPr>
          <a:xfrm>
            <a:off x="710880" y="1704559"/>
            <a:ext cx="10203625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直接导入课程资料中的工作台模块功能代码即可：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C3E3BC-7B3F-C1DC-A80B-DCD4DB0BB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438814"/>
            <a:ext cx="2626988" cy="187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1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工作台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代码导入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563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B039FC-4C39-286C-FBB3-851B7357F02B}"/>
              </a:ext>
            </a:extLst>
          </p:cNvPr>
          <p:cNvSpPr txBox="1"/>
          <p:nvPr/>
        </p:nvSpPr>
        <p:spPr>
          <a:xfrm>
            <a:off x="710565" y="1616075"/>
            <a:ext cx="9768205" cy="14954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可以通过如下方式进行测试：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通过接口文档测试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前后端联调测试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650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1925291"/>
          </a:xfrm>
        </p:spPr>
        <p:txBody>
          <a:bodyPr/>
          <a:lstStyle/>
          <a:p>
            <a:r>
              <a:rPr lang="zh-CN" altLang="en-US"/>
              <a:t>工作台</a:t>
            </a:r>
            <a:endParaRPr lang="en-US" altLang="zh-CN"/>
          </a:p>
          <a:p>
            <a:r>
              <a:rPr lang="en-US" altLang="zh-CN"/>
              <a:t>Apache POI</a:t>
            </a:r>
          </a:p>
          <a:p>
            <a:r>
              <a:rPr lang="zh-CN" altLang="en-US"/>
              <a:t>导出运营数据</a:t>
            </a:r>
            <a:r>
              <a:rPr lang="en-US" altLang="zh-CN"/>
              <a:t>Excel</a:t>
            </a:r>
            <a:r>
              <a:rPr lang="zh-CN" altLang="en-US"/>
              <a:t>报表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64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Apache POI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介绍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入门案例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233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977D52-A330-4D31-08B7-1EE7C2B8FA5E}"/>
              </a:ext>
            </a:extLst>
          </p:cNvPr>
          <p:cNvSpPr txBox="1"/>
          <p:nvPr/>
        </p:nvSpPr>
        <p:spPr>
          <a:xfrm>
            <a:off x="710880" y="1704559"/>
            <a:ext cx="10524313" cy="507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Wingdings 3" panose="05040102010807070707" pitchFamily="18" charset="2"/>
              <a:ea typeface="阿里巴巴普惠体" panose="00020600040101010101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22162A-7C3C-48D8-D2FA-B4ED01FA8B87}"/>
              </a:ext>
            </a:extLst>
          </p:cNvPr>
          <p:cNvSpPr txBox="1"/>
          <p:nvPr/>
        </p:nvSpPr>
        <p:spPr>
          <a:xfrm>
            <a:off x="710565" y="1616075"/>
            <a:ext cx="10537364" cy="1495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Apache POI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是一个处理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Miscrosoft Office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各种文件格式的开源项目。简单来说就是，我们可以使用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POI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程序中对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Miscrosoft Office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各种文件进行读写操作。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一般情况下，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POI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都是用于操作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Excel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C847E5-2D20-5D43-253F-F3FBB5A97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621" y="3746517"/>
            <a:ext cx="1066667" cy="98095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DF2F6CE-FCB8-3B5F-52B9-1257F809DB5D}"/>
              </a:ext>
            </a:extLst>
          </p:cNvPr>
          <p:cNvSpPr/>
          <p:nvPr/>
        </p:nvSpPr>
        <p:spPr>
          <a:xfrm>
            <a:off x="2345041" y="3746517"/>
            <a:ext cx="1407381" cy="98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ea typeface="阿里巴巴普惠体" panose="00020600040101010101"/>
              </a:rPr>
              <a:t>Java</a:t>
            </a:r>
            <a:r>
              <a:rPr lang="zh-CN" altLang="en-US" sz="1600">
                <a:ea typeface="阿里巴巴普惠体" panose="00020600040101010101"/>
              </a:rPr>
              <a:t>程序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19999A9-3989-1B75-D85B-589A5838252B}"/>
              </a:ext>
            </a:extLst>
          </p:cNvPr>
          <p:cNvCxnSpPr/>
          <p:nvPr/>
        </p:nvCxnSpPr>
        <p:spPr>
          <a:xfrm>
            <a:off x="3850487" y="4502817"/>
            <a:ext cx="1948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CF66226-7B77-4EFC-41A2-80350EC6541E}"/>
              </a:ext>
            </a:extLst>
          </p:cNvPr>
          <p:cNvCxnSpPr>
            <a:cxnSpLocks/>
          </p:cNvCxnSpPr>
          <p:nvPr/>
        </p:nvCxnSpPr>
        <p:spPr>
          <a:xfrm flipH="1">
            <a:off x="3850487" y="3970078"/>
            <a:ext cx="1948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FDB4467-0B3A-101A-C0F7-B3C0DE729BCA}"/>
              </a:ext>
            </a:extLst>
          </p:cNvPr>
          <p:cNvSpPr txBox="1"/>
          <p:nvPr/>
        </p:nvSpPr>
        <p:spPr>
          <a:xfrm>
            <a:off x="4664862" y="375870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读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A88467-7694-58A1-AEA9-0CBA5FB31FCA}"/>
              </a:ext>
            </a:extLst>
          </p:cNvPr>
          <p:cNvSpPr txBox="1"/>
          <p:nvPr/>
        </p:nvSpPr>
        <p:spPr>
          <a:xfrm>
            <a:off x="4664862" y="429660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写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4EF152D-56DB-19AB-71DF-98E74AEA9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258" y="5552026"/>
            <a:ext cx="566919" cy="96094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B01904E-5B1F-742F-CFE2-624CE5185001}"/>
              </a:ext>
            </a:extLst>
          </p:cNvPr>
          <p:cNvSpPr txBox="1"/>
          <p:nvPr/>
        </p:nvSpPr>
        <p:spPr>
          <a:xfrm>
            <a:off x="3262177" y="5784683"/>
            <a:ext cx="4092780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为什么要在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Java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程序中操作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Excel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文件呢？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55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01810DD-3921-DEE7-C483-03D9E027D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59" y="1317356"/>
            <a:ext cx="10609690" cy="500092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208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977D52-A330-4D31-08B7-1EE7C2B8FA5E}"/>
              </a:ext>
            </a:extLst>
          </p:cNvPr>
          <p:cNvSpPr txBox="1"/>
          <p:nvPr/>
        </p:nvSpPr>
        <p:spPr>
          <a:xfrm>
            <a:off x="710880" y="1704559"/>
            <a:ext cx="10524313" cy="507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Wingdings 3" panose="05040102010807070707" pitchFamily="18" charset="2"/>
              <a:ea typeface="阿里巴巴普惠体" panose="00020600040101010101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22162A-7C3C-48D8-D2FA-B4ED01FA8B87}"/>
              </a:ext>
            </a:extLst>
          </p:cNvPr>
          <p:cNvSpPr txBox="1"/>
          <p:nvPr/>
        </p:nvSpPr>
        <p:spPr>
          <a:xfrm>
            <a:off x="710565" y="1616075"/>
            <a:ext cx="10537364" cy="2480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Apache POI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的应用场景：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银行网银系统导出交易明细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各种业务系统导出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报表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批量导入业务数据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F5D29A-273E-2C34-9E37-0883A21F1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968" y="2400165"/>
            <a:ext cx="7150467" cy="26861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0DCAFA-D51A-6612-E96A-E9FCF90E3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968" y="2400165"/>
            <a:ext cx="7150467" cy="357523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FBD92BE-5E02-E670-8068-497CF3DB1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968" y="2400165"/>
            <a:ext cx="7238180" cy="37847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0743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977D52-A330-4D31-08B7-1EE7C2B8FA5E}"/>
              </a:ext>
            </a:extLst>
          </p:cNvPr>
          <p:cNvSpPr txBox="1"/>
          <p:nvPr/>
        </p:nvSpPr>
        <p:spPr>
          <a:xfrm>
            <a:off x="710880" y="1704559"/>
            <a:ext cx="10524313" cy="507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Wingdings 3" panose="05040102010807070707" pitchFamily="18" charset="2"/>
              <a:ea typeface="阿里巴巴普惠体" panose="00020600040101010101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22162A-7C3C-48D8-D2FA-B4ED01FA8B87}"/>
              </a:ext>
            </a:extLst>
          </p:cNvPr>
          <p:cNvSpPr txBox="1"/>
          <p:nvPr/>
        </p:nvSpPr>
        <p:spPr>
          <a:xfrm>
            <a:off x="710565" y="1616075"/>
            <a:ext cx="10537364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例子程序运行效果展示：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4E8E71-47F9-FA2F-652B-49849BBDD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27" y="3627736"/>
            <a:ext cx="2914800" cy="9144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1F6D37-E57C-5B90-9CF7-DB96E41E1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904" y="1871337"/>
            <a:ext cx="5759593" cy="458137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DCB8681-9E2F-2F98-2E9F-967255162F7D}"/>
              </a:ext>
            </a:extLst>
          </p:cNvPr>
          <p:cNvSpPr txBox="1"/>
          <p:nvPr/>
        </p:nvSpPr>
        <p:spPr>
          <a:xfrm>
            <a:off x="710565" y="3302042"/>
            <a:ext cx="1040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D:\\itcast.xlsx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089259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Apache POI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介绍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入门案例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296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入门案例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D64B54-D165-8B08-64BE-D768FF35A260}"/>
              </a:ext>
            </a:extLst>
          </p:cNvPr>
          <p:cNvSpPr txBox="1"/>
          <p:nvPr/>
        </p:nvSpPr>
        <p:spPr>
          <a:xfrm>
            <a:off x="710880" y="1704559"/>
            <a:ext cx="10749599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Apache POI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maven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坐标：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4BCB33E-6298-815E-6ADB-3BF9ECAF7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32" y="2490695"/>
            <a:ext cx="10598648" cy="1957745"/>
          </a:xfrm>
          <a:prstGeom prst="roundRect">
            <a:avLst>
              <a:gd name="adj" fmla="val 2953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&gt;org.apache.poi&lt;/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&gt;poi&lt;/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version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&gt;3.16&lt;/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version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&gt;org.apache.poi&lt;/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groupId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&gt;poi-ooxml&lt;/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artifactId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&lt;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version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&gt;3.16&lt;/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version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&lt;/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dependency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&gt;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662471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入门案例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D64B54-D165-8B08-64BE-D768FF35A260}"/>
              </a:ext>
            </a:extLst>
          </p:cNvPr>
          <p:cNvSpPr txBox="1"/>
          <p:nvPr/>
        </p:nvSpPr>
        <p:spPr>
          <a:xfrm>
            <a:off x="710880" y="1402412"/>
            <a:ext cx="10749599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将数据写入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Excel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文件：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0D19663-7424-D81E-4472-2AB58782D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55" y="2051626"/>
            <a:ext cx="10654624" cy="4498151"/>
          </a:xfrm>
          <a:prstGeom prst="roundRect">
            <a:avLst>
              <a:gd name="adj" fmla="val 2179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在内存中创建一个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Excel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文件对象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XSSFWorkbook excel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XSSFWorkbook();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Sheet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XSSFSheet sheet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excel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.createSheet(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"itcast"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Sheet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页中创建行，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表示第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XSSFRow row1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.createRow(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创建单元格并在单元格中设置值，单元格编号也是从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开始，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表示第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个单元格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row1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.createCell(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).setCellValue(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姓名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row1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.createCell(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).setCellValue(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城市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XSSFRow row2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.createRow(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row2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.createCell(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).setCellValue(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row2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.createCell(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).setCellValue(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XSSFRow row3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.createRow(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row3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.createCell(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).setCellValue(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李四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row3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.createCell(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).setCellValue(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上海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FileOutputStream out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FileOutputStream(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File(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"D: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itcast.xlsx"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通过输出流将内存中的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Excel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文件写入到磁盘上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excel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.write(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关闭资源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.flush();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.close();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excel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.close();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1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入门案例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D64B54-D165-8B08-64BE-D768FF35A260}"/>
              </a:ext>
            </a:extLst>
          </p:cNvPr>
          <p:cNvSpPr txBox="1"/>
          <p:nvPr/>
        </p:nvSpPr>
        <p:spPr>
          <a:xfrm>
            <a:off x="710880" y="1402412"/>
            <a:ext cx="10749599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读取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Excel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文件中的数据：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B8EE357-F9E4-7250-5976-ADDB7D3E5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74" y="2077852"/>
            <a:ext cx="10638405" cy="4293483"/>
          </a:xfrm>
          <a:prstGeom prst="roundRect">
            <a:avLst>
              <a:gd name="adj" fmla="val 156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FileInputStream in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FileInputStream(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File(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"D: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itcast.xlsx"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通过输入流读取指定的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Excel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XSSFWorkbook excel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XSSFWorkbook(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Excel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文件的第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Sheet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XSSFSheet sheet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excel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.getSheetAt(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Sheet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页中的最后一行的行号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lastRowNum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.getLastRowNum();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i &lt;=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lastRowNum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 i++) {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Sheet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页中的行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XSSFRow titleRow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.getRow(i);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获取行的第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个单元格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XSSFCell cell1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titleRow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.getCell(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获取单元格中的文本内容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cellValue1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cell1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.getStringCellValue();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获取行的第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个单元格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XSSFCell cell2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titleRow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.getCell(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获取单元格中的文本内容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cellValue2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cell2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.getStringCellValue();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cellValue1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cellValue2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关闭资源</a:t>
            </a:r>
            <a:br>
              <a:rPr kumimoji="0" lang="zh-CN" altLang="zh-CN" sz="105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.close();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excel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.close();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629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1925291"/>
          </a:xfrm>
        </p:spPr>
        <p:txBody>
          <a:bodyPr/>
          <a:lstStyle/>
          <a:p>
            <a:r>
              <a:rPr lang="zh-CN" altLang="en-US"/>
              <a:t>工作台</a:t>
            </a:r>
            <a:endParaRPr lang="en-US" altLang="zh-CN"/>
          </a:p>
          <a:p>
            <a:r>
              <a:rPr lang="en-US" altLang="zh-CN"/>
              <a:t>Apache POI</a:t>
            </a:r>
          </a:p>
          <a:p>
            <a:r>
              <a:rPr lang="zh-CN" altLang="en-US"/>
              <a:t>导出运营数据</a:t>
            </a:r>
            <a:r>
              <a:rPr lang="en-US" altLang="zh-CN"/>
              <a:t>Excel</a:t>
            </a:r>
            <a:r>
              <a:rPr lang="zh-CN" altLang="en-US"/>
              <a:t>报表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177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714639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导出运营数据</a:t>
            </a:r>
            <a:r>
              <a:rPr lang="en-US" altLang="zh-CN"/>
              <a:t>Excel</a:t>
            </a:r>
            <a:r>
              <a:rPr lang="zh-CN" altLang="en-US"/>
              <a:t>报表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344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B62F15-FE50-7381-C4FD-707F25F64CC0}"/>
              </a:ext>
            </a:extLst>
          </p:cNvPr>
          <p:cNvSpPr txBox="1"/>
          <p:nvPr/>
        </p:nvSpPr>
        <p:spPr>
          <a:xfrm>
            <a:off x="710565" y="148493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产品原型：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D733A2-000F-634B-C374-776F234E9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191" y="1779954"/>
            <a:ext cx="8086479" cy="472875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0160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76D198-EA78-1A18-DAD0-A4C88EEAD1ED}"/>
              </a:ext>
            </a:extLst>
          </p:cNvPr>
          <p:cNvSpPr txBox="1"/>
          <p:nvPr/>
        </p:nvSpPr>
        <p:spPr>
          <a:xfrm>
            <a:off x="710565" y="1433195"/>
            <a:ext cx="10537364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导出的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报表格式：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018D36-784C-FF2E-9141-56617380E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723" y="1720261"/>
            <a:ext cx="5026150" cy="339289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305FB08-F3F9-31A5-EC5F-2A1D87BE6A3D}"/>
              </a:ext>
            </a:extLst>
          </p:cNvPr>
          <p:cNvSpPr txBox="1"/>
          <p:nvPr/>
        </p:nvSpPr>
        <p:spPr>
          <a:xfrm>
            <a:off x="3151115" y="5242434"/>
            <a:ext cx="7145324" cy="1319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业务规则：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导出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Excel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形式的报表文件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导出最近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天的运营数据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871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FA4EF19-D7B8-D47F-7CA3-B763BF154331}"/>
              </a:ext>
            </a:extLst>
          </p:cNvPr>
          <p:cNvGrpSpPr/>
          <p:nvPr/>
        </p:nvGrpSpPr>
        <p:grpSpPr>
          <a:xfrm>
            <a:off x="1024155" y="1228476"/>
            <a:ext cx="10143690" cy="5235934"/>
            <a:chOff x="731519" y="1311972"/>
            <a:chExt cx="10448015" cy="500668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0DF493C-6199-25AE-E313-02BF22DD8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519" y="1311972"/>
              <a:ext cx="10448015" cy="500668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3815CA9-1A55-1E2C-6A50-B6DF40071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3804" y="1718882"/>
              <a:ext cx="9076217" cy="4599776"/>
            </a:xfrm>
            <a:prstGeom prst="rect">
              <a:avLst/>
            </a:prstGeom>
          </p:spPr>
        </p:pic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5E688CF-5BA6-1D04-AAE5-FD0B7915C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00" y="1247774"/>
            <a:ext cx="7312202" cy="4981576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67417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76D198-EA78-1A18-DAD0-A4C88EEAD1ED}"/>
              </a:ext>
            </a:extLst>
          </p:cNvPr>
          <p:cNvSpPr txBox="1"/>
          <p:nvPr/>
        </p:nvSpPr>
        <p:spPr>
          <a:xfrm>
            <a:off x="710565" y="1433195"/>
            <a:ext cx="10537364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接口设计：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8A48DB-27A9-F681-B5AD-2932F9785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198" y="2092992"/>
            <a:ext cx="2488557" cy="28212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925024E-4C05-43AC-F6E8-E0B887C5DFC0}"/>
              </a:ext>
            </a:extLst>
          </p:cNvPr>
          <p:cNvSpPr txBox="1"/>
          <p:nvPr/>
        </p:nvSpPr>
        <p:spPr>
          <a:xfrm>
            <a:off x="710565" y="5453368"/>
            <a:ext cx="6731857" cy="1002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：当前接口没有返回数据，因为报表导出功能本质上是文件下载，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服务端会通过输出流将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文件下载到客户端浏览器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1802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714639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导出运营数据</a:t>
            </a:r>
            <a:r>
              <a:rPr lang="en-US" altLang="zh-CN"/>
              <a:t>Excel</a:t>
            </a:r>
            <a:r>
              <a:rPr lang="zh-CN" altLang="en-US"/>
              <a:t>报表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604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1AB57D-1725-1B54-FB7D-22FC514E57D8}"/>
              </a:ext>
            </a:extLst>
          </p:cNvPr>
          <p:cNvSpPr txBox="1"/>
          <p:nvPr/>
        </p:nvSpPr>
        <p:spPr>
          <a:xfrm>
            <a:off x="710565" y="1351308"/>
            <a:ext cx="8676196" cy="2480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实现步骤：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模板文件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天的运营数据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将查询到的运营数据写入模板文件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通过输出流将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文件下载到客户端浏览器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1E982F5-66CF-DD85-E5CE-B8C7C473D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266" y="1643606"/>
            <a:ext cx="4646212" cy="31364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370820-4D3B-5E36-88E8-8BA01B042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891" y="5637356"/>
            <a:ext cx="1130154" cy="1072689"/>
          </a:xfrm>
          <a:prstGeom prst="rect">
            <a:avLst/>
          </a:prstGeom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id="{F9E78F6F-EC7B-7B0F-5F19-F09A21AAD99D}"/>
              </a:ext>
            </a:extLst>
          </p:cNvPr>
          <p:cNvSpPr/>
          <p:nvPr/>
        </p:nvSpPr>
        <p:spPr>
          <a:xfrm>
            <a:off x="8030283" y="4920865"/>
            <a:ext cx="429370" cy="739472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ea typeface="阿里巴巴普惠体" panose="00020600040101010101"/>
              </a:rPr>
              <a:t>下载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436C010-2CD6-D54D-2235-DF1F655CC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266" y="1660265"/>
            <a:ext cx="4646212" cy="316532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9678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0F793-04F6-A14A-F956-FFE0C3E90E4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根据接口定义，在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中创建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export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77C3AE-E1C8-894D-4BC8-0029E1D7E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066" y="2518800"/>
            <a:ext cx="10549614" cy="1647081"/>
          </a:xfrm>
          <a:prstGeom prst="roundRect">
            <a:avLst>
              <a:gd name="adj" fmla="val 4213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导出运营数据报表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response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@GetMapping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"/export"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@ApiOperation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导出运营数据报表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export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HttpServletResponse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response){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reportService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.exportBusinessData(response);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488212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0F793-04F6-A14A-F956-FFE0C3E90E4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ReportService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接口中声明导出运营数据报表的方法：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362AB0-2F00-2594-91A9-7F85D8611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85" y="2698970"/>
            <a:ext cx="10590695" cy="975033"/>
          </a:xfrm>
          <a:prstGeom prst="roundRect">
            <a:avLst>
              <a:gd name="adj" fmla="val 6714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导出近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30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天的运营数据报表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response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exportBusinessData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HttpServletResponse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response);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024496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0F793-04F6-A14A-F956-FFE0C3E90E4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实现类中实现导出运营数据报表的方法（第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部分）：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E18A8F3-799F-2EB5-DD2D-AA09FD739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789" y="2611460"/>
            <a:ext cx="10461735" cy="3169682"/>
          </a:xfrm>
          <a:prstGeom prst="roundRect">
            <a:avLst>
              <a:gd name="adj" fmla="val 1787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/**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*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导出近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30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天的运营数据报表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 @param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response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3D3D3D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*/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public void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exportBusinessData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HttpServletResponse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response)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begin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().minusDays(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30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end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now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().minusDays(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查询概览运营数据，提供给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Excel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模板文件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BusinessDataVO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businessData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workspaceService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.getBusinessData(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MAX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InputStream inputStream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this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.getClass().getClassLoader().getResourceAsStream(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"template/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运营数据报表模板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.xlsx"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try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基于提供好的模板文件创建一个新的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Excel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表格对象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XSSFWorkbook excel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XSSFWorkbook(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inputStream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获得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Excel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文件中的一个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Sheet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页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XSSFSheet sheet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excel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.getSheet(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"Sheet1"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642291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0F793-04F6-A14A-F956-FFE0C3E90E4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实现类中实现导出运营数据报表的方法（第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部分）：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C76872-2C27-91CB-8483-65DE60B79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87" y="2499422"/>
            <a:ext cx="10477638" cy="3139321"/>
          </a:xfrm>
          <a:prstGeom prst="roundRect">
            <a:avLst>
              <a:gd name="adj" fmla="val 1462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sheet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.getRow(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).getCell(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).setCellValue(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+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至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+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end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获得第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4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行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XSSFRow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row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sheet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.getRow(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3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获取单元格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row.getCell(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).setCellValue(businessData.getTurnover());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row.getCell(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4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).setCellValue(businessData.getOrderCompletionRate());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row.getCell(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6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).setCellValue(businessData.getNewUsers());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row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sheet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.getRow(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4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row.getCell(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).setCellValue(businessData.getValidOrderCount());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row.getCell(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4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).setCellValue(businessData.getUnitPrice());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for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int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 i &lt;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30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; i++)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 date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begin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.plusDays(i);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准备明细数据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businessData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workspaceService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.getBusinessData(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LocalDateTime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LocalTime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MAX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row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sheet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.getRow(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7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+ i);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843840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代码开发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B0F793-04F6-A14A-F956-FFE0C3E90E44}"/>
              </a:ext>
            </a:extLst>
          </p:cNvPr>
          <p:cNvSpPr txBox="1"/>
          <p:nvPr/>
        </p:nvSpPr>
        <p:spPr>
          <a:xfrm>
            <a:off x="710565" y="1675765"/>
            <a:ext cx="10601960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ReportServiceImpl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实现类中实现导出运营数据报表的方法（第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部分）：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A737A-7A1E-DC5D-DEBE-0EAEAF779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26" y="2591625"/>
            <a:ext cx="10452400" cy="3511510"/>
          </a:xfrm>
          <a:prstGeom prst="roundRect">
            <a:avLst>
              <a:gd name="adj" fmla="val 1995"/>
            </a:avLst>
          </a:prstGeom>
          <a:solidFill>
            <a:srgbClr val="FFFFE4"/>
          </a:solidFill>
          <a:ln w="3175">
            <a:solidFill>
              <a:schemeClr val="tx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/>
              </a:rPr>
              <a:t>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row.getCell(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).setCellValue(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date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.toString());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row.getCell(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).setCellValue(businessData.getTurnover());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row.getCell(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3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).setCellValue(businessData.getValidOrderCount());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row.getCell(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4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).setCellValue(businessData.getOrderCompletionRate());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row.getCell(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5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).setCellValue(businessData.getUnitPrice());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    row.getCell(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6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).setCellValue(businessData.getNewUsers());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通过输出流将文件下载到客户端浏览器中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</a:t>
            </a:r>
            <a:r>
              <a:rPr kumimoji="0" lang="en-US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ServletOutputStream out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= response.getOutputStream();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excel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.write(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out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//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关闭资源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       </a:t>
            </a:r>
            <a:r>
              <a:rPr kumimoji="0" lang="en-US" altLang="zh-CN" sz="11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阿里巴巴普惠体" panose="00020600040101010101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out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.flush();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</a:t>
            </a:r>
            <a:r>
              <a:rPr kumimoji="0" lang="en-US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out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.close();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excel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.close();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catch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IOException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e)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    e.printStackTrace();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   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637630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714639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导出运营数据</a:t>
            </a:r>
            <a:r>
              <a:rPr lang="en-US" altLang="zh-CN"/>
              <a:t>Excel</a:t>
            </a:r>
            <a:r>
              <a:rPr lang="zh-CN" altLang="en-US"/>
              <a:t>报表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2097942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代码开发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2756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功能测试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0E92BF-1DEB-0F44-A897-71C0B587FAEB}"/>
              </a:ext>
            </a:extLst>
          </p:cNvPr>
          <p:cNvSpPr txBox="1"/>
          <p:nvPr/>
        </p:nvSpPr>
        <p:spPr>
          <a:xfrm>
            <a:off x="710565" y="1616075"/>
            <a:ext cx="9768205" cy="10029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可以通过如下方式进行测试：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前后端联调测试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2384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4D2954-D48C-E398-816E-76C84B0C8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2027584"/>
            <a:ext cx="5973761" cy="1925291"/>
          </a:xfrm>
        </p:spPr>
        <p:txBody>
          <a:bodyPr/>
          <a:lstStyle/>
          <a:p>
            <a:r>
              <a:rPr lang="zh-CN" altLang="en-US"/>
              <a:t>工作台</a:t>
            </a:r>
            <a:endParaRPr lang="en-US" altLang="zh-CN"/>
          </a:p>
          <a:p>
            <a:r>
              <a:rPr lang="en-US" altLang="zh-CN"/>
              <a:t>Apache POI</a:t>
            </a:r>
          </a:p>
          <a:p>
            <a:r>
              <a:rPr lang="zh-CN" altLang="en-US"/>
              <a:t>导出运营数据</a:t>
            </a:r>
            <a:r>
              <a:rPr lang="en-US" altLang="zh-CN"/>
              <a:t>Excel</a:t>
            </a:r>
            <a:r>
              <a:rPr lang="zh-CN" altLang="en-US"/>
              <a:t>报表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356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908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6D01502-ACB2-54E0-107D-1052531CC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4248" y="2768759"/>
            <a:ext cx="4081975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工作台</a:t>
            </a:r>
            <a:endParaRPr lang="en-US" altLang="zh-CN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C215AD-75EB-79CC-7355-18954962C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6CF46F7E-1513-13C2-D649-6B26F853429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81833" y="3340750"/>
            <a:ext cx="5466080" cy="1994575"/>
          </a:xfrm>
        </p:spPr>
        <p:txBody>
          <a:bodyPr/>
          <a:lstStyle/>
          <a:p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需求分析和设计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代码导入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  <a:p>
            <a:r>
              <a:rPr kumimoji="1"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功能测试</a:t>
            </a:r>
            <a:endParaRPr kumimoji="1"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50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DEFDCD-915C-C557-46A7-EB2ECE218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354" y="2207922"/>
            <a:ext cx="7213641" cy="428134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3AAC9AC-0236-633E-8EF5-5E007EE51D8C}"/>
              </a:ext>
            </a:extLst>
          </p:cNvPr>
          <p:cNvSpPr txBox="1"/>
          <p:nvPr/>
        </p:nvSpPr>
        <p:spPr>
          <a:xfrm>
            <a:off x="731522" y="1453711"/>
            <a:ext cx="10416208" cy="3469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工作台是系统运营的数据看板，并提供快捷操作入口，可以有效提高商家的工作效率。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工作台展示的数据：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今日数据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订单管理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菜品总览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套餐总览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订单信息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332648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AD6102-AD0C-6C91-837B-D232456E3610}"/>
              </a:ext>
            </a:extLst>
          </p:cNvPr>
          <p:cNvSpPr txBox="1"/>
          <p:nvPr/>
        </p:nvSpPr>
        <p:spPr>
          <a:xfrm>
            <a:off x="710880" y="1704559"/>
            <a:ext cx="10749599" cy="2977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名词解释：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营业额：已完成订单的总金额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有效订单：已完成订单的数量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订单完成率：有效订单数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/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总订单数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* 100%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平均客单价：营业额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/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有效订单数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新增用户：新增用户的数量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69501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DEFDCD-915C-C557-46A7-EB2ECE218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41" y="1766685"/>
            <a:ext cx="8040577" cy="477213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3AAC9AC-0236-633E-8EF5-5E007EE51D8C}"/>
              </a:ext>
            </a:extLst>
          </p:cNvPr>
          <p:cNvSpPr txBox="1"/>
          <p:nvPr/>
        </p:nvSpPr>
        <p:spPr>
          <a:xfrm>
            <a:off x="731522" y="1453711"/>
            <a:ext cx="10416208" cy="3108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今日数据接口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订单管理接口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菜品总览接口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套餐总览接口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订单搜索（已完成）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各个状态的订单数量统计（已完成）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AC80B6-91F0-2959-C8C4-6648BCEC5996}"/>
              </a:ext>
            </a:extLst>
          </p:cNvPr>
          <p:cNvSpPr/>
          <p:nvPr/>
        </p:nvSpPr>
        <p:spPr>
          <a:xfrm>
            <a:off x="5510252" y="2369487"/>
            <a:ext cx="6337189" cy="699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03B1F0-FEC8-5BDB-F175-65CB56B76154}"/>
              </a:ext>
            </a:extLst>
          </p:cNvPr>
          <p:cNvSpPr/>
          <p:nvPr/>
        </p:nvSpPr>
        <p:spPr>
          <a:xfrm>
            <a:off x="5510252" y="3442546"/>
            <a:ext cx="3164618" cy="875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5828AE-5D8E-866C-A9CF-E0FB91608274}"/>
              </a:ext>
            </a:extLst>
          </p:cNvPr>
          <p:cNvSpPr/>
          <p:nvPr/>
        </p:nvSpPr>
        <p:spPr>
          <a:xfrm>
            <a:off x="9010635" y="3442547"/>
            <a:ext cx="1604355" cy="374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91362F-792C-47F0-1C9F-5C6F9F699B8E}"/>
              </a:ext>
            </a:extLst>
          </p:cNvPr>
          <p:cNvSpPr/>
          <p:nvPr/>
        </p:nvSpPr>
        <p:spPr>
          <a:xfrm>
            <a:off x="9010634" y="3972544"/>
            <a:ext cx="1604355" cy="374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2DFD26-BE2B-6C36-BD5F-7919AB9B9DE9}"/>
              </a:ext>
            </a:extLst>
          </p:cNvPr>
          <p:cNvSpPr/>
          <p:nvPr/>
        </p:nvSpPr>
        <p:spPr>
          <a:xfrm>
            <a:off x="5510252" y="4876799"/>
            <a:ext cx="6337189" cy="1419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FAF497-3A26-0054-02C7-060BAC74E0DE}"/>
              </a:ext>
            </a:extLst>
          </p:cNvPr>
          <p:cNvSpPr/>
          <p:nvPr/>
        </p:nvSpPr>
        <p:spPr>
          <a:xfrm>
            <a:off x="10551378" y="4423755"/>
            <a:ext cx="1296063" cy="255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579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BB6551-2E7F-6081-6B28-3118024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需求分析和设计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EAA37F-33C8-F9E6-0B36-D1FF10E96434}"/>
              </a:ext>
            </a:extLst>
          </p:cNvPr>
          <p:cNvSpPr txBox="1"/>
          <p:nvPr/>
        </p:nvSpPr>
        <p:spPr>
          <a:xfrm>
            <a:off x="710880" y="1704559"/>
            <a:ext cx="10749599" cy="514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今日数据的接口设计：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B5DECF-94F2-25A8-726C-385FA85C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97" y="4183803"/>
            <a:ext cx="3041806" cy="20067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9701DA-74AE-EB00-9BE4-43950AE7F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453" y="2316859"/>
            <a:ext cx="5696243" cy="39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84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110343</TotalTime>
  <Words>1843</Words>
  <Application>Microsoft Office PowerPoint</Application>
  <PresentationFormat>宽屏</PresentationFormat>
  <Paragraphs>145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40</vt:i4>
      </vt:variant>
    </vt:vector>
  </HeadingPairs>
  <TitlesOfParts>
    <vt:vector size="64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宋体</vt:lpstr>
      <vt:lpstr>Arial</vt:lpstr>
      <vt:lpstr>Calibri</vt:lpstr>
      <vt:lpstr>Consolas</vt:lpstr>
      <vt:lpstr>Segoe UI</vt:lpstr>
      <vt:lpstr>Verdana</vt:lpstr>
      <vt:lpstr>Wingdings</vt:lpstr>
      <vt:lpstr>Wingdings 3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数据统计–Excel报表</vt:lpstr>
      <vt:lpstr>PowerPoint 演示文稿</vt:lpstr>
      <vt:lpstr>PowerPoint 演示文稿</vt:lpstr>
      <vt:lpstr>PowerPoint 演示文稿</vt:lpstr>
      <vt:lpstr>工作台</vt:lpstr>
      <vt:lpstr>需求分析和设计</vt:lpstr>
      <vt:lpstr>需求分析和设计</vt:lpstr>
      <vt:lpstr>需求分析和设计</vt:lpstr>
      <vt:lpstr>需求分析和设计</vt:lpstr>
      <vt:lpstr>需求分析和设计</vt:lpstr>
      <vt:lpstr>需求分析和设计</vt:lpstr>
      <vt:lpstr>需求分析和设计</vt:lpstr>
      <vt:lpstr>工作台</vt:lpstr>
      <vt:lpstr>代码导入</vt:lpstr>
      <vt:lpstr>工作台</vt:lpstr>
      <vt:lpstr>功能测试</vt:lpstr>
      <vt:lpstr>PowerPoint 演示文稿</vt:lpstr>
      <vt:lpstr>Apache POI</vt:lpstr>
      <vt:lpstr>介绍</vt:lpstr>
      <vt:lpstr>介绍</vt:lpstr>
      <vt:lpstr>介绍</vt:lpstr>
      <vt:lpstr>Apache POI</vt:lpstr>
      <vt:lpstr>入门案例</vt:lpstr>
      <vt:lpstr>入门案例</vt:lpstr>
      <vt:lpstr>入门案例</vt:lpstr>
      <vt:lpstr>PowerPoint 演示文稿</vt:lpstr>
      <vt:lpstr>导出运营数据Excel报表</vt:lpstr>
      <vt:lpstr>需求分析和设计</vt:lpstr>
      <vt:lpstr>需求分析和设计</vt:lpstr>
      <vt:lpstr>需求分析和设计</vt:lpstr>
      <vt:lpstr>导出运营数据Excel报表</vt:lpstr>
      <vt:lpstr>代码开发</vt:lpstr>
      <vt:lpstr>代码开发</vt:lpstr>
      <vt:lpstr>代码开发</vt:lpstr>
      <vt:lpstr>代码开发</vt:lpstr>
      <vt:lpstr>代码开发</vt:lpstr>
      <vt:lpstr>代码开发</vt:lpstr>
      <vt:lpstr>导出运营数据Excel报表</vt:lpstr>
      <vt:lpstr>功能测试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itcast</cp:lastModifiedBy>
  <cp:revision>11164</cp:revision>
  <dcterms:created xsi:type="dcterms:W3CDTF">2020-03-31T02:23:27Z</dcterms:created>
  <dcterms:modified xsi:type="dcterms:W3CDTF">2023-03-18T08:54:23Z</dcterms:modified>
</cp:coreProperties>
</file>