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07" r:id="rId2"/>
    <p:sldId id="345" r:id="rId3"/>
    <p:sldId id="352" r:id="rId4"/>
    <p:sldId id="353" r:id="rId5"/>
    <p:sldId id="377" r:id="rId6"/>
    <p:sldId id="378" r:id="rId7"/>
    <p:sldId id="379" r:id="rId8"/>
    <p:sldId id="354" r:id="rId9"/>
    <p:sldId id="355" r:id="rId10"/>
    <p:sldId id="356" r:id="rId11"/>
    <p:sldId id="357" r:id="rId12"/>
    <p:sldId id="365" r:id="rId13"/>
    <p:sldId id="358" r:id="rId14"/>
    <p:sldId id="359" r:id="rId15"/>
    <p:sldId id="351" r:id="rId16"/>
    <p:sldId id="360" r:id="rId17"/>
    <p:sldId id="361" r:id="rId18"/>
    <p:sldId id="362" r:id="rId19"/>
    <p:sldId id="363" r:id="rId20"/>
    <p:sldId id="36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07" autoAdjust="0"/>
  </p:normalViewPr>
  <p:slideViewPr>
    <p:cSldViewPr>
      <p:cViewPr varScale="1">
        <p:scale>
          <a:sx n="129" d="100"/>
          <a:sy n="129" d="100"/>
        </p:scale>
        <p:origin x="126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31893-328A-4252-A4D5-BDD5EFBBD3B7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CAEEC-75C5-4BF8-9951-318AF4835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27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485" y="69851"/>
            <a:ext cx="9013031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3104" y="1449389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3104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3104" y="2976564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2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4D1215-2012-4EAD-937B-7D041B16F61D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805F1-21D7-4957-8FE4-4F56BBE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96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4D1215-2012-4EAD-937B-7D041B16F61D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805F1-21D7-4957-8FE4-4F56BBE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22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1168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2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4D1215-2012-4EAD-937B-7D041B16F61D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805F1-21D7-4957-8FE4-4F56BBE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22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428604"/>
            <a:ext cx="7729566" cy="6540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>
            <a:lvl2pPr marL="547688" indent="-228600">
              <a:buFont typeface="Wingdings" panose="05000000000000000000" pitchFamily="2" charset="2"/>
              <a:buChar char="Ø"/>
              <a:defRPr sz="2200"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4D1215-2012-4EAD-937B-7D041B16F61D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805F1-21D7-4957-8FE4-4F56BBE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9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70248" y="2376489"/>
            <a:ext cx="9013031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70248" y="2341564"/>
            <a:ext cx="9013031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7866" y="2468564"/>
            <a:ext cx="9015413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2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4D1215-2012-4EAD-937B-7D041B16F61D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447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011805F1-21D7-4957-8FE4-4F56BBE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0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4D1215-2012-4EAD-937B-7D041B16F61D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805F1-21D7-4957-8FE4-4F56BBE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70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4D1215-2012-4EAD-937B-7D041B16F61D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805F1-21D7-4957-8FE4-4F56BBE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3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4D1215-2012-4EAD-937B-7D041B16F61D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805F1-21D7-4957-8FE4-4F56BBE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7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4D1215-2012-4EAD-937B-7D041B16F61D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805F1-21D7-4957-8FE4-4F56BBE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0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63103" y="69850"/>
            <a:ext cx="9014222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4D1215-2012-4EAD-937B-7D041B16F61D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805F1-21D7-4957-8FE4-4F56BBE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6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7866" y="4683126"/>
            <a:ext cx="9008269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7866" y="4649789"/>
            <a:ext cx="9008269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7866" y="4773614"/>
            <a:ext cx="9008269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9" y="66677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4D1215-2012-4EAD-937B-7D041B16F61D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447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011805F1-21D7-4957-8FE4-4F56BBE97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7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3103" y="69850"/>
            <a:ext cx="9014222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29538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fld id="{8B4D1215-2012-4EAD-937B-7D041B16F61D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447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</a:defRPr>
            </a:lvl1pPr>
          </a:lstStyle>
          <a:p>
            <a:fld id="{011805F1-21D7-4957-8FE4-4F56BBE97D1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33" name="Group 4"/>
          <p:cNvGrpSpPr>
            <a:grpSpLocks/>
          </p:cNvGrpSpPr>
          <p:nvPr/>
        </p:nvGrpSpPr>
        <p:grpSpPr bwMode="auto">
          <a:xfrm>
            <a:off x="928688" y="1000125"/>
            <a:ext cx="6934200" cy="152400"/>
            <a:chOff x="0" y="0"/>
            <a:chExt cx="4368" cy="96"/>
          </a:xfrm>
        </p:grpSpPr>
        <p:sp>
          <p:nvSpPr>
            <p:cNvPr id="1034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latin typeface="Perpetua" pitchFamily="18" charset="0"/>
              </a:endParaRPr>
            </a:p>
          </p:txBody>
        </p:sp>
        <p:sp>
          <p:nvSpPr>
            <p:cNvPr id="1035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latin typeface="Perpetu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Ø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计算机操作系统实验指导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王红玲 褚晓敏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章 实验环境搭建与使用</a:t>
            </a:r>
          </a:p>
        </p:txBody>
      </p:sp>
    </p:spTree>
    <p:extLst>
      <p:ext uri="{BB962C8B-B14F-4D97-AF65-F5344CB8AC3E}">
        <p14:creationId xmlns:p14="http://schemas.microsoft.com/office/powerpoint/2010/main" val="140039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make</a:t>
            </a:r>
            <a:r>
              <a:rPr lang="zh-CN" altLang="en-US" dirty="0"/>
              <a:t>和</a:t>
            </a:r>
            <a:r>
              <a:rPr lang="en-US" altLang="zh-CN" dirty="0" err="1"/>
              <a:t>Makefile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提供</a:t>
            </a:r>
            <a:r>
              <a:rPr lang="en-US" altLang="zh-CN" dirty="0"/>
              <a:t>make </a:t>
            </a:r>
            <a:r>
              <a:rPr lang="zh-CN" altLang="en-US" dirty="0"/>
              <a:t>工具来支持工程项目的编译</a:t>
            </a:r>
            <a:endParaRPr lang="en-US" altLang="zh-CN" dirty="0"/>
          </a:p>
          <a:p>
            <a:r>
              <a:rPr lang="en-US" altLang="zh-CN" dirty="0"/>
              <a:t>make </a:t>
            </a:r>
            <a:r>
              <a:rPr lang="zh-CN" altLang="en-US" dirty="0"/>
              <a:t>根据</a:t>
            </a:r>
            <a:r>
              <a:rPr lang="en-US" altLang="zh-CN" dirty="0" err="1"/>
              <a:t>Makefile</a:t>
            </a:r>
            <a:r>
              <a:rPr lang="en-US" altLang="zh-CN" dirty="0"/>
              <a:t> /</a:t>
            </a:r>
            <a:r>
              <a:rPr lang="en-US" altLang="zh-CN" dirty="0" err="1"/>
              <a:t>makefile</a:t>
            </a:r>
            <a:r>
              <a:rPr lang="zh-CN" altLang="en-US" dirty="0"/>
              <a:t>文件的内容来构建程序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文件定义了一系列的规则来告诉</a:t>
            </a:r>
            <a:r>
              <a:rPr lang="en-US" altLang="zh-CN" dirty="0"/>
              <a:t>make </a:t>
            </a:r>
            <a:r>
              <a:rPr lang="zh-CN" altLang="en-US" dirty="0"/>
              <a:t>何时以及如何生成或更新目标文件</a:t>
            </a:r>
            <a:endParaRPr lang="en-US" altLang="zh-CN" dirty="0"/>
          </a:p>
          <a:p>
            <a:r>
              <a:rPr lang="zh-CN" altLang="en-US" dirty="0"/>
              <a:t>规则的一般形式如下：</a:t>
            </a:r>
            <a:endParaRPr lang="en-US" altLang="zh-CN" dirty="0"/>
          </a:p>
          <a:p>
            <a:pPr marL="274638" lvl="1" indent="0">
              <a:buNone/>
            </a:pPr>
            <a:r>
              <a:rPr lang="en-US" altLang="zh-CN" dirty="0"/>
              <a:t>target</a:t>
            </a:r>
            <a:r>
              <a:rPr lang="zh-CN" altLang="en-US" dirty="0"/>
              <a:t>：依赖文件列表</a:t>
            </a:r>
          </a:p>
          <a:p>
            <a:pPr marL="274638" lvl="1" indent="0">
              <a:buNone/>
            </a:pPr>
            <a:r>
              <a:rPr lang="en-US" altLang="zh-CN" dirty="0"/>
              <a:t>&lt;TAB&gt;</a:t>
            </a:r>
            <a:r>
              <a:rPr lang="zh-CN" altLang="en-US" dirty="0"/>
              <a:t>执行命令</a:t>
            </a:r>
          </a:p>
          <a:p>
            <a:pPr marL="274638" lvl="1" indent="0">
              <a:buNone/>
            </a:pPr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65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r>
              <a:rPr lang="zh-CN" altLang="en-US" dirty="0"/>
              <a:t>文件的组成部分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/>
              <a:t>显式规则</a:t>
            </a:r>
            <a:r>
              <a:rPr lang="zh-CN" altLang="en-US" dirty="0"/>
              <a:t>：告诉</a:t>
            </a:r>
            <a:r>
              <a:rPr lang="en-US" altLang="zh-CN" dirty="0"/>
              <a:t>make </a:t>
            </a:r>
            <a:r>
              <a:rPr lang="zh-CN" altLang="en-US" dirty="0"/>
              <a:t>何时以及如何重新编译或更新一个或多个目标文件</a:t>
            </a:r>
            <a:endParaRPr lang="en-US" altLang="zh-CN" dirty="0"/>
          </a:p>
          <a:p>
            <a:r>
              <a:rPr lang="zh-CN" altLang="en-US" b="1" dirty="0"/>
              <a:t>变量定义</a:t>
            </a:r>
            <a:r>
              <a:rPr lang="zh-CN" altLang="en-US" dirty="0"/>
              <a:t>：为一个变量指定一个字符串，在执行</a:t>
            </a:r>
            <a:r>
              <a:rPr lang="en-US" altLang="zh-CN" dirty="0"/>
              <a:t>make </a:t>
            </a:r>
            <a:r>
              <a:rPr lang="zh-CN" altLang="en-US" dirty="0"/>
              <a:t>命令时，该变量将被其所代表的字符串替换</a:t>
            </a:r>
            <a:endParaRPr lang="en-US" altLang="zh-CN" dirty="0"/>
          </a:p>
          <a:p>
            <a:r>
              <a:rPr lang="zh-CN" altLang="en-US" b="1" dirty="0"/>
              <a:t>隐式规则</a:t>
            </a:r>
            <a:r>
              <a:rPr lang="zh-CN" altLang="en-US" dirty="0"/>
              <a:t>：指出何时以及如何根据名称重新编译或更新一类文件</a:t>
            </a:r>
            <a:endParaRPr lang="en-US" altLang="zh-CN" dirty="0"/>
          </a:p>
          <a:p>
            <a:r>
              <a:rPr lang="zh-CN" altLang="en-US" b="1" dirty="0"/>
              <a:t>注释</a:t>
            </a:r>
            <a:r>
              <a:rPr lang="zh-CN" altLang="en-US" dirty="0"/>
              <a:t>：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文件中的注释以“</a:t>
            </a:r>
            <a:r>
              <a:rPr lang="en-US" altLang="zh-CN" dirty="0"/>
              <a:t>#</a:t>
            </a:r>
            <a:r>
              <a:rPr lang="zh-CN" altLang="en-US" dirty="0"/>
              <a:t>”开头，表示该行将在执行时被忽略。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435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r>
              <a:rPr lang="zh-CN" altLang="en-US" dirty="0"/>
              <a:t>文件的组成部分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/>
              <a:t>注释</a:t>
            </a:r>
            <a:r>
              <a:rPr lang="zh-CN" altLang="en-US" dirty="0"/>
              <a:t>：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文件中的注释以“</a:t>
            </a:r>
            <a:r>
              <a:rPr lang="en-US" altLang="zh-CN" dirty="0"/>
              <a:t>#</a:t>
            </a:r>
            <a:r>
              <a:rPr lang="zh-CN" altLang="en-US" dirty="0"/>
              <a:t>”开头，表示该行将在执行时被忽略。</a:t>
            </a:r>
            <a:endParaRPr lang="en-US" altLang="zh-CN" dirty="0"/>
          </a:p>
          <a:p>
            <a:r>
              <a:rPr lang="zh-CN" altLang="en-US" dirty="0"/>
              <a:t>井号（</a:t>
            </a:r>
            <a:r>
              <a:rPr lang="en-US" altLang="zh-CN" dirty="0"/>
              <a:t>#</a:t>
            </a:r>
            <a:r>
              <a:rPr lang="zh-CN" altLang="en-US" dirty="0"/>
              <a:t>）在</a:t>
            </a:r>
            <a:r>
              <a:rPr lang="en-US" altLang="zh-CN" dirty="0" err="1"/>
              <a:t>Makefile</a:t>
            </a:r>
            <a:r>
              <a:rPr lang="zh-CN" altLang="en-US" dirty="0"/>
              <a:t>中表示注释。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# </a:t>
            </a:r>
            <a:r>
              <a:rPr lang="zh-CN" altLang="en-US" dirty="0">
                <a:solidFill>
                  <a:srgbClr val="00B050"/>
                </a:solidFill>
              </a:rPr>
              <a:t>这是注释</a:t>
            </a:r>
          </a:p>
          <a:p>
            <a:pPr marL="0" indent="0">
              <a:buNone/>
            </a:pPr>
            <a:r>
              <a:rPr lang="en-US" altLang="zh-CN" dirty="0"/>
              <a:t>result.txt: source.txt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00B050"/>
                </a:solidFill>
              </a:rPr>
              <a:t>这是注释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cp source.txt result.txt </a:t>
            </a:r>
            <a:r>
              <a:rPr lang="en-US" altLang="zh-CN" dirty="0">
                <a:solidFill>
                  <a:srgbClr val="00B050"/>
                </a:solidFill>
              </a:rPr>
              <a:t># </a:t>
            </a:r>
            <a:r>
              <a:rPr lang="zh-CN" altLang="en-US" dirty="0">
                <a:solidFill>
                  <a:srgbClr val="00B050"/>
                </a:solidFill>
              </a:rPr>
              <a:t>这也是注释</a:t>
            </a:r>
          </a:p>
        </p:txBody>
      </p:sp>
    </p:spTree>
    <p:extLst>
      <p:ext uri="{BB962C8B-B14F-4D97-AF65-F5344CB8AC3E}">
        <p14:creationId xmlns:p14="http://schemas.microsoft.com/office/powerpoint/2010/main" val="1677996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r>
              <a:rPr lang="zh-CN" altLang="en-US" dirty="0"/>
              <a:t>文件示例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79512" y="1447800"/>
            <a:ext cx="8856984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main: </a:t>
            </a:r>
            <a:r>
              <a:rPr lang="en-US" altLang="zh-CN" sz="2400" dirty="0" err="1"/>
              <a:t>main.o</a:t>
            </a:r>
            <a:r>
              <a:rPr lang="en-US" altLang="zh-CN" sz="2400" dirty="0"/>
              <a:t> hello1.o hello2.o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 –o main </a:t>
            </a:r>
            <a:r>
              <a:rPr lang="en-US" altLang="zh-CN" sz="2400" dirty="0" err="1"/>
              <a:t>main.o</a:t>
            </a:r>
            <a:r>
              <a:rPr lang="en-US" altLang="zh-CN" sz="2400" dirty="0"/>
              <a:t> hello1.o hello2</a:t>
            </a:r>
            <a:r>
              <a:rPr lang="en-US" altLang="zh-CN" sz="2400"/>
              <a:t>.o</a:t>
            </a:r>
            <a:r>
              <a:rPr lang="en-US" altLang="zh-CN" sz="2400">
                <a:solidFill>
                  <a:srgbClr val="00B050"/>
                </a:solidFill>
              </a:rPr>
              <a:t> #</a:t>
            </a:r>
            <a:r>
              <a:rPr lang="zh-CN" altLang="en-US" sz="2400">
                <a:solidFill>
                  <a:srgbClr val="00B050"/>
                </a:solidFill>
              </a:rPr>
              <a:t>生成</a:t>
            </a:r>
            <a:r>
              <a:rPr lang="en-US" altLang="zh-CN" sz="2400" dirty="0">
                <a:solidFill>
                  <a:srgbClr val="00B050"/>
                </a:solidFill>
              </a:rPr>
              <a:t>main</a:t>
            </a:r>
            <a:r>
              <a:rPr lang="zh-CN" altLang="en-US" sz="2400" dirty="0">
                <a:solidFill>
                  <a:srgbClr val="00B050"/>
                </a:solidFill>
              </a:rPr>
              <a:t>执行文件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 err="1"/>
              <a:t>main.o:main.c</a:t>
            </a:r>
            <a:r>
              <a:rPr lang="en-US" altLang="zh-CN" sz="2400" dirty="0"/>
              <a:t> hello1.h hello2.h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 –c </a:t>
            </a:r>
            <a:r>
              <a:rPr lang="en-US" altLang="zh-CN" sz="2400" dirty="0" err="1"/>
              <a:t>main.</a:t>
            </a:r>
            <a:r>
              <a:rPr lang="en-US" altLang="zh-CN" sz="2400" err="1"/>
              <a:t>c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00B050"/>
                </a:solidFill>
              </a:rPr>
              <a:t>#</a:t>
            </a:r>
            <a:r>
              <a:rPr lang="zh-CN" altLang="en-US" sz="2400">
                <a:solidFill>
                  <a:srgbClr val="00B050"/>
                </a:solidFill>
              </a:rPr>
              <a:t>生成</a:t>
            </a:r>
            <a:r>
              <a:rPr lang="en-US" altLang="zh-CN" sz="2400" dirty="0" err="1">
                <a:solidFill>
                  <a:srgbClr val="00B050"/>
                </a:solidFill>
              </a:rPr>
              <a:t>main.o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hello1.o: hello1.c hello1.h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 –c hello1.</a:t>
            </a:r>
            <a:r>
              <a:rPr lang="en-US" altLang="zh-CN" sz="2400"/>
              <a:t>c </a:t>
            </a:r>
            <a:r>
              <a:rPr lang="en-US" altLang="zh-CN" sz="2400">
                <a:solidFill>
                  <a:srgbClr val="00B050"/>
                </a:solidFill>
              </a:rPr>
              <a:t>#</a:t>
            </a:r>
            <a:r>
              <a:rPr lang="zh-CN" altLang="en-US" sz="2400">
                <a:solidFill>
                  <a:srgbClr val="00B050"/>
                </a:solidFill>
              </a:rPr>
              <a:t>生成</a:t>
            </a:r>
            <a:r>
              <a:rPr lang="en-US" altLang="zh-CN" sz="2400" dirty="0">
                <a:solidFill>
                  <a:srgbClr val="00B050"/>
                </a:solidFill>
              </a:rPr>
              <a:t>hello1.o</a:t>
            </a:r>
          </a:p>
          <a:p>
            <a:pPr marL="0" indent="0">
              <a:buNone/>
            </a:pPr>
            <a:r>
              <a:rPr lang="en-US" altLang="zh-CN" sz="2400" dirty="0"/>
              <a:t>hello2.o: hello2.c hello2.h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 –c hello2.</a:t>
            </a:r>
            <a:r>
              <a:rPr lang="en-US" altLang="zh-CN" sz="2400"/>
              <a:t>c </a:t>
            </a:r>
            <a:r>
              <a:rPr lang="en-US" altLang="zh-CN" sz="2400">
                <a:solidFill>
                  <a:srgbClr val="00B050"/>
                </a:solidFill>
              </a:rPr>
              <a:t>#</a:t>
            </a:r>
            <a:r>
              <a:rPr lang="zh-CN" altLang="en-US" sz="2400">
                <a:solidFill>
                  <a:srgbClr val="00B050"/>
                </a:solidFill>
              </a:rPr>
              <a:t>生成</a:t>
            </a:r>
            <a:r>
              <a:rPr lang="en-US" altLang="zh-CN" sz="2400" dirty="0">
                <a:solidFill>
                  <a:srgbClr val="00B050"/>
                </a:solidFill>
              </a:rPr>
              <a:t>hello2.o</a:t>
            </a:r>
          </a:p>
          <a:p>
            <a:pPr marL="0" indent="0">
              <a:buNone/>
            </a:pPr>
            <a:r>
              <a:rPr lang="en-US" altLang="zh-CN" sz="2400" dirty="0"/>
              <a:t>clean: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rm</a:t>
            </a:r>
            <a:r>
              <a:rPr lang="en-US" altLang="zh-CN" sz="2400" dirty="0"/>
              <a:t> main hello1.o hello2.o </a:t>
            </a:r>
            <a:r>
              <a:rPr lang="en-US" altLang="zh-CN" sz="2400" dirty="0" err="1"/>
              <a:t>main.o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000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r>
              <a:rPr lang="zh-CN" altLang="en-US" dirty="0"/>
              <a:t>文件示例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err="1"/>
              <a:t>obj</a:t>
            </a:r>
            <a:r>
              <a:rPr lang="en-US" altLang="zh-CN" sz="2800" dirty="0"/>
              <a:t>= </a:t>
            </a:r>
            <a:r>
              <a:rPr lang="en-US" altLang="zh-CN" sz="2800" dirty="0" err="1"/>
              <a:t>main.o</a:t>
            </a:r>
            <a:r>
              <a:rPr lang="en-US" altLang="zh-CN" sz="2800" dirty="0"/>
              <a:t> hello1.o hello2.o  #</a:t>
            </a:r>
            <a:r>
              <a:rPr lang="zh-CN" altLang="en-US" sz="2800" dirty="0"/>
              <a:t>变量定义</a:t>
            </a:r>
          </a:p>
          <a:p>
            <a:pPr marL="0" indent="0">
              <a:buNone/>
            </a:pPr>
            <a:r>
              <a:rPr lang="en-US" altLang="zh-CN" sz="2800" dirty="0"/>
              <a:t>main: $(</a:t>
            </a:r>
            <a:r>
              <a:rPr lang="en-US" altLang="zh-CN" sz="2800" dirty="0" err="1"/>
              <a:t>obj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         </a:t>
            </a:r>
            <a:r>
              <a:rPr lang="en-US" altLang="zh-CN" sz="2800" dirty="0" err="1"/>
              <a:t>gcc</a:t>
            </a:r>
            <a:r>
              <a:rPr lang="en-US" altLang="zh-CN" sz="2800" dirty="0"/>
              <a:t> –o main $(</a:t>
            </a:r>
            <a:r>
              <a:rPr lang="en-US" altLang="zh-CN" sz="2800" dirty="0" err="1"/>
              <a:t>obj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hello1.o: hello1.h                       #</a:t>
            </a:r>
            <a:r>
              <a:rPr lang="zh-CN" altLang="en-US" sz="2800" dirty="0"/>
              <a:t>自动推导和隐式规则</a:t>
            </a:r>
          </a:p>
          <a:p>
            <a:pPr marL="0" indent="0">
              <a:buNone/>
            </a:pPr>
            <a:r>
              <a:rPr lang="en-US" altLang="zh-CN" sz="2800" dirty="0"/>
              <a:t>hello2.o: hello2.h</a:t>
            </a:r>
          </a:p>
          <a:p>
            <a:pPr marL="0" indent="0">
              <a:buNone/>
            </a:pPr>
            <a:r>
              <a:rPr lang="en-US" altLang="zh-CN" sz="2800" dirty="0"/>
              <a:t>clean:</a:t>
            </a:r>
          </a:p>
          <a:p>
            <a:pPr marL="0" indent="0">
              <a:buNone/>
            </a:pPr>
            <a:r>
              <a:rPr lang="en-US" altLang="zh-CN" sz="2800" dirty="0"/>
              <a:t>         </a:t>
            </a:r>
            <a:r>
              <a:rPr lang="en-US" altLang="zh-CN" sz="2800" dirty="0" err="1"/>
              <a:t>rm</a:t>
            </a:r>
            <a:r>
              <a:rPr lang="en-US" altLang="zh-CN" sz="2800" dirty="0"/>
              <a:t> $(</a:t>
            </a:r>
            <a:r>
              <a:rPr lang="en-US" altLang="zh-CN" sz="2800" dirty="0" err="1"/>
              <a:t>obj</a:t>
            </a:r>
            <a:r>
              <a:rPr lang="en-US" altLang="zh-CN" sz="2800" dirty="0"/>
              <a:t>)</a:t>
            </a:r>
            <a:endParaRPr lang="zh-CN" altLang="en-US" sz="28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C116D-583E-E010-9766-2791854D2EC9}"/>
              </a:ext>
            </a:extLst>
          </p:cNvPr>
          <p:cNvSpPr txBox="1"/>
          <p:nvPr/>
        </p:nvSpPr>
        <p:spPr>
          <a:xfrm>
            <a:off x="5709079" y="3501008"/>
            <a:ext cx="2877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hello1.o</a:t>
            </a:r>
            <a:r>
              <a:rPr lang="en-US" altLang="zh-CN" dirty="0"/>
              <a:t>\</a:t>
            </a:r>
            <a:r>
              <a:rPr lang="en-US" altLang="zh-CN" sz="1800" dirty="0"/>
              <a:t> hello2.o</a:t>
            </a:r>
            <a:r>
              <a:rPr lang="zh-CN" altLang="en-US" sz="1800" dirty="0"/>
              <a:t>是目标</a:t>
            </a:r>
            <a:endParaRPr lang="en-US" altLang="zh-CN" sz="1800" dirty="0"/>
          </a:p>
          <a:p>
            <a:r>
              <a:rPr lang="en-US" altLang="zh-CN" sz="1800" dirty="0"/>
              <a:t>hello1.h\ hello2.h</a:t>
            </a:r>
            <a:r>
              <a:rPr lang="zh-CN" altLang="en-US" sz="1800" dirty="0"/>
              <a:t>是预置条件</a:t>
            </a:r>
            <a:endParaRPr lang="en-US" altLang="zh-CN" sz="1800" dirty="0"/>
          </a:p>
          <a:p>
            <a:r>
              <a:rPr lang="zh-CN" altLang="en-US" dirty="0"/>
              <a:t>步骤不要写</a:t>
            </a:r>
          </a:p>
        </p:txBody>
      </p:sp>
    </p:spTree>
    <p:extLst>
      <p:ext uri="{BB962C8B-B14F-4D97-AF65-F5344CB8AC3E}">
        <p14:creationId xmlns:p14="http://schemas.microsoft.com/office/powerpoint/2010/main" val="4054500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实验</a:t>
            </a:r>
            <a:r>
              <a:rPr lang="en-US" altLang="zh-CN" b="1" dirty="0"/>
              <a:t>2.2 Linux </a:t>
            </a:r>
            <a:r>
              <a:rPr lang="zh-CN" altLang="en-US" b="1" dirty="0"/>
              <a:t>下</a:t>
            </a:r>
            <a:r>
              <a:rPr lang="en-US" altLang="zh-CN" b="1" dirty="0"/>
              <a:t>C </a:t>
            </a:r>
            <a:r>
              <a:rPr lang="zh-CN" altLang="en-US" b="1" dirty="0"/>
              <a:t>程序的编写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53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掌握</a:t>
            </a:r>
            <a:r>
              <a:rPr lang="en-US" altLang="zh-CN" dirty="0"/>
              <a:t>Linux </a:t>
            </a:r>
            <a:r>
              <a:rPr lang="zh-CN" altLang="en-US" dirty="0"/>
              <a:t>下</a:t>
            </a:r>
            <a:r>
              <a:rPr lang="en-US" altLang="zh-CN" dirty="0"/>
              <a:t>C </a:t>
            </a:r>
            <a:r>
              <a:rPr lang="zh-CN" altLang="en-US" dirty="0"/>
              <a:t>程序的编写、编译与运行方法。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掌握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编译器的编译过程，熟悉编译的各个阶段。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熟悉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文件的编写格式和</a:t>
            </a:r>
            <a:r>
              <a:rPr lang="en-US" altLang="zh-CN" dirty="0"/>
              <a:t>make </a:t>
            </a:r>
            <a:r>
              <a:rPr lang="zh-CN" altLang="en-US" dirty="0"/>
              <a:t>编译工具的使用方法。</a:t>
            </a:r>
          </a:p>
        </p:txBody>
      </p:sp>
    </p:spTree>
    <p:extLst>
      <p:ext uri="{BB962C8B-B14F-4D97-AF65-F5344CB8AC3E}">
        <p14:creationId xmlns:p14="http://schemas.microsoft.com/office/powerpoint/2010/main" val="743445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练习使用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编译器编译</a:t>
            </a:r>
            <a:r>
              <a:rPr lang="en-US" altLang="zh-CN" dirty="0"/>
              <a:t>C </a:t>
            </a:r>
            <a:r>
              <a:rPr lang="zh-CN" altLang="en-US" dirty="0"/>
              <a:t>程序并执行，编写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文件，使用</a:t>
            </a:r>
            <a:r>
              <a:rPr lang="en-US" altLang="zh-CN" dirty="0"/>
              <a:t>make </a:t>
            </a:r>
            <a:r>
              <a:rPr lang="zh-CN" altLang="en-US" dirty="0"/>
              <a:t>工具编译程序并执行</a:t>
            </a:r>
            <a:endParaRPr lang="en-US" altLang="zh-CN" dirty="0"/>
          </a:p>
          <a:p>
            <a:r>
              <a:rPr lang="zh-CN" altLang="en-US" dirty="0"/>
              <a:t>具体要求：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）编写简单的</a:t>
            </a:r>
            <a:r>
              <a:rPr lang="en-US" altLang="zh-CN" dirty="0"/>
              <a:t>C </a:t>
            </a:r>
            <a:r>
              <a:rPr lang="zh-CN" altLang="en-US" dirty="0"/>
              <a:t>程序，功能为在屏幕上输出“</a:t>
            </a:r>
            <a:r>
              <a:rPr lang="en-US" altLang="zh-CN" dirty="0"/>
              <a:t>Hello </a:t>
            </a:r>
            <a:r>
              <a:rPr lang="en-US" altLang="zh-CN" dirty="0" err="1"/>
              <a:t>gcc</a:t>
            </a:r>
            <a:r>
              <a:rPr lang="zh-CN" altLang="en-US" dirty="0"/>
              <a:t>！”。利用该程序练习使用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编译器的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o</a:t>
            </a:r>
            <a:r>
              <a:rPr lang="zh-CN" altLang="en-US" dirty="0"/>
              <a:t>选项，观察不同阶段所生成的文件，即*</a:t>
            </a:r>
            <a:r>
              <a:rPr lang="en-US" altLang="zh-CN" dirty="0"/>
              <a:t>.c</a:t>
            </a:r>
            <a:r>
              <a:rPr lang="zh-CN" altLang="en-US" dirty="0"/>
              <a:t>、*</a:t>
            </a:r>
            <a:r>
              <a:rPr lang="en-US" altLang="zh-CN" dirty="0"/>
              <a:t>.</a:t>
            </a:r>
            <a:r>
              <a:rPr lang="en-US" altLang="zh-CN" dirty="0" err="1"/>
              <a:t>i</a:t>
            </a:r>
            <a:r>
              <a:rPr lang="zh-CN" altLang="en-US" dirty="0"/>
              <a:t>、*</a:t>
            </a:r>
            <a:r>
              <a:rPr lang="en-US" altLang="zh-CN" dirty="0"/>
              <a:t>.s</a:t>
            </a:r>
            <a:r>
              <a:rPr lang="zh-CN" altLang="en-US" dirty="0"/>
              <a:t>、*</a:t>
            </a:r>
            <a:r>
              <a:rPr lang="en-US" altLang="zh-CN" dirty="0"/>
              <a:t>.o </a:t>
            </a:r>
            <a:r>
              <a:rPr lang="zh-CN" altLang="en-US" dirty="0"/>
              <a:t>文件和可执行文件。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）编写一个由头文件</a:t>
            </a:r>
            <a:r>
              <a:rPr lang="en-US" altLang="zh-CN" dirty="0" err="1"/>
              <a:t>greeting.h</a:t>
            </a:r>
            <a:r>
              <a:rPr lang="zh-CN" altLang="en-US" dirty="0"/>
              <a:t>、自定义函数文件</a:t>
            </a:r>
            <a:r>
              <a:rPr lang="en-US" altLang="zh-CN" dirty="0" err="1"/>
              <a:t>greeting.c</a:t>
            </a:r>
            <a:r>
              <a:rPr lang="zh-CN" altLang="en-US" dirty="0"/>
              <a:t>、主函数文件</a:t>
            </a:r>
            <a:r>
              <a:rPr lang="en-US" altLang="zh-CN" dirty="0" err="1"/>
              <a:t>myapp.c</a:t>
            </a:r>
            <a:r>
              <a:rPr lang="en-US" altLang="zh-CN" dirty="0"/>
              <a:t> </a:t>
            </a:r>
            <a:r>
              <a:rPr lang="zh-CN" altLang="en-US" dirty="0"/>
              <a:t>构成的</a:t>
            </a:r>
            <a:r>
              <a:rPr lang="en-US" altLang="zh-CN" dirty="0"/>
              <a:t>C </a:t>
            </a:r>
            <a:r>
              <a:rPr lang="zh-CN" altLang="en-US" dirty="0"/>
              <a:t>程序，并根据这三个文件的依赖关系编写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2910082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实验指导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对于实验内容（</a:t>
            </a:r>
            <a:r>
              <a:rPr lang="en-US" altLang="zh-CN" dirty="0"/>
              <a:t>1</a:t>
            </a:r>
            <a:r>
              <a:rPr lang="zh-CN" altLang="en-US" dirty="0"/>
              <a:t>），可将其分为三个步骤：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①创建空文档，修改名称为</a:t>
            </a:r>
            <a:r>
              <a:rPr lang="en-US" altLang="zh-CN" dirty="0" err="1"/>
              <a:t>myhello.c</a:t>
            </a:r>
            <a:r>
              <a:rPr lang="zh-CN" altLang="en-US" dirty="0"/>
              <a:t>，输入程序代码，保存并退出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②打开终端，用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命令对</a:t>
            </a:r>
            <a:r>
              <a:rPr lang="en-US" altLang="zh-CN" dirty="0" err="1"/>
              <a:t>myhello.c</a:t>
            </a:r>
            <a:r>
              <a:rPr lang="en-US" altLang="zh-CN" dirty="0"/>
              <a:t> </a:t>
            </a:r>
            <a:r>
              <a:rPr lang="zh-CN" altLang="en-US" dirty="0"/>
              <a:t>程序进行分阶段编译</a:t>
            </a:r>
          </a:p>
          <a:p>
            <a:pPr marL="0" indent="0">
              <a:buNone/>
            </a:pPr>
            <a:r>
              <a:rPr lang="zh-CN" altLang="en-US" dirty="0"/>
              <a:t>③利用</a:t>
            </a:r>
            <a:r>
              <a:rPr lang="en-US" altLang="zh-CN" dirty="0"/>
              <a:t>ls </a:t>
            </a:r>
            <a:r>
              <a:rPr lang="zh-CN" altLang="en-US" dirty="0"/>
              <a:t>命令查看编译过程中所产生的各个文件，即</a:t>
            </a:r>
            <a:r>
              <a:rPr lang="en-US" altLang="zh-CN" dirty="0" err="1"/>
              <a:t>myhello.i</a:t>
            </a:r>
            <a:r>
              <a:rPr lang="zh-CN" altLang="en-US" dirty="0"/>
              <a:t>、</a:t>
            </a:r>
            <a:r>
              <a:rPr lang="en-US" altLang="zh-CN" dirty="0" err="1"/>
              <a:t>myhello.s</a:t>
            </a:r>
            <a:r>
              <a:rPr lang="zh-CN" altLang="en-US" dirty="0"/>
              <a:t>、</a:t>
            </a:r>
            <a:r>
              <a:rPr lang="en-US" altLang="zh-CN" dirty="0" err="1"/>
              <a:t>myhello.o</a:t>
            </a:r>
            <a:r>
              <a:rPr lang="en-US" altLang="zh-CN" dirty="0"/>
              <a:t> </a:t>
            </a:r>
            <a:r>
              <a:rPr lang="zh-CN" altLang="en-US" dirty="0"/>
              <a:t>文件和可执行文件（如</a:t>
            </a:r>
            <a:r>
              <a:rPr lang="en-US" altLang="zh-CN" dirty="0" err="1"/>
              <a:t>myhello.c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70724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实验指导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89512"/>
          </a:xfrm>
        </p:spPr>
        <p:txBody>
          <a:bodyPr/>
          <a:lstStyle/>
          <a:p>
            <a:r>
              <a:rPr lang="zh-CN" altLang="en-US" dirty="0"/>
              <a:t>除</a:t>
            </a:r>
            <a:r>
              <a:rPr lang="en-US" altLang="zh-CN" dirty="0"/>
              <a:t>3</a:t>
            </a:r>
            <a:r>
              <a:rPr lang="zh-CN" altLang="en-US" dirty="0"/>
              <a:t>个源代码文件外，最重要的是</a:t>
            </a:r>
            <a:r>
              <a:rPr lang="en-US" altLang="zh-CN" dirty="0" err="1"/>
              <a:t>Makefile</a:t>
            </a:r>
            <a:r>
              <a:rPr lang="zh-CN" altLang="en-US" dirty="0"/>
              <a:t>的编写：</a:t>
            </a:r>
            <a:endParaRPr lang="en-US" altLang="zh-CN" dirty="0"/>
          </a:p>
          <a:p>
            <a:pPr marL="44450" indent="0">
              <a:buNone/>
            </a:pPr>
            <a:r>
              <a:rPr lang="en-US" altLang="zh-CN" dirty="0" err="1"/>
              <a:t>myapp</a:t>
            </a:r>
            <a:r>
              <a:rPr lang="en-US" altLang="zh-CN" dirty="0"/>
              <a:t>: </a:t>
            </a:r>
            <a:r>
              <a:rPr lang="en-US" altLang="zh-CN" dirty="0" err="1"/>
              <a:t>greeting.o</a:t>
            </a:r>
            <a:r>
              <a:rPr lang="en-US" altLang="zh-CN" dirty="0"/>
              <a:t> </a:t>
            </a:r>
            <a:r>
              <a:rPr lang="en-US" altLang="zh-CN" dirty="0" err="1"/>
              <a:t>myapp.o</a:t>
            </a:r>
            <a:endParaRPr lang="en-US" altLang="zh-CN" dirty="0"/>
          </a:p>
          <a:p>
            <a:pPr marL="4445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en-US" altLang="zh-CN" dirty="0" err="1"/>
              <a:t>myapp.o</a:t>
            </a:r>
            <a:r>
              <a:rPr lang="en-US" altLang="zh-CN" dirty="0"/>
              <a:t> </a:t>
            </a:r>
            <a:r>
              <a:rPr lang="en-US" altLang="zh-CN" dirty="0" err="1"/>
              <a:t>greeting.o</a:t>
            </a:r>
            <a:r>
              <a:rPr lang="en-US" altLang="zh-CN" dirty="0"/>
              <a:t> –o </a:t>
            </a:r>
            <a:r>
              <a:rPr lang="en-US" altLang="zh-CN" dirty="0" err="1"/>
              <a:t>myapp</a:t>
            </a:r>
            <a:endParaRPr lang="en-US" altLang="zh-CN" dirty="0"/>
          </a:p>
          <a:p>
            <a:pPr marL="44450" indent="0">
              <a:buNone/>
            </a:pPr>
            <a:r>
              <a:rPr lang="en-US" altLang="zh-CN" dirty="0" err="1"/>
              <a:t>greeting.o</a:t>
            </a:r>
            <a:r>
              <a:rPr lang="en-US" altLang="zh-CN" dirty="0"/>
              <a:t>: </a:t>
            </a:r>
            <a:r>
              <a:rPr lang="en-US" altLang="zh-CN" dirty="0" err="1"/>
              <a:t>greeting.c</a:t>
            </a:r>
            <a:r>
              <a:rPr lang="en-US" altLang="zh-CN" dirty="0"/>
              <a:t> </a:t>
            </a:r>
            <a:r>
              <a:rPr lang="en-US" altLang="zh-CN" dirty="0" err="1"/>
              <a:t>greeting.h</a:t>
            </a:r>
            <a:endParaRPr lang="en-US" altLang="zh-CN" dirty="0"/>
          </a:p>
          <a:p>
            <a:pPr marL="4445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gcc</a:t>
            </a:r>
            <a:r>
              <a:rPr lang="en-US" altLang="zh-CN" dirty="0"/>
              <a:t> –c </a:t>
            </a:r>
            <a:r>
              <a:rPr lang="en-US" altLang="zh-CN" dirty="0" err="1"/>
              <a:t>greeting.c</a:t>
            </a:r>
            <a:endParaRPr lang="en-US" altLang="zh-CN" dirty="0"/>
          </a:p>
          <a:p>
            <a:pPr marL="44450" indent="0">
              <a:buNone/>
            </a:pPr>
            <a:r>
              <a:rPr lang="en-US" altLang="zh-CN" dirty="0" err="1"/>
              <a:t>myapp.o</a:t>
            </a:r>
            <a:r>
              <a:rPr lang="en-US" altLang="zh-CN" dirty="0"/>
              <a:t>: </a:t>
            </a:r>
            <a:r>
              <a:rPr lang="en-US" altLang="zh-CN" dirty="0" err="1"/>
              <a:t>myapp.c</a:t>
            </a:r>
            <a:r>
              <a:rPr lang="en-US" altLang="zh-CN" dirty="0"/>
              <a:t> </a:t>
            </a:r>
            <a:r>
              <a:rPr lang="en-US" altLang="zh-CN" dirty="0" err="1"/>
              <a:t>greeting.h</a:t>
            </a:r>
            <a:endParaRPr lang="en-US" altLang="zh-CN" dirty="0"/>
          </a:p>
          <a:p>
            <a:pPr marL="4445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gcc</a:t>
            </a:r>
            <a:r>
              <a:rPr lang="en-US" altLang="zh-CN" dirty="0"/>
              <a:t> –c </a:t>
            </a:r>
            <a:r>
              <a:rPr lang="en-US" altLang="zh-CN" dirty="0" err="1"/>
              <a:t>myapp.c</a:t>
            </a:r>
            <a:endParaRPr lang="en-US" altLang="zh-CN" dirty="0"/>
          </a:p>
          <a:p>
            <a:pPr marL="44450" indent="0">
              <a:buNone/>
            </a:pPr>
            <a:r>
              <a:rPr lang="en-US" altLang="zh-CN" dirty="0"/>
              <a:t>clean:</a:t>
            </a:r>
          </a:p>
          <a:p>
            <a:pPr marL="4445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rm</a:t>
            </a:r>
            <a:r>
              <a:rPr lang="en-US" altLang="zh-CN" dirty="0"/>
              <a:t> –</a:t>
            </a:r>
            <a:r>
              <a:rPr lang="en-US" altLang="zh-CN" dirty="0" err="1"/>
              <a:t>rf</a:t>
            </a:r>
            <a:r>
              <a:rPr lang="en-US" altLang="zh-CN" dirty="0"/>
              <a:t> *.o</a:t>
            </a:r>
          </a:p>
          <a:p>
            <a:pPr marL="501650" indent="-457200"/>
            <a:r>
              <a:rPr lang="zh-CN" altLang="en-US" dirty="0"/>
              <a:t>最后使用</a:t>
            </a:r>
            <a:r>
              <a:rPr lang="en-US" altLang="zh-CN" dirty="0"/>
              <a:t>make </a:t>
            </a:r>
            <a:r>
              <a:rPr lang="zh-CN" altLang="en-US" dirty="0"/>
              <a:t>工具编译程序</a:t>
            </a:r>
          </a:p>
        </p:txBody>
      </p:sp>
    </p:spTree>
    <p:extLst>
      <p:ext uri="{BB962C8B-B14F-4D97-AF65-F5344CB8AC3E}">
        <p14:creationId xmlns:p14="http://schemas.microsoft.com/office/powerpoint/2010/main" val="53435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 err="1">
                <a:solidFill>
                  <a:srgbClr val="000000"/>
                </a:solidFill>
              </a:rPr>
              <a:t>Makefile</a:t>
            </a:r>
            <a:r>
              <a:rPr lang="zh-CN" altLang="en-US" sz="2800" dirty="0">
                <a:solidFill>
                  <a:srgbClr val="000000"/>
                </a:solidFill>
              </a:rPr>
              <a:t>的编写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</a:rPr>
              <a:t>实验</a:t>
            </a:r>
            <a:r>
              <a:rPr lang="en-US" altLang="zh-CN" sz="2800" dirty="0">
                <a:solidFill>
                  <a:srgbClr val="000000"/>
                </a:solidFill>
              </a:rPr>
              <a:t>2.2 Linux</a:t>
            </a:r>
            <a:r>
              <a:rPr lang="zh-CN" altLang="en-US" sz="2800" dirty="0">
                <a:solidFill>
                  <a:srgbClr val="000000"/>
                </a:solidFill>
              </a:rPr>
              <a:t>下</a:t>
            </a:r>
            <a:r>
              <a:rPr lang="en-US" altLang="zh-CN" sz="2800" dirty="0">
                <a:solidFill>
                  <a:srgbClr val="000000"/>
                </a:solidFill>
              </a:rPr>
              <a:t>C</a:t>
            </a:r>
            <a:r>
              <a:rPr lang="zh-CN" altLang="en-US" sz="2800" dirty="0">
                <a:solidFill>
                  <a:srgbClr val="000000"/>
                </a:solidFill>
              </a:rPr>
              <a:t>程序的编写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099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268760"/>
            <a:ext cx="828092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9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000" b="1"/>
              <a:t>Linux</a:t>
            </a:r>
            <a:r>
              <a:rPr lang="zh-CN" altLang="en-US" sz="5000" b="1" dirty="0"/>
              <a:t>下</a:t>
            </a:r>
            <a:r>
              <a:rPr lang="en-US" altLang="zh-CN" sz="5000" b="1" dirty="0"/>
              <a:t>C</a:t>
            </a:r>
            <a:r>
              <a:rPr lang="zh-CN" altLang="en-US" sz="5000" b="1" dirty="0"/>
              <a:t>程序的编写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20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从编辑到运行</a:t>
            </a:r>
            <a:r>
              <a:rPr lang="en-US" altLang="zh-CN" dirty="0"/>
              <a:t>C</a:t>
            </a:r>
            <a:r>
              <a:rPr lang="zh-CN" altLang="en-US" dirty="0"/>
              <a:t>程序的步骤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Linux</a:t>
            </a:r>
            <a:r>
              <a:rPr lang="zh-CN" altLang="en-US" dirty="0"/>
              <a:t>下的文本编辑工具，如</a:t>
            </a:r>
            <a:r>
              <a:rPr lang="en-US" altLang="zh-CN" dirty="0" err="1"/>
              <a:t>gedit</a:t>
            </a:r>
            <a:r>
              <a:rPr lang="zh-CN" altLang="en-US" dirty="0"/>
              <a:t>、</a:t>
            </a:r>
            <a:r>
              <a:rPr lang="en-US" altLang="zh-CN" dirty="0" err="1"/>
              <a:t>emacs</a:t>
            </a:r>
            <a:r>
              <a:rPr lang="zh-CN" altLang="en-US" dirty="0"/>
              <a:t>、</a:t>
            </a:r>
            <a:r>
              <a:rPr lang="en-US" altLang="zh-CN" dirty="0" err="1"/>
              <a:t>kwrite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vi/vim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保存的文件后缀需为 “</a:t>
            </a:r>
            <a:r>
              <a:rPr lang="en-US" altLang="zh-CN" dirty="0"/>
              <a:t>.c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编译</a:t>
            </a:r>
            <a:r>
              <a:rPr lang="en-US" altLang="zh-CN" dirty="0"/>
              <a:t>C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gcc</a:t>
            </a:r>
            <a:r>
              <a:rPr lang="zh-CN" altLang="en-US" dirty="0"/>
              <a:t>编译器</a:t>
            </a:r>
            <a:endParaRPr lang="en-US" altLang="zh-CN" dirty="0"/>
          </a:p>
          <a:p>
            <a:r>
              <a:rPr lang="zh-CN" altLang="en-US" dirty="0"/>
              <a:t>运行</a:t>
            </a:r>
            <a:r>
              <a:rPr lang="en-US" altLang="zh-CN" dirty="0"/>
              <a:t>C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shell</a:t>
            </a:r>
            <a:r>
              <a:rPr lang="zh-CN" altLang="en-US" dirty="0"/>
              <a:t>执行编译好的可执行文件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shell</a:t>
            </a:r>
            <a:r>
              <a:rPr lang="zh-CN" altLang="en-US" dirty="0"/>
              <a:t>下输入：</a:t>
            </a:r>
            <a:endParaRPr lang="en-US" altLang="zh-CN" dirty="0"/>
          </a:p>
          <a:p>
            <a:pPr marL="319088" lvl="1" indent="0">
              <a:buNone/>
            </a:pPr>
            <a:r>
              <a:rPr lang="en-US" altLang="zh-CN" b="1" dirty="0"/>
              <a:t>                            </a:t>
            </a:r>
            <a:r>
              <a:rPr lang="en-US" altLang="zh-CN" b="1" dirty="0">
                <a:solidFill>
                  <a:srgbClr val="FF0000"/>
                </a:solidFill>
              </a:rPr>
              <a:t>./</a:t>
            </a:r>
            <a:r>
              <a:rPr lang="zh-CN" altLang="en-US" b="1" dirty="0"/>
              <a:t>可执行文件名</a:t>
            </a:r>
          </a:p>
        </p:txBody>
      </p:sp>
    </p:spTree>
    <p:extLst>
      <p:ext uri="{BB962C8B-B14F-4D97-AF65-F5344CB8AC3E}">
        <p14:creationId xmlns:p14="http://schemas.microsoft.com/office/powerpoint/2010/main" val="12754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从编辑到运行</a:t>
            </a:r>
            <a:r>
              <a:rPr lang="en-US" altLang="zh-CN" dirty="0"/>
              <a:t>C</a:t>
            </a:r>
            <a:r>
              <a:rPr lang="zh-CN" altLang="en-US" dirty="0"/>
              <a:t>程序的步骤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Linux</a:t>
            </a:r>
            <a:r>
              <a:rPr lang="zh-CN" altLang="en-US" dirty="0"/>
              <a:t>下的文本编辑工具，如</a:t>
            </a:r>
            <a:r>
              <a:rPr lang="en-US" altLang="zh-CN" dirty="0" err="1"/>
              <a:t>gedit</a:t>
            </a:r>
            <a:r>
              <a:rPr lang="zh-CN" altLang="en-US" dirty="0"/>
              <a:t>、</a:t>
            </a:r>
            <a:r>
              <a:rPr lang="en-US" altLang="zh-CN" dirty="0" err="1"/>
              <a:t>emacs</a:t>
            </a:r>
            <a:r>
              <a:rPr lang="zh-CN" altLang="en-US" dirty="0"/>
              <a:t>、</a:t>
            </a:r>
            <a:r>
              <a:rPr lang="en-US" altLang="zh-CN" dirty="0" err="1"/>
              <a:t>kwrite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vi/vim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保存的文件后缀需为 “</a:t>
            </a:r>
            <a:r>
              <a:rPr lang="en-US" altLang="zh-CN" dirty="0"/>
              <a:t>.c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编译</a:t>
            </a:r>
            <a:r>
              <a:rPr lang="en-US" altLang="zh-CN" dirty="0"/>
              <a:t>C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gcc</a:t>
            </a:r>
            <a:r>
              <a:rPr lang="zh-CN" altLang="en-US" dirty="0"/>
              <a:t>编译器</a:t>
            </a:r>
            <a:endParaRPr lang="en-US" altLang="zh-CN" dirty="0"/>
          </a:p>
          <a:p>
            <a:r>
              <a:rPr lang="zh-CN" altLang="en-US" dirty="0"/>
              <a:t>运行</a:t>
            </a:r>
            <a:r>
              <a:rPr lang="en-US" altLang="zh-CN" dirty="0"/>
              <a:t>C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shell</a:t>
            </a:r>
            <a:r>
              <a:rPr lang="zh-CN" altLang="en-US" dirty="0"/>
              <a:t>执行编译好的可执行文件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shell</a:t>
            </a:r>
            <a:r>
              <a:rPr lang="zh-CN" altLang="en-US" dirty="0"/>
              <a:t>下输入：</a:t>
            </a:r>
            <a:endParaRPr lang="en-US" altLang="zh-CN" dirty="0"/>
          </a:p>
          <a:p>
            <a:pPr marL="319088" lvl="1" indent="0">
              <a:buNone/>
            </a:pPr>
            <a:r>
              <a:rPr lang="en-US" altLang="zh-CN" b="1" dirty="0"/>
              <a:t>                            ./</a:t>
            </a:r>
            <a:r>
              <a:rPr lang="zh-CN" altLang="en-US" b="1" dirty="0"/>
              <a:t>可执行文件名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7ADED2-437C-383F-31E2-13AD4FF91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52" y="1117410"/>
            <a:ext cx="7464755" cy="55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9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从编辑到运行</a:t>
            </a:r>
            <a:r>
              <a:rPr lang="en-US" altLang="zh-CN" dirty="0"/>
              <a:t>C</a:t>
            </a:r>
            <a:r>
              <a:rPr lang="zh-CN" altLang="en-US" dirty="0"/>
              <a:t>程序的步骤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Linux</a:t>
            </a:r>
            <a:r>
              <a:rPr lang="zh-CN" altLang="en-US" dirty="0"/>
              <a:t>下的文本编辑工具，如</a:t>
            </a:r>
            <a:r>
              <a:rPr lang="en-US" altLang="zh-CN" dirty="0" err="1"/>
              <a:t>gedit</a:t>
            </a:r>
            <a:r>
              <a:rPr lang="zh-CN" altLang="en-US" dirty="0"/>
              <a:t>、</a:t>
            </a:r>
            <a:r>
              <a:rPr lang="en-US" altLang="zh-CN" dirty="0" err="1"/>
              <a:t>emacs</a:t>
            </a:r>
            <a:r>
              <a:rPr lang="zh-CN" altLang="en-US" dirty="0"/>
              <a:t>、</a:t>
            </a:r>
            <a:r>
              <a:rPr lang="en-US" altLang="zh-CN" dirty="0" err="1"/>
              <a:t>kwrite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vi/vim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保存的文件后缀需为 “</a:t>
            </a:r>
            <a:r>
              <a:rPr lang="en-US" altLang="zh-CN" dirty="0"/>
              <a:t>.c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编译</a:t>
            </a:r>
            <a:r>
              <a:rPr lang="en-US" altLang="zh-CN" dirty="0"/>
              <a:t>C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gcc</a:t>
            </a:r>
            <a:r>
              <a:rPr lang="zh-CN" altLang="en-US" dirty="0"/>
              <a:t>编译器</a:t>
            </a:r>
            <a:endParaRPr lang="en-US" altLang="zh-CN" dirty="0"/>
          </a:p>
          <a:p>
            <a:r>
              <a:rPr lang="zh-CN" altLang="en-US" dirty="0"/>
              <a:t>运行</a:t>
            </a:r>
            <a:r>
              <a:rPr lang="en-US" altLang="zh-CN" dirty="0"/>
              <a:t>C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shell</a:t>
            </a:r>
            <a:r>
              <a:rPr lang="zh-CN" altLang="en-US" dirty="0"/>
              <a:t>执行编译好的可执行文件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shell</a:t>
            </a:r>
            <a:r>
              <a:rPr lang="zh-CN" altLang="en-US" dirty="0"/>
              <a:t>下输入：</a:t>
            </a:r>
            <a:endParaRPr lang="en-US" altLang="zh-CN" dirty="0"/>
          </a:p>
          <a:p>
            <a:pPr marL="319088" lvl="1" indent="0">
              <a:buNone/>
            </a:pPr>
            <a:r>
              <a:rPr lang="en-US" altLang="zh-CN" b="1" dirty="0"/>
              <a:t>                            ./</a:t>
            </a:r>
            <a:r>
              <a:rPr lang="zh-CN" altLang="en-US" b="1" dirty="0"/>
              <a:t>可执行文件名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83EAFE-6E57-FAB8-E045-D5E33BA0C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60"/>
            <a:ext cx="7320664" cy="549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6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从编辑到运行</a:t>
            </a:r>
            <a:r>
              <a:rPr lang="en-US" altLang="zh-CN" dirty="0"/>
              <a:t>C</a:t>
            </a:r>
            <a:r>
              <a:rPr lang="zh-CN" altLang="en-US" dirty="0"/>
              <a:t>程序的步骤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Linux</a:t>
            </a:r>
            <a:r>
              <a:rPr lang="zh-CN" altLang="en-US" dirty="0"/>
              <a:t>下的文本编辑工具，如</a:t>
            </a:r>
            <a:r>
              <a:rPr lang="en-US" altLang="zh-CN" dirty="0" err="1"/>
              <a:t>gedit</a:t>
            </a:r>
            <a:r>
              <a:rPr lang="zh-CN" altLang="en-US" dirty="0"/>
              <a:t>、</a:t>
            </a:r>
            <a:r>
              <a:rPr lang="en-US" altLang="zh-CN" dirty="0" err="1"/>
              <a:t>emacs</a:t>
            </a:r>
            <a:r>
              <a:rPr lang="zh-CN" altLang="en-US" dirty="0"/>
              <a:t>、</a:t>
            </a:r>
            <a:r>
              <a:rPr lang="en-US" altLang="zh-CN" dirty="0" err="1"/>
              <a:t>kwrite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vi/vim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保存的文件后缀需为 “</a:t>
            </a:r>
            <a:r>
              <a:rPr lang="en-US" altLang="zh-CN" dirty="0"/>
              <a:t>.c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编译</a:t>
            </a:r>
            <a:r>
              <a:rPr lang="en-US" altLang="zh-CN" dirty="0"/>
              <a:t>C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gcc</a:t>
            </a:r>
            <a:r>
              <a:rPr lang="zh-CN" altLang="en-US" dirty="0"/>
              <a:t>编译器</a:t>
            </a:r>
            <a:endParaRPr lang="en-US" altLang="zh-CN" dirty="0"/>
          </a:p>
          <a:p>
            <a:r>
              <a:rPr lang="zh-CN" altLang="en-US" dirty="0"/>
              <a:t>运行</a:t>
            </a:r>
            <a:r>
              <a:rPr lang="en-US" altLang="zh-CN" dirty="0"/>
              <a:t>C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shell</a:t>
            </a:r>
            <a:r>
              <a:rPr lang="zh-CN" altLang="en-US" dirty="0"/>
              <a:t>执行编译好的可执行文件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shell</a:t>
            </a:r>
            <a:r>
              <a:rPr lang="zh-CN" altLang="en-US" dirty="0"/>
              <a:t>下输入：</a:t>
            </a:r>
            <a:endParaRPr lang="en-US" altLang="zh-CN" dirty="0"/>
          </a:p>
          <a:p>
            <a:pPr marL="319088" lvl="1" indent="0">
              <a:buNone/>
            </a:pPr>
            <a:r>
              <a:rPr lang="en-US" altLang="zh-CN" b="1" dirty="0"/>
              <a:t>                            ./</a:t>
            </a:r>
            <a:r>
              <a:rPr lang="zh-CN" altLang="en-US" b="1" dirty="0"/>
              <a:t>可执行文件名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383401-E368-9A61-D5F9-D15E91880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02" y="1116424"/>
            <a:ext cx="7512760" cy="563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1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是运行在</a:t>
            </a:r>
            <a:r>
              <a:rPr lang="en-US" altLang="zh-CN" dirty="0"/>
              <a:t>Linux </a:t>
            </a:r>
            <a:r>
              <a:rPr lang="zh-CN" altLang="en-US" dirty="0"/>
              <a:t>操作系统上的一个全功能的</a:t>
            </a:r>
            <a:r>
              <a:rPr lang="en-US" altLang="zh-CN" dirty="0"/>
              <a:t>ANSI C </a:t>
            </a:r>
            <a:r>
              <a:rPr lang="zh-CN" altLang="en-US" dirty="0"/>
              <a:t>兼容编译器</a:t>
            </a:r>
            <a:endParaRPr lang="en-US" altLang="zh-CN" dirty="0"/>
          </a:p>
          <a:p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没有集成的开发环境，但是目前效率最高的</a:t>
            </a:r>
            <a:r>
              <a:rPr lang="en-US" altLang="zh-CN" dirty="0"/>
              <a:t>C/C++</a:t>
            </a:r>
            <a:r>
              <a:rPr lang="zh-CN" altLang="en-US" dirty="0"/>
              <a:t>编译器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b="1" dirty="0" err="1"/>
              <a:t>gcc</a:t>
            </a:r>
            <a:r>
              <a:rPr lang="en-US" altLang="zh-CN" b="1" dirty="0"/>
              <a:t> [</a:t>
            </a:r>
            <a:r>
              <a:rPr lang="zh-CN" altLang="en-US" b="1" dirty="0"/>
              <a:t>选项</a:t>
            </a:r>
            <a:r>
              <a:rPr lang="en-US" altLang="zh-CN" b="1" dirty="0"/>
              <a:t>] </a:t>
            </a:r>
            <a:r>
              <a:rPr lang="zh-CN" altLang="en-US" b="1" dirty="0"/>
              <a:t>源文件 </a:t>
            </a:r>
            <a:r>
              <a:rPr lang="en-US" altLang="zh-CN" b="1" dirty="0"/>
              <a:t>[</a:t>
            </a:r>
            <a:r>
              <a:rPr lang="zh-CN" altLang="en-US" b="1" dirty="0"/>
              <a:t>目标文件</a:t>
            </a:r>
            <a:r>
              <a:rPr lang="en-US" altLang="zh-CN" b="1" dirty="0"/>
              <a:t>]</a:t>
            </a:r>
          </a:p>
          <a:p>
            <a:r>
              <a:rPr lang="zh-CN" altLang="en-US" dirty="0"/>
              <a:t>举例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gcc</a:t>
            </a:r>
            <a:r>
              <a:rPr lang="en-US" altLang="zh-CN" dirty="0"/>
              <a:t> –o hello  </a:t>
            </a:r>
            <a:r>
              <a:rPr lang="en-US" altLang="zh-CN" dirty="0" err="1"/>
              <a:t>hello.c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806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常用编译选项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99592" y="1340768"/>
            <a:ext cx="7772400" cy="4572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b="1" dirty="0"/>
              <a:t>-c</a:t>
            </a:r>
            <a:r>
              <a:rPr lang="zh-CN" altLang="en-US" sz="2400" dirty="0"/>
              <a:t>：只编译，不链接成可执行文件。编译器只</a:t>
            </a:r>
            <a:r>
              <a:rPr lang="zh-CN" altLang="en-US" sz="2400" dirty="0">
                <a:solidFill>
                  <a:srgbClr val="FF0000"/>
                </a:solidFill>
              </a:rPr>
              <a:t>生成</a:t>
            </a:r>
            <a:r>
              <a:rPr lang="en-US" altLang="zh-CN" sz="2400" dirty="0">
                <a:solidFill>
                  <a:srgbClr val="FF0000"/>
                </a:solidFill>
              </a:rPr>
              <a:t>.o </a:t>
            </a:r>
            <a:r>
              <a:rPr lang="zh-CN" altLang="en-US" sz="2400" dirty="0"/>
              <a:t>后缀的目标文件，通常用于不包含主程序的子程序文件。</a:t>
            </a:r>
          </a:p>
          <a:p>
            <a:pPr>
              <a:spcBef>
                <a:spcPts val="0"/>
              </a:spcBef>
            </a:pPr>
            <a:r>
              <a:rPr lang="en-US" altLang="zh-CN" sz="2400" b="1" dirty="0"/>
              <a:t>-o file</a:t>
            </a:r>
            <a:r>
              <a:rPr lang="zh-CN" altLang="en-US" sz="2400" dirty="0"/>
              <a:t>：确定输出文件的名称为</a:t>
            </a:r>
            <a:r>
              <a:rPr lang="en-US" altLang="zh-CN" sz="2400" dirty="0"/>
              <a:t>file</a:t>
            </a:r>
            <a:r>
              <a:rPr lang="zh-CN" altLang="en-US" sz="2400" dirty="0"/>
              <a:t>。若没有该选项，默认生成</a:t>
            </a:r>
            <a:r>
              <a:rPr lang="zh-CN" altLang="en-US" sz="2400" dirty="0">
                <a:solidFill>
                  <a:srgbClr val="FF0000"/>
                </a:solidFill>
              </a:rPr>
              <a:t>可执行文件</a:t>
            </a:r>
            <a:r>
              <a:rPr lang="en-US" altLang="zh-CN" sz="2400" dirty="0" err="1"/>
              <a:t>a.out</a:t>
            </a:r>
            <a:r>
              <a:rPr lang="zh-CN" altLang="en-US" sz="2400" dirty="0"/>
              <a:t>。</a:t>
            </a:r>
          </a:p>
          <a:p>
            <a:pPr>
              <a:spcBef>
                <a:spcPts val="0"/>
              </a:spcBef>
            </a:pPr>
            <a:r>
              <a:rPr lang="en-US" altLang="zh-CN" sz="2400" b="1" dirty="0"/>
              <a:t>-</a:t>
            </a:r>
            <a:r>
              <a:rPr lang="en-US" altLang="zh-CN" sz="2400" b="1" dirty="0" err="1"/>
              <a:t>Idirname</a:t>
            </a:r>
            <a:r>
              <a:rPr lang="zh-CN" altLang="en-US" sz="2400" dirty="0"/>
              <a:t>：指定</a:t>
            </a:r>
            <a:r>
              <a:rPr lang="zh-CN" altLang="en-US" sz="2400" dirty="0">
                <a:solidFill>
                  <a:srgbClr val="FF0000"/>
                </a:solidFill>
              </a:rPr>
              <a:t>头文件</a:t>
            </a:r>
            <a:r>
              <a:rPr lang="zh-CN" altLang="en-US" sz="2400" dirty="0"/>
              <a:t>的查找目录，将</a:t>
            </a:r>
            <a:r>
              <a:rPr lang="en-US" altLang="zh-CN" sz="2400" dirty="0" err="1"/>
              <a:t>dirname</a:t>
            </a:r>
            <a:r>
              <a:rPr lang="en-US" altLang="zh-CN" sz="2400" dirty="0"/>
              <a:t> </a:t>
            </a:r>
            <a:r>
              <a:rPr lang="zh-CN" altLang="en-US" sz="2400" dirty="0"/>
              <a:t>指定的目录加入程序头文件目录列表中。</a:t>
            </a:r>
          </a:p>
          <a:p>
            <a:pPr>
              <a:spcBef>
                <a:spcPts val="0"/>
              </a:spcBef>
            </a:pPr>
            <a:r>
              <a:rPr lang="en-US" altLang="zh-CN" sz="2400" b="1" dirty="0"/>
              <a:t>-</a:t>
            </a:r>
            <a:r>
              <a:rPr lang="en-US" altLang="zh-CN" sz="2400" b="1" dirty="0" err="1"/>
              <a:t>Ldirname</a:t>
            </a:r>
            <a:r>
              <a:rPr lang="zh-CN" altLang="en-US" sz="2400" dirty="0"/>
              <a:t>：指定</a:t>
            </a:r>
            <a:r>
              <a:rPr lang="zh-CN" altLang="en-US" sz="2400" dirty="0">
                <a:solidFill>
                  <a:srgbClr val="00B050"/>
                </a:solidFill>
              </a:rPr>
              <a:t>库文件</a:t>
            </a:r>
            <a:r>
              <a:rPr lang="zh-CN" altLang="en-US" sz="2400" dirty="0"/>
              <a:t>的查找目录，将</a:t>
            </a:r>
            <a:r>
              <a:rPr lang="en-US" altLang="zh-CN" sz="2400" dirty="0" err="1"/>
              <a:t>dirname</a:t>
            </a:r>
            <a:r>
              <a:rPr lang="en-US" altLang="zh-CN" sz="2400" dirty="0"/>
              <a:t> </a:t>
            </a:r>
            <a:r>
              <a:rPr lang="zh-CN" altLang="en-US" sz="2400" dirty="0"/>
              <a:t>对应的目录加入程序函数档案库文件的目录列表中。</a:t>
            </a:r>
          </a:p>
          <a:p>
            <a:pPr>
              <a:spcBef>
                <a:spcPts val="0"/>
              </a:spcBef>
            </a:pPr>
            <a:r>
              <a:rPr lang="en-US" altLang="zh-CN" sz="2400" b="1" dirty="0"/>
              <a:t>-Wall</a:t>
            </a:r>
            <a:r>
              <a:rPr lang="zh-CN" altLang="en-US" sz="2400" dirty="0"/>
              <a:t>：编译文件时发出所有警告信息。</a:t>
            </a:r>
          </a:p>
          <a:p>
            <a:pPr>
              <a:spcBef>
                <a:spcPts val="0"/>
              </a:spcBef>
            </a:pPr>
            <a:r>
              <a:rPr lang="en-US" altLang="zh-CN" sz="2400" b="1" dirty="0"/>
              <a:t>-w</a:t>
            </a:r>
            <a:r>
              <a:rPr lang="zh-CN" altLang="en-US" sz="2400" dirty="0"/>
              <a:t>：编译文件时不发出任何警告信息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400" dirty="0"/>
              <a:t>-</a:t>
            </a:r>
            <a:r>
              <a:rPr lang="en-US" altLang="zh-CN" sz="2400" b="1" dirty="0"/>
              <a:t>O0</a:t>
            </a:r>
            <a:r>
              <a:rPr lang="en-US" altLang="zh-CN" sz="2400" dirty="0"/>
              <a:t>	</a:t>
            </a:r>
            <a:r>
              <a:rPr lang="zh-CN" altLang="en-US" sz="2400" dirty="0"/>
              <a:t>不进行优化处理。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-</a:t>
            </a:r>
            <a:r>
              <a:rPr lang="en-US" altLang="zh-CN" sz="2400" b="1" dirty="0"/>
              <a:t>O</a:t>
            </a:r>
            <a:r>
              <a:rPr lang="en-US" altLang="zh-CN" sz="2400" dirty="0"/>
              <a:t> </a:t>
            </a:r>
            <a:r>
              <a:rPr lang="zh-CN" altLang="en-US" sz="2400" dirty="0"/>
              <a:t>或 </a:t>
            </a:r>
            <a:r>
              <a:rPr lang="en-US" altLang="zh-CN" sz="2400" dirty="0"/>
              <a:t>-</a:t>
            </a:r>
            <a:r>
              <a:rPr lang="en-US" altLang="zh-CN" sz="2400" b="1" dirty="0"/>
              <a:t>O1</a:t>
            </a:r>
            <a:r>
              <a:rPr lang="en-US" altLang="zh-CN" sz="2400" dirty="0"/>
              <a:t>	</a:t>
            </a:r>
            <a:r>
              <a:rPr lang="zh-CN" altLang="en-US" sz="2400" dirty="0"/>
              <a:t>优化生成代码。</a:t>
            </a:r>
          </a:p>
        </p:txBody>
      </p:sp>
    </p:spTree>
    <p:extLst>
      <p:ext uri="{BB962C8B-B14F-4D97-AF65-F5344CB8AC3E}">
        <p14:creationId xmlns:p14="http://schemas.microsoft.com/office/powerpoint/2010/main" val="1666871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第1章_操作系统引论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第1章_操作系统引论</Template>
  <TotalTime>1262</TotalTime>
  <Words>1271</Words>
  <Application>Microsoft Office PowerPoint</Application>
  <PresentationFormat>全屏显示(4:3)</PresentationFormat>
  <Paragraphs>133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Calibri</vt:lpstr>
      <vt:lpstr>Franklin Gothic Book</vt:lpstr>
      <vt:lpstr>Perpetua</vt:lpstr>
      <vt:lpstr>Wingdings</vt:lpstr>
      <vt:lpstr>Wingdings 2</vt:lpstr>
      <vt:lpstr>第1章_操作系统引论</vt:lpstr>
      <vt:lpstr>第2章 实验环境搭建与使用</vt:lpstr>
      <vt:lpstr>内容</vt:lpstr>
      <vt:lpstr>Linux下C程序的编写</vt:lpstr>
      <vt:lpstr>从编辑到运行C程序的步骤</vt:lpstr>
      <vt:lpstr>从编辑到运行C程序的步骤</vt:lpstr>
      <vt:lpstr>从编辑到运行C程序的步骤</vt:lpstr>
      <vt:lpstr>从编辑到运行C程序的步骤</vt:lpstr>
      <vt:lpstr>gcc的使用</vt:lpstr>
      <vt:lpstr>gcc常用编译选项</vt:lpstr>
      <vt:lpstr>make和Makefile文件</vt:lpstr>
      <vt:lpstr>Makefile文件的组成部分</vt:lpstr>
      <vt:lpstr>Makefile文件的组成部分</vt:lpstr>
      <vt:lpstr>Makefile文件示例1</vt:lpstr>
      <vt:lpstr>Makefile文件示例2</vt:lpstr>
      <vt:lpstr>实验2.2 Linux 下C 程序的编写</vt:lpstr>
      <vt:lpstr>实验目的</vt:lpstr>
      <vt:lpstr>实验内容</vt:lpstr>
      <vt:lpstr>实验指导1</vt:lpstr>
      <vt:lpstr>实验指导2</vt:lpstr>
      <vt:lpstr>实验结果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hlwang</dc:creator>
  <cp:lastModifiedBy>劲 胡</cp:lastModifiedBy>
  <cp:revision>91</cp:revision>
  <dcterms:created xsi:type="dcterms:W3CDTF">2021-11-23T02:37:32Z</dcterms:created>
  <dcterms:modified xsi:type="dcterms:W3CDTF">2024-04-07T08:46:21Z</dcterms:modified>
</cp:coreProperties>
</file>