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83" r:id="rId2"/>
    <p:sldId id="284" r:id="rId3"/>
    <p:sldId id="285" r:id="rId4"/>
    <p:sldId id="290" r:id="rId5"/>
    <p:sldId id="286" r:id="rId6"/>
    <p:sldId id="287" r:id="rId7"/>
    <p:sldId id="288" r:id="rId8"/>
    <p:sldId id="28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5" d="100"/>
          <a:sy n="125" d="100"/>
        </p:scale>
        <p:origin x="126" y="5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圆角矩形 4"/>
          <p:cNvSpPr/>
          <p:nvPr/>
        </p:nvSpPr>
        <p:spPr>
          <a:xfrm>
            <a:off x="87313" y="69850"/>
            <a:ext cx="1201737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84138" y="1449388"/>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84138"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p:cNvSpPr/>
          <p:nvPr/>
        </p:nvSpPr>
        <p:spPr>
          <a:xfrm>
            <a:off x="84138" y="2976563"/>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副标题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8" name="标题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zh-CN" altLang="en-US"/>
              <a:t>单击此处编辑母版标题样式</a:t>
            </a:r>
            <a:endParaRPr lang="en-US"/>
          </a:p>
        </p:txBody>
      </p:sp>
      <p:sp>
        <p:nvSpPr>
          <p:cNvPr id="11" name="日期占位符 27"/>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12" name="页脚占位符 16"/>
          <p:cNvSpPr>
            <a:spLocks noGrp="1"/>
          </p:cNvSpPr>
          <p:nvPr>
            <p:ph type="ftr" sz="quarter" idx="11"/>
          </p:nvPr>
        </p:nvSpPr>
        <p:spPr/>
        <p:txBody>
          <a:bodyPr/>
          <a:lstStyle>
            <a:lvl1pPr>
              <a:defRPr/>
            </a:lvl1pPr>
          </a:lstStyle>
          <a:p>
            <a:endParaRPr lang="zh-CN" altLang="en-US"/>
          </a:p>
        </p:txBody>
      </p:sp>
      <p:sp>
        <p:nvSpPr>
          <p:cNvPr id="13" name="灯片编号占位符 28"/>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1949960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121122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68224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1219200" y="274641"/>
            <a:ext cx="7416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66222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65" y="428604"/>
            <a:ext cx="10306088" cy="654032"/>
          </a:xfrm>
        </p:spPr>
        <p:txBody>
          <a:bodyPr/>
          <a:lstStyle/>
          <a:p>
            <a:r>
              <a:rPr lang="zh-CN" altLang="en-US"/>
              <a:t>单击此处编辑母版标题样式</a:t>
            </a:r>
            <a:endParaRPr lang="en-US" dirty="0"/>
          </a:p>
        </p:txBody>
      </p:sp>
      <p:sp>
        <p:nvSpPr>
          <p:cNvPr id="8" name="内容占位符 7"/>
          <p:cNvSpPr>
            <a:spLocks noGrp="1"/>
          </p:cNvSpPr>
          <p:nvPr>
            <p:ph sz="quarter" idx="1"/>
          </p:nvPr>
        </p:nvSpPr>
        <p:spPr>
          <a:xfrm>
            <a:off x="1219200" y="1447800"/>
            <a:ext cx="10363200" cy="4572000"/>
          </a:xfrm>
        </p:spPr>
        <p:txBody>
          <a:bodyPr/>
          <a:lstStyle>
            <a:lvl2pPr marL="547688" indent="-228600">
              <a:buFont typeface="Wingdings" panose="05000000000000000000" pitchFamily="2" charset="2"/>
              <a:buChar char="Ø"/>
              <a:defRPr sz="2200"/>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01899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圆角矩形 4"/>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flipV="1">
            <a:off x="93663" y="2376488"/>
            <a:ext cx="120173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3663" y="2341563"/>
            <a:ext cx="120173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矩形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963084" y="952501"/>
            <a:ext cx="10363200" cy="1362075"/>
          </a:xfrm>
        </p:spPr>
        <p:txBody>
          <a:bodyPr/>
          <a:lstStyle>
            <a:lvl1pPr algn="l">
              <a:buNone/>
              <a:defRPr sz="4000" b="0" cap="none"/>
            </a:lvl1pPr>
          </a:lstStyle>
          <a:p>
            <a:r>
              <a:rPr lang="zh-CN" altLang="en-US"/>
              <a:t>单击此处编辑母版标题样式</a:t>
            </a:r>
            <a:endParaRPr lang="en-US"/>
          </a:p>
        </p:txBody>
      </p:sp>
      <p:sp>
        <p:nvSpPr>
          <p:cNvPr id="3" name="文本占位符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9" name="日期占位符 3"/>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10" name="页脚占位符 4"/>
          <p:cNvSpPr>
            <a:spLocks noGrp="1"/>
          </p:cNvSpPr>
          <p:nvPr>
            <p:ph type="ftr" sz="quarter" idx="11"/>
          </p:nvPr>
        </p:nvSpPr>
        <p:spPr>
          <a:xfrm>
            <a:off x="1066800" y="6172200"/>
            <a:ext cx="5334000" cy="457200"/>
          </a:xfrm>
        </p:spPr>
        <p:txBody>
          <a:bodyPr/>
          <a:lstStyle>
            <a:lvl1pPr>
              <a:defRPr/>
            </a:lvl1pPr>
          </a:lstStyle>
          <a:p>
            <a:endParaRPr lang="zh-CN" altLang="en-US"/>
          </a:p>
        </p:txBody>
      </p:sp>
      <p:sp>
        <p:nvSpPr>
          <p:cNvPr id="11" name="灯片编号占位符 5"/>
          <p:cNvSpPr>
            <a:spLocks noGrp="1"/>
          </p:cNvSpPr>
          <p:nvPr>
            <p:ph type="sldNum" sz="quarter" idx="12"/>
          </p:nvPr>
        </p:nvSpPr>
        <p:spPr>
          <a:xfrm>
            <a:off x="195263" y="6208713"/>
            <a:ext cx="609600" cy="457200"/>
          </a:xfrm>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11102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1219200" y="1447800"/>
            <a:ext cx="499872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578600" y="1447800"/>
            <a:ext cx="499872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
        <p:nvSpPr>
          <p:cNvPr id="7"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43970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3050"/>
            <a:ext cx="103632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half" idx="2"/>
          </p:nvPr>
        </p:nvSpPr>
        <p:spPr>
          <a:xfrm>
            <a:off x="1219200" y="2247900"/>
            <a:ext cx="49784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4"/>
          </p:nvPr>
        </p:nvSpPr>
        <p:spPr>
          <a:xfrm>
            <a:off x="6604000" y="2247900"/>
            <a:ext cx="49784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8" name="页脚占位符 2"/>
          <p:cNvSpPr>
            <a:spLocks noGrp="1"/>
          </p:cNvSpPr>
          <p:nvPr>
            <p:ph type="ftr" sz="quarter" idx="11"/>
          </p:nvPr>
        </p:nvSpPr>
        <p:spPr/>
        <p:txBody>
          <a:bodyPr/>
          <a:lstStyle>
            <a:lvl1pPr>
              <a:defRPr/>
            </a:lvl1pPr>
          </a:lstStyle>
          <a:p>
            <a:endParaRPr lang="zh-CN" altLang="en-US"/>
          </a:p>
        </p:txBody>
      </p:sp>
      <p:sp>
        <p:nvSpPr>
          <p:cNvPr id="9"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61233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173607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56640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圆角矩形 5"/>
          <p:cNvSpPr/>
          <p:nvPr/>
        </p:nvSpPr>
        <p:spPr>
          <a:xfrm>
            <a:off x="84138" y="69850"/>
            <a:ext cx="12018962"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273050"/>
            <a:ext cx="10363200" cy="1143000"/>
          </a:xfrm>
        </p:spPr>
        <p:txBody>
          <a:bodyPr/>
          <a:lstStyle>
            <a:lvl1pPr algn="l">
              <a:buNone/>
              <a:defRPr sz="4000" b="0"/>
            </a:lvl1pPr>
          </a:lstStyle>
          <a:p>
            <a:r>
              <a:rPr lang="zh-CN" altLang="en-US"/>
              <a:t>单击此处编辑母版标题样式</a:t>
            </a:r>
            <a:endParaRPr lang="en-US"/>
          </a:p>
        </p:txBody>
      </p:sp>
      <p:sp>
        <p:nvSpPr>
          <p:cNvPr id="3" name="文本占位符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1" name="内容占位符 10"/>
          <p:cNvSpPr>
            <a:spLocks noGrp="1"/>
          </p:cNvSpPr>
          <p:nvPr>
            <p:ph sz="quarter" idx="1"/>
          </p:nvPr>
        </p:nvSpPr>
        <p:spPr>
          <a:xfrm>
            <a:off x="3962400" y="1600200"/>
            <a:ext cx="76200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4"/>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8" name="页脚占位符 5"/>
          <p:cNvSpPr>
            <a:spLocks noGrp="1"/>
          </p:cNvSpPr>
          <p:nvPr>
            <p:ph type="ftr" sz="quarter" idx="11"/>
          </p:nvPr>
        </p:nvSpPr>
        <p:spPr/>
        <p:txBody>
          <a:bodyPr/>
          <a:lstStyle>
            <a:lvl1pPr>
              <a:defRPr/>
            </a:lvl1pPr>
          </a:lstStyle>
          <a:p>
            <a:endParaRPr lang="zh-CN" altLang="en-US"/>
          </a:p>
        </p:txBody>
      </p:sp>
      <p:sp>
        <p:nvSpPr>
          <p:cNvPr id="9" name="灯片编号占位符 6"/>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416256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90488" y="4683125"/>
            <a:ext cx="120110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90488" y="4649788"/>
            <a:ext cx="120110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0488" y="4773613"/>
            <a:ext cx="1201102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4900550"/>
            <a:ext cx="9753600" cy="522288"/>
          </a:xfrm>
        </p:spPr>
        <p:txBody>
          <a:bodyPr anchor="ctr">
            <a:noAutofit/>
          </a:bodyPr>
          <a:lstStyle>
            <a:lvl1pPr algn="l">
              <a:buNone/>
              <a:defRPr sz="2800" b="0"/>
            </a:lvl1pPr>
          </a:lstStyle>
          <a:p>
            <a:r>
              <a:rPr lang="zh-CN" altLang="en-US"/>
              <a:t>单击此处编辑母版标题样式</a:t>
            </a:r>
            <a:endParaRPr lang="en-US"/>
          </a:p>
        </p:txBody>
      </p:sp>
      <p:sp>
        <p:nvSpPr>
          <p:cNvPr id="4" name="文本占位符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a:t>单击图标添加图片</a:t>
            </a:r>
            <a:endParaRPr lang="en-US" noProof="0"/>
          </a:p>
        </p:txBody>
      </p:sp>
      <p:sp>
        <p:nvSpPr>
          <p:cNvPr id="8" name="日期占位符 4"/>
          <p:cNvSpPr>
            <a:spLocks noGrp="1"/>
          </p:cNvSpPr>
          <p:nvPr>
            <p:ph type="dt" sz="half" idx="10"/>
          </p:nvPr>
        </p:nvSpPr>
        <p:spPr/>
        <p:txBody>
          <a:bodyPr/>
          <a:lstStyle>
            <a:lvl1pPr>
              <a:defRPr/>
            </a:lvl1pPr>
          </a:lstStyle>
          <a:p>
            <a:fld id="{1333C9BA-1B3F-43CC-9815-E6511C987E63}" type="datetimeFigureOut">
              <a:rPr lang="zh-CN" altLang="en-US" smtClean="0"/>
              <a:t>2024/4/20</a:t>
            </a:fld>
            <a:endParaRPr lang="zh-CN" altLang="en-US"/>
          </a:p>
        </p:txBody>
      </p:sp>
      <p:sp>
        <p:nvSpPr>
          <p:cNvPr id="9" name="页脚占位符 5"/>
          <p:cNvSpPr>
            <a:spLocks noGrp="1"/>
          </p:cNvSpPr>
          <p:nvPr>
            <p:ph type="ftr" sz="quarter" idx="11"/>
          </p:nvPr>
        </p:nvSpPr>
        <p:spPr>
          <a:xfrm>
            <a:off x="1219200" y="6172200"/>
            <a:ext cx="5181600" cy="457200"/>
          </a:xfrm>
        </p:spPr>
        <p:txBody>
          <a:bodyPr/>
          <a:lstStyle>
            <a:lvl1pPr>
              <a:defRPr/>
            </a:lvl1pPr>
          </a:lstStyle>
          <a:p>
            <a:endParaRPr lang="zh-CN" altLang="en-US"/>
          </a:p>
        </p:txBody>
      </p:sp>
      <p:sp>
        <p:nvSpPr>
          <p:cNvPr id="10" name="灯片编号占位符 6"/>
          <p:cNvSpPr>
            <a:spLocks noGrp="1"/>
          </p:cNvSpPr>
          <p:nvPr>
            <p:ph type="sldNum" sz="quarter" idx="12"/>
          </p:nvPr>
        </p:nvSpPr>
        <p:spPr>
          <a:xfrm>
            <a:off x="195263" y="6208713"/>
            <a:ext cx="609600" cy="457200"/>
          </a:xfrm>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25947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8" name="圆角矩形 7"/>
          <p:cNvSpPr/>
          <p:nvPr/>
        </p:nvSpPr>
        <p:spPr>
          <a:xfrm>
            <a:off x="84138" y="69850"/>
            <a:ext cx="12018962"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8" name="标题占位符 21"/>
          <p:cNvSpPr>
            <a:spLocks noGrp="1"/>
          </p:cNvSpPr>
          <p:nvPr>
            <p:ph type="title"/>
          </p:nvPr>
        </p:nvSpPr>
        <p:spPr bwMode="auto">
          <a:xfrm>
            <a:off x="1219200" y="274638"/>
            <a:ext cx="103060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fld id="{1333C9BA-1B3F-43CC-9815-E6511C987E63}" type="datetimeFigureOut">
              <a:rPr lang="zh-CN" altLang="en-US" smtClean="0"/>
              <a:t>2024/4/20</a:t>
            </a:fld>
            <a:endParaRPr lang="zh-CN" altLang="en-US"/>
          </a:p>
        </p:txBody>
      </p:sp>
      <p:sp>
        <p:nvSpPr>
          <p:cNvPr id="3" name="页脚占位符 2"/>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endParaRPr lang="zh-CN" altLang="en-US"/>
          </a:p>
        </p:txBody>
      </p:sp>
      <p:sp>
        <p:nvSpPr>
          <p:cNvPr id="23" name="灯片编号占位符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itchFamily="34" charset="0"/>
                <a:ea typeface="幼圆" pitchFamily="49" charset="-122"/>
              </a:defRPr>
            </a:lvl1pPr>
          </a:lstStyle>
          <a:p>
            <a:fld id="{9DBBA3B5-990A-47FC-95E1-A5B2C20FCE76}" type="slidenum">
              <a:rPr lang="zh-CN" altLang="en-US" smtClean="0"/>
              <a:t>‹#›</a:t>
            </a:fld>
            <a:endParaRPr lang="zh-CN" altLang="en-US"/>
          </a:p>
        </p:txBody>
      </p:sp>
      <p:grpSp>
        <p:nvGrpSpPr>
          <p:cNvPr id="1033" name="Group 4"/>
          <p:cNvGrpSpPr>
            <a:grpSpLocks/>
          </p:cNvGrpSpPr>
          <p:nvPr/>
        </p:nvGrpSpPr>
        <p:grpSpPr bwMode="auto">
          <a:xfrm>
            <a:off x="1238250" y="1000125"/>
            <a:ext cx="9245600" cy="152400"/>
            <a:chOff x="0" y="0"/>
            <a:chExt cx="4368" cy="96"/>
          </a:xfrm>
        </p:grpSpPr>
        <p:sp>
          <p:nvSpPr>
            <p:cNvPr id="1034"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latin typeface="Perpetua" pitchFamily="18" charset="0"/>
              </a:endParaRPr>
            </a:p>
          </p:txBody>
        </p:sp>
        <p:sp>
          <p:nvSpPr>
            <p:cNvPr id="1035"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latin typeface="Perpetua" pitchFamily="18" charset="0"/>
              </a:endParaRPr>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1" fontAlgn="base" hangingPunct="1">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solidFill>
                  <a:srgbClr val="000000"/>
                </a:solidFill>
              </a:rPr>
              <a:t>Linux</a:t>
            </a:r>
            <a:r>
              <a:rPr lang="zh-CN" altLang="en-US" b="1">
                <a:solidFill>
                  <a:srgbClr val="000000"/>
                </a:solidFill>
              </a:rPr>
              <a:t>进程调度</a:t>
            </a:r>
          </a:p>
        </p:txBody>
      </p:sp>
      <p:sp>
        <p:nvSpPr>
          <p:cNvPr id="3" name="副标题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565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Linux</a:t>
            </a:r>
            <a:r>
              <a:rPr lang="zh-CN" altLang="en-US"/>
              <a:t>进程调度</a:t>
            </a:r>
          </a:p>
        </p:txBody>
      </p:sp>
      <p:sp>
        <p:nvSpPr>
          <p:cNvPr id="3" name="内容占位符 2"/>
          <p:cNvSpPr>
            <a:spLocks noGrp="1"/>
          </p:cNvSpPr>
          <p:nvPr>
            <p:ph sz="quarter" idx="1"/>
          </p:nvPr>
        </p:nvSpPr>
        <p:spPr/>
        <p:txBody>
          <a:bodyPr/>
          <a:lstStyle/>
          <a:p>
            <a:r>
              <a:rPr lang="en-US" altLang="zh-CN"/>
              <a:t>Linux </a:t>
            </a:r>
            <a:r>
              <a:rPr lang="zh-CN" altLang="zh-CN"/>
              <a:t>中有一个总的调度结构，称之为调度器类（</a:t>
            </a:r>
            <a:r>
              <a:rPr lang="en-US" altLang="zh-CN"/>
              <a:t>scheduler class</a:t>
            </a:r>
            <a:r>
              <a:rPr lang="zh-CN" altLang="zh-CN"/>
              <a:t>）</a:t>
            </a:r>
            <a:endParaRPr lang="en-US" altLang="zh-CN"/>
          </a:p>
          <a:p>
            <a:pPr lvl="1"/>
            <a:r>
              <a:rPr lang="zh-CN" altLang="zh-CN"/>
              <a:t>允许不同的可动态添加的调度算法并存，总调度器根据调度器类的优先顺序，依次挑选调度器类中的进程进行调度。</a:t>
            </a:r>
            <a:endParaRPr lang="en-US" altLang="zh-CN"/>
          </a:p>
          <a:p>
            <a:pPr lvl="1"/>
            <a:r>
              <a:rPr lang="zh-CN" altLang="zh-CN"/>
              <a:t>确定调度器类后，</a:t>
            </a:r>
            <a:r>
              <a:rPr lang="zh-CN" altLang="en-US"/>
              <a:t>再</a:t>
            </a:r>
            <a:r>
              <a:rPr lang="zh-CN" altLang="zh-CN"/>
              <a:t>使用该调度器类的调度算法（调度策略）进行内部调度。</a:t>
            </a:r>
            <a:endParaRPr lang="en-US" altLang="zh-CN"/>
          </a:p>
          <a:p>
            <a:endParaRPr lang="en-US" altLang="zh-CN"/>
          </a:p>
          <a:p>
            <a:r>
              <a:rPr lang="zh-CN" altLang="zh-CN"/>
              <a:t>调度器</a:t>
            </a:r>
            <a:r>
              <a:rPr lang="zh-CN" altLang="en-US"/>
              <a:t>类</a:t>
            </a:r>
            <a:r>
              <a:rPr lang="zh-CN" altLang="zh-CN"/>
              <a:t>的优先级顺序为：</a:t>
            </a:r>
            <a:endParaRPr lang="en-US" altLang="zh-CN"/>
          </a:p>
          <a:p>
            <a:pPr marL="0" indent="0">
              <a:buNone/>
            </a:pPr>
            <a:r>
              <a:rPr lang="en-US" altLang="zh-CN"/>
              <a:t>                         </a:t>
            </a:r>
            <a:r>
              <a:rPr lang="en-US" altLang="zh-CN" err="1">
                <a:solidFill>
                  <a:srgbClr val="FF0000"/>
                </a:solidFill>
              </a:rPr>
              <a:t>Stop_Task</a:t>
            </a:r>
            <a:r>
              <a:rPr lang="en-US" altLang="zh-CN">
                <a:solidFill>
                  <a:srgbClr val="FF0000"/>
                </a:solidFill>
              </a:rPr>
              <a:t> &gt; </a:t>
            </a:r>
            <a:r>
              <a:rPr lang="en-US" altLang="zh-CN" err="1">
                <a:solidFill>
                  <a:srgbClr val="FF0000"/>
                </a:solidFill>
              </a:rPr>
              <a:t>Real_Time</a:t>
            </a:r>
            <a:r>
              <a:rPr lang="en-US" altLang="zh-CN">
                <a:solidFill>
                  <a:srgbClr val="FF0000"/>
                </a:solidFill>
              </a:rPr>
              <a:t> &gt; Fair &gt; </a:t>
            </a:r>
            <a:r>
              <a:rPr lang="en-US" altLang="zh-CN" err="1">
                <a:solidFill>
                  <a:srgbClr val="FF0000"/>
                </a:solidFill>
              </a:rPr>
              <a:t>Idle_Task</a:t>
            </a:r>
            <a:endParaRPr lang="en-US" altLang="zh-CN">
              <a:solidFill>
                <a:srgbClr val="FF0000"/>
              </a:solidFill>
            </a:endParaRPr>
          </a:p>
          <a:p>
            <a:pPr marL="319088" lvl="1" indent="0">
              <a:buNone/>
            </a:pPr>
            <a:r>
              <a:rPr lang="zh-CN" altLang="en-US"/>
              <a:t>其中，</a:t>
            </a:r>
            <a:r>
              <a:rPr lang="en-US" altLang="zh-CN"/>
              <a:t>Fair</a:t>
            </a:r>
            <a:r>
              <a:rPr lang="zh-CN" altLang="zh-CN"/>
              <a:t>和</a:t>
            </a:r>
            <a:r>
              <a:rPr lang="en-US" altLang="zh-CN" err="1"/>
              <a:t>Real_time</a:t>
            </a:r>
            <a:r>
              <a:rPr lang="zh-CN" altLang="zh-CN"/>
              <a:t>最常用</a:t>
            </a:r>
            <a:r>
              <a:rPr lang="zh-CN" altLang="en-US"/>
              <a:t>，</a:t>
            </a:r>
            <a:r>
              <a:rPr lang="zh-CN" altLang="zh-CN"/>
              <a:t>分别采用</a:t>
            </a:r>
            <a:r>
              <a:rPr lang="en-US" altLang="zh-CN"/>
              <a:t>CFS</a:t>
            </a:r>
            <a:r>
              <a:rPr lang="zh-CN" altLang="en-US"/>
              <a:t>（完全公平调度算法）</a:t>
            </a:r>
            <a:r>
              <a:rPr lang="zh-CN" altLang="zh-CN"/>
              <a:t>调度算法的默认调度类和实时调度类</a:t>
            </a:r>
            <a:endParaRPr lang="zh-CN" altLang="en-US">
              <a:solidFill>
                <a:srgbClr val="FF0000"/>
              </a:solidFill>
            </a:endParaRPr>
          </a:p>
        </p:txBody>
      </p:sp>
    </p:spTree>
    <p:extLst>
      <p:ext uri="{BB962C8B-B14F-4D97-AF65-F5344CB8AC3E}">
        <p14:creationId xmlns:p14="http://schemas.microsoft.com/office/powerpoint/2010/main" val="333813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Linux</a:t>
            </a:r>
            <a:r>
              <a:rPr lang="zh-CN" altLang="en-US"/>
              <a:t>进程调度</a:t>
            </a:r>
          </a:p>
        </p:txBody>
      </p:sp>
      <p:sp>
        <p:nvSpPr>
          <p:cNvPr id="3" name="内容占位符 2"/>
          <p:cNvSpPr>
            <a:spLocks noGrp="1"/>
          </p:cNvSpPr>
          <p:nvPr>
            <p:ph sz="quarter" idx="1"/>
          </p:nvPr>
        </p:nvSpPr>
        <p:spPr/>
        <p:txBody>
          <a:bodyPr/>
          <a:lstStyle/>
          <a:p>
            <a:endParaRPr lang="zh-CN" altLang="en-US"/>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546411" y="1304365"/>
            <a:ext cx="9749118" cy="5392270"/>
          </a:xfrm>
          <a:prstGeom prst="rect">
            <a:avLst/>
          </a:prstGeom>
        </p:spPr>
      </p:pic>
    </p:spTree>
    <p:extLst>
      <p:ext uri="{BB962C8B-B14F-4D97-AF65-F5344CB8AC3E}">
        <p14:creationId xmlns:p14="http://schemas.microsoft.com/office/powerpoint/2010/main" val="63700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a:t>实验</a:t>
            </a:r>
            <a:r>
              <a:rPr lang="en-US" altLang="zh-CN" b="1"/>
              <a:t>3.2 </a:t>
            </a:r>
            <a:r>
              <a:rPr lang="zh-CN" altLang="en-US" b="1"/>
              <a:t>进程调度算法的模拟</a:t>
            </a: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526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a:t>
            </a:r>
            <a:r>
              <a:rPr lang="en-US" altLang="zh-CN"/>
              <a:t>3.2 </a:t>
            </a:r>
            <a:r>
              <a:rPr lang="zh-CN" altLang="en-US"/>
              <a:t>进程调度实验</a:t>
            </a:r>
          </a:p>
        </p:txBody>
      </p:sp>
      <p:sp>
        <p:nvSpPr>
          <p:cNvPr id="3" name="内容占位符 2"/>
          <p:cNvSpPr>
            <a:spLocks noGrp="1"/>
          </p:cNvSpPr>
          <p:nvPr>
            <p:ph sz="quarter" idx="1"/>
          </p:nvPr>
        </p:nvSpPr>
        <p:spPr>
          <a:xfrm>
            <a:off x="1219200" y="1447800"/>
            <a:ext cx="9336741" cy="4572000"/>
          </a:xfrm>
        </p:spPr>
        <p:txBody>
          <a:bodyPr/>
          <a:lstStyle/>
          <a:p>
            <a:pPr>
              <a:lnSpc>
                <a:spcPct val="150000"/>
              </a:lnSpc>
              <a:spcBef>
                <a:spcPts val="0"/>
              </a:spcBef>
            </a:pPr>
            <a:r>
              <a:rPr lang="zh-CN" altLang="en-US"/>
              <a:t>实验目的</a:t>
            </a:r>
            <a:endParaRPr lang="en-US" altLang="zh-CN"/>
          </a:p>
          <a:p>
            <a:pPr marL="274638" lvl="1" indent="0">
              <a:buNone/>
            </a:pPr>
            <a:r>
              <a:rPr lang="zh-CN" altLang="en-US" sz="2400"/>
              <a:t>（</a:t>
            </a:r>
            <a:r>
              <a:rPr lang="en-US" altLang="zh-CN" sz="2400"/>
              <a:t>1</a:t>
            </a:r>
            <a:r>
              <a:rPr lang="zh-CN" altLang="en-US" sz="2400"/>
              <a:t>）加深对进程概念的理解，明确进程和程序的区别</a:t>
            </a:r>
          </a:p>
          <a:p>
            <a:pPr marL="274638" lvl="1" indent="0">
              <a:buNone/>
            </a:pPr>
            <a:r>
              <a:rPr lang="zh-CN" altLang="en-US" sz="2400"/>
              <a:t>（</a:t>
            </a:r>
            <a:r>
              <a:rPr lang="en-US" altLang="zh-CN" sz="2400"/>
              <a:t>2</a:t>
            </a:r>
            <a:r>
              <a:rPr lang="zh-CN" altLang="en-US" sz="2400"/>
              <a:t>）深入理解系统如何组织进程</a:t>
            </a:r>
          </a:p>
          <a:p>
            <a:pPr marL="274638" lvl="1" indent="0">
              <a:buNone/>
            </a:pPr>
            <a:r>
              <a:rPr lang="zh-CN" altLang="en-US" sz="2400"/>
              <a:t>（</a:t>
            </a:r>
            <a:r>
              <a:rPr lang="en-US" altLang="zh-CN" sz="2400"/>
              <a:t>3</a:t>
            </a:r>
            <a:r>
              <a:rPr lang="zh-CN" altLang="en-US" sz="2400"/>
              <a:t>）理解常用进程调度算法的具体实现</a:t>
            </a:r>
            <a:endParaRPr lang="en-US" altLang="zh-CN" sz="2400"/>
          </a:p>
          <a:p>
            <a:pPr marL="274638" lvl="1" indent="0">
              <a:buNone/>
            </a:pPr>
            <a:endParaRPr lang="en-US" altLang="zh-CN"/>
          </a:p>
          <a:p>
            <a:pPr>
              <a:lnSpc>
                <a:spcPct val="150000"/>
              </a:lnSpc>
              <a:spcBef>
                <a:spcPts val="0"/>
              </a:spcBef>
            </a:pPr>
            <a:r>
              <a:rPr lang="zh-CN" altLang="en-US"/>
              <a:t>实验内容</a:t>
            </a:r>
            <a:r>
              <a:rPr lang="en-US" altLang="zh-CN"/>
              <a:t>     </a:t>
            </a:r>
          </a:p>
          <a:p>
            <a:pPr marL="0" indent="0">
              <a:lnSpc>
                <a:spcPct val="130000"/>
              </a:lnSpc>
              <a:spcBef>
                <a:spcPts val="0"/>
              </a:spcBef>
              <a:buNone/>
            </a:pPr>
            <a:r>
              <a:rPr lang="en-US" altLang="zh-CN" sz="2400"/>
              <a:t>     </a:t>
            </a:r>
            <a:r>
              <a:rPr lang="zh-CN" altLang="zh-CN" sz="2400"/>
              <a:t>编写</a:t>
            </a:r>
            <a:r>
              <a:rPr lang="en-US" altLang="zh-CN" sz="2400"/>
              <a:t>C</a:t>
            </a:r>
            <a:r>
              <a:rPr lang="zh-CN" altLang="zh-CN" sz="2400"/>
              <a:t>程序模拟实现单处理机系统中的进程调度算法，实现对多个进程的调度模拟，要求采用常见进程调度算法（如先来先服务、时间片轮转和优先级调度等算法）进行模拟调度</a:t>
            </a:r>
            <a:r>
              <a:rPr lang="zh-CN" altLang="zh-CN"/>
              <a:t>。</a:t>
            </a:r>
            <a:endParaRPr lang="zh-CN" altLang="en-US"/>
          </a:p>
        </p:txBody>
      </p:sp>
    </p:spTree>
    <p:extLst>
      <p:ext uri="{BB962C8B-B14F-4D97-AF65-F5344CB8AC3E}">
        <p14:creationId xmlns:p14="http://schemas.microsoft.com/office/powerpoint/2010/main" val="95854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a:t>
            </a:r>
            <a:r>
              <a:rPr lang="en-US" altLang="zh-CN"/>
              <a:t>3.2 </a:t>
            </a:r>
            <a:r>
              <a:rPr lang="zh-CN" altLang="en-US"/>
              <a:t>实验指导（</a:t>
            </a:r>
            <a:r>
              <a:rPr lang="en-US" altLang="zh-CN"/>
              <a:t>1</a:t>
            </a:r>
            <a:r>
              <a:rPr lang="zh-CN" altLang="en-US"/>
              <a:t>）</a:t>
            </a:r>
          </a:p>
        </p:txBody>
      </p:sp>
      <p:sp>
        <p:nvSpPr>
          <p:cNvPr id="3" name="内容占位符 2"/>
          <p:cNvSpPr>
            <a:spLocks noGrp="1"/>
          </p:cNvSpPr>
          <p:nvPr>
            <p:ph sz="quarter" idx="1"/>
          </p:nvPr>
        </p:nvSpPr>
        <p:spPr>
          <a:xfrm>
            <a:off x="1138517" y="1420906"/>
            <a:ext cx="10363200" cy="5006788"/>
          </a:xfrm>
        </p:spPr>
        <p:txBody>
          <a:bodyPr/>
          <a:lstStyle/>
          <a:p>
            <a:r>
              <a:rPr lang="zh-CN" altLang="en-US"/>
              <a:t>数据结构设计</a:t>
            </a:r>
            <a:endParaRPr lang="en-US" altLang="zh-CN"/>
          </a:p>
          <a:p>
            <a:pPr lvl="1"/>
            <a:r>
              <a:rPr lang="en-US" altLang="zh-CN"/>
              <a:t>PCB</a:t>
            </a:r>
            <a:r>
              <a:rPr lang="zh-CN" altLang="en-US"/>
              <a:t>：结构体</a:t>
            </a:r>
            <a:endParaRPr lang="en-US" altLang="zh-CN"/>
          </a:p>
          <a:p>
            <a:pPr lvl="1"/>
            <a:r>
              <a:rPr lang="zh-CN" altLang="en-US"/>
              <a:t>就绪队列：链表，每个节点为进程</a:t>
            </a:r>
            <a:r>
              <a:rPr lang="en-US" altLang="zh-CN"/>
              <a:t>PCB</a:t>
            </a:r>
          </a:p>
          <a:p>
            <a:pPr lvl="1"/>
            <a:r>
              <a:rPr lang="zh-CN" altLang="en-US"/>
              <a:t>进程状态</a:t>
            </a:r>
            <a:endParaRPr lang="en-US" altLang="zh-CN"/>
          </a:p>
          <a:p>
            <a:pPr lvl="1"/>
            <a:endParaRPr lang="en-US" altLang="zh-CN"/>
          </a:p>
          <a:p>
            <a:r>
              <a:rPr lang="zh-CN" altLang="en-US"/>
              <a:t>调度算法设计</a:t>
            </a:r>
            <a:endParaRPr lang="en-US" altLang="zh-CN"/>
          </a:p>
          <a:p>
            <a:pPr lvl="1"/>
            <a:r>
              <a:rPr lang="zh-CN" altLang="en-US"/>
              <a:t>具体调度算法：</a:t>
            </a:r>
            <a:r>
              <a:rPr lang="en-US" altLang="zh-CN"/>
              <a:t>FCFS</a:t>
            </a:r>
            <a:r>
              <a:rPr lang="zh-CN" altLang="en-US"/>
              <a:t>、</a:t>
            </a:r>
            <a:r>
              <a:rPr lang="en-US" altLang="zh-CN"/>
              <a:t>SJF</a:t>
            </a:r>
            <a:r>
              <a:rPr lang="zh-CN" altLang="en-US"/>
              <a:t>、</a:t>
            </a:r>
            <a:r>
              <a:rPr lang="en-US" altLang="zh-CN"/>
              <a:t>PR</a:t>
            </a:r>
          </a:p>
          <a:p>
            <a:pPr lvl="1"/>
            <a:r>
              <a:rPr lang="zh-CN" altLang="en-US"/>
              <a:t>涉及多种操作：</a:t>
            </a:r>
            <a:r>
              <a:rPr lang="zh-CN" altLang="zh-CN"/>
              <a:t>排序、链表操作</a:t>
            </a:r>
            <a:endParaRPr lang="en-US" altLang="zh-CN"/>
          </a:p>
          <a:p>
            <a:endParaRPr lang="en-US" altLang="zh-CN"/>
          </a:p>
          <a:p>
            <a:r>
              <a:rPr lang="zh-CN" altLang="en-US"/>
              <a:t>程序输出设计</a:t>
            </a:r>
            <a:endParaRPr lang="en-US" altLang="zh-CN"/>
          </a:p>
          <a:p>
            <a:pPr lvl="1"/>
            <a:r>
              <a:rPr lang="zh-CN" altLang="zh-CN"/>
              <a:t>调度进程的顺序、每个进程的起始时间、终止时间等</a:t>
            </a:r>
            <a:endParaRPr lang="en-US" altLang="zh-CN"/>
          </a:p>
          <a:p>
            <a:pPr lvl="1"/>
            <a:r>
              <a:rPr lang="en-US" altLang="zh-CN"/>
              <a:t>CPU</a:t>
            </a:r>
            <a:r>
              <a:rPr lang="zh-CN" altLang="zh-CN"/>
              <a:t>每次调度的过程</a:t>
            </a:r>
            <a:endParaRPr lang="zh-CN" altLang="en-US"/>
          </a:p>
        </p:txBody>
      </p:sp>
    </p:spTree>
    <p:extLst>
      <p:ext uri="{BB962C8B-B14F-4D97-AF65-F5344CB8AC3E}">
        <p14:creationId xmlns:p14="http://schemas.microsoft.com/office/powerpoint/2010/main" val="263522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a:t>
            </a:r>
            <a:r>
              <a:rPr lang="en-US" altLang="zh-CN"/>
              <a:t>3.2 </a:t>
            </a:r>
            <a:r>
              <a:rPr lang="zh-CN" altLang="en-US"/>
              <a:t>实验指导（</a:t>
            </a:r>
            <a:r>
              <a:rPr lang="en-US" altLang="zh-CN"/>
              <a:t>2</a:t>
            </a:r>
            <a:r>
              <a:rPr lang="zh-CN" altLang="en-US"/>
              <a:t>）</a:t>
            </a:r>
          </a:p>
        </p:txBody>
      </p:sp>
      <p:sp>
        <p:nvSpPr>
          <p:cNvPr id="3" name="内容占位符 2"/>
          <p:cNvSpPr>
            <a:spLocks noGrp="1"/>
          </p:cNvSpPr>
          <p:nvPr>
            <p:ph sz="quarter" idx="1"/>
          </p:nvPr>
        </p:nvSpPr>
        <p:spPr>
          <a:xfrm>
            <a:off x="739587" y="1382806"/>
            <a:ext cx="5540189" cy="5060576"/>
          </a:xfrm>
        </p:spPr>
        <p:txBody>
          <a:bodyPr/>
          <a:lstStyle/>
          <a:p>
            <a:r>
              <a:rPr lang="zh-CN" altLang="zh-CN"/>
              <a:t>基于动态优先数的进程调度算法</a:t>
            </a:r>
            <a:r>
              <a:rPr lang="zh-CN" altLang="en-US"/>
              <a:t>（示例代码）</a:t>
            </a:r>
            <a:endParaRPr lang="en-US" altLang="zh-CN"/>
          </a:p>
          <a:p>
            <a:pPr lvl="1"/>
            <a:r>
              <a:rPr lang="zh-CN" altLang="zh-CN"/>
              <a:t>优先数大者优先，且优先数每运行一个时间单位降低一级（即优先数</a:t>
            </a:r>
            <a:r>
              <a:rPr lang="en-US" altLang="zh-CN"/>
              <a:t>=</a:t>
            </a:r>
            <a:r>
              <a:rPr lang="zh-CN" altLang="zh-CN"/>
              <a:t>优先数</a:t>
            </a:r>
            <a:r>
              <a:rPr lang="en-US" altLang="zh-CN"/>
              <a:t>-1</a:t>
            </a:r>
            <a:r>
              <a:rPr lang="zh-CN" altLang="zh-CN"/>
              <a:t>）</a:t>
            </a:r>
            <a:endParaRPr lang="en-US" altLang="zh-CN"/>
          </a:p>
          <a:p>
            <a:pPr lvl="1"/>
            <a:r>
              <a:rPr lang="zh-CN" altLang="zh-CN"/>
              <a:t>进程的优先数及需要的运行时间事先人为地指定</a:t>
            </a:r>
            <a:r>
              <a:rPr lang="zh-CN" altLang="en-US"/>
              <a:t>，</a:t>
            </a:r>
            <a:r>
              <a:rPr lang="zh-CN" altLang="zh-CN"/>
              <a:t>以</a:t>
            </a:r>
            <a:r>
              <a:rPr lang="en-US" altLang="zh-CN"/>
              <a:t>1</a:t>
            </a:r>
            <a:r>
              <a:rPr lang="zh-CN" altLang="zh-CN"/>
              <a:t>个</a:t>
            </a:r>
            <a:r>
              <a:rPr lang="en-US" altLang="zh-CN"/>
              <a:t>CPU</a:t>
            </a:r>
            <a:r>
              <a:rPr lang="zh-CN" altLang="zh-CN"/>
              <a:t>时间单位进行计算</a:t>
            </a:r>
            <a:endParaRPr lang="en-US" altLang="zh-CN"/>
          </a:p>
          <a:p>
            <a:pPr lvl="1"/>
            <a:r>
              <a:rPr lang="zh-CN" altLang="zh-CN"/>
              <a:t>进程状态</a:t>
            </a:r>
            <a:r>
              <a:rPr lang="zh-CN" altLang="en-US"/>
              <a:t>：</a:t>
            </a:r>
            <a:r>
              <a:rPr lang="en-US" altLang="zh-CN"/>
              <a:t>W</a:t>
            </a:r>
            <a:r>
              <a:rPr lang="zh-CN" altLang="zh-CN"/>
              <a:t>（就绪态）、</a:t>
            </a:r>
            <a:r>
              <a:rPr lang="en-US" altLang="zh-CN"/>
              <a:t>R</a:t>
            </a:r>
            <a:r>
              <a:rPr lang="zh-CN" altLang="zh-CN"/>
              <a:t>（运行态）、</a:t>
            </a:r>
            <a:r>
              <a:rPr lang="en-US" altLang="zh-CN"/>
              <a:t>F</a:t>
            </a:r>
            <a:r>
              <a:rPr lang="zh-CN" altLang="zh-CN"/>
              <a:t>（完成态）</a:t>
            </a:r>
            <a:endParaRPr lang="en-US" altLang="zh-CN"/>
          </a:p>
          <a:p>
            <a:pPr lvl="1"/>
            <a:r>
              <a:rPr lang="zh-CN" altLang="en-US"/>
              <a:t>输出：</a:t>
            </a:r>
            <a:r>
              <a:rPr lang="zh-CN" altLang="zh-CN"/>
              <a:t>每进行一次调度程序都输出一次运行进程和就绪队列中的所有进程信息</a:t>
            </a:r>
            <a:endParaRPr lang="zh-CN" altLang="en-US"/>
          </a:p>
        </p:txBody>
      </p:sp>
      <p:pic>
        <p:nvPicPr>
          <p:cNvPr id="5" name="图片 4" descr="lu1"/>
          <p:cNvPicPr/>
          <p:nvPr/>
        </p:nvPicPr>
        <p:blipFill>
          <a:blip r:embed="rId2">
            <a:extLst>
              <a:ext uri="{28A0092B-C50C-407E-A947-70E740481C1C}">
                <a14:useLocalDpi xmlns:a14="http://schemas.microsoft.com/office/drawing/2010/main" val="0"/>
              </a:ext>
            </a:extLst>
          </a:blip>
          <a:srcRect/>
          <a:stretch>
            <a:fillRect/>
          </a:stretch>
        </p:blipFill>
        <p:spPr>
          <a:xfrm>
            <a:off x="6884893" y="1169894"/>
            <a:ext cx="4639236" cy="5486400"/>
          </a:xfrm>
          <a:prstGeom prst="rect">
            <a:avLst/>
          </a:prstGeom>
          <a:noFill/>
          <a:ln>
            <a:noFill/>
          </a:ln>
        </p:spPr>
      </p:pic>
    </p:spTree>
    <p:extLst>
      <p:ext uri="{BB962C8B-B14F-4D97-AF65-F5344CB8AC3E}">
        <p14:creationId xmlns:p14="http://schemas.microsoft.com/office/powerpoint/2010/main" val="274780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a:t>
            </a:r>
            <a:r>
              <a:rPr lang="en-US" altLang="zh-CN"/>
              <a:t>3.2 </a:t>
            </a:r>
            <a:r>
              <a:rPr lang="zh-CN" altLang="en-US"/>
              <a:t>实验结果</a:t>
            </a:r>
          </a:p>
        </p:txBody>
      </p:sp>
      <p:pic>
        <p:nvPicPr>
          <p:cNvPr id="4" name="内容占位符 3"/>
          <p:cNvPicPr>
            <a:picLocks noGrp="1"/>
          </p:cNvPicPr>
          <p:nvPr>
            <p:ph sz="quarter" idx="1"/>
          </p:nvPr>
        </p:nvPicPr>
        <p:blipFill>
          <a:blip r:embed="rId2"/>
          <a:stretch>
            <a:fillRect/>
          </a:stretch>
        </p:blipFill>
        <p:spPr>
          <a:xfrm>
            <a:off x="1680882" y="1223682"/>
            <a:ext cx="8659906" cy="5096436"/>
          </a:xfrm>
          <a:prstGeom prst="rect">
            <a:avLst/>
          </a:prstGeom>
        </p:spPr>
      </p:pic>
    </p:spTree>
    <p:extLst>
      <p:ext uri="{BB962C8B-B14F-4D97-AF65-F5344CB8AC3E}">
        <p14:creationId xmlns:p14="http://schemas.microsoft.com/office/powerpoint/2010/main" val="4251957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1章_操作系统引论">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第1章_操作系统引论</Template>
  <TotalTime>944</TotalTime>
  <Words>401</Words>
  <Application>Microsoft Office PowerPoint</Application>
  <PresentationFormat>宽屏</PresentationFormat>
  <Paragraphs>39</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Franklin Gothic Book</vt:lpstr>
      <vt:lpstr>Perpetua</vt:lpstr>
      <vt:lpstr>Wingdings</vt:lpstr>
      <vt:lpstr>Wingdings 2</vt:lpstr>
      <vt:lpstr>第1章_操作系统引论</vt:lpstr>
      <vt:lpstr>Linux进程调度</vt:lpstr>
      <vt:lpstr>Linux进程调度</vt:lpstr>
      <vt:lpstr>Linux进程调度</vt:lpstr>
      <vt:lpstr>实验3.2 进程调度算法的模拟</vt:lpstr>
      <vt:lpstr>实验3.2 进程调度实验</vt:lpstr>
      <vt:lpstr>实验3.2 实验指导（1）</vt:lpstr>
      <vt:lpstr>实验3.2 实验指导（2）</vt:lpstr>
      <vt:lpstr>实验3.2 实验结果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进程通信机制IPC</dc:title>
  <dc:creator>hlwang</dc:creator>
  <cp:lastModifiedBy>劲 胡</cp:lastModifiedBy>
  <cp:revision>78</cp:revision>
  <dcterms:created xsi:type="dcterms:W3CDTF">2016-09-29T07:28:19Z</dcterms:created>
  <dcterms:modified xsi:type="dcterms:W3CDTF">2024-04-20T02:12:22Z</dcterms:modified>
</cp:coreProperties>
</file>