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yong%20Mao\Documents\DNA-seq\apple%20reseq\flagstat%20mapping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03018372703412"/>
          <c:y val="5.1400554097404488E-2"/>
          <c:w val="0.86141776027996497"/>
          <c:h val="0.80924977653281394"/>
        </c:manualLayout>
      </c:layout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mapped %</c:v>
                </c:pt>
              </c:strCache>
            </c:strRef>
          </c:tx>
          <c:cat>
            <c:strRef>
              <c:f>Sheet2!$A$2:$A$54</c:f>
              <c:strCache>
                <c:ptCount val="53"/>
                <c:pt idx="0">
                  <c:v>100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104</c:v>
                </c:pt>
                <c:pt idx="6">
                  <c:v>104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  <c:pt idx="10">
                  <c:v>106</c:v>
                </c:pt>
                <c:pt idx="11">
                  <c:v>107</c:v>
                </c:pt>
                <c:pt idx="12">
                  <c:v>107</c:v>
                </c:pt>
                <c:pt idx="13">
                  <c:v>108</c:v>
                </c:pt>
                <c:pt idx="14">
                  <c:v>108</c:v>
                </c:pt>
                <c:pt idx="15">
                  <c:v>113</c:v>
                </c:pt>
                <c:pt idx="16">
                  <c:v>113</c:v>
                </c:pt>
                <c:pt idx="17">
                  <c:v>123</c:v>
                </c:pt>
                <c:pt idx="18">
                  <c:v>123</c:v>
                </c:pt>
                <c:pt idx="19">
                  <c:v>74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78</c:v>
                </c:pt>
                <c:pt idx="24">
                  <c:v>78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81</c:v>
                </c:pt>
                <c:pt idx="29">
                  <c:v>85</c:v>
                </c:pt>
                <c:pt idx="30">
                  <c:v>85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87</c:v>
                </c:pt>
                <c:pt idx="35">
                  <c:v>88</c:v>
                </c:pt>
                <c:pt idx="36">
                  <c:v>88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94</c:v>
                </c:pt>
                <c:pt idx="44">
                  <c:v>96</c:v>
                </c:pt>
                <c:pt idx="45">
                  <c:v>97</c:v>
                </c:pt>
                <c:pt idx="46">
                  <c:v>97</c:v>
                </c:pt>
                <c:pt idx="47">
                  <c:v>98</c:v>
                </c:pt>
                <c:pt idx="48">
                  <c:v>98</c:v>
                </c:pt>
                <c:pt idx="49">
                  <c:v>99</c:v>
                </c:pt>
                <c:pt idx="50">
                  <c:v>99</c:v>
                </c:pt>
                <c:pt idx="51">
                  <c:v>99-NM-3</c:v>
                </c:pt>
                <c:pt idx="52">
                  <c:v>99-NM-3</c:v>
                </c:pt>
              </c:strCache>
            </c:strRef>
          </c:cat>
          <c:val>
            <c:numRef>
              <c:f>Sheet2!$C$2:$C$54</c:f>
              <c:numCache>
                <c:formatCode>0.00%</c:formatCode>
                <c:ptCount val="53"/>
                <c:pt idx="0">
                  <c:v>0.72589999999999999</c:v>
                </c:pt>
                <c:pt idx="1">
                  <c:v>0.72640000000000005</c:v>
                </c:pt>
                <c:pt idx="2">
                  <c:v>0.70020000000000004</c:v>
                </c:pt>
                <c:pt idx="3">
                  <c:v>0.73829999999999996</c:v>
                </c:pt>
                <c:pt idx="4">
                  <c:v>0.73799999999999999</c:v>
                </c:pt>
                <c:pt idx="5">
                  <c:v>0.69910000000000005</c:v>
                </c:pt>
                <c:pt idx="6">
                  <c:v>0.69869999999999999</c:v>
                </c:pt>
                <c:pt idx="7">
                  <c:v>0.73199999999999998</c:v>
                </c:pt>
                <c:pt idx="8">
                  <c:v>0.73170000000000002</c:v>
                </c:pt>
                <c:pt idx="9">
                  <c:v>0.7107</c:v>
                </c:pt>
                <c:pt idx="10">
                  <c:v>0.71040000000000003</c:v>
                </c:pt>
                <c:pt idx="11">
                  <c:v>0.68630000000000002</c:v>
                </c:pt>
                <c:pt idx="12">
                  <c:v>0.68459999999999999</c:v>
                </c:pt>
                <c:pt idx="13">
                  <c:v>0.72540000000000004</c:v>
                </c:pt>
                <c:pt idx="14">
                  <c:v>0.7238</c:v>
                </c:pt>
                <c:pt idx="15">
                  <c:v>0.71660000000000001</c:v>
                </c:pt>
                <c:pt idx="16">
                  <c:v>0.71409999999999996</c:v>
                </c:pt>
                <c:pt idx="17">
                  <c:v>0.72509999999999997</c:v>
                </c:pt>
                <c:pt idx="18">
                  <c:v>0.72330000000000005</c:v>
                </c:pt>
                <c:pt idx="19">
                  <c:v>0.72689999999999999</c:v>
                </c:pt>
                <c:pt idx="20">
                  <c:v>0.72840000000000005</c:v>
                </c:pt>
                <c:pt idx="21">
                  <c:v>0.72709999999999997</c:v>
                </c:pt>
                <c:pt idx="22">
                  <c:v>0.72860000000000003</c:v>
                </c:pt>
                <c:pt idx="23">
                  <c:v>0.72199999999999998</c:v>
                </c:pt>
                <c:pt idx="24">
                  <c:v>0.72519999999999996</c:v>
                </c:pt>
                <c:pt idx="25">
                  <c:v>0.71519999999999995</c:v>
                </c:pt>
                <c:pt idx="26">
                  <c:v>0.71460000000000001</c:v>
                </c:pt>
                <c:pt idx="27">
                  <c:v>0.7147</c:v>
                </c:pt>
                <c:pt idx="28">
                  <c:v>0.71789999999999998</c:v>
                </c:pt>
                <c:pt idx="29">
                  <c:v>0.7248</c:v>
                </c:pt>
                <c:pt idx="30">
                  <c:v>0.72629999999999995</c:v>
                </c:pt>
                <c:pt idx="31">
                  <c:v>0.72060000000000002</c:v>
                </c:pt>
                <c:pt idx="32">
                  <c:v>0.72019999999999995</c:v>
                </c:pt>
                <c:pt idx="33">
                  <c:v>0.70530000000000004</c:v>
                </c:pt>
                <c:pt idx="34">
                  <c:v>0.70489999999999997</c:v>
                </c:pt>
                <c:pt idx="35">
                  <c:v>0.72499999999999998</c:v>
                </c:pt>
                <c:pt idx="36">
                  <c:v>0.72789999999999999</c:v>
                </c:pt>
                <c:pt idx="37">
                  <c:v>0.71599999999999997</c:v>
                </c:pt>
                <c:pt idx="38">
                  <c:v>0.71750000000000003</c:v>
                </c:pt>
                <c:pt idx="39">
                  <c:v>0.72119999999999995</c:v>
                </c:pt>
                <c:pt idx="40">
                  <c:v>0.72419999999999995</c:v>
                </c:pt>
                <c:pt idx="41">
                  <c:v>0.71230000000000004</c:v>
                </c:pt>
                <c:pt idx="42">
                  <c:v>0.70989999999999998</c:v>
                </c:pt>
                <c:pt idx="43">
                  <c:v>0.72360000000000002</c:v>
                </c:pt>
                <c:pt idx="44">
                  <c:v>0.71450000000000002</c:v>
                </c:pt>
                <c:pt idx="45">
                  <c:v>0.72899999999999998</c:v>
                </c:pt>
                <c:pt idx="46">
                  <c:v>0.72929999999999995</c:v>
                </c:pt>
                <c:pt idx="47">
                  <c:v>0.69159999999999999</c:v>
                </c:pt>
                <c:pt idx="48">
                  <c:v>0.69179999999999997</c:v>
                </c:pt>
                <c:pt idx="49">
                  <c:v>0.74860000000000004</c:v>
                </c:pt>
                <c:pt idx="50">
                  <c:v>0.74870000000000003</c:v>
                </c:pt>
                <c:pt idx="51">
                  <c:v>0.61229999999999996</c:v>
                </c:pt>
                <c:pt idx="52">
                  <c:v>0.61250000000000004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Properly Paired %</c:v>
                </c:pt>
              </c:strCache>
            </c:strRef>
          </c:tx>
          <c:marker>
            <c:symbol val="square"/>
            <c:size val="5"/>
          </c:marker>
          <c:cat>
            <c:strRef>
              <c:f>Sheet2!$A$2:$A$54</c:f>
              <c:strCache>
                <c:ptCount val="53"/>
                <c:pt idx="0">
                  <c:v>100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104</c:v>
                </c:pt>
                <c:pt idx="6">
                  <c:v>104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  <c:pt idx="10">
                  <c:v>106</c:v>
                </c:pt>
                <c:pt idx="11">
                  <c:v>107</c:v>
                </c:pt>
                <c:pt idx="12">
                  <c:v>107</c:v>
                </c:pt>
                <c:pt idx="13">
                  <c:v>108</c:v>
                </c:pt>
                <c:pt idx="14">
                  <c:v>108</c:v>
                </c:pt>
                <c:pt idx="15">
                  <c:v>113</c:v>
                </c:pt>
                <c:pt idx="16">
                  <c:v>113</c:v>
                </c:pt>
                <c:pt idx="17">
                  <c:v>123</c:v>
                </c:pt>
                <c:pt idx="18">
                  <c:v>123</c:v>
                </c:pt>
                <c:pt idx="19">
                  <c:v>74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78</c:v>
                </c:pt>
                <c:pt idx="24">
                  <c:v>78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81</c:v>
                </c:pt>
                <c:pt idx="29">
                  <c:v>85</c:v>
                </c:pt>
                <c:pt idx="30">
                  <c:v>85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87</c:v>
                </c:pt>
                <c:pt idx="35">
                  <c:v>88</c:v>
                </c:pt>
                <c:pt idx="36">
                  <c:v>88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94</c:v>
                </c:pt>
                <c:pt idx="44">
                  <c:v>96</c:v>
                </c:pt>
                <c:pt idx="45">
                  <c:v>97</c:v>
                </c:pt>
                <c:pt idx="46">
                  <c:v>97</c:v>
                </c:pt>
                <c:pt idx="47">
                  <c:v>98</c:v>
                </c:pt>
                <c:pt idx="48">
                  <c:v>98</c:v>
                </c:pt>
                <c:pt idx="49">
                  <c:v>99</c:v>
                </c:pt>
                <c:pt idx="50">
                  <c:v>99</c:v>
                </c:pt>
                <c:pt idx="51">
                  <c:v>99-NM-3</c:v>
                </c:pt>
                <c:pt idx="52">
                  <c:v>99-NM-3</c:v>
                </c:pt>
              </c:strCache>
            </c:strRef>
          </c:cat>
          <c:val>
            <c:numRef>
              <c:f>Sheet2!$E$2:$E$54</c:f>
              <c:numCache>
                <c:formatCode>0.00%</c:formatCode>
                <c:ptCount val="53"/>
                <c:pt idx="0">
                  <c:v>0.60540000000000005</c:v>
                </c:pt>
                <c:pt idx="1">
                  <c:v>0.60589999999999999</c:v>
                </c:pt>
                <c:pt idx="2">
                  <c:v>0.58520000000000005</c:v>
                </c:pt>
                <c:pt idx="3">
                  <c:v>0.60829999999999995</c:v>
                </c:pt>
                <c:pt idx="4">
                  <c:v>0.60799999999999998</c:v>
                </c:pt>
                <c:pt idx="5">
                  <c:v>0.60089999999999999</c:v>
                </c:pt>
                <c:pt idx="6">
                  <c:v>0.60060000000000002</c:v>
                </c:pt>
                <c:pt idx="7">
                  <c:v>0.60370000000000001</c:v>
                </c:pt>
                <c:pt idx="8">
                  <c:v>0.60329999999999995</c:v>
                </c:pt>
                <c:pt idx="9">
                  <c:v>0.59370000000000001</c:v>
                </c:pt>
                <c:pt idx="10">
                  <c:v>0.59330000000000005</c:v>
                </c:pt>
                <c:pt idx="11">
                  <c:v>0.58599999999999997</c:v>
                </c:pt>
                <c:pt idx="12">
                  <c:v>0.58430000000000004</c:v>
                </c:pt>
                <c:pt idx="13">
                  <c:v>0.59250000000000003</c:v>
                </c:pt>
                <c:pt idx="14">
                  <c:v>0.59130000000000005</c:v>
                </c:pt>
                <c:pt idx="15">
                  <c:v>0.57550000000000001</c:v>
                </c:pt>
                <c:pt idx="16">
                  <c:v>0.57340000000000002</c:v>
                </c:pt>
                <c:pt idx="17">
                  <c:v>0.59350000000000003</c:v>
                </c:pt>
                <c:pt idx="18">
                  <c:v>0.59179999999999999</c:v>
                </c:pt>
                <c:pt idx="19">
                  <c:v>0.63349999999999995</c:v>
                </c:pt>
                <c:pt idx="20">
                  <c:v>0.63470000000000004</c:v>
                </c:pt>
                <c:pt idx="21">
                  <c:v>0.63290000000000002</c:v>
                </c:pt>
                <c:pt idx="22">
                  <c:v>0.6341</c:v>
                </c:pt>
                <c:pt idx="23">
                  <c:v>0.62560000000000004</c:v>
                </c:pt>
                <c:pt idx="24">
                  <c:v>0.62819999999999998</c:v>
                </c:pt>
                <c:pt idx="25">
                  <c:v>0.61629999999999996</c:v>
                </c:pt>
                <c:pt idx="26">
                  <c:v>0.61560000000000004</c:v>
                </c:pt>
                <c:pt idx="27">
                  <c:v>0.61809999999999998</c:v>
                </c:pt>
                <c:pt idx="28">
                  <c:v>0.62090000000000001</c:v>
                </c:pt>
                <c:pt idx="29">
                  <c:v>0.62570000000000003</c:v>
                </c:pt>
                <c:pt idx="30">
                  <c:v>0.627</c:v>
                </c:pt>
                <c:pt idx="31">
                  <c:v>0.62460000000000004</c:v>
                </c:pt>
                <c:pt idx="32">
                  <c:v>0.62390000000000001</c:v>
                </c:pt>
                <c:pt idx="33">
                  <c:v>0.61029999999999995</c:v>
                </c:pt>
                <c:pt idx="34">
                  <c:v>0.60970000000000002</c:v>
                </c:pt>
                <c:pt idx="35">
                  <c:v>0.63060000000000005</c:v>
                </c:pt>
                <c:pt idx="36">
                  <c:v>0.6331</c:v>
                </c:pt>
                <c:pt idx="37">
                  <c:v>0.62070000000000003</c:v>
                </c:pt>
                <c:pt idx="38">
                  <c:v>0.622</c:v>
                </c:pt>
                <c:pt idx="39">
                  <c:v>0.62429999999999997</c:v>
                </c:pt>
                <c:pt idx="40">
                  <c:v>0.62680000000000002</c:v>
                </c:pt>
                <c:pt idx="41">
                  <c:v>0.61470000000000002</c:v>
                </c:pt>
                <c:pt idx="42">
                  <c:v>0.61229999999999996</c:v>
                </c:pt>
                <c:pt idx="43">
                  <c:v>0.62139999999999995</c:v>
                </c:pt>
                <c:pt idx="44">
                  <c:v>0.61680000000000001</c:v>
                </c:pt>
                <c:pt idx="45">
                  <c:v>0.61839999999999995</c:v>
                </c:pt>
                <c:pt idx="46">
                  <c:v>0.61860000000000004</c:v>
                </c:pt>
                <c:pt idx="47">
                  <c:v>0.59019999999999995</c:v>
                </c:pt>
                <c:pt idx="48">
                  <c:v>0.59040000000000004</c:v>
                </c:pt>
                <c:pt idx="49">
                  <c:v>0.60409999999999997</c:v>
                </c:pt>
                <c:pt idx="50">
                  <c:v>0.60429999999999995</c:v>
                </c:pt>
                <c:pt idx="51">
                  <c:v>0.49930000000000002</c:v>
                </c:pt>
                <c:pt idx="52">
                  <c:v>0.4995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Sheet2!$G$1</c:f>
              <c:strCache>
                <c:ptCount val="1"/>
                <c:pt idx="0">
                  <c:v>singleton %</c:v>
                </c:pt>
              </c:strCache>
            </c:strRef>
          </c:tx>
          <c:cat>
            <c:strRef>
              <c:f>Sheet2!$A$2:$A$54</c:f>
              <c:strCache>
                <c:ptCount val="53"/>
                <c:pt idx="0">
                  <c:v>100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104</c:v>
                </c:pt>
                <c:pt idx="6">
                  <c:v>104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  <c:pt idx="10">
                  <c:v>106</c:v>
                </c:pt>
                <c:pt idx="11">
                  <c:v>107</c:v>
                </c:pt>
                <c:pt idx="12">
                  <c:v>107</c:v>
                </c:pt>
                <c:pt idx="13">
                  <c:v>108</c:v>
                </c:pt>
                <c:pt idx="14">
                  <c:v>108</c:v>
                </c:pt>
                <c:pt idx="15">
                  <c:v>113</c:v>
                </c:pt>
                <c:pt idx="16">
                  <c:v>113</c:v>
                </c:pt>
                <c:pt idx="17">
                  <c:v>123</c:v>
                </c:pt>
                <c:pt idx="18">
                  <c:v>123</c:v>
                </c:pt>
                <c:pt idx="19">
                  <c:v>74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78</c:v>
                </c:pt>
                <c:pt idx="24">
                  <c:v>78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81</c:v>
                </c:pt>
                <c:pt idx="29">
                  <c:v>85</c:v>
                </c:pt>
                <c:pt idx="30">
                  <c:v>85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87</c:v>
                </c:pt>
                <c:pt idx="35">
                  <c:v>88</c:v>
                </c:pt>
                <c:pt idx="36">
                  <c:v>88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94</c:v>
                </c:pt>
                <c:pt idx="44">
                  <c:v>96</c:v>
                </c:pt>
                <c:pt idx="45">
                  <c:v>97</c:v>
                </c:pt>
                <c:pt idx="46">
                  <c:v>97</c:v>
                </c:pt>
                <c:pt idx="47">
                  <c:v>98</c:v>
                </c:pt>
                <c:pt idx="48">
                  <c:v>98</c:v>
                </c:pt>
                <c:pt idx="49">
                  <c:v>99</c:v>
                </c:pt>
                <c:pt idx="50">
                  <c:v>99</c:v>
                </c:pt>
                <c:pt idx="51">
                  <c:v>99-NM-3</c:v>
                </c:pt>
                <c:pt idx="52">
                  <c:v>99-NM-3</c:v>
                </c:pt>
              </c:strCache>
            </c:strRef>
          </c:cat>
          <c:val>
            <c:numRef>
              <c:f>Sheet2!$G$2:$G$54</c:f>
              <c:numCache>
                <c:formatCode>0.00%</c:formatCode>
                <c:ptCount val="53"/>
                <c:pt idx="0">
                  <c:v>5.2900000000000003E-2</c:v>
                </c:pt>
                <c:pt idx="1">
                  <c:v>5.2699999999999997E-2</c:v>
                </c:pt>
                <c:pt idx="2">
                  <c:v>5.6800000000000003E-2</c:v>
                </c:pt>
                <c:pt idx="3">
                  <c:v>5.7799999999999997E-2</c:v>
                </c:pt>
                <c:pt idx="4">
                  <c:v>5.79E-2</c:v>
                </c:pt>
                <c:pt idx="5">
                  <c:v>5.21E-2</c:v>
                </c:pt>
                <c:pt idx="6">
                  <c:v>5.2200000000000003E-2</c:v>
                </c:pt>
                <c:pt idx="7">
                  <c:v>5.7099999999999998E-2</c:v>
                </c:pt>
                <c:pt idx="8">
                  <c:v>5.7200000000000001E-2</c:v>
                </c:pt>
                <c:pt idx="9">
                  <c:v>5.7099999999999998E-2</c:v>
                </c:pt>
                <c:pt idx="10">
                  <c:v>5.7099999999999998E-2</c:v>
                </c:pt>
                <c:pt idx="11">
                  <c:v>5.4600000000000003E-2</c:v>
                </c:pt>
                <c:pt idx="12">
                  <c:v>5.4899999999999997E-2</c:v>
                </c:pt>
                <c:pt idx="13">
                  <c:v>0.06</c:v>
                </c:pt>
                <c:pt idx="14">
                  <c:v>6.0199999999999997E-2</c:v>
                </c:pt>
                <c:pt idx="15">
                  <c:v>6.4199999999999993E-2</c:v>
                </c:pt>
                <c:pt idx="16">
                  <c:v>6.4600000000000005E-2</c:v>
                </c:pt>
                <c:pt idx="17">
                  <c:v>5.8900000000000001E-2</c:v>
                </c:pt>
                <c:pt idx="18">
                  <c:v>5.9200000000000003E-2</c:v>
                </c:pt>
                <c:pt idx="19">
                  <c:v>4.7600000000000003E-2</c:v>
                </c:pt>
                <c:pt idx="20">
                  <c:v>4.7399999999999998E-2</c:v>
                </c:pt>
                <c:pt idx="21">
                  <c:v>4.8099999999999997E-2</c:v>
                </c:pt>
                <c:pt idx="22">
                  <c:v>4.8000000000000001E-2</c:v>
                </c:pt>
                <c:pt idx="23">
                  <c:v>4.9299999999999997E-2</c:v>
                </c:pt>
                <c:pt idx="24">
                  <c:v>4.8899999999999999E-2</c:v>
                </c:pt>
                <c:pt idx="25">
                  <c:v>5.04E-2</c:v>
                </c:pt>
                <c:pt idx="26">
                  <c:v>5.0900000000000001E-2</c:v>
                </c:pt>
                <c:pt idx="27">
                  <c:v>4.9200000000000001E-2</c:v>
                </c:pt>
                <c:pt idx="28">
                  <c:v>4.8800000000000003E-2</c:v>
                </c:pt>
                <c:pt idx="29">
                  <c:v>4.9599999999999998E-2</c:v>
                </c:pt>
                <c:pt idx="30">
                  <c:v>4.9500000000000002E-2</c:v>
                </c:pt>
                <c:pt idx="31">
                  <c:v>4.9399999999999999E-2</c:v>
                </c:pt>
                <c:pt idx="32">
                  <c:v>0.05</c:v>
                </c:pt>
                <c:pt idx="33">
                  <c:v>4.8800000000000003E-2</c:v>
                </c:pt>
                <c:pt idx="34">
                  <c:v>4.9299999999999997E-2</c:v>
                </c:pt>
                <c:pt idx="35">
                  <c:v>4.8399999999999999E-2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4.8300000000000003E-2</c:v>
                </c:pt>
                <c:pt idx="39">
                  <c:v>4.9599999999999998E-2</c:v>
                </c:pt>
                <c:pt idx="40">
                  <c:v>4.9200000000000001E-2</c:v>
                </c:pt>
                <c:pt idx="41">
                  <c:v>5.2699999999999997E-2</c:v>
                </c:pt>
                <c:pt idx="42">
                  <c:v>5.3100000000000001E-2</c:v>
                </c:pt>
                <c:pt idx="43">
                  <c:v>5.0700000000000002E-2</c:v>
                </c:pt>
                <c:pt idx="44">
                  <c:v>5.0599999999999999E-2</c:v>
                </c:pt>
                <c:pt idx="45">
                  <c:v>5.28E-2</c:v>
                </c:pt>
                <c:pt idx="46">
                  <c:v>5.28E-2</c:v>
                </c:pt>
                <c:pt idx="47">
                  <c:v>5.4600000000000003E-2</c:v>
                </c:pt>
                <c:pt idx="48">
                  <c:v>5.45E-2</c:v>
                </c:pt>
                <c:pt idx="49">
                  <c:v>6.0299999999999999E-2</c:v>
                </c:pt>
                <c:pt idx="50">
                  <c:v>6.0199999999999997E-2</c:v>
                </c:pt>
                <c:pt idx="51">
                  <c:v>6.7400000000000002E-2</c:v>
                </c:pt>
                <c:pt idx="52">
                  <c:v>6.7400000000000002E-2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316032"/>
        <c:axId val="118715520"/>
      </c:lineChart>
      <c:catAx>
        <c:axId val="11831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18715520"/>
        <c:crosses val="autoZero"/>
        <c:auto val="1"/>
        <c:lblAlgn val="ctr"/>
        <c:lblOffset val="100"/>
        <c:tickLblSkip val="1"/>
        <c:noMultiLvlLbl val="0"/>
      </c:catAx>
      <c:valAx>
        <c:axId val="11871552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18316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6640135608049001"/>
          <c:y val="0.36516477107028289"/>
          <c:w val="0.38665909880530991"/>
          <c:h val="0.1520532814754088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9949-C3AF-41FB-9E86-3E912EB2CAB6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9670-CF1E-4F1C-845F-E9F129D6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Of 387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189 characters are parsimony-uninformative</a:t>
            </a:r>
          </a:p>
          <a:p>
            <a:r>
              <a:rPr lang="en-US" dirty="0" smtClean="0"/>
              <a:t>        Number of parsimony-informative characters = 198</a:t>
            </a:r>
          </a:p>
          <a:p>
            <a:r>
              <a:rPr lang="en-US" dirty="0" smtClean="0"/>
              <a:t>    Gaps are treated as "missing"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403</a:t>
            </a:r>
          </a:p>
          <a:p>
            <a:r>
              <a:rPr lang="en-US" dirty="0" smtClean="0"/>
              <a:t>Consistency index (CI) = 0.9603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0.0397</a:t>
            </a:r>
          </a:p>
          <a:p>
            <a:r>
              <a:rPr lang="en-US" dirty="0" smtClean="0"/>
              <a:t>CI excluding uninformative characters = 0.9252</a:t>
            </a:r>
          </a:p>
          <a:p>
            <a:r>
              <a:rPr lang="en-US" dirty="0" smtClean="0"/>
              <a:t>HI excluding uninformative characters = 0.0748</a:t>
            </a:r>
          </a:p>
          <a:p>
            <a:r>
              <a:rPr lang="en-US" dirty="0" smtClean="0"/>
              <a:t>Retention index (RI) = 0.9884</a:t>
            </a:r>
          </a:p>
          <a:p>
            <a:r>
              <a:rPr lang="en-US" dirty="0" smtClean="0"/>
              <a:t>Rescaled consistency index (RC) = 0.9491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9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paup</a:t>
            </a:r>
            <a:r>
              <a:rPr lang="en-US" dirty="0" smtClean="0"/>
              <a:t>&gt; </a:t>
            </a:r>
            <a:r>
              <a:rPr lang="en-US" dirty="0" err="1" smtClean="0"/>
              <a:t>describetrees</a:t>
            </a:r>
            <a:r>
              <a:rPr lang="en-US" dirty="0" smtClean="0"/>
              <a:t>  1 / Plot = </a:t>
            </a:r>
            <a:r>
              <a:rPr lang="en-US" dirty="0" err="1" smtClean="0"/>
              <a:t>Phylogram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parsimony</a:t>
            </a:r>
          </a:p>
          <a:p>
            <a:r>
              <a:rPr lang="en-US" dirty="0" smtClean="0"/>
              <a:t>    Character-status summary:</a:t>
            </a:r>
          </a:p>
          <a:p>
            <a:r>
              <a:rPr lang="en-US" dirty="0" smtClean="0"/>
              <a:t>      Of 551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150 characters are parsimony-uninformative</a:t>
            </a:r>
          </a:p>
          <a:p>
            <a:r>
              <a:rPr lang="en-US" dirty="0" smtClean="0"/>
              <a:t>        Number of parsimony-informative characters = 401</a:t>
            </a:r>
          </a:p>
          <a:p>
            <a:r>
              <a:rPr lang="en-US" dirty="0" smtClean="0"/>
              <a:t>    Gaps are treated as "missing"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652</a:t>
            </a:r>
          </a:p>
          <a:p>
            <a:r>
              <a:rPr lang="en-US" dirty="0" smtClean="0"/>
              <a:t>Consistency index (CI) = 0.8558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0.1442</a:t>
            </a:r>
          </a:p>
          <a:p>
            <a:r>
              <a:rPr lang="en-US" dirty="0" smtClean="0"/>
              <a:t>CI excluding uninformative characters = 0.8124</a:t>
            </a:r>
          </a:p>
          <a:p>
            <a:r>
              <a:rPr lang="en-US" dirty="0" smtClean="0"/>
              <a:t>HI excluding uninformative characters = 0.1876</a:t>
            </a:r>
          </a:p>
          <a:p>
            <a:r>
              <a:rPr lang="en-US" dirty="0" smtClean="0"/>
              <a:t>Retention index (RI) = 0.9355</a:t>
            </a:r>
          </a:p>
          <a:p>
            <a:r>
              <a:rPr lang="en-US" dirty="0" smtClean="0"/>
              <a:t>Rescaled consistency index (RC) = 0.8006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describetrees</a:t>
            </a:r>
            <a:r>
              <a:rPr lang="en-US" dirty="0" smtClean="0"/>
              <a:t> 1/plot=</a:t>
            </a:r>
            <a:r>
              <a:rPr lang="en-US" dirty="0" err="1" smtClean="0"/>
              <a:t>cladogram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parsimony</a:t>
            </a:r>
          </a:p>
          <a:p>
            <a:r>
              <a:rPr lang="en-US" dirty="0" smtClean="0"/>
              <a:t>    Character-status summary:</a:t>
            </a:r>
          </a:p>
          <a:p>
            <a:r>
              <a:rPr lang="en-US" dirty="0" smtClean="0"/>
              <a:t>      Of 48439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All characters are parsimony-informative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100260</a:t>
            </a:r>
          </a:p>
          <a:p>
            <a:r>
              <a:rPr lang="en-US" dirty="0" smtClean="0"/>
              <a:t>Consistency index (CI) = 0.4836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0.5164</a:t>
            </a:r>
          </a:p>
          <a:p>
            <a:r>
              <a:rPr lang="en-US" dirty="0" smtClean="0"/>
              <a:t>Retention index (RI) = 0.6399</a:t>
            </a:r>
          </a:p>
          <a:p>
            <a:r>
              <a:rPr lang="en-US" dirty="0" smtClean="0"/>
              <a:t>Rescaled consistency index (RC) = 0.3095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9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paup</a:t>
            </a:r>
            <a:r>
              <a:rPr lang="en-US" dirty="0" smtClean="0"/>
              <a:t>&gt; </a:t>
            </a:r>
            <a:r>
              <a:rPr lang="en-US" dirty="0" err="1" smtClean="0"/>
              <a:t>describetrees</a:t>
            </a:r>
            <a:r>
              <a:rPr lang="en-US" dirty="0" smtClean="0"/>
              <a:t> all/plot=</a:t>
            </a:r>
            <a:r>
              <a:rPr lang="en-US" dirty="0" err="1" smtClean="0"/>
              <a:t>phylogram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likelihood</a:t>
            </a:r>
          </a:p>
          <a:p>
            <a:r>
              <a:rPr lang="en-US" dirty="0" smtClean="0"/>
              <a:t>    Likelihood settings:</a:t>
            </a:r>
          </a:p>
          <a:p>
            <a:r>
              <a:rPr lang="en-US" dirty="0" smtClean="0"/>
              <a:t>      Number of substitution types  = 2</a:t>
            </a:r>
          </a:p>
          <a:p>
            <a:r>
              <a:rPr lang="en-US" dirty="0" smtClean="0"/>
              <a:t>      Transition/</a:t>
            </a:r>
            <a:r>
              <a:rPr lang="en-US" dirty="0" err="1" smtClean="0"/>
              <a:t>transversion</a:t>
            </a:r>
            <a:r>
              <a:rPr lang="en-US" dirty="0" smtClean="0"/>
              <a:t> ratio estimated via ML</a:t>
            </a:r>
          </a:p>
          <a:p>
            <a:r>
              <a:rPr lang="en-US" dirty="0" smtClean="0"/>
              <a:t>      Assumed nucleotide frequencies (set by user):</a:t>
            </a:r>
          </a:p>
          <a:p>
            <a:r>
              <a:rPr lang="en-US" dirty="0" smtClean="0"/>
              <a:t>        A=0.25000  C=0.25000  G=0.25000  T=0.25000</a:t>
            </a:r>
          </a:p>
          <a:p>
            <a:r>
              <a:rPr lang="en-US" dirty="0" smtClean="0"/>
              <a:t>      Among-site rate variation:</a:t>
            </a:r>
          </a:p>
          <a:p>
            <a:r>
              <a:rPr lang="en-US" dirty="0" smtClean="0"/>
              <a:t>        Assumed proportion of invariable sites  = none</a:t>
            </a:r>
          </a:p>
          <a:p>
            <a:r>
              <a:rPr lang="en-US" dirty="0" smtClean="0"/>
              <a:t>        Distribution of rates at variable sites = gamma (discrete approximation)</a:t>
            </a:r>
          </a:p>
          <a:p>
            <a:r>
              <a:rPr lang="en-US" dirty="0" smtClean="0"/>
              <a:t>          Shape parameter (alpha)   = estimated</a:t>
            </a:r>
          </a:p>
          <a:p>
            <a:r>
              <a:rPr lang="en-US" dirty="0" smtClean="0"/>
              <a:t>          Number of rate categories = 4</a:t>
            </a:r>
          </a:p>
          <a:p>
            <a:r>
              <a:rPr lang="en-US" dirty="0" smtClean="0"/>
              <a:t>          Representation of average rate for each category = mean</a:t>
            </a:r>
          </a:p>
          <a:p>
            <a:r>
              <a:rPr lang="en-US" dirty="0" smtClean="0"/>
              <a:t>      These settings correspond to the K80(K2P)+G model</a:t>
            </a:r>
          </a:p>
          <a:p>
            <a:r>
              <a:rPr lang="en-US" dirty="0" smtClean="0"/>
              <a:t>      Number of distinct data patterns under this model = 61</a:t>
            </a:r>
          </a:p>
          <a:p>
            <a:r>
              <a:rPr lang="en-US" dirty="0" smtClean="0"/>
              <a:t>      Molecular clock not enforced</a:t>
            </a:r>
          </a:p>
          <a:p>
            <a:r>
              <a:rPr lang="en-US" dirty="0" smtClean="0"/>
              <a:t>      Starting branch lengths obtained using Rogers-</a:t>
            </a:r>
            <a:r>
              <a:rPr lang="en-US" dirty="0" err="1" smtClean="0"/>
              <a:t>Swofford</a:t>
            </a:r>
            <a:r>
              <a:rPr lang="en-US" dirty="0" smtClean="0"/>
              <a:t> approximation method</a:t>
            </a:r>
          </a:p>
          <a:p>
            <a:r>
              <a:rPr lang="en-US" dirty="0" smtClean="0"/>
              <a:t>      Branch-length optimization = one-dimensional Newton-</a:t>
            </a:r>
            <a:r>
              <a:rPr lang="en-US" dirty="0" err="1" smtClean="0"/>
              <a:t>Raphson</a:t>
            </a:r>
            <a:r>
              <a:rPr lang="en-US" dirty="0" smtClean="0"/>
              <a:t> with pass limit=20, delta=1e-06</a:t>
            </a:r>
          </a:p>
          <a:p>
            <a:r>
              <a:rPr lang="en-US" dirty="0" smtClean="0"/>
              <a:t>      -</a:t>
            </a:r>
            <a:r>
              <a:rPr lang="en-US" dirty="0" err="1" smtClean="0"/>
              <a:t>ln</a:t>
            </a:r>
            <a:r>
              <a:rPr lang="en-US" dirty="0" smtClean="0"/>
              <a:t> L (unconstrained) = 1784.63841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-Ln likelihood = 2375.49578</a:t>
            </a:r>
          </a:p>
          <a:p>
            <a:r>
              <a:rPr lang="en-US" dirty="0" smtClean="0"/>
              <a:t>  Estimated ti/</a:t>
            </a:r>
            <a:r>
              <a:rPr lang="en-US" dirty="0" err="1" smtClean="0"/>
              <a:t>tv</a:t>
            </a:r>
            <a:r>
              <a:rPr lang="en-US" dirty="0" smtClean="0"/>
              <a:t> ratio = 0.512433 (kappa = 1.024865)</a:t>
            </a:r>
          </a:p>
          <a:p>
            <a:r>
              <a:rPr lang="en-US" dirty="0" smtClean="0"/>
              <a:t>  Estimated value of gamma shape parameter = infinity</a:t>
            </a:r>
            <a:r>
              <a:rPr lang="en-US" baseline="0" dirty="0" smtClean="0"/>
              <a:t> (all sites have a relative rate of 1.0)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0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07F-A826-4348-8023-E9913F3B3D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8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FA7-7FC2-4E78-AEA8-32E523ED8D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9A-DD62-4AA9-A1AA-A96A5886A2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5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0413-596D-4D91-ACE1-0B8AAB536E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F6A-26EE-4595-B5BF-8FE29B5B3A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5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943-7DFF-4CC8-87E4-86A981FD9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70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01F4-C59E-4014-88EF-E898A2A6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84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F55-FF02-42CB-A6A3-2E81607FD1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4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4E78-2912-4FE0-983F-E23ECA2263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7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AA01-7051-4941-94DE-94D78165E4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3314-BF7F-40E9-A590-543D04F0DC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0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766F-485F-42A5-BF83-AFB78EC1E9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E9CD-3F68-46E9-967C-2662828A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0B3C-E02A-493F-A0A0-045C705A79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g/journal/v42/n10/full/ng.654.html#ref16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6858000" cy="4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nuclear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48439 </a:t>
            </a:r>
            <a:r>
              <a:rPr lang="en-US" sz="1400" dirty="0">
                <a:solidFill>
                  <a:prstClr val="black"/>
                </a:solidFill>
              </a:rPr>
              <a:t>sites (no </a:t>
            </a:r>
            <a:r>
              <a:rPr lang="en-US" sz="1400" dirty="0" err="1">
                <a:solidFill>
                  <a:prstClr val="black"/>
                </a:solidFill>
              </a:rPr>
              <a:t>indel</a:t>
            </a:r>
            <a:r>
              <a:rPr lang="en-US" sz="1400" dirty="0">
                <a:solidFill>
                  <a:prstClr val="black"/>
                </a:solidFill>
              </a:rPr>
              <a:t>, no heterozygous genotype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>
                <a:solidFill>
                  <a:prstClr val="black"/>
                </a:solidFill>
              </a:rPr>
              <a:t>no N, minor Allele </a:t>
            </a:r>
            <a:r>
              <a:rPr lang="en-US" sz="1400" dirty="0" err="1">
                <a:solidFill>
                  <a:prstClr val="black"/>
                </a:solidFill>
              </a:rPr>
              <a:t>freq</a:t>
            </a:r>
            <a:r>
              <a:rPr lang="en-US" sz="1400" dirty="0">
                <a:solidFill>
                  <a:prstClr val="black"/>
                </a:solidFill>
              </a:rPr>
              <a:t> &gt;=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Tree </a:t>
            </a:r>
            <a:r>
              <a:rPr lang="en-US" sz="1400" dirty="0">
                <a:solidFill>
                  <a:prstClr val="black"/>
                </a:solidFill>
              </a:rPr>
              <a:t>length =  </a:t>
            </a:r>
            <a:r>
              <a:rPr lang="en-US" sz="1400" dirty="0">
                <a:solidFill>
                  <a:prstClr val="black"/>
                </a:solidFill>
              </a:rPr>
              <a:t>100260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CI </a:t>
            </a:r>
            <a:r>
              <a:rPr lang="en-US" sz="1400" dirty="0">
                <a:solidFill>
                  <a:prstClr val="black"/>
                </a:solidFill>
              </a:rPr>
              <a:t>excluding uninformative characters = </a:t>
            </a:r>
            <a:r>
              <a:rPr lang="en-US" sz="1400" dirty="0">
                <a:solidFill>
                  <a:prstClr val="black"/>
                </a:solidFill>
              </a:rPr>
              <a:t>0.4836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04373"/>
              </p:ext>
            </p:extLst>
          </p:nvPr>
        </p:nvGraphicFramePr>
        <p:xfrm>
          <a:off x="1143000" y="2667000"/>
          <a:ext cx="7391400" cy="1717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SNP sites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consistency index (CI) excluding uninformative characters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Retention index (RI)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Chloroplast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387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Mitochondria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Nuclear (MAF &gt;= 3)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48439 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0.64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6400" y="2252990"/>
            <a:ext cx="293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ea typeface="SimSun" pitchFamily="2" charset="-122"/>
                <a:cs typeface="Times New Roman" pitchFamily="18" charset="0"/>
              </a:rPr>
              <a:t>Table 1. CI &amp; RI of the MP-based trees</a:t>
            </a:r>
            <a:endParaRPr lang="en-US" alt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ea typeface="SimSun" pitchFamily="2" charset="-122"/>
                <a:cs typeface="Times New Roman" pitchFamily="18" charset="0"/>
              </a:rPr>
              <a:t>  </a:t>
            </a:r>
            <a:endParaRPr lang="en-US" alt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67437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670" y="0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Chloroplast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387 SNP sites (no </a:t>
            </a:r>
            <a:r>
              <a:rPr lang="en-US" sz="1400" dirty="0" err="1">
                <a:solidFill>
                  <a:prstClr val="black"/>
                </a:solidFill>
              </a:rPr>
              <a:t>indel</a:t>
            </a:r>
            <a:r>
              <a:rPr lang="en-US" sz="1400" dirty="0">
                <a:solidFill>
                  <a:prstClr val="black"/>
                </a:solidFill>
              </a:rPr>
              <a:t>, no heterozygous genotype, no N, at least 1 </a:t>
            </a:r>
            <a:r>
              <a:rPr lang="en-US" sz="1400" dirty="0" err="1">
                <a:solidFill>
                  <a:prstClr val="black"/>
                </a:solidFill>
              </a:rPr>
              <a:t>snp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ML method </a:t>
            </a:r>
          </a:p>
        </p:txBody>
      </p:sp>
    </p:spTree>
    <p:extLst>
      <p:ext uri="{BB962C8B-B14F-4D97-AF65-F5344CB8AC3E}">
        <p14:creationId xmlns:p14="http://schemas.microsoft.com/office/powerpoint/2010/main" val="414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509713"/>
            <a:ext cx="634545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670" y="0"/>
            <a:ext cx="9067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Chloroplast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387 SNP sites (no </a:t>
            </a:r>
            <a:r>
              <a:rPr lang="en-US" sz="1400" dirty="0" err="1">
                <a:solidFill>
                  <a:prstClr val="black"/>
                </a:solidFill>
              </a:rPr>
              <a:t>indel</a:t>
            </a:r>
            <a:r>
              <a:rPr lang="en-US" sz="1400" dirty="0">
                <a:solidFill>
                  <a:prstClr val="black"/>
                </a:solidFill>
              </a:rPr>
              <a:t>, no heterozygous genotype, no N, at least 1 </a:t>
            </a:r>
            <a:r>
              <a:rPr lang="en-US" sz="1400" dirty="0" err="1">
                <a:solidFill>
                  <a:prstClr val="black"/>
                </a:solidFill>
              </a:rPr>
              <a:t>snp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MP method, bootstrap 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bootstrap </a:t>
            </a:r>
            <a:r>
              <a:rPr lang="en-US" sz="1400" dirty="0" err="1">
                <a:solidFill>
                  <a:prstClr val="black"/>
                </a:solidFill>
              </a:rPr>
              <a:t>nreps</a:t>
            </a:r>
            <a:r>
              <a:rPr lang="en-US" sz="1400" dirty="0">
                <a:solidFill>
                  <a:prstClr val="black"/>
                </a:solidFill>
              </a:rPr>
              <a:t>=200 </a:t>
            </a:r>
            <a:r>
              <a:rPr lang="en-US" sz="1400" dirty="0" err="1">
                <a:solidFill>
                  <a:prstClr val="black"/>
                </a:solidFill>
              </a:rPr>
              <a:t>treefile</a:t>
            </a:r>
            <a:r>
              <a:rPr lang="en-US" sz="1400" dirty="0">
                <a:solidFill>
                  <a:prstClr val="black"/>
                </a:solidFill>
              </a:rPr>
              <a:t>=</a:t>
            </a:r>
            <a:r>
              <a:rPr lang="en-US" sz="1400" dirty="0" err="1">
                <a:solidFill>
                  <a:prstClr val="black"/>
                </a:solidFill>
              </a:rPr>
              <a:t>boot.tre</a:t>
            </a:r>
            <a:r>
              <a:rPr lang="en-US" sz="1400" dirty="0">
                <a:solidFill>
                  <a:prstClr val="black"/>
                </a:solidFill>
              </a:rPr>
              <a:t> search=heuristic/ start=stepwise </a:t>
            </a:r>
            <a:r>
              <a:rPr lang="en-US" sz="1400" dirty="0" err="1">
                <a:solidFill>
                  <a:prstClr val="black"/>
                </a:solidFill>
              </a:rPr>
              <a:t>addseq</a:t>
            </a:r>
            <a:r>
              <a:rPr lang="en-US" sz="1400" dirty="0">
                <a:solidFill>
                  <a:prstClr val="black"/>
                </a:solidFill>
              </a:rPr>
              <a:t>=random </a:t>
            </a:r>
            <a:r>
              <a:rPr lang="en-US" sz="1400" dirty="0" err="1">
                <a:solidFill>
                  <a:prstClr val="black"/>
                </a:solidFill>
              </a:rPr>
              <a:t>nreps</a:t>
            </a:r>
            <a:r>
              <a:rPr lang="en-US" sz="1400" dirty="0">
                <a:solidFill>
                  <a:prstClr val="black"/>
                </a:solidFill>
              </a:rPr>
              <a:t>=10 swap=TBR;</a:t>
            </a:r>
          </a:p>
        </p:txBody>
      </p:sp>
    </p:spTree>
    <p:extLst>
      <p:ext uri="{BB962C8B-B14F-4D97-AF65-F5344CB8AC3E}">
        <p14:creationId xmlns:p14="http://schemas.microsoft.com/office/powerpoint/2010/main" val="38616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Phylogenetic relationships among Malus species, including M. [times] domestica cultivars, based on a multilocus concatenated sequence alignment derived from partial resequencing of 23 apple genetic loci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56356"/>
            <a:ext cx="6953250" cy="51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9309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23 genes across the genus </a:t>
            </a:r>
            <a:r>
              <a:rPr lang="en-US" sz="1600" i="1" dirty="0" err="1" smtClean="0"/>
              <a:t>Malus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each gene and accession, a PCR </a:t>
            </a:r>
            <a:r>
              <a:rPr lang="en-US" sz="1600" dirty="0" err="1" smtClean="0"/>
              <a:t>amplicon</a:t>
            </a:r>
            <a:r>
              <a:rPr lang="en-US" sz="1600" dirty="0" smtClean="0"/>
              <a:t> was resequenced and the data were analyzed as a concatenated data set with a total length of ~11,300 </a:t>
            </a:r>
            <a:r>
              <a:rPr lang="en-US" sz="1600" dirty="0" err="1" smtClean="0"/>
              <a:t>bp</a:t>
            </a:r>
            <a:r>
              <a:rPr lang="en-US" sz="1600" dirty="0" smtClean="0"/>
              <a:t>, with 1,507 polymorphic informative sites.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b="1" dirty="0" smtClean="0"/>
              <a:t>neighbor-net</a:t>
            </a:r>
            <a:r>
              <a:rPr lang="en-US" sz="1600" dirty="0" smtClean="0"/>
              <a:t> planar graph</a:t>
            </a:r>
            <a:r>
              <a:rPr lang="en-US" sz="1600" baseline="30000" dirty="0" smtClean="0">
                <a:hlinkClick r:id="rId3" tooltip="Huson, D.H. &amp; Bryant, D. Application of phylogenetic networks in evolutionary studies. Mol. Biol. Evol. 23, 254-267 (2006)."/>
              </a:rPr>
              <a:t>16</a:t>
            </a:r>
            <a:r>
              <a:rPr lang="en-US" sz="1600" dirty="0" smtClean="0"/>
              <a:t> was constructed from the molecular differences among accessions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78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77477"/>
              </p:ext>
            </p:extLst>
          </p:nvPr>
        </p:nvGraphicFramePr>
        <p:xfrm>
          <a:off x="304801" y="0"/>
          <a:ext cx="3646667" cy="67822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1709"/>
                <a:gridCol w="1213290"/>
                <a:gridCol w="584629"/>
                <a:gridCol w="1157039"/>
              </a:tblGrid>
              <a:tr h="63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sampleID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read-90bp-mapped-550of1000-align-ident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bwa-NM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#-of-reads-90bp-mapped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92.39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93.55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97.78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0" y="533400"/>
            <a:ext cx="457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Set </a:t>
            </a:r>
            <a:r>
              <a:rPr lang="en-US" sz="1600" dirty="0" err="1">
                <a:solidFill>
                  <a:prstClr val="black"/>
                </a:solidFill>
              </a:rPr>
              <a:t>bwa</a:t>
            </a:r>
            <a:r>
              <a:rPr lang="en-US" sz="1600" dirty="0">
                <a:solidFill>
                  <a:prstClr val="black"/>
                </a:solidFill>
              </a:rPr>
              <a:t> edit distance parameter such that at least 55% of reads can be mapped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For each sample, randomly select 1000 90-bp reads (choose 1 read per 120k sequences). Blast 1000 reads against apple ref.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Count how many reads that are 90-bp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550</a:t>
            </a:r>
            <a:r>
              <a:rPr lang="en-US" sz="1400" baseline="30000" dirty="0">
                <a:solidFill>
                  <a:prstClr val="black"/>
                </a:solidFill>
              </a:rPr>
              <a:t>th</a:t>
            </a:r>
            <a:r>
              <a:rPr lang="en-US" sz="1400" dirty="0">
                <a:solidFill>
                  <a:prstClr val="black"/>
                </a:solidFill>
              </a:rPr>
              <a:t> read’s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Determine edit distance (-NM) for </a:t>
            </a:r>
            <a:r>
              <a:rPr lang="en-US" sz="1400" dirty="0" err="1">
                <a:solidFill>
                  <a:prstClr val="black"/>
                </a:solidFill>
              </a:rPr>
              <a:t>bwa</a:t>
            </a:r>
            <a:r>
              <a:rPr lang="en-US" sz="1400" dirty="0">
                <a:solidFill>
                  <a:prstClr val="black"/>
                </a:solidFill>
              </a:rPr>
              <a:t>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Using more relaxed </a:t>
            </a:r>
            <a:r>
              <a:rPr lang="en-US" sz="1400" dirty="0" err="1">
                <a:solidFill>
                  <a:prstClr val="black"/>
                </a:solidFill>
              </a:rPr>
              <a:t>bwa</a:t>
            </a:r>
            <a:r>
              <a:rPr lang="en-US" sz="1400" dirty="0">
                <a:solidFill>
                  <a:prstClr val="black"/>
                </a:solidFill>
              </a:rPr>
              <a:t> alignment parameters for more remotely related species.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Assume that 55% reads should be able to be aligned to the ref genome.</a:t>
            </a:r>
          </a:p>
          <a:p>
            <a:r>
              <a:rPr lang="en-US" sz="1400" dirty="0">
                <a:solidFill>
                  <a:prstClr val="black"/>
                </a:solidFill>
              </a:rPr>
              <a:t>No contaminations.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Since whole read (90-bp) was mapped, no adaptor / barcode in the read;</a:t>
            </a:r>
          </a:p>
          <a:p>
            <a:r>
              <a:rPr lang="en-US" sz="1400" dirty="0">
                <a:solidFill>
                  <a:prstClr val="black"/>
                </a:solidFill>
              </a:rPr>
              <a:t>These 550 mapped reads be random. (20% reads identity 100% ; 15% reads id 99%; 10% reads id. 98%, … ,92% , …, until 1e-15)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200 reads contaminated.</a:t>
            </a:r>
          </a:p>
          <a:p>
            <a:r>
              <a:rPr lang="en-US" sz="1400" dirty="0">
                <a:solidFill>
                  <a:prstClr val="black"/>
                </a:solidFill>
              </a:rPr>
              <a:t>800 reads non contaminated.</a:t>
            </a:r>
          </a:p>
          <a:p>
            <a:r>
              <a:rPr lang="en-US" sz="1400" dirty="0">
                <a:solidFill>
                  <a:prstClr val="black"/>
                </a:solidFill>
              </a:rPr>
              <a:t>550/800 reads mapped.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27954"/>
              </p:ext>
            </p:extLst>
          </p:nvPr>
        </p:nvGraphicFramePr>
        <p:xfrm>
          <a:off x="762000" y="0"/>
          <a:ext cx="62484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 id 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99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</a:t>
                      </a:r>
                      <a:r>
                        <a:rPr lang="en-US" sz="1400" dirty="0" err="1" smtClean="0"/>
                        <a:t>basee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 Gb (6.5 + 6.5)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Genome coverage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65.9% (255,643,405)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74% (286,133,031)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Bwa</a:t>
                      </a:r>
                      <a:r>
                        <a:rPr lang="en-US" sz="1400" dirty="0" smtClean="0"/>
                        <a:t> 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-n 3 –o 1 (90bp)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-n 6 –o 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Substitute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1.79%  </a:t>
                      </a:r>
                    </a:p>
                    <a:p>
                      <a:r>
                        <a:rPr lang="en-US" sz="1400" dirty="0" smtClean="0"/>
                        <a:t>(4,513,678</a:t>
                      </a:r>
                      <a:r>
                        <a:rPr lang="en-US" sz="1400" baseline="0" dirty="0" smtClean="0"/>
                        <a:t> / 252,375,633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2.07%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(5,819,143 / 281,540,397)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813,021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909,117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Heterozygosity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+mj-lt"/>
                        </a:rPr>
                        <a:t> 0.48% (1,234,823/255,643,405)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 66055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121579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123151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142497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390558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390983 AG</a:t>
                      </a:r>
                      <a:endParaRPr lang="da-DK" sz="1200" dirty="0" smtClean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0.79%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(2,262,064 / 286,133,031)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116017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216293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217680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247142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731431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733501 AG</a:t>
                      </a:r>
                    </a:p>
                    <a:p>
                      <a:endParaRPr lang="da-DK" sz="1200" dirty="0" smtClean="0">
                        <a:latin typeface="Courier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Chloroplast substitution rate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0.13%</a:t>
                      </a:r>
                    </a:p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(144 / 108712)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0.13%</a:t>
                      </a:r>
                    </a:p>
                    <a:p>
                      <a:r>
                        <a:rPr lang="en-US" sz="1400" dirty="0" smtClean="0"/>
                        <a:t>(143 / 108680 )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Mitochondrial substitution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0.058%</a:t>
                      </a:r>
                    </a:p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(209 / 359758)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0.060 %</a:t>
                      </a:r>
                    </a:p>
                    <a:p>
                      <a:r>
                        <a:rPr lang="en-US" sz="1400" dirty="0" smtClean="0"/>
                        <a:t>(217 / 359776 )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94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grep</a:t>
            </a:r>
            <a:r>
              <a:rPr lang="en-US" sz="1400" dirty="0">
                <a:solidFill>
                  <a:prstClr val="black"/>
                </a:solidFill>
              </a:rPr>
              <a:t> "  [ACGT]  [ACGT]  [ACGT]$"   temp.ref.nm3.nm6.5colum &gt; </a:t>
            </a:r>
            <a:r>
              <a:rPr lang="en-US" sz="1400" dirty="0">
                <a:solidFill>
                  <a:prstClr val="black"/>
                </a:solidFill>
              </a:rPr>
              <a:t>temp.ref.nm3.nm6.A-A-A.5colum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96888"/>
              </p:ext>
            </p:extLst>
          </p:nvPr>
        </p:nvGraphicFramePr>
        <p:xfrm>
          <a:off x="1066800" y="1397000"/>
          <a:ext cx="65532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single</a:t>
                      </a:r>
                      <a:r>
                        <a:rPr lang="en-US" baseline="0" dirty="0" smtClean="0"/>
                        <a:t> nucleotide sites. Sites covered by both –n 3 &amp; -n 6 mapping.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248,836,587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Identical genotype by –n 3 &amp; -n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248,741,858 (99.96%)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SNPs by “-n 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4,177,438 (1.68%)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SNPs by “-n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4,164,456 (1.67%,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less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than –n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Identical SNPs by –n 3 &amp; -n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4,122,445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0022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ref </a:t>
            </a:r>
            <a:r>
              <a:rPr lang="en-US" dirty="0">
                <a:solidFill>
                  <a:prstClr val="black"/>
                </a:solidFill>
              </a:rPr>
              <a:t>is A/C/G/T, -n 3 is  A/C/G/T, -n 6 is  A/C/G/T,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</a:rPr>
              <a:t>grep</a:t>
            </a:r>
            <a:r>
              <a:rPr lang="en-US" sz="1200" dirty="0">
                <a:solidFill>
                  <a:prstClr val="black"/>
                </a:solidFill>
              </a:rPr>
              <a:t> "  [ACGT]  [N]     [ACGT]$"   temp.ref.nm3.nm6.5colum &gt;  </a:t>
            </a:r>
            <a:r>
              <a:rPr lang="en-US" sz="1200" dirty="0">
                <a:solidFill>
                  <a:prstClr val="black"/>
                </a:solidFill>
              </a:rPr>
              <a:t>temp.ref.nm3.nm6.A-N-A.5colum</a:t>
            </a:r>
          </a:p>
          <a:p>
            <a:r>
              <a:rPr lang="pt-BR" sz="1200" dirty="0">
                <a:solidFill>
                  <a:prstClr val="black"/>
                </a:solidFill>
              </a:rPr>
              <a:t>wc -l temp.ref.nm3.nm6.A-N-A.5colum</a:t>
            </a:r>
          </a:p>
          <a:p>
            <a:r>
              <a:rPr lang="pt-BR" sz="1200" dirty="0">
                <a:solidFill>
                  <a:prstClr val="black"/>
                </a:solidFill>
              </a:rPr>
              <a:t>32,375,747 temp.ref.nm3.nm6.A-N-A.5colum</a:t>
            </a:r>
          </a:p>
          <a:p>
            <a:r>
              <a:rPr lang="pt-BR" sz="1200" dirty="0">
                <a:solidFill>
                  <a:prstClr val="black"/>
                </a:solidFill>
              </a:rPr>
              <a:t>awk '$3 != $5' temp.ref.nm3.nm6.A-N-A.5colum | head</a:t>
            </a:r>
          </a:p>
          <a:p>
            <a:r>
              <a:rPr lang="pt-BR" sz="1200" dirty="0">
                <a:solidFill>
                  <a:prstClr val="black"/>
                </a:solidFill>
              </a:rPr>
              <a:t>chr10   460     G       N       </a:t>
            </a:r>
            <a:r>
              <a:rPr lang="pt-BR" sz="1200" dirty="0">
                <a:solidFill>
                  <a:prstClr val="black"/>
                </a:solidFill>
              </a:rPr>
              <a:t>A</a:t>
            </a:r>
          </a:p>
          <a:p>
            <a:r>
              <a:rPr lang="pt-BR" sz="1200" dirty="0">
                <a:solidFill>
                  <a:prstClr val="black"/>
                </a:solidFill>
              </a:rPr>
              <a:t>awk '$3 != $5' temp.ref.nm3.nm6.A-N-A.5colum | wc -l</a:t>
            </a:r>
          </a:p>
          <a:p>
            <a:r>
              <a:rPr lang="pt-BR" sz="1200" dirty="0">
                <a:solidFill>
                  <a:prstClr val="black"/>
                </a:solidFill>
              </a:rPr>
              <a:t>1,579,918</a:t>
            </a:r>
          </a:p>
          <a:p>
            <a:r>
              <a:rPr lang="pt-BR" sz="1200" dirty="0">
                <a:solidFill>
                  <a:prstClr val="black"/>
                </a:solidFill>
              </a:rPr>
              <a:t>1579918 / 32375747 = </a:t>
            </a:r>
            <a:r>
              <a:rPr lang="pt-BR" sz="1200" dirty="0">
                <a:solidFill>
                  <a:prstClr val="black"/>
                </a:solidFill>
              </a:rPr>
              <a:t>4.88% </a:t>
            </a:r>
            <a:endParaRPr lang="pt-BR" sz="1200" dirty="0">
              <a:solidFill>
                <a:prstClr val="black"/>
              </a:solidFill>
            </a:endParaRPr>
          </a:p>
          <a:p>
            <a:endParaRPr lang="pt-BR" sz="12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in ~30 Mbp region only covered/genotyped by –n 6 mapping, substition rate is ~5%</a:t>
            </a:r>
            <a:endParaRPr lang="pt-BR" sz="16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721"/>
            <a:ext cx="91440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Bwa</a:t>
            </a:r>
            <a:r>
              <a:rPr lang="en-US" sz="1400" dirty="0">
                <a:solidFill>
                  <a:prstClr val="black"/>
                </a:solidFill>
              </a:rPr>
              <a:t> –n 6</a:t>
            </a:r>
          </a:p>
          <a:p>
            <a:r>
              <a:rPr lang="en-US" sz="1400" dirty="0">
                <a:solidFill>
                  <a:prstClr val="black"/>
                </a:solidFill>
              </a:rPr>
              <a:t>FCC2UPNACXX:6:1104:1311:61493#GGTGACTT  </a:t>
            </a:r>
            <a:r>
              <a:rPr lang="en-US" sz="1400" dirty="0">
                <a:solidFill>
                  <a:prstClr val="black"/>
                </a:solidFill>
              </a:rPr>
              <a:t>89      chr13   34061578        0       90M     =       34061578        0       GTGCCCCTCAACACAGAGGGTCACCTTCATTCGACATGGGTATCCCTGATGAGGAGTGAGTTAATCATCAAAACATTGATCAACATGAGA </a:t>
            </a:r>
            <a:r>
              <a:rPr lang="en-US" sz="1400" dirty="0">
                <a:solidFill>
                  <a:srgbClr val="FF0000"/>
                </a:solidFill>
              </a:rPr>
              <a:t>XT:A:R</a:t>
            </a:r>
            <a:r>
              <a:rPr lang="en-US" sz="1400" dirty="0">
                <a:solidFill>
                  <a:prstClr val="black"/>
                </a:solidFill>
              </a:rPr>
              <a:t>       </a:t>
            </a:r>
            <a:r>
              <a:rPr lang="en-US" sz="1400" dirty="0">
                <a:solidFill>
                  <a:srgbClr val="FF0000"/>
                </a:solidFill>
              </a:rPr>
              <a:t>NM:i:4</a:t>
            </a:r>
            <a:r>
              <a:rPr lang="en-US" sz="1400" dirty="0">
                <a:solidFill>
                  <a:prstClr val="black"/>
                </a:solidFill>
              </a:rPr>
              <a:t>  SM:i:0  AM:i:0  X0:i:8  X1:i:31 XM:i:4  XO:i:0  XG:i:0  </a:t>
            </a:r>
            <a:r>
              <a:rPr lang="en-US" sz="1400" dirty="0">
                <a:solidFill>
                  <a:prstClr val="black"/>
                </a:solidFill>
              </a:rPr>
              <a:t>MD:Z:7C20C27C3C29    </a:t>
            </a:r>
            <a:r>
              <a:rPr lang="en-US" sz="1400" dirty="0">
                <a:solidFill>
                  <a:srgbClr val="FF0000"/>
                </a:solidFill>
              </a:rPr>
              <a:t>mate not mapped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Bwa</a:t>
            </a:r>
            <a:r>
              <a:rPr lang="en-US" sz="1400" dirty="0">
                <a:solidFill>
                  <a:srgbClr val="FF0000"/>
                </a:solidFill>
              </a:rPr>
              <a:t> –n 3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FCC2UPNACXX:6:1104:1311:61493#GGTGACTT  99      chr15   11954419        29      82M1I7M =       11954784        447     TCTCATGTTGATCAATGTTTTGATGATTAACTCACTCCTCATCAGGGATACCCATGTCGAATGAAGGTGACCCTCTGTGTTGAGGGGCAC   </a:t>
            </a:r>
            <a:r>
              <a:rPr lang="en-US" sz="1400" dirty="0">
                <a:solidFill>
                  <a:srgbClr val="FF0000"/>
                </a:solidFill>
              </a:rPr>
              <a:t>XT:A:U  NM:i:3  </a:t>
            </a:r>
            <a:r>
              <a:rPr lang="en-US" sz="1400" dirty="0">
                <a:solidFill>
                  <a:prstClr val="black"/>
                </a:solidFill>
              </a:rPr>
              <a:t>SM:i:29 AM:i:29 X0:i:1  X1:i:0  XM:i:2  </a:t>
            </a:r>
            <a:r>
              <a:rPr lang="en-US" sz="1400" dirty="0">
                <a:solidFill>
                  <a:srgbClr val="FF0000"/>
                </a:solidFill>
              </a:rPr>
              <a:t>XO:i:1  </a:t>
            </a:r>
            <a:r>
              <a:rPr lang="en-US" sz="1400" dirty="0">
                <a:solidFill>
                  <a:prstClr val="black"/>
                </a:solidFill>
              </a:rPr>
              <a:t>XG:i:1</a:t>
            </a:r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prstClr val="black"/>
                </a:solidFill>
              </a:rPr>
              <a:t>MD:Z:33G41C13  </a:t>
            </a:r>
            <a:r>
              <a:rPr lang="en-US" sz="1400" dirty="0">
                <a:solidFill>
                  <a:srgbClr val="FF0000"/>
                </a:solidFill>
              </a:rPr>
              <a:t>mate mapped with NM:13. mate mapping generates SNP.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FCC2UPNACXX:6:1104:1311:61493#GGTGACTT  147     chr15   11954784        29      </a:t>
            </a:r>
            <a:r>
              <a:rPr lang="en-US" sz="1400" dirty="0">
                <a:solidFill>
                  <a:srgbClr val="00B050"/>
                </a:solidFill>
              </a:rPr>
              <a:t>8S19M1D2M1I60M</a:t>
            </a:r>
            <a:r>
              <a:rPr lang="en-US" sz="1400" dirty="0">
                <a:solidFill>
                  <a:prstClr val="black"/>
                </a:solidFill>
              </a:rPr>
              <a:t>  =       11954419        -447    CAAAGCTGAAGAGAGTAAGAATAAGTGCGTTTCCCACAGACGGTGCCAAATGTTGATTTACAAAATCAACGAGGACTTTGGTACAATAGA   XT:A:M  </a:t>
            </a:r>
            <a:r>
              <a:rPr lang="en-US" sz="1400" dirty="0">
                <a:solidFill>
                  <a:srgbClr val="00B050"/>
                </a:solidFill>
              </a:rPr>
              <a:t>NM:i:13</a:t>
            </a:r>
            <a:r>
              <a:rPr lang="en-US" sz="1400" dirty="0">
                <a:solidFill>
                  <a:prstClr val="black"/>
                </a:solidFill>
              </a:rPr>
              <a:t> SM:i:29 AM:i:29 </a:t>
            </a:r>
            <a:r>
              <a:rPr lang="en-US" sz="1400" dirty="0">
                <a:solidFill>
                  <a:srgbClr val="00B050"/>
                </a:solidFill>
              </a:rPr>
              <a:t>XM:i:11</a:t>
            </a:r>
            <a:r>
              <a:rPr lang="en-US" sz="1400" dirty="0">
                <a:solidFill>
                  <a:prstClr val="black"/>
                </a:solidFill>
              </a:rPr>
              <a:t> XO:i:2  XG:i:2  MD:Z:8G0G9^T12T2C7A5G0C9G0T10T5C3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90678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chr15   17468848        C       A       </a:t>
            </a:r>
            <a:r>
              <a:rPr lang="en-US" sz="1400" dirty="0">
                <a:solidFill>
                  <a:srgbClr val="FF0000"/>
                </a:solidFill>
              </a:rPr>
              <a:t>C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Bwa</a:t>
            </a:r>
            <a:r>
              <a:rPr lang="en-US" sz="1400" dirty="0">
                <a:solidFill>
                  <a:srgbClr val="FF0000"/>
                </a:solidFill>
              </a:rPr>
              <a:t> –n 6</a:t>
            </a:r>
          </a:p>
          <a:p>
            <a:r>
              <a:rPr lang="en-US" sz="1400" dirty="0">
                <a:solidFill>
                  <a:prstClr val="black"/>
                </a:solidFill>
              </a:rPr>
              <a:t>FCC2UPNACXX:5:2207:4006:59004#GGTGACTT  89      chr2    25982578        0       90M     =       25982578        0       CATTCATGAGCATCACTCATGTCAATCTAGCTTCGAAAGCTTCATTTACAGAGTTCTAGCTTCAAAAGCTTTATTTACAAAAGCTCCAGC </a:t>
            </a:r>
            <a:r>
              <a:rPr lang="en-US" sz="1400" dirty="0">
                <a:solidFill>
                  <a:srgbClr val="FF0000"/>
                </a:solidFill>
              </a:rPr>
              <a:t>XT:A:R       </a:t>
            </a:r>
            <a:r>
              <a:rPr lang="en-US" sz="1400" dirty="0">
                <a:solidFill>
                  <a:srgbClr val="FF0000"/>
                </a:solidFill>
              </a:rPr>
              <a:t>NM:i:4</a:t>
            </a:r>
            <a:r>
              <a:rPr lang="en-US" sz="1400" dirty="0">
                <a:solidFill>
                  <a:prstClr val="black"/>
                </a:solidFill>
              </a:rPr>
              <a:t>  SM:i:0  AM:i:0  X0:i:2  X1:i:2  XM:i:4  XO:i:0  XG:i:0  MD:Z:9T43C17C14T3       XA:Z:chr17,-26629081,90M,4;chr15,+50390074,90M,5;chr7,+17448766,90M,5</a:t>
            </a:r>
            <a:r>
              <a:rPr lang="en-US" sz="1400" dirty="0">
                <a:solidFill>
                  <a:prstClr val="black"/>
                </a:solidFill>
              </a:rPr>
              <a:t>;    mate not mapped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Bwa</a:t>
            </a:r>
            <a:r>
              <a:rPr lang="en-US" sz="1400" dirty="0">
                <a:solidFill>
                  <a:srgbClr val="FF0000"/>
                </a:solidFill>
              </a:rPr>
              <a:t> –n 3</a:t>
            </a:r>
          </a:p>
          <a:p>
            <a:r>
              <a:rPr lang="en-US" sz="1400" dirty="0">
                <a:solidFill>
                  <a:prstClr val="black"/>
                </a:solidFill>
              </a:rPr>
              <a:t>FCC2UPNACXX:5:2207:4006:59004#GGTGACTT  83      chr15   17469221        29      27M1I62M        =       17468795        -515    CATTCATGAGCATCACTCATGTCAATCTAGCTTCGAAAGCTTCATTTACAGAGTTCTAGCTTCAAAAGCTTTATTTACAAAAGCTCCAGC   </a:t>
            </a:r>
            <a:r>
              <a:rPr lang="en-US" sz="1400" dirty="0">
                <a:solidFill>
                  <a:srgbClr val="FF0000"/>
                </a:solidFill>
              </a:rPr>
              <a:t>XT:A:U   </a:t>
            </a:r>
            <a:r>
              <a:rPr lang="en-US" sz="1400" dirty="0">
                <a:solidFill>
                  <a:srgbClr val="FF0000"/>
                </a:solidFill>
              </a:rPr>
              <a:t>NM:i:3  </a:t>
            </a:r>
            <a:r>
              <a:rPr lang="en-US" sz="1400" dirty="0">
                <a:solidFill>
                  <a:prstClr val="black"/>
                </a:solidFill>
              </a:rPr>
              <a:t>XN:i:1  SM:i:29 AM:i:29 X0:i:1  X1:i:0  </a:t>
            </a:r>
            <a:r>
              <a:rPr lang="en-US" sz="1400" dirty="0">
                <a:solidFill>
                  <a:srgbClr val="FF0000"/>
                </a:solidFill>
              </a:rPr>
              <a:t>XM:i:2  XO:i:1  </a:t>
            </a:r>
            <a:r>
              <a:rPr lang="en-US" sz="1400" dirty="0">
                <a:solidFill>
                  <a:prstClr val="black"/>
                </a:solidFill>
              </a:rPr>
              <a:t>XG:i:1  MD:Z:52C17C18</a:t>
            </a:r>
          </a:p>
          <a:p>
            <a:r>
              <a:rPr lang="en-US" sz="1400" dirty="0">
                <a:solidFill>
                  <a:prstClr val="black"/>
                </a:solidFill>
              </a:rPr>
              <a:t>FCC2UPNACXX:5:2207:4006:59004#GGTGACTT  163     chr15   17468795        29      1S34M1I19M2I7M1I3M2I16M4S       =       17469221        515     AATTTATTTTTCTTATCTTTCAGAGACATCTGTATAAACCCCATCAGATGGTAATAAAAATAAATAAATTAAATTAAAAAAAAAAGGGCA </a:t>
            </a:r>
            <a:r>
              <a:rPr lang="en-US" sz="1400" dirty="0">
                <a:solidFill>
                  <a:prstClr val="black"/>
                </a:solidFill>
              </a:rPr>
              <a:t>XT:A:M  </a:t>
            </a:r>
            <a:r>
              <a:rPr lang="en-US" sz="1400" dirty="0">
                <a:solidFill>
                  <a:prstClr val="black"/>
                </a:solidFill>
              </a:rPr>
              <a:t>NM:i:13 XN:i:1  SM:i:29 AM:i:29 </a:t>
            </a:r>
            <a:r>
              <a:rPr lang="en-US" sz="1400" dirty="0">
                <a:solidFill>
                  <a:srgbClr val="00B050"/>
                </a:solidFill>
              </a:rPr>
              <a:t>XM:i:7  XO:i:4  </a:t>
            </a:r>
            <a:r>
              <a:rPr lang="en-US" sz="1400" dirty="0">
                <a:solidFill>
                  <a:prstClr val="black"/>
                </a:solidFill>
              </a:rPr>
              <a:t>XG:i:6  MD:Z:13G6G25G6C1C10A0C11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ref </a:t>
            </a:r>
            <a:r>
              <a:rPr lang="en-US" dirty="0">
                <a:solidFill>
                  <a:srgbClr val="00B050"/>
                </a:solidFill>
              </a:rPr>
              <a:t>is </a:t>
            </a:r>
            <a:r>
              <a:rPr lang="en-US" dirty="0">
                <a:solidFill>
                  <a:srgbClr val="00B050"/>
                </a:solidFill>
              </a:rPr>
              <a:t>Y ([CT]), </a:t>
            </a:r>
            <a:r>
              <a:rPr lang="en-US" dirty="0">
                <a:solidFill>
                  <a:srgbClr val="00B050"/>
                </a:solidFill>
              </a:rPr>
              <a:t>-n 3 </a:t>
            </a:r>
            <a:r>
              <a:rPr lang="en-US" dirty="0">
                <a:solidFill>
                  <a:srgbClr val="00B050"/>
                </a:solidFill>
              </a:rPr>
              <a:t>is genotyped, </a:t>
            </a:r>
            <a:r>
              <a:rPr lang="en-US" dirty="0">
                <a:solidFill>
                  <a:srgbClr val="00B050"/>
                </a:solidFill>
              </a:rPr>
              <a:t>-n 6 is  </a:t>
            </a:r>
            <a:r>
              <a:rPr lang="en-US" dirty="0">
                <a:solidFill>
                  <a:srgbClr val="00B050"/>
                </a:solidFill>
              </a:rPr>
              <a:t>genotyped, 371,364 sites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1472"/>
              </p:ext>
            </p:extLst>
          </p:nvPr>
        </p:nvGraphicFramePr>
        <p:xfrm>
          <a:off x="457200" y="3810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[CT]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8920 (2.40%)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12172 (3.28%)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C or genotype is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351914 (94.8%)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348554 (93.9%)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2860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ref </a:t>
            </a:r>
            <a:r>
              <a:rPr lang="en-US" sz="1600" dirty="0">
                <a:solidFill>
                  <a:srgbClr val="00B050"/>
                </a:solidFill>
              </a:rPr>
              <a:t>is </a:t>
            </a:r>
            <a:r>
              <a:rPr lang="en-US" sz="1600" dirty="0">
                <a:solidFill>
                  <a:srgbClr val="00B050"/>
                </a:solidFill>
              </a:rPr>
              <a:t>W ([AT]), </a:t>
            </a:r>
            <a:r>
              <a:rPr lang="en-US" sz="1600" dirty="0">
                <a:solidFill>
                  <a:srgbClr val="00B050"/>
                </a:solidFill>
              </a:rPr>
              <a:t>-n 3 </a:t>
            </a:r>
            <a:r>
              <a:rPr lang="en-US" sz="1600" dirty="0">
                <a:solidFill>
                  <a:srgbClr val="00B050"/>
                </a:solidFill>
              </a:rPr>
              <a:t>is genotyped, </a:t>
            </a:r>
            <a:r>
              <a:rPr lang="en-US" sz="1600" dirty="0">
                <a:solidFill>
                  <a:srgbClr val="00B050"/>
                </a:solidFill>
              </a:rPr>
              <a:t>-n 6 is  </a:t>
            </a:r>
            <a:r>
              <a:rPr lang="en-US" sz="1600" dirty="0">
                <a:solidFill>
                  <a:srgbClr val="00B050"/>
                </a:solidFill>
              </a:rPr>
              <a:t>genotyped, 158,608 sites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55839"/>
              </p:ext>
            </p:extLst>
          </p:nvPr>
        </p:nvGraphicFramePr>
        <p:xfrm>
          <a:off x="609600" y="26670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[AT]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3438 (2.17%)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4515 (2.85%)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A or genotype is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142996 (90.2%)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142123 (89.6%)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92.4%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-n 6: ref is [AT], genotype is [AT], 4916 / 185630 = 2.65%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340423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495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ref </a:t>
            </a:r>
            <a:r>
              <a:rPr lang="en-US" sz="1600" dirty="0">
                <a:solidFill>
                  <a:srgbClr val="00B050"/>
                </a:solidFill>
              </a:rPr>
              <a:t>is M</a:t>
            </a:r>
            <a:r>
              <a:rPr lang="en-US" sz="1600" dirty="0">
                <a:solidFill>
                  <a:srgbClr val="00B050"/>
                </a:solidFill>
              </a:rPr>
              <a:t> ([AC]), </a:t>
            </a:r>
            <a:r>
              <a:rPr lang="en-US" sz="1600" dirty="0">
                <a:solidFill>
                  <a:srgbClr val="00B050"/>
                </a:solidFill>
              </a:rPr>
              <a:t>-n 3 </a:t>
            </a:r>
            <a:r>
              <a:rPr lang="en-US" sz="1600" dirty="0">
                <a:solidFill>
                  <a:srgbClr val="00B050"/>
                </a:solidFill>
              </a:rPr>
              <a:t>is genotyped, </a:t>
            </a:r>
            <a:r>
              <a:rPr lang="en-US" sz="1600" dirty="0">
                <a:solidFill>
                  <a:srgbClr val="00B050"/>
                </a:solidFill>
              </a:rPr>
              <a:t>-n 6 is  </a:t>
            </a:r>
            <a:r>
              <a:rPr lang="en-US" sz="1600" dirty="0">
                <a:solidFill>
                  <a:srgbClr val="00B050"/>
                </a:solidFill>
              </a:rPr>
              <a:t>genotyped, 126,573 sites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68873"/>
              </p:ext>
            </p:extLst>
          </p:nvPr>
        </p:nvGraphicFramePr>
        <p:xfrm>
          <a:off x="609600" y="48768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[AC]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2465(1.95%)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3213 (2.5%)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A or genotype is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116005 (91.7%)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115164 (91.0%)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93.5 %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 6: ref is [AC], genotype is [AC], 3509 / 149838 = 2.34%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190500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-n 6: ref is [CT</a:t>
            </a:r>
            <a:r>
              <a:rPr lang="en-US" sz="1400" dirty="0">
                <a:solidFill>
                  <a:prstClr val="black"/>
                </a:solidFill>
              </a:rPr>
              <a:t>], genotype is [CT], 13664 / 445477 = </a:t>
            </a:r>
            <a:r>
              <a:rPr lang="en-US" sz="1400" dirty="0">
                <a:solidFill>
                  <a:prstClr val="black"/>
                </a:solidFill>
              </a:rPr>
              <a:t>3.07%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261784"/>
              </p:ext>
            </p:extLst>
          </p:nvPr>
        </p:nvGraphicFramePr>
        <p:xfrm>
          <a:off x="37214" y="1447800"/>
          <a:ext cx="72675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04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Dynamically set </a:t>
            </a:r>
            <a:r>
              <a:rPr lang="en-US" dirty="0" err="1">
                <a:solidFill>
                  <a:prstClr val="black"/>
                </a:solidFill>
              </a:rPr>
              <a:t>bwa</a:t>
            </a:r>
            <a:r>
              <a:rPr lang="en-US" dirty="0">
                <a:solidFill>
                  <a:prstClr val="black"/>
                </a:solidFill>
              </a:rPr>
              <a:t> edit distance parameter such that </a:t>
            </a:r>
            <a:r>
              <a:rPr lang="en-US" dirty="0">
                <a:solidFill>
                  <a:prstClr val="black"/>
                </a:solidFill>
              </a:rPr>
              <a:t>~70%of </a:t>
            </a:r>
            <a:r>
              <a:rPr lang="en-US" dirty="0">
                <a:solidFill>
                  <a:prstClr val="black"/>
                </a:solidFill>
              </a:rPr>
              <a:t>reads can be </a:t>
            </a:r>
            <a:r>
              <a:rPr lang="en-US" dirty="0">
                <a:solidFill>
                  <a:prstClr val="black"/>
                </a:solidFill>
              </a:rPr>
              <a:t>mapped. 60% reads are properly paired which are used for genotyping.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Chloroplast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387 SNP sites (no </a:t>
            </a:r>
            <a:r>
              <a:rPr lang="en-US" sz="1400" dirty="0" err="1">
                <a:solidFill>
                  <a:prstClr val="black"/>
                </a:solidFill>
              </a:rPr>
              <a:t>indel</a:t>
            </a:r>
            <a:r>
              <a:rPr lang="en-US" sz="1400" dirty="0">
                <a:solidFill>
                  <a:prstClr val="black"/>
                </a:solidFill>
              </a:rPr>
              <a:t>, no heterozygous genotype, no N, at least 1 </a:t>
            </a:r>
            <a:r>
              <a:rPr lang="en-US" sz="1400" dirty="0" err="1">
                <a:solidFill>
                  <a:prstClr val="black"/>
                </a:solidFill>
              </a:rPr>
              <a:t>snp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Tree </a:t>
            </a:r>
            <a:r>
              <a:rPr lang="en-US" sz="1400" dirty="0">
                <a:solidFill>
                  <a:prstClr val="black"/>
                </a:solidFill>
              </a:rPr>
              <a:t>length = 403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CI excluding uninformative characters = 0.9252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6705600" cy="535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0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mitochondrial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551 </a:t>
            </a:r>
            <a:r>
              <a:rPr lang="en-US" sz="1400" dirty="0">
                <a:solidFill>
                  <a:prstClr val="black"/>
                </a:solidFill>
              </a:rPr>
              <a:t>sites (no </a:t>
            </a:r>
            <a:r>
              <a:rPr lang="en-US" sz="1400" dirty="0" err="1">
                <a:solidFill>
                  <a:prstClr val="black"/>
                </a:solidFill>
              </a:rPr>
              <a:t>indel</a:t>
            </a:r>
            <a:r>
              <a:rPr lang="en-US" sz="1400" dirty="0">
                <a:solidFill>
                  <a:prstClr val="black"/>
                </a:solidFill>
              </a:rPr>
              <a:t>, no heterozygous genotype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>
                <a:solidFill>
                  <a:prstClr val="black"/>
                </a:solidFill>
              </a:rPr>
              <a:t>no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Tree </a:t>
            </a:r>
            <a:r>
              <a:rPr lang="en-US" sz="1400" dirty="0">
                <a:solidFill>
                  <a:prstClr val="black"/>
                </a:solidFill>
              </a:rPr>
              <a:t>length = 652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CI excluding uninformative characters = 0.8124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3038"/>
            <a:ext cx="762877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1856</Words>
  <Application>Microsoft Office PowerPoint</Application>
  <PresentationFormat>On-screen Show (4:3)</PresentationFormat>
  <Paragraphs>411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Linyong Mao</dc:creator>
  <cp:lastModifiedBy>Linyong Mao</cp:lastModifiedBy>
  <cp:revision>4</cp:revision>
  <dcterms:created xsi:type="dcterms:W3CDTF">2014-05-02T14:14:59Z</dcterms:created>
  <dcterms:modified xsi:type="dcterms:W3CDTF">2014-05-02T14:52:12Z</dcterms:modified>
</cp:coreProperties>
</file>