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nyong%20Mao\Documents\DNA-seq\apple%20reseq\mapQ%20distr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apple reseq: sample 74; 90-bp reads; bwa -n 3; Paired-end map; 12322 mapped reads</a:t>
            </a:r>
          </a:p>
        </c:rich>
      </c:tx>
      <c:layout/>
      <c:overlay val="1"/>
    </c:title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Sheet2!$C$1:$C$49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25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35</c:v>
                </c:pt>
                <c:pt idx="29">
                  <c:v>36</c:v>
                </c:pt>
                <c:pt idx="30">
                  <c:v>37</c:v>
                </c:pt>
                <c:pt idx="31">
                  <c:v>38</c:v>
                </c:pt>
                <c:pt idx="32">
                  <c:v>39</c:v>
                </c:pt>
                <c:pt idx="33">
                  <c:v>40</c:v>
                </c:pt>
                <c:pt idx="34">
                  <c:v>41</c:v>
                </c:pt>
                <c:pt idx="35">
                  <c:v>42</c:v>
                </c:pt>
                <c:pt idx="36">
                  <c:v>43</c:v>
                </c:pt>
                <c:pt idx="37">
                  <c:v>45</c:v>
                </c:pt>
                <c:pt idx="38">
                  <c:v>46</c:v>
                </c:pt>
                <c:pt idx="39">
                  <c:v>48</c:v>
                </c:pt>
                <c:pt idx="40">
                  <c:v>49</c:v>
                </c:pt>
                <c:pt idx="41">
                  <c:v>50</c:v>
                </c:pt>
                <c:pt idx="42">
                  <c:v>51</c:v>
                </c:pt>
                <c:pt idx="43">
                  <c:v>52</c:v>
                </c:pt>
                <c:pt idx="44">
                  <c:v>53</c:v>
                </c:pt>
                <c:pt idx="45">
                  <c:v>54</c:v>
                </c:pt>
                <c:pt idx="46">
                  <c:v>55</c:v>
                </c:pt>
                <c:pt idx="47">
                  <c:v>57</c:v>
                </c:pt>
                <c:pt idx="48">
                  <c:v>60</c:v>
                </c:pt>
              </c:numCache>
            </c:numRef>
          </c:xVal>
          <c:yVal>
            <c:numRef>
              <c:f>Sheet2!$D$1:$D$49</c:f>
              <c:numCache>
                <c:formatCode>General</c:formatCode>
                <c:ptCount val="49"/>
                <c:pt idx="0">
                  <c:v>0.27146567115727965</c:v>
                </c:pt>
                <c:pt idx="1">
                  <c:v>4.2200941405615968E-3</c:v>
                </c:pt>
                <c:pt idx="2">
                  <c:v>1.6231131309852296E-4</c:v>
                </c:pt>
                <c:pt idx="3">
                  <c:v>4.463561110209382E-3</c:v>
                </c:pt>
                <c:pt idx="4">
                  <c:v>1.3796461613374451E-3</c:v>
                </c:pt>
                <c:pt idx="5">
                  <c:v>8.1155656549261482E-4</c:v>
                </c:pt>
                <c:pt idx="6">
                  <c:v>5.6808959584483043E-4</c:v>
                </c:pt>
                <c:pt idx="7">
                  <c:v>1.4608018178867068E-3</c:v>
                </c:pt>
                <c:pt idx="8">
                  <c:v>1.2173348482389223E-3</c:v>
                </c:pt>
                <c:pt idx="9">
                  <c:v>2.0938159389709464E-2</c:v>
                </c:pt>
                <c:pt idx="10">
                  <c:v>3.5708488881675054E-3</c:v>
                </c:pt>
                <c:pt idx="11">
                  <c:v>4.7881837364064277E-3</c:v>
                </c:pt>
                <c:pt idx="12">
                  <c:v>7.2228534328842723E-3</c:v>
                </c:pt>
                <c:pt idx="13">
                  <c:v>1.5419574744359682E-3</c:v>
                </c:pt>
                <c:pt idx="14">
                  <c:v>2.6781366661256288E-3</c:v>
                </c:pt>
                <c:pt idx="15">
                  <c:v>1.5257263431261159E-2</c:v>
                </c:pt>
                <c:pt idx="16">
                  <c:v>1.8665801006330141E-3</c:v>
                </c:pt>
                <c:pt idx="17">
                  <c:v>3.7737380295406589E-2</c:v>
                </c:pt>
                <c:pt idx="18">
                  <c:v>4.463561110209382E-3</c:v>
                </c:pt>
                <c:pt idx="19">
                  <c:v>4.8693393929556889E-4</c:v>
                </c:pt>
                <c:pt idx="20">
                  <c:v>6.3301412108423957E-3</c:v>
                </c:pt>
                <c:pt idx="21">
                  <c:v>3.2462262619704593E-4</c:v>
                </c:pt>
                <c:pt idx="22">
                  <c:v>1.7042687875344911E-3</c:v>
                </c:pt>
                <c:pt idx="23">
                  <c:v>1.4283395552670022E-2</c:v>
                </c:pt>
                <c:pt idx="24">
                  <c:v>1.3552994643726668E-2</c:v>
                </c:pt>
                <c:pt idx="25">
                  <c:v>8.1155656549261482E-5</c:v>
                </c:pt>
                <c:pt idx="26">
                  <c:v>2.4346696964778445E-4</c:v>
                </c:pt>
                <c:pt idx="27">
                  <c:v>0.11288751826002272</c:v>
                </c:pt>
                <c:pt idx="28">
                  <c:v>1.6231131309852296E-4</c:v>
                </c:pt>
                <c:pt idx="29">
                  <c:v>5.7620516149975657E-3</c:v>
                </c:pt>
                <c:pt idx="30">
                  <c:v>4.2038630092517446E-2</c:v>
                </c:pt>
                <c:pt idx="31">
                  <c:v>1.6231131309852296E-4</c:v>
                </c:pt>
                <c:pt idx="32">
                  <c:v>1.6231131309852296E-4</c:v>
                </c:pt>
                <c:pt idx="33">
                  <c:v>3.2462262619704593E-4</c:v>
                </c:pt>
                <c:pt idx="34">
                  <c:v>1.6231131309852296E-4</c:v>
                </c:pt>
                <c:pt idx="35">
                  <c:v>1.6231131309852296E-4</c:v>
                </c:pt>
                <c:pt idx="36">
                  <c:v>1.1361791916896609E-3</c:v>
                </c:pt>
                <c:pt idx="37">
                  <c:v>3.2462262619704593E-4</c:v>
                </c:pt>
                <c:pt idx="38">
                  <c:v>1.4608018178867068E-3</c:v>
                </c:pt>
                <c:pt idx="39">
                  <c:v>4.8693393929556889E-4</c:v>
                </c:pt>
                <c:pt idx="40">
                  <c:v>1.6231131309852296E-4</c:v>
                </c:pt>
                <c:pt idx="41">
                  <c:v>3.5708488881675054E-3</c:v>
                </c:pt>
                <c:pt idx="42">
                  <c:v>1.6231131309852296E-4</c:v>
                </c:pt>
                <c:pt idx="43">
                  <c:v>6.4924525239409185E-4</c:v>
                </c:pt>
                <c:pt idx="44">
                  <c:v>1.6231131309852296E-4</c:v>
                </c:pt>
                <c:pt idx="45">
                  <c:v>6.4924525239409185E-4</c:v>
                </c:pt>
                <c:pt idx="46">
                  <c:v>1.4608018178867068E-3</c:v>
                </c:pt>
                <c:pt idx="47">
                  <c:v>2.2723583833793217E-3</c:v>
                </c:pt>
                <c:pt idx="48">
                  <c:v>0.40285667911053402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664896"/>
        <c:axId val="147666816"/>
      </c:scatterChart>
      <c:valAx>
        <c:axId val="147664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mapQ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666816"/>
        <c:crosses val="autoZero"/>
        <c:crossBetween val="midCat"/>
      </c:valAx>
      <c:valAx>
        <c:axId val="147666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6648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20289-5F80-454B-B58F-ED87E2B8F4CA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6925-968A-4050-B430-45260E4E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AC5C-256E-40D9-B896-E8F19BF273E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7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07F-A826-4348-8023-E9913F3B3D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AA01-7051-4941-94DE-94D78165E4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5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3314-BF7F-40E9-A590-543D04F0DC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4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FA7-7FC2-4E78-AEA8-32E523ED8D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6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9A-DD62-4AA9-A1AA-A96A5886A2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8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0413-596D-4D91-ACE1-0B8AAB536E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F6A-26EE-4595-B5BF-8FE29B5B3A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3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943-7DFF-4CC8-87E4-86A981FD9D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01F4-C59E-4014-88EF-E898A2A6B8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3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F55-FF02-42CB-A6A3-2E81607FD1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4E78-2912-4FE0-983F-E23ECA2263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5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0B3C-E02A-493F-A0A0-045C705A79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7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Apple </a:t>
            </a:r>
            <a:r>
              <a:rPr lang="en-US" dirty="0" err="1">
                <a:solidFill>
                  <a:prstClr val="black"/>
                </a:solidFill>
              </a:rPr>
              <a:t>resequencing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6096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chr10   38388735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chr11   40097135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chr12   36276390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chr13   39686181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chr14   34156359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chr15   55775544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chr16   23462993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chr17   27122625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chr1    36084770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chr2    40172906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chr3    39907702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chr4    25412026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chr5    37603955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chr6    30670535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chr7    31181134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chr8    35800839</a:t>
            </a:r>
          </a:p>
          <a:p>
            <a:r>
              <a:rPr lang="en-US" sz="1400" dirty="0">
                <a:solidFill>
                  <a:prstClr val="black"/>
                </a:solidFill>
              </a:rPr>
              <a:t>chr9    37514189</a:t>
            </a:r>
          </a:p>
          <a:p>
            <a:r>
              <a:rPr lang="en-US" sz="1400" dirty="0" err="1">
                <a:solidFill>
                  <a:prstClr val="black"/>
                </a:solidFill>
              </a:rPr>
              <a:t>Malus_domestica_chloroplast_genome</a:t>
            </a:r>
            <a:r>
              <a:rPr lang="en-US" sz="1400" dirty="0">
                <a:solidFill>
                  <a:prstClr val="black"/>
                </a:solidFill>
              </a:rPr>
              <a:t>      160068</a:t>
            </a:r>
          </a:p>
          <a:p>
            <a:r>
              <a:rPr lang="en-US" sz="1400" dirty="0" err="1">
                <a:solidFill>
                  <a:prstClr val="black"/>
                </a:solidFill>
              </a:rPr>
              <a:t>Malus_domestica_mitochondrial_genome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396947</a:t>
            </a:r>
            <a:endParaRPr 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40701"/>
              </p:ext>
            </p:extLst>
          </p:nvPr>
        </p:nvGraphicFramePr>
        <p:xfrm>
          <a:off x="3810000" y="762000"/>
          <a:ext cx="5181600" cy="37890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0498"/>
                <a:gridCol w="1417608"/>
                <a:gridCol w="961366"/>
                <a:gridCol w="78212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{CG}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121,597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{GT}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241,945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{AC}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242,040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298,483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{AG}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688,994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{CT}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689,641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72,714,248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72,772,769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119,964,919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119,984,176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222,152,194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total(exclude 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387,718,839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total(dinucleotide heter)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2,282,700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0.005888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24400" y="4800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Non-A/C/G/T bases on the ref genome are converted to random nucleotides.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8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48598"/>
              </p:ext>
            </p:extLst>
          </p:nvPr>
        </p:nvGraphicFramePr>
        <p:xfrm>
          <a:off x="228600" y="0"/>
          <a:ext cx="1217700" cy="663517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77396"/>
                <a:gridCol w="540304"/>
              </a:tblGrid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fq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2" marR="8082" marT="8082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8400" y="6096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baseline="30000" dirty="0">
                <a:solidFill>
                  <a:prstClr val="black"/>
                </a:solidFill>
              </a:rPr>
              <a:t>st</a:t>
            </a:r>
            <a:r>
              <a:rPr lang="en-US" dirty="0">
                <a:solidFill>
                  <a:prstClr val="black"/>
                </a:solidFill>
              </a:rPr>
              <a:t> batch of apple </a:t>
            </a:r>
            <a:r>
              <a:rPr lang="en-US" dirty="0" err="1">
                <a:solidFill>
                  <a:prstClr val="black"/>
                </a:solidFill>
              </a:rPr>
              <a:t>reseq</a:t>
            </a:r>
            <a:r>
              <a:rPr lang="en-US" dirty="0">
                <a:solidFill>
                  <a:prstClr val="black"/>
                </a:solidFill>
              </a:rPr>
              <a:t>. Data by BGI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28 samples</a:t>
            </a:r>
          </a:p>
          <a:p>
            <a:r>
              <a:rPr lang="en-US" dirty="0">
                <a:solidFill>
                  <a:prstClr val="black"/>
                </a:solidFill>
              </a:rPr>
              <a:t>106 </a:t>
            </a:r>
            <a:r>
              <a:rPr lang="en-US" dirty="0" err="1">
                <a:solidFill>
                  <a:prstClr val="black"/>
                </a:solidFill>
              </a:rPr>
              <a:t>fq</a:t>
            </a:r>
            <a:r>
              <a:rPr lang="en-US" dirty="0">
                <a:solidFill>
                  <a:prstClr val="black"/>
                </a:solidFill>
              </a:rPr>
              <a:t> files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2274838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130928_I232_FCC2V36ACXX_L1_SZAIPI032948-</a:t>
            </a:r>
            <a:r>
              <a:rPr lang="en-US" dirty="0">
                <a:solidFill>
                  <a:srgbClr val="FF0000"/>
                </a:solidFill>
              </a:rPr>
              <a:t>113</a:t>
            </a:r>
            <a:r>
              <a:rPr lang="en-US" dirty="0">
                <a:solidFill>
                  <a:prstClr val="black"/>
                </a:solidFill>
              </a:rPr>
              <a:t>_1.fq.gz</a:t>
            </a:r>
          </a:p>
          <a:p>
            <a:r>
              <a:rPr lang="en-US" dirty="0">
                <a:solidFill>
                  <a:prstClr val="black"/>
                </a:solidFill>
              </a:rPr>
              <a:t>130928_I232_FCC2V36ACXX_L1_SZAIPI032948-</a:t>
            </a:r>
            <a:r>
              <a:rPr lang="en-US" dirty="0">
                <a:solidFill>
                  <a:srgbClr val="FF0000"/>
                </a:solidFill>
              </a:rPr>
              <a:t>113</a:t>
            </a:r>
            <a:r>
              <a:rPr lang="en-US" dirty="0">
                <a:solidFill>
                  <a:prstClr val="black"/>
                </a:solidFill>
              </a:rPr>
              <a:t>_2.fq.gz</a:t>
            </a:r>
          </a:p>
          <a:p>
            <a:r>
              <a:rPr lang="en-US" dirty="0">
                <a:solidFill>
                  <a:prstClr val="black"/>
                </a:solidFill>
              </a:rPr>
              <a:t>130928_I232_FCC2V36ACXX_L2_SZAIPI032948-</a:t>
            </a:r>
            <a:r>
              <a:rPr lang="en-US" dirty="0">
                <a:solidFill>
                  <a:srgbClr val="FF0000"/>
                </a:solidFill>
              </a:rPr>
              <a:t>113</a:t>
            </a:r>
            <a:r>
              <a:rPr lang="en-US" dirty="0">
                <a:solidFill>
                  <a:prstClr val="black"/>
                </a:solidFill>
              </a:rPr>
              <a:t>_1.fq.gz</a:t>
            </a:r>
          </a:p>
          <a:p>
            <a:r>
              <a:rPr lang="en-US" dirty="0">
                <a:solidFill>
                  <a:prstClr val="black"/>
                </a:solidFill>
              </a:rPr>
              <a:t>130928_I232_FCC2V36ACXX_L2_SZAIPI032948-</a:t>
            </a:r>
            <a:r>
              <a:rPr lang="en-US" dirty="0">
                <a:solidFill>
                  <a:srgbClr val="FF0000"/>
                </a:solidFill>
              </a:rPr>
              <a:t>113</a:t>
            </a:r>
            <a:r>
              <a:rPr lang="en-US" dirty="0">
                <a:solidFill>
                  <a:prstClr val="black"/>
                </a:solidFill>
              </a:rPr>
              <a:t>_2.fq.gz</a:t>
            </a:r>
          </a:p>
        </p:txBody>
      </p:sp>
    </p:spTree>
    <p:extLst>
      <p:ext uri="{BB962C8B-B14F-4D97-AF65-F5344CB8AC3E}">
        <p14:creationId xmlns:p14="http://schemas.microsoft.com/office/powerpoint/2010/main" val="273882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82818"/>
              </p:ext>
            </p:extLst>
          </p:nvPr>
        </p:nvGraphicFramePr>
        <p:xfrm>
          <a:off x="304801" y="0"/>
          <a:ext cx="3646667" cy="678222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1709"/>
                <a:gridCol w="1213290"/>
                <a:gridCol w="584629"/>
                <a:gridCol w="1157039"/>
              </a:tblGrid>
              <a:tr h="632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sampleID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read-90bp-mapped-550of1000-align-ident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bwa-NM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#-of-reads-90bp-mapped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92.39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93.55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94.44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94.44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96.74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97.78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215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97.78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0" y="533400"/>
            <a:ext cx="4572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Set </a:t>
            </a:r>
            <a:r>
              <a:rPr lang="en-US" sz="1600" dirty="0" err="1">
                <a:solidFill>
                  <a:prstClr val="black"/>
                </a:solidFill>
              </a:rPr>
              <a:t>bwa</a:t>
            </a:r>
            <a:r>
              <a:rPr lang="en-US" sz="1600" dirty="0">
                <a:solidFill>
                  <a:prstClr val="black"/>
                </a:solidFill>
              </a:rPr>
              <a:t> edit distance parameter such that at least 55% of reads can be mapped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For each sample, randomly select 1000 90-bp reads (choose 1 read per 120k sequences). Blast 1000 reads against apple ref.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Count how many reads that are 90-bp aligned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550</a:t>
            </a:r>
            <a:r>
              <a:rPr lang="en-US" sz="1400" baseline="30000" dirty="0">
                <a:solidFill>
                  <a:prstClr val="black"/>
                </a:solidFill>
              </a:rPr>
              <a:t>th</a:t>
            </a:r>
            <a:r>
              <a:rPr lang="en-US" sz="1400" dirty="0">
                <a:solidFill>
                  <a:prstClr val="black"/>
                </a:solidFill>
              </a:rPr>
              <a:t> read’s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Determine edit distance (-NM) for </a:t>
            </a:r>
            <a:r>
              <a:rPr lang="en-US" sz="1400" dirty="0" err="1">
                <a:solidFill>
                  <a:prstClr val="black"/>
                </a:solidFill>
              </a:rPr>
              <a:t>bwa</a:t>
            </a:r>
            <a:r>
              <a:rPr lang="en-US" sz="1400" dirty="0">
                <a:solidFill>
                  <a:prstClr val="black"/>
                </a:solidFill>
              </a:rPr>
              <a:t>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Using more relaxed </a:t>
            </a:r>
            <a:r>
              <a:rPr lang="en-US" sz="1400" dirty="0" err="1">
                <a:solidFill>
                  <a:prstClr val="black"/>
                </a:solidFill>
              </a:rPr>
              <a:t>bwa</a:t>
            </a:r>
            <a:r>
              <a:rPr lang="en-US" sz="1400" dirty="0">
                <a:solidFill>
                  <a:prstClr val="black"/>
                </a:solidFill>
              </a:rPr>
              <a:t> alignment parameters for more remotely related species.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Assume that 55% reads should be able to be aligned to the ref genome.</a:t>
            </a:r>
          </a:p>
          <a:p>
            <a:r>
              <a:rPr lang="en-US" sz="1400" dirty="0">
                <a:solidFill>
                  <a:prstClr val="black"/>
                </a:solidFill>
              </a:rPr>
              <a:t>No contaminations.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Since whole read (90-bp) was mapped, no adaptor / barcode in the read;</a:t>
            </a:r>
          </a:p>
          <a:p>
            <a:r>
              <a:rPr lang="en-US" sz="1400" dirty="0">
                <a:solidFill>
                  <a:prstClr val="black"/>
                </a:solidFill>
              </a:rPr>
              <a:t>These 550 mapped reads be random. (20% reads identity 100% ; 15% reads id 99%; 10% reads id. 98%, … ,92% , …, until 1e-15)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200 reads contaminated.</a:t>
            </a:r>
          </a:p>
          <a:p>
            <a:r>
              <a:rPr lang="en-US" sz="1400" dirty="0">
                <a:solidFill>
                  <a:prstClr val="black"/>
                </a:solidFill>
              </a:rPr>
              <a:t>800 reads non contaminated.</a:t>
            </a:r>
          </a:p>
          <a:p>
            <a:r>
              <a:rPr lang="en-US" sz="1400" dirty="0">
                <a:solidFill>
                  <a:prstClr val="black"/>
                </a:solidFill>
              </a:rPr>
              <a:t>550/800 reads mapped. </a:t>
            </a:r>
          </a:p>
          <a:p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4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457200"/>
            <a:ext cx="8991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SNP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Remove PE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Paired-end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Merge bam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Pileup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Genotype calling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990886"/>
              </p:ext>
            </p:extLst>
          </p:nvPr>
        </p:nvGraphicFramePr>
        <p:xfrm>
          <a:off x="27878" y="2362200"/>
          <a:ext cx="5334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4953000" y="533400"/>
            <a:ext cx="4126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samtools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mpileup</a:t>
            </a:r>
            <a:r>
              <a:rPr lang="en-US" dirty="0">
                <a:solidFill>
                  <a:prstClr val="black"/>
                </a:solidFill>
              </a:rPr>
              <a:t>  -q </a:t>
            </a:r>
            <a:r>
              <a:rPr lang="en-US" dirty="0">
                <a:solidFill>
                  <a:prstClr val="black"/>
                </a:solidFill>
              </a:rPr>
              <a:t>, using 17 </a:t>
            </a:r>
            <a:r>
              <a:rPr lang="en-US" dirty="0">
                <a:solidFill>
                  <a:prstClr val="black"/>
                </a:solidFill>
              </a:rPr>
              <a:t>or </a:t>
            </a:r>
            <a:r>
              <a:rPr lang="en-US" u="sng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prstClr val="black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200 pairs of reads (at least 1 read unique, NM =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104 reads with </a:t>
            </a:r>
            <a:r>
              <a:rPr lang="en-US" dirty="0" err="1">
                <a:solidFill>
                  <a:prstClr val="black"/>
                </a:solidFill>
              </a:rPr>
              <a:t>mapQ</a:t>
            </a:r>
            <a:r>
              <a:rPr lang="en-US" dirty="0">
                <a:solidFill>
                  <a:prstClr val="black"/>
                </a:solidFill>
              </a:rPr>
              <a:t> = 17; 29 reads with </a:t>
            </a:r>
            <a:r>
              <a:rPr lang="en-US" dirty="0" err="1">
                <a:solidFill>
                  <a:prstClr val="black"/>
                </a:solidFill>
              </a:rPr>
              <a:t>mapQ</a:t>
            </a:r>
            <a:r>
              <a:rPr lang="en-US" dirty="0">
                <a:solidFill>
                  <a:prstClr val="black"/>
                </a:solidFill>
              </a:rPr>
              <a:t> =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9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5845"/>
            <a:ext cx="26670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awk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'$5 == 17'  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redu.sam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|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grep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-o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XM:i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:[0-9]* | sort |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uniq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-c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465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----------------------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20 XM:i:0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24 XM:i:1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7 XM:i:10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3 XM:i:11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2 XM:i:12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2 XM:i:13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2 XM:i:14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3 XM:i:15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1 XM:i:16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1 XM:i:18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24 XM:i:2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238 XM:i:3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37 XM:i:4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37 XM:i:5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32 XM:i:6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18 XM:i:7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9 XM:i:8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5 XM:i:9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335845"/>
            <a:ext cx="2438400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awk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'$5 == 25'  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redu.sam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|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grep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-o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XM:i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:[0-9]* | sort |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uniq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-c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167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----------------------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10 XM:i:0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13 XM:i:1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12 XM:i:2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132 XM:i:3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685800"/>
            <a:ext cx="3698488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awk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'$5 &gt;= 20'  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redu.sam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|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grep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-o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XM:i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:[0-9]* | sort | </a:t>
            </a:r>
            <a:r>
              <a:rPr lang="en-US" sz="1400" dirty="0" err="1">
                <a:solidFill>
                  <a:prstClr val="black"/>
                </a:solidFill>
                <a:latin typeface="Courier" pitchFamily="49" charset="0"/>
              </a:rPr>
              <a:t>uniq</a:t>
            </a:r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-c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7562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----------------------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3610 XM:i:0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1997 XM:i:1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7 XM:i:10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3 XM:i:11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1 XM:i:12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1 XM:i:13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1 XM:i:14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3 XM:i:15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1 XM:i:16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1 XM:i:17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1 XM:i:18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1120 XM:i:2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1 XM:i:21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1 XM:i:23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496 XM:i:3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159 XM:i:4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68 XM:i:5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44 XM:i:6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26 XM:i:7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12 XM:i:8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pitchFamily="49" charset="0"/>
              </a:rPr>
              <a:t>      9 XM:i:9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164223"/>
            <a:ext cx="464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7898 pairs (</a:t>
            </a:r>
            <a:r>
              <a:rPr lang="en-US" dirty="0">
                <a:solidFill>
                  <a:prstClr val="black"/>
                </a:solidFill>
              </a:rPr>
              <a:t>15796 reads), 12322 mapped reads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5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565065"/>
            <a:ext cx="91440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prstClr val="black"/>
                </a:solidFill>
              </a:rPr>
              <a:t>awk '$1 != "N" '    74.q20.1colum | wc -l</a:t>
            </a:r>
          </a:p>
          <a:p>
            <a:r>
              <a:rPr lang="pt-BR" sz="1100" dirty="0">
                <a:solidFill>
                  <a:prstClr val="black"/>
                </a:solidFill>
              </a:rPr>
              <a:t>321,590,201 (83%)</a:t>
            </a:r>
          </a:p>
          <a:p>
            <a:r>
              <a:rPr lang="pt-BR" sz="1100" dirty="0">
                <a:solidFill>
                  <a:prstClr val="black"/>
                </a:solidFill>
              </a:rPr>
              <a:t>grep "    [ACGT]  [ACGT]$" temp.74.q20.4colum &gt; temp.74.q20.4colum.A-A</a:t>
            </a:r>
          </a:p>
          <a:p>
            <a:r>
              <a:rPr lang="pt-BR" sz="1100" dirty="0">
                <a:solidFill>
                  <a:prstClr val="black"/>
                </a:solidFill>
              </a:rPr>
              <a:t>wc -l  temp.74.q20.4colum.A-A</a:t>
            </a:r>
          </a:p>
          <a:p>
            <a:r>
              <a:rPr lang="pt-BR" sz="1100" dirty="0">
                <a:solidFill>
                  <a:prstClr val="black"/>
                </a:solidFill>
              </a:rPr>
              <a:t>318,175,940 temp.74.q20.4colum.A-A</a:t>
            </a:r>
          </a:p>
          <a:p>
            <a:r>
              <a:rPr lang="pt-BR" sz="1100" dirty="0">
                <a:solidFill>
                  <a:prstClr val="black"/>
                </a:solidFill>
              </a:rPr>
              <a:t>awk '$3 != $4' temp.74.q20.4colum.A-A | wc -l</a:t>
            </a:r>
          </a:p>
          <a:p>
            <a:r>
              <a:rPr lang="pt-BR" sz="1100" dirty="0">
                <a:solidFill>
                  <a:prstClr val="black"/>
                </a:solidFill>
              </a:rPr>
              <a:t>2,108,680</a:t>
            </a:r>
            <a:endParaRPr lang="pt-BR" sz="1100" dirty="0">
              <a:solidFill>
                <a:prstClr val="black"/>
              </a:solidFill>
            </a:endParaRPr>
          </a:p>
          <a:p>
            <a:r>
              <a:rPr lang="pt-BR" sz="1100" dirty="0">
                <a:solidFill>
                  <a:prstClr val="black"/>
                </a:solidFill>
              </a:rPr>
              <a:t>awk '$4 == "*" || $4 ~ /+/' temp.74.q20.4colum | wc -l</a:t>
            </a:r>
          </a:p>
          <a:p>
            <a:r>
              <a:rPr lang="pt-BR" sz="1100" dirty="0">
                <a:solidFill>
                  <a:prstClr val="black"/>
                </a:solidFill>
              </a:rPr>
              <a:t>471,639</a:t>
            </a:r>
            <a:endParaRPr lang="pt-BR" sz="1100" dirty="0">
              <a:solidFill>
                <a:prstClr val="black"/>
              </a:solidFill>
            </a:endParaRPr>
          </a:p>
          <a:p>
            <a:r>
              <a:rPr lang="pt-BR" sz="1100" dirty="0">
                <a:solidFill>
                  <a:prstClr val="black"/>
                </a:solidFill>
              </a:rPr>
              <a:t>grep "^[AGCT][AGCT]$"  74.q20.1colum | wc -l</a:t>
            </a:r>
          </a:p>
          <a:p>
            <a:r>
              <a:rPr lang="pt-BR" sz="1100" dirty="0">
                <a:solidFill>
                  <a:prstClr val="black"/>
                </a:solidFill>
              </a:rPr>
              <a:t>1,403,139</a:t>
            </a:r>
            <a:endParaRPr lang="pt-BR" sz="1100" dirty="0">
              <a:solidFill>
                <a:prstClr val="black"/>
              </a:solidFill>
            </a:endParaRPr>
          </a:p>
          <a:p>
            <a:endParaRPr lang="pt-BR" sz="1100" dirty="0">
              <a:solidFill>
                <a:prstClr val="black"/>
              </a:solidFill>
            </a:endParaRPr>
          </a:p>
          <a:p>
            <a:endParaRPr lang="pt-BR" sz="11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91792"/>
              </p:ext>
            </p:extLst>
          </p:nvPr>
        </p:nvGraphicFramePr>
        <p:xfrm>
          <a:off x="762000" y="0"/>
          <a:ext cx="56007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Apple id 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 99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</a:t>
                      </a:r>
                      <a:r>
                        <a:rPr lang="en-US" sz="1400" dirty="0" err="1" smtClean="0"/>
                        <a:t>basee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14.6 </a:t>
                      </a:r>
                      <a:r>
                        <a:rPr lang="en-US" sz="1400" dirty="0" err="1" smtClean="0"/>
                        <a:t>Gbases</a:t>
                      </a:r>
                      <a:r>
                        <a:rPr lang="en-US" sz="1400" dirty="0" smtClean="0"/>
                        <a:t> (7.4 + 7.2)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 Gb (6.5 + 6.5)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Genome coverage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74% (286,133,031)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Bwa</a:t>
                      </a:r>
                      <a:r>
                        <a:rPr lang="en-US" sz="1400" dirty="0" smtClean="0"/>
                        <a:t> parameter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3 –o 1 (90bp)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-n 6 –o 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Substitute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2.1M/318M = </a:t>
                      </a:r>
                      <a:r>
                        <a:rPr lang="en-US" sz="1400" dirty="0" smtClean="0"/>
                        <a:t>0.66%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5.8M/282M = </a:t>
                      </a:r>
                      <a:r>
                        <a:rPr lang="en-US" sz="1400" dirty="0" smtClean="0"/>
                        <a:t>2.1%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0.47M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0.91M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Heterozygosity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1.40M</a:t>
                      </a:r>
                      <a:r>
                        <a:rPr lang="en-US" sz="1400" baseline="0" dirty="0" smtClean="0"/>
                        <a:t> / 322M = 0.44%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200" dirty="0" smtClean="0">
                          <a:latin typeface="Courier" pitchFamily="49" charset="0"/>
                        </a:rPr>
                        <a:t>70466 CG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136008 GT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136266 AC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137081 AT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461020 AG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462298 CT</a:t>
                      </a:r>
                      <a:endParaRPr lang="da-DK" sz="1200" dirty="0" smtClean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2.26M</a:t>
                      </a:r>
                      <a:r>
                        <a:rPr lang="en-US" sz="1400" baseline="0" dirty="0" smtClean="0"/>
                        <a:t> / 286M = 0.79%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116017 CG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216293 GT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217680 AC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247142 AT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731431 CT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733501 AG</a:t>
                      </a:r>
                    </a:p>
                    <a:p>
                      <a:endParaRPr lang="da-DK" sz="1200" dirty="0" smtClean="0">
                        <a:latin typeface="Courier" pitchFamily="49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70178"/>
              </p:ext>
            </p:extLst>
          </p:nvPr>
        </p:nvGraphicFramePr>
        <p:xfrm>
          <a:off x="3581400" y="4800600"/>
          <a:ext cx="5181600" cy="1337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0498"/>
                <a:gridCol w="1417608"/>
                <a:gridCol w="961366"/>
                <a:gridCol w="78212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{CG}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121,597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{GT}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241,945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{AC}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242,040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298,483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{AG}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688,994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{CT}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689,641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72895"/>
              </p:ext>
            </p:extLst>
          </p:nvPr>
        </p:nvGraphicFramePr>
        <p:xfrm>
          <a:off x="6553200" y="304800"/>
          <a:ext cx="251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1371600">
                <a:tc>
                  <a:txBody>
                    <a:bodyPr/>
                    <a:lstStyle/>
                    <a:p>
                      <a:r>
                        <a:rPr lang="en-US" dirty="0" smtClean="0"/>
                        <a:t>Chloroplast substitution rate for id 99:</a:t>
                      </a:r>
                    </a:p>
                    <a:p>
                      <a:r>
                        <a:rPr lang="en-US" dirty="0" smtClean="0"/>
                        <a:t>143 / 108680 = 0.13%</a:t>
                      </a:r>
                      <a:endParaRPr lang="en-US" dirty="0"/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rPr lang="en-US" dirty="0" smtClean="0"/>
                        <a:t>Mitochondrial substitution rate:</a:t>
                      </a:r>
                    </a:p>
                    <a:p>
                      <a:r>
                        <a:rPr lang="en-US" dirty="0" smtClean="0"/>
                        <a:t>217 / 359776 = 0.060 %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8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2008-6E3C-47F5-8004-277B34911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10097"/>
              </p:ext>
            </p:extLst>
          </p:nvPr>
        </p:nvGraphicFramePr>
        <p:xfrm>
          <a:off x="762000" y="0"/>
          <a:ext cx="624840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082800"/>
                <a:gridCol w="208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Apple id 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 99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</a:t>
                      </a:r>
                      <a:r>
                        <a:rPr lang="en-US" sz="1400" dirty="0" err="1" smtClean="0"/>
                        <a:t>basee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 Gb (6.5 + 6.5)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Genome coverage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65.9% (255,643,405)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74% (286,133,031)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Bwa</a:t>
                      </a:r>
                      <a:r>
                        <a:rPr lang="en-US" sz="1400" dirty="0" smtClean="0"/>
                        <a:t> parameter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-n 3 –o 1 (90bp)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-n 6 –o 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Substitute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1.79%  </a:t>
                      </a:r>
                    </a:p>
                    <a:p>
                      <a:r>
                        <a:rPr lang="en-US" sz="1400" dirty="0" smtClean="0"/>
                        <a:t>(4,513,678</a:t>
                      </a:r>
                      <a:r>
                        <a:rPr lang="en-US" sz="1400" baseline="0" dirty="0" smtClean="0"/>
                        <a:t> / 252,375,633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2.07%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(5,819,143 / 281,540,397)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813,021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909,117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Heterozygosity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 smtClean="0">
                          <a:latin typeface="+mj-lt"/>
                        </a:rPr>
                        <a:t> 0.48% (1,234,823/255,643,405)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 66055 CG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121579 GT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123151 AC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142497 AT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390558 CT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390983 AG</a:t>
                      </a:r>
                      <a:endParaRPr lang="da-DK" sz="1200" dirty="0" smtClean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0.79%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(2,262,064 / 286,133,031)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116017 CG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216293 GT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217680 AC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247142 AT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731431 CT</a:t>
                      </a:r>
                    </a:p>
                    <a:p>
                      <a:r>
                        <a:rPr lang="en-US" sz="1200" dirty="0" smtClean="0">
                          <a:latin typeface="Courier" pitchFamily="49" charset="0"/>
                        </a:rPr>
                        <a:t> 733501 AG</a:t>
                      </a:r>
                    </a:p>
                    <a:p>
                      <a:endParaRPr lang="da-DK" sz="1200" dirty="0" smtClean="0">
                        <a:latin typeface="Courier" pitchFamily="49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Chloroplast substitution rate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0.13%</a:t>
                      </a:r>
                    </a:p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(144 / 108712)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143 / 108680 = 0.13%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Mitochondrial substitution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0.058%</a:t>
                      </a:r>
                    </a:p>
                    <a:p>
                      <a:r>
                        <a:rPr lang="da-DK" sz="1200" dirty="0" smtClean="0">
                          <a:latin typeface="Courier" pitchFamily="49" charset="0"/>
                        </a:rPr>
                        <a:t>(209 / 359758)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217 / 359776 = 0.060 %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47199"/>
              </p:ext>
            </p:extLst>
          </p:nvPr>
        </p:nvGraphicFramePr>
        <p:xfrm>
          <a:off x="3276600" y="5638800"/>
          <a:ext cx="5181600" cy="1337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20498"/>
                <a:gridCol w="1417608"/>
                <a:gridCol w="961366"/>
                <a:gridCol w="78212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{CG}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121,597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{GT}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241,945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{AC}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242,040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298,483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{AG}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688,994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{CT}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689,641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6760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1170</Words>
  <Application>Microsoft Office PowerPoint</Application>
  <PresentationFormat>On-screen Show (4:3)</PresentationFormat>
  <Paragraphs>463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Linyong Mao</dc:creator>
  <cp:lastModifiedBy>Linyong Mao</cp:lastModifiedBy>
  <cp:revision>1</cp:revision>
  <dcterms:created xsi:type="dcterms:W3CDTF">2014-04-04T23:09:31Z</dcterms:created>
  <dcterms:modified xsi:type="dcterms:W3CDTF">2014-04-04T23:13:15Z</dcterms:modified>
</cp:coreProperties>
</file>