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88"/>
  </p:notesMasterIdLst>
  <p:sldIdLst>
    <p:sldId id="256" r:id="rId8"/>
    <p:sldId id="257" r:id="rId9"/>
    <p:sldId id="262" r:id="rId10"/>
    <p:sldId id="258" r:id="rId11"/>
    <p:sldId id="259" r:id="rId12"/>
    <p:sldId id="260" r:id="rId13"/>
    <p:sldId id="261" r:id="rId14"/>
    <p:sldId id="263" r:id="rId15"/>
    <p:sldId id="264" r:id="rId16"/>
    <p:sldId id="265" r:id="rId17"/>
    <p:sldId id="271" r:id="rId18"/>
    <p:sldId id="272" r:id="rId19"/>
    <p:sldId id="267" r:id="rId20"/>
    <p:sldId id="269" r:id="rId21"/>
    <p:sldId id="270" r:id="rId22"/>
    <p:sldId id="273" r:id="rId23"/>
    <p:sldId id="274" r:id="rId24"/>
    <p:sldId id="280" r:id="rId25"/>
    <p:sldId id="281" r:id="rId26"/>
    <p:sldId id="282" r:id="rId27"/>
    <p:sldId id="275" r:id="rId28"/>
    <p:sldId id="283" r:id="rId29"/>
    <p:sldId id="287" r:id="rId30"/>
    <p:sldId id="284" r:id="rId31"/>
    <p:sldId id="286" r:id="rId32"/>
    <p:sldId id="339" r:id="rId33"/>
    <p:sldId id="301" r:id="rId34"/>
    <p:sldId id="303" r:id="rId35"/>
    <p:sldId id="304" r:id="rId36"/>
    <p:sldId id="285" r:id="rId37"/>
    <p:sldId id="302" r:id="rId38"/>
    <p:sldId id="305" r:id="rId39"/>
    <p:sldId id="306" r:id="rId40"/>
    <p:sldId id="333" r:id="rId41"/>
    <p:sldId id="334" r:id="rId42"/>
    <p:sldId id="335" r:id="rId43"/>
    <p:sldId id="332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8" r:id="rId52"/>
    <p:sldId id="319" r:id="rId53"/>
    <p:sldId id="320" r:id="rId54"/>
    <p:sldId id="321" r:id="rId55"/>
    <p:sldId id="322" r:id="rId56"/>
    <p:sldId id="323" r:id="rId57"/>
    <p:sldId id="326" r:id="rId58"/>
    <p:sldId id="324" r:id="rId59"/>
    <p:sldId id="327" r:id="rId60"/>
    <p:sldId id="328" r:id="rId61"/>
    <p:sldId id="329" r:id="rId62"/>
    <p:sldId id="330" r:id="rId63"/>
    <p:sldId id="331" r:id="rId64"/>
    <p:sldId id="325" r:id="rId65"/>
    <p:sldId id="317" r:id="rId66"/>
    <p:sldId id="314" r:id="rId67"/>
    <p:sldId id="315" r:id="rId68"/>
    <p:sldId id="288" r:id="rId69"/>
    <p:sldId id="289" r:id="rId70"/>
    <p:sldId id="291" r:id="rId71"/>
    <p:sldId id="290" r:id="rId72"/>
    <p:sldId id="295" r:id="rId73"/>
    <p:sldId id="294" r:id="rId74"/>
    <p:sldId id="296" r:id="rId75"/>
    <p:sldId id="337" r:id="rId76"/>
    <p:sldId id="297" r:id="rId77"/>
    <p:sldId id="300" r:id="rId78"/>
    <p:sldId id="299" r:id="rId79"/>
    <p:sldId id="298" r:id="rId80"/>
    <p:sldId id="293" r:id="rId81"/>
    <p:sldId id="276" r:id="rId82"/>
    <p:sldId id="277" r:id="rId83"/>
    <p:sldId id="278" r:id="rId84"/>
    <p:sldId id="279" r:id="rId85"/>
    <p:sldId id="336" r:id="rId86"/>
    <p:sldId id="338" r:id="rId87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3140" autoAdjust="0"/>
  </p:normalViewPr>
  <p:slideViewPr>
    <p:cSldViewPr>
      <p:cViewPr>
        <p:scale>
          <a:sx n="75" d="100"/>
          <a:sy n="75" d="100"/>
        </p:scale>
        <p:origin x="-6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yong%20Mao\Documents\DNA-seq\charleston%20gray%20wm\effects%20of%20filt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yong%20Mao\Documents\DNA-seq\apple%20reseq\mapQ%20distr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yong%20Mao\Documents\DNA-seq\apple%20reseq\flagstat%20mapping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deletion in charleston gray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4341115255329932E-2"/>
          <c:y val="3.3006364285841361E-2"/>
          <c:w val="0.71378100624745855"/>
          <c:h val="0.89251828901179875"/>
        </c:manualLayout>
      </c:layout>
      <c:lineChart>
        <c:grouping val="standard"/>
        <c:varyColors val="0"/>
        <c:ser>
          <c:idx val="0"/>
          <c:order val="0"/>
          <c:tx>
            <c:strRef>
              <c:f>temp!$A$2</c:f>
              <c:strCache>
                <c:ptCount val="1"/>
                <c:pt idx="0">
                  <c:v>raw deletion</c:v>
                </c:pt>
              </c:strCache>
            </c:strRef>
          </c:tx>
          <c:cat>
            <c:strRef>
              <c:f>temp!$B$1:$I$1</c:f>
              <c:strCache>
                <c:ptCount val="8"/>
                <c:pt idx="0">
                  <c:v>R2_s_1</c:v>
                </c:pt>
                <c:pt idx="1">
                  <c:v>R2_s_2</c:v>
                </c:pt>
                <c:pt idx="2">
                  <c:v>s_1</c:v>
                </c:pt>
                <c:pt idx="3">
                  <c:v>s_2</c:v>
                </c:pt>
                <c:pt idx="4">
                  <c:v>s_3</c:v>
                </c:pt>
                <c:pt idx="5">
                  <c:v>s_5</c:v>
                </c:pt>
                <c:pt idx="6">
                  <c:v>s_6</c:v>
                </c:pt>
                <c:pt idx="7">
                  <c:v>s_7</c:v>
                </c:pt>
              </c:strCache>
            </c:strRef>
          </c:cat>
          <c:val>
            <c:numRef>
              <c:f>temp!$B$2:$I$2</c:f>
              <c:numCache>
                <c:formatCode>General</c:formatCode>
                <c:ptCount val="8"/>
                <c:pt idx="0">
                  <c:v>1632</c:v>
                </c:pt>
                <c:pt idx="1">
                  <c:v>1668</c:v>
                </c:pt>
                <c:pt idx="2">
                  <c:v>2171</c:v>
                </c:pt>
                <c:pt idx="3">
                  <c:v>2060</c:v>
                </c:pt>
                <c:pt idx="4">
                  <c:v>2183</c:v>
                </c:pt>
                <c:pt idx="5">
                  <c:v>1892</c:v>
                </c:pt>
                <c:pt idx="6">
                  <c:v>1805</c:v>
                </c:pt>
                <c:pt idx="7">
                  <c:v>1841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temp!$A$3</c:f>
              <c:strCache>
                <c:ptCount val="1"/>
                <c:pt idx="0">
                  <c:v>n- filter</c:v>
                </c:pt>
              </c:strCache>
            </c:strRef>
          </c:tx>
          <c:cat>
            <c:strRef>
              <c:f>temp!$B$1:$I$1</c:f>
              <c:strCache>
                <c:ptCount val="8"/>
                <c:pt idx="0">
                  <c:v>R2_s_1</c:v>
                </c:pt>
                <c:pt idx="1">
                  <c:v>R2_s_2</c:v>
                </c:pt>
                <c:pt idx="2">
                  <c:v>s_1</c:v>
                </c:pt>
                <c:pt idx="3">
                  <c:v>s_2</c:v>
                </c:pt>
                <c:pt idx="4">
                  <c:v>s_3</c:v>
                </c:pt>
                <c:pt idx="5">
                  <c:v>s_5</c:v>
                </c:pt>
                <c:pt idx="6">
                  <c:v>s_6</c:v>
                </c:pt>
                <c:pt idx="7">
                  <c:v>s_7</c:v>
                </c:pt>
              </c:strCache>
            </c:strRef>
          </c:cat>
          <c:val>
            <c:numRef>
              <c:f>temp!$B$3:$I$3</c:f>
              <c:numCache>
                <c:formatCode>General</c:formatCode>
                <c:ptCount val="8"/>
                <c:pt idx="0">
                  <c:v>990</c:v>
                </c:pt>
                <c:pt idx="1">
                  <c:v>1012</c:v>
                </c:pt>
                <c:pt idx="2">
                  <c:v>1381</c:v>
                </c:pt>
                <c:pt idx="3">
                  <c:v>1278</c:v>
                </c:pt>
                <c:pt idx="4">
                  <c:v>1392</c:v>
                </c:pt>
                <c:pt idx="5">
                  <c:v>1134</c:v>
                </c:pt>
                <c:pt idx="6">
                  <c:v>1065</c:v>
                </c:pt>
                <c:pt idx="7">
                  <c:v>1100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temp!$A$4</c:f>
              <c:strCache>
                <c:ptCount val="1"/>
                <c:pt idx="0">
                  <c:v>normPair filter</c:v>
                </c:pt>
              </c:strCache>
            </c:strRef>
          </c:tx>
          <c:cat>
            <c:strRef>
              <c:f>temp!$B$1:$I$1</c:f>
              <c:strCache>
                <c:ptCount val="8"/>
                <c:pt idx="0">
                  <c:v>R2_s_1</c:v>
                </c:pt>
                <c:pt idx="1">
                  <c:v>R2_s_2</c:v>
                </c:pt>
                <c:pt idx="2">
                  <c:v>s_1</c:v>
                </c:pt>
                <c:pt idx="3">
                  <c:v>s_2</c:v>
                </c:pt>
                <c:pt idx="4">
                  <c:v>s_3</c:v>
                </c:pt>
                <c:pt idx="5">
                  <c:v>s_5</c:v>
                </c:pt>
                <c:pt idx="6">
                  <c:v>s_6</c:v>
                </c:pt>
                <c:pt idx="7">
                  <c:v>s_7</c:v>
                </c:pt>
              </c:strCache>
            </c:strRef>
          </c:cat>
          <c:val>
            <c:numRef>
              <c:f>temp!$B$4:$I$4</c:f>
              <c:numCache>
                <c:formatCode>General</c:formatCode>
                <c:ptCount val="8"/>
                <c:pt idx="0">
                  <c:v>621</c:v>
                </c:pt>
                <c:pt idx="1">
                  <c:v>660</c:v>
                </c:pt>
                <c:pt idx="2">
                  <c:v>806</c:v>
                </c:pt>
                <c:pt idx="3">
                  <c:v>787</c:v>
                </c:pt>
                <c:pt idx="4">
                  <c:v>800</c:v>
                </c:pt>
                <c:pt idx="5">
                  <c:v>705</c:v>
                </c:pt>
                <c:pt idx="6">
                  <c:v>674</c:v>
                </c:pt>
                <c:pt idx="7">
                  <c:v>683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temp!$A$5</c:f>
              <c:strCache>
                <c:ptCount val="1"/>
                <c:pt idx="0">
                  <c:v>snp filter</c:v>
                </c:pt>
              </c:strCache>
            </c:strRef>
          </c:tx>
          <c:cat>
            <c:strRef>
              <c:f>temp!$B$1:$I$1</c:f>
              <c:strCache>
                <c:ptCount val="8"/>
                <c:pt idx="0">
                  <c:v>R2_s_1</c:v>
                </c:pt>
                <c:pt idx="1">
                  <c:v>R2_s_2</c:v>
                </c:pt>
                <c:pt idx="2">
                  <c:v>s_1</c:v>
                </c:pt>
                <c:pt idx="3">
                  <c:v>s_2</c:v>
                </c:pt>
                <c:pt idx="4">
                  <c:v>s_3</c:v>
                </c:pt>
                <c:pt idx="5">
                  <c:v>s_5</c:v>
                </c:pt>
                <c:pt idx="6">
                  <c:v>s_6</c:v>
                </c:pt>
                <c:pt idx="7">
                  <c:v>s_7</c:v>
                </c:pt>
              </c:strCache>
            </c:strRef>
          </c:cat>
          <c:val>
            <c:numRef>
              <c:f>temp!$B$5:$I$5</c:f>
              <c:numCache>
                <c:formatCode>General</c:formatCode>
                <c:ptCount val="8"/>
                <c:pt idx="0">
                  <c:v>452</c:v>
                </c:pt>
                <c:pt idx="1">
                  <c:v>474</c:v>
                </c:pt>
                <c:pt idx="2">
                  <c:v>560</c:v>
                </c:pt>
                <c:pt idx="3">
                  <c:v>535</c:v>
                </c:pt>
                <c:pt idx="4">
                  <c:v>551</c:v>
                </c:pt>
                <c:pt idx="5">
                  <c:v>516</c:v>
                </c:pt>
                <c:pt idx="6">
                  <c:v>506</c:v>
                </c:pt>
                <c:pt idx="7">
                  <c:v>508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temp!$A$6</c:f>
              <c:strCache>
                <c:ptCount val="1"/>
                <c:pt idx="0">
                  <c:v>pileup filter</c:v>
                </c:pt>
              </c:strCache>
            </c:strRef>
          </c:tx>
          <c:cat>
            <c:strRef>
              <c:f>temp!$B$1:$I$1</c:f>
              <c:strCache>
                <c:ptCount val="8"/>
                <c:pt idx="0">
                  <c:v>R2_s_1</c:v>
                </c:pt>
                <c:pt idx="1">
                  <c:v>R2_s_2</c:v>
                </c:pt>
                <c:pt idx="2">
                  <c:v>s_1</c:v>
                </c:pt>
                <c:pt idx="3">
                  <c:v>s_2</c:v>
                </c:pt>
                <c:pt idx="4">
                  <c:v>s_3</c:v>
                </c:pt>
                <c:pt idx="5">
                  <c:v>s_5</c:v>
                </c:pt>
                <c:pt idx="6">
                  <c:v>s_6</c:v>
                </c:pt>
                <c:pt idx="7">
                  <c:v>s_7</c:v>
                </c:pt>
              </c:strCache>
            </c:strRef>
          </c:cat>
          <c:val>
            <c:numRef>
              <c:f>temp!$B$6:$I$6</c:f>
              <c:numCache>
                <c:formatCode>General</c:formatCode>
                <c:ptCount val="8"/>
                <c:pt idx="0">
                  <c:v>145</c:v>
                </c:pt>
                <c:pt idx="1">
                  <c:v>141</c:v>
                </c:pt>
                <c:pt idx="2">
                  <c:v>171</c:v>
                </c:pt>
                <c:pt idx="3">
                  <c:v>168</c:v>
                </c:pt>
                <c:pt idx="4">
                  <c:v>167</c:v>
                </c:pt>
                <c:pt idx="5">
                  <c:v>155</c:v>
                </c:pt>
                <c:pt idx="6">
                  <c:v>166</c:v>
                </c:pt>
                <c:pt idx="7">
                  <c:v>162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984320"/>
        <c:axId val="147129472"/>
      </c:lineChart>
      <c:catAx>
        <c:axId val="146984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47129472"/>
        <c:crosses val="autoZero"/>
        <c:auto val="1"/>
        <c:lblAlgn val="ctr"/>
        <c:lblOffset val="100"/>
        <c:noMultiLvlLbl val="0"/>
      </c:catAx>
      <c:valAx>
        <c:axId val="14712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6984320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79075930649513881"/>
          <c:y val="0.3120927517179452"/>
          <c:w val="0.20924069350486119"/>
          <c:h val="0.268790888687264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apple reseq: sample 74; 90-bp reads; bwa -n 3; Paired-end map; 12322 mapped reads</a:t>
            </a:r>
          </a:p>
        </c:rich>
      </c:tx>
      <c:layout/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Sheet2!$C$1:$C$49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25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35</c:v>
                </c:pt>
                <c:pt idx="29">
                  <c:v>36</c:v>
                </c:pt>
                <c:pt idx="30">
                  <c:v>37</c:v>
                </c:pt>
                <c:pt idx="31">
                  <c:v>38</c:v>
                </c:pt>
                <c:pt idx="32">
                  <c:v>39</c:v>
                </c:pt>
                <c:pt idx="33">
                  <c:v>40</c:v>
                </c:pt>
                <c:pt idx="34">
                  <c:v>41</c:v>
                </c:pt>
                <c:pt idx="35">
                  <c:v>42</c:v>
                </c:pt>
                <c:pt idx="36">
                  <c:v>43</c:v>
                </c:pt>
                <c:pt idx="37">
                  <c:v>45</c:v>
                </c:pt>
                <c:pt idx="38">
                  <c:v>46</c:v>
                </c:pt>
                <c:pt idx="39">
                  <c:v>48</c:v>
                </c:pt>
                <c:pt idx="40">
                  <c:v>49</c:v>
                </c:pt>
                <c:pt idx="41">
                  <c:v>50</c:v>
                </c:pt>
                <c:pt idx="42">
                  <c:v>51</c:v>
                </c:pt>
                <c:pt idx="43">
                  <c:v>52</c:v>
                </c:pt>
                <c:pt idx="44">
                  <c:v>53</c:v>
                </c:pt>
                <c:pt idx="45">
                  <c:v>54</c:v>
                </c:pt>
                <c:pt idx="46">
                  <c:v>55</c:v>
                </c:pt>
                <c:pt idx="47">
                  <c:v>57</c:v>
                </c:pt>
                <c:pt idx="48">
                  <c:v>60</c:v>
                </c:pt>
              </c:numCache>
            </c:numRef>
          </c:xVal>
          <c:yVal>
            <c:numRef>
              <c:f>Sheet2!$D$1:$D$49</c:f>
              <c:numCache>
                <c:formatCode>General</c:formatCode>
                <c:ptCount val="49"/>
                <c:pt idx="0">
                  <c:v>0.27146567115727965</c:v>
                </c:pt>
                <c:pt idx="1">
                  <c:v>4.2200941405615968E-3</c:v>
                </c:pt>
                <c:pt idx="2">
                  <c:v>1.6231131309852296E-4</c:v>
                </c:pt>
                <c:pt idx="3">
                  <c:v>4.463561110209382E-3</c:v>
                </c:pt>
                <c:pt idx="4">
                  <c:v>1.3796461613374451E-3</c:v>
                </c:pt>
                <c:pt idx="5">
                  <c:v>8.1155656549261482E-4</c:v>
                </c:pt>
                <c:pt idx="6">
                  <c:v>5.6808959584483043E-4</c:v>
                </c:pt>
                <c:pt idx="7">
                  <c:v>1.4608018178867068E-3</c:v>
                </c:pt>
                <c:pt idx="8">
                  <c:v>1.2173348482389223E-3</c:v>
                </c:pt>
                <c:pt idx="9">
                  <c:v>2.0938159389709464E-2</c:v>
                </c:pt>
                <c:pt idx="10">
                  <c:v>3.5708488881675054E-3</c:v>
                </c:pt>
                <c:pt idx="11">
                  <c:v>4.7881837364064277E-3</c:v>
                </c:pt>
                <c:pt idx="12">
                  <c:v>7.2228534328842723E-3</c:v>
                </c:pt>
                <c:pt idx="13">
                  <c:v>1.5419574744359682E-3</c:v>
                </c:pt>
                <c:pt idx="14">
                  <c:v>2.6781366661256288E-3</c:v>
                </c:pt>
                <c:pt idx="15">
                  <c:v>1.5257263431261159E-2</c:v>
                </c:pt>
                <c:pt idx="16">
                  <c:v>1.8665801006330141E-3</c:v>
                </c:pt>
                <c:pt idx="17">
                  <c:v>3.7737380295406589E-2</c:v>
                </c:pt>
                <c:pt idx="18">
                  <c:v>4.463561110209382E-3</c:v>
                </c:pt>
                <c:pt idx="19">
                  <c:v>4.8693393929556889E-4</c:v>
                </c:pt>
                <c:pt idx="20">
                  <c:v>6.3301412108423957E-3</c:v>
                </c:pt>
                <c:pt idx="21">
                  <c:v>3.2462262619704593E-4</c:v>
                </c:pt>
                <c:pt idx="22">
                  <c:v>1.7042687875344911E-3</c:v>
                </c:pt>
                <c:pt idx="23">
                  <c:v>1.4283395552670022E-2</c:v>
                </c:pt>
                <c:pt idx="24">
                  <c:v>1.3552994643726668E-2</c:v>
                </c:pt>
                <c:pt idx="25">
                  <c:v>8.1155656549261482E-5</c:v>
                </c:pt>
                <c:pt idx="26">
                  <c:v>2.4346696964778445E-4</c:v>
                </c:pt>
                <c:pt idx="27">
                  <c:v>0.11288751826002272</c:v>
                </c:pt>
                <c:pt idx="28">
                  <c:v>1.6231131309852296E-4</c:v>
                </c:pt>
                <c:pt idx="29">
                  <c:v>5.7620516149975657E-3</c:v>
                </c:pt>
                <c:pt idx="30">
                  <c:v>4.2038630092517446E-2</c:v>
                </c:pt>
                <c:pt idx="31">
                  <c:v>1.6231131309852296E-4</c:v>
                </c:pt>
                <c:pt idx="32">
                  <c:v>1.6231131309852296E-4</c:v>
                </c:pt>
                <c:pt idx="33">
                  <c:v>3.2462262619704593E-4</c:v>
                </c:pt>
                <c:pt idx="34">
                  <c:v>1.6231131309852296E-4</c:v>
                </c:pt>
                <c:pt idx="35">
                  <c:v>1.6231131309852296E-4</c:v>
                </c:pt>
                <c:pt idx="36">
                  <c:v>1.1361791916896609E-3</c:v>
                </c:pt>
                <c:pt idx="37">
                  <c:v>3.2462262619704593E-4</c:v>
                </c:pt>
                <c:pt idx="38">
                  <c:v>1.4608018178867068E-3</c:v>
                </c:pt>
                <c:pt idx="39">
                  <c:v>4.8693393929556889E-4</c:v>
                </c:pt>
                <c:pt idx="40">
                  <c:v>1.6231131309852296E-4</c:v>
                </c:pt>
                <c:pt idx="41">
                  <c:v>3.5708488881675054E-3</c:v>
                </c:pt>
                <c:pt idx="42">
                  <c:v>1.6231131309852296E-4</c:v>
                </c:pt>
                <c:pt idx="43">
                  <c:v>6.4924525239409185E-4</c:v>
                </c:pt>
                <c:pt idx="44">
                  <c:v>1.6231131309852296E-4</c:v>
                </c:pt>
                <c:pt idx="45">
                  <c:v>6.4924525239409185E-4</c:v>
                </c:pt>
                <c:pt idx="46">
                  <c:v>1.4608018178867068E-3</c:v>
                </c:pt>
                <c:pt idx="47">
                  <c:v>2.2723583833793217E-3</c:v>
                </c:pt>
                <c:pt idx="48">
                  <c:v>0.40285667911053402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147392"/>
        <c:axId val="147165952"/>
      </c:scatterChart>
      <c:valAx>
        <c:axId val="147147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mapQ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165952"/>
        <c:crosses val="autoZero"/>
        <c:crossBetween val="midCat"/>
      </c:valAx>
      <c:valAx>
        <c:axId val="147165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147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03018372703412"/>
          <c:y val="5.1400554097404488E-2"/>
          <c:w val="0.86141776027996497"/>
          <c:h val="0.80924977653281394"/>
        </c:manualLayout>
      </c:layout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mapped %</c:v>
                </c:pt>
              </c:strCache>
            </c:strRef>
          </c:tx>
          <c:cat>
            <c:strRef>
              <c:f>Sheet2!$A$2:$A$54</c:f>
              <c:strCache>
                <c:ptCount val="53"/>
                <c:pt idx="0">
                  <c:v>100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102</c:v>
                </c:pt>
                <c:pt idx="5">
                  <c:v>104</c:v>
                </c:pt>
                <c:pt idx="6">
                  <c:v>104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  <c:pt idx="10">
                  <c:v>106</c:v>
                </c:pt>
                <c:pt idx="11">
                  <c:v>107</c:v>
                </c:pt>
                <c:pt idx="12">
                  <c:v>107</c:v>
                </c:pt>
                <c:pt idx="13">
                  <c:v>108</c:v>
                </c:pt>
                <c:pt idx="14">
                  <c:v>108</c:v>
                </c:pt>
                <c:pt idx="15">
                  <c:v>113</c:v>
                </c:pt>
                <c:pt idx="16">
                  <c:v>113</c:v>
                </c:pt>
                <c:pt idx="17">
                  <c:v>123</c:v>
                </c:pt>
                <c:pt idx="18">
                  <c:v>123</c:v>
                </c:pt>
                <c:pt idx="19">
                  <c:v>74</c:v>
                </c:pt>
                <c:pt idx="20">
                  <c:v>74</c:v>
                </c:pt>
                <c:pt idx="21">
                  <c:v>77</c:v>
                </c:pt>
                <c:pt idx="22">
                  <c:v>77</c:v>
                </c:pt>
                <c:pt idx="23">
                  <c:v>78</c:v>
                </c:pt>
                <c:pt idx="24">
                  <c:v>78</c:v>
                </c:pt>
                <c:pt idx="25">
                  <c:v>80</c:v>
                </c:pt>
                <c:pt idx="26">
                  <c:v>80</c:v>
                </c:pt>
                <c:pt idx="27">
                  <c:v>81</c:v>
                </c:pt>
                <c:pt idx="28">
                  <c:v>81</c:v>
                </c:pt>
                <c:pt idx="29">
                  <c:v>85</c:v>
                </c:pt>
                <c:pt idx="30">
                  <c:v>85</c:v>
                </c:pt>
                <c:pt idx="31">
                  <c:v>86</c:v>
                </c:pt>
                <c:pt idx="32">
                  <c:v>86</c:v>
                </c:pt>
                <c:pt idx="33">
                  <c:v>87</c:v>
                </c:pt>
                <c:pt idx="34">
                  <c:v>87</c:v>
                </c:pt>
                <c:pt idx="35">
                  <c:v>88</c:v>
                </c:pt>
                <c:pt idx="36">
                  <c:v>88</c:v>
                </c:pt>
                <c:pt idx="37">
                  <c:v>89</c:v>
                </c:pt>
                <c:pt idx="38">
                  <c:v>89</c:v>
                </c:pt>
                <c:pt idx="39">
                  <c:v>90</c:v>
                </c:pt>
                <c:pt idx="40">
                  <c:v>90</c:v>
                </c:pt>
                <c:pt idx="41">
                  <c:v>93</c:v>
                </c:pt>
                <c:pt idx="42">
                  <c:v>93</c:v>
                </c:pt>
                <c:pt idx="43">
                  <c:v>94</c:v>
                </c:pt>
                <c:pt idx="44">
                  <c:v>96</c:v>
                </c:pt>
                <c:pt idx="45">
                  <c:v>97</c:v>
                </c:pt>
                <c:pt idx="46">
                  <c:v>97</c:v>
                </c:pt>
                <c:pt idx="47">
                  <c:v>98</c:v>
                </c:pt>
                <c:pt idx="48">
                  <c:v>98</c:v>
                </c:pt>
                <c:pt idx="49">
                  <c:v>99</c:v>
                </c:pt>
                <c:pt idx="50">
                  <c:v>99</c:v>
                </c:pt>
                <c:pt idx="51">
                  <c:v>99-NM-3</c:v>
                </c:pt>
                <c:pt idx="52">
                  <c:v>99-NM-3</c:v>
                </c:pt>
              </c:strCache>
            </c:strRef>
          </c:cat>
          <c:val>
            <c:numRef>
              <c:f>Sheet2!$C$2:$C$54</c:f>
              <c:numCache>
                <c:formatCode>0.00%</c:formatCode>
                <c:ptCount val="53"/>
                <c:pt idx="0">
                  <c:v>0.72589999999999999</c:v>
                </c:pt>
                <c:pt idx="1">
                  <c:v>0.72640000000000005</c:v>
                </c:pt>
                <c:pt idx="2">
                  <c:v>0.70020000000000004</c:v>
                </c:pt>
                <c:pt idx="3">
                  <c:v>0.73829999999999996</c:v>
                </c:pt>
                <c:pt idx="4">
                  <c:v>0.73799999999999999</c:v>
                </c:pt>
                <c:pt idx="5">
                  <c:v>0.69910000000000005</c:v>
                </c:pt>
                <c:pt idx="6">
                  <c:v>0.69869999999999999</c:v>
                </c:pt>
                <c:pt idx="7">
                  <c:v>0.73199999999999998</c:v>
                </c:pt>
                <c:pt idx="8">
                  <c:v>0.73170000000000002</c:v>
                </c:pt>
                <c:pt idx="9">
                  <c:v>0.7107</c:v>
                </c:pt>
                <c:pt idx="10">
                  <c:v>0.71040000000000003</c:v>
                </c:pt>
                <c:pt idx="11">
                  <c:v>0.68630000000000002</c:v>
                </c:pt>
                <c:pt idx="12">
                  <c:v>0.68459999999999999</c:v>
                </c:pt>
                <c:pt idx="13">
                  <c:v>0.72540000000000004</c:v>
                </c:pt>
                <c:pt idx="14">
                  <c:v>0.7238</c:v>
                </c:pt>
                <c:pt idx="15">
                  <c:v>0.71660000000000001</c:v>
                </c:pt>
                <c:pt idx="16">
                  <c:v>0.71409999999999996</c:v>
                </c:pt>
                <c:pt idx="17">
                  <c:v>0.72509999999999997</c:v>
                </c:pt>
                <c:pt idx="18">
                  <c:v>0.72330000000000005</c:v>
                </c:pt>
                <c:pt idx="19">
                  <c:v>0.72689999999999999</c:v>
                </c:pt>
                <c:pt idx="20">
                  <c:v>0.72840000000000005</c:v>
                </c:pt>
                <c:pt idx="21">
                  <c:v>0.72709999999999997</c:v>
                </c:pt>
                <c:pt idx="22">
                  <c:v>0.72860000000000003</c:v>
                </c:pt>
                <c:pt idx="23">
                  <c:v>0.72199999999999998</c:v>
                </c:pt>
                <c:pt idx="24">
                  <c:v>0.72519999999999996</c:v>
                </c:pt>
                <c:pt idx="25">
                  <c:v>0.71519999999999995</c:v>
                </c:pt>
                <c:pt idx="26">
                  <c:v>0.71460000000000001</c:v>
                </c:pt>
                <c:pt idx="27">
                  <c:v>0.7147</c:v>
                </c:pt>
                <c:pt idx="28">
                  <c:v>0.71789999999999998</c:v>
                </c:pt>
                <c:pt idx="29">
                  <c:v>0.7248</c:v>
                </c:pt>
                <c:pt idx="30">
                  <c:v>0.72629999999999995</c:v>
                </c:pt>
                <c:pt idx="31">
                  <c:v>0.72060000000000002</c:v>
                </c:pt>
                <c:pt idx="32">
                  <c:v>0.72019999999999995</c:v>
                </c:pt>
                <c:pt idx="33">
                  <c:v>0.70530000000000004</c:v>
                </c:pt>
                <c:pt idx="34">
                  <c:v>0.70489999999999997</c:v>
                </c:pt>
                <c:pt idx="35">
                  <c:v>0.72499999999999998</c:v>
                </c:pt>
                <c:pt idx="36">
                  <c:v>0.72789999999999999</c:v>
                </c:pt>
                <c:pt idx="37">
                  <c:v>0.71599999999999997</c:v>
                </c:pt>
                <c:pt idx="38">
                  <c:v>0.71750000000000003</c:v>
                </c:pt>
                <c:pt idx="39">
                  <c:v>0.72119999999999995</c:v>
                </c:pt>
                <c:pt idx="40">
                  <c:v>0.72419999999999995</c:v>
                </c:pt>
                <c:pt idx="41">
                  <c:v>0.71230000000000004</c:v>
                </c:pt>
                <c:pt idx="42">
                  <c:v>0.70989999999999998</c:v>
                </c:pt>
                <c:pt idx="43">
                  <c:v>0.72360000000000002</c:v>
                </c:pt>
                <c:pt idx="44">
                  <c:v>0.71450000000000002</c:v>
                </c:pt>
                <c:pt idx="45">
                  <c:v>0.72899999999999998</c:v>
                </c:pt>
                <c:pt idx="46">
                  <c:v>0.72929999999999995</c:v>
                </c:pt>
                <c:pt idx="47">
                  <c:v>0.69159999999999999</c:v>
                </c:pt>
                <c:pt idx="48">
                  <c:v>0.69179999999999997</c:v>
                </c:pt>
                <c:pt idx="49">
                  <c:v>0.74860000000000004</c:v>
                </c:pt>
                <c:pt idx="50">
                  <c:v>0.74870000000000003</c:v>
                </c:pt>
                <c:pt idx="51">
                  <c:v>0.61229999999999996</c:v>
                </c:pt>
                <c:pt idx="52">
                  <c:v>0.61250000000000004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Properly Paired %</c:v>
                </c:pt>
              </c:strCache>
            </c:strRef>
          </c:tx>
          <c:marker>
            <c:symbol val="square"/>
            <c:size val="5"/>
          </c:marker>
          <c:cat>
            <c:strRef>
              <c:f>Sheet2!$A$2:$A$54</c:f>
              <c:strCache>
                <c:ptCount val="53"/>
                <c:pt idx="0">
                  <c:v>100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102</c:v>
                </c:pt>
                <c:pt idx="5">
                  <c:v>104</c:v>
                </c:pt>
                <c:pt idx="6">
                  <c:v>104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  <c:pt idx="10">
                  <c:v>106</c:v>
                </c:pt>
                <c:pt idx="11">
                  <c:v>107</c:v>
                </c:pt>
                <c:pt idx="12">
                  <c:v>107</c:v>
                </c:pt>
                <c:pt idx="13">
                  <c:v>108</c:v>
                </c:pt>
                <c:pt idx="14">
                  <c:v>108</c:v>
                </c:pt>
                <c:pt idx="15">
                  <c:v>113</c:v>
                </c:pt>
                <c:pt idx="16">
                  <c:v>113</c:v>
                </c:pt>
                <c:pt idx="17">
                  <c:v>123</c:v>
                </c:pt>
                <c:pt idx="18">
                  <c:v>123</c:v>
                </c:pt>
                <c:pt idx="19">
                  <c:v>74</c:v>
                </c:pt>
                <c:pt idx="20">
                  <c:v>74</c:v>
                </c:pt>
                <c:pt idx="21">
                  <c:v>77</c:v>
                </c:pt>
                <c:pt idx="22">
                  <c:v>77</c:v>
                </c:pt>
                <c:pt idx="23">
                  <c:v>78</c:v>
                </c:pt>
                <c:pt idx="24">
                  <c:v>78</c:v>
                </c:pt>
                <c:pt idx="25">
                  <c:v>80</c:v>
                </c:pt>
                <c:pt idx="26">
                  <c:v>80</c:v>
                </c:pt>
                <c:pt idx="27">
                  <c:v>81</c:v>
                </c:pt>
                <c:pt idx="28">
                  <c:v>81</c:v>
                </c:pt>
                <c:pt idx="29">
                  <c:v>85</c:v>
                </c:pt>
                <c:pt idx="30">
                  <c:v>85</c:v>
                </c:pt>
                <c:pt idx="31">
                  <c:v>86</c:v>
                </c:pt>
                <c:pt idx="32">
                  <c:v>86</c:v>
                </c:pt>
                <c:pt idx="33">
                  <c:v>87</c:v>
                </c:pt>
                <c:pt idx="34">
                  <c:v>87</c:v>
                </c:pt>
                <c:pt idx="35">
                  <c:v>88</c:v>
                </c:pt>
                <c:pt idx="36">
                  <c:v>88</c:v>
                </c:pt>
                <c:pt idx="37">
                  <c:v>89</c:v>
                </c:pt>
                <c:pt idx="38">
                  <c:v>89</c:v>
                </c:pt>
                <c:pt idx="39">
                  <c:v>90</c:v>
                </c:pt>
                <c:pt idx="40">
                  <c:v>90</c:v>
                </c:pt>
                <c:pt idx="41">
                  <c:v>93</c:v>
                </c:pt>
                <c:pt idx="42">
                  <c:v>93</c:v>
                </c:pt>
                <c:pt idx="43">
                  <c:v>94</c:v>
                </c:pt>
                <c:pt idx="44">
                  <c:v>96</c:v>
                </c:pt>
                <c:pt idx="45">
                  <c:v>97</c:v>
                </c:pt>
                <c:pt idx="46">
                  <c:v>97</c:v>
                </c:pt>
                <c:pt idx="47">
                  <c:v>98</c:v>
                </c:pt>
                <c:pt idx="48">
                  <c:v>98</c:v>
                </c:pt>
                <c:pt idx="49">
                  <c:v>99</c:v>
                </c:pt>
                <c:pt idx="50">
                  <c:v>99</c:v>
                </c:pt>
                <c:pt idx="51">
                  <c:v>99-NM-3</c:v>
                </c:pt>
                <c:pt idx="52">
                  <c:v>99-NM-3</c:v>
                </c:pt>
              </c:strCache>
            </c:strRef>
          </c:cat>
          <c:val>
            <c:numRef>
              <c:f>Sheet2!$E$2:$E$54</c:f>
              <c:numCache>
                <c:formatCode>0.00%</c:formatCode>
                <c:ptCount val="53"/>
                <c:pt idx="0">
                  <c:v>0.60540000000000005</c:v>
                </c:pt>
                <c:pt idx="1">
                  <c:v>0.60589999999999999</c:v>
                </c:pt>
                <c:pt idx="2">
                  <c:v>0.58520000000000005</c:v>
                </c:pt>
                <c:pt idx="3">
                  <c:v>0.60829999999999995</c:v>
                </c:pt>
                <c:pt idx="4">
                  <c:v>0.60799999999999998</c:v>
                </c:pt>
                <c:pt idx="5">
                  <c:v>0.60089999999999999</c:v>
                </c:pt>
                <c:pt idx="6">
                  <c:v>0.60060000000000002</c:v>
                </c:pt>
                <c:pt idx="7">
                  <c:v>0.60370000000000001</c:v>
                </c:pt>
                <c:pt idx="8">
                  <c:v>0.60329999999999995</c:v>
                </c:pt>
                <c:pt idx="9">
                  <c:v>0.59370000000000001</c:v>
                </c:pt>
                <c:pt idx="10">
                  <c:v>0.59330000000000005</c:v>
                </c:pt>
                <c:pt idx="11">
                  <c:v>0.58599999999999997</c:v>
                </c:pt>
                <c:pt idx="12">
                  <c:v>0.58430000000000004</c:v>
                </c:pt>
                <c:pt idx="13">
                  <c:v>0.59250000000000003</c:v>
                </c:pt>
                <c:pt idx="14">
                  <c:v>0.59130000000000005</c:v>
                </c:pt>
                <c:pt idx="15">
                  <c:v>0.57550000000000001</c:v>
                </c:pt>
                <c:pt idx="16">
                  <c:v>0.57340000000000002</c:v>
                </c:pt>
                <c:pt idx="17">
                  <c:v>0.59350000000000003</c:v>
                </c:pt>
                <c:pt idx="18">
                  <c:v>0.59179999999999999</c:v>
                </c:pt>
                <c:pt idx="19">
                  <c:v>0.63349999999999995</c:v>
                </c:pt>
                <c:pt idx="20">
                  <c:v>0.63470000000000004</c:v>
                </c:pt>
                <c:pt idx="21">
                  <c:v>0.63290000000000002</c:v>
                </c:pt>
                <c:pt idx="22">
                  <c:v>0.6341</c:v>
                </c:pt>
                <c:pt idx="23">
                  <c:v>0.62560000000000004</c:v>
                </c:pt>
                <c:pt idx="24">
                  <c:v>0.62819999999999998</c:v>
                </c:pt>
                <c:pt idx="25">
                  <c:v>0.61629999999999996</c:v>
                </c:pt>
                <c:pt idx="26">
                  <c:v>0.61560000000000004</c:v>
                </c:pt>
                <c:pt idx="27">
                  <c:v>0.61809999999999998</c:v>
                </c:pt>
                <c:pt idx="28">
                  <c:v>0.62090000000000001</c:v>
                </c:pt>
                <c:pt idx="29">
                  <c:v>0.62570000000000003</c:v>
                </c:pt>
                <c:pt idx="30">
                  <c:v>0.627</c:v>
                </c:pt>
                <c:pt idx="31">
                  <c:v>0.62460000000000004</c:v>
                </c:pt>
                <c:pt idx="32">
                  <c:v>0.62390000000000001</c:v>
                </c:pt>
                <c:pt idx="33">
                  <c:v>0.61029999999999995</c:v>
                </c:pt>
                <c:pt idx="34">
                  <c:v>0.60970000000000002</c:v>
                </c:pt>
                <c:pt idx="35">
                  <c:v>0.63060000000000005</c:v>
                </c:pt>
                <c:pt idx="36">
                  <c:v>0.6331</c:v>
                </c:pt>
                <c:pt idx="37">
                  <c:v>0.62070000000000003</c:v>
                </c:pt>
                <c:pt idx="38">
                  <c:v>0.622</c:v>
                </c:pt>
                <c:pt idx="39">
                  <c:v>0.62429999999999997</c:v>
                </c:pt>
                <c:pt idx="40">
                  <c:v>0.62680000000000002</c:v>
                </c:pt>
                <c:pt idx="41">
                  <c:v>0.61470000000000002</c:v>
                </c:pt>
                <c:pt idx="42">
                  <c:v>0.61229999999999996</c:v>
                </c:pt>
                <c:pt idx="43">
                  <c:v>0.62139999999999995</c:v>
                </c:pt>
                <c:pt idx="44">
                  <c:v>0.61680000000000001</c:v>
                </c:pt>
                <c:pt idx="45">
                  <c:v>0.61839999999999995</c:v>
                </c:pt>
                <c:pt idx="46">
                  <c:v>0.61860000000000004</c:v>
                </c:pt>
                <c:pt idx="47">
                  <c:v>0.59019999999999995</c:v>
                </c:pt>
                <c:pt idx="48">
                  <c:v>0.59040000000000004</c:v>
                </c:pt>
                <c:pt idx="49">
                  <c:v>0.60409999999999997</c:v>
                </c:pt>
                <c:pt idx="50">
                  <c:v>0.60429999999999995</c:v>
                </c:pt>
                <c:pt idx="51">
                  <c:v>0.49930000000000002</c:v>
                </c:pt>
                <c:pt idx="52">
                  <c:v>0.4995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Sheet2!$G$1</c:f>
              <c:strCache>
                <c:ptCount val="1"/>
                <c:pt idx="0">
                  <c:v>singleton %</c:v>
                </c:pt>
              </c:strCache>
            </c:strRef>
          </c:tx>
          <c:cat>
            <c:strRef>
              <c:f>Sheet2!$A$2:$A$54</c:f>
              <c:strCache>
                <c:ptCount val="53"/>
                <c:pt idx="0">
                  <c:v>100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102</c:v>
                </c:pt>
                <c:pt idx="5">
                  <c:v>104</c:v>
                </c:pt>
                <c:pt idx="6">
                  <c:v>104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  <c:pt idx="10">
                  <c:v>106</c:v>
                </c:pt>
                <c:pt idx="11">
                  <c:v>107</c:v>
                </c:pt>
                <c:pt idx="12">
                  <c:v>107</c:v>
                </c:pt>
                <c:pt idx="13">
                  <c:v>108</c:v>
                </c:pt>
                <c:pt idx="14">
                  <c:v>108</c:v>
                </c:pt>
                <c:pt idx="15">
                  <c:v>113</c:v>
                </c:pt>
                <c:pt idx="16">
                  <c:v>113</c:v>
                </c:pt>
                <c:pt idx="17">
                  <c:v>123</c:v>
                </c:pt>
                <c:pt idx="18">
                  <c:v>123</c:v>
                </c:pt>
                <c:pt idx="19">
                  <c:v>74</c:v>
                </c:pt>
                <c:pt idx="20">
                  <c:v>74</c:v>
                </c:pt>
                <c:pt idx="21">
                  <c:v>77</c:v>
                </c:pt>
                <c:pt idx="22">
                  <c:v>77</c:v>
                </c:pt>
                <c:pt idx="23">
                  <c:v>78</c:v>
                </c:pt>
                <c:pt idx="24">
                  <c:v>78</c:v>
                </c:pt>
                <c:pt idx="25">
                  <c:v>80</c:v>
                </c:pt>
                <c:pt idx="26">
                  <c:v>80</c:v>
                </c:pt>
                <c:pt idx="27">
                  <c:v>81</c:v>
                </c:pt>
                <c:pt idx="28">
                  <c:v>81</c:v>
                </c:pt>
                <c:pt idx="29">
                  <c:v>85</c:v>
                </c:pt>
                <c:pt idx="30">
                  <c:v>85</c:v>
                </c:pt>
                <c:pt idx="31">
                  <c:v>86</c:v>
                </c:pt>
                <c:pt idx="32">
                  <c:v>86</c:v>
                </c:pt>
                <c:pt idx="33">
                  <c:v>87</c:v>
                </c:pt>
                <c:pt idx="34">
                  <c:v>87</c:v>
                </c:pt>
                <c:pt idx="35">
                  <c:v>88</c:v>
                </c:pt>
                <c:pt idx="36">
                  <c:v>88</c:v>
                </c:pt>
                <c:pt idx="37">
                  <c:v>89</c:v>
                </c:pt>
                <c:pt idx="38">
                  <c:v>89</c:v>
                </c:pt>
                <c:pt idx="39">
                  <c:v>90</c:v>
                </c:pt>
                <c:pt idx="40">
                  <c:v>90</c:v>
                </c:pt>
                <c:pt idx="41">
                  <c:v>93</c:v>
                </c:pt>
                <c:pt idx="42">
                  <c:v>93</c:v>
                </c:pt>
                <c:pt idx="43">
                  <c:v>94</c:v>
                </c:pt>
                <c:pt idx="44">
                  <c:v>96</c:v>
                </c:pt>
                <c:pt idx="45">
                  <c:v>97</c:v>
                </c:pt>
                <c:pt idx="46">
                  <c:v>97</c:v>
                </c:pt>
                <c:pt idx="47">
                  <c:v>98</c:v>
                </c:pt>
                <c:pt idx="48">
                  <c:v>98</c:v>
                </c:pt>
                <c:pt idx="49">
                  <c:v>99</c:v>
                </c:pt>
                <c:pt idx="50">
                  <c:v>99</c:v>
                </c:pt>
                <c:pt idx="51">
                  <c:v>99-NM-3</c:v>
                </c:pt>
                <c:pt idx="52">
                  <c:v>99-NM-3</c:v>
                </c:pt>
              </c:strCache>
            </c:strRef>
          </c:cat>
          <c:val>
            <c:numRef>
              <c:f>Sheet2!$G$2:$G$54</c:f>
              <c:numCache>
                <c:formatCode>0.00%</c:formatCode>
                <c:ptCount val="53"/>
                <c:pt idx="0">
                  <c:v>5.2900000000000003E-2</c:v>
                </c:pt>
                <c:pt idx="1">
                  <c:v>5.2699999999999997E-2</c:v>
                </c:pt>
                <c:pt idx="2">
                  <c:v>5.6800000000000003E-2</c:v>
                </c:pt>
                <c:pt idx="3">
                  <c:v>5.7799999999999997E-2</c:v>
                </c:pt>
                <c:pt idx="4">
                  <c:v>5.79E-2</c:v>
                </c:pt>
                <c:pt idx="5">
                  <c:v>5.21E-2</c:v>
                </c:pt>
                <c:pt idx="6">
                  <c:v>5.2200000000000003E-2</c:v>
                </c:pt>
                <c:pt idx="7">
                  <c:v>5.7099999999999998E-2</c:v>
                </c:pt>
                <c:pt idx="8">
                  <c:v>5.7200000000000001E-2</c:v>
                </c:pt>
                <c:pt idx="9">
                  <c:v>5.7099999999999998E-2</c:v>
                </c:pt>
                <c:pt idx="10">
                  <c:v>5.7099999999999998E-2</c:v>
                </c:pt>
                <c:pt idx="11">
                  <c:v>5.4600000000000003E-2</c:v>
                </c:pt>
                <c:pt idx="12">
                  <c:v>5.4899999999999997E-2</c:v>
                </c:pt>
                <c:pt idx="13">
                  <c:v>0.06</c:v>
                </c:pt>
                <c:pt idx="14">
                  <c:v>6.0199999999999997E-2</c:v>
                </c:pt>
                <c:pt idx="15">
                  <c:v>6.4199999999999993E-2</c:v>
                </c:pt>
                <c:pt idx="16">
                  <c:v>6.4600000000000005E-2</c:v>
                </c:pt>
                <c:pt idx="17">
                  <c:v>5.8900000000000001E-2</c:v>
                </c:pt>
                <c:pt idx="18">
                  <c:v>5.9200000000000003E-2</c:v>
                </c:pt>
                <c:pt idx="19">
                  <c:v>4.7600000000000003E-2</c:v>
                </c:pt>
                <c:pt idx="20">
                  <c:v>4.7399999999999998E-2</c:v>
                </c:pt>
                <c:pt idx="21">
                  <c:v>4.8099999999999997E-2</c:v>
                </c:pt>
                <c:pt idx="22">
                  <c:v>4.8000000000000001E-2</c:v>
                </c:pt>
                <c:pt idx="23">
                  <c:v>4.9299999999999997E-2</c:v>
                </c:pt>
                <c:pt idx="24">
                  <c:v>4.8899999999999999E-2</c:v>
                </c:pt>
                <c:pt idx="25">
                  <c:v>5.04E-2</c:v>
                </c:pt>
                <c:pt idx="26">
                  <c:v>5.0900000000000001E-2</c:v>
                </c:pt>
                <c:pt idx="27">
                  <c:v>4.9200000000000001E-2</c:v>
                </c:pt>
                <c:pt idx="28">
                  <c:v>4.8800000000000003E-2</c:v>
                </c:pt>
                <c:pt idx="29">
                  <c:v>4.9599999999999998E-2</c:v>
                </c:pt>
                <c:pt idx="30">
                  <c:v>4.9500000000000002E-2</c:v>
                </c:pt>
                <c:pt idx="31">
                  <c:v>4.9399999999999999E-2</c:v>
                </c:pt>
                <c:pt idx="32">
                  <c:v>0.05</c:v>
                </c:pt>
                <c:pt idx="33">
                  <c:v>4.8800000000000003E-2</c:v>
                </c:pt>
                <c:pt idx="34">
                  <c:v>4.9299999999999997E-2</c:v>
                </c:pt>
                <c:pt idx="35">
                  <c:v>4.8399999999999999E-2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4.8300000000000003E-2</c:v>
                </c:pt>
                <c:pt idx="39">
                  <c:v>4.9599999999999998E-2</c:v>
                </c:pt>
                <c:pt idx="40">
                  <c:v>4.9200000000000001E-2</c:v>
                </c:pt>
                <c:pt idx="41">
                  <c:v>5.2699999999999997E-2</c:v>
                </c:pt>
                <c:pt idx="42">
                  <c:v>5.3100000000000001E-2</c:v>
                </c:pt>
                <c:pt idx="43">
                  <c:v>5.0700000000000002E-2</c:v>
                </c:pt>
                <c:pt idx="44">
                  <c:v>5.0599999999999999E-2</c:v>
                </c:pt>
                <c:pt idx="45">
                  <c:v>5.28E-2</c:v>
                </c:pt>
                <c:pt idx="46">
                  <c:v>5.28E-2</c:v>
                </c:pt>
                <c:pt idx="47">
                  <c:v>5.4600000000000003E-2</c:v>
                </c:pt>
                <c:pt idx="48">
                  <c:v>5.45E-2</c:v>
                </c:pt>
                <c:pt idx="49">
                  <c:v>6.0299999999999999E-2</c:v>
                </c:pt>
                <c:pt idx="50">
                  <c:v>6.0199999999999997E-2</c:v>
                </c:pt>
                <c:pt idx="51">
                  <c:v>6.7400000000000002E-2</c:v>
                </c:pt>
                <c:pt idx="52">
                  <c:v>6.7400000000000002E-2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860352"/>
        <c:axId val="151861888"/>
      </c:lineChart>
      <c:catAx>
        <c:axId val="151860352"/>
        <c:scaling>
          <c:orientation val="minMax"/>
        </c:scaling>
        <c:delete val="0"/>
        <c:axPos val="b"/>
        <c:majorTickMark val="out"/>
        <c:minorTickMark val="none"/>
        <c:tickLblPos val="nextTo"/>
        <c:crossAx val="151861888"/>
        <c:crosses val="autoZero"/>
        <c:auto val="1"/>
        <c:lblAlgn val="ctr"/>
        <c:lblOffset val="100"/>
        <c:tickLblSkip val="1"/>
        <c:noMultiLvlLbl val="0"/>
      </c:catAx>
      <c:valAx>
        <c:axId val="15186188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51860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6640135608049001"/>
          <c:y val="0.36516477107028289"/>
          <c:w val="0.38665909880530991"/>
          <c:h val="0.1520532814754088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3841ABF1-6A7F-4689-AC34-132B40A8280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2735AC5C-256E-40D9-B896-E8F19BF2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2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volution.genetics.washington.edu/phylip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ature.com/ng/journal/v45/n1/full/ng.2470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Figure 3 Population structure and genetic diversity across watermelon accessions. (a) Neighbor-joining </a:t>
            </a:r>
            <a:r>
              <a:rPr lang="en-US" sz="1100" dirty="0" err="1"/>
              <a:t>phylogenetic</a:t>
            </a:r>
            <a:r>
              <a:rPr lang="en-US" sz="1100" dirty="0"/>
              <a:t> tree of watermelon accessions based on </a:t>
            </a:r>
            <a:r>
              <a:rPr lang="en-US" sz="1100" dirty="0" err="1"/>
              <a:t>SNPs</a:t>
            </a:r>
            <a:r>
              <a:rPr lang="en-US" sz="1100" dirty="0"/>
              <a:t>. </a:t>
            </a:r>
          </a:p>
          <a:p>
            <a:r>
              <a:rPr lang="en-US" dirty="0"/>
              <a:t>The posterior probabilities (credibility of the topology) for inner nodes are all 100%.</a:t>
            </a:r>
          </a:p>
          <a:p>
            <a:r>
              <a:rPr lang="en-US" sz="1100" dirty="0"/>
              <a:t>In these analyses, we used a subset of ~1.46 million SNPs that had information in all 21 watermelon accessions. A neighbor-joining tree was constructed using </a:t>
            </a:r>
            <a:r>
              <a:rPr lang="en-US" sz="1100" dirty="0" err="1"/>
              <a:t>PHYLIP</a:t>
            </a:r>
            <a:r>
              <a:rPr lang="en-US" sz="1100" dirty="0"/>
              <a:t> (</a:t>
            </a:r>
            <a:r>
              <a:rPr lang="en-US" sz="1100" dirty="0">
                <a:hlinkClick r:id="rId3"/>
              </a:rPr>
              <a:t>http://evolution.genetics.washington.edu/phylip.html</a:t>
            </a:r>
            <a:r>
              <a:rPr lang="en-US" sz="1100" dirty="0"/>
              <a:t>) and MEGA5 (ref. </a:t>
            </a:r>
            <a:r>
              <a:rPr lang="en-US" sz="1100" dirty="0">
                <a:hlinkClick r:id="rId4" tooltip="Tamura, K. et al. MEGA5: Molecular evolutionary genetics analysis using maximum likelihood, evolutionary distance, and maximum parsimony methods. Mol. Biol. Evol. 28, 2731-2739 (2011)."/>
              </a:rPr>
              <a:t>70</a:t>
            </a:r>
            <a:r>
              <a:rPr lang="en-US" sz="1100" dirty="0"/>
              <a:t>) was used to display the tree.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D9C84-8D92-4FC4-A94B-AFB4EC569EA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describetrees</a:t>
            </a:r>
            <a:r>
              <a:rPr lang="en-US" dirty="0" smtClean="0"/>
              <a:t> 1/plot=</a:t>
            </a:r>
            <a:r>
              <a:rPr lang="en-US" dirty="0" err="1" smtClean="0"/>
              <a:t>phylogram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parsimony</a:t>
            </a:r>
          </a:p>
          <a:p>
            <a:r>
              <a:rPr lang="en-US" dirty="0" smtClean="0"/>
              <a:t>    Character-status summary:</a:t>
            </a:r>
          </a:p>
          <a:p>
            <a:r>
              <a:rPr lang="en-US" dirty="0" smtClean="0"/>
              <a:t>      Of 478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393 characters are parsimony-uninformative</a:t>
            </a:r>
          </a:p>
          <a:p>
            <a:r>
              <a:rPr lang="en-US" dirty="0" smtClean="0"/>
              <a:t>        Number of parsimony-informative characters = 85</a:t>
            </a:r>
          </a:p>
          <a:p>
            <a:r>
              <a:rPr lang="en-US" dirty="0" smtClean="0"/>
              <a:t>    Gaps are treated as "missing"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527</a:t>
            </a:r>
          </a:p>
          <a:p>
            <a:r>
              <a:rPr lang="en-US" dirty="0" smtClean="0"/>
              <a:t>Consistency index (CI) = 0.9089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0.0911</a:t>
            </a:r>
          </a:p>
          <a:p>
            <a:r>
              <a:rPr lang="en-US" dirty="0" smtClean="0"/>
              <a:t>CI excluding uninformative characters = 0.6418</a:t>
            </a:r>
          </a:p>
          <a:p>
            <a:r>
              <a:rPr lang="en-US" dirty="0" smtClean="0"/>
              <a:t>HI excluding uninformative characters = 0.3582</a:t>
            </a:r>
          </a:p>
          <a:p>
            <a:r>
              <a:rPr lang="en-US" dirty="0" smtClean="0"/>
              <a:t>Retention index (RI) = 0.6800</a:t>
            </a:r>
          </a:p>
          <a:p>
            <a:r>
              <a:rPr lang="en-US" dirty="0" smtClean="0"/>
              <a:t>Rescaled consistency index (RC) = 0.6181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describetrees</a:t>
            </a:r>
            <a:r>
              <a:rPr lang="en-US" dirty="0" smtClean="0"/>
              <a:t> 1/plot=</a:t>
            </a:r>
            <a:r>
              <a:rPr lang="en-US" dirty="0" err="1" smtClean="0"/>
              <a:t>cladogram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parsimony</a:t>
            </a:r>
          </a:p>
          <a:p>
            <a:r>
              <a:rPr lang="en-US" dirty="0" smtClean="0"/>
              <a:t>    Character-status summary:</a:t>
            </a:r>
          </a:p>
          <a:p>
            <a:r>
              <a:rPr lang="en-US" dirty="0" smtClean="0"/>
              <a:t>      Of 48439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All characters are parsimony-informative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100260</a:t>
            </a:r>
          </a:p>
          <a:p>
            <a:r>
              <a:rPr lang="en-US" dirty="0" smtClean="0"/>
              <a:t>Consistency index (CI) = 0.4836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0.5164</a:t>
            </a:r>
          </a:p>
          <a:p>
            <a:r>
              <a:rPr lang="en-US" dirty="0" smtClean="0"/>
              <a:t>Retention index (RI) = 0.6399</a:t>
            </a:r>
          </a:p>
          <a:p>
            <a:r>
              <a:rPr lang="en-US" dirty="0" smtClean="0"/>
              <a:t>Rescaled consistency index (RC) = 0.3095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awk 'NR &gt; 19 &amp;&amp; $5 &gt;= 20' 99*sam | grep NM:i:6 | head (19 header lines in sam, mapQ&gt;=20,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1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P1        P3        P2        P4</a:t>
            </a:r>
          </a:p>
          <a:p>
            <a:r>
              <a:rPr lang="en-US" dirty="0"/>
              <a:t>P1 1.0000000 0.8445623 0.6829887 0.5488747</a:t>
            </a:r>
          </a:p>
          <a:p>
            <a:r>
              <a:rPr lang="en-US" dirty="0"/>
              <a:t>P3 0.8445623 1.0000000 0.7476332 0.6295954</a:t>
            </a:r>
          </a:p>
          <a:p>
            <a:r>
              <a:rPr lang="en-US" dirty="0"/>
              <a:t>P2 0.6829887 0.7476332 1.0000000 0.8835926</a:t>
            </a:r>
          </a:p>
          <a:p>
            <a:r>
              <a:rPr lang="en-US" dirty="0"/>
              <a:t>P4 0.5488747 0.6295954 0.8835926 1.0000000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van-d-normRatio.txt van-d-N.txt van-d-pileup.txt van-d-snp.txt | sort | </a:t>
            </a:r>
            <a:r>
              <a:rPr lang="en-US" dirty="0" err="1" smtClean="0"/>
              <a:t>uniq</a:t>
            </a:r>
            <a:r>
              <a:rPr lang="en-US" dirty="0" smtClean="0"/>
              <a:t> | </a:t>
            </a:r>
            <a:r>
              <a:rPr lang="en-US" dirty="0" err="1" smtClean="0"/>
              <a:t>awk</a:t>
            </a:r>
            <a:r>
              <a:rPr lang="en-US" dirty="0" smtClean="0"/>
              <a:t> 'BEGIN{FS = "-"; OFS = "\t"} {print $1, $3, $5}' &gt; temp-</a:t>
            </a:r>
            <a:r>
              <a:rPr lang="en-US" dirty="0" err="1" smtClean="0"/>
              <a:t>svd</a:t>
            </a:r>
            <a:r>
              <a:rPr lang="en-US" dirty="0" smtClean="0"/>
              <a:t>-del-all-filtered</a:t>
            </a:r>
          </a:p>
          <a:p>
            <a:r>
              <a:rPr lang="en-US" dirty="0" smtClean="0"/>
              <a:t>cat van-d-N.pindel.txt   van-d-pileup.40perc.pindel.txt | sort | </a:t>
            </a:r>
            <a:r>
              <a:rPr lang="en-US" dirty="0" err="1" smtClean="0"/>
              <a:t>uniq</a:t>
            </a:r>
            <a:r>
              <a:rPr lang="en-US" dirty="0" smtClean="0"/>
              <a:t>  | </a:t>
            </a:r>
            <a:r>
              <a:rPr lang="en-US" dirty="0" err="1" smtClean="0"/>
              <a:t>awk</a:t>
            </a:r>
            <a:r>
              <a:rPr lang="en-US" dirty="0" smtClean="0"/>
              <a:t> 'BEGIN{FS = "-"; OFS = "\t"} {print $1, $3, $5}' &gt; temp-</a:t>
            </a:r>
            <a:r>
              <a:rPr lang="en-US" dirty="0" err="1" smtClean="0"/>
              <a:t>pindel</a:t>
            </a:r>
            <a:r>
              <a:rPr lang="en-US" dirty="0" smtClean="0"/>
              <a:t>-del-all-filtered</a:t>
            </a:r>
          </a:p>
          <a:p>
            <a:r>
              <a:rPr lang="en-US" dirty="0" smtClean="0"/>
              <a:t>cut -f 5-8 temp | sort | </a:t>
            </a:r>
            <a:r>
              <a:rPr lang="en-US" dirty="0" err="1" smtClean="0"/>
              <a:t>uniq</a:t>
            </a:r>
            <a:r>
              <a:rPr lang="en-US" dirty="0" smtClean="0"/>
              <a:t> &gt; temp-overlap-</a:t>
            </a:r>
            <a:r>
              <a:rPr lang="en-US" dirty="0" err="1" smtClean="0"/>
              <a:t>pindel</a:t>
            </a:r>
            <a:endParaRPr lang="en-US" dirty="0" smtClean="0"/>
          </a:p>
          <a:p>
            <a:r>
              <a:rPr lang="en-US" dirty="0" smtClean="0"/>
              <a:t>cat ../temp-overlap-</a:t>
            </a:r>
            <a:r>
              <a:rPr lang="en-US" dirty="0" err="1" smtClean="0"/>
              <a:t>pindel</a:t>
            </a:r>
            <a:r>
              <a:rPr lang="en-US" dirty="0" smtClean="0"/>
              <a:t>  | cut -f 2-4 | while read s; do </a:t>
            </a:r>
            <a:r>
              <a:rPr lang="en-US" dirty="0" err="1" smtClean="0"/>
              <a:t>grep</a:t>
            </a:r>
            <a:r>
              <a:rPr lang="en-US" dirty="0" smtClean="0"/>
              <a:t> "$s$" temp-</a:t>
            </a:r>
            <a:r>
              <a:rPr lang="en-US" dirty="0" err="1" smtClean="0"/>
              <a:t>pindel</a:t>
            </a:r>
            <a:r>
              <a:rPr lang="en-US" dirty="0" smtClean="0"/>
              <a:t>-del-all-filtered | head -1; done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</a:p>
          <a:p>
            <a:r>
              <a:rPr lang="en-US" smtClean="0"/>
              <a:t>592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(d) Nucleotide Diversity (π) distribution for C. </a:t>
            </a:r>
            <a:r>
              <a:rPr lang="en-US" sz="1100" dirty="0" err="1"/>
              <a:t>lanatus</a:t>
            </a:r>
            <a:r>
              <a:rPr lang="en-US" sz="1100" dirty="0"/>
              <a:t> subsp. </a:t>
            </a:r>
            <a:r>
              <a:rPr lang="en-US" sz="1100" dirty="0" err="1"/>
              <a:t>vulgaris</a:t>
            </a:r>
            <a:r>
              <a:rPr lang="en-US" sz="1100" dirty="0"/>
              <a:t> (blue) and </a:t>
            </a:r>
            <a:r>
              <a:rPr lang="en-US" sz="1100" dirty="0" err="1"/>
              <a:t>C.lanatus</a:t>
            </a:r>
            <a:r>
              <a:rPr lang="en-US" sz="1100" dirty="0"/>
              <a:t> subsp. </a:t>
            </a:r>
            <a:r>
              <a:rPr lang="en-US" sz="1100" dirty="0" err="1"/>
              <a:t>mucosospermus</a:t>
            </a:r>
            <a:r>
              <a:rPr lang="en-US" sz="1100" dirty="0"/>
              <a:t> (red) across the chromosome 3. For all 11 chromosomes see Supplementary Figure 13. Pink bars below x-axis correspond to regions with 1% significance level of diversity difference (</a:t>
            </a:r>
            <a:r>
              <a:rPr lang="en-US" sz="1100" dirty="0" err="1"/>
              <a:t>πmucosospermus</a:t>
            </a:r>
            <a:r>
              <a:rPr lang="en-US" sz="1100" dirty="0"/>
              <a:t>/</a:t>
            </a:r>
            <a:r>
              <a:rPr lang="en-US" sz="1100" dirty="0" err="1"/>
              <a:t>πvulgaris</a:t>
            </a:r>
            <a:r>
              <a:rPr lang="en-US" sz="1100" dirty="0"/>
              <a:t>). </a:t>
            </a:r>
            <a:r>
              <a:rPr lang="en-US" dirty="0"/>
              <a:t>These regions represent potential selective sweeps due to domestication selection.</a:t>
            </a:r>
          </a:p>
          <a:p>
            <a:r>
              <a:rPr lang="en-US" dirty="0"/>
              <a:t>A sliding window approach was used to calculate the </a:t>
            </a:r>
            <a:r>
              <a:rPr lang="en-US" dirty="0" err="1"/>
              <a:t>θw</a:t>
            </a:r>
            <a:r>
              <a:rPr lang="en-US" dirty="0"/>
              <a:t> and π along all eleven watermelon chromosomes with a window size of 50 kb and a step size of 10 kb. 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D9C84-8D92-4FC4-A94B-AFB4EC569EA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5144 / 274183  = 1.88%</a:t>
            </a:r>
          </a:p>
          <a:p>
            <a:r>
              <a:rPr lang="en-US" dirty="0" err="1" smtClean="0"/>
              <a:t>linyong@boyce:watermelon-reseq</a:t>
            </a:r>
            <a:r>
              <a:rPr lang="en-US" dirty="0" smtClean="0"/>
              <a:t>$ </a:t>
            </a:r>
            <a:r>
              <a:rPr lang="en-US" dirty="0" err="1" smtClean="0"/>
              <a:t>awk</a:t>
            </a:r>
            <a:r>
              <a:rPr lang="en-US" dirty="0" smtClean="0"/>
              <a:t> '$5 != $3' </a:t>
            </a:r>
            <a:r>
              <a:rPr lang="en-US" dirty="0" err="1" smtClean="0"/>
              <a:t>temp.noN.ACGT</a:t>
            </a:r>
            <a:r>
              <a:rPr lang="en-US" dirty="0" smtClean="0"/>
              <a:t> 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</a:p>
          <a:p>
            <a:r>
              <a:rPr lang="en-US" dirty="0" smtClean="0"/>
              <a:t>274183</a:t>
            </a:r>
          </a:p>
          <a:p>
            <a:r>
              <a:rPr lang="en-US" dirty="0" err="1" smtClean="0"/>
              <a:t>linyong@boyce:watermelon-reseq</a:t>
            </a:r>
            <a:r>
              <a:rPr lang="en-US" dirty="0" smtClean="0"/>
              <a:t>$ </a:t>
            </a:r>
            <a:r>
              <a:rPr lang="en-US" dirty="0" err="1" smtClean="0"/>
              <a:t>awk</a:t>
            </a:r>
            <a:r>
              <a:rPr lang="en-US" dirty="0" smtClean="0"/>
              <a:t> '$5 != $3 &amp;&amp; ($4 == $3)' </a:t>
            </a:r>
            <a:r>
              <a:rPr lang="en-US" dirty="0" err="1" smtClean="0"/>
              <a:t>temp.noN.ACGT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</a:p>
          <a:p>
            <a:r>
              <a:rPr lang="en-US" dirty="0" smtClean="0"/>
              <a:t>5144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0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Of 387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189 characters are parsimony-uninformative</a:t>
            </a:r>
          </a:p>
          <a:p>
            <a:r>
              <a:rPr lang="en-US" dirty="0" smtClean="0"/>
              <a:t>        Number of parsimony-informative characters = 198</a:t>
            </a:r>
          </a:p>
          <a:p>
            <a:r>
              <a:rPr lang="en-US" dirty="0" smtClean="0"/>
              <a:t>    Gaps are treated as "missing"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403</a:t>
            </a:r>
          </a:p>
          <a:p>
            <a:r>
              <a:rPr lang="en-US" dirty="0" smtClean="0"/>
              <a:t>Consistency index (CI) = 0.9603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0.0397</a:t>
            </a:r>
          </a:p>
          <a:p>
            <a:r>
              <a:rPr lang="en-US" dirty="0" smtClean="0"/>
              <a:t>CI excluding uninformative characters = 0.9252</a:t>
            </a:r>
          </a:p>
          <a:p>
            <a:r>
              <a:rPr lang="en-US" dirty="0" smtClean="0"/>
              <a:t>HI excluding uninformative characters = 0.0748</a:t>
            </a:r>
          </a:p>
          <a:p>
            <a:r>
              <a:rPr lang="en-US" dirty="0" smtClean="0"/>
              <a:t>Retention index (RI) = 0.9884</a:t>
            </a:r>
          </a:p>
          <a:p>
            <a:r>
              <a:rPr lang="en-US" dirty="0" smtClean="0"/>
              <a:t>Rescaled consistency index (RC) = 0.9491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paup</a:t>
            </a:r>
            <a:r>
              <a:rPr lang="en-US" dirty="0" smtClean="0"/>
              <a:t>&gt; </a:t>
            </a:r>
            <a:r>
              <a:rPr lang="en-US" dirty="0" err="1" smtClean="0"/>
              <a:t>describetrees</a:t>
            </a:r>
            <a:r>
              <a:rPr lang="en-US" dirty="0" smtClean="0"/>
              <a:t> all/plot=</a:t>
            </a:r>
            <a:r>
              <a:rPr lang="en-US" dirty="0" err="1" smtClean="0"/>
              <a:t>phylogram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likelihood</a:t>
            </a:r>
          </a:p>
          <a:p>
            <a:r>
              <a:rPr lang="en-US" dirty="0" smtClean="0"/>
              <a:t>    Likelihood settings:</a:t>
            </a:r>
          </a:p>
          <a:p>
            <a:r>
              <a:rPr lang="en-US" dirty="0" smtClean="0"/>
              <a:t>      Number of substitution types  = 2</a:t>
            </a:r>
          </a:p>
          <a:p>
            <a:r>
              <a:rPr lang="en-US" dirty="0" smtClean="0"/>
              <a:t>      Transition/</a:t>
            </a:r>
            <a:r>
              <a:rPr lang="en-US" dirty="0" err="1" smtClean="0"/>
              <a:t>transversion</a:t>
            </a:r>
            <a:r>
              <a:rPr lang="en-US" dirty="0" smtClean="0"/>
              <a:t> ratio estimated via ML</a:t>
            </a:r>
          </a:p>
          <a:p>
            <a:r>
              <a:rPr lang="en-US" dirty="0" smtClean="0"/>
              <a:t>      Assumed nucleotide frequencies (set by user):</a:t>
            </a:r>
          </a:p>
          <a:p>
            <a:r>
              <a:rPr lang="en-US" dirty="0" smtClean="0"/>
              <a:t>        A=0.25000  C=0.25000  G=0.25000  T=0.25000</a:t>
            </a:r>
          </a:p>
          <a:p>
            <a:r>
              <a:rPr lang="en-US" dirty="0" smtClean="0"/>
              <a:t>      Among-site rate variation:</a:t>
            </a:r>
          </a:p>
          <a:p>
            <a:r>
              <a:rPr lang="en-US" dirty="0" smtClean="0"/>
              <a:t>        Assumed proportion of invariable sites  = none</a:t>
            </a:r>
          </a:p>
          <a:p>
            <a:r>
              <a:rPr lang="en-US" dirty="0" smtClean="0"/>
              <a:t>        Distribution of rates at variable sites = gamma (discrete approximation)</a:t>
            </a:r>
          </a:p>
          <a:p>
            <a:r>
              <a:rPr lang="en-US" dirty="0" smtClean="0"/>
              <a:t>          Shape parameter (alpha)   = estimated</a:t>
            </a:r>
          </a:p>
          <a:p>
            <a:r>
              <a:rPr lang="en-US" dirty="0" smtClean="0"/>
              <a:t>          Number of rate categories = 4</a:t>
            </a:r>
          </a:p>
          <a:p>
            <a:r>
              <a:rPr lang="en-US" dirty="0" smtClean="0"/>
              <a:t>          Representation of average rate for each category = mean</a:t>
            </a:r>
          </a:p>
          <a:p>
            <a:r>
              <a:rPr lang="en-US" dirty="0" smtClean="0"/>
              <a:t>      These settings correspond to the K80(K2P)+G model</a:t>
            </a:r>
          </a:p>
          <a:p>
            <a:r>
              <a:rPr lang="en-US" dirty="0" smtClean="0"/>
              <a:t>      Number of distinct data patterns under this model = 61</a:t>
            </a:r>
          </a:p>
          <a:p>
            <a:r>
              <a:rPr lang="en-US" dirty="0" smtClean="0"/>
              <a:t>      Molecular clock not enforced</a:t>
            </a:r>
          </a:p>
          <a:p>
            <a:r>
              <a:rPr lang="en-US" dirty="0" smtClean="0"/>
              <a:t>      Starting branch lengths obtained using Rogers-</a:t>
            </a:r>
            <a:r>
              <a:rPr lang="en-US" dirty="0" err="1" smtClean="0"/>
              <a:t>Swofford</a:t>
            </a:r>
            <a:r>
              <a:rPr lang="en-US" dirty="0" smtClean="0"/>
              <a:t> approximation method</a:t>
            </a:r>
          </a:p>
          <a:p>
            <a:r>
              <a:rPr lang="en-US" dirty="0" smtClean="0"/>
              <a:t>      Branch-length optimization = one-dimensional Newton-</a:t>
            </a:r>
            <a:r>
              <a:rPr lang="en-US" dirty="0" err="1" smtClean="0"/>
              <a:t>Raphson</a:t>
            </a:r>
            <a:r>
              <a:rPr lang="en-US" dirty="0" smtClean="0"/>
              <a:t> with pass limit=20, delta=1e-06</a:t>
            </a:r>
          </a:p>
          <a:p>
            <a:r>
              <a:rPr lang="en-US" dirty="0" smtClean="0"/>
              <a:t>      -</a:t>
            </a:r>
            <a:r>
              <a:rPr lang="en-US" dirty="0" err="1" smtClean="0"/>
              <a:t>ln</a:t>
            </a:r>
            <a:r>
              <a:rPr lang="en-US" dirty="0" smtClean="0"/>
              <a:t> L (unconstrained) = 1784.63841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-Ln likelihood = 2375.49578</a:t>
            </a:r>
          </a:p>
          <a:p>
            <a:r>
              <a:rPr lang="en-US" dirty="0" smtClean="0"/>
              <a:t>  Estimated ti/</a:t>
            </a:r>
            <a:r>
              <a:rPr lang="en-US" dirty="0" err="1" smtClean="0"/>
              <a:t>tv</a:t>
            </a:r>
            <a:r>
              <a:rPr lang="en-US" dirty="0" smtClean="0"/>
              <a:t> ratio = 0.512433 (kappa = 1.024865)</a:t>
            </a:r>
          </a:p>
          <a:p>
            <a:r>
              <a:rPr lang="en-US" dirty="0" smtClean="0"/>
              <a:t>  Estimated value of gamma shape parameter = infinity</a:t>
            </a:r>
            <a:r>
              <a:rPr lang="en-US" baseline="0" dirty="0" smtClean="0"/>
              <a:t> (all sites have a relative rate of 1.0)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paup</a:t>
            </a:r>
            <a:r>
              <a:rPr lang="en-US" dirty="0" smtClean="0"/>
              <a:t>&gt; </a:t>
            </a:r>
            <a:r>
              <a:rPr lang="en-US" dirty="0" err="1" smtClean="0"/>
              <a:t>describetrees</a:t>
            </a:r>
            <a:r>
              <a:rPr lang="en-US" dirty="0" smtClean="0"/>
              <a:t>  1 / Plot = </a:t>
            </a:r>
            <a:r>
              <a:rPr lang="en-US" dirty="0" err="1" smtClean="0"/>
              <a:t>Phylogram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parsimony</a:t>
            </a:r>
          </a:p>
          <a:p>
            <a:r>
              <a:rPr lang="en-US" dirty="0" smtClean="0"/>
              <a:t>    Character-status summary:</a:t>
            </a:r>
          </a:p>
          <a:p>
            <a:r>
              <a:rPr lang="en-US" dirty="0" smtClean="0"/>
              <a:t>      Of 551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150 characters are parsimony-uninformative</a:t>
            </a:r>
          </a:p>
          <a:p>
            <a:r>
              <a:rPr lang="en-US" dirty="0" smtClean="0"/>
              <a:t>        Number of parsimony-informative characters = 401</a:t>
            </a:r>
          </a:p>
          <a:p>
            <a:r>
              <a:rPr lang="en-US" dirty="0" smtClean="0"/>
              <a:t>    Gaps are treated as "missing"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652</a:t>
            </a:r>
          </a:p>
          <a:p>
            <a:r>
              <a:rPr lang="en-US" dirty="0" smtClean="0"/>
              <a:t>Consistency index (CI) = 0.8558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0.1442</a:t>
            </a:r>
          </a:p>
          <a:p>
            <a:r>
              <a:rPr lang="en-US" dirty="0" smtClean="0"/>
              <a:t>CI excluding uninformative characters = 0.8124</a:t>
            </a:r>
          </a:p>
          <a:p>
            <a:r>
              <a:rPr lang="en-US" dirty="0" smtClean="0"/>
              <a:t>HI excluding uninformative characters = 0.1876</a:t>
            </a:r>
          </a:p>
          <a:p>
            <a:r>
              <a:rPr lang="en-US" dirty="0" smtClean="0"/>
              <a:t>Retention index (RI) = 0.9355</a:t>
            </a:r>
          </a:p>
          <a:p>
            <a:r>
              <a:rPr lang="en-US" dirty="0" smtClean="0"/>
              <a:t>Rescaled consistency index (RC) = 0.8006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describetrees</a:t>
            </a:r>
            <a:r>
              <a:rPr lang="en-US" dirty="0" smtClean="0"/>
              <a:t>  1 / Plot = </a:t>
            </a:r>
            <a:r>
              <a:rPr lang="en-US" dirty="0" err="1" smtClean="0"/>
              <a:t>Phylogram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description: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Unrooted</a:t>
            </a:r>
            <a:r>
              <a:rPr lang="en-US" dirty="0" smtClean="0"/>
              <a:t> tree(s) rooted using </a:t>
            </a:r>
            <a:r>
              <a:rPr lang="en-US" dirty="0" err="1" smtClean="0"/>
              <a:t>outgroup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  Optimality criterion = parsimony</a:t>
            </a:r>
          </a:p>
          <a:p>
            <a:r>
              <a:rPr lang="en-US" dirty="0" smtClean="0"/>
              <a:t>    Character-status summary:</a:t>
            </a:r>
          </a:p>
          <a:p>
            <a:r>
              <a:rPr lang="en-US" dirty="0" smtClean="0"/>
              <a:t>      Of 957609 total characters:</a:t>
            </a:r>
          </a:p>
          <a:p>
            <a:r>
              <a:rPr lang="en-US" dirty="0" smtClean="0"/>
              <a:t>        All characters are of type '</a:t>
            </a:r>
            <a:r>
              <a:rPr lang="en-US" dirty="0" err="1" smtClean="0"/>
              <a:t>unord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  All characters have equal weight</a:t>
            </a:r>
          </a:p>
          <a:p>
            <a:r>
              <a:rPr lang="en-US" dirty="0" smtClean="0"/>
              <a:t>        784192 characters are parsimony-uninformative</a:t>
            </a:r>
          </a:p>
          <a:p>
            <a:r>
              <a:rPr lang="en-US" dirty="0" smtClean="0"/>
              <a:t>        Number of parsimony-informative characters = 173417</a:t>
            </a:r>
          </a:p>
          <a:p>
            <a:r>
              <a:rPr lang="en-US" dirty="0" smtClean="0"/>
              <a:t>    Character-state optimization: Accelerated transformation (ACCTRAN)</a:t>
            </a:r>
          </a:p>
          <a:p>
            <a:endParaRPr lang="en-US" dirty="0" smtClean="0"/>
          </a:p>
          <a:p>
            <a:r>
              <a:rPr lang="en-US" dirty="0" smtClean="0"/>
              <a:t>Tree number 1 (rooted using default </a:t>
            </a:r>
            <a:r>
              <a:rPr lang="en-US" dirty="0" err="1" smtClean="0"/>
              <a:t>outgroup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Tree length = 1075629</a:t>
            </a:r>
          </a:p>
          <a:p>
            <a:r>
              <a:rPr lang="en-US" dirty="0" smtClean="0"/>
              <a:t>Consistency index (CI) = 0.8947</a:t>
            </a:r>
          </a:p>
          <a:p>
            <a:r>
              <a:rPr lang="en-US" dirty="0" err="1" smtClean="0"/>
              <a:t>Homoplasy</a:t>
            </a:r>
            <a:r>
              <a:rPr lang="en-US" dirty="0" smtClean="0"/>
              <a:t> index (HI) = 0.1053</a:t>
            </a:r>
          </a:p>
          <a:p>
            <a:r>
              <a:rPr lang="en-US" dirty="0" smtClean="0"/>
              <a:t>CI excluding uninformative characters = 0.6076</a:t>
            </a:r>
          </a:p>
          <a:p>
            <a:r>
              <a:rPr lang="en-US" dirty="0" smtClean="0"/>
              <a:t>HI excluding uninformative characters = 0.3924</a:t>
            </a:r>
          </a:p>
          <a:p>
            <a:r>
              <a:rPr lang="en-US" dirty="0" smtClean="0"/>
              <a:t>Retention index (RI) = 0.5810</a:t>
            </a:r>
          </a:p>
          <a:p>
            <a:r>
              <a:rPr lang="en-US" dirty="0" smtClean="0"/>
              <a:t>Rescaled consistency index (RC) = 0.5198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1B8C-3B89-40E6-835E-090260D19F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2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D05-5074-456F-8DE1-5E849EFC76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D79-28A0-45B0-94B5-35B80C54EB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85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E4FC-1017-40C5-9226-6E7034E935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84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18D-6C86-4A34-999A-8116FC44E5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5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8C6-B2D2-4AF8-BC8A-C2038DB498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59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BE02-F0A9-416F-8455-479BC8555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61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3062-A305-4B84-8369-C3565DD634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8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111-7A0D-460E-A739-B6B4035A4C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11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C5D-3F8C-44C6-B2E4-52037F8548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07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0D6B-9D5C-46F1-8173-F252DDF560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1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1677-8362-4DBD-951F-49B13421CB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68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C827-750A-4298-A1DB-D5C33A24D5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68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4125-FFA0-409C-8303-FF63A8F56E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2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6409-40F3-4E14-9F74-3A857B6C8B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99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55A1-FB7C-46FF-B2C9-F1443D208E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65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B561-AD28-4D22-8409-771B5F0067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228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6A4-E134-4672-802B-B660769C83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8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2527-029C-4ECA-AE48-350915BA68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10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B324-7402-43C2-8818-4B9B4E9439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9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70BA-9A1D-46EE-819F-1573C98B1F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41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E58-B593-4181-9274-F0563D55E1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845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22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7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26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82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89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63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75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2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87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988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28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55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970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100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589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0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20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168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508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1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56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280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775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70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3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375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458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048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651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0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445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137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964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188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07F-A826-4348-8023-E9913F3B3D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235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FA7-7FC2-4E78-AEA8-32E523ED8D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251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9A-DD62-4AA9-A1AA-A96A5886A2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65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0413-596D-4D91-ACE1-0B8AAB536E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684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F6A-26EE-4595-B5BF-8FE29B5B3A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658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943-7DFF-4CC8-87E4-86A981FD9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913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01F4-C59E-4014-88EF-E898A2A6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647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F55-FF02-42CB-A6A3-2E81607FD1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678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4E78-2912-4FE0-983F-E23ECA2263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597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AA01-7051-4941-94DE-94D78165E4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514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3314-BF7F-40E9-A590-543D04F0DC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3F86-736C-4C09-A86D-DA0AC0F301D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456F-9D2F-48AE-9C82-E64AC4B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4AB0-497E-45D8-A84B-BF479812CF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0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44C4-9A19-4B88-9BFF-DB0F849EEC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FB9E-F67E-403A-B668-7E6593305B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AF7E-13A8-496C-87E0-E45F48801C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6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0F5A-181A-4BA0-AB84-B9D830F846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7D9A-B274-4943-BF43-CF8C440ACF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98F9-FA6E-4306-9BEB-A19932F713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1581-FA2E-408B-88D2-AAE5832B35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0B3C-E02A-493F-A0A0-045C705A79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1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12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80      </a:t>
            </a:r>
            <a:r>
              <a:rPr lang="en-US" sz="1200" dirty="0" err="1"/>
              <a:t>NNNinDel</a:t>
            </a:r>
            <a:r>
              <a:rPr lang="en-US" sz="1200" dirty="0"/>
              <a:t>        Chr1    12286609        12286609        Chr1    12286683        12286683        F,      R,      UNBAL   73      73      1</a:t>
            </a:r>
          </a:p>
          <a:p>
            <a:r>
              <a:rPr lang="en-US" sz="1200" dirty="0"/>
              <a:t>81      </a:t>
            </a:r>
            <a:r>
              <a:rPr lang="en-US" sz="1200" dirty="0" err="1"/>
              <a:t>NNNinDel</a:t>
            </a:r>
            <a:r>
              <a:rPr lang="en-US" sz="1200" dirty="0"/>
              <a:t>        Chr1    14084779        14084779        Chr1    14085045        14085045        F,      R,      UNBAL   265     265     1</a:t>
            </a:r>
          </a:p>
          <a:p>
            <a:r>
              <a:rPr lang="en-US" sz="1200" dirty="0"/>
              <a:t>339     </a:t>
            </a:r>
            <a:r>
              <a:rPr lang="en-US" sz="1200" dirty="0" err="1"/>
              <a:t>NNNinDel</a:t>
            </a:r>
            <a:r>
              <a:rPr lang="en-US" sz="1200" dirty="0"/>
              <a:t>        Chr3    23788743        23788743        Chr3    23788864        23788864        F,      R,      UNBAL   120     120     1</a:t>
            </a:r>
          </a:p>
          <a:p>
            <a:r>
              <a:rPr lang="en-US" sz="1200" dirty="0"/>
              <a:t>466     </a:t>
            </a:r>
            <a:r>
              <a:rPr lang="en-US" sz="1200" dirty="0" err="1"/>
              <a:t>NNNinDel</a:t>
            </a:r>
            <a:r>
              <a:rPr lang="en-US" sz="1200" dirty="0"/>
              <a:t>        Chr6    11620455        11620455        Chr6    11620551        11620551        F,      R,      UNBAL   95      95      1</a:t>
            </a:r>
          </a:p>
          <a:p>
            <a:r>
              <a:rPr lang="en-US" sz="1200" dirty="0"/>
              <a:t>469     </a:t>
            </a:r>
            <a:r>
              <a:rPr lang="en-US" sz="1200" dirty="0" err="1"/>
              <a:t>NNNinDel</a:t>
            </a:r>
            <a:r>
              <a:rPr lang="en-US" sz="1200" dirty="0"/>
              <a:t>        Chr6    13716561        13716561        Chr6    13716663        13716663        F,      R,      UNBAL   101     101     1</a:t>
            </a:r>
          </a:p>
          <a:p>
            <a:r>
              <a:rPr lang="en-US" sz="1200" dirty="0"/>
              <a:t>476     </a:t>
            </a:r>
            <a:r>
              <a:rPr lang="en-US" sz="1200" dirty="0" err="1"/>
              <a:t>NNNinDel</a:t>
            </a:r>
            <a:r>
              <a:rPr lang="en-US" sz="1200" dirty="0"/>
              <a:t>        Chr6    19292122        19292122        Chr6    19292291        19292291        F,      R,      UNBAL   168     168     1</a:t>
            </a:r>
          </a:p>
          <a:p>
            <a:r>
              <a:rPr lang="en-US" sz="1200" dirty="0"/>
              <a:t>478     </a:t>
            </a:r>
            <a:r>
              <a:rPr lang="en-US" sz="1200" dirty="0" err="1"/>
              <a:t>NNNinDel</a:t>
            </a:r>
            <a:r>
              <a:rPr lang="en-US" sz="1200" dirty="0"/>
              <a:t>        Chr6    19716626        19716626        Chr6    19716836        19716836        F,      R,      UNBAL   209     209     1</a:t>
            </a:r>
          </a:p>
          <a:p>
            <a:r>
              <a:rPr lang="en-US" sz="1200" dirty="0"/>
              <a:t>774     </a:t>
            </a:r>
            <a:r>
              <a:rPr lang="en-US" sz="1200" dirty="0" err="1"/>
              <a:t>NNNinDel</a:t>
            </a:r>
            <a:r>
              <a:rPr lang="en-US" sz="1200" dirty="0"/>
              <a:t>        Chr5    5105098 5105098 Chr5    5105232 5105232 F,      R,      UNBAL   133     133     1</a:t>
            </a:r>
          </a:p>
          <a:p>
            <a:r>
              <a:rPr lang="en-US" sz="1200" dirty="0"/>
              <a:t>871     </a:t>
            </a:r>
            <a:r>
              <a:rPr lang="en-US" sz="1200" dirty="0" err="1"/>
              <a:t>NNNinDel</a:t>
            </a:r>
            <a:r>
              <a:rPr lang="en-US" sz="1200" dirty="0"/>
              <a:t>        Chr5    27906842        27906842        Chr5    27906893        27906893        F,      R,      UNBAL   50      50      1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13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 deletions: 100% of deletion region are 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" y="0"/>
            <a:ext cx="9159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Algorithm </a:t>
            </a:r>
            <a:r>
              <a:rPr lang="en-US" sz="1600" dirty="0" smtClean="0"/>
              <a:t>paper; </a:t>
            </a:r>
            <a:r>
              <a:rPr lang="en-US" sz="1600" dirty="0" err="1" smtClean="0"/>
              <a:t>Pindel</a:t>
            </a:r>
            <a:r>
              <a:rPr lang="en-US" sz="1600" dirty="0" smtClean="0"/>
              <a:t>; G8_L5 </a:t>
            </a:r>
            <a:r>
              <a:rPr lang="en-US" sz="1600" dirty="0"/>
              <a:t>vs. </a:t>
            </a:r>
            <a:r>
              <a:rPr lang="en-US" sz="1600" dirty="0" smtClean="0"/>
              <a:t>Chinese </a:t>
            </a:r>
            <a:r>
              <a:rPr lang="en-US" sz="1600" dirty="0"/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172182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7071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Genome-wide identification of genetic variations (SNP &amp; </a:t>
            </a:r>
            <a:r>
              <a:rPr lang="en-US" dirty="0" err="1" smtClean="0"/>
              <a:t>indel</a:t>
            </a:r>
            <a:r>
              <a:rPr lang="en-US" dirty="0" smtClean="0"/>
              <a:t> &amp; SV) in &gt; 100 watermelon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Domestication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Allele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200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SNP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PE mapping</a:t>
            </a:r>
          </a:p>
          <a:p>
            <a:r>
              <a:rPr lang="en-US" sz="1400" dirty="0">
                <a:solidFill>
                  <a:prstClr val="black"/>
                </a:solidFill>
              </a:rPr>
              <a:t>1. raw reads -&gt; remove duplicates (both read identical)</a:t>
            </a:r>
          </a:p>
          <a:p>
            <a:r>
              <a:rPr lang="en-US" sz="1400" dirty="0">
                <a:solidFill>
                  <a:prstClr val="black"/>
                </a:solidFill>
              </a:rPr>
              <a:t>2. trim adaptor &amp; low quality (remove read pair; trim part of reads)</a:t>
            </a:r>
          </a:p>
          <a:p>
            <a:r>
              <a:rPr lang="en-US" sz="1400" dirty="0">
                <a:solidFill>
                  <a:prstClr val="black"/>
                </a:solidFill>
              </a:rPr>
              <a:t>3. </a:t>
            </a:r>
            <a:r>
              <a:rPr lang="en-US" sz="1400" dirty="0" err="1">
                <a:solidFill>
                  <a:prstClr val="black"/>
                </a:solidFill>
              </a:rPr>
              <a:t>bwa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aln</a:t>
            </a:r>
            <a:r>
              <a:rPr lang="en-US" sz="1400" dirty="0">
                <a:solidFill>
                  <a:prstClr val="black"/>
                </a:solidFill>
              </a:rPr>
              <a:t> (</a:t>
            </a:r>
            <a:r>
              <a:rPr lang="en-US" sz="1400" dirty="0" err="1">
                <a:solidFill>
                  <a:prstClr val="black"/>
                </a:solidFill>
              </a:rPr>
              <a:t>sai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</a:rPr>
              <a:t>PE mapping parameters for identical read lengths</a:t>
            </a:r>
          </a:p>
          <a:p>
            <a:r>
              <a:rPr lang="en-US" sz="1400" dirty="0" err="1">
                <a:solidFill>
                  <a:prstClr val="black"/>
                </a:solidFill>
              </a:rPr>
              <a:t>read_len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44(</a:t>
            </a:r>
            <a:r>
              <a:rPr lang="en-US" sz="1400" dirty="0" err="1">
                <a:solidFill>
                  <a:prstClr val="black"/>
                </a:solidFill>
              </a:rPr>
              <a:t>bp</a:t>
            </a:r>
            <a:r>
              <a:rPr lang="en-US" sz="1400" dirty="0">
                <a:solidFill>
                  <a:prstClr val="black"/>
                </a:solidFill>
              </a:rPr>
              <a:t>)	-n 1 -o 1 -e 0</a:t>
            </a:r>
          </a:p>
          <a:p>
            <a:r>
              <a:rPr lang="en-US" sz="1400" dirty="0">
                <a:solidFill>
                  <a:prstClr val="black"/>
                </a:solidFill>
              </a:rPr>
              <a:t>75(</a:t>
            </a:r>
            <a:r>
              <a:rPr lang="en-US" sz="1400" dirty="0" err="1">
                <a:solidFill>
                  <a:prstClr val="black"/>
                </a:solidFill>
              </a:rPr>
              <a:t>bp</a:t>
            </a:r>
            <a:r>
              <a:rPr lang="en-US" sz="1400" dirty="0">
                <a:solidFill>
                  <a:prstClr val="black"/>
                </a:solidFill>
              </a:rPr>
              <a:t>)	-n 2 -o 1 -e 1</a:t>
            </a:r>
          </a:p>
          <a:p>
            <a:r>
              <a:rPr lang="en-US" sz="1400" dirty="0">
                <a:solidFill>
                  <a:prstClr val="black"/>
                </a:solidFill>
              </a:rPr>
              <a:t>90(</a:t>
            </a:r>
            <a:r>
              <a:rPr lang="en-US" sz="1400" dirty="0" err="1">
                <a:solidFill>
                  <a:prstClr val="black"/>
                </a:solidFill>
              </a:rPr>
              <a:t>bp</a:t>
            </a:r>
            <a:r>
              <a:rPr lang="en-US" sz="1400" dirty="0">
                <a:solidFill>
                  <a:prstClr val="black"/>
                </a:solidFill>
              </a:rPr>
              <a:t>)	-n 2 -o 1 -e 1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4</a:t>
            </a:r>
            <a:r>
              <a:rPr lang="en-US" sz="1400" dirty="0">
                <a:solidFill>
                  <a:prstClr val="black"/>
                </a:solidFill>
              </a:rPr>
              <a:t>. PE mapping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4.5 </a:t>
            </a:r>
            <a:r>
              <a:rPr lang="en-US" sz="1400" dirty="0" err="1">
                <a:solidFill>
                  <a:prstClr val="black"/>
                </a:solidFill>
              </a:rPr>
              <a:t>rm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repetitivr</a:t>
            </a:r>
            <a:r>
              <a:rPr lang="en-US" sz="1400" dirty="0">
                <a:solidFill>
                  <a:prstClr val="black"/>
                </a:solidFill>
              </a:rPr>
              <a:t> hits (?)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5</a:t>
            </a:r>
            <a:r>
              <a:rPr lang="en-US" sz="1400" dirty="0">
                <a:solidFill>
                  <a:prstClr val="black"/>
                </a:solidFill>
              </a:rPr>
              <a:t>. </a:t>
            </a:r>
            <a:r>
              <a:rPr lang="en-US" sz="1400" dirty="0" err="1">
                <a:solidFill>
                  <a:prstClr val="black"/>
                </a:solidFill>
              </a:rPr>
              <a:t>samtools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mpileup</a:t>
            </a:r>
            <a:r>
              <a:rPr lang="en-US" sz="1400" dirty="0">
                <a:solidFill>
                  <a:prstClr val="black"/>
                </a:solidFill>
              </a:rPr>
              <a:t> -Q 30 (?) -q 17 -d 1000000 -f $ref   $</a:t>
            </a:r>
            <a:r>
              <a:rPr lang="en-US" sz="1400" dirty="0" err="1">
                <a:solidFill>
                  <a:prstClr val="black"/>
                </a:solidFill>
              </a:rPr>
              <a:t>dir-all.sorted.bam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Chr1  </a:t>
            </a:r>
            <a:r>
              <a:rPr lang="en-US" sz="1400" dirty="0">
                <a:solidFill>
                  <a:prstClr val="black"/>
                </a:solidFill>
              </a:rPr>
              <a:t>110803  A       0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6</a:t>
            </a:r>
            <a:r>
              <a:rPr lang="en-US" sz="1400" dirty="0">
                <a:solidFill>
                  <a:prstClr val="black"/>
                </a:solidFill>
              </a:rPr>
              <a:t>. </a:t>
            </a:r>
            <a:r>
              <a:rPr lang="en-US" sz="1400" dirty="0" err="1">
                <a:solidFill>
                  <a:prstClr val="black"/>
                </a:solidFill>
              </a:rPr>
              <a:t>reSeqPrintSample.indel.fast.strAssign</a:t>
            </a:r>
            <a:r>
              <a:rPr lang="en-US" sz="1400" dirty="0">
                <a:solidFill>
                  <a:prstClr val="black"/>
                </a:solidFill>
              </a:rPr>
              <a:t> (penguin server) ../../S_lycopersicum_chromosomes.2.40.fa</a:t>
            </a:r>
          </a:p>
          <a:p>
            <a:r>
              <a:rPr lang="en-US" sz="1400" dirty="0">
                <a:solidFill>
                  <a:prstClr val="black"/>
                </a:solidFill>
              </a:rPr>
              <a:t>sample-speciesA-1column pileup-file </a:t>
            </a:r>
            <a:r>
              <a:rPr lang="en-US" sz="1400" dirty="0" err="1">
                <a:solidFill>
                  <a:prstClr val="black"/>
                </a:solidFill>
              </a:rPr>
              <a:t>speciesA</a:t>
            </a:r>
            <a:r>
              <a:rPr lang="en-US" sz="1400" dirty="0">
                <a:solidFill>
                  <a:prstClr val="black"/>
                </a:solidFill>
              </a:rPr>
              <a:t> 2 2 0.3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1-column genotype for </a:t>
            </a:r>
            <a:r>
              <a:rPr lang="en-US" sz="1400" dirty="0" err="1">
                <a:solidFill>
                  <a:prstClr val="black"/>
                </a:solidFill>
              </a:rPr>
              <a:t>speciesA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7. </a:t>
            </a:r>
            <a:r>
              <a:rPr lang="en-US" sz="1400" dirty="0" err="1">
                <a:solidFill>
                  <a:prstClr val="black"/>
                </a:solidFill>
              </a:rPr>
              <a:t>reSeqPrintRefChr</a:t>
            </a:r>
            <a:r>
              <a:rPr lang="en-US" sz="1400" dirty="0">
                <a:solidFill>
                  <a:prstClr val="black"/>
                </a:solidFill>
              </a:rPr>
              <a:t> to generate ref info (3 columns: chr1 123 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15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Algorithms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Using PI (wild cucumber) genome assembly as a “Golden Standard” to optimize SNP &amp; SV detection algorithms and parameters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5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853516"/>
            <a:ext cx="6324600" cy="52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09600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Guo</a:t>
            </a:r>
            <a:r>
              <a:rPr lang="en-US" sz="1400" dirty="0" smtClean="0">
                <a:solidFill>
                  <a:prstClr val="black"/>
                </a:solidFill>
              </a:rPr>
              <a:t>, S.</a:t>
            </a:r>
            <a:r>
              <a:rPr lang="en-US" sz="1400" i="1" dirty="0" smtClean="0">
                <a:solidFill>
                  <a:prstClr val="black"/>
                </a:solidFill>
              </a:rPr>
              <a:t>, et al.</a:t>
            </a:r>
            <a:r>
              <a:rPr lang="en-US" sz="1400" dirty="0" smtClean="0">
                <a:solidFill>
                  <a:prstClr val="black"/>
                </a:solidFill>
              </a:rPr>
              <a:t> (2013) The draft genome of watermelon (</a:t>
            </a:r>
            <a:r>
              <a:rPr lang="en-US" sz="1400" dirty="0" err="1" smtClean="0">
                <a:solidFill>
                  <a:prstClr val="black"/>
                </a:solidFill>
              </a:rPr>
              <a:t>Citrullus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lanatus</a:t>
            </a:r>
            <a:r>
              <a:rPr lang="en-US" sz="1400" dirty="0" smtClean="0">
                <a:solidFill>
                  <a:prstClr val="black"/>
                </a:solidFill>
              </a:rPr>
              <a:t>) and resequencing of 20 diverse accessions, </a:t>
            </a:r>
            <a:r>
              <a:rPr lang="en-US" sz="1400" i="1" dirty="0" smtClean="0">
                <a:solidFill>
                  <a:prstClr val="black"/>
                </a:solidFill>
              </a:rPr>
              <a:t>Nat Genet</a:t>
            </a:r>
            <a:r>
              <a:rPr lang="en-US" sz="1400" dirty="0" smtClean="0">
                <a:solidFill>
                  <a:prstClr val="black"/>
                </a:solidFill>
              </a:rPr>
              <a:t>, </a:t>
            </a:r>
            <a:r>
              <a:rPr lang="en-US" sz="1400" b="1" dirty="0" smtClean="0">
                <a:solidFill>
                  <a:prstClr val="black"/>
                </a:solidFill>
              </a:rPr>
              <a:t>45</a:t>
            </a:r>
            <a:r>
              <a:rPr lang="en-US" sz="1400" dirty="0" smtClean="0">
                <a:solidFill>
                  <a:prstClr val="black"/>
                </a:solidFill>
              </a:rPr>
              <a:t>, 51-58.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5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SNP &amp; </a:t>
            </a:r>
            <a:r>
              <a:rPr lang="en-US" b="1" dirty="0" smtClean="0">
                <a:solidFill>
                  <a:srgbClr val="FF0000"/>
                </a:solidFill>
              </a:rPr>
              <a:t>SV</a:t>
            </a:r>
            <a:r>
              <a:rPr lang="en-US" dirty="0" smtClean="0"/>
              <a:t> to build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86620"/>
      </p:ext>
    </p:extLst>
  </p:cSld>
  <p:clrMapOvr>
    <a:masterClrMapping/>
  </p:clrMapOvr>
  <p:transition advTm="2702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33471"/>
            <a:ext cx="884594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0" y="1542871"/>
            <a:ext cx="60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10200" y="1923871"/>
            <a:ext cx="6096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13142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semi-wild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16952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cultivated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4743271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6788" lvl="1" indent="-509588"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Selective sweeps due to domestication selection.</a:t>
            </a:r>
          </a:p>
          <a:p>
            <a:pPr marL="966788" lvl="1" indent="-509588"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Enriched in biological processes related to fruit traits (</a:t>
            </a:r>
            <a:r>
              <a:rPr lang="en-US" i="1" dirty="0" smtClean="0">
                <a:solidFill>
                  <a:prstClr val="black"/>
                </a:solidFill>
              </a:rPr>
              <a:t>e.g.</a:t>
            </a:r>
            <a:r>
              <a:rPr lang="en-US" dirty="0" smtClean="0">
                <a:solidFill>
                  <a:prstClr val="black"/>
                </a:solidFill>
              </a:rPr>
              <a:t> sugar mediated signaling, carbohydrate metabolism, regulation of nitrogen compound metabolism)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09600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Guo</a:t>
            </a:r>
            <a:r>
              <a:rPr lang="en-US" sz="1400" dirty="0" smtClean="0">
                <a:solidFill>
                  <a:prstClr val="black"/>
                </a:solidFill>
              </a:rPr>
              <a:t>, S.</a:t>
            </a:r>
            <a:r>
              <a:rPr lang="en-US" sz="1400" i="1" dirty="0" smtClean="0">
                <a:solidFill>
                  <a:prstClr val="black"/>
                </a:solidFill>
              </a:rPr>
              <a:t>, et al.</a:t>
            </a:r>
            <a:r>
              <a:rPr lang="en-US" sz="1400" dirty="0" smtClean="0">
                <a:solidFill>
                  <a:prstClr val="black"/>
                </a:solidFill>
              </a:rPr>
              <a:t> (2013) The draft genome of watermelon (</a:t>
            </a:r>
            <a:r>
              <a:rPr lang="en-US" sz="1400" dirty="0" err="1" smtClean="0">
                <a:solidFill>
                  <a:prstClr val="black"/>
                </a:solidFill>
              </a:rPr>
              <a:t>Citrullus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lanatus</a:t>
            </a:r>
            <a:r>
              <a:rPr lang="en-US" sz="1400" dirty="0" smtClean="0">
                <a:solidFill>
                  <a:prstClr val="black"/>
                </a:solidFill>
              </a:rPr>
              <a:t>) and resequencing of 20 diverse accessions, </a:t>
            </a:r>
            <a:r>
              <a:rPr lang="en-US" sz="1400" i="1" dirty="0" smtClean="0">
                <a:solidFill>
                  <a:prstClr val="black"/>
                </a:solidFill>
              </a:rPr>
              <a:t>Nat Genet</a:t>
            </a:r>
            <a:r>
              <a:rPr lang="en-US" sz="1400" dirty="0" smtClean="0">
                <a:solidFill>
                  <a:prstClr val="black"/>
                </a:solidFill>
              </a:rPr>
              <a:t>, </a:t>
            </a:r>
            <a:r>
              <a:rPr lang="en-US" sz="1400" b="1" dirty="0" smtClean="0">
                <a:solidFill>
                  <a:prstClr val="black"/>
                </a:solidFill>
              </a:rPr>
              <a:t>45</a:t>
            </a:r>
            <a:r>
              <a:rPr lang="en-US" sz="1400" dirty="0" smtClean="0">
                <a:solidFill>
                  <a:prstClr val="black"/>
                </a:solidFill>
              </a:rPr>
              <a:t>, 51-58.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5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SNP to detect selective sweeps. </a:t>
            </a:r>
            <a:r>
              <a:rPr lang="en-US" dirty="0" smtClean="0">
                <a:solidFill>
                  <a:srgbClr val="FF0000"/>
                </a:solidFill>
              </a:rPr>
              <a:t>Identify SVs associated with the selective sweeps.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1409"/>
      </p:ext>
    </p:extLst>
  </p:cSld>
  <p:clrMapOvr>
    <a:masterClrMapping/>
  </p:clrMapOvr>
  <p:transition advTm="6018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304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wild watermelon as a reference, find SVs in cultivated watermelons.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Genes present in wild watermelon but lost during the course of domestication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Association of SNP &amp; SVs with phenotypes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Sugar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Fruit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SNP &amp; </a:t>
            </a:r>
            <a:r>
              <a:rPr lang="en-US" dirty="0" err="1" smtClean="0"/>
              <a:t>indel</a:t>
            </a:r>
            <a:r>
              <a:rPr lang="en-US" dirty="0" smtClean="0"/>
              <a:t> detection algorithm – prepare Golden standard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46596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</a:t>
            </a:r>
            <a:r>
              <a:rPr lang="en-US" dirty="0"/>
              <a:t>10-kbp region, </a:t>
            </a:r>
            <a:r>
              <a:rPr lang="en-US" dirty="0" smtClean="0"/>
              <a:t>retrieve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1001-bp sequence </a:t>
            </a:r>
            <a:r>
              <a:rPr lang="en-US" dirty="0"/>
              <a:t>from the </a:t>
            </a:r>
            <a:r>
              <a:rPr lang="en-US" dirty="0" smtClean="0"/>
              <a:t>PI assembly </a:t>
            </a:r>
            <a:r>
              <a:rPr lang="en-US" dirty="0">
                <a:latin typeface="Courier" pitchFamily="49" charset="0"/>
              </a:rPr>
              <a:t>(37267 sequences, 1001-bp each</a:t>
            </a:r>
            <a:r>
              <a:rPr lang="en-US" dirty="0" smtClean="0">
                <a:latin typeface="Courier" pitchFamily="49" charset="0"/>
              </a:rPr>
              <a:t>)</a:t>
            </a:r>
            <a:endParaRPr lang="en-US" dirty="0">
              <a:latin typeface="Courier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>
                <a:latin typeface="Courier" pitchFamily="49" charset="0"/>
              </a:rPr>
              <a:t>bwa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bwasw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(default parameter)</a:t>
            </a:r>
            <a:r>
              <a:rPr lang="en-US" dirty="0" smtClean="0">
                <a:latin typeface="Calibri" panose="020F0502020204030204" pitchFamily="34" charset="0"/>
              </a:rPr>
              <a:t>to map 1001-bp sequences to the 97103 genome</a:t>
            </a:r>
            <a:r>
              <a:rPr lang="en-US" dirty="0" smtClean="0">
                <a:latin typeface="Courier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Only select sequences that are  </a:t>
            </a:r>
          </a:p>
          <a:p>
            <a:pPr marL="1025525" indent="-334963">
              <a:buFont typeface="Arial" panose="020B0604020202020204" pitchFamily="34" charset="0"/>
              <a:buChar char="•"/>
            </a:pPr>
            <a:r>
              <a:rPr lang="en-US" sz="1600" dirty="0"/>
              <a:t>&lt; 200bp soft clipping (</a:t>
            </a:r>
            <a:r>
              <a:rPr lang="en-US" sz="1600" dirty="0" smtClean="0"/>
              <a:t>29058 retained)</a:t>
            </a:r>
            <a:endParaRPr lang="en-US" sz="1600" dirty="0"/>
          </a:p>
          <a:p>
            <a:pPr marL="1025525" indent="-334963">
              <a:buFont typeface="Arial" panose="020B0604020202020204" pitchFamily="34" charset="0"/>
              <a:buChar char="•"/>
            </a:pPr>
            <a:r>
              <a:rPr lang="en-US" sz="1600" dirty="0"/>
              <a:t>&gt; 95% sequence identity (</a:t>
            </a:r>
            <a:r>
              <a:rPr lang="en-US" sz="1600" dirty="0" smtClean="0"/>
              <a:t>20114 retained)</a:t>
            </a:r>
            <a:endParaRPr lang="en-US" sz="1600" dirty="0"/>
          </a:p>
          <a:p>
            <a:pPr marL="1025525" indent="-334963">
              <a:buFont typeface="Arial" panose="020B0604020202020204" pitchFamily="34" charset="0"/>
              <a:buChar char="•"/>
            </a:pPr>
            <a:r>
              <a:rPr lang="en-US" sz="1600" dirty="0"/>
              <a:t>Alignment score &gt; 800 (</a:t>
            </a:r>
            <a:r>
              <a:rPr lang="en-US" sz="1600" dirty="0" smtClean="0"/>
              <a:t>18163 retained)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dirty="0" smtClean="0"/>
              <a:t>Generate pileup file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Discard sites with coverage &gt;= 2 in the pileup </a:t>
            </a:r>
            <a:r>
              <a:rPr lang="en-US" dirty="0"/>
              <a:t>file (</a:t>
            </a:r>
            <a:r>
              <a:rPr lang="en-US" dirty="0" smtClean="0"/>
              <a:t>17,675,409 </a:t>
            </a:r>
            <a:r>
              <a:rPr lang="en-US" dirty="0"/>
              <a:t>-&gt; </a:t>
            </a:r>
            <a:r>
              <a:rPr lang="en-US" dirty="0" smtClean="0"/>
              <a:t>17,652,670)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genotype 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2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" y="381000"/>
            <a:ext cx="9108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SNP &amp; </a:t>
            </a:r>
            <a:r>
              <a:rPr lang="en-US" dirty="0" err="1"/>
              <a:t>indel</a:t>
            </a:r>
            <a:r>
              <a:rPr lang="en-US" dirty="0"/>
              <a:t> detection </a:t>
            </a:r>
            <a:r>
              <a:rPr lang="en-US" dirty="0" smtClean="0"/>
              <a:t>algorithm – short read mappin</a:t>
            </a:r>
            <a:r>
              <a:rPr lang="en-US" dirty="0"/>
              <a:t>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XG26_1_clean.fq, </a:t>
            </a:r>
            <a:r>
              <a:rPr lang="en-US" dirty="0" smtClean="0">
                <a:solidFill>
                  <a:srgbClr val="FF0000"/>
                </a:solidFill>
              </a:rPr>
              <a:t>101bp</a:t>
            </a:r>
            <a:r>
              <a:rPr lang="en-US" dirty="0" smtClean="0"/>
              <a:t>, PE, 433-bp </a:t>
            </a:r>
            <a:r>
              <a:rPr lang="en-US" dirty="0"/>
              <a:t>insert size, </a:t>
            </a:r>
            <a:r>
              <a:rPr lang="en-US" dirty="0" smtClean="0"/>
              <a:t>69,260,369 pairs (after removing </a:t>
            </a:r>
            <a:r>
              <a:rPr lang="en-US" dirty="0" err="1" smtClean="0"/>
              <a:t>duplcate</a:t>
            </a:r>
            <a:r>
              <a:rPr lang="en-US" dirty="0" smtClean="0"/>
              <a:t> pairs)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PE</a:t>
            </a:r>
            <a:r>
              <a:rPr lang="en-US" dirty="0" smtClean="0"/>
              <a:t>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First, remove </a:t>
            </a:r>
            <a:r>
              <a:rPr lang="en-US" dirty="0"/>
              <a:t>duplicated </a:t>
            </a:r>
            <a:r>
              <a:rPr lang="en-US" dirty="0" smtClean="0"/>
              <a:t>pairs by </a:t>
            </a:r>
            <a:r>
              <a:rPr lang="en-US" dirty="0" err="1" smtClean="0"/>
              <a:t>Honghe’s</a:t>
            </a:r>
            <a:r>
              <a:rPr lang="en-US" dirty="0" smtClean="0"/>
              <a:t> </a:t>
            </a:r>
            <a:r>
              <a:rPr lang="en-US" dirty="0" err="1" smtClean="0"/>
              <a:t>perl</a:t>
            </a:r>
            <a:r>
              <a:rPr lang="en-US" dirty="0" smtClean="0"/>
              <a:t> program </a:t>
            </a:r>
            <a:r>
              <a:rPr lang="en-US" dirty="0"/>
              <a:t>(</a:t>
            </a:r>
            <a:r>
              <a:rPr lang="en-US" dirty="0" smtClean="0"/>
              <a:t>2,321,533 pairs dropped)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pt-BR" dirty="0"/>
              <a:t>-n 3 -o 1 -e 2 </a:t>
            </a:r>
            <a:r>
              <a:rPr lang="pt-BR" dirty="0" smtClean="0"/>
              <a:t>“ used for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False positive snp calling (0.36%)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True SNP </a:t>
            </a:r>
            <a:r>
              <a:rPr lang="en-US" dirty="0"/>
              <a:t>(268862</a:t>
            </a:r>
            <a:r>
              <a:rPr lang="pt-BR" dirty="0" smtClean="0"/>
              <a:t>) – SNP called by short reads; Identical  genotypes beweent short reads and 1001-bp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False SNP </a:t>
            </a:r>
            <a:r>
              <a:rPr lang="pt-BR" dirty="0"/>
              <a:t>(961) </a:t>
            </a:r>
            <a:r>
              <a:rPr lang="pt-BR" dirty="0" smtClean="0"/>
              <a:t>- </a:t>
            </a:r>
            <a:r>
              <a:rPr lang="pt-BR" dirty="0"/>
              <a:t>SNP </a:t>
            </a:r>
            <a:r>
              <a:rPr lang="pt-BR" dirty="0" smtClean="0"/>
              <a:t>called </a:t>
            </a:r>
            <a:r>
              <a:rPr lang="pt-BR" dirty="0"/>
              <a:t>by short reads; </a:t>
            </a:r>
            <a:r>
              <a:rPr lang="pt-BR" dirty="0" smtClean="0"/>
              <a:t>But 1001-bp has same genotype as 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60" y="4343400"/>
            <a:ext cx="865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 (2.62%)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SNPs called by 1001-bp sequences (282281)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Missed </a:t>
            </a:r>
            <a:r>
              <a:rPr lang="en-US" dirty="0"/>
              <a:t>SNPs (</a:t>
            </a:r>
            <a:r>
              <a:rPr lang="en-US" dirty="0" smtClean="0"/>
              <a:t>7403) – genotype by short reads is same as reference or ‘N’ </a:t>
            </a:r>
            <a:r>
              <a:rPr lang="en-US" dirty="0"/>
              <a:t>(short read ‘N’: </a:t>
            </a:r>
            <a:r>
              <a:rPr lang="en-US" dirty="0" smtClean="0"/>
              <a:t>2259)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6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" y="381000"/>
            <a:ext cx="9108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SNP &amp; </a:t>
            </a:r>
            <a:r>
              <a:rPr lang="en-US" dirty="0" err="1"/>
              <a:t>indel</a:t>
            </a:r>
            <a:r>
              <a:rPr lang="en-US" dirty="0"/>
              <a:t> detection </a:t>
            </a:r>
            <a:r>
              <a:rPr lang="en-US" dirty="0" smtClean="0"/>
              <a:t>algorithm – short read mappin</a:t>
            </a:r>
            <a:r>
              <a:rPr lang="en-US" dirty="0"/>
              <a:t>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XG26_1_clean.fq, 101bp, PE, 433-bp </a:t>
            </a:r>
            <a:r>
              <a:rPr lang="en-US" dirty="0"/>
              <a:t>insert size, </a:t>
            </a:r>
            <a:r>
              <a:rPr lang="en-US" dirty="0" smtClean="0"/>
              <a:t>69,260,369 pairs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False positive snp calling (0.36%)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True SNP </a:t>
            </a:r>
            <a:r>
              <a:rPr lang="en-US" dirty="0"/>
              <a:t>(268862</a:t>
            </a:r>
            <a:r>
              <a:rPr lang="pt-BR" dirty="0" smtClean="0"/>
              <a:t>) – SNP called by short reads; Identical  genotypes beweent short reads and 1001-bp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False SNP </a:t>
            </a:r>
            <a:r>
              <a:rPr lang="pt-BR" dirty="0"/>
              <a:t>(961) </a:t>
            </a:r>
            <a:r>
              <a:rPr lang="pt-BR" dirty="0" smtClean="0"/>
              <a:t>- </a:t>
            </a:r>
            <a:r>
              <a:rPr lang="pt-BR" dirty="0"/>
              <a:t>SNP </a:t>
            </a:r>
            <a:r>
              <a:rPr lang="pt-BR" dirty="0" smtClean="0"/>
              <a:t>called </a:t>
            </a:r>
            <a:r>
              <a:rPr lang="pt-BR" dirty="0"/>
              <a:t>by short reads; </a:t>
            </a:r>
            <a:r>
              <a:rPr lang="pt-BR" dirty="0" smtClean="0"/>
              <a:t>But 1001-bp has same genotype as 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60" y="4343400"/>
            <a:ext cx="865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 (2.62%)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SNPs called by 1001-bp sequences (282281)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Missed </a:t>
            </a:r>
            <a:r>
              <a:rPr lang="en-US" dirty="0"/>
              <a:t>SNPs (</a:t>
            </a:r>
            <a:r>
              <a:rPr lang="en-US" dirty="0" smtClean="0"/>
              <a:t>7403) – genotype by short reads is same as reference or ‘N’ </a:t>
            </a:r>
            <a:r>
              <a:rPr lang="en-US" dirty="0"/>
              <a:t>(short read </a:t>
            </a:r>
            <a:r>
              <a:rPr lang="en-US" dirty="0" smtClean="0"/>
              <a:t>being ‘N</a:t>
            </a:r>
            <a:r>
              <a:rPr lang="en-US" dirty="0"/>
              <a:t>’: </a:t>
            </a:r>
            <a:r>
              <a:rPr lang="en-US" dirty="0" smtClean="0"/>
              <a:t>2259</a:t>
            </a:r>
            <a:r>
              <a:rPr lang="en-US" dirty="0"/>
              <a:t>; same as ref: 5144)</a:t>
            </a:r>
          </a:p>
        </p:txBody>
      </p:sp>
    </p:spTree>
    <p:extLst>
      <p:ext uri="{BB962C8B-B14F-4D97-AF65-F5344CB8AC3E}">
        <p14:creationId xmlns:p14="http://schemas.microsoft.com/office/powerpoint/2010/main" val="316207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" y="381000"/>
            <a:ext cx="9108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SNP &amp; </a:t>
            </a:r>
            <a:r>
              <a:rPr lang="en-US" dirty="0" err="1"/>
              <a:t>indel</a:t>
            </a:r>
            <a:r>
              <a:rPr lang="en-US" dirty="0"/>
              <a:t> detection </a:t>
            </a:r>
            <a:r>
              <a:rPr lang="en-US" dirty="0" smtClean="0"/>
              <a:t>algorithm – short read mappin</a:t>
            </a:r>
            <a:r>
              <a:rPr lang="en-US" dirty="0"/>
              <a:t>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XG26_1_clean.fq, 101bp, PE, 433-bp </a:t>
            </a:r>
            <a:r>
              <a:rPr lang="en-US" dirty="0"/>
              <a:t>insert size, </a:t>
            </a:r>
            <a:r>
              <a:rPr lang="en-US" dirty="0" smtClean="0"/>
              <a:t>69,260,369 pairs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Using cleaned reads to detect SNP &amp; </a:t>
            </a:r>
            <a:r>
              <a:rPr lang="en-US" dirty="0" err="1" smtClean="0">
                <a:solidFill>
                  <a:srgbClr val="FF0000"/>
                </a:solidFill>
              </a:rPr>
              <a:t>indel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Raw reads:         13,990,594,538 </a:t>
            </a:r>
            <a:r>
              <a:rPr lang="en-US" dirty="0" err="1" smtClean="0"/>
              <a:t>bp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cleaning</a:t>
            </a:r>
            <a:r>
              <a:rPr lang="en-US" dirty="0"/>
              <a:t>: </a:t>
            </a:r>
            <a:r>
              <a:rPr lang="en-US" dirty="0" smtClean="0"/>
              <a:t>  11,842,645,162 </a:t>
            </a:r>
            <a:r>
              <a:rPr lang="en-US" dirty="0" err="1" smtClean="0"/>
              <a:t>bp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False positive snp calling </a:t>
            </a:r>
            <a:r>
              <a:rPr lang="pt-BR" dirty="0"/>
              <a:t>(</a:t>
            </a:r>
            <a:r>
              <a:rPr lang="pt-BR" dirty="0" smtClean="0"/>
              <a:t>0.45 </a:t>
            </a:r>
            <a:r>
              <a:rPr lang="pt-BR" dirty="0"/>
              <a:t>%)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True SNP </a:t>
            </a:r>
            <a:r>
              <a:rPr lang="en-US" dirty="0"/>
              <a:t>(268258</a:t>
            </a:r>
            <a:r>
              <a:rPr lang="pt-BR" dirty="0" smtClean="0"/>
              <a:t>) – SNP called by short reads; Identical  genotypes beweent short reads and 1001-bp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False SNP </a:t>
            </a:r>
            <a:r>
              <a:rPr lang="pt-BR" dirty="0"/>
              <a:t>(1222) </a:t>
            </a:r>
            <a:r>
              <a:rPr lang="pt-BR" dirty="0" smtClean="0"/>
              <a:t>- </a:t>
            </a:r>
            <a:r>
              <a:rPr lang="pt-BR" dirty="0"/>
              <a:t>SNP </a:t>
            </a:r>
            <a:r>
              <a:rPr lang="pt-BR" dirty="0" smtClean="0"/>
              <a:t>called </a:t>
            </a:r>
            <a:r>
              <a:rPr lang="pt-BR" dirty="0"/>
              <a:t>by short reads; </a:t>
            </a:r>
            <a:r>
              <a:rPr lang="pt-BR" dirty="0" smtClean="0"/>
              <a:t>But 1001-bp has same genotype as 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60" y="4343400"/>
            <a:ext cx="865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 </a:t>
            </a:r>
            <a:r>
              <a:rPr lang="en-US" dirty="0"/>
              <a:t>(</a:t>
            </a:r>
            <a:r>
              <a:rPr lang="en-US" dirty="0" smtClean="0"/>
              <a:t>2.99%)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SNPs called by 1001-bp sequences (282281)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Missed </a:t>
            </a:r>
            <a:r>
              <a:rPr lang="en-US" dirty="0"/>
              <a:t>SNPs (8431) </a:t>
            </a:r>
            <a:r>
              <a:rPr lang="en-US" dirty="0" smtClean="0"/>
              <a:t>– genotype by short reads is same as reference or ‘N’ </a:t>
            </a:r>
            <a:r>
              <a:rPr lang="en-US" dirty="0"/>
              <a:t>(short read </a:t>
            </a:r>
            <a:r>
              <a:rPr lang="en-US" dirty="0" smtClean="0"/>
              <a:t>being ‘N</a:t>
            </a:r>
            <a:r>
              <a:rPr lang="en-US" dirty="0"/>
              <a:t>’: </a:t>
            </a:r>
            <a:r>
              <a:rPr lang="en-US" dirty="0" smtClean="0"/>
              <a:t>3396</a:t>
            </a:r>
            <a:r>
              <a:rPr lang="en-US" dirty="0"/>
              <a:t>; same as ref: 5035)</a:t>
            </a:r>
          </a:p>
        </p:txBody>
      </p:sp>
    </p:spTree>
    <p:extLst>
      <p:ext uri="{BB962C8B-B14F-4D97-AF65-F5344CB8AC3E}">
        <p14:creationId xmlns:p14="http://schemas.microsoft.com/office/powerpoint/2010/main" val="215219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nyong Mao\Documents\temp\igv_snap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5893"/>
            <a:ext cx="7620000" cy="498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457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G8_L5 vs G8 (wild cucumber): should be filtered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743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FF,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7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6D12-FC2A-45E4-AB34-9484A78448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" y="381000"/>
            <a:ext cx="9108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SNP &amp; </a:t>
            </a:r>
            <a:r>
              <a:rPr lang="en-US" dirty="0" err="1"/>
              <a:t>indel</a:t>
            </a:r>
            <a:r>
              <a:rPr lang="en-US" dirty="0"/>
              <a:t> detection </a:t>
            </a:r>
            <a:r>
              <a:rPr lang="en-US" dirty="0" smtClean="0"/>
              <a:t>algorithm – short read mappin</a:t>
            </a:r>
            <a:r>
              <a:rPr lang="en-US" dirty="0"/>
              <a:t>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</a:t>
            </a:r>
            <a:r>
              <a:rPr lang="en-US" dirty="0" err="1" smtClean="0"/>
              <a:t>reseq</a:t>
            </a:r>
            <a:r>
              <a:rPr lang="en-US" dirty="0" smtClean="0"/>
              <a:t> (nature genetics published) data , 44 </a:t>
            </a:r>
            <a:r>
              <a:rPr lang="en-US" dirty="0" err="1" smtClean="0"/>
              <a:t>bp</a:t>
            </a:r>
            <a:r>
              <a:rPr lang="en-US" dirty="0" smtClean="0"/>
              <a:t>, PE,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fr-FR" dirty="0">
                <a:solidFill>
                  <a:srgbClr val="FF0000"/>
                </a:solidFill>
              </a:rPr>
              <a:t>-Q 30 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/>
              <a:t>-q 17 </a:t>
            </a:r>
            <a:r>
              <a:rPr lang="fr-FR" dirty="0">
                <a:solidFill>
                  <a:srgbClr val="FF0000"/>
                </a:solidFill>
              </a:rPr>
              <a:t>-d </a:t>
            </a:r>
            <a:r>
              <a:rPr lang="fr-FR" dirty="0" smtClean="0">
                <a:solidFill>
                  <a:srgbClr val="FF0000"/>
                </a:solidFill>
              </a:rPr>
              <a:t>2000 </a:t>
            </a:r>
            <a:r>
              <a:rPr lang="fr-FR" dirty="0" smtClean="0"/>
              <a:t>(</a:t>
            </a:r>
            <a:r>
              <a:rPr lang="fr-FR" dirty="0" err="1" smtClean="0"/>
              <a:t>decided</a:t>
            </a:r>
            <a:r>
              <a:rPr lang="fr-FR" dirty="0" smtClean="0"/>
              <a:t>  by Honghe. I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en-US" dirty="0"/>
              <a:t>-Q 0 -d 1000000</a:t>
            </a:r>
            <a:r>
              <a:rPr lang="fr-FR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dirty="0" smtClean="0"/>
              <a:t>False positive snp calling </a:t>
            </a:r>
            <a:r>
              <a:rPr lang="pt-BR" dirty="0"/>
              <a:t>(0. 57 %)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True SNP </a:t>
            </a:r>
            <a:r>
              <a:rPr lang="en-US" dirty="0"/>
              <a:t>(217216</a:t>
            </a:r>
            <a:r>
              <a:rPr lang="pt-BR" dirty="0" smtClean="0"/>
              <a:t>) – SNP called by short reads; Identical  genotypes beweent short reads and 1001-bp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False SNP </a:t>
            </a:r>
            <a:r>
              <a:rPr lang="pt-BR" dirty="0"/>
              <a:t>(1247) </a:t>
            </a:r>
            <a:r>
              <a:rPr lang="pt-BR" dirty="0" smtClean="0"/>
              <a:t>- </a:t>
            </a:r>
            <a:r>
              <a:rPr lang="pt-BR" dirty="0"/>
              <a:t>SNP </a:t>
            </a:r>
            <a:r>
              <a:rPr lang="pt-BR" dirty="0" smtClean="0"/>
              <a:t>called </a:t>
            </a:r>
            <a:r>
              <a:rPr lang="pt-BR" dirty="0"/>
              <a:t>by short reads; </a:t>
            </a:r>
            <a:r>
              <a:rPr lang="pt-BR" dirty="0" smtClean="0"/>
              <a:t>But 1001-bp has same genotype as 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60" y="4343400"/>
            <a:ext cx="86512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 negative (?%)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Total SNPs called by 1001-bp sequences (282281)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Missed </a:t>
            </a:r>
            <a:r>
              <a:rPr lang="en-US" sz="1600" dirty="0"/>
              <a:t>SNPs (62900) </a:t>
            </a:r>
            <a:r>
              <a:rPr lang="en-US" sz="1600" dirty="0" smtClean="0"/>
              <a:t>– genotype by short reads is same as reference or ‘N’ </a:t>
            </a:r>
            <a:r>
              <a:rPr lang="en-US" sz="1600" dirty="0"/>
              <a:t>(short read </a:t>
            </a:r>
            <a:r>
              <a:rPr lang="en-US" sz="1600" dirty="0" smtClean="0"/>
              <a:t>being ‘N</a:t>
            </a:r>
            <a:r>
              <a:rPr lang="en-US" sz="1600" dirty="0"/>
              <a:t>’: 58709; </a:t>
            </a:r>
            <a:r>
              <a:rPr lang="en-US" sz="1600" dirty="0" smtClean="0"/>
              <a:t>same as ref: 4191)</a:t>
            </a:r>
          </a:p>
          <a:p>
            <a:endParaRPr lang="en-US" sz="1600" dirty="0"/>
          </a:p>
          <a:p>
            <a:r>
              <a:rPr lang="en-US" sz="1600" dirty="0" smtClean="0"/>
              <a:t>Ref, short-, 1001-bp, all call A/C/G/T        False negative 4191 </a:t>
            </a:r>
            <a:r>
              <a:rPr lang="en-US" sz="1600" dirty="0"/>
              <a:t>/ 221462 = </a:t>
            </a:r>
            <a:r>
              <a:rPr lang="en-US" sz="1600" dirty="0" smtClean="0"/>
              <a:t>1.89%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awk</a:t>
            </a:r>
            <a:r>
              <a:rPr lang="en-US" sz="1600" dirty="0"/>
              <a:t> '$5 != $3' </a:t>
            </a:r>
            <a:r>
              <a:rPr lang="en-US" sz="1600" dirty="0" err="1"/>
              <a:t>temp.noN.ACGT</a:t>
            </a:r>
            <a:r>
              <a:rPr lang="en-US" sz="1600" dirty="0"/>
              <a:t>  | </a:t>
            </a:r>
            <a:r>
              <a:rPr lang="en-US" sz="1600" dirty="0" err="1"/>
              <a:t>wc</a:t>
            </a:r>
            <a:r>
              <a:rPr lang="en-US" sz="1600" dirty="0"/>
              <a:t> -l</a:t>
            </a:r>
          </a:p>
          <a:p>
            <a:r>
              <a:rPr lang="en-US" sz="1600" dirty="0"/>
              <a:t>221462</a:t>
            </a:r>
          </a:p>
          <a:p>
            <a:r>
              <a:rPr lang="en-US" sz="1600" dirty="0" err="1"/>
              <a:t>linyong@boyce:watermelon-reseq</a:t>
            </a:r>
            <a:r>
              <a:rPr lang="en-US" sz="1600" dirty="0"/>
              <a:t>$  </a:t>
            </a:r>
            <a:r>
              <a:rPr lang="en-US" sz="1600" dirty="0" err="1"/>
              <a:t>awk</a:t>
            </a:r>
            <a:r>
              <a:rPr lang="en-US" sz="1600" dirty="0"/>
              <a:t> '$5 != $3 &amp;&amp; ($4 == $3)' </a:t>
            </a:r>
            <a:r>
              <a:rPr lang="en-US" sz="1600" dirty="0" err="1"/>
              <a:t>temp.noN.ACGT</a:t>
            </a:r>
            <a:r>
              <a:rPr lang="en-US" sz="1600" dirty="0"/>
              <a:t> | </a:t>
            </a:r>
            <a:r>
              <a:rPr lang="en-US" sz="1600" dirty="0" err="1"/>
              <a:t>wc</a:t>
            </a:r>
            <a:r>
              <a:rPr lang="en-US" sz="1600" dirty="0"/>
              <a:t> -l</a:t>
            </a:r>
          </a:p>
          <a:p>
            <a:r>
              <a:rPr lang="en-US" sz="1600" dirty="0"/>
              <a:t>4191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014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PI (wild watermelon) vs 97103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73059"/>
              </p:ext>
            </p:extLst>
          </p:nvPr>
        </p:nvGraphicFramePr>
        <p:xfrm>
          <a:off x="457200" y="1397000"/>
          <a:ext cx="71628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282281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Indel</a:t>
                      </a:r>
                      <a:r>
                        <a:rPr lang="en-US" dirty="0" smtClean="0"/>
                        <a:t> (1001bp mapping, some deletion very</a:t>
                      </a:r>
                      <a:r>
                        <a:rPr lang="en-US" baseline="0" dirty="0" smtClean="0"/>
                        <a:t> long)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85744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err="1" smtClean="0"/>
                        <a:t>bp</a:t>
                      </a:r>
                      <a:r>
                        <a:rPr lang="en-US" dirty="0" smtClean="0"/>
                        <a:t> (temp.Q0.c1.pileup, 1001-bp from PI genome)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17652670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63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6680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 </a:t>
            </a:r>
            <a:r>
              <a:rPr lang="en-US" dirty="0"/>
              <a:t>ref.3colum  /home/</a:t>
            </a:r>
            <a:r>
              <a:rPr lang="en-US" dirty="0" err="1"/>
              <a:t>Sunhh</a:t>
            </a:r>
            <a:r>
              <a:rPr lang="en-US" dirty="0"/>
              <a:t>/</a:t>
            </a:r>
            <a:r>
              <a:rPr lang="en-US" dirty="0" err="1"/>
              <a:t>WM_Reseq</a:t>
            </a:r>
            <a:r>
              <a:rPr lang="en-US" dirty="0"/>
              <a:t>/</a:t>
            </a:r>
            <a:r>
              <a:rPr lang="en-US" dirty="0" err="1"/>
              <a:t>Final_Raw</a:t>
            </a:r>
            <a:r>
              <a:rPr lang="en-US" dirty="0"/>
              <a:t>/*/*.1col &gt; temp-102-acc.table &amp;</a:t>
            </a:r>
          </a:p>
          <a:p>
            <a:endParaRPr lang="en-US" dirty="0" smtClean="0"/>
          </a:p>
          <a:p>
            <a:r>
              <a:rPr lang="en-US" dirty="0" err="1" smtClean="0"/>
              <a:t>nohup</a:t>
            </a:r>
            <a:r>
              <a:rPr lang="en-US" dirty="0" smtClean="0"/>
              <a:t>  </a:t>
            </a:r>
            <a:r>
              <a:rPr lang="en-US" dirty="0"/>
              <a:t>snp-table-filter.2 </a:t>
            </a:r>
            <a:r>
              <a:rPr lang="en-US" dirty="0" smtClean="0"/>
              <a:t>    temp-102-acc.table        wm-102acc-snp.noMiss.table  </a:t>
            </a:r>
            <a:r>
              <a:rPr lang="en-US" dirty="0"/>
              <a:t>0.999999 </a:t>
            </a:r>
            <a:r>
              <a:rPr lang="en-US" dirty="0" smtClean="0"/>
              <a:t>&amp;</a:t>
            </a:r>
          </a:p>
          <a:p>
            <a:endParaRPr lang="en-US" dirty="0"/>
          </a:p>
          <a:p>
            <a:r>
              <a:rPr lang="en-US" dirty="0"/>
              <a:t>script-cut-1-colum </a:t>
            </a:r>
            <a:r>
              <a:rPr lang="en-US" dirty="0" smtClean="0"/>
              <a:t> (</a:t>
            </a:r>
            <a:r>
              <a:rPr lang="en-US" dirty="0" err="1" smtClean="0"/>
              <a:t>wwz</a:t>
            </a:r>
            <a:r>
              <a:rPr lang="en-US" dirty="0" smtClean="0"/>
              <a:t> server)</a:t>
            </a:r>
          </a:p>
          <a:p>
            <a:r>
              <a:rPr lang="en-US" dirty="0" smtClean="0"/>
              <a:t>script-colum-2-fasta  ### each column -&gt; each 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</a:p>
          <a:p>
            <a:r>
              <a:rPr lang="en-US" dirty="0"/>
              <a:t> java -</a:t>
            </a:r>
            <a:r>
              <a:rPr lang="en-US" dirty="0" err="1"/>
              <a:t>cp</a:t>
            </a:r>
            <a:r>
              <a:rPr lang="en-US" dirty="0"/>
              <a:t> ~/bin/readseq.jar run  -</a:t>
            </a:r>
            <a:r>
              <a:rPr lang="en-US" dirty="0" err="1"/>
              <a:t>informat</a:t>
            </a:r>
            <a:r>
              <a:rPr lang="en-US" dirty="0"/>
              <a:t>=8 -f 17   </a:t>
            </a:r>
            <a:r>
              <a:rPr lang="en-US" dirty="0" smtClean="0"/>
              <a:t>wm-102acc-snp.noMiss.faseq # </a:t>
            </a:r>
            <a:r>
              <a:rPr lang="en-US" dirty="0" err="1" smtClean="0"/>
              <a:t>fasta</a:t>
            </a:r>
            <a:r>
              <a:rPr lang="en-US" dirty="0" smtClean="0"/>
              <a:t> -&gt; nexus format)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2302" y="0"/>
            <a:ext cx="4461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102 watermelon accessions resequenced</a:t>
            </a:r>
          </a:p>
        </p:txBody>
      </p:sp>
    </p:spTree>
    <p:extLst>
      <p:ext uri="{BB962C8B-B14F-4D97-AF65-F5344CB8AC3E}">
        <p14:creationId xmlns:p14="http://schemas.microsoft.com/office/powerpoint/2010/main" val="2007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2302" y="0"/>
            <a:ext cx="4461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102 watermelon accessions resequenced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SNP/</a:t>
            </a:r>
            <a:r>
              <a:rPr lang="en-US" dirty="0" err="1" smtClean="0"/>
              <a:t>indel</a:t>
            </a:r>
            <a:r>
              <a:rPr lang="en-US" dirty="0" smtClean="0"/>
              <a:t> identification pipeline (raw reads, remove duplicated read pairs, PE mapping, genotype calling)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Honghe has run all 102 accessions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SNP calling false positive and false negative rate &lt; 1% (comparing 97103 reference genome </a:t>
            </a:r>
            <a:r>
              <a:rPr lang="en-US" dirty="0"/>
              <a:t>with </a:t>
            </a:r>
            <a:r>
              <a:rPr lang="en-US" dirty="0" smtClean="0"/>
              <a:t>PI296341-FR assembled genome)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814,730 SNPs in 103 accessions (including 97103)</a:t>
            </a:r>
          </a:p>
          <a:p>
            <a:pPr marL="7985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103 accessions have genotype information</a:t>
            </a:r>
          </a:p>
          <a:p>
            <a:pPr marL="7985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indels</a:t>
            </a:r>
            <a:endParaRPr lang="en-US" dirty="0" smtClean="0"/>
          </a:p>
          <a:p>
            <a:pPr marL="7985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least 2 accessions have different genotypes</a:t>
            </a:r>
          </a:p>
          <a:p>
            <a:pPr marL="346075" lvl="2" indent="-290513">
              <a:buFont typeface="Arial" panose="020B0604020202020204" pitchFamily="34" charset="0"/>
              <a:buChar char="•"/>
            </a:pPr>
            <a:r>
              <a:rPr lang="en-US" dirty="0" smtClean="0"/>
              <a:t>However, if </a:t>
            </a:r>
            <a:r>
              <a:rPr lang="en-US" dirty="0"/>
              <a:t>excluding </a:t>
            </a:r>
            <a:r>
              <a:rPr lang="en-US" dirty="0" smtClean="0"/>
              <a:t>PI386019 (</a:t>
            </a:r>
            <a:r>
              <a:rPr lang="en-US" dirty="0" err="1" smtClean="0"/>
              <a:t>colocynthis</a:t>
            </a:r>
            <a:r>
              <a:rPr lang="en-US" dirty="0"/>
              <a:t>), </a:t>
            </a:r>
            <a:r>
              <a:rPr lang="en-US" dirty="0" smtClean="0"/>
              <a:t> only 175,450 SNPs remained in 102 accessions</a:t>
            </a:r>
          </a:p>
          <a:p>
            <a:pPr marL="346075" lvl="2" indent="-290513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2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7863364" cy="603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655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branch length 654569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245"/>
            <a:ext cx="8858726" cy="679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36117"/>
              </p:ext>
            </p:extLst>
          </p:nvPr>
        </p:nvGraphicFramePr>
        <p:xfrm>
          <a:off x="0" y="0"/>
          <a:ext cx="6324600" cy="706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9953473" imgH="11115592" progId="AcroExch.Document.11">
                  <p:embed/>
                </p:oleObj>
              </mc:Choice>
              <mc:Fallback>
                <p:oleObj name="Acrobat Document" r:id="rId3" imgW="9953473" imgH="1111559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324600" cy="706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wm_reseq.rmClose_4DTv_mis00_mafR05_rmHete.snp​</a:t>
            </a:r>
          </a:p>
        </p:txBody>
      </p:sp>
    </p:spTree>
    <p:extLst>
      <p:ext uri="{BB962C8B-B14F-4D97-AF65-F5344CB8AC3E}">
        <p14:creationId xmlns:p14="http://schemas.microsoft.com/office/powerpoint/2010/main" val="27576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927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loss / gain in Charleston gray relative to 97103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32507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Large 28-35 lb. cylindrical watermelons. </a:t>
            </a:r>
          </a:p>
          <a:p>
            <a:r>
              <a:rPr lang="en-US" dirty="0"/>
              <a:t>Flesh is red, crisp, </a:t>
            </a:r>
            <a:r>
              <a:rPr lang="en-US" dirty="0" err="1"/>
              <a:t>fiberless</a:t>
            </a:r>
            <a:r>
              <a:rPr lang="en-US" dirty="0"/>
              <a:t> and delicious; skin is light greenish gray. Resistant to </a:t>
            </a:r>
            <a:r>
              <a:rPr lang="en-US" dirty="0" err="1"/>
              <a:t>fusarium</a:t>
            </a:r>
            <a:r>
              <a:rPr lang="en-US" dirty="0"/>
              <a:t> wilt, anthracnose and sunburn. Ready for harvest 85 days after sowing. </a:t>
            </a:r>
          </a:p>
        </p:txBody>
      </p:sp>
      <p:pic>
        <p:nvPicPr>
          <p:cNvPr id="8194" name="Picture 2" descr="Watermelon, Charleston 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82" y="1080739"/>
            <a:ext cx="30670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arleston 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45126"/>
            <a:ext cx="6062083" cy="45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71344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Charleston gray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 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Cylindrical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Flesh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 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Skin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gray-green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thick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57638"/>
            <a:ext cx="6257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151" y="5831428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Although its ancestors had all three </a:t>
            </a:r>
            <a:r>
              <a:rPr lang="en-US" i="1" dirty="0"/>
              <a:t>genes</a:t>
            </a:r>
            <a:r>
              <a:rPr lang="en-US" dirty="0"/>
              <a:t>, A. thaliana </a:t>
            </a:r>
            <a:r>
              <a:rPr lang="en-US" i="1" dirty="0"/>
              <a:t>lost</a:t>
            </a:r>
            <a:r>
              <a:rPr lang="en-US" dirty="0"/>
              <a:t> two of them during its evolution, leaving it with only LMI1. </a:t>
            </a:r>
            <a:r>
              <a:rPr lang="en-US" b="1" dirty="0"/>
              <a:t>...</a:t>
            </a:r>
            <a:r>
              <a:rPr lang="en-US" dirty="0"/>
              <a:t> a simple leaf with a single blade</a:t>
            </a:r>
          </a:p>
        </p:txBody>
      </p:sp>
      <p:pic>
        <p:nvPicPr>
          <p:cNvPr id="9221" name="Picture 5" descr="http://www.nature.com/scitable/content/ne0000/ne0000/ne0000/ne0000/115909572/Ath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6" y="1524000"/>
            <a:ext cx="6953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3601" y="190500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 A. thaliana (left) and </a:t>
            </a:r>
            <a:endParaRPr lang="en-US" i="1" dirty="0" smtClean="0"/>
          </a:p>
          <a:p>
            <a:r>
              <a:rPr lang="en-US" i="1" dirty="0" smtClean="0"/>
              <a:t>C</a:t>
            </a:r>
            <a:r>
              <a:rPr lang="en-US" i="1" dirty="0"/>
              <a:t>. </a:t>
            </a:r>
            <a:r>
              <a:rPr lang="en-US" i="1" dirty="0" err="1"/>
              <a:t>hirsuta</a:t>
            </a:r>
            <a:r>
              <a:rPr lang="en-US" i="1" dirty="0"/>
              <a:t> (right) plant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2302" y="0"/>
            <a:ext cx="9132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Leaf Shape Evolution Through Duplication, Regulatory Diversification, and Loss of a </a:t>
            </a:r>
            <a:r>
              <a:rPr lang="en-US" b="1" dirty="0" err="1"/>
              <a:t>Homeobox</a:t>
            </a:r>
            <a:r>
              <a:rPr lang="en-US" b="1" dirty="0"/>
              <a:t> </a:t>
            </a:r>
            <a:r>
              <a:rPr lang="en-US" b="1" dirty="0" smtClean="0"/>
              <a:t>Gene</a:t>
            </a:r>
          </a:p>
          <a:p>
            <a:r>
              <a:rPr lang="en-US" i="1" dirty="0"/>
              <a:t>Science 14 February 2014: </a:t>
            </a:r>
            <a:r>
              <a:rPr lang="en-US" i="1" dirty="0" smtClean="0"/>
              <a:t>Vol</a:t>
            </a:r>
            <a:r>
              <a:rPr lang="en-US" i="1" dirty="0"/>
              <a:t>. 343 no. 6172 pp. 780-783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16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667000"/>
            <a:ext cx="569976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07336" y="2360831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21936" y="2360831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51176" y="2359459"/>
            <a:ext cx="2647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93976" y="2513231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08576" y="2513231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98776" y="2511859"/>
            <a:ext cx="2647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0" y="251185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genome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75560" y="2134972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90160" y="2134972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2133600"/>
            <a:ext cx="2647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1906372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81600" y="1906372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0840" y="1905000"/>
            <a:ext cx="2647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09800" y="1524001"/>
            <a:ext cx="0" cy="114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9272" y="1524000"/>
            <a:ext cx="0" cy="114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617720" y="1524000"/>
            <a:ext cx="0" cy="114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15000" y="1524000"/>
            <a:ext cx="0" cy="114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7400" y="2667000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63824" y="2667000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59224" y="2667000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02224" y="2667000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44401"/>
              </p:ext>
            </p:extLst>
          </p:nvPr>
        </p:nvGraphicFramePr>
        <p:xfrm>
          <a:off x="228601" y="3810000"/>
          <a:ext cx="8561229" cy="8832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1051"/>
                <a:gridCol w="352401"/>
                <a:gridCol w="300525"/>
                <a:gridCol w="749623"/>
                <a:gridCol w="658195"/>
                <a:gridCol w="352401"/>
                <a:gridCol w="300525"/>
                <a:gridCol w="754537"/>
                <a:gridCol w="653281"/>
                <a:gridCol w="3005253"/>
                <a:gridCol w="83343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 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 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strand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abnormal pairs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Abnormal read names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(read_1_ID,read_2_ID, read_3_ID, read_4_ID)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LARGE_DUPLI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0" y="1524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SV format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6163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4696"/>
              </p:ext>
            </p:extLst>
          </p:nvPr>
        </p:nvGraphicFramePr>
        <p:xfrm>
          <a:off x="46463" y="990600"/>
          <a:ext cx="9067800" cy="40024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71646"/>
                <a:gridCol w="774474"/>
                <a:gridCol w="1000362"/>
                <a:gridCol w="774474"/>
                <a:gridCol w="774474"/>
                <a:gridCol w="774474"/>
                <a:gridCol w="774474"/>
                <a:gridCol w="774474"/>
                <a:gridCol w="774474"/>
                <a:gridCol w="77447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raw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mapped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mapped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unique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unique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non-dup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non-dup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R2_s_1_1_sequence.txt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24441905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21292186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87.11%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19014406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77.79%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16649900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68.12%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R2_s_1_2_sequence.txt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24441905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19591044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80.15%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17576932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71.91%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15508237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63.45%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R2_s_2_1_sequence.txt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24810490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21594564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87.04%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19275199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77.69%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16809936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67.75%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R2_s_2_2_sequence.txt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24810490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20082623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80.94%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17987617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72.50%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15775784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63.59%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s_1_1_sequence.txt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34399824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29956032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87.08%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26763045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77.80%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23208006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67.47%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s_1_2_sequence.txt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34399824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27805573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80.83%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24937235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72.49%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21790938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63.35%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s_2_1_sequence.txt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34116634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29640194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86.88%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26479870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77.62%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22915279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67.17%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s_2_2_sequence.txt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34116634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27276717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79.95%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24512159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71.85%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21418057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62.78%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s_3_1_sequence.txt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34038316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29637407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26475622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77.78%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22906419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s_3_2_sequence.txt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34038316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27552186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80.94%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24732816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72.66%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21572498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63.38%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s_5_1_sequence.txt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33333984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28235134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84.70%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25364180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76.09%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22468872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67.41%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s_5_2_sequence.txt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33333984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25030483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75.09%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22665914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20290190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60.87%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s_6_1_sequence.txt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33334498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28189927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84.57%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25330928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75.99%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22452456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67.36%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s_6_2_sequence.txt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33334498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24970502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74.91%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22618347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67.85%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20257741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60.77%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s_7_1_sequence.txt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33044008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28106946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85.06%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25248395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76.41%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22385702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67.75%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s_7_2_sequence.txt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100(bp)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-n 4 -o 1 -e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33044008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25071874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75.87%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22698902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68.69%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20327280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61.52%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" y="5181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PE libraries</a:t>
            </a:r>
          </a:p>
          <a:p>
            <a:r>
              <a:rPr lang="en-US" dirty="0" smtClean="0"/>
              <a:t>Raw coverage for 1 PE library: 30 M x 2 x 100 (</a:t>
            </a:r>
            <a:r>
              <a:rPr lang="en-US" dirty="0" err="1" smtClean="0"/>
              <a:t>bp</a:t>
            </a:r>
            <a:r>
              <a:rPr lang="en-US" dirty="0" smtClean="0"/>
              <a:t>) / 425 </a:t>
            </a:r>
            <a:r>
              <a:rPr lang="en-US" dirty="0" err="1" smtClean="0"/>
              <a:t>Mbp</a:t>
            </a:r>
            <a:r>
              <a:rPr lang="en-US" dirty="0" smtClean="0"/>
              <a:t> = 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Charleston gray PE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95328"/>
              </p:ext>
            </p:extLst>
          </p:nvPr>
        </p:nvGraphicFramePr>
        <p:xfrm>
          <a:off x="1905000" y="1295400"/>
          <a:ext cx="4461492" cy="22802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05128"/>
                <a:gridCol w="1014763"/>
                <a:gridCol w="773151"/>
                <a:gridCol w="12684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Insert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R2_s_1.pair.sam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R2_s_2.pair.sam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s_1.pair.sam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s_2.pair.sam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s_3.pair.sam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s_5.pair.sam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s_6.pair.sam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s_7.pair.sam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381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Charleston gray PE libraries: insert size. Mapped to 97103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866900" y="1293018"/>
          <a:ext cx="5410200" cy="427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717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Detected deletions in Charleston gray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4 filters, 8.4% of deletions were retained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5625"/>
              </p:ext>
            </p:extLst>
          </p:nvPr>
        </p:nvGraphicFramePr>
        <p:xfrm>
          <a:off x="304800" y="5715000"/>
          <a:ext cx="6477001" cy="8915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78008"/>
                <a:gridCol w="806639"/>
                <a:gridCol w="429235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n- parameter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del: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 50% N as cutoff; ins/</a:t>
                      </a:r>
                      <a:r>
                        <a:rPr lang="en-US" sz="1400" b="1" i="0" u="none" strike="noStrike" baseline="0" dirty="0" err="1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inv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: no N; dup: N- filter not used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 pair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snp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pileup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62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SVs which were detected over 8 libraries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323 deletions (n- filter: 50%)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91 (28%) detected in only 1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 detected in all 8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Mean: 1043 </a:t>
            </a:r>
            <a:r>
              <a:rPr lang="en-US" dirty="0" err="1" smtClean="0"/>
              <a:t>bp</a:t>
            </a:r>
            <a:r>
              <a:rPr lang="en-US" dirty="0" smtClean="0"/>
              <a:t> / deletion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total of 336832-bp deletions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 inversions (n-filter: any gap filtered out)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 detected in single library, 1 in three libraries, 1 in five libraries</a:t>
            </a:r>
            <a:endParaRPr lang="en-US" dirty="0"/>
          </a:p>
          <a:p>
            <a:pPr marL="287338" lvl="1" indent="-234950">
              <a:buFont typeface="Arial" panose="020B0604020202020204" pitchFamily="34" charset="0"/>
              <a:buChar char="•"/>
            </a:pPr>
            <a:r>
              <a:rPr lang="en-US" dirty="0" smtClean="0"/>
              <a:t>10 tandem duplications</a:t>
            </a:r>
          </a:p>
          <a:p>
            <a:pPr marL="744538" lvl="2" indent="-234950">
              <a:buFont typeface="Arial" panose="020B0604020202020204" pitchFamily="34" charset="0"/>
              <a:buChar char="•"/>
            </a:pPr>
            <a:r>
              <a:rPr lang="en-US" dirty="0" smtClean="0"/>
              <a:t>3 detected in single library, 2 detected in three libraries, 5 in all eight libraries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521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84948"/>
              </p:ext>
            </p:extLst>
          </p:nvPr>
        </p:nvGraphicFramePr>
        <p:xfrm>
          <a:off x="1295400" y="3886200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library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Combining</a:t>
                      </a:r>
                      <a:r>
                        <a:rPr lang="en-US" baseline="0" dirty="0" smtClean="0"/>
                        <a:t> all</a:t>
                      </a:r>
                      <a:r>
                        <a:rPr lang="en-US" dirty="0" smtClean="0"/>
                        <a:t> 8 libraries to detect SVs (increasing</a:t>
                      </a:r>
                      <a:r>
                        <a:rPr lang="en-US" baseline="0" dirty="0" smtClean="0"/>
                        <a:t> coverage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Tandem duplication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41406"/>
              </p:ext>
            </p:extLst>
          </p:nvPr>
        </p:nvGraphicFramePr>
        <p:xfrm>
          <a:off x="381000" y="762000"/>
          <a:ext cx="8534399" cy="375094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4777"/>
                <a:gridCol w="800934"/>
                <a:gridCol w="1054563"/>
                <a:gridCol w="1054563"/>
                <a:gridCol w="1054563"/>
                <a:gridCol w="1441683"/>
                <a:gridCol w="947772"/>
                <a:gridCol w="947772"/>
                <a:gridCol w="94777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 mark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Left marker for 1-LOD support interval in original map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Right marker for 1-LOD support interval in original map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QTL interval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NW0250299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NW0249853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11,788,499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14,456,572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2,668,073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NW0248574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NW0249974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29,344,332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31,964,968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2,620,636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NW0250956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25,980,598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26,945,334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964,736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NW0248599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NW0250956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25,980,598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27,088,808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1,108,210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NW0249365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NW0250956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25,980,598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26,945,334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964,736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NW0251187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13,296,568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23,463,401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10,166,833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NW0250803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NW0250803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NW0249789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15,402,415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19,145,199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3,742,784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NW0249226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NW0249185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NW0248574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28,236,187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29,344,452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1,108,265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NW0249185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NW0249883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28,236,187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30,555,474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2,319,287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NW0250483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NW0252517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4,754,110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6,976,641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2,222,531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NW0251335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NW0251335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25,424,286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26,204,529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780,243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NW0248648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NW0248648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NW0248282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Chromosome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10,154,278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20,689,338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10,535,060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724400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fruit weight (FWT</a:t>
            </a:r>
            <a:r>
              <a:rPr lang="en-US" sz="1400" dirty="0" smtClean="0"/>
              <a:t>), fruit </a:t>
            </a:r>
            <a:r>
              <a:rPr lang="en-US" sz="1400" dirty="0"/>
              <a:t>length (FL), fruit width (FWD), fruit shape index (FSI),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398146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An integrated genetic map based on </a:t>
            </a:r>
            <a:r>
              <a:rPr lang="en-US" sz="1400" dirty="0" smtClean="0"/>
              <a:t>four mapping </a:t>
            </a:r>
            <a:r>
              <a:rPr lang="en-US" sz="1400" dirty="0"/>
              <a:t>populations and quantitative trait </a:t>
            </a:r>
            <a:r>
              <a:rPr lang="en-US" sz="1400" dirty="0" smtClean="0"/>
              <a:t>loci associated </a:t>
            </a:r>
            <a:r>
              <a:rPr lang="en-US" sz="1400" dirty="0"/>
              <a:t>with economically important traits </a:t>
            </a:r>
            <a:r>
              <a:rPr lang="en-US" sz="1400" dirty="0" smtClean="0"/>
              <a:t>in watermelon </a:t>
            </a:r>
            <a:r>
              <a:rPr lang="en-US" sz="1400" dirty="0"/>
              <a:t>(</a:t>
            </a:r>
            <a:r>
              <a:rPr lang="en-US" sz="1400" dirty="0" err="1"/>
              <a:t>Citrullus</a:t>
            </a:r>
            <a:r>
              <a:rPr lang="en-US" sz="1400" dirty="0"/>
              <a:t> </a:t>
            </a:r>
            <a:r>
              <a:rPr lang="en-US" sz="1400" dirty="0" err="1"/>
              <a:t>lanatus</a:t>
            </a:r>
            <a:r>
              <a:rPr lang="en-US" sz="1400" dirty="0" smtClean="0"/>
              <a:t>); </a:t>
            </a:r>
            <a:r>
              <a:rPr lang="en-US" sz="1400" dirty="0"/>
              <a:t>Ren et al. BMC Plant Biology 2014, 14:33</a:t>
            </a:r>
          </a:p>
        </p:txBody>
      </p:sp>
    </p:spTree>
    <p:extLst>
      <p:ext uri="{BB962C8B-B14F-4D97-AF65-F5344CB8AC3E}">
        <p14:creationId xmlns:p14="http://schemas.microsoft.com/office/powerpoint/2010/main" val="24829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80007"/>
              </p:ext>
            </p:extLst>
          </p:nvPr>
        </p:nvGraphicFramePr>
        <p:xfrm>
          <a:off x="228600" y="304800"/>
          <a:ext cx="8382001" cy="39928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7001"/>
                <a:gridCol w="917454"/>
                <a:gridCol w="917454"/>
                <a:gridCol w="827001"/>
                <a:gridCol w="827001"/>
                <a:gridCol w="827001"/>
                <a:gridCol w="1102669"/>
                <a:gridCol w="1206043"/>
                <a:gridCol w="93037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QTL start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QTL 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QTL interval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Chr2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18,599,586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18,600,240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15,402,415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19,145,199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3,742,784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16,542,609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16,543,106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15,402,415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19,145,199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3,742,784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17,998,556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17,999,715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15,402,415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19,145,199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3,742,784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15,572,848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15,574,071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15,402,415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19,145,199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3,742,784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17,401,354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17,402,379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15,402,415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19,145,199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3,742,784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28,592,501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28,592,866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28,236,187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29,344,452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1,108,265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30,110,279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30,111,646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28,236,187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30,555,474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2,319,287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28,592,501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28,592,866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28,236,187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30,555,474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2,319,287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4,786,251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4,786,676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4,754,110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6,976,641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2,222,531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6,006,528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6,006,843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4,754,110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6,976,641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2,222,531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5,242,371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5,242,720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4,754,110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6,976,641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2,222,531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10,300,658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10,316,774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LARGE_DUPLI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16116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10,154,278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20,689,338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10,535,060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13,598,957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13,608,351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LARGE_DUPLI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9394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FWT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10,154,278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20,689,338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10,535,060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5105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46 deletions (out of 345), 2 inversions (7), 2 duplications  (11) in FWT QTL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2588"/>
              </p:ext>
            </p:extLst>
          </p:nvPr>
        </p:nvGraphicFramePr>
        <p:xfrm>
          <a:off x="0" y="1676400"/>
          <a:ext cx="9144000" cy="51657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7333"/>
                <a:gridCol w="677333"/>
                <a:gridCol w="782638"/>
                <a:gridCol w="782638"/>
                <a:gridCol w="677333"/>
                <a:gridCol w="782638"/>
                <a:gridCol w="782638"/>
                <a:gridCol w="821269"/>
                <a:gridCol w="316018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31417282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32481439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Chr1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32426945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32427161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DELETION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Cla009730,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217-bp intron deletion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GO:0016702 -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oxidoreductase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activity, acting on single donors with incorporation of molecular oxygen, incorporation of two atoms of oxygen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GO:0050474 - (S)-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norcoclaurine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synthase activity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GO:0005506 - iron ion binding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GO:0045431 -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flavonol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synthase activity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GO:0031418 - L-ascorbic acid binding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GO:0016829 -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lyase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GO:0046872 - metal ion binding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GO:0009815 - 1-aminocyclopropane-1-carboxylate oxidase activity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GO:0016491 -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oxidoreductase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activity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FWT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13296568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23463401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15122624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15129954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Cla002116 , exon </a:t>
                      </a:r>
                      <a:r>
                        <a:rPr lang="en-US" sz="1400" smtClean="0"/>
                        <a:t>6,7,8 inverted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GO:0030301 - cholesterol transport</a:t>
                      </a:r>
                    </a:p>
                    <a:p>
                      <a:pPr algn="l"/>
                      <a:r>
                        <a:rPr lang="en-US" sz="1400" dirty="0" smtClean="0"/>
                        <a:t>GO Molecular Function	GO:0008158 - hedgehog receptor activity</a:t>
                      </a:r>
                    </a:p>
                    <a:p>
                      <a:pPr algn="l"/>
                      <a:r>
                        <a:rPr lang="en-US" sz="1400" dirty="0" smtClean="0"/>
                        <a:t>GO Cellular Component	GO:0016020 - membrane</a:t>
                      </a:r>
                    </a:p>
                    <a:p>
                      <a:pPr algn="l"/>
                      <a:r>
                        <a:rPr lang="en-US" sz="1400" dirty="0" smtClean="0"/>
                        <a:t>GO:0016021 - integral to membrane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5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2" y="2438400"/>
            <a:ext cx="9138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</a:rPr>
              <a:t>perl</a:t>
            </a:r>
            <a:r>
              <a:rPr lang="en-US" sz="1400" dirty="0" smtClean="0">
                <a:latin typeface="Courier" pitchFamily="49" charset="0"/>
              </a:rPr>
              <a:t> </a:t>
            </a:r>
            <a:r>
              <a:rPr lang="en-US" sz="1400" dirty="0">
                <a:latin typeface="Courier" pitchFamily="49" charset="0"/>
              </a:rPr>
              <a:t>add_gene.pl watermelon_v1.gff &gt; </a:t>
            </a:r>
            <a:r>
              <a:rPr lang="en-US" sz="1400" dirty="0" smtClean="0">
                <a:latin typeface="Courier" pitchFamily="49" charset="0"/>
              </a:rPr>
              <a:t>add_watermelon_v1.gff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perl</a:t>
            </a:r>
            <a:r>
              <a:rPr lang="en-US" sz="1400" dirty="0" smtClean="0">
                <a:latin typeface="Courier" pitchFamily="49" charset="0"/>
              </a:rPr>
              <a:t> </a:t>
            </a:r>
            <a:r>
              <a:rPr lang="en-US" sz="1400" dirty="0">
                <a:latin typeface="Courier" pitchFamily="49" charset="0"/>
              </a:rPr>
              <a:t>sv_gff3_watermelon.pl -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temp-table -g add_watermelon_v1.gff -s </a:t>
            </a:r>
            <a:r>
              <a:rPr lang="en-US" sz="1400" dirty="0" err="1">
                <a:latin typeface="Courier" pitchFamily="49" charset="0"/>
              </a:rPr>
              <a:t>sort_watermelon</a:t>
            </a:r>
            <a:r>
              <a:rPr lang="en-US" sz="1400" dirty="0">
                <a:latin typeface="Courier" pitchFamily="49" charset="0"/>
              </a:rPr>
              <a:t> -p 2000 -o </a:t>
            </a:r>
            <a:r>
              <a:rPr lang="en-US" sz="1400" dirty="0" err="1" smtClean="0">
                <a:latin typeface="Courier" pitchFamily="49" charset="0"/>
              </a:rPr>
              <a:t>water_out</a:t>
            </a:r>
            <a:r>
              <a:rPr lang="en-US" sz="1400" dirty="0" smtClean="0">
                <a:latin typeface="Courier" pitchFamily="49" charset="0"/>
              </a:rPr>
              <a:t>  ### temp-table 14 columns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381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Watermelon </a:t>
            </a:r>
            <a:r>
              <a:rPr lang="en-US" dirty="0" err="1" smtClean="0"/>
              <a:t>sv</a:t>
            </a:r>
            <a:r>
              <a:rPr lang="en-US" dirty="0" smtClean="0"/>
              <a:t> annotation </a:t>
            </a:r>
            <a:r>
              <a:rPr lang="en-US" dirty="0" err="1" smtClean="0"/>
              <a:t>perl</a:t>
            </a:r>
            <a:r>
              <a:rPr lang="en-US" dirty="0" smtClean="0"/>
              <a:t>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40509"/>
              </p:ext>
            </p:extLst>
          </p:nvPr>
        </p:nvGraphicFramePr>
        <p:xfrm>
          <a:off x="1143000" y="1295400"/>
          <a:ext cx="5334000" cy="24352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3040"/>
                <a:gridCol w="1315480"/>
                <a:gridCol w="1315480"/>
              </a:tblGrid>
              <a:tr h="487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genome 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355,247,419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7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Statistics Based on the pileup file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7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covered </a:t>
                      </a:r>
                      <a:r>
                        <a:rPr lang="en-US" sz="1400" u="none" strike="noStrike" dirty="0" smtClean="0">
                          <a:effectLst/>
                        </a:rPr>
                        <a:t>positions </a:t>
                      </a:r>
                      <a:r>
                        <a:rPr lang="en-US" sz="1400" u="none" strike="noStrike" dirty="0">
                          <a:effectLst/>
                        </a:rPr>
                        <a:t>by at least 1 read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314,302,476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88.4742%</a:t>
                      </a:r>
                    </a:p>
                  </a:txBody>
                  <a:tcPr marL="9525" marR="9525" marT="9525" marB="0" anchor="b"/>
                </a:tc>
              </a:tr>
              <a:tr h="487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covered </a:t>
                      </a:r>
                      <a:r>
                        <a:rPr lang="en-US" sz="1400" u="none" strike="noStrike" dirty="0" err="1">
                          <a:effectLst/>
                        </a:rPr>
                        <a:t>pos</a:t>
                      </a:r>
                      <a:r>
                        <a:rPr lang="en-US" sz="1400" u="none" strike="noStrike" dirty="0">
                          <a:effectLst/>
                        </a:rPr>
                        <a:t> by at least 5 </a:t>
                      </a:r>
                      <a:r>
                        <a:rPr lang="en-US" sz="1400" u="none" strike="noStrike" dirty="0" smtClean="0">
                          <a:effectLst/>
                        </a:rPr>
                        <a:t>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313,082,945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7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covered </a:t>
                      </a:r>
                      <a:r>
                        <a:rPr lang="en-US" sz="1400" u="none" strike="noStrike" dirty="0" err="1">
                          <a:effectLst/>
                        </a:rPr>
                        <a:t>pos</a:t>
                      </a:r>
                      <a:r>
                        <a:rPr lang="en-US" sz="1400" u="none" strike="noStrike" dirty="0">
                          <a:effectLst/>
                        </a:rPr>
                        <a:t> by less than 5 </a:t>
                      </a:r>
                      <a:r>
                        <a:rPr lang="en-US" sz="1400" u="none" strike="noStrike" dirty="0" smtClean="0">
                          <a:effectLst/>
                        </a:rPr>
                        <a:t>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1,219,531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78893"/>
              </p:ext>
            </p:extLst>
          </p:nvPr>
        </p:nvGraphicFramePr>
        <p:xfrm>
          <a:off x="990600" y="4379595"/>
          <a:ext cx="5638800" cy="18688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57413"/>
                <a:gridCol w="1439274"/>
                <a:gridCol w="1242113"/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Divided by [covered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by at least 5 reads]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219,933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0.0702%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 (insertion)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10,956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 (deletion)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18,017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0.0058%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80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 </a:t>
            </a:r>
            <a:r>
              <a:rPr lang="en-US" dirty="0" err="1" smtClean="0"/>
              <a:t>resequencing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6096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chr10   38388735</a:t>
            </a:r>
          </a:p>
          <a:p>
            <a:r>
              <a:rPr lang="en-US" sz="1400" dirty="0"/>
              <a:t>chr11   40097135</a:t>
            </a:r>
          </a:p>
          <a:p>
            <a:r>
              <a:rPr lang="en-US" sz="1400" dirty="0"/>
              <a:t>chr12   36276390</a:t>
            </a:r>
          </a:p>
          <a:p>
            <a:r>
              <a:rPr lang="en-US" sz="1400" dirty="0"/>
              <a:t>chr13   39686181</a:t>
            </a:r>
          </a:p>
          <a:p>
            <a:r>
              <a:rPr lang="en-US" sz="1400" dirty="0"/>
              <a:t>chr14   34156359</a:t>
            </a:r>
          </a:p>
          <a:p>
            <a:r>
              <a:rPr lang="en-US" sz="1400" dirty="0"/>
              <a:t>chr15   55775544</a:t>
            </a:r>
          </a:p>
          <a:p>
            <a:r>
              <a:rPr lang="en-US" sz="1400" dirty="0"/>
              <a:t>chr16   23462993</a:t>
            </a:r>
          </a:p>
          <a:p>
            <a:r>
              <a:rPr lang="en-US" sz="1400" dirty="0"/>
              <a:t>chr17   27122625</a:t>
            </a:r>
          </a:p>
          <a:p>
            <a:r>
              <a:rPr lang="en-US" sz="1400" dirty="0"/>
              <a:t>chr1    36084770</a:t>
            </a:r>
          </a:p>
          <a:p>
            <a:r>
              <a:rPr lang="en-US" sz="1400" dirty="0"/>
              <a:t>chr2    40172906</a:t>
            </a:r>
          </a:p>
          <a:p>
            <a:r>
              <a:rPr lang="en-US" sz="1400" dirty="0"/>
              <a:t>chr3    39907702</a:t>
            </a:r>
          </a:p>
          <a:p>
            <a:r>
              <a:rPr lang="en-US" sz="1400" dirty="0"/>
              <a:t>chr4    25412026</a:t>
            </a:r>
          </a:p>
          <a:p>
            <a:r>
              <a:rPr lang="en-US" sz="1400" dirty="0"/>
              <a:t>chr5    37603955</a:t>
            </a:r>
          </a:p>
          <a:p>
            <a:r>
              <a:rPr lang="en-US" sz="1400" dirty="0"/>
              <a:t>chr6    30670535</a:t>
            </a:r>
          </a:p>
          <a:p>
            <a:r>
              <a:rPr lang="en-US" sz="1400" dirty="0"/>
              <a:t>chr7    31181134</a:t>
            </a:r>
          </a:p>
          <a:p>
            <a:r>
              <a:rPr lang="en-US" sz="1400" dirty="0"/>
              <a:t>chr8    35800839</a:t>
            </a:r>
          </a:p>
          <a:p>
            <a:r>
              <a:rPr lang="en-US" sz="1400" dirty="0"/>
              <a:t>chr9    37514189</a:t>
            </a:r>
          </a:p>
          <a:p>
            <a:r>
              <a:rPr lang="en-US" sz="1400" dirty="0" err="1"/>
              <a:t>Malus_domestica_chloroplast_genome</a:t>
            </a:r>
            <a:r>
              <a:rPr lang="en-US" sz="1400" dirty="0"/>
              <a:t>      160068</a:t>
            </a:r>
          </a:p>
          <a:p>
            <a:r>
              <a:rPr lang="en-US" sz="1400" dirty="0" err="1"/>
              <a:t>Malus_domestica_mitochondrial_genome</a:t>
            </a:r>
            <a:r>
              <a:rPr lang="en-US" sz="1400" dirty="0"/>
              <a:t> </a:t>
            </a:r>
            <a:r>
              <a:rPr lang="en-US" sz="1400" dirty="0" smtClean="0"/>
              <a:t>396947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32672"/>
              </p:ext>
            </p:extLst>
          </p:nvPr>
        </p:nvGraphicFramePr>
        <p:xfrm>
          <a:off x="3810000" y="762000"/>
          <a:ext cx="5181600" cy="37890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0498"/>
                <a:gridCol w="1417608"/>
                <a:gridCol w="961366"/>
                <a:gridCol w="78212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121,597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{GT}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241,945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{AC}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242,040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298,483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688,994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689,641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72,714,248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72,772,769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119,964,919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119,984,176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222,152,194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total(exclude 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387,718,839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total(dinucleotide heter)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2,282,700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0.005888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24400" y="4800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Non-A/C/G/T bases on the ref genome are converted to random nucleotides.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98412"/>
              </p:ext>
            </p:extLst>
          </p:nvPr>
        </p:nvGraphicFramePr>
        <p:xfrm>
          <a:off x="304800" y="533400"/>
          <a:ext cx="8763002" cy="57924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5957"/>
                <a:gridCol w="669611"/>
                <a:gridCol w="669611"/>
                <a:gridCol w="665250"/>
                <a:gridCol w="387467"/>
                <a:gridCol w="669611"/>
                <a:gridCol w="669611"/>
                <a:gridCol w="669611"/>
                <a:gridCol w="457915"/>
                <a:gridCol w="1787756"/>
                <a:gridCol w="99060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 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 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strand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abnormal pairs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Abnormal read names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884221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884482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886071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886334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(FC42CA5AAXX:5:11:543:682#0,FC42CA5AAXX:5:64:1039:1736#0,FC42CA5AAXX:5:101:756:1378#0,FC42CA5AAXX:5:27:368:1230#0,FC42CA5AAXX:5:67:1294:1624#0,FC42CA5AAXX:5:67:1013:1526#0)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DELETION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4848936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4849026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4849100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4849192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(FC42CA5AAXX:5:49:1425:1866#0,FC42CA5AAXX:5:86:40:593#0,FC42CA5AAXX:5:61:952:324#0)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INSERTION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7982107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7982236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8306788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8306875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(FC42CA5AAXX:5:93:309:1029#0,FC42CA5AAXX:5:97:1689:75#0,FC42CA5AAXX:5:90:254:1603#0)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7029817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7029909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7032304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7032391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(FC42CA5AAXX:5:25:1733:937#0,FC42CA5AAXX:5:28:736:1157#0,FC42CA5AAXX:5:52:474:918#0,FC42CA5AAXX:5:120:442:1038#0)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LARGE_DUPLI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Scaffold003056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(F,F,F,F),(R,R,R)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12428408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12429258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(R,R,R,R),(F,F,F)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(FC42CA5AAXX:5:104:145:741#0,FC42CA5AAXX:5:31:1292:1844#0,FC42CA5AAXX:5:10:97:1351#0,FC42CA5AAXX:5:55:57:59#0),(FC42CA5AAXX:5:90:883:589#0,FC42CA5AAXX:5:113:733:1143#0,FC42CA5AAXX:5:25:1738:1126#0)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TRANSLOC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796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79811"/>
              </p:ext>
            </p:extLst>
          </p:nvPr>
        </p:nvGraphicFramePr>
        <p:xfrm>
          <a:off x="228600" y="0"/>
          <a:ext cx="1217700" cy="663517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77396"/>
                <a:gridCol w="540304"/>
              </a:tblGrid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fq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8400" y="609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batch of apple </a:t>
            </a:r>
            <a:r>
              <a:rPr lang="en-US" dirty="0" err="1" smtClean="0"/>
              <a:t>reseq</a:t>
            </a:r>
            <a:r>
              <a:rPr lang="en-US" dirty="0" smtClean="0"/>
              <a:t>. Data by BGI</a:t>
            </a:r>
          </a:p>
          <a:p>
            <a:endParaRPr lang="en-US" dirty="0"/>
          </a:p>
          <a:p>
            <a:r>
              <a:rPr lang="en-US" dirty="0" smtClean="0"/>
              <a:t>28 samples</a:t>
            </a:r>
          </a:p>
          <a:p>
            <a:r>
              <a:rPr lang="en-US" dirty="0" smtClean="0"/>
              <a:t>106 </a:t>
            </a:r>
            <a:r>
              <a:rPr lang="en-US" dirty="0" err="1" smtClean="0"/>
              <a:t>fq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274838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130928_I232_FCC2V36ACXX_L1_SZAIPI032948-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/>
              <a:t>_1.fq.gz</a:t>
            </a:r>
          </a:p>
          <a:p>
            <a:r>
              <a:rPr lang="en-US" dirty="0"/>
              <a:t>130928_I232_FCC2V36ACXX_L1_SZAIPI032948-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/>
              <a:t>_2.fq.gz</a:t>
            </a:r>
          </a:p>
          <a:p>
            <a:r>
              <a:rPr lang="en-US" dirty="0"/>
              <a:t>130928_I232_FCC2V36ACXX_L2_SZAIPI032948-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/>
              <a:t>_1.fq.gz</a:t>
            </a:r>
          </a:p>
          <a:p>
            <a:r>
              <a:rPr lang="en-US" dirty="0"/>
              <a:t>130928_I232_FCC2V36ACXX_L2_SZAIPI032948-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/>
              <a:t>_2.fq.gz</a:t>
            </a:r>
          </a:p>
        </p:txBody>
      </p:sp>
    </p:spTree>
    <p:extLst>
      <p:ext uri="{BB962C8B-B14F-4D97-AF65-F5344CB8AC3E}">
        <p14:creationId xmlns:p14="http://schemas.microsoft.com/office/powerpoint/2010/main" val="1006681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21621"/>
              </p:ext>
            </p:extLst>
          </p:nvPr>
        </p:nvGraphicFramePr>
        <p:xfrm>
          <a:off x="304801" y="0"/>
          <a:ext cx="3646667" cy="678222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1709"/>
                <a:gridCol w="1213290"/>
                <a:gridCol w="584629"/>
                <a:gridCol w="1157039"/>
              </a:tblGrid>
              <a:tr h="632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sampleID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read-90bp-mapped-550of1000-align-ident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bwa-NM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#-of-reads-90bp-mapped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92.39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93.55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97.78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0" y="533400"/>
            <a:ext cx="457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Set </a:t>
            </a:r>
            <a:r>
              <a:rPr lang="en-US" sz="1600" dirty="0" err="1" smtClean="0"/>
              <a:t>bwa</a:t>
            </a:r>
            <a:r>
              <a:rPr lang="en-US" sz="1600" dirty="0" smtClean="0"/>
              <a:t> edit distance parameter such that at least 55% of reads can be mapped</a:t>
            </a:r>
          </a:p>
          <a:p>
            <a:endParaRPr lang="en-US" sz="1400" dirty="0" smtClean="0"/>
          </a:p>
          <a:p>
            <a:r>
              <a:rPr lang="en-US" sz="1400" dirty="0" smtClean="0"/>
              <a:t>For each sample, randomly select 1000 90-bp reads (choose 1 read per 120k sequences). Blast 1000 reads against apple ref.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Count how many reads that are 90-bp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550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read’s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Determine edit distance (-NM) for </a:t>
            </a:r>
            <a:r>
              <a:rPr lang="en-US" sz="1400" dirty="0" err="1" smtClean="0"/>
              <a:t>bwa</a:t>
            </a:r>
            <a:r>
              <a:rPr lang="en-US" sz="1400" dirty="0" smtClean="0"/>
              <a:t>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Using more relaxed </a:t>
            </a:r>
            <a:r>
              <a:rPr lang="en-US" sz="1400" dirty="0" err="1"/>
              <a:t>bwa</a:t>
            </a:r>
            <a:r>
              <a:rPr lang="en-US" sz="1400" dirty="0"/>
              <a:t> alignment parameters for more remotely related species.</a:t>
            </a:r>
          </a:p>
          <a:p>
            <a:endParaRPr lang="en-US" sz="1400" dirty="0" smtClean="0"/>
          </a:p>
          <a:p>
            <a:r>
              <a:rPr lang="en-US" sz="1400" dirty="0" smtClean="0"/>
              <a:t>Assume that 55% reads should be able to be aligned to the ref genome.</a:t>
            </a:r>
          </a:p>
          <a:p>
            <a:r>
              <a:rPr lang="en-US" sz="1400" dirty="0" smtClean="0"/>
              <a:t>No contaminations.</a:t>
            </a:r>
          </a:p>
          <a:p>
            <a:endParaRPr lang="en-US" sz="1400" dirty="0"/>
          </a:p>
          <a:p>
            <a:r>
              <a:rPr lang="en-US" sz="1400" dirty="0" smtClean="0"/>
              <a:t>Since whole read (90-bp) was mapped, no adaptor / barcode in the read;</a:t>
            </a:r>
          </a:p>
          <a:p>
            <a:r>
              <a:rPr lang="en-US" sz="1400" dirty="0" smtClean="0"/>
              <a:t>These 550 mapped reads be random. (20% reads identity 100% ; 15% reads id 99%; 10% reads id. 98%, … ,92% , …, until 1e-15)</a:t>
            </a:r>
          </a:p>
          <a:p>
            <a:endParaRPr lang="en-US" sz="1400" dirty="0"/>
          </a:p>
          <a:p>
            <a:r>
              <a:rPr lang="en-US" sz="1400" dirty="0" smtClean="0"/>
              <a:t>200 reads contaminated.</a:t>
            </a:r>
          </a:p>
          <a:p>
            <a:r>
              <a:rPr lang="en-US" sz="1400" dirty="0" smtClean="0"/>
              <a:t>800 reads non contaminated.</a:t>
            </a:r>
          </a:p>
          <a:p>
            <a:r>
              <a:rPr lang="en-US" sz="1400" dirty="0" smtClean="0"/>
              <a:t>550/800 reads mapped.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8507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457200"/>
            <a:ext cx="899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SNP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 PE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Paired-end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Merge bam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Pileup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Genotype calling</a:t>
            </a:r>
          </a:p>
          <a:p>
            <a:endParaRPr lang="en-US" sz="1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307801"/>
              </p:ext>
            </p:extLst>
          </p:nvPr>
        </p:nvGraphicFramePr>
        <p:xfrm>
          <a:off x="27878" y="2362200"/>
          <a:ext cx="5334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4953000" y="533400"/>
            <a:ext cx="412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samtools</a:t>
            </a:r>
            <a:r>
              <a:rPr lang="en-US" dirty="0"/>
              <a:t> </a:t>
            </a:r>
            <a:r>
              <a:rPr lang="en-US" dirty="0" err="1"/>
              <a:t>mpileup</a:t>
            </a:r>
            <a:r>
              <a:rPr lang="en-US" dirty="0"/>
              <a:t>  -q </a:t>
            </a:r>
            <a:r>
              <a:rPr lang="en-US" dirty="0" smtClean="0"/>
              <a:t>, using 17 </a:t>
            </a:r>
            <a:r>
              <a:rPr lang="en-US" dirty="0"/>
              <a:t>or </a:t>
            </a:r>
            <a:r>
              <a:rPr lang="en-US" u="sng" dirty="0">
                <a:solidFill>
                  <a:srgbClr val="FF0000"/>
                </a:solidFill>
              </a:rPr>
              <a:t>20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 pairs of reads (at least 1 read unique, NM 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104 reads with </a:t>
            </a:r>
            <a:r>
              <a:rPr lang="en-US" dirty="0" err="1" smtClean="0"/>
              <a:t>mapQ</a:t>
            </a:r>
            <a:r>
              <a:rPr lang="en-US" dirty="0" smtClean="0"/>
              <a:t> = 17; 29 reads with </a:t>
            </a:r>
            <a:r>
              <a:rPr lang="en-US" dirty="0" err="1" smtClean="0"/>
              <a:t>mapQ</a:t>
            </a:r>
            <a:r>
              <a:rPr lang="en-US" dirty="0" smtClean="0"/>
              <a:t> =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45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5845"/>
            <a:ext cx="2667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</a:rPr>
              <a:t>awk</a:t>
            </a:r>
            <a:r>
              <a:rPr lang="en-US" sz="1400" dirty="0">
                <a:latin typeface="Courier" pitchFamily="49" charset="0"/>
              </a:rPr>
              <a:t> '$5 == 17'   </a:t>
            </a:r>
            <a:r>
              <a:rPr lang="en-US" sz="1400" dirty="0" err="1">
                <a:latin typeface="Courier" pitchFamily="49" charset="0"/>
              </a:rPr>
              <a:t>redu.sam</a:t>
            </a:r>
            <a:r>
              <a:rPr lang="en-US" sz="1400" dirty="0">
                <a:latin typeface="Courier" pitchFamily="49" charset="0"/>
              </a:rPr>
              <a:t> | </a:t>
            </a:r>
            <a:r>
              <a:rPr lang="en-US" sz="1400" dirty="0" err="1">
                <a:latin typeface="Courier" pitchFamily="49" charset="0"/>
              </a:rPr>
              <a:t>grep</a:t>
            </a:r>
            <a:r>
              <a:rPr lang="en-US" sz="1400" dirty="0">
                <a:latin typeface="Courier" pitchFamily="49" charset="0"/>
              </a:rPr>
              <a:t> -o </a:t>
            </a:r>
            <a:r>
              <a:rPr lang="en-US" sz="1400" dirty="0" err="1">
                <a:latin typeface="Courier" pitchFamily="49" charset="0"/>
              </a:rPr>
              <a:t>XM:i</a:t>
            </a:r>
            <a:r>
              <a:rPr lang="en-US" sz="1400" dirty="0">
                <a:latin typeface="Courier" pitchFamily="49" charset="0"/>
              </a:rPr>
              <a:t>:[0-9]* | sort | </a:t>
            </a:r>
            <a:r>
              <a:rPr lang="en-US" sz="1400" dirty="0" err="1">
                <a:latin typeface="Courier" pitchFamily="49" charset="0"/>
              </a:rPr>
              <a:t>uniq</a:t>
            </a:r>
            <a:r>
              <a:rPr lang="en-US" sz="1400" dirty="0">
                <a:latin typeface="Courier" pitchFamily="49" charset="0"/>
              </a:rPr>
              <a:t> -c</a:t>
            </a:r>
          </a:p>
          <a:p>
            <a:r>
              <a:rPr lang="en-US" sz="1400" dirty="0">
                <a:latin typeface="Courier" pitchFamily="49" charset="0"/>
              </a:rPr>
              <a:t>465</a:t>
            </a:r>
          </a:p>
          <a:p>
            <a:r>
              <a:rPr lang="en-US" sz="1400" dirty="0">
                <a:latin typeface="Courier" pitchFamily="49" charset="0"/>
              </a:rPr>
              <a:t>----------------------</a:t>
            </a:r>
          </a:p>
          <a:p>
            <a:r>
              <a:rPr lang="en-US" sz="1400" dirty="0">
                <a:latin typeface="Courier" pitchFamily="49" charset="0"/>
              </a:rPr>
              <a:t>     20 XM:i:0</a:t>
            </a:r>
          </a:p>
          <a:p>
            <a:r>
              <a:rPr lang="en-US" sz="1400" dirty="0">
                <a:latin typeface="Courier" pitchFamily="49" charset="0"/>
              </a:rPr>
              <a:t>     24 XM:i:1</a:t>
            </a:r>
          </a:p>
          <a:p>
            <a:r>
              <a:rPr lang="en-US" sz="1400" dirty="0">
                <a:latin typeface="Courier" pitchFamily="49" charset="0"/>
              </a:rPr>
              <a:t>      7 XM:i:10</a:t>
            </a:r>
          </a:p>
          <a:p>
            <a:r>
              <a:rPr lang="en-US" sz="1400" dirty="0">
                <a:latin typeface="Courier" pitchFamily="49" charset="0"/>
              </a:rPr>
              <a:t>      3 XM:i:11</a:t>
            </a:r>
          </a:p>
          <a:p>
            <a:r>
              <a:rPr lang="en-US" sz="1400" dirty="0">
                <a:latin typeface="Courier" pitchFamily="49" charset="0"/>
              </a:rPr>
              <a:t>      2 XM:i:12</a:t>
            </a:r>
          </a:p>
          <a:p>
            <a:r>
              <a:rPr lang="en-US" sz="1400" dirty="0">
                <a:latin typeface="Courier" pitchFamily="49" charset="0"/>
              </a:rPr>
              <a:t>      2 XM:i:13</a:t>
            </a:r>
          </a:p>
          <a:p>
            <a:r>
              <a:rPr lang="en-US" sz="1400" dirty="0">
                <a:latin typeface="Courier" pitchFamily="49" charset="0"/>
              </a:rPr>
              <a:t>      2 XM:i:14</a:t>
            </a:r>
          </a:p>
          <a:p>
            <a:r>
              <a:rPr lang="en-US" sz="1400" dirty="0">
                <a:latin typeface="Courier" pitchFamily="49" charset="0"/>
              </a:rPr>
              <a:t>      3 XM:i:15</a:t>
            </a:r>
          </a:p>
          <a:p>
            <a:r>
              <a:rPr lang="en-US" sz="1400" dirty="0">
                <a:latin typeface="Courier" pitchFamily="49" charset="0"/>
              </a:rPr>
              <a:t>      1 XM:i:16</a:t>
            </a:r>
          </a:p>
          <a:p>
            <a:r>
              <a:rPr lang="en-US" sz="1400" dirty="0">
                <a:latin typeface="Courier" pitchFamily="49" charset="0"/>
              </a:rPr>
              <a:t>      1 XM:i:18</a:t>
            </a:r>
          </a:p>
          <a:p>
            <a:r>
              <a:rPr lang="en-US" sz="1400" dirty="0">
                <a:latin typeface="Courier" pitchFamily="49" charset="0"/>
              </a:rPr>
              <a:t>     24 XM:i:2</a:t>
            </a:r>
          </a:p>
          <a:p>
            <a:r>
              <a:rPr lang="en-US" sz="1400" dirty="0">
                <a:latin typeface="Courier" pitchFamily="49" charset="0"/>
              </a:rPr>
              <a:t>    238 XM:i:3</a:t>
            </a:r>
          </a:p>
          <a:p>
            <a:r>
              <a:rPr lang="en-US" sz="1400" dirty="0">
                <a:latin typeface="Courier" pitchFamily="49" charset="0"/>
              </a:rPr>
              <a:t>     37 XM:i:4</a:t>
            </a:r>
          </a:p>
          <a:p>
            <a:r>
              <a:rPr lang="en-US" sz="1400" dirty="0">
                <a:latin typeface="Courier" pitchFamily="49" charset="0"/>
              </a:rPr>
              <a:t>     37 XM:i:5</a:t>
            </a:r>
          </a:p>
          <a:p>
            <a:r>
              <a:rPr lang="en-US" sz="1400" dirty="0">
                <a:latin typeface="Courier" pitchFamily="49" charset="0"/>
              </a:rPr>
              <a:t>     32 XM:i:6</a:t>
            </a:r>
          </a:p>
          <a:p>
            <a:r>
              <a:rPr lang="en-US" sz="1400" dirty="0">
                <a:latin typeface="Courier" pitchFamily="49" charset="0"/>
              </a:rPr>
              <a:t>     18 XM:i:7</a:t>
            </a:r>
          </a:p>
          <a:p>
            <a:r>
              <a:rPr lang="en-US" sz="1400" dirty="0">
                <a:latin typeface="Courier" pitchFamily="49" charset="0"/>
              </a:rPr>
              <a:t>      9 XM:i:8</a:t>
            </a:r>
          </a:p>
          <a:p>
            <a:r>
              <a:rPr lang="en-US" sz="1400" dirty="0">
                <a:latin typeface="Courier" pitchFamily="49" charset="0"/>
              </a:rPr>
              <a:t>      5 XM:i:9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335845"/>
            <a:ext cx="2438400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awk</a:t>
            </a:r>
            <a:r>
              <a:rPr lang="en-US" sz="1400" dirty="0">
                <a:latin typeface="Courier" pitchFamily="49" charset="0"/>
              </a:rPr>
              <a:t> '$5 == 25'   </a:t>
            </a:r>
            <a:r>
              <a:rPr lang="en-US" sz="1400" dirty="0" err="1">
                <a:latin typeface="Courier" pitchFamily="49" charset="0"/>
              </a:rPr>
              <a:t>redu.sam</a:t>
            </a:r>
            <a:r>
              <a:rPr lang="en-US" sz="1400" dirty="0">
                <a:latin typeface="Courier" pitchFamily="49" charset="0"/>
              </a:rPr>
              <a:t> | </a:t>
            </a:r>
            <a:r>
              <a:rPr lang="en-US" sz="1400" dirty="0" err="1">
                <a:latin typeface="Courier" pitchFamily="49" charset="0"/>
              </a:rPr>
              <a:t>grep</a:t>
            </a:r>
            <a:r>
              <a:rPr lang="en-US" sz="1400" dirty="0">
                <a:latin typeface="Courier" pitchFamily="49" charset="0"/>
              </a:rPr>
              <a:t> -o </a:t>
            </a:r>
            <a:r>
              <a:rPr lang="en-US" sz="1400" dirty="0" err="1">
                <a:latin typeface="Courier" pitchFamily="49" charset="0"/>
              </a:rPr>
              <a:t>XM:i</a:t>
            </a:r>
            <a:r>
              <a:rPr lang="en-US" sz="1400" dirty="0">
                <a:latin typeface="Courier" pitchFamily="49" charset="0"/>
              </a:rPr>
              <a:t>:[0-9]* | sort | </a:t>
            </a:r>
            <a:r>
              <a:rPr lang="en-US" sz="1400" dirty="0" err="1">
                <a:latin typeface="Courier" pitchFamily="49" charset="0"/>
              </a:rPr>
              <a:t>uniq</a:t>
            </a:r>
            <a:r>
              <a:rPr lang="en-US" sz="1400" dirty="0">
                <a:latin typeface="Courier" pitchFamily="49" charset="0"/>
              </a:rPr>
              <a:t> -c</a:t>
            </a:r>
          </a:p>
          <a:p>
            <a:r>
              <a:rPr lang="en-US" sz="1400" dirty="0">
                <a:latin typeface="Courier" pitchFamily="49" charset="0"/>
              </a:rPr>
              <a:t>167</a:t>
            </a:r>
          </a:p>
          <a:p>
            <a:r>
              <a:rPr lang="en-US" sz="1400" dirty="0">
                <a:latin typeface="Courier" pitchFamily="49" charset="0"/>
              </a:rPr>
              <a:t>----------------------</a:t>
            </a:r>
          </a:p>
          <a:p>
            <a:r>
              <a:rPr lang="en-US" sz="1400" dirty="0">
                <a:latin typeface="Courier" pitchFamily="49" charset="0"/>
              </a:rPr>
              <a:t>     10 XM:i:0</a:t>
            </a:r>
          </a:p>
          <a:p>
            <a:r>
              <a:rPr lang="en-US" sz="1400" dirty="0">
                <a:latin typeface="Courier" pitchFamily="49" charset="0"/>
              </a:rPr>
              <a:t>     13 XM:i:1</a:t>
            </a:r>
          </a:p>
          <a:p>
            <a:r>
              <a:rPr lang="en-US" sz="1400" dirty="0">
                <a:latin typeface="Courier" pitchFamily="49" charset="0"/>
              </a:rPr>
              <a:t>     12 XM:i:2</a:t>
            </a:r>
          </a:p>
          <a:p>
            <a:r>
              <a:rPr lang="en-US" sz="1400" dirty="0">
                <a:latin typeface="Courier" pitchFamily="49" charset="0"/>
              </a:rPr>
              <a:t>    132 XM:i:3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685800"/>
            <a:ext cx="3698488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awk</a:t>
            </a:r>
            <a:r>
              <a:rPr lang="en-US" sz="1400" dirty="0">
                <a:latin typeface="Courier" pitchFamily="49" charset="0"/>
              </a:rPr>
              <a:t> '$5 &gt;= 20'   </a:t>
            </a:r>
            <a:r>
              <a:rPr lang="en-US" sz="1400" dirty="0" err="1">
                <a:latin typeface="Courier" pitchFamily="49" charset="0"/>
              </a:rPr>
              <a:t>redu.sam</a:t>
            </a:r>
            <a:r>
              <a:rPr lang="en-US" sz="1400" dirty="0">
                <a:latin typeface="Courier" pitchFamily="49" charset="0"/>
              </a:rPr>
              <a:t> | </a:t>
            </a:r>
            <a:r>
              <a:rPr lang="en-US" sz="1400" dirty="0" err="1">
                <a:latin typeface="Courier" pitchFamily="49" charset="0"/>
              </a:rPr>
              <a:t>grep</a:t>
            </a:r>
            <a:r>
              <a:rPr lang="en-US" sz="1400" dirty="0">
                <a:latin typeface="Courier" pitchFamily="49" charset="0"/>
              </a:rPr>
              <a:t> -o </a:t>
            </a:r>
            <a:r>
              <a:rPr lang="en-US" sz="1400" dirty="0" err="1">
                <a:latin typeface="Courier" pitchFamily="49" charset="0"/>
              </a:rPr>
              <a:t>XM:i</a:t>
            </a:r>
            <a:r>
              <a:rPr lang="en-US" sz="1400" dirty="0">
                <a:latin typeface="Courier" pitchFamily="49" charset="0"/>
              </a:rPr>
              <a:t>:[0-9]* | sort | </a:t>
            </a:r>
            <a:r>
              <a:rPr lang="en-US" sz="1400" dirty="0" err="1">
                <a:latin typeface="Courier" pitchFamily="49" charset="0"/>
              </a:rPr>
              <a:t>uniq</a:t>
            </a:r>
            <a:r>
              <a:rPr lang="en-US" sz="1400" dirty="0">
                <a:latin typeface="Courier" pitchFamily="49" charset="0"/>
              </a:rPr>
              <a:t> -c</a:t>
            </a:r>
          </a:p>
          <a:p>
            <a:r>
              <a:rPr lang="en-US" sz="1400" dirty="0">
                <a:latin typeface="Courier" pitchFamily="49" charset="0"/>
              </a:rPr>
              <a:t>7562</a:t>
            </a:r>
          </a:p>
          <a:p>
            <a:r>
              <a:rPr lang="en-US" sz="1400" dirty="0">
                <a:latin typeface="Courier" pitchFamily="49" charset="0"/>
              </a:rPr>
              <a:t>----------------------</a:t>
            </a:r>
          </a:p>
          <a:p>
            <a:r>
              <a:rPr lang="en-US" sz="1400" dirty="0">
                <a:latin typeface="Courier" pitchFamily="49" charset="0"/>
              </a:rPr>
              <a:t>   3610 XM:i:0</a:t>
            </a:r>
          </a:p>
          <a:p>
            <a:r>
              <a:rPr lang="en-US" sz="1400" dirty="0">
                <a:latin typeface="Courier" pitchFamily="49" charset="0"/>
              </a:rPr>
              <a:t>   1997 XM:i:1</a:t>
            </a:r>
          </a:p>
          <a:p>
            <a:r>
              <a:rPr lang="en-US" sz="1400" dirty="0">
                <a:latin typeface="Courier" pitchFamily="49" charset="0"/>
              </a:rPr>
              <a:t>      7 XM:i:10</a:t>
            </a:r>
          </a:p>
          <a:p>
            <a:r>
              <a:rPr lang="en-US" sz="1400" dirty="0">
                <a:latin typeface="Courier" pitchFamily="49" charset="0"/>
              </a:rPr>
              <a:t>      3 XM:i:11</a:t>
            </a:r>
          </a:p>
          <a:p>
            <a:r>
              <a:rPr lang="en-US" sz="1400" dirty="0">
                <a:latin typeface="Courier" pitchFamily="49" charset="0"/>
              </a:rPr>
              <a:t>      1 XM:i:12</a:t>
            </a:r>
          </a:p>
          <a:p>
            <a:r>
              <a:rPr lang="en-US" sz="1400" dirty="0">
                <a:latin typeface="Courier" pitchFamily="49" charset="0"/>
              </a:rPr>
              <a:t>      1 XM:i:13</a:t>
            </a:r>
          </a:p>
          <a:p>
            <a:r>
              <a:rPr lang="en-US" sz="1400" dirty="0">
                <a:latin typeface="Courier" pitchFamily="49" charset="0"/>
              </a:rPr>
              <a:t>      1 XM:i:14</a:t>
            </a:r>
          </a:p>
          <a:p>
            <a:r>
              <a:rPr lang="en-US" sz="1400" dirty="0">
                <a:latin typeface="Courier" pitchFamily="49" charset="0"/>
              </a:rPr>
              <a:t>      3 XM:i:15</a:t>
            </a:r>
          </a:p>
          <a:p>
            <a:r>
              <a:rPr lang="en-US" sz="1400" dirty="0">
                <a:latin typeface="Courier" pitchFamily="49" charset="0"/>
              </a:rPr>
              <a:t>      1 XM:i:16</a:t>
            </a:r>
          </a:p>
          <a:p>
            <a:r>
              <a:rPr lang="en-US" sz="1400" dirty="0">
                <a:latin typeface="Courier" pitchFamily="49" charset="0"/>
              </a:rPr>
              <a:t>      1 XM:i:17</a:t>
            </a:r>
          </a:p>
          <a:p>
            <a:r>
              <a:rPr lang="en-US" sz="1400" dirty="0">
                <a:latin typeface="Courier" pitchFamily="49" charset="0"/>
              </a:rPr>
              <a:t>      1 XM:i:18</a:t>
            </a:r>
          </a:p>
          <a:p>
            <a:r>
              <a:rPr lang="en-US" sz="1400" dirty="0">
                <a:latin typeface="Courier" pitchFamily="49" charset="0"/>
              </a:rPr>
              <a:t>   1120 XM:i:2</a:t>
            </a:r>
          </a:p>
          <a:p>
            <a:r>
              <a:rPr lang="en-US" sz="1400" dirty="0">
                <a:latin typeface="Courier" pitchFamily="49" charset="0"/>
              </a:rPr>
              <a:t>      1 XM:i:21</a:t>
            </a:r>
          </a:p>
          <a:p>
            <a:r>
              <a:rPr lang="en-US" sz="1400" dirty="0">
                <a:latin typeface="Courier" pitchFamily="49" charset="0"/>
              </a:rPr>
              <a:t>      1 XM:i:23</a:t>
            </a:r>
          </a:p>
          <a:p>
            <a:r>
              <a:rPr lang="en-US" sz="1400" dirty="0">
                <a:latin typeface="Courier" pitchFamily="49" charset="0"/>
              </a:rPr>
              <a:t>    496 XM:i:3</a:t>
            </a:r>
          </a:p>
          <a:p>
            <a:r>
              <a:rPr lang="en-US" sz="1400" dirty="0">
                <a:latin typeface="Courier" pitchFamily="49" charset="0"/>
              </a:rPr>
              <a:t>    159 XM:i:4</a:t>
            </a:r>
          </a:p>
          <a:p>
            <a:r>
              <a:rPr lang="en-US" sz="1400" dirty="0">
                <a:latin typeface="Courier" pitchFamily="49" charset="0"/>
              </a:rPr>
              <a:t>     68 XM:i:5</a:t>
            </a:r>
          </a:p>
          <a:p>
            <a:r>
              <a:rPr lang="en-US" sz="1400" dirty="0">
                <a:latin typeface="Courier" pitchFamily="49" charset="0"/>
              </a:rPr>
              <a:t>     44 XM:i:6</a:t>
            </a:r>
          </a:p>
          <a:p>
            <a:r>
              <a:rPr lang="en-US" sz="1400" dirty="0">
                <a:latin typeface="Courier" pitchFamily="49" charset="0"/>
              </a:rPr>
              <a:t>     26 XM:i:7</a:t>
            </a:r>
          </a:p>
          <a:p>
            <a:r>
              <a:rPr lang="en-US" sz="1400" dirty="0">
                <a:latin typeface="Courier" pitchFamily="49" charset="0"/>
              </a:rPr>
              <a:t>     12 XM:i:8</a:t>
            </a:r>
          </a:p>
          <a:p>
            <a:r>
              <a:rPr lang="en-US" sz="1400" dirty="0">
                <a:latin typeface="Courier" pitchFamily="49" charset="0"/>
              </a:rPr>
              <a:t>      9 </a:t>
            </a:r>
            <a:r>
              <a:rPr lang="en-US" sz="1400" dirty="0" smtClean="0">
                <a:latin typeface="Courier" pitchFamily="49" charset="0"/>
              </a:rPr>
              <a:t>XM:i:9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smtClean="0">
                <a:latin typeface="Courier" pitchFamily="49" charset="0"/>
              </a:rPr>
              <a:t>0.28% of mapped reads (orphan reads, </a:t>
            </a:r>
            <a:r>
              <a:rPr lang="en-US" sz="1400" dirty="0" err="1" smtClean="0">
                <a:latin typeface="Courier" pitchFamily="49" charset="0"/>
              </a:rPr>
              <a:t>abnorm</a:t>
            </a:r>
            <a:r>
              <a:rPr lang="en-US" sz="1400" dirty="0" smtClean="0">
                <a:latin typeface="Courier" pitchFamily="49" charset="0"/>
              </a:rPr>
              <a:t>. Paired reads) (XM &gt;= 10)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64223"/>
            <a:ext cx="464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7898 pairs (</a:t>
            </a:r>
            <a:r>
              <a:rPr lang="en-US" dirty="0" smtClean="0"/>
              <a:t>15796 reads), 12322 mapped reads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71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565065"/>
            <a:ext cx="91440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awk '$1 != "N" '    74.q20.1colum | wc -l</a:t>
            </a:r>
          </a:p>
          <a:p>
            <a:r>
              <a:rPr lang="pt-BR" sz="1100" dirty="0" smtClean="0"/>
              <a:t>321,590,201 (83%)</a:t>
            </a:r>
          </a:p>
          <a:p>
            <a:r>
              <a:rPr lang="pt-BR" sz="1100" dirty="0"/>
              <a:t>grep "    [ACGT]  [ACGT]$" temp.74.q20.4colum &gt; temp.74.q20.4colum.A-A</a:t>
            </a:r>
          </a:p>
          <a:p>
            <a:r>
              <a:rPr lang="pt-BR" sz="1100" dirty="0"/>
              <a:t>wc -l  temp.74.q20.4colum.A-A</a:t>
            </a:r>
          </a:p>
          <a:p>
            <a:r>
              <a:rPr lang="pt-BR" sz="1100" dirty="0" smtClean="0"/>
              <a:t>318,175,940 temp.74.q20.4colum.A-A</a:t>
            </a:r>
          </a:p>
          <a:p>
            <a:r>
              <a:rPr lang="pt-BR" sz="1100" dirty="0"/>
              <a:t>awk '$3 != $4' temp.74.q20.4colum.A-A | wc -l</a:t>
            </a:r>
          </a:p>
          <a:p>
            <a:r>
              <a:rPr lang="pt-BR" sz="1100" dirty="0" smtClean="0"/>
              <a:t>2,108,680</a:t>
            </a:r>
            <a:endParaRPr lang="pt-BR" sz="1100" dirty="0"/>
          </a:p>
          <a:p>
            <a:r>
              <a:rPr lang="pt-BR" sz="1100" dirty="0"/>
              <a:t>awk '$4 == "*" || $4 ~ /+/' temp.74.q20.4colum | wc -l</a:t>
            </a:r>
          </a:p>
          <a:p>
            <a:r>
              <a:rPr lang="pt-BR" sz="1100" dirty="0" smtClean="0"/>
              <a:t>471,639</a:t>
            </a:r>
            <a:endParaRPr lang="pt-BR" sz="1100" dirty="0"/>
          </a:p>
          <a:p>
            <a:r>
              <a:rPr lang="pt-BR" sz="1100" dirty="0"/>
              <a:t>grep "^[AGCT][AGCT]$"  74.q20.1colum | wc -l</a:t>
            </a:r>
          </a:p>
          <a:p>
            <a:r>
              <a:rPr lang="pt-BR" sz="1100" dirty="0" smtClean="0"/>
              <a:t>1,403,139</a:t>
            </a:r>
            <a:endParaRPr lang="pt-BR" sz="1100" dirty="0"/>
          </a:p>
          <a:p>
            <a:endParaRPr lang="pt-BR" sz="1100" dirty="0"/>
          </a:p>
          <a:p>
            <a:endParaRPr lang="pt-BR" sz="1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88677"/>
              </p:ext>
            </p:extLst>
          </p:nvPr>
        </p:nvGraphicFramePr>
        <p:xfrm>
          <a:off x="762000" y="0"/>
          <a:ext cx="56007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Apple id 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 99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</a:t>
                      </a:r>
                      <a:r>
                        <a:rPr lang="en-US" sz="1400" dirty="0" err="1" smtClean="0"/>
                        <a:t>basee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14.6 </a:t>
                      </a:r>
                      <a:r>
                        <a:rPr lang="en-US" sz="1400" dirty="0" err="1" smtClean="0"/>
                        <a:t>Gbases</a:t>
                      </a:r>
                      <a:r>
                        <a:rPr lang="en-US" sz="1400" dirty="0" smtClean="0"/>
                        <a:t> (7.4 + 7.2)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 Gb (6.5 + 6.5)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Genome coverage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74% (286,133,031)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Bwa</a:t>
                      </a:r>
                      <a:r>
                        <a:rPr lang="en-US" sz="1400" dirty="0" smtClean="0"/>
                        <a:t> 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 –o 1 (90bp)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 –o 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Substitute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2.1M/318M = </a:t>
                      </a:r>
                      <a:r>
                        <a:rPr lang="en-US" sz="1400" dirty="0" smtClean="0"/>
                        <a:t>0.66%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5.8M/282M = </a:t>
                      </a:r>
                      <a:r>
                        <a:rPr lang="en-US" sz="1400" dirty="0" smtClean="0"/>
                        <a:t>2.1%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0.91M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Heterozygosity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1.40M</a:t>
                      </a:r>
                      <a:r>
                        <a:rPr lang="en-US" sz="1400" baseline="0" dirty="0" smtClean="0"/>
                        <a:t> / 322M = 0.44%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200" dirty="0" smtClean="0">
                          <a:latin typeface="Courier" pitchFamily="49" charset="0"/>
                        </a:rPr>
                        <a:t>70466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136008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136266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137081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461020 AG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462298 CT</a:t>
                      </a:r>
                      <a:endParaRPr lang="da-DK" sz="1200" dirty="0" smtClean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2.26M</a:t>
                      </a:r>
                      <a:r>
                        <a:rPr lang="en-US" sz="1400" baseline="0" dirty="0" smtClean="0"/>
                        <a:t> / 286M = 0.79%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116017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216293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217680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247142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731431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733501 AG</a:t>
                      </a:r>
                    </a:p>
                    <a:p>
                      <a:endParaRPr lang="da-DK" sz="1200" dirty="0" smtClean="0">
                        <a:latin typeface="Courier" pitchFamily="49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23803"/>
              </p:ext>
            </p:extLst>
          </p:nvPr>
        </p:nvGraphicFramePr>
        <p:xfrm>
          <a:off x="3581400" y="4800600"/>
          <a:ext cx="5181600" cy="1337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0498"/>
                <a:gridCol w="1417608"/>
                <a:gridCol w="961366"/>
                <a:gridCol w="78212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121,597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{GT}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241,945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{AC}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242,040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298,483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688,994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689,641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4142"/>
              </p:ext>
            </p:extLst>
          </p:nvPr>
        </p:nvGraphicFramePr>
        <p:xfrm>
          <a:off x="6553200" y="304800"/>
          <a:ext cx="251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Chloroplast substitution rate for id 99:</a:t>
                      </a:r>
                    </a:p>
                    <a:p>
                      <a:r>
                        <a:rPr lang="en-US" dirty="0" smtClean="0"/>
                        <a:t>143 / 108680 = 0.13%</a:t>
                      </a:r>
                      <a:endParaRPr lang="en-US" dirty="0"/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Mitochondrial substitution rate:</a:t>
                      </a:r>
                    </a:p>
                    <a:p>
                      <a:r>
                        <a:rPr lang="en-US" dirty="0" smtClean="0"/>
                        <a:t>217 / 359776 = 0.060 %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659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11559"/>
              </p:ext>
            </p:extLst>
          </p:nvPr>
        </p:nvGraphicFramePr>
        <p:xfrm>
          <a:off x="762000" y="0"/>
          <a:ext cx="624840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Apple id 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 99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</a:t>
                      </a:r>
                      <a:r>
                        <a:rPr lang="en-US" sz="1400" dirty="0" err="1" smtClean="0"/>
                        <a:t>basee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 Gb (6.5 + 6.5)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Genome coverage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65.9% (255,643,405)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74% (286,133,031)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Bwa</a:t>
                      </a:r>
                      <a:r>
                        <a:rPr lang="en-US" sz="1400" dirty="0" smtClean="0"/>
                        <a:t> 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-n 3 –o 1 (90bp)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-n 6 –o 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Substitute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1.79%  </a:t>
                      </a:r>
                    </a:p>
                    <a:p>
                      <a:r>
                        <a:rPr lang="en-US" sz="1400" dirty="0" smtClean="0"/>
                        <a:t>(4,513,678</a:t>
                      </a:r>
                      <a:r>
                        <a:rPr lang="en-US" sz="1400" baseline="0" dirty="0" smtClean="0"/>
                        <a:t> / 252,375,633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2.07%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(5,819,143 / 281,540,397)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813,021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909,117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Heterozygosity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+mj-lt"/>
                        </a:rPr>
                        <a:t> 0.48% (1,234,823/255,643,405)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 66055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121579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123151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142497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390558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390983 AG</a:t>
                      </a:r>
                      <a:endParaRPr lang="da-DK" sz="1200" dirty="0" smtClean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0.79%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(2,262,064 / 286,133,031)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116017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216293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217680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247142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731431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733501 AG</a:t>
                      </a:r>
                    </a:p>
                    <a:p>
                      <a:endParaRPr lang="da-DK" sz="1200" dirty="0" smtClean="0">
                        <a:latin typeface="Courier" pitchFamily="49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Chloroplast substitution rate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0.13%</a:t>
                      </a:r>
                    </a:p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(144 / 108712)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0.13%</a:t>
                      </a:r>
                    </a:p>
                    <a:p>
                      <a:r>
                        <a:rPr lang="en-US" sz="1400" dirty="0" smtClean="0"/>
                        <a:t>(143 / 108680 )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Mitochondrial substitution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0.058%</a:t>
                      </a:r>
                    </a:p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(209 / 359758)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0.060 %</a:t>
                      </a:r>
                    </a:p>
                    <a:p>
                      <a:r>
                        <a:rPr lang="en-US" sz="1400" dirty="0" smtClean="0"/>
                        <a:t>(217 / 359776 )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63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94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grep</a:t>
            </a:r>
            <a:r>
              <a:rPr lang="en-US" sz="1400" dirty="0"/>
              <a:t> "  [ACGT]  [ACGT]  [ACGT]$"   temp.ref.nm3.nm6.5colum &gt; </a:t>
            </a:r>
            <a:r>
              <a:rPr lang="en-US" sz="1400" dirty="0" smtClean="0"/>
              <a:t>temp.ref.nm3.nm6.A-A-A.5colum</a:t>
            </a:r>
          </a:p>
          <a:p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3912"/>
              </p:ext>
            </p:extLst>
          </p:nvPr>
        </p:nvGraphicFramePr>
        <p:xfrm>
          <a:off x="1066800" y="1397000"/>
          <a:ext cx="65532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single</a:t>
                      </a:r>
                      <a:r>
                        <a:rPr lang="en-US" baseline="0" dirty="0" smtClean="0"/>
                        <a:t> nucleotide sites. Sites covered by both –n 3 &amp; -n 6 mapping.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248,836,587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Identical genotype by –n 3 &amp; -n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248,741,858 (99.96%)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SNPs by “-n 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4,177,438 (1.68%)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SNPs by “-n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4,164,456 (1.67%,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less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than –n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Identical SNPs by –n 3 &amp; -n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4,122,445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0022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ref </a:t>
            </a:r>
            <a:r>
              <a:rPr lang="en-US" dirty="0"/>
              <a:t>is A/C/G/T, -n 3 is  A/C/G/T, -n 6 is  A/C/G/T,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grep</a:t>
            </a:r>
            <a:r>
              <a:rPr lang="en-US" sz="1200" dirty="0"/>
              <a:t> "  [ACGT]  [N]     [ACGT]$"   temp.ref.nm3.nm6.5colum &gt;  </a:t>
            </a:r>
            <a:r>
              <a:rPr lang="en-US" sz="1200" dirty="0" smtClean="0"/>
              <a:t>temp.ref.nm3.nm6.A-N-A.5colum</a:t>
            </a:r>
          </a:p>
          <a:p>
            <a:r>
              <a:rPr lang="pt-BR" sz="1200" dirty="0"/>
              <a:t>wc -l temp.ref.nm3.nm6.A-N-A.5colum</a:t>
            </a:r>
          </a:p>
          <a:p>
            <a:r>
              <a:rPr lang="pt-BR" sz="1200" dirty="0" smtClean="0"/>
              <a:t>32,375,747 temp.ref.nm3.nm6.A-N-A.5colum</a:t>
            </a:r>
          </a:p>
          <a:p>
            <a:r>
              <a:rPr lang="pt-BR" sz="1200" dirty="0"/>
              <a:t>awk '$3 != $5' temp.ref.nm3.nm6.A-N-A.5colum | head</a:t>
            </a:r>
          </a:p>
          <a:p>
            <a:r>
              <a:rPr lang="pt-BR" sz="1200" dirty="0"/>
              <a:t>chr10   460     G       N       </a:t>
            </a:r>
            <a:r>
              <a:rPr lang="pt-BR" sz="1200" dirty="0" smtClean="0"/>
              <a:t>A</a:t>
            </a:r>
          </a:p>
          <a:p>
            <a:r>
              <a:rPr lang="pt-BR" sz="1200" dirty="0"/>
              <a:t>awk '$3 != $5' temp.ref.nm3.nm6.A-N-A.5colum | wc -l</a:t>
            </a:r>
          </a:p>
          <a:p>
            <a:r>
              <a:rPr lang="pt-BR" sz="1200" dirty="0" smtClean="0"/>
              <a:t>1,579,918</a:t>
            </a:r>
          </a:p>
          <a:p>
            <a:r>
              <a:rPr lang="pt-BR" sz="1200" dirty="0"/>
              <a:t>1579918 / 32375747 = </a:t>
            </a:r>
            <a:r>
              <a:rPr lang="pt-BR" sz="1200" dirty="0" smtClean="0"/>
              <a:t>4.88% </a:t>
            </a:r>
            <a:endParaRPr lang="pt-BR" sz="1200" dirty="0"/>
          </a:p>
          <a:p>
            <a:endParaRPr lang="pt-BR" sz="1200" dirty="0" smtClean="0"/>
          </a:p>
          <a:p>
            <a:r>
              <a:rPr lang="pt-BR" sz="1600" dirty="0" smtClean="0"/>
              <a:t>in ~30 Mbp region only covered/genotyped by –n 6 mapping, substition rate is ~5%</a:t>
            </a:r>
            <a:endParaRPr lang="pt-BR" sz="16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2875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721"/>
            <a:ext cx="91440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Bwa</a:t>
            </a:r>
            <a:r>
              <a:rPr lang="en-US" sz="1400" dirty="0" smtClean="0"/>
              <a:t> –n 6</a:t>
            </a:r>
          </a:p>
          <a:p>
            <a:r>
              <a:rPr lang="en-US" sz="1400" dirty="0" smtClean="0"/>
              <a:t>FCC2UPNACXX:6:1104:1311:61493#GGTGACTT  </a:t>
            </a:r>
            <a:r>
              <a:rPr lang="en-US" sz="1400" dirty="0"/>
              <a:t>89      chr13   34061578        0       90M     =       34061578        0       GTGCCCCTCAACACAGAGGGTCACCTTCATTCGACATGGGTATCCCTGATGAGGAGTGAGTTAATCATCAAAACATTGATCAACATGAGA </a:t>
            </a:r>
            <a:r>
              <a:rPr lang="en-US" sz="1400" dirty="0" smtClean="0">
                <a:solidFill>
                  <a:srgbClr val="FF0000"/>
                </a:solidFill>
              </a:rPr>
              <a:t>XT:A:R</a:t>
            </a:r>
            <a:r>
              <a:rPr lang="en-US" sz="1400" dirty="0" smtClean="0"/>
              <a:t>       </a:t>
            </a:r>
            <a:r>
              <a:rPr lang="en-US" sz="1400" dirty="0">
                <a:solidFill>
                  <a:srgbClr val="FF0000"/>
                </a:solidFill>
              </a:rPr>
              <a:t>NM:i:4</a:t>
            </a:r>
            <a:r>
              <a:rPr lang="en-US" sz="1400" dirty="0"/>
              <a:t>  SM:i:0  AM:i:0  X0:i:8  X1:i:31 XM:i:4  XO:i:0  XG:i:0  </a:t>
            </a:r>
            <a:r>
              <a:rPr lang="en-US" sz="1400" dirty="0" smtClean="0"/>
              <a:t>MD:Z:7C20C27C3C29    </a:t>
            </a:r>
            <a:r>
              <a:rPr lang="en-US" sz="1400" dirty="0" smtClean="0">
                <a:solidFill>
                  <a:srgbClr val="FF0000"/>
                </a:solidFill>
              </a:rPr>
              <a:t>mate not mapped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Bwa</a:t>
            </a:r>
            <a:r>
              <a:rPr lang="en-US" sz="1400" dirty="0" smtClean="0">
                <a:solidFill>
                  <a:srgbClr val="FF0000"/>
                </a:solidFill>
              </a:rPr>
              <a:t> –n 3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FCC2UPNACXX:6:1104:1311:61493#GGTGACTT  99      chr15   11954419        29      82M1I7M =       11954784        447     TCTCATGTTGATCAATGTTTTGATGATTAACTCACTCCTCATCAGGGATACCCATGTCGAATGAAGGTGACCCTCTGTGTTGAGGGGCAC   </a:t>
            </a:r>
            <a:r>
              <a:rPr lang="en-US" sz="1400" dirty="0">
                <a:solidFill>
                  <a:srgbClr val="FF0000"/>
                </a:solidFill>
              </a:rPr>
              <a:t>XT:A:U  NM:i:3  </a:t>
            </a:r>
            <a:r>
              <a:rPr lang="en-US" sz="1400" dirty="0"/>
              <a:t>SM:i:29 AM:i:29 X0:i:1  X1:i:0  XM:i:2  </a:t>
            </a:r>
            <a:r>
              <a:rPr lang="en-US" sz="1400" dirty="0">
                <a:solidFill>
                  <a:srgbClr val="FF0000"/>
                </a:solidFill>
              </a:rPr>
              <a:t>XO:i:1  </a:t>
            </a:r>
            <a:r>
              <a:rPr lang="en-US" sz="1400" dirty="0"/>
              <a:t>XG:i:1</a:t>
            </a:r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 smtClean="0"/>
              <a:t>MD:Z:33G41C13  </a:t>
            </a:r>
            <a:r>
              <a:rPr lang="en-US" sz="1400" dirty="0" smtClean="0">
                <a:solidFill>
                  <a:srgbClr val="FF0000"/>
                </a:solidFill>
              </a:rPr>
              <a:t>mate mapped with NM:13. mate mapping generates SNP.</a:t>
            </a:r>
            <a:endParaRPr lang="en-US" sz="1400" dirty="0"/>
          </a:p>
          <a:p>
            <a:r>
              <a:rPr lang="en-US" sz="1400" dirty="0"/>
              <a:t>FCC2UPNACXX:6:1104:1311:61493#GGTGACTT  147     chr15   11954784        29      </a:t>
            </a:r>
            <a:r>
              <a:rPr lang="en-US" sz="1400" dirty="0">
                <a:solidFill>
                  <a:srgbClr val="00B050"/>
                </a:solidFill>
              </a:rPr>
              <a:t>8S19M1D2M1I60M</a:t>
            </a:r>
            <a:r>
              <a:rPr lang="en-US" sz="1400" dirty="0"/>
              <a:t>  =       11954419        -447    CAAAGCTGAAGAGAGTAAGAATAAGTGCGTTTCCCACAGACGGTGCCAAATGTTGATTTACAAAATCAACGAGGACTTTGGTACAATAGA   XT:A:M  </a:t>
            </a:r>
            <a:r>
              <a:rPr lang="en-US" sz="1400" dirty="0">
                <a:solidFill>
                  <a:srgbClr val="00B050"/>
                </a:solidFill>
              </a:rPr>
              <a:t>NM:i:13</a:t>
            </a:r>
            <a:r>
              <a:rPr lang="en-US" sz="1400" dirty="0"/>
              <a:t> SM:i:29 AM:i:29 </a:t>
            </a:r>
            <a:r>
              <a:rPr lang="en-US" sz="1400" dirty="0">
                <a:solidFill>
                  <a:srgbClr val="00B050"/>
                </a:solidFill>
              </a:rPr>
              <a:t>XM:i:11</a:t>
            </a:r>
            <a:r>
              <a:rPr lang="en-US" sz="1400" dirty="0"/>
              <a:t> XO:i:2  XG:i:2  MD:Z:8G0G9^T12T2C7A5G0C9G0T10T5C3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906780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chr15   17468848        C       A       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Bwa</a:t>
            </a:r>
            <a:r>
              <a:rPr lang="en-US" sz="1400" dirty="0" smtClean="0">
                <a:solidFill>
                  <a:srgbClr val="FF0000"/>
                </a:solidFill>
              </a:rPr>
              <a:t> –n 6</a:t>
            </a:r>
          </a:p>
          <a:p>
            <a:r>
              <a:rPr lang="en-US" sz="1400" dirty="0"/>
              <a:t>FCC2UPNACXX:5:2207:4006:59004#GGTGACTT  89      chr2    25982578        0       90M     =       25982578        0       CATTCATGAGCATCACTCATGTCAATCTAGCTTCGAAAGCTTCATTTACAGAGTTCTAGCTTCAAAAGCTTTATTTACAAAAGCTCCAGC </a:t>
            </a:r>
            <a:r>
              <a:rPr lang="en-US" sz="1400" dirty="0" smtClean="0">
                <a:solidFill>
                  <a:srgbClr val="FF0000"/>
                </a:solidFill>
              </a:rPr>
              <a:t>XT:A:R       </a:t>
            </a:r>
            <a:r>
              <a:rPr lang="en-US" sz="1400" dirty="0">
                <a:solidFill>
                  <a:srgbClr val="FF0000"/>
                </a:solidFill>
              </a:rPr>
              <a:t>NM:i:4</a:t>
            </a:r>
            <a:r>
              <a:rPr lang="en-US" sz="1400" dirty="0"/>
              <a:t>  SM:i:0  AM:i:0  X0:i:2  X1:i:2  XM:i:4  XO:i:0  XG:i:0  MD:Z:9T43C17C14T3       XA:Z:chr17,-26629081,90M,4;chr15,+50390074,90M,5;chr7,+17448766,90M,5</a:t>
            </a:r>
            <a:r>
              <a:rPr lang="en-US" sz="1400" dirty="0" smtClean="0"/>
              <a:t>;    mate not mapped</a:t>
            </a:r>
            <a:endParaRPr lang="en-US" sz="1400" dirty="0"/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Bwa</a:t>
            </a:r>
            <a:r>
              <a:rPr lang="en-US" sz="1400" dirty="0" smtClean="0">
                <a:solidFill>
                  <a:srgbClr val="FF0000"/>
                </a:solidFill>
              </a:rPr>
              <a:t> –n 3</a:t>
            </a:r>
          </a:p>
          <a:p>
            <a:r>
              <a:rPr lang="en-US" sz="1400" dirty="0"/>
              <a:t>FCC2UPNACXX:5:2207:4006:59004#GGTGACTT  83      chr15   17469221        29      27M1I62M        =       17468795        -515    CATTCATGAGCATCACTCATGTCAATCTAGCTTCGAAAGCTTCATTTACAGAGTTCTAGCTTCAAAAGCTTTATTTACAAAAGCTCCAGC   </a:t>
            </a:r>
            <a:r>
              <a:rPr lang="en-US" sz="1400" dirty="0" smtClean="0">
                <a:solidFill>
                  <a:srgbClr val="FF0000"/>
                </a:solidFill>
              </a:rPr>
              <a:t>XT:A:U   </a:t>
            </a:r>
            <a:r>
              <a:rPr lang="en-US" sz="1400" dirty="0">
                <a:solidFill>
                  <a:srgbClr val="FF0000"/>
                </a:solidFill>
              </a:rPr>
              <a:t>NM:i:3  </a:t>
            </a:r>
            <a:r>
              <a:rPr lang="en-US" sz="1400" dirty="0"/>
              <a:t>XN:i:1  SM:i:29 AM:i:29 X0:i:1  X1:i:0  </a:t>
            </a:r>
            <a:r>
              <a:rPr lang="en-US" sz="1400" dirty="0">
                <a:solidFill>
                  <a:srgbClr val="FF0000"/>
                </a:solidFill>
              </a:rPr>
              <a:t>XM:i:2  XO:i:1  </a:t>
            </a:r>
            <a:r>
              <a:rPr lang="en-US" sz="1400" dirty="0"/>
              <a:t>XG:i:1  MD:Z:52C17C18</a:t>
            </a:r>
          </a:p>
          <a:p>
            <a:r>
              <a:rPr lang="en-US" sz="1400" dirty="0"/>
              <a:t>FCC2UPNACXX:5:2207:4006:59004#GGTGACTT  163     chr15   17468795        29      1S34M1I19M2I7M1I3M2I16M4S       =       17469221        515     AATTTATTTTTCTTATCTTTCAGAGACATCTGTATAAACCCCATCAGATGGTAATAAAAATAAATAAATTAAATTAAAAAAAAAAGGGCA </a:t>
            </a:r>
            <a:r>
              <a:rPr lang="en-US" sz="1400" dirty="0" smtClean="0"/>
              <a:t>XT:A:M  </a:t>
            </a:r>
            <a:r>
              <a:rPr lang="en-US" sz="1400" dirty="0"/>
              <a:t>NM:i:13 XN:i:1  SM:i:29 AM:i:29 </a:t>
            </a:r>
            <a:r>
              <a:rPr lang="en-US" sz="1400" dirty="0">
                <a:solidFill>
                  <a:srgbClr val="00B050"/>
                </a:solidFill>
              </a:rPr>
              <a:t>XM:i:7  XO:i:4  </a:t>
            </a:r>
            <a:r>
              <a:rPr lang="en-US" sz="1400" dirty="0"/>
              <a:t>XG:i:6  MD:Z:13G6G25G6C1C10A0C11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55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ref </a:t>
            </a:r>
            <a:r>
              <a:rPr lang="en-US" dirty="0">
                <a:solidFill>
                  <a:srgbClr val="00B050"/>
                </a:solidFill>
              </a:rPr>
              <a:t>is </a:t>
            </a:r>
            <a:r>
              <a:rPr lang="en-US" dirty="0" smtClean="0">
                <a:solidFill>
                  <a:srgbClr val="00B050"/>
                </a:solidFill>
              </a:rPr>
              <a:t>Y ([CT]), </a:t>
            </a:r>
            <a:r>
              <a:rPr lang="en-US" dirty="0">
                <a:solidFill>
                  <a:srgbClr val="00B050"/>
                </a:solidFill>
              </a:rPr>
              <a:t>-n 3 </a:t>
            </a:r>
            <a:r>
              <a:rPr lang="en-US" dirty="0" smtClean="0">
                <a:solidFill>
                  <a:srgbClr val="00B050"/>
                </a:solidFill>
              </a:rPr>
              <a:t>is genotyped, </a:t>
            </a:r>
            <a:r>
              <a:rPr lang="en-US" dirty="0">
                <a:solidFill>
                  <a:srgbClr val="00B050"/>
                </a:solidFill>
              </a:rPr>
              <a:t>-n 6 is  </a:t>
            </a:r>
            <a:r>
              <a:rPr lang="en-US" dirty="0" smtClean="0">
                <a:solidFill>
                  <a:srgbClr val="00B050"/>
                </a:solidFill>
              </a:rPr>
              <a:t>genotyped, 371,364 sites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77897"/>
              </p:ext>
            </p:extLst>
          </p:nvPr>
        </p:nvGraphicFramePr>
        <p:xfrm>
          <a:off x="457200" y="3810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[CT]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8920 (2.40%)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12172 (3.28%)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C or genotype is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351914 (94.8%)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348554 (93.9%)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2860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ref </a:t>
            </a:r>
            <a:r>
              <a:rPr lang="en-US" sz="1600" dirty="0">
                <a:solidFill>
                  <a:srgbClr val="00B050"/>
                </a:solidFill>
              </a:rPr>
              <a:t>is </a:t>
            </a:r>
            <a:r>
              <a:rPr lang="en-US" sz="1600" dirty="0" smtClean="0">
                <a:solidFill>
                  <a:srgbClr val="00B050"/>
                </a:solidFill>
              </a:rPr>
              <a:t>W ([AT]), </a:t>
            </a:r>
            <a:r>
              <a:rPr lang="en-US" sz="1600" dirty="0">
                <a:solidFill>
                  <a:srgbClr val="00B050"/>
                </a:solidFill>
              </a:rPr>
              <a:t>-n 3 </a:t>
            </a:r>
            <a:r>
              <a:rPr lang="en-US" sz="1600" dirty="0" smtClean="0">
                <a:solidFill>
                  <a:srgbClr val="00B050"/>
                </a:solidFill>
              </a:rPr>
              <a:t>is genotyped, </a:t>
            </a:r>
            <a:r>
              <a:rPr lang="en-US" sz="1600" dirty="0">
                <a:solidFill>
                  <a:srgbClr val="00B050"/>
                </a:solidFill>
              </a:rPr>
              <a:t>-n 6 is  </a:t>
            </a:r>
            <a:r>
              <a:rPr lang="en-US" sz="1600" dirty="0" smtClean="0">
                <a:solidFill>
                  <a:srgbClr val="00B050"/>
                </a:solidFill>
              </a:rPr>
              <a:t>genotyped, 158,608 sites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48710"/>
              </p:ext>
            </p:extLst>
          </p:nvPr>
        </p:nvGraphicFramePr>
        <p:xfrm>
          <a:off x="609600" y="26670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[AT]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3438 (2.17%)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4515 (2.85%)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A or genotype is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142996 (90.2%)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142123 (89.6%)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92.4%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-n 6: ref is [AT], genotype is [AT], 4916 / 185630 = 2.65%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4340423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09600" y="44958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ref </a:t>
            </a:r>
            <a:r>
              <a:rPr lang="en-US" sz="1600" dirty="0">
                <a:solidFill>
                  <a:srgbClr val="00B050"/>
                </a:solidFill>
              </a:rPr>
              <a:t>is M</a:t>
            </a:r>
            <a:r>
              <a:rPr lang="en-US" sz="1600" dirty="0" smtClean="0">
                <a:solidFill>
                  <a:srgbClr val="00B050"/>
                </a:solidFill>
              </a:rPr>
              <a:t> ([AC]), </a:t>
            </a:r>
            <a:r>
              <a:rPr lang="en-US" sz="1600" dirty="0">
                <a:solidFill>
                  <a:srgbClr val="00B050"/>
                </a:solidFill>
              </a:rPr>
              <a:t>-n 3 </a:t>
            </a:r>
            <a:r>
              <a:rPr lang="en-US" sz="1600" dirty="0" smtClean="0">
                <a:solidFill>
                  <a:srgbClr val="00B050"/>
                </a:solidFill>
              </a:rPr>
              <a:t>is genotyped, </a:t>
            </a:r>
            <a:r>
              <a:rPr lang="en-US" sz="1600" dirty="0">
                <a:solidFill>
                  <a:srgbClr val="00B050"/>
                </a:solidFill>
              </a:rPr>
              <a:t>-n 6 is  </a:t>
            </a:r>
            <a:r>
              <a:rPr lang="en-US" sz="1600" dirty="0" smtClean="0">
                <a:solidFill>
                  <a:srgbClr val="00B050"/>
                </a:solidFill>
              </a:rPr>
              <a:t>genotyped, 126,573 sites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82596"/>
              </p:ext>
            </p:extLst>
          </p:nvPr>
        </p:nvGraphicFramePr>
        <p:xfrm>
          <a:off x="609600" y="48768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[AC]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2465(1.95%)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3213 (2.5%)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Genotype is A or genotype is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116005 (91.7%)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115164 (91.0%)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93.5 %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 6: ref is [AC], genotype is [AC], 3509 / 149838 = 2.34%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1905000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-n 6: ref is [CT</a:t>
            </a:r>
            <a:r>
              <a:rPr lang="en-US" sz="1400" dirty="0"/>
              <a:t>], genotype is [CT], 13664 / 445477 = </a:t>
            </a:r>
            <a:r>
              <a:rPr lang="en-US" sz="1400" dirty="0" smtClean="0"/>
              <a:t>3.07%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25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868596"/>
              </p:ext>
            </p:extLst>
          </p:nvPr>
        </p:nvGraphicFramePr>
        <p:xfrm>
          <a:off x="37214" y="1447800"/>
          <a:ext cx="72675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04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Dynamically set </a:t>
            </a:r>
            <a:r>
              <a:rPr lang="en-US" dirty="0" err="1"/>
              <a:t>bwa</a:t>
            </a:r>
            <a:r>
              <a:rPr lang="en-US" dirty="0"/>
              <a:t> edit distance parameter such that </a:t>
            </a:r>
            <a:r>
              <a:rPr lang="en-US" dirty="0" smtClean="0"/>
              <a:t>~70%of </a:t>
            </a:r>
            <a:r>
              <a:rPr lang="en-US" dirty="0"/>
              <a:t>reads can be </a:t>
            </a:r>
            <a:r>
              <a:rPr lang="en-US" dirty="0" smtClean="0"/>
              <a:t>mapped. 60% reads are properly paired which are used for genotyping.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160" y="228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awk</a:t>
            </a:r>
            <a:r>
              <a:rPr lang="en-US" sz="1600" dirty="0">
                <a:latin typeface="Courier" pitchFamily="49" charset="0"/>
              </a:rPr>
              <a:t> 'BEGIN{FS = "\t"; OFS = "\t";}{print $1,$2,$3,$9,$4,$5,$6,$10,$7, $8, $17}' 3sv.simple </a:t>
            </a:r>
            <a:r>
              <a:rPr lang="en-US" sz="1600" dirty="0" smtClean="0">
                <a:latin typeface="Courier" pitchFamily="49" charset="0"/>
              </a:rPr>
              <a:t>| </a:t>
            </a:r>
            <a:r>
              <a:rPr lang="en-US" sz="1600" dirty="0" err="1" smtClean="0">
                <a:latin typeface="Courier" pitchFamily="49" charset="0"/>
              </a:rPr>
              <a:t>sed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>
                <a:latin typeface="Courier" pitchFamily="49" charset="0"/>
              </a:rPr>
              <a:t>'s/,//' | </a:t>
            </a:r>
            <a:r>
              <a:rPr lang="en-US" sz="1600" dirty="0" err="1">
                <a:latin typeface="Courier" pitchFamily="49" charset="0"/>
              </a:rPr>
              <a:t>sed</a:t>
            </a:r>
            <a:r>
              <a:rPr lang="en-US" sz="1600" dirty="0">
                <a:latin typeface="Courier" pitchFamily="49" charset="0"/>
              </a:rPr>
              <a:t> 's/,//' &gt; G8_L5.3sv.fmt.ip</a:t>
            </a:r>
          </a:p>
        </p:txBody>
      </p:sp>
    </p:spTree>
    <p:extLst>
      <p:ext uri="{BB962C8B-B14F-4D97-AF65-F5344CB8AC3E}">
        <p14:creationId xmlns:p14="http://schemas.microsoft.com/office/powerpoint/2010/main" val="2023271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Chloroplast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387 SNP sites (no </a:t>
            </a:r>
            <a:r>
              <a:rPr lang="en-US" sz="1400" dirty="0" err="1" smtClean="0"/>
              <a:t>indel</a:t>
            </a:r>
            <a:r>
              <a:rPr lang="en-US" sz="1400" dirty="0" smtClean="0"/>
              <a:t>, no heterozygous genotype, no N, at least 1 </a:t>
            </a:r>
            <a:r>
              <a:rPr lang="en-US" sz="1400" dirty="0" err="1" smtClean="0"/>
              <a:t>snp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Tree </a:t>
            </a:r>
            <a:r>
              <a:rPr lang="en-US" sz="1400" dirty="0"/>
              <a:t>length = 403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 excluding uninformative characters = 0.9252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6705600" cy="535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509713"/>
            <a:ext cx="634545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3670" y="0"/>
            <a:ext cx="9067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Chloroplast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387 SNP sites (no </a:t>
            </a:r>
            <a:r>
              <a:rPr lang="en-US" sz="1400" dirty="0" err="1" smtClean="0"/>
              <a:t>indel</a:t>
            </a:r>
            <a:r>
              <a:rPr lang="en-US" sz="1400" dirty="0" smtClean="0"/>
              <a:t>, no heterozygous genotype, no N, at least 1 </a:t>
            </a:r>
            <a:r>
              <a:rPr lang="en-US" sz="1400" dirty="0" err="1" smtClean="0"/>
              <a:t>snp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MP method, bootstrap 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bootstrap </a:t>
            </a:r>
            <a:r>
              <a:rPr lang="en-US" sz="1400" dirty="0" err="1"/>
              <a:t>nreps</a:t>
            </a:r>
            <a:r>
              <a:rPr lang="en-US" sz="1400" dirty="0"/>
              <a:t>=200 </a:t>
            </a:r>
            <a:r>
              <a:rPr lang="en-US" sz="1400" dirty="0" err="1"/>
              <a:t>treefile</a:t>
            </a:r>
            <a:r>
              <a:rPr lang="en-US" sz="1400" dirty="0"/>
              <a:t>=</a:t>
            </a:r>
            <a:r>
              <a:rPr lang="en-US" sz="1400" dirty="0" err="1"/>
              <a:t>boot.tre</a:t>
            </a:r>
            <a:r>
              <a:rPr lang="en-US" sz="1400" dirty="0"/>
              <a:t> search=heuristic/ start=stepwise </a:t>
            </a:r>
            <a:r>
              <a:rPr lang="en-US" sz="1400" dirty="0" err="1"/>
              <a:t>addseq</a:t>
            </a:r>
            <a:r>
              <a:rPr lang="en-US" sz="1400" dirty="0"/>
              <a:t>=random </a:t>
            </a:r>
            <a:r>
              <a:rPr lang="en-US" sz="1400" dirty="0" err="1"/>
              <a:t>nreps</a:t>
            </a:r>
            <a:r>
              <a:rPr lang="en-US" sz="1400" dirty="0"/>
              <a:t>=10 swap=TBR;</a:t>
            </a:r>
          </a:p>
        </p:txBody>
      </p:sp>
    </p:spTree>
    <p:extLst>
      <p:ext uri="{BB962C8B-B14F-4D97-AF65-F5344CB8AC3E}">
        <p14:creationId xmlns:p14="http://schemas.microsoft.com/office/powerpoint/2010/main" val="27998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67437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3670" y="0"/>
            <a:ext cx="906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Chloroplast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387 SNP sites (no </a:t>
            </a:r>
            <a:r>
              <a:rPr lang="en-US" sz="1400" dirty="0" err="1" smtClean="0"/>
              <a:t>indel</a:t>
            </a:r>
            <a:r>
              <a:rPr lang="en-US" sz="1400" dirty="0" smtClean="0"/>
              <a:t>, no heterozygous genotype, no N, at least 1 </a:t>
            </a:r>
            <a:r>
              <a:rPr lang="en-US" sz="1400" dirty="0" err="1" smtClean="0"/>
              <a:t>snp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ML method </a:t>
            </a:r>
          </a:p>
        </p:txBody>
      </p:sp>
    </p:spTree>
    <p:extLst>
      <p:ext uri="{BB962C8B-B14F-4D97-AF65-F5344CB8AC3E}">
        <p14:creationId xmlns:p14="http://schemas.microsoft.com/office/powerpoint/2010/main" val="35104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mitochondrial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551 </a:t>
            </a:r>
            <a:r>
              <a:rPr lang="en-US" sz="1400" dirty="0" smtClean="0"/>
              <a:t>sites (no </a:t>
            </a:r>
            <a:r>
              <a:rPr lang="en-US" sz="1400" dirty="0" err="1" smtClean="0"/>
              <a:t>indel</a:t>
            </a:r>
            <a:r>
              <a:rPr lang="en-US" sz="1400" dirty="0" smtClean="0"/>
              <a:t>, no heterozygous genotype</a:t>
            </a:r>
            <a:r>
              <a:rPr lang="en-US" sz="1400" dirty="0"/>
              <a:t>, </a:t>
            </a:r>
            <a:r>
              <a:rPr lang="en-US" sz="1400" dirty="0" smtClean="0"/>
              <a:t>no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Tree </a:t>
            </a:r>
            <a:r>
              <a:rPr lang="en-US" sz="1400" dirty="0"/>
              <a:t>length = 652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 excluding uninformative characters = 0.8124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3038"/>
            <a:ext cx="762877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3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957609 </a:t>
            </a:r>
            <a:r>
              <a:rPr lang="en-US" sz="1400" dirty="0" smtClean="0"/>
              <a:t>sites (no </a:t>
            </a:r>
            <a:r>
              <a:rPr lang="en-US" sz="1400" dirty="0" err="1" smtClean="0"/>
              <a:t>indel</a:t>
            </a:r>
            <a:r>
              <a:rPr lang="en-US" sz="1400" dirty="0" smtClean="0"/>
              <a:t>, no heterozygous genotype</a:t>
            </a:r>
            <a:r>
              <a:rPr lang="en-US" sz="1400" dirty="0"/>
              <a:t>, </a:t>
            </a:r>
            <a:r>
              <a:rPr lang="en-US" sz="1400" dirty="0" smtClean="0"/>
              <a:t>no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Tree </a:t>
            </a:r>
            <a:r>
              <a:rPr lang="en-US" sz="1400" dirty="0"/>
              <a:t>length = </a:t>
            </a:r>
            <a:r>
              <a:rPr lang="en-US" sz="1400" dirty="0" smtClean="0"/>
              <a:t>1075629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CI </a:t>
            </a:r>
            <a:r>
              <a:rPr lang="en-US" sz="1400" dirty="0"/>
              <a:t>excluding uninformative characters = 0.6076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1" y="1600200"/>
            <a:ext cx="7136423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478 sites (no </a:t>
            </a:r>
            <a:r>
              <a:rPr lang="en-US" sz="1400" dirty="0" err="1" smtClean="0"/>
              <a:t>indel</a:t>
            </a:r>
            <a:r>
              <a:rPr lang="en-US" sz="1400" dirty="0" smtClean="0"/>
              <a:t>, no heterozygous genotype</a:t>
            </a:r>
            <a:r>
              <a:rPr lang="en-US" sz="1400" dirty="0"/>
              <a:t>, </a:t>
            </a:r>
            <a:r>
              <a:rPr lang="en-US" sz="1400" dirty="0" smtClean="0"/>
              <a:t>no N, randomly selected sites)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Tree </a:t>
            </a:r>
            <a:r>
              <a:rPr lang="en-US" sz="1400" dirty="0"/>
              <a:t>length = </a:t>
            </a:r>
            <a:r>
              <a:rPr lang="en-US" sz="1400" dirty="0" smtClean="0"/>
              <a:t>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CI </a:t>
            </a:r>
            <a:r>
              <a:rPr lang="en-US" sz="1400" dirty="0"/>
              <a:t>excluding uninformative characters = </a:t>
            </a:r>
            <a:r>
              <a:rPr lang="en-US" sz="1400" dirty="0" smtClean="0"/>
              <a:t>0.6418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542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6858000" cy="43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3670" y="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27 samples + ref (28 accessions)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48439 </a:t>
            </a:r>
            <a:r>
              <a:rPr lang="en-US" sz="1400" dirty="0" smtClean="0"/>
              <a:t>sites (no </a:t>
            </a:r>
            <a:r>
              <a:rPr lang="en-US" sz="1400" dirty="0" err="1" smtClean="0"/>
              <a:t>indel</a:t>
            </a:r>
            <a:r>
              <a:rPr lang="en-US" sz="1400" dirty="0" smtClean="0"/>
              <a:t>, no heterozygous genotype</a:t>
            </a:r>
            <a:r>
              <a:rPr lang="en-US" sz="1400" dirty="0"/>
              <a:t>, </a:t>
            </a:r>
            <a:r>
              <a:rPr lang="en-US" sz="1400" dirty="0" smtClean="0"/>
              <a:t>no N, minor Allele </a:t>
            </a:r>
            <a:r>
              <a:rPr lang="en-US" sz="1400" dirty="0" err="1" smtClean="0"/>
              <a:t>freq</a:t>
            </a:r>
            <a:r>
              <a:rPr lang="en-US" sz="1400" dirty="0" smtClean="0"/>
              <a:t> &gt;=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MP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Tree </a:t>
            </a:r>
            <a:r>
              <a:rPr lang="en-US" sz="1400" dirty="0"/>
              <a:t>length =  </a:t>
            </a:r>
            <a:r>
              <a:rPr lang="en-US" sz="1400" dirty="0" smtClean="0"/>
              <a:t>100260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CI </a:t>
            </a:r>
            <a:r>
              <a:rPr lang="en-US" sz="1400" dirty="0"/>
              <a:t>excluding uninformative characters = </a:t>
            </a:r>
            <a:r>
              <a:rPr lang="en-US" sz="1400" dirty="0" smtClean="0"/>
              <a:t>0.4836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1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99904"/>
              </p:ext>
            </p:extLst>
          </p:nvPr>
        </p:nvGraphicFramePr>
        <p:xfrm>
          <a:off x="1143000" y="2667000"/>
          <a:ext cx="7391400" cy="1717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SNP sites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consistency index (CI) excluding uninformative characters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Retention index (RI)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Chloroplast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387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Mitochondria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Nuclear (MAF &gt;= 3)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48439 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</a:t>
                      </a:r>
                      <a:endParaRPr lang="en-US" sz="1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0.64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6400" y="2252990"/>
            <a:ext cx="293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Table 1. CI &amp; RI of the MP-based trees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94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6096000" cy="4401205"/>
            <a:chOff x="1219200" y="152400"/>
            <a:chExt cx="6096000" cy="4401205"/>
          </a:xfrm>
        </p:grpSpPr>
        <p:sp>
          <p:nvSpPr>
            <p:cNvPr id="3" name="Rectangle 2"/>
            <p:cNvSpPr/>
            <p:nvPr/>
          </p:nvSpPr>
          <p:spPr>
            <a:xfrm>
              <a:off x="1219200" y="152400"/>
              <a:ext cx="45720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/>
                <a:t>*</a:t>
              </a:r>
            </a:p>
            <a:p>
              <a:r>
                <a:rPr lang="en-US" sz="1400" dirty="0" smtClean="0"/>
                <a:t>A</a:t>
              </a:r>
              <a:endParaRPr lang="en-US" sz="1400" dirty="0"/>
            </a:p>
            <a:p>
              <a:r>
                <a:rPr lang="en-US" sz="1400" dirty="0"/>
                <a:t>A*</a:t>
              </a:r>
            </a:p>
            <a:p>
              <a:r>
                <a:rPr lang="en-US" sz="1400" dirty="0"/>
                <a:t>A+AATAGT</a:t>
              </a:r>
            </a:p>
            <a:p>
              <a:r>
                <a:rPr lang="en-US" sz="1400" dirty="0"/>
                <a:t>AC</a:t>
              </a:r>
            </a:p>
            <a:p>
              <a:r>
                <a:rPr lang="en-US" sz="1400" dirty="0"/>
                <a:t>AG</a:t>
              </a:r>
            </a:p>
            <a:p>
              <a:r>
                <a:rPr lang="en-US" sz="1400" dirty="0"/>
                <a:t>A+G</a:t>
              </a:r>
            </a:p>
            <a:p>
              <a:r>
                <a:rPr lang="en-US" sz="1400" dirty="0"/>
                <a:t>A+GATT</a:t>
              </a:r>
            </a:p>
            <a:p>
              <a:r>
                <a:rPr lang="en-US" sz="1400" dirty="0"/>
                <a:t>A+GT</a:t>
              </a:r>
            </a:p>
            <a:p>
              <a:r>
                <a:rPr lang="en-US" sz="1400" dirty="0"/>
                <a:t>AT</a:t>
              </a:r>
            </a:p>
            <a:p>
              <a:r>
                <a:rPr lang="en-US" sz="1400" dirty="0"/>
                <a:t>A+T</a:t>
              </a:r>
            </a:p>
            <a:p>
              <a:r>
                <a:rPr lang="en-US" sz="1400" dirty="0"/>
                <a:t>A+TT</a:t>
              </a:r>
            </a:p>
            <a:p>
              <a:r>
                <a:rPr lang="en-US" sz="1400" dirty="0"/>
                <a:t>A+TTT</a:t>
              </a:r>
            </a:p>
            <a:p>
              <a:r>
                <a:rPr lang="en-US" sz="1400" dirty="0"/>
                <a:t>base</a:t>
              </a:r>
            </a:p>
            <a:p>
              <a:r>
                <a:rPr lang="en-US" sz="1400" dirty="0"/>
                <a:t>C</a:t>
              </a:r>
            </a:p>
            <a:p>
              <a:r>
                <a:rPr lang="en-US" sz="1400" dirty="0"/>
                <a:t>C+A</a:t>
              </a:r>
            </a:p>
            <a:p>
              <a:r>
                <a:rPr lang="en-US" sz="1400" dirty="0"/>
                <a:t>C+AT</a:t>
              </a:r>
            </a:p>
            <a:p>
              <a:r>
                <a:rPr lang="en-US" sz="1400" dirty="0"/>
                <a:t>CG</a:t>
              </a:r>
            </a:p>
            <a:p>
              <a:r>
                <a:rPr lang="en-US" sz="1400" dirty="0"/>
                <a:t>CT</a:t>
              </a:r>
            </a:p>
            <a:p>
              <a:r>
                <a:rPr lang="en-US" sz="1400" dirty="0" smtClean="0"/>
                <a:t>C+T</a:t>
              </a:r>
              <a:endParaRPr lang="en-US" sz="1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3200" y="228600"/>
              <a:ext cx="4572000" cy="35394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/>
                <a:t>G</a:t>
              </a:r>
            </a:p>
            <a:p>
              <a:r>
                <a:rPr lang="en-US" sz="1400" dirty="0"/>
                <a:t>G+A</a:t>
              </a:r>
            </a:p>
            <a:p>
              <a:r>
                <a:rPr lang="en-US" sz="1400" dirty="0"/>
                <a:t>G+C</a:t>
              </a:r>
            </a:p>
            <a:p>
              <a:r>
                <a:rPr lang="en-US" sz="1400" dirty="0"/>
                <a:t>G+CCAC</a:t>
              </a:r>
            </a:p>
            <a:p>
              <a:r>
                <a:rPr lang="en-US" sz="1400" dirty="0"/>
                <a:t>GT</a:t>
              </a:r>
            </a:p>
            <a:p>
              <a:r>
                <a:rPr lang="en-US" sz="1400" dirty="0"/>
                <a:t>G+T</a:t>
              </a:r>
            </a:p>
            <a:p>
              <a:r>
                <a:rPr lang="en-US" sz="1400" dirty="0"/>
                <a:t>N</a:t>
              </a:r>
            </a:p>
            <a:p>
              <a:r>
                <a:rPr lang="en-US" sz="1400" dirty="0"/>
                <a:t>T</a:t>
              </a:r>
            </a:p>
            <a:p>
              <a:r>
                <a:rPr lang="en-US" sz="1400" dirty="0"/>
                <a:t>T*</a:t>
              </a:r>
            </a:p>
            <a:p>
              <a:r>
                <a:rPr lang="en-US" sz="1400" dirty="0"/>
                <a:t>T+A</a:t>
              </a:r>
            </a:p>
            <a:p>
              <a:r>
                <a:rPr lang="en-US" sz="1400" dirty="0"/>
                <a:t>T+AA</a:t>
              </a:r>
            </a:p>
            <a:p>
              <a:r>
                <a:rPr lang="en-US" sz="1400" dirty="0"/>
                <a:t>T+AAA</a:t>
              </a:r>
            </a:p>
            <a:p>
              <a:r>
                <a:rPr lang="en-US" sz="1400" dirty="0"/>
                <a:t>T+C</a:t>
              </a:r>
            </a:p>
            <a:p>
              <a:r>
                <a:rPr lang="en-US" sz="1400" dirty="0"/>
                <a:t>T+G</a:t>
              </a:r>
            </a:p>
            <a:p>
              <a:r>
                <a:rPr lang="en-US" sz="1400" dirty="0"/>
                <a:t>T+TC</a:t>
              </a:r>
            </a:p>
            <a:p>
              <a:r>
                <a:rPr lang="en-US" sz="1400" dirty="0"/>
                <a:t>T+TTCAA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67200" y="381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genotypes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1771" y="4572000"/>
            <a:ext cx="1013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grep</a:t>
            </a:r>
            <a:r>
              <a:rPr lang="en-US" sz="1400" dirty="0"/>
              <a:t> -v  '*'       temp-</a:t>
            </a:r>
            <a:r>
              <a:rPr lang="en-US" sz="1400" dirty="0" err="1"/>
              <a:t>chloro</a:t>
            </a:r>
            <a:r>
              <a:rPr lang="en-US" sz="1400" dirty="0"/>
              <a:t> |  </a:t>
            </a:r>
            <a:r>
              <a:rPr lang="en-US" sz="1400" dirty="0" err="1"/>
              <a:t>grep</a:t>
            </a:r>
            <a:r>
              <a:rPr lang="en-US" sz="1400" dirty="0"/>
              <a:t> -v  '+' | </a:t>
            </a:r>
            <a:r>
              <a:rPr lang="en-US" sz="1400" dirty="0" err="1"/>
              <a:t>grep</a:t>
            </a:r>
            <a:r>
              <a:rPr lang="en-US" sz="1400" dirty="0"/>
              <a:t> -v "[ACGT][ACGT][ACGT]*" | </a:t>
            </a:r>
            <a:r>
              <a:rPr lang="en-US" sz="1400" dirty="0" err="1"/>
              <a:t>grep</a:t>
            </a:r>
            <a:r>
              <a:rPr lang="en-US" sz="1400" dirty="0"/>
              <a:t> -v 'N' &gt;  apple-27sampbgi.chlorop.singleGeno.table</a:t>
            </a:r>
          </a:p>
          <a:p>
            <a:r>
              <a:rPr lang="en-US" sz="1400" dirty="0" err="1" smtClean="0"/>
              <a:t>wc</a:t>
            </a:r>
            <a:r>
              <a:rPr lang="en-US" sz="1400" dirty="0" smtClean="0"/>
              <a:t> </a:t>
            </a:r>
            <a:r>
              <a:rPr lang="en-US" sz="1400" dirty="0"/>
              <a:t>-l  apple-27sampbgi.chlorop.singleGeno.table</a:t>
            </a:r>
          </a:p>
          <a:p>
            <a:r>
              <a:rPr lang="en-US" sz="1400" dirty="0" smtClean="0"/>
              <a:t>### 108091 </a:t>
            </a:r>
            <a:r>
              <a:rPr lang="en-US" sz="1400" dirty="0"/>
              <a:t>apple-27sampbgi.chlorop.singleGeno.table</a:t>
            </a:r>
          </a:p>
        </p:txBody>
      </p:sp>
    </p:spTree>
    <p:extLst>
      <p:ext uri="{BB962C8B-B14F-4D97-AF65-F5344CB8AC3E}">
        <p14:creationId xmlns:p14="http://schemas.microsoft.com/office/powerpoint/2010/main" val="222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3528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cut -f 5 99.redu.pair.norm.sam    | </a:t>
            </a:r>
            <a:r>
              <a:rPr lang="en-US" sz="1400" dirty="0" err="1">
                <a:latin typeface="Courier" pitchFamily="49" charset="0"/>
              </a:rPr>
              <a:t>awk</a:t>
            </a:r>
            <a:r>
              <a:rPr lang="en-US" sz="1400" dirty="0">
                <a:latin typeface="Courier" pitchFamily="49" charset="0"/>
              </a:rPr>
              <a:t> '$1 &gt;= 20' | sort | </a:t>
            </a:r>
            <a:r>
              <a:rPr lang="en-US" sz="1400" dirty="0" err="1">
                <a:latin typeface="Courier" pitchFamily="49" charset="0"/>
              </a:rPr>
              <a:t>uniq</a:t>
            </a:r>
            <a:r>
              <a:rPr lang="en-US" sz="1400" dirty="0">
                <a:latin typeface="Courier" pitchFamily="49" charset="0"/>
              </a:rPr>
              <a:t> -c</a:t>
            </a:r>
          </a:p>
          <a:p>
            <a:r>
              <a:rPr lang="en-US" sz="1400" dirty="0">
                <a:latin typeface="Courier" pitchFamily="49" charset="0"/>
              </a:rPr>
              <a:t>10083</a:t>
            </a:r>
          </a:p>
          <a:p>
            <a:r>
              <a:rPr lang="en-US" sz="1400" dirty="0">
                <a:latin typeface="Courier" pitchFamily="49" charset="0"/>
              </a:rPr>
              <a:t>-----------------------------------</a:t>
            </a:r>
          </a:p>
          <a:p>
            <a:r>
              <a:rPr lang="en-US" sz="1400" dirty="0">
                <a:latin typeface="Courier" pitchFamily="49" charset="0"/>
              </a:rPr>
              <a:t>     87 20</a:t>
            </a:r>
          </a:p>
          <a:p>
            <a:r>
              <a:rPr lang="en-US" sz="1400" dirty="0">
                <a:latin typeface="Courier" pitchFamily="49" charset="0"/>
              </a:rPr>
              <a:t>      7 21</a:t>
            </a:r>
          </a:p>
          <a:p>
            <a:r>
              <a:rPr lang="en-US" sz="1400" dirty="0">
                <a:latin typeface="Courier" pitchFamily="49" charset="0"/>
              </a:rPr>
              <a:t>     28 22</a:t>
            </a:r>
          </a:p>
          <a:p>
            <a:r>
              <a:rPr lang="en-US" sz="1400" dirty="0">
                <a:latin typeface="Courier" pitchFamily="49" charset="0"/>
              </a:rPr>
              <a:t>    169 23</a:t>
            </a:r>
          </a:p>
          <a:p>
            <a:r>
              <a:rPr lang="en-US" sz="1400" dirty="0">
                <a:latin typeface="Courier" pitchFamily="49" charset="0"/>
              </a:rPr>
              <a:t>      9 24</a:t>
            </a:r>
          </a:p>
          <a:p>
            <a:r>
              <a:rPr lang="en-US" sz="1400" dirty="0">
                <a:latin typeface="Courier" pitchFamily="49" charset="0"/>
              </a:rPr>
              <a:t>     40 25</a:t>
            </a:r>
          </a:p>
          <a:p>
            <a:r>
              <a:rPr lang="en-US" sz="1400" dirty="0">
                <a:latin typeface="Courier" pitchFamily="49" charset="0"/>
              </a:rPr>
              <a:t>      1 27</a:t>
            </a:r>
          </a:p>
          <a:p>
            <a:r>
              <a:rPr lang="en-US" sz="1400" dirty="0">
                <a:latin typeface="Courier" pitchFamily="49" charset="0"/>
              </a:rPr>
              <a:t>   2963 29</a:t>
            </a:r>
          </a:p>
          <a:p>
            <a:r>
              <a:rPr lang="en-US" sz="1400" dirty="0">
                <a:latin typeface="Courier" pitchFamily="49" charset="0"/>
              </a:rPr>
              <a:t>      2 33</a:t>
            </a:r>
          </a:p>
          <a:p>
            <a:r>
              <a:rPr lang="en-US" sz="1400" dirty="0">
                <a:latin typeface="Courier" pitchFamily="49" charset="0"/>
              </a:rPr>
              <a:t>    118 36</a:t>
            </a:r>
          </a:p>
          <a:p>
            <a:r>
              <a:rPr lang="en-US" sz="1400" dirty="0">
                <a:latin typeface="Courier" pitchFamily="49" charset="0"/>
              </a:rPr>
              <a:t>    379 37</a:t>
            </a:r>
          </a:p>
          <a:p>
            <a:r>
              <a:rPr lang="en-US" sz="1400" dirty="0">
                <a:latin typeface="Courier" pitchFamily="49" charset="0"/>
              </a:rPr>
              <a:t>      2 40</a:t>
            </a:r>
          </a:p>
          <a:p>
            <a:r>
              <a:rPr lang="en-US" sz="1400" dirty="0">
                <a:latin typeface="Courier" pitchFamily="49" charset="0"/>
              </a:rPr>
              <a:t>      2 41</a:t>
            </a:r>
          </a:p>
          <a:p>
            <a:r>
              <a:rPr lang="en-US" sz="1400" dirty="0">
                <a:latin typeface="Courier" pitchFamily="49" charset="0"/>
              </a:rPr>
              <a:t>     12 43</a:t>
            </a:r>
          </a:p>
          <a:p>
            <a:r>
              <a:rPr lang="en-US" sz="1400" dirty="0">
                <a:latin typeface="Courier" pitchFamily="49" charset="0"/>
              </a:rPr>
              <a:t>     36 46</a:t>
            </a:r>
          </a:p>
          <a:p>
            <a:r>
              <a:rPr lang="en-US" sz="1400" dirty="0">
                <a:latin typeface="Courier" pitchFamily="49" charset="0"/>
              </a:rPr>
              <a:t>      6 48</a:t>
            </a:r>
          </a:p>
          <a:p>
            <a:r>
              <a:rPr lang="en-US" sz="1400" dirty="0">
                <a:latin typeface="Courier" pitchFamily="49" charset="0"/>
              </a:rPr>
              <a:t>     10 50</a:t>
            </a:r>
          </a:p>
          <a:p>
            <a:r>
              <a:rPr lang="en-US" sz="1400" dirty="0">
                <a:latin typeface="Courier" pitchFamily="49" charset="0"/>
              </a:rPr>
              <a:t>      6 52</a:t>
            </a:r>
          </a:p>
          <a:p>
            <a:r>
              <a:rPr lang="en-US" sz="1400" dirty="0">
                <a:latin typeface="Courier" pitchFamily="49" charset="0"/>
              </a:rPr>
              <a:t>      8 54</a:t>
            </a:r>
          </a:p>
          <a:p>
            <a:r>
              <a:rPr lang="en-US" sz="1400" dirty="0">
                <a:latin typeface="Courier" pitchFamily="49" charset="0"/>
              </a:rPr>
              <a:t>     20 55</a:t>
            </a:r>
          </a:p>
          <a:p>
            <a:r>
              <a:rPr lang="en-US" sz="1400" dirty="0">
                <a:latin typeface="Courier" pitchFamily="49" charset="0"/>
              </a:rPr>
              <a:t>     52 57</a:t>
            </a:r>
          </a:p>
          <a:p>
            <a:r>
              <a:rPr lang="en-US" sz="1400" dirty="0">
                <a:latin typeface="Courier" pitchFamily="49" charset="0"/>
              </a:rPr>
              <a:t>   6126 60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3031"/>
            <a:ext cx="3733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awk</a:t>
            </a:r>
            <a:r>
              <a:rPr lang="en-US" sz="1400" dirty="0">
                <a:latin typeface="Courier" pitchFamily="49" charset="0"/>
              </a:rPr>
              <a:t> '$5 &gt;= 20'    99.redu.pair.norm.sam   | </a:t>
            </a:r>
            <a:r>
              <a:rPr lang="en-US" sz="1400" dirty="0" err="1">
                <a:latin typeface="Courier" pitchFamily="49" charset="0"/>
              </a:rPr>
              <a:t>grep</a:t>
            </a:r>
            <a:r>
              <a:rPr lang="en-US" sz="1400" dirty="0">
                <a:latin typeface="Courier" pitchFamily="49" charset="0"/>
              </a:rPr>
              <a:t> -o </a:t>
            </a:r>
            <a:r>
              <a:rPr lang="en-US" sz="1400" dirty="0" err="1">
                <a:latin typeface="Courier" pitchFamily="49" charset="0"/>
              </a:rPr>
              <a:t>XM:i</a:t>
            </a:r>
            <a:r>
              <a:rPr lang="en-US" sz="1400" dirty="0">
                <a:latin typeface="Courier" pitchFamily="49" charset="0"/>
              </a:rPr>
              <a:t>:[0-9]* | sort | </a:t>
            </a:r>
            <a:r>
              <a:rPr lang="en-US" sz="1400" dirty="0" err="1">
                <a:latin typeface="Courier" pitchFamily="49" charset="0"/>
              </a:rPr>
              <a:t>uniq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smtClean="0">
                <a:latin typeface="Courier" pitchFamily="49" charset="0"/>
              </a:rPr>
              <a:t>–c</a:t>
            </a:r>
          </a:p>
          <a:p>
            <a:r>
              <a:rPr lang="en-US" sz="1400" dirty="0">
                <a:latin typeface="Courier" pitchFamily="49" charset="0"/>
              </a:rPr>
              <a:t>10083</a:t>
            </a:r>
          </a:p>
          <a:p>
            <a:r>
              <a:rPr lang="en-US" sz="1400" dirty="0">
                <a:latin typeface="Courier" pitchFamily="49" charset="0"/>
              </a:rPr>
              <a:t>-----------------------------------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2498 XM:i:0</a:t>
            </a:r>
          </a:p>
          <a:p>
            <a:r>
              <a:rPr lang="en-US" sz="1400" dirty="0">
                <a:latin typeface="Courier" pitchFamily="49" charset="0"/>
              </a:rPr>
              <a:t>   2149 XM:i:1</a:t>
            </a:r>
          </a:p>
          <a:p>
            <a:r>
              <a:rPr lang="en-US" sz="1400" dirty="0">
                <a:latin typeface="Courier" pitchFamily="49" charset="0"/>
              </a:rPr>
              <a:t>     31 XM:i:10</a:t>
            </a:r>
          </a:p>
          <a:p>
            <a:r>
              <a:rPr lang="en-US" sz="1400" dirty="0">
                <a:latin typeface="Courier" pitchFamily="49" charset="0"/>
              </a:rPr>
              <a:t>     31 XM:i:11</a:t>
            </a:r>
          </a:p>
          <a:p>
            <a:r>
              <a:rPr lang="en-US" sz="1400" dirty="0">
                <a:latin typeface="Courier" pitchFamily="49" charset="0"/>
              </a:rPr>
              <a:t>     19 XM:i:12</a:t>
            </a:r>
          </a:p>
          <a:p>
            <a:r>
              <a:rPr lang="en-US" sz="1400" dirty="0">
                <a:latin typeface="Courier" pitchFamily="49" charset="0"/>
              </a:rPr>
              <a:t>     14 XM:i:13</a:t>
            </a:r>
          </a:p>
          <a:p>
            <a:r>
              <a:rPr lang="en-US" sz="1400" dirty="0">
                <a:latin typeface="Courier" pitchFamily="49" charset="0"/>
              </a:rPr>
              <a:t>      7 XM:i:14</a:t>
            </a:r>
          </a:p>
          <a:p>
            <a:r>
              <a:rPr lang="en-US" sz="1400" dirty="0">
                <a:latin typeface="Courier" pitchFamily="49" charset="0"/>
              </a:rPr>
              <a:t>      6 XM:i:15</a:t>
            </a:r>
          </a:p>
          <a:p>
            <a:r>
              <a:rPr lang="en-US" sz="1400" dirty="0">
                <a:latin typeface="Courier" pitchFamily="49" charset="0"/>
              </a:rPr>
              <a:t>      6 XM:i:16</a:t>
            </a:r>
          </a:p>
          <a:p>
            <a:r>
              <a:rPr lang="en-US" sz="1400" dirty="0">
                <a:latin typeface="Courier" pitchFamily="49" charset="0"/>
              </a:rPr>
              <a:t>      4 XM:i:17</a:t>
            </a:r>
          </a:p>
          <a:p>
            <a:r>
              <a:rPr lang="en-US" sz="1400" dirty="0">
                <a:latin typeface="Courier" pitchFamily="49" charset="0"/>
              </a:rPr>
              <a:t>      1 XM:i:18</a:t>
            </a:r>
          </a:p>
          <a:p>
            <a:r>
              <a:rPr lang="en-US" sz="1400" dirty="0">
                <a:latin typeface="Courier" pitchFamily="49" charset="0"/>
              </a:rPr>
              <a:t>   1854 XM:i:2</a:t>
            </a:r>
          </a:p>
          <a:p>
            <a:r>
              <a:rPr lang="en-US" sz="1400" dirty="0">
                <a:latin typeface="Courier" pitchFamily="49" charset="0"/>
              </a:rPr>
              <a:t>      1 XM:i:20</a:t>
            </a:r>
          </a:p>
          <a:p>
            <a:r>
              <a:rPr lang="en-US" sz="1400" dirty="0">
                <a:latin typeface="Courier" pitchFamily="49" charset="0"/>
              </a:rPr>
              <a:t>      1 XM:i:21</a:t>
            </a:r>
          </a:p>
          <a:p>
            <a:r>
              <a:rPr lang="en-US" sz="1400" dirty="0">
                <a:latin typeface="Courier" pitchFamily="49" charset="0"/>
              </a:rPr>
              <a:t>   1319 XM:i:3</a:t>
            </a:r>
          </a:p>
          <a:p>
            <a:r>
              <a:rPr lang="en-US" sz="1400" dirty="0">
                <a:latin typeface="Courier" pitchFamily="49" charset="0"/>
              </a:rPr>
              <a:t>    920 XM:i:4</a:t>
            </a:r>
          </a:p>
          <a:p>
            <a:r>
              <a:rPr lang="en-US" sz="1400" dirty="0">
                <a:latin typeface="Courier" pitchFamily="49" charset="0"/>
              </a:rPr>
              <a:t>    645 XM:i:5</a:t>
            </a:r>
          </a:p>
          <a:p>
            <a:r>
              <a:rPr lang="en-US" sz="1400" dirty="0">
                <a:latin typeface="Courier" pitchFamily="49" charset="0"/>
              </a:rPr>
              <a:t>    288 XM:i:6</a:t>
            </a:r>
          </a:p>
          <a:p>
            <a:r>
              <a:rPr lang="en-US" sz="1400" dirty="0">
                <a:latin typeface="Courier" pitchFamily="49" charset="0"/>
              </a:rPr>
              <a:t>    153 XM:i:7</a:t>
            </a:r>
          </a:p>
          <a:p>
            <a:r>
              <a:rPr lang="en-US" sz="1400" dirty="0">
                <a:latin typeface="Courier" pitchFamily="49" charset="0"/>
              </a:rPr>
              <a:t>     91 XM:i:8</a:t>
            </a:r>
          </a:p>
          <a:p>
            <a:r>
              <a:rPr lang="en-US" sz="1400" dirty="0">
                <a:latin typeface="Courier" pitchFamily="49" charset="0"/>
              </a:rPr>
              <a:t>     45 </a:t>
            </a:r>
            <a:r>
              <a:rPr lang="en-US" sz="1400" dirty="0" smtClean="0">
                <a:latin typeface="Courier" pitchFamily="49" charset="0"/>
              </a:rPr>
              <a:t>XM:i:9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1.20% (XM &gt;= 10)</a:t>
            </a:r>
            <a:endParaRPr lang="en-US" sz="14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9596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fmt.svFilterDelNNNNNN.2  </a:t>
            </a:r>
            <a:r>
              <a:rPr lang="en-US" sz="1600" dirty="0" smtClean="0"/>
              <a:t>	G8_L5.3sv.fmt.ip 	</a:t>
            </a:r>
            <a:r>
              <a:rPr lang="en-US" sz="1600" dirty="0" err="1" smtClean="0"/>
              <a:t>cucumber_genome</a:t>
            </a:r>
            <a:r>
              <a:rPr lang="en-US" sz="1600" dirty="0" smtClean="0"/>
              <a:t> 		1 	-</a:t>
            </a:r>
            <a:r>
              <a:rPr lang="en-US" sz="1600" dirty="0"/>
              <a:t>0.1 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Cucumber_genome</a:t>
            </a:r>
            <a:r>
              <a:rPr lang="en-US" sz="1600" dirty="0" smtClean="0"/>
              <a:t>: genome sequence in FASTA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 err="1" smtClean="0"/>
              <a:t>Num_of_N</a:t>
            </a:r>
            <a:r>
              <a:rPr lang="en-US" sz="1600" dirty="0" smtClean="0"/>
              <a:t> in SV region &gt;= 1 &amp;&amp; </a:t>
            </a:r>
            <a:r>
              <a:rPr lang="en-US" sz="1600" dirty="0" err="1" smtClean="0"/>
              <a:t>Num_of_N</a:t>
            </a:r>
            <a:r>
              <a:rPr lang="en-US" sz="1600" dirty="0" smtClean="0"/>
              <a:t> / </a:t>
            </a:r>
            <a:r>
              <a:rPr lang="en-US" sz="1600" dirty="0" err="1" smtClean="0"/>
              <a:t>SV_length</a:t>
            </a:r>
            <a:r>
              <a:rPr lang="en-US" sz="1600" dirty="0" smtClean="0"/>
              <a:t> &gt;= -0.1, then this SV is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Result: retained SVs are written </a:t>
            </a:r>
            <a:r>
              <a:rPr lang="en-US" sz="1600" dirty="0"/>
              <a:t>to the </a:t>
            </a:r>
            <a:r>
              <a:rPr lang="en-US" sz="1600" dirty="0" smtClean="0"/>
              <a:t>file G8_L5.3sv.fmt.ip.DELnnn.filt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Gap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42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102719"/>
            <a:ext cx="2133600" cy="237756"/>
          </a:xfrm>
        </p:spPr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-76200"/>
            <a:ext cx="7972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3124200"/>
            <a:ext cx="8562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7" y="2133600"/>
            <a:ext cx="9077325" cy="36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33400"/>
            <a:ext cx="8953500" cy="4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1" y="1066800"/>
            <a:ext cx="8724900" cy="39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0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34444"/>
            <a:ext cx="8915400" cy="37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56019"/>
            <a:ext cx="8705850" cy="41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466560"/>
            <a:ext cx="8624887" cy="37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820440"/>
            <a:ext cx="8915400" cy="4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73456"/>
            <a:ext cx="8077200" cy="38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4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3584-B5E8-4491-854B-190F919C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bwa</a:t>
            </a:r>
            <a:r>
              <a:rPr lang="en-US" dirty="0" smtClean="0"/>
              <a:t> to map EST to 47 </a:t>
            </a:r>
            <a:r>
              <a:rPr lang="en-US" dirty="0" err="1" smtClean="0"/>
              <a:t>bZIP</a:t>
            </a:r>
            <a:r>
              <a:rPr lang="en-US" dirty="0" smtClean="0"/>
              <a:t> genes (alignment score &gt; 30 corresponding to 30 consecutive matches).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blat to map ESTs to grape genome (mapping identity of full-length EST &gt; 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blat to map </a:t>
            </a:r>
            <a:r>
              <a:rPr lang="en-US" dirty="0" err="1" smtClean="0"/>
              <a:t>bZIP</a:t>
            </a:r>
            <a:r>
              <a:rPr lang="en-US" dirty="0" smtClean="0"/>
              <a:t> genes to grape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 and one </a:t>
            </a:r>
            <a:r>
              <a:rPr lang="en-US" dirty="0" err="1" smtClean="0"/>
              <a:t>bZIP</a:t>
            </a:r>
            <a:r>
              <a:rPr lang="en-US" dirty="0" smtClean="0"/>
              <a:t> gene mapped to the same locus (same </a:t>
            </a:r>
            <a:r>
              <a:rPr lang="en-US" dirty="0" err="1" smtClean="0"/>
              <a:t>chr</a:t>
            </a:r>
            <a:r>
              <a:rPr lang="en-US" dirty="0" smtClean="0"/>
              <a:t>, overlapped)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 -f 1,3   est.vitis.feb2014.mapped.overlapped.sam | sort | </a:t>
            </a:r>
            <a:r>
              <a:rPr lang="en-US" sz="1600" dirty="0" err="1"/>
              <a:t>uniq</a:t>
            </a:r>
            <a:r>
              <a:rPr lang="en-US" sz="1600" dirty="0"/>
              <a:t> | cut -f 2 | sort | </a:t>
            </a:r>
            <a:r>
              <a:rPr lang="en-US" sz="1600" dirty="0" err="1"/>
              <a:t>uniq</a:t>
            </a:r>
            <a:r>
              <a:rPr lang="en-US" sz="1600" dirty="0"/>
              <a:t> -c &gt; </a:t>
            </a:r>
            <a:r>
              <a:rPr lang="en-US" sz="1600" dirty="0" smtClean="0"/>
              <a:t>out # one EST for one </a:t>
            </a:r>
            <a:r>
              <a:rPr lang="en-US" sz="1600" dirty="0" err="1" smtClean="0"/>
              <a:t>bZIP</a:t>
            </a:r>
            <a:r>
              <a:rPr lang="en-US" sz="1600" dirty="0" smtClean="0"/>
              <a:t> gene; # of ESTs supporting </a:t>
            </a:r>
            <a:r>
              <a:rPr lang="en-US" sz="1600" dirty="0" err="1" smtClean="0"/>
              <a:t>bZIP</a:t>
            </a:r>
            <a:r>
              <a:rPr lang="en-US" sz="1600" dirty="0" smtClean="0"/>
              <a:t> gene</a:t>
            </a:r>
          </a:p>
          <a:p>
            <a:r>
              <a:rPr lang="en-US" sz="1600" dirty="0" err="1"/>
              <a:t>samtools</a:t>
            </a:r>
            <a:r>
              <a:rPr lang="en-US" sz="1600" dirty="0"/>
              <a:t> </a:t>
            </a:r>
            <a:r>
              <a:rPr lang="en-US" sz="1600" dirty="0" err="1"/>
              <a:t>mpileup</a:t>
            </a:r>
            <a:r>
              <a:rPr lang="en-US" sz="1600" dirty="0"/>
              <a:t> -Q 0  -d 1000000 -f </a:t>
            </a:r>
            <a:r>
              <a:rPr lang="en-US" sz="1600" dirty="0" err="1"/>
              <a:t>bZIP</a:t>
            </a:r>
            <a:r>
              <a:rPr lang="en-US" sz="1600" dirty="0"/>
              <a:t>         est.vitis.feb2014.mapped.overlapped.sorted.bam &gt;  est.vitis.feb2014.mapped.overlapped.sorted.pileup</a:t>
            </a:r>
          </a:p>
          <a:p>
            <a:r>
              <a:rPr lang="en-US" sz="1600" dirty="0" smtClean="0"/>
              <a:t>cut </a:t>
            </a:r>
            <a:r>
              <a:rPr lang="en-US" sz="1600" dirty="0"/>
              <a:t>-f 1 est.vitis.feb2014.mapped.overlapped.sorted.pileup | </a:t>
            </a:r>
            <a:r>
              <a:rPr lang="en-US" sz="1600" dirty="0" err="1"/>
              <a:t>uniq</a:t>
            </a:r>
            <a:r>
              <a:rPr lang="en-US" sz="1600" dirty="0"/>
              <a:t> -c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1943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04146"/>
              </p:ext>
            </p:extLst>
          </p:nvPr>
        </p:nvGraphicFramePr>
        <p:xfrm>
          <a:off x="76200" y="1371600"/>
          <a:ext cx="8610600" cy="18697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3587"/>
                <a:gridCol w="827194"/>
                <a:gridCol w="1077619"/>
                <a:gridCol w="692150"/>
                <a:gridCol w="847368"/>
                <a:gridCol w="646605"/>
                <a:gridCol w="781050"/>
                <a:gridCol w="592138"/>
                <a:gridCol w="847368"/>
                <a:gridCol w="766667"/>
                <a:gridCol w="998854"/>
              </a:tblGrid>
              <a:tr h="570528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Aln param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Mapped 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&amp; non-dup.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Usable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pairs</a:t>
                      </a:r>
                    </a:p>
                  </a:txBody>
                  <a:tcPr marL="9525" marR="9525" marT="9525" marB="0" anchor="ctr"/>
                </a:tc>
              </a:tr>
              <a:tr h="570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Raw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151(</a:t>
                      </a:r>
                      <a:r>
                        <a:rPr lang="en-US" sz="1400" u="none" strike="noStrike" dirty="0" err="1">
                          <a:effectLst/>
                        </a:rPr>
                        <a:t>bp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-n 6 -o 2 -e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6592031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3397424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51.54%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2,965,127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44.98%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2,695,369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40.89%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407,000,719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0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Cleaned 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 – 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151bp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-n 4  -o 1  -e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5800442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4067662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70.13%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3,614,269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62.31%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518,369,280</a:t>
                      </a:r>
                    </a:p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286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Raw reads (151bp).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Insert size: 208.967 +/- </a:t>
            </a:r>
            <a:r>
              <a:rPr lang="en-US" dirty="0" smtClean="0">
                <a:solidFill>
                  <a:srgbClr val="FF0000"/>
                </a:solidFill>
              </a:rPr>
              <a:t>53.169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Cleaned reads (</a:t>
            </a:r>
            <a:r>
              <a:rPr lang="en-US" dirty="0" err="1" smtClean="0">
                <a:solidFill>
                  <a:prstClr val="black"/>
                </a:solidFill>
              </a:rPr>
              <a:t>Honghe’s</a:t>
            </a:r>
            <a:r>
              <a:rPr lang="en-US" dirty="0" smtClean="0">
                <a:solidFill>
                  <a:prstClr val="black"/>
                </a:solidFill>
              </a:rPr>
              <a:t> script):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removed </a:t>
            </a:r>
            <a:r>
              <a:rPr lang="en-US" dirty="0">
                <a:solidFill>
                  <a:prstClr val="black"/>
                </a:solidFill>
              </a:rPr>
              <a:t>duplicated pair, 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trimmed </a:t>
            </a:r>
            <a:r>
              <a:rPr lang="en-US" dirty="0">
                <a:solidFill>
                  <a:prstClr val="black"/>
                </a:solidFill>
              </a:rPr>
              <a:t>low </a:t>
            </a:r>
            <a:r>
              <a:rPr lang="en-US" dirty="0" smtClean="0">
                <a:solidFill>
                  <a:prstClr val="black"/>
                </a:solidFill>
              </a:rPr>
              <a:t>quality base pairs at both ends of a read,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trimmed </a:t>
            </a:r>
            <a:r>
              <a:rPr lang="en-US" dirty="0">
                <a:solidFill>
                  <a:prstClr val="black"/>
                </a:solidFill>
              </a:rPr>
              <a:t>adaptor &amp; </a:t>
            </a:r>
            <a:r>
              <a:rPr lang="en-US" dirty="0" smtClean="0">
                <a:solidFill>
                  <a:prstClr val="black"/>
                </a:solidFill>
              </a:rPr>
              <a:t>barcode at 3’ end,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only kept </a:t>
            </a:r>
            <a:r>
              <a:rPr lang="en-US" dirty="0">
                <a:solidFill>
                  <a:prstClr val="black"/>
                </a:solidFill>
              </a:rPr>
              <a:t>reads &gt;= 100 </a:t>
            </a:r>
            <a:r>
              <a:rPr lang="en-US" dirty="0" err="1" smtClean="0">
                <a:solidFill>
                  <a:prstClr val="black"/>
                </a:solidFill>
              </a:rPr>
              <a:t>bp</a:t>
            </a:r>
            <a:r>
              <a:rPr lang="en-US" dirty="0" smtClean="0">
                <a:solidFill>
                  <a:prstClr val="black"/>
                </a:solidFill>
              </a:rPr>
              <a:t> which are still paired (single / pair = 4%)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6407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2800" dirty="0" smtClean="0"/>
              <a:t>LL15_ATCACG_1st_R1.fastq, EMS mutation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260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783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C3309Root-25-2009.clean.fa (field sample)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Strand specific (some of the other libraries are not 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101bp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Tophat2 parameters:</a:t>
            </a:r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/>
              <a:t>--</a:t>
            </a:r>
            <a:r>
              <a:rPr lang="en-US" dirty="0"/>
              <a:t>library-type </a:t>
            </a:r>
            <a:r>
              <a:rPr lang="en-US" dirty="0" err="1"/>
              <a:t>fr-firststrand</a:t>
            </a:r>
            <a:r>
              <a:rPr lang="en-US" dirty="0"/>
              <a:t>  </a:t>
            </a:r>
            <a:endParaRPr lang="en-US" dirty="0" smtClean="0"/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/>
              <a:t>--</a:t>
            </a:r>
            <a:r>
              <a:rPr lang="en-US" dirty="0"/>
              <a:t>segment-mismatches </a:t>
            </a:r>
            <a:r>
              <a:rPr lang="en-US" dirty="0" smtClean="0"/>
              <a:t>1</a:t>
            </a:r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--read-mismatches 3  </a:t>
            </a:r>
            <a:endParaRPr lang="en-US" dirty="0" smtClean="0"/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n-US" dirty="0">
                <a:solidFill>
                  <a:srgbClr val="FF0000"/>
                </a:solidFill>
              </a:rPr>
              <a:t>read-edit-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 3  </a:t>
            </a:r>
            <a:endParaRPr lang="en-US" dirty="0" smtClean="0">
              <a:solidFill>
                <a:srgbClr val="FF0000"/>
              </a:solidFill>
            </a:endParaRPr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/>
              <a:t>--</a:t>
            </a:r>
            <a:r>
              <a:rPr lang="en-US" dirty="0"/>
              <a:t>max-</a:t>
            </a:r>
            <a:r>
              <a:rPr lang="en-US" dirty="0" err="1"/>
              <a:t>multihits</a:t>
            </a:r>
            <a:r>
              <a:rPr lang="en-US" dirty="0"/>
              <a:t> 20  </a:t>
            </a:r>
            <a:endParaRPr lang="en-US" dirty="0" smtClean="0"/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/>
              <a:t>--</a:t>
            </a:r>
            <a:r>
              <a:rPr lang="en-US" dirty="0"/>
              <a:t>segment-length 25  </a:t>
            </a:r>
            <a:endParaRPr lang="en-US" dirty="0" smtClean="0"/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G  ../V1.phase.gff3   </a:t>
            </a:r>
            <a:endParaRPr lang="en-US" dirty="0" smtClean="0">
              <a:solidFill>
                <a:srgbClr val="FF0000"/>
              </a:solidFill>
            </a:endParaRPr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n-US" dirty="0">
                <a:solidFill>
                  <a:srgbClr val="FF0000"/>
                </a:solidFill>
              </a:rPr>
              <a:t>max-intron-length 5000 </a:t>
            </a:r>
            <a:endParaRPr lang="en-US" dirty="0" smtClean="0">
              <a:solidFill>
                <a:srgbClr val="FF0000"/>
              </a:solidFill>
            </a:endParaRPr>
          </a:p>
          <a:p>
            <a:pPr marL="909638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n-US" dirty="0">
                <a:solidFill>
                  <a:srgbClr val="FF0000"/>
                </a:solidFill>
              </a:rPr>
              <a:t>max-segment-intron </a:t>
            </a:r>
            <a:r>
              <a:rPr lang="en-US" dirty="0" smtClean="0">
                <a:solidFill>
                  <a:srgbClr val="FF0000"/>
                </a:solidFill>
              </a:rPr>
              <a:t>5000</a:t>
            </a:r>
          </a:p>
          <a:p>
            <a:pPr marL="346075" indent="-290513">
              <a:buFont typeface="Arial" panose="020B0604020202020204" pitchFamily="34" charset="0"/>
              <a:buChar char="•"/>
            </a:pPr>
            <a:r>
              <a:rPr lang="en-US" dirty="0" smtClean="0"/>
              <a:t>Use Yi’s scripts to calculate raw counts and RPKM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3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71063"/>
              </p:ext>
            </p:extLst>
          </p:nvPr>
        </p:nvGraphicFramePr>
        <p:xfrm>
          <a:off x="76200" y="2286000"/>
          <a:ext cx="8610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302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Gff</a:t>
                      </a:r>
                      <a:r>
                        <a:rPr lang="en-US" dirty="0" smtClean="0"/>
                        <a:t> file provided,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--max-intron-length 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Gff</a:t>
                      </a:r>
                      <a:r>
                        <a:rPr lang="en-US" dirty="0" smtClean="0"/>
                        <a:t> file not provided,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--max-intron-length 500,000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rRNA</a:t>
                      </a:r>
                      <a:r>
                        <a:rPr lang="en-US" baseline="0" dirty="0" smtClean="0"/>
                        <a:t> cleaned reads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43,093,619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43,093,619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32,000,263 (74.3%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31,861,372 (73.9% 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Reads have multiple alignments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2,319,373 </a:t>
                      </a:r>
                    </a:p>
                    <a:p>
                      <a:r>
                        <a:rPr lang="en-US" dirty="0" smtClean="0"/>
                        <a:t>(848 have &gt;20 alignments)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3,431,716 </a:t>
                      </a:r>
                    </a:p>
                    <a:p>
                      <a:r>
                        <a:rPr lang="en-US" dirty="0" smtClean="0"/>
                        <a:t>(11991 have &gt;20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alignments)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792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63781"/>
              </p:ext>
            </p:extLst>
          </p:nvPr>
        </p:nvGraphicFramePr>
        <p:xfrm>
          <a:off x="76200" y="914400"/>
          <a:ext cx="8375509" cy="262420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76401"/>
                <a:gridCol w="709612"/>
                <a:gridCol w="1044851"/>
                <a:gridCol w="1059567"/>
                <a:gridCol w="794675"/>
                <a:gridCol w="1115695"/>
                <a:gridCol w="1268330"/>
                <a:gridCol w="706378"/>
              </a:tblGrid>
              <a:tr h="87922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rRNA (%)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cleaned 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mapped reads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mapped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reads have multiple </a:t>
                      </a:r>
                      <a:r>
                        <a:rPr lang="en-US" sz="1400" u="none" strike="noStrike" dirty="0" smtClean="0">
                          <a:effectLst/>
                        </a:rPr>
                        <a:t>alignments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multi </a:t>
                      </a:r>
                      <a:r>
                        <a:rPr lang="en-US" sz="1400" u="none" strike="noStrike" dirty="0" smtClean="0">
                          <a:effectLst/>
                        </a:rPr>
                        <a:t>align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reads have &gt; 20 align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C3309Root-25-2009.clean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5.41%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43,093,619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32,000,263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74.26%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2,319,373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5.38%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C3309Root-35-2009.clean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4.87%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48,390,939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35,312,990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72.97%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2,995,878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6.19%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7665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CabSavBuds-2535-2008.clean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52,573,923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47,170,355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89.72%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2,586,638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4.92%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CabSavLeaf-25-2009.clean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2.78%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45,186,967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40,712,244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90.10%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2,508,951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5.55%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72500"/>
              </p:ext>
            </p:extLst>
          </p:nvPr>
        </p:nvGraphicFramePr>
        <p:xfrm>
          <a:off x="609600" y="5181600"/>
          <a:ext cx="6070597" cy="1905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89843"/>
                <a:gridCol w="609281"/>
                <a:gridCol w="609281"/>
                <a:gridCol w="609281"/>
                <a:gridCol w="825068"/>
                <a:gridCol w="609281"/>
                <a:gridCol w="121856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CabSavLeaf-25-2009.c2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cabsauv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Jun-09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treated soil, pH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35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" y="10668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==&gt; temp.1m/align_summary.txt &lt;==</a:t>
            </a:r>
          </a:p>
          <a:p>
            <a:r>
              <a:rPr lang="en-US" dirty="0">
                <a:solidFill>
                  <a:prstClr val="black"/>
                </a:solidFill>
              </a:rPr>
              <a:t>Reads: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  Input:   1000000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 Mapped:    740367 (74.0% of input)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of these:     75494 (10.2%) have multiple alignments (126 have &gt;20)</a:t>
            </a:r>
          </a:p>
          <a:p>
            <a:r>
              <a:rPr lang="en-US" dirty="0">
                <a:solidFill>
                  <a:prstClr val="black"/>
                </a:solidFill>
              </a:rPr>
              <a:t>74.0% overall read alignment rate.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==&gt; temp.1m.gff3/align_summary.txt &lt;==</a:t>
            </a:r>
          </a:p>
          <a:p>
            <a:r>
              <a:rPr lang="en-US" dirty="0">
                <a:solidFill>
                  <a:prstClr val="black"/>
                </a:solidFill>
              </a:rPr>
              <a:t>Reads: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  Input:   1000000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 Mapped:    761384 (76.1% of input)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of these:     55686 ( 7.3%) have multiple alignments (</a:t>
            </a:r>
            <a:r>
              <a:rPr lang="en-US" b="1" dirty="0">
                <a:solidFill>
                  <a:srgbClr val="00B050"/>
                </a:solidFill>
              </a:rPr>
              <a:t>25</a:t>
            </a:r>
            <a:r>
              <a:rPr lang="en-US" dirty="0">
                <a:solidFill>
                  <a:prstClr val="black"/>
                </a:solidFill>
              </a:rPr>
              <a:t> have &gt;20)</a:t>
            </a:r>
          </a:p>
          <a:p>
            <a:r>
              <a:rPr lang="en-US" dirty="0">
                <a:solidFill>
                  <a:prstClr val="black"/>
                </a:solidFill>
              </a:rPr>
              <a:t>76.1% overall read alignment rate.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==&gt; temp.1m.gff3.intron-5k/align_summary.txt &lt;==</a:t>
            </a:r>
          </a:p>
          <a:p>
            <a:r>
              <a:rPr lang="en-US" dirty="0">
                <a:solidFill>
                  <a:prstClr val="black"/>
                </a:solidFill>
              </a:rPr>
              <a:t>Reads: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  Input:   1000000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 Mapped:    755572 (75.6% of input)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of these:     54509 ( 7.2%) have multiple alignments (20 have &gt;20)</a:t>
            </a:r>
          </a:p>
          <a:p>
            <a:r>
              <a:rPr lang="en-US" dirty="0">
                <a:solidFill>
                  <a:prstClr val="black"/>
                </a:solidFill>
              </a:rPr>
              <a:t>75.6% overall read alignment rate.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Effects of gff3 file and intron length on 1 million reads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204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55038"/>
              </p:ext>
            </p:extLst>
          </p:nvPr>
        </p:nvGraphicFramePr>
        <p:xfrm>
          <a:off x="974725" y="914400"/>
          <a:ext cx="7193264" cy="45259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01762"/>
                <a:gridCol w="881054"/>
                <a:gridCol w="748292"/>
                <a:gridCol w="724154"/>
                <a:gridCol w="760362"/>
                <a:gridCol w="856916"/>
                <a:gridCol w="868985"/>
                <a:gridCol w="651739"/>
              </a:tblGrid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library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library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read len.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map </a:t>
                      </a:r>
                      <a:r>
                        <a:rPr lang="en-US" sz="1100" u="none" strike="noStrike" dirty="0" err="1">
                          <a:effectLst/>
                        </a:rPr>
                        <a:t>param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rRNA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cleaned reads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mapped reads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mapped 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C3309Root-25-2009.clean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101bp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43,093,619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32,000,263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C3309Root-35-2009.clean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101bp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48,390,939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35,312,990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72.97%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CabSavBuds-2535-2008.clean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101bp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52,573,923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47,170,355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CabSavLeaf-25-2009.clean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101bp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45,186,967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40,712,244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CabSavLeaf-2535-2008.clean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101bp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47,903,490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42,504,296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CabSavLeaf-35-2009.clean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101bp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53,527,610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47,624,338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45,088,317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37,194,621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P10.clean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57,038,744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47,940,840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P11.clean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32,316,382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27,037,530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P12.clean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50,565,379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41,914,353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P13.clean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75,481,881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62,568,214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P14.clean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47,721,394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39,398,526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P15.clean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45,114,888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40,735,991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90.29%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P16.clean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49,457,961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44,640,671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P17.clean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41,537,087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37,100,247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P18.clean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43,284,573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38,782,238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47,132,511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38,912,702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60,145,272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49,329,041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P4.clean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59,960,331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49,522,950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P7.clean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27,892,036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23,601,233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84.62%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P8.clean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37,065,682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31,478,431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P9.clean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strand specific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49,985,442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42,210,064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s_4.clean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non specific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44bp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11,976,831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10,354,828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s_6.clean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non specific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44bp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-n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9,449,639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8,079,223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85.50%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 grape grafting RNA-</a:t>
            </a:r>
            <a:r>
              <a:rPr lang="en-US" dirty="0" err="1" smtClean="0"/>
              <a:t>seq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1722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 co-expression network?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9171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76000"/>
              </p:ext>
            </p:extLst>
          </p:nvPr>
        </p:nvGraphicFramePr>
        <p:xfrm>
          <a:off x="974725" y="914400"/>
          <a:ext cx="7193264" cy="13368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8875"/>
                <a:gridCol w="1423941"/>
                <a:gridCol w="748292"/>
                <a:gridCol w="724154"/>
                <a:gridCol w="760362"/>
                <a:gridCol w="856916"/>
                <a:gridCol w="868985"/>
                <a:gridCol w="651739"/>
              </a:tblGrid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library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library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read len.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map </a:t>
                      </a:r>
                      <a:r>
                        <a:rPr lang="en-US" sz="1200" u="none" strike="noStrike" dirty="0" err="1">
                          <a:effectLst/>
                        </a:rPr>
                        <a:t>param</a:t>
                      </a:r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rRNA 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cleaned 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mapped 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mapped 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strand specific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-n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46,673,497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36,249,809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77.67%</a:t>
                      </a:r>
                    </a:p>
                  </a:txBody>
                  <a:tcPr marL="9525" marR="9525" marT="9525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strand specific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-n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6,139,997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5,382,411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87.66%</a:t>
                      </a:r>
                    </a:p>
                  </a:txBody>
                  <a:tcPr marL="9525" marR="9525" marT="9525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strand specific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-n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40,089,293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28,487,606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71.06%</a:t>
                      </a:r>
                    </a:p>
                  </a:txBody>
                  <a:tcPr marL="9525" marR="9525" marT="9525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strand specific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-n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6,537,962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5,846,989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89.43%</a:t>
                      </a:r>
                    </a:p>
                  </a:txBody>
                  <a:tcPr marL="9525" marR="9525" marT="9525" marB="0" anchor="b"/>
                </a:tc>
              </a:tr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riesling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strand specific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-n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11,937,702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10,718,556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89.79%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additional grape grafting RNA-</a:t>
            </a:r>
            <a:r>
              <a:rPr lang="en-US" dirty="0" err="1" smtClean="0"/>
              <a:t>seq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1722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 co-expression network?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03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878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fmt.normal-abnom-ratio-window.2.useMap   </a:t>
            </a:r>
            <a:r>
              <a:rPr lang="en-US" sz="1600" dirty="0" smtClean="0"/>
              <a:t>	G8_L5.3sv.fmt.ip.DELnnn.filt   	G8_L5.pair.noDup.norm.mapQgt16.sam 	0.2 	75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504182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Normal PE SAM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 err="1" smtClean="0"/>
              <a:t>Norm_reads</a:t>
            </a:r>
            <a:r>
              <a:rPr lang="en-US" sz="1600" dirty="0" smtClean="0"/>
              <a:t> / </a:t>
            </a:r>
            <a:r>
              <a:rPr lang="en-US" sz="1600" dirty="0" err="1" smtClean="0"/>
              <a:t>abnorm_reads</a:t>
            </a:r>
            <a:r>
              <a:rPr lang="en-US" sz="1600" dirty="0" smtClean="0"/>
              <a:t> &gt; 0.2, then the SV is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75: read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esult: kept </a:t>
            </a:r>
            <a:r>
              <a:rPr lang="en-US" sz="1600" dirty="0"/>
              <a:t>SVs written to  </a:t>
            </a:r>
            <a:r>
              <a:rPr lang="en-US" sz="1600" dirty="0" smtClean="0"/>
              <a:t>   G8_L5.3sv.fmt.ip.DELnnn.filt.normPair.filt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Norm-ab-ratio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065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6800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384_4423_3880_N_P4_TGACCA_R1.fastq.</a:t>
            </a:r>
            <a:r>
              <a:rPr lang="en-US" dirty="0" smtClean="0">
                <a:solidFill>
                  <a:srgbClr val="FF0000"/>
                </a:solidFill>
              </a:rPr>
              <a:t>gz</a:t>
            </a:r>
            <a:r>
              <a:rPr lang="en-US" dirty="0" smtClean="0"/>
              <a:t>	 </a:t>
            </a:r>
            <a:r>
              <a:rPr lang="en-US" dirty="0"/>
              <a:t>unexpected end of </a:t>
            </a:r>
            <a:r>
              <a:rPr lang="en-US" dirty="0" smtClean="0"/>
              <a:t>file</a:t>
            </a:r>
          </a:p>
          <a:p>
            <a:r>
              <a:rPr lang="en-US" dirty="0"/>
              <a:t>61,003,589  -&gt; </a:t>
            </a:r>
            <a:r>
              <a:rPr lang="en-US" dirty="0" smtClean="0"/>
              <a:t>60,474,016 reads (lost 1%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76200"/>
            <a:ext cx="427493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6241"/>
              </p:ext>
            </p:extLst>
          </p:nvPr>
        </p:nvGraphicFramePr>
        <p:xfrm>
          <a:off x="5410200" y="81915"/>
          <a:ext cx="3657600" cy="342328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s/r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rootstock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culture/field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P3.c2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 weeks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P2.c2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P4.c2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 weeks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P12.c2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c3309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 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P13.c2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ripar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 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P14.c2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ripar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P11.c2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c3309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P7.c2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P9.c2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P8.c2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P10.c2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P17.c2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ripar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P15.c2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c3309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P16.c2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c3309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P18.c2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ripar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5" y="3276600"/>
            <a:ext cx="4591525" cy="352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5181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Raw RPKM  for </a:t>
            </a:r>
            <a:r>
              <a:rPr lang="en-US" sz="1200" dirty="0" err="1" smtClean="0"/>
              <a:t>cor</a:t>
            </a:r>
            <a:r>
              <a:rPr lang="en-US" sz="1200" dirty="0" smtClean="0"/>
              <a:t>() calc. </a:t>
            </a:r>
          </a:p>
          <a:p>
            <a:r>
              <a:rPr lang="en-US" sz="1200" dirty="0" smtClean="0"/>
              <a:t>P1        </a:t>
            </a:r>
            <a:r>
              <a:rPr lang="en-US" sz="1200" dirty="0"/>
              <a:t>P3        P2        P4</a:t>
            </a:r>
          </a:p>
          <a:p>
            <a:r>
              <a:rPr lang="en-US" sz="1200" dirty="0"/>
              <a:t>P1 1.0000000 0.8445623 0.6829887 0.5488747</a:t>
            </a:r>
          </a:p>
          <a:p>
            <a:r>
              <a:rPr lang="en-US" sz="1200" dirty="0"/>
              <a:t>P3 0.8445623 1.0000000 0.7476332 0.6295954</a:t>
            </a:r>
          </a:p>
          <a:p>
            <a:r>
              <a:rPr lang="en-US" sz="1200" dirty="0"/>
              <a:t>P2 0.6829887 0.7476332 1.0000000 0.8835926</a:t>
            </a:r>
          </a:p>
          <a:p>
            <a:r>
              <a:rPr lang="en-US" sz="1200" dirty="0"/>
              <a:t>P4 0.5488747 0.6295954 0.8835926 </a:t>
            </a:r>
            <a:r>
              <a:rPr lang="en-US" sz="1200" dirty="0" smtClean="0"/>
              <a:t>1.0000000</a:t>
            </a:r>
          </a:p>
          <a:p>
            <a:endParaRPr lang="en-US" sz="1200" dirty="0"/>
          </a:p>
          <a:p>
            <a:r>
              <a:rPr lang="en-US" sz="1200" dirty="0"/>
              <a:t>Standardize </a:t>
            </a:r>
            <a:r>
              <a:rPr lang="en-US" sz="1200" dirty="0" smtClean="0"/>
              <a:t>rows for clustering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10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"/>
            <a:ext cx="8858726" cy="679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0" y="5334000"/>
            <a:ext cx="156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2761413 SNPs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53138" cy="493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14434"/>
              </p:ext>
            </p:extLst>
          </p:nvPr>
        </p:nvGraphicFramePr>
        <p:xfrm>
          <a:off x="5523571" y="943521"/>
          <a:ext cx="3657600" cy="342328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s/r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rootstock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culture/field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P3.c2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 weeks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P2.c2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P4.c2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 weeks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P12.c2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c3309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 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P13.c2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ripar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 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P14.c2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ripar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P11.c2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c3309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P7.c2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P9.c2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P8.c2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P10.c2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weeks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P17.c2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ripar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P15.c2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c3309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P16.c2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c3309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P18.c2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ripar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culture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58674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26346 genes </a:t>
            </a:r>
            <a:endParaRPr lang="en-US" dirty="0" smtClean="0"/>
          </a:p>
          <a:p>
            <a:r>
              <a:rPr lang="en-US" dirty="0" smtClean="0"/>
              <a:t>Standardize rows</a:t>
            </a:r>
          </a:p>
          <a:p>
            <a:r>
              <a:rPr lang="en-US" dirty="0" smtClean="0"/>
              <a:t>Average linking  (centroid similar clustering)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567149"/>
            <a:ext cx="4591525" cy="352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3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620418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Supplementary </a:t>
            </a:r>
            <a:r>
              <a:rPr lang="en-US" dirty="0" smtClean="0">
                <a:solidFill>
                  <a:prstClr val="black"/>
                </a:solidFill>
              </a:rPr>
              <a:t>figure 1: Normal-abnormal-read-ratio &amp; SNP filter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3400" y="2268674"/>
            <a:ext cx="8229600" cy="17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905000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reference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57400" y="1828800"/>
            <a:ext cx="5486400" cy="0"/>
            <a:chOff x="2057400" y="1676400"/>
            <a:chExt cx="5486400" cy="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057400" y="1676400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629400" y="1676400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77440" y="1676400"/>
              <a:ext cx="44805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2057400" y="1447800"/>
            <a:ext cx="0" cy="80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05200" y="1447800"/>
            <a:ext cx="0" cy="80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29400" y="1447800"/>
            <a:ext cx="0" cy="80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77200" y="1447800"/>
            <a:ext cx="0" cy="80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16200000">
            <a:off x="2626887" y="497313"/>
            <a:ext cx="305777" cy="14447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63664" y="835223"/>
            <a:ext cx="237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left anchoring window</a:t>
            </a:r>
          </a:p>
        </p:txBody>
      </p:sp>
      <p:sp>
        <p:nvSpPr>
          <p:cNvPr id="65" name="Right Brace 64"/>
          <p:cNvSpPr/>
          <p:nvPr/>
        </p:nvSpPr>
        <p:spPr>
          <a:xfrm rot="16200000">
            <a:off x="7196328" y="497313"/>
            <a:ext cx="305777" cy="14447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48400" y="835223"/>
            <a:ext cx="237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right anchoring window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33600" y="2439772"/>
            <a:ext cx="1981200" cy="1372"/>
            <a:chOff x="2133600" y="2362200"/>
            <a:chExt cx="1981200" cy="137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1336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82240" y="2362200"/>
              <a:ext cx="73152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32004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286000" y="1981200"/>
            <a:ext cx="5486400" cy="0"/>
            <a:chOff x="2057400" y="1676400"/>
            <a:chExt cx="5486400" cy="0"/>
          </a:xfrm>
        </p:grpSpPr>
        <p:cxnSp>
          <p:nvCxnSpPr>
            <p:cNvPr id="121" name="Straight Arrow Connector 120"/>
            <p:cNvCxnSpPr/>
            <p:nvPr/>
          </p:nvCxnSpPr>
          <p:spPr>
            <a:xfrm>
              <a:off x="2057400" y="1676400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6629400" y="1676400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377440" y="1676400"/>
              <a:ext cx="44805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590800" y="2133600"/>
            <a:ext cx="5486400" cy="0"/>
            <a:chOff x="2057400" y="1676400"/>
            <a:chExt cx="5486400" cy="0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2057400" y="1676400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6629400" y="1676400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77440" y="1676400"/>
              <a:ext cx="44805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2209800" y="2517344"/>
            <a:ext cx="1981200" cy="1372"/>
            <a:chOff x="2133600" y="2362200"/>
            <a:chExt cx="1981200" cy="1372"/>
          </a:xfrm>
        </p:grpSpPr>
        <p:cxnSp>
          <p:nvCxnSpPr>
            <p:cNvPr id="153" name="Straight Arrow Connector 152"/>
            <p:cNvCxnSpPr/>
            <p:nvPr/>
          </p:nvCxnSpPr>
          <p:spPr>
            <a:xfrm>
              <a:off x="21336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82240" y="2362200"/>
              <a:ext cx="73152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>
              <a:off x="32004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362200" y="2593544"/>
            <a:ext cx="1981200" cy="1372"/>
            <a:chOff x="2133600" y="2362200"/>
            <a:chExt cx="1981200" cy="1372"/>
          </a:xfrm>
        </p:grpSpPr>
        <p:cxnSp>
          <p:nvCxnSpPr>
            <p:cNvPr id="157" name="Straight Arrow Connector 156"/>
            <p:cNvCxnSpPr/>
            <p:nvPr/>
          </p:nvCxnSpPr>
          <p:spPr>
            <a:xfrm>
              <a:off x="21336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682240" y="2362200"/>
              <a:ext cx="73152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>
              <a:off x="32004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2438400" y="2669744"/>
            <a:ext cx="1981200" cy="1372"/>
            <a:chOff x="2133600" y="2362200"/>
            <a:chExt cx="1981200" cy="1372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21336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682240" y="2362200"/>
              <a:ext cx="73152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32004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2514600" y="2745944"/>
            <a:ext cx="1981200" cy="1372"/>
            <a:chOff x="2133600" y="2362200"/>
            <a:chExt cx="1981200" cy="1372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21336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682240" y="2362200"/>
              <a:ext cx="73152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H="1">
              <a:off x="32004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2590800" y="2822144"/>
            <a:ext cx="1981200" cy="1372"/>
            <a:chOff x="2133600" y="2362200"/>
            <a:chExt cx="1981200" cy="1372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21336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2682240" y="2362200"/>
              <a:ext cx="73152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3200400" y="2363572"/>
              <a:ext cx="914400" cy="0"/>
            </a:xfrm>
            <a:prstGeom prst="straightConnector1">
              <a:avLst/>
            </a:prstGeom>
            <a:ln w="190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Arrow Connector 188"/>
          <p:cNvCxnSpPr/>
          <p:nvPr/>
        </p:nvCxnSpPr>
        <p:spPr>
          <a:xfrm>
            <a:off x="731520" y="293132"/>
            <a:ext cx="2743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>
            <a:off x="1188720" y="293132"/>
            <a:ext cx="2743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83920" y="293132"/>
            <a:ext cx="54864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31520" y="597932"/>
            <a:ext cx="274320" cy="0"/>
          </a:xfrm>
          <a:prstGeom prst="straightConnector1">
            <a:avLst/>
          </a:prstGeom>
          <a:ln w="254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1188720" y="597932"/>
            <a:ext cx="274320" cy="0"/>
          </a:xfrm>
          <a:prstGeom prst="straightConnector1">
            <a:avLst/>
          </a:prstGeom>
          <a:ln w="254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83920" y="597932"/>
            <a:ext cx="548640" cy="0"/>
          </a:xfrm>
          <a:prstGeom prst="line">
            <a:avLst/>
          </a:prstGeom>
          <a:ln>
            <a:solidFill>
              <a:srgbClr val="00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17320" y="7620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abnormal RP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417320" y="38100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normal RP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3349823"/>
            <a:ext cx="8229600" cy="2517577"/>
            <a:chOff x="533400" y="2054423"/>
            <a:chExt cx="8229600" cy="2517577"/>
          </a:xfrm>
        </p:grpSpPr>
        <p:cxnSp>
          <p:nvCxnSpPr>
            <p:cNvPr id="196" name="Straight Arrow Connector 195"/>
            <p:cNvCxnSpPr/>
            <p:nvPr/>
          </p:nvCxnSpPr>
          <p:spPr>
            <a:xfrm flipV="1">
              <a:off x="533400" y="3486502"/>
              <a:ext cx="8229600" cy="173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609600" y="3124200"/>
              <a:ext cx="119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reference</a:t>
              </a: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057400" y="3046628"/>
              <a:ext cx="5486400" cy="0"/>
              <a:chOff x="2057400" y="1676400"/>
              <a:chExt cx="5486400" cy="0"/>
            </a:xfrm>
          </p:grpSpPr>
          <p:cxnSp>
            <p:nvCxnSpPr>
              <p:cNvPr id="199" name="Straight Arrow Connector 198"/>
              <p:cNvCxnSpPr/>
              <p:nvPr/>
            </p:nvCxnSpPr>
            <p:spPr>
              <a:xfrm>
                <a:off x="2057400" y="1676400"/>
                <a:ext cx="9144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>
                <a:off x="6629400" y="1676400"/>
                <a:ext cx="9144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377440" y="1676400"/>
                <a:ext cx="448056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Connector 201"/>
            <p:cNvCxnSpPr/>
            <p:nvPr/>
          </p:nvCxnSpPr>
          <p:spPr>
            <a:xfrm>
              <a:off x="2057400" y="2665628"/>
              <a:ext cx="0" cy="80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505200" y="2665628"/>
              <a:ext cx="0" cy="80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6629400" y="2665628"/>
              <a:ext cx="0" cy="80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8077200" y="2665628"/>
              <a:ext cx="0" cy="80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ight Brace 205"/>
            <p:cNvSpPr/>
            <p:nvPr/>
          </p:nvSpPr>
          <p:spPr>
            <a:xfrm rot="16200000">
              <a:off x="2626887" y="1715141"/>
              <a:ext cx="305777" cy="14447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727128" y="2054423"/>
              <a:ext cx="2374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left anchoring window</a:t>
              </a:r>
            </a:p>
          </p:txBody>
        </p:sp>
        <p:sp>
          <p:nvSpPr>
            <p:cNvPr id="208" name="Right Brace 207"/>
            <p:cNvSpPr/>
            <p:nvPr/>
          </p:nvSpPr>
          <p:spPr>
            <a:xfrm rot="16200000">
              <a:off x="7196328" y="1715141"/>
              <a:ext cx="305777" cy="14447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11864" y="2054423"/>
              <a:ext cx="2374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right anchoring window</a:t>
              </a: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2286000" y="3199028"/>
              <a:ext cx="5486400" cy="0"/>
              <a:chOff x="2057400" y="1676400"/>
              <a:chExt cx="5486400" cy="0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2057400" y="1676400"/>
                <a:ext cx="9144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6629400" y="1676400"/>
                <a:ext cx="9144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377440" y="1676400"/>
                <a:ext cx="448056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213"/>
            <p:cNvGrpSpPr/>
            <p:nvPr/>
          </p:nvGrpSpPr>
          <p:grpSpPr>
            <a:xfrm>
              <a:off x="2590800" y="3351428"/>
              <a:ext cx="5486400" cy="0"/>
              <a:chOff x="2057400" y="1676400"/>
              <a:chExt cx="5486400" cy="0"/>
            </a:xfrm>
          </p:grpSpPr>
          <p:cxnSp>
            <p:nvCxnSpPr>
              <p:cNvPr id="215" name="Straight Arrow Connector 214"/>
              <p:cNvCxnSpPr/>
              <p:nvPr/>
            </p:nvCxnSpPr>
            <p:spPr>
              <a:xfrm>
                <a:off x="2057400" y="1676400"/>
                <a:ext cx="9144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6629400" y="1676400"/>
                <a:ext cx="9144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377440" y="1676400"/>
                <a:ext cx="448056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/>
            <p:cNvSpPr txBox="1"/>
            <p:nvPr/>
          </p:nvSpPr>
          <p:spPr>
            <a:xfrm>
              <a:off x="2606040" y="3200400"/>
              <a:ext cx="274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C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606040" y="3045023"/>
              <a:ext cx="274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C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606040" y="2895600"/>
              <a:ext cx="274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C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33600" y="4111823"/>
              <a:ext cx="1981200" cy="307777"/>
              <a:chOff x="2133600" y="4188023"/>
              <a:chExt cx="1981200" cy="307777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2133600" y="4343400"/>
                <a:ext cx="1981200" cy="1372"/>
                <a:chOff x="2133600" y="2362200"/>
                <a:chExt cx="1981200" cy="1372"/>
              </a:xfrm>
            </p:grpSpPr>
            <p:cxnSp>
              <p:nvCxnSpPr>
                <p:cNvPr id="224" name="Straight Arrow Connector 223"/>
                <p:cNvCxnSpPr/>
                <p:nvPr/>
              </p:nvCxnSpPr>
              <p:spPr>
                <a:xfrm>
                  <a:off x="21336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2682240" y="2362200"/>
                  <a:ext cx="731520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H="1">
                  <a:off x="32004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TextBox 222"/>
              <p:cNvSpPr txBox="1"/>
              <p:nvPr/>
            </p:nvSpPr>
            <p:spPr>
              <a:xfrm>
                <a:off x="2606040" y="4188023"/>
                <a:ext cx="274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990600" y="3505200"/>
              <a:ext cx="1981200" cy="307777"/>
              <a:chOff x="990600" y="3654623"/>
              <a:chExt cx="1981200" cy="307777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990600" y="3810000"/>
                <a:ext cx="1981200" cy="1372"/>
                <a:chOff x="2133600" y="2362200"/>
                <a:chExt cx="1981200" cy="1372"/>
              </a:xfrm>
            </p:grpSpPr>
            <p:cxnSp>
              <p:nvCxnSpPr>
                <p:cNvPr id="230" name="Straight Arrow Connector 229"/>
                <p:cNvCxnSpPr/>
                <p:nvPr/>
              </p:nvCxnSpPr>
              <p:spPr>
                <a:xfrm>
                  <a:off x="21336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682240" y="2362200"/>
                  <a:ext cx="731520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/>
                <p:nvPr/>
              </p:nvCxnSpPr>
              <p:spPr>
                <a:xfrm flipH="1">
                  <a:off x="32004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TextBox 228"/>
              <p:cNvSpPr txBox="1"/>
              <p:nvPr/>
            </p:nvSpPr>
            <p:spPr>
              <a:xfrm>
                <a:off x="2606040" y="3654623"/>
                <a:ext cx="274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1143000" y="3657600"/>
              <a:ext cx="1981200" cy="307777"/>
              <a:chOff x="1143000" y="3807023"/>
              <a:chExt cx="1981200" cy="307777"/>
            </a:xfrm>
          </p:grpSpPr>
          <p:grpSp>
            <p:nvGrpSpPr>
              <p:cNvPr id="234" name="Group 233"/>
              <p:cNvGrpSpPr/>
              <p:nvPr/>
            </p:nvGrpSpPr>
            <p:grpSpPr>
              <a:xfrm>
                <a:off x="1143000" y="3962400"/>
                <a:ext cx="1981200" cy="1372"/>
                <a:chOff x="2133600" y="2362200"/>
                <a:chExt cx="1981200" cy="1372"/>
              </a:xfrm>
            </p:grpSpPr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21336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2682240" y="2362200"/>
                  <a:ext cx="731520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 flipH="1">
                  <a:off x="32004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TextBox 234"/>
              <p:cNvSpPr txBox="1"/>
              <p:nvPr/>
            </p:nvSpPr>
            <p:spPr>
              <a:xfrm>
                <a:off x="2606040" y="3807023"/>
                <a:ext cx="274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2286000" y="4264223"/>
              <a:ext cx="1981200" cy="307777"/>
              <a:chOff x="2286000" y="3962400"/>
              <a:chExt cx="1981200" cy="307777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286000" y="4117777"/>
                <a:ext cx="1981200" cy="1372"/>
                <a:chOff x="2133600" y="2362200"/>
                <a:chExt cx="1981200" cy="1372"/>
              </a:xfrm>
            </p:grpSpPr>
            <p:cxnSp>
              <p:nvCxnSpPr>
                <p:cNvPr id="242" name="Straight Arrow Connector 241"/>
                <p:cNvCxnSpPr/>
                <p:nvPr/>
              </p:nvCxnSpPr>
              <p:spPr>
                <a:xfrm>
                  <a:off x="21336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682240" y="2362200"/>
                  <a:ext cx="731520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/>
                <p:cNvCxnSpPr/>
                <p:nvPr/>
              </p:nvCxnSpPr>
              <p:spPr>
                <a:xfrm flipH="1">
                  <a:off x="3200400" y="2363572"/>
                  <a:ext cx="914400" cy="0"/>
                </a:xfrm>
                <a:prstGeom prst="straightConnector1">
                  <a:avLst/>
                </a:prstGeom>
                <a:ln w="19050">
                  <a:solidFill>
                    <a:srgbClr val="00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TextBox 240"/>
              <p:cNvSpPr txBox="1"/>
              <p:nvPr/>
            </p:nvSpPr>
            <p:spPr>
              <a:xfrm>
                <a:off x="2606040" y="3962400"/>
                <a:ext cx="274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1295400" y="3962400"/>
              <a:ext cx="1981200" cy="1372"/>
              <a:chOff x="2133600" y="2362200"/>
              <a:chExt cx="1981200" cy="1372"/>
            </a:xfrm>
          </p:grpSpPr>
          <p:cxnSp>
            <p:nvCxnSpPr>
              <p:cNvPr id="246" name="Straight Arrow Connector 245"/>
              <p:cNvCxnSpPr/>
              <p:nvPr/>
            </p:nvCxnSpPr>
            <p:spPr>
              <a:xfrm>
                <a:off x="2133600" y="2363572"/>
                <a:ext cx="914400" cy="0"/>
              </a:xfrm>
              <a:prstGeom prst="straightConnector1">
                <a:avLst/>
              </a:prstGeom>
              <a:ln w="19050"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682240" y="2362200"/>
                <a:ext cx="73152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 flipH="1">
                <a:off x="3200400" y="2363572"/>
                <a:ext cx="914400" cy="0"/>
              </a:xfrm>
              <a:prstGeom prst="straightConnector1">
                <a:avLst/>
              </a:prstGeom>
              <a:ln w="19050"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/>
            <p:cNvSpPr txBox="1"/>
            <p:nvPr/>
          </p:nvSpPr>
          <p:spPr>
            <a:xfrm>
              <a:off x="2606040" y="3807023"/>
              <a:ext cx="274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</a:t>
              </a: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1447800" y="4114800"/>
              <a:ext cx="1981200" cy="1372"/>
              <a:chOff x="2133600" y="2362200"/>
              <a:chExt cx="1981200" cy="1372"/>
            </a:xfrm>
          </p:grpSpPr>
          <p:cxnSp>
            <p:nvCxnSpPr>
              <p:cNvPr id="251" name="Straight Arrow Connector 250"/>
              <p:cNvCxnSpPr/>
              <p:nvPr/>
            </p:nvCxnSpPr>
            <p:spPr>
              <a:xfrm>
                <a:off x="2133600" y="2363572"/>
                <a:ext cx="914400" cy="0"/>
              </a:xfrm>
              <a:prstGeom prst="straightConnector1">
                <a:avLst/>
              </a:prstGeom>
              <a:ln w="19050"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682240" y="2362200"/>
                <a:ext cx="73152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3200400" y="2363572"/>
                <a:ext cx="914400" cy="0"/>
              </a:xfrm>
              <a:prstGeom prst="straightConnector1">
                <a:avLst/>
              </a:prstGeom>
              <a:ln w="19050"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TextBox 253"/>
            <p:cNvSpPr txBox="1"/>
            <p:nvPr/>
          </p:nvSpPr>
          <p:spPr>
            <a:xfrm>
              <a:off x="2606040" y="3959423"/>
              <a:ext cx="274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835223"/>
            <a:ext cx="8763000" cy="5184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28600" y="3200400"/>
            <a:ext cx="87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1935480" y="2116274"/>
            <a:ext cx="6979920" cy="17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916668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reference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86200" y="2047694"/>
            <a:ext cx="2715768" cy="1371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886200" y="2209800"/>
            <a:ext cx="2715768" cy="594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14600" y="182880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086600" y="182880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57400" y="167640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629400" y="167640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48000" y="198120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620000" y="198120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77440" y="1676400"/>
            <a:ext cx="44805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15640" y="1981200"/>
            <a:ext cx="44805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57400" y="1295400"/>
            <a:ext cx="6108192" cy="805934"/>
            <a:chOff x="2057400" y="1981200"/>
            <a:chExt cx="6108192" cy="11107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057400" y="1981200"/>
              <a:ext cx="0" cy="1110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81400" y="1981200"/>
              <a:ext cx="0" cy="1110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1981200"/>
              <a:ext cx="0" cy="1110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165592" y="1981200"/>
              <a:ext cx="0" cy="1110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Brace 28"/>
          <p:cNvSpPr/>
          <p:nvPr/>
        </p:nvSpPr>
        <p:spPr>
          <a:xfrm rot="16200000">
            <a:off x="2666512" y="305288"/>
            <a:ext cx="305777" cy="1524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63664" y="609600"/>
            <a:ext cx="237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l</a:t>
            </a:r>
            <a:r>
              <a:rPr lang="en-US" sz="1600" dirty="0" smtClean="0">
                <a:solidFill>
                  <a:prstClr val="black"/>
                </a:solidFill>
              </a:rPr>
              <a:t>eft anchoring window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Right Brace 64"/>
          <p:cNvSpPr/>
          <p:nvPr/>
        </p:nvSpPr>
        <p:spPr>
          <a:xfrm rot="16200000">
            <a:off x="7251248" y="305288"/>
            <a:ext cx="305777" cy="1524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48400" y="609600"/>
            <a:ext cx="237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right anchoring window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2682240" y="1828800"/>
            <a:ext cx="44805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981200" y="4888468"/>
            <a:ext cx="69494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38200" y="4659868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reference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886200" y="4802562"/>
            <a:ext cx="2715768" cy="1371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63240" y="3581400"/>
            <a:ext cx="167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left breakpoint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194560" y="4343400"/>
            <a:ext cx="4770120" cy="306762"/>
            <a:chOff x="2133600" y="4343400"/>
            <a:chExt cx="4770120" cy="30676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133600" y="4343400"/>
              <a:ext cx="5486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3352800" y="4343400"/>
              <a:ext cx="3246120" cy="19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316480" y="4343400"/>
              <a:ext cx="13716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86000" y="4495800"/>
              <a:ext cx="5486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3505200" y="4495800"/>
              <a:ext cx="3246120" cy="19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468880" y="4495800"/>
              <a:ext cx="13716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438400" y="4648200"/>
              <a:ext cx="5486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3657600" y="4648200"/>
              <a:ext cx="3246120" cy="19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621280" y="4648200"/>
              <a:ext cx="13716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ed Rectangle 96"/>
          <p:cNvSpPr/>
          <p:nvPr/>
        </p:nvSpPr>
        <p:spPr>
          <a:xfrm>
            <a:off x="3886200" y="4191000"/>
            <a:ext cx="2715768" cy="594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3886200" y="3962400"/>
            <a:ext cx="0" cy="1219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789246" y="3581400"/>
            <a:ext cx="167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right breakpoint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612206" y="3962400"/>
            <a:ext cx="0" cy="1219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53" y="1758691"/>
            <a:ext cx="3153244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9575" y="1524000"/>
            <a:ext cx="36576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574" y="3852128"/>
            <a:ext cx="286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Deletion by Pindel: 21 kept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093" y="4876800"/>
            <a:ext cx="51085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Heinz vs. </a:t>
            </a:r>
            <a:r>
              <a:rPr lang="en-US" dirty="0" err="1" smtClean="0">
                <a:solidFill>
                  <a:prstClr val="black"/>
                </a:solidFill>
              </a:rPr>
              <a:t>heinz</a:t>
            </a:r>
            <a:r>
              <a:rPr lang="en-US" dirty="0" smtClean="0">
                <a:solidFill>
                  <a:prstClr val="black"/>
                </a:solidFill>
              </a:rPr>
              <a:t>; 2078 deletions; 21 kept; </a:t>
            </a:r>
            <a:r>
              <a:rPr lang="en-US" sz="1400" dirty="0" smtClean="0">
                <a:solidFill>
                  <a:prstClr val="black"/>
                </a:solidFill>
              </a:rPr>
              <a:t>coverage (40%)</a:t>
            </a:r>
          </a:p>
        </p:txBody>
      </p:sp>
    </p:spTree>
    <p:extLst>
      <p:ext uri="{BB962C8B-B14F-4D97-AF65-F5344CB8AC3E}">
        <p14:creationId xmlns:p14="http://schemas.microsoft.com/office/powerpoint/2010/main" val="23730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53" y="1758691"/>
            <a:ext cx="3153244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9575" y="1524000"/>
            <a:ext cx="36576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574" y="3852128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Deletion by Pindel: 21 kept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1558072"/>
            <a:ext cx="36576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392864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Deletion by SVDetect: 8 kept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28371"/>
            <a:ext cx="2724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5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linyong@boyce:Heinz_gDNA</a:t>
            </a:r>
            <a:r>
              <a:rPr lang="en-US" sz="1600" dirty="0"/>
              <a:t>$ head -3 </a:t>
            </a:r>
            <a:r>
              <a:rPr lang="en-US" sz="1600" dirty="0" smtClean="0"/>
              <a:t>temp (changed </a:t>
            </a:r>
            <a:r>
              <a:rPr lang="en-US" sz="1600" dirty="0"/>
              <a:t>to name  overlap-0d8-svdetect-pindel-del 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err="1"/>
              <a:t>svdetect</a:t>
            </a:r>
            <a:r>
              <a:rPr lang="en-US" sz="1600" dirty="0"/>
              <a:t>        SL2.40ch03      9536207 9536317 </a:t>
            </a:r>
            <a:r>
              <a:rPr lang="en-US" sz="1600" dirty="0" err="1"/>
              <a:t>pindel</a:t>
            </a:r>
            <a:r>
              <a:rPr lang="en-US" sz="1600" dirty="0"/>
              <a:t>  SL2.40ch03      9536182 9536318</a:t>
            </a:r>
          </a:p>
          <a:p>
            <a:r>
              <a:rPr lang="en-US" sz="1600" dirty="0" err="1"/>
              <a:t>svdetect</a:t>
            </a:r>
            <a:r>
              <a:rPr lang="en-US" sz="1600" dirty="0"/>
              <a:t>        SL2.40ch04      5071512 5071678 </a:t>
            </a:r>
            <a:r>
              <a:rPr lang="en-US" sz="1600" dirty="0" err="1"/>
              <a:t>pindel</a:t>
            </a:r>
            <a:r>
              <a:rPr lang="en-US" sz="1600" dirty="0"/>
              <a:t>  SL2.40ch04      5071483 5071647</a:t>
            </a:r>
          </a:p>
          <a:p>
            <a:r>
              <a:rPr lang="en-US" sz="1600" dirty="0" err="1"/>
              <a:t>svdetect</a:t>
            </a:r>
            <a:r>
              <a:rPr lang="en-US" sz="1600" dirty="0"/>
              <a:t>        SL2.40ch04      5071512 5071678 </a:t>
            </a:r>
            <a:r>
              <a:rPr lang="en-US" sz="1600" dirty="0" err="1"/>
              <a:t>pindel</a:t>
            </a:r>
            <a:r>
              <a:rPr lang="en-US" sz="1600" dirty="0"/>
              <a:t>  SL2.40ch04      5071485 5071647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linyong@boyce:Heinz_gDNA</a:t>
            </a:r>
            <a:r>
              <a:rPr lang="en-US" sz="1600" dirty="0"/>
              <a:t>$ cut -f 1-4 temp | sort | </a:t>
            </a:r>
            <a:r>
              <a:rPr lang="en-US" sz="1600" dirty="0" err="1"/>
              <a:t>uniq</a:t>
            </a:r>
            <a:r>
              <a:rPr lang="en-US" sz="1600" dirty="0"/>
              <a:t> | </a:t>
            </a:r>
            <a:r>
              <a:rPr lang="en-US" sz="1600" dirty="0" err="1"/>
              <a:t>wc</a:t>
            </a:r>
            <a:r>
              <a:rPr lang="en-US" sz="1600" dirty="0"/>
              <a:t> -l</a:t>
            </a:r>
          </a:p>
          <a:p>
            <a:r>
              <a:rPr lang="en-US" sz="1600" dirty="0"/>
              <a:t>520</a:t>
            </a:r>
          </a:p>
          <a:p>
            <a:r>
              <a:rPr lang="en-US" sz="1600" dirty="0" err="1"/>
              <a:t>linyong@boyce:Heinz_gDNA</a:t>
            </a:r>
            <a:r>
              <a:rPr lang="en-US" sz="1600" dirty="0"/>
              <a:t>$ cut -f 5-8 temp | sort | </a:t>
            </a:r>
            <a:r>
              <a:rPr lang="en-US" sz="1600" dirty="0" err="1"/>
              <a:t>uniq</a:t>
            </a:r>
            <a:r>
              <a:rPr lang="en-US" sz="1600" dirty="0"/>
              <a:t> | </a:t>
            </a:r>
            <a:r>
              <a:rPr lang="en-US" sz="1600" dirty="0" err="1"/>
              <a:t>wc</a:t>
            </a:r>
            <a:r>
              <a:rPr lang="en-US" sz="1600" dirty="0"/>
              <a:t> -l</a:t>
            </a:r>
          </a:p>
          <a:p>
            <a:r>
              <a:rPr lang="en-US" sz="1600" dirty="0"/>
              <a:t>594</a:t>
            </a:r>
          </a:p>
          <a:p>
            <a:r>
              <a:rPr lang="en-US" sz="1600" dirty="0" err="1"/>
              <a:t>linyong@boyce:Heinz_gDNA</a:t>
            </a:r>
            <a:r>
              <a:rPr lang="en-US" sz="1600" dirty="0"/>
              <a:t>$ </a:t>
            </a:r>
            <a:r>
              <a:rPr lang="en-US" sz="1600" dirty="0" err="1"/>
              <a:t>wc</a:t>
            </a:r>
            <a:r>
              <a:rPr lang="en-US" sz="1600" dirty="0"/>
              <a:t> -l temp</a:t>
            </a:r>
          </a:p>
          <a:p>
            <a:r>
              <a:rPr lang="en-US" sz="1600" dirty="0"/>
              <a:t>598 temp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3733800"/>
            <a:ext cx="8001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Heinz:</a:t>
            </a:r>
          </a:p>
          <a:p>
            <a:r>
              <a:rPr lang="en-US" dirty="0" smtClean="0"/>
              <a:t>temp:  520 SVDetect deletions significantly overlapped with 594 </a:t>
            </a:r>
            <a:r>
              <a:rPr lang="en-US" dirty="0" err="1" smtClean="0"/>
              <a:t>pindel</a:t>
            </a:r>
            <a:r>
              <a:rPr lang="en-US" dirty="0" smtClean="0"/>
              <a:t> deletions (overlapping by &gt; 80%)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518 SVDetect deletions removed by at least 1 of the 4 filters. Two remained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SL2.40ch05      61121538        61126398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SL2.40ch09      43584604        </a:t>
            </a:r>
            <a:r>
              <a:rPr lang="sv-SE" sz="1400" dirty="0" smtClean="0"/>
              <a:t>43584985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592 </a:t>
            </a:r>
            <a:r>
              <a:rPr lang="en-US" dirty="0" err="1" smtClean="0"/>
              <a:t>pindel</a:t>
            </a:r>
            <a:r>
              <a:rPr lang="en-US" dirty="0" smtClean="0"/>
              <a:t> deletions removed by at least 1 of the 2 filters. Two remained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SL2.40ch05      61121526        61126398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SL2.40ch09      43584602        43584987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777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36576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93772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Deletion: </a:t>
            </a:r>
            <a:r>
              <a:rPr lang="en-US" sz="1600" dirty="0" smtClean="0">
                <a:solidFill>
                  <a:prstClr val="black"/>
                </a:solidFill>
              </a:rPr>
              <a:t>294 </a:t>
            </a:r>
            <a:r>
              <a:rPr lang="en-US" sz="1600" dirty="0">
                <a:solidFill>
                  <a:prstClr val="black"/>
                </a:solidFill>
              </a:rPr>
              <a:t>kept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1778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4. 308 </a:t>
            </a:r>
            <a:r>
              <a:rPr lang="en-US" dirty="0">
                <a:solidFill>
                  <a:prstClr val="black"/>
                </a:solidFill>
              </a:rPr>
              <a:t>‘true’ </a:t>
            </a:r>
            <a:r>
              <a:rPr lang="en-US" dirty="0" smtClean="0">
                <a:solidFill>
                  <a:prstClr val="black"/>
                </a:solidFill>
              </a:rPr>
              <a:t>deletions.                              47 false deletions.     Wild </a:t>
            </a:r>
            <a:r>
              <a:rPr lang="en-US" dirty="0">
                <a:solidFill>
                  <a:prstClr val="black"/>
                </a:solidFill>
              </a:rPr>
              <a:t>vs. cultivated cucumber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74" y="681038"/>
            <a:ext cx="2139626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56649"/>
            <a:ext cx="2057400" cy="227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00600" y="624045"/>
            <a:ext cx="36576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0920" y="29380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Deletion: </a:t>
            </a:r>
            <a:r>
              <a:rPr lang="en-US" sz="1600" dirty="0" smtClean="0">
                <a:solidFill>
                  <a:prstClr val="black"/>
                </a:solidFill>
              </a:rPr>
              <a:t>7 </a:t>
            </a:r>
            <a:r>
              <a:rPr lang="en-US" sz="1600" dirty="0">
                <a:solidFill>
                  <a:prstClr val="black"/>
                </a:solidFill>
              </a:rPr>
              <a:t>kept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6576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FDR for the data set consisting of these true and false deletions is 13%.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the 308 true deletions. 14 (4.5%) were removed altogether by the three filters (norm-ab-ratio, SNP, coverage filter).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the 47 false deletions, 40 (85%) were </a:t>
            </a:r>
            <a:r>
              <a:rPr lang="en-US" dirty="0" smtClean="0"/>
              <a:t>removed. </a:t>
            </a:r>
            <a:r>
              <a:rPr lang="en-US" dirty="0"/>
              <a:t>Thus, after filtering, FDR was improved from 13% to 2.3% (7 / (7 + 294)  ).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Changed coverage filter parameter from 80% to 15%. Update all figures that use the coverage filter.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4003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script-</a:t>
            </a:r>
            <a:r>
              <a:rPr lang="en-US" sz="1600" dirty="0" err="1"/>
              <a:t>snp</a:t>
            </a:r>
            <a:r>
              <a:rPr lang="en-US" sz="1600" dirty="0"/>
              <a:t>-</a:t>
            </a:r>
            <a:r>
              <a:rPr lang="en-US" sz="1600" dirty="0" err="1"/>
              <a:t>filt</a:t>
            </a:r>
            <a:r>
              <a:rPr lang="en-US" sz="1600" dirty="0"/>
              <a:t>  </a:t>
            </a:r>
            <a:r>
              <a:rPr lang="en-US" sz="1600" dirty="0" smtClean="0"/>
              <a:t>   G8_L5.3sv.fmt.ip.DELnnn.filt.normPair.filt     </a:t>
            </a:r>
            <a:r>
              <a:rPr lang="en-US" sz="1600" dirty="0" err="1" smtClean="0"/>
              <a:t>cucumber_genome</a:t>
            </a:r>
            <a:r>
              <a:rPr lang="en-US" sz="1600" dirty="0" smtClean="0"/>
              <a:t>    </a:t>
            </a:r>
            <a:r>
              <a:rPr lang="en-US" sz="1600" dirty="0" err="1"/>
              <a:t>cucumber_genome.fai</a:t>
            </a:r>
            <a:r>
              <a:rPr lang="en-US" sz="1600" dirty="0"/>
              <a:t> </a:t>
            </a:r>
            <a:r>
              <a:rPr lang="en-US" sz="1600" dirty="0" smtClean="0"/>
              <a:t>   </a:t>
            </a:r>
          </a:p>
          <a:p>
            <a:r>
              <a:rPr lang="en-US" sz="1600" dirty="0" smtClean="0"/>
              <a:t>  cucumber-</a:t>
            </a:r>
            <a:r>
              <a:rPr lang="en-US" sz="1600" dirty="0" err="1" smtClean="0"/>
              <a:t>chr</a:t>
            </a:r>
            <a:r>
              <a:rPr lang="en-US" sz="1600" dirty="0" smtClean="0"/>
              <a:t>-</a:t>
            </a:r>
            <a:r>
              <a:rPr lang="en-US" sz="1600" dirty="0" err="1" smtClean="0"/>
              <a:t>inOrder</a:t>
            </a:r>
            <a:r>
              <a:rPr lang="en-US" sz="1600" dirty="0" smtClean="0"/>
              <a:t>      G8_L5.pair.noDup.ab.mapQgt16.sam     G8_L5.pair.noDup.norm.mapQgt16.sam    </a:t>
            </a:r>
          </a:p>
          <a:p>
            <a:r>
              <a:rPr lang="en-US" sz="1600" dirty="0" smtClean="0"/>
              <a:t>  2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cucumber-</a:t>
            </a:r>
            <a:r>
              <a:rPr lang="en-US" sz="1600" dirty="0" err="1" smtClean="0"/>
              <a:t>chr</a:t>
            </a:r>
            <a:r>
              <a:rPr lang="en-US" sz="1600" dirty="0" smtClean="0"/>
              <a:t>-</a:t>
            </a:r>
            <a:r>
              <a:rPr lang="en-US" sz="1600" dirty="0" err="1" smtClean="0"/>
              <a:t>inOrder</a:t>
            </a:r>
            <a:endParaRPr lang="en-US" sz="1600" dirty="0" smtClean="0"/>
          </a:p>
          <a:p>
            <a:r>
              <a:rPr lang="en-US" sz="1200" dirty="0"/>
              <a:t>Chr1</a:t>
            </a:r>
          </a:p>
          <a:p>
            <a:r>
              <a:rPr lang="en-US" sz="1200" dirty="0"/>
              <a:t>Chr2</a:t>
            </a:r>
          </a:p>
          <a:p>
            <a:r>
              <a:rPr lang="en-US" sz="1200" dirty="0"/>
              <a:t>Chr3</a:t>
            </a:r>
          </a:p>
          <a:p>
            <a:r>
              <a:rPr lang="en-US" sz="1200" dirty="0"/>
              <a:t>Chr6</a:t>
            </a:r>
          </a:p>
          <a:p>
            <a:r>
              <a:rPr lang="en-US" sz="1200" dirty="0"/>
              <a:t>Chr7</a:t>
            </a:r>
          </a:p>
          <a:p>
            <a:r>
              <a:rPr lang="en-US" sz="1200" dirty="0"/>
              <a:t>Scaffold000001_6</a:t>
            </a:r>
          </a:p>
          <a:p>
            <a:r>
              <a:rPr lang="en-US" sz="1200" dirty="0" smtClean="0"/>
              <a:t>…… </a:t>
            </a:r>
          </a:p>
          <a:p>
            <a:r>
              <a:rPr lang="en-US" sz="1200" dirty="0" smtClean="0"/>
              <a:t>Scaffold012707</a:t>
            </a:r>
            <a:endParaRPr lang="en-US" sz="1200" dirty="0"/>
          </a:p>
          <a:p>
            <a:r>
              <a:rPr lang="en-US" sz="1200" dirty="0"/>
              <a:t>Chr4</a:t>
            </a:r>
          </a:p>
          <a:p>
            <a:r>
              <a:rPr lang="en-US" sz="1200" dirty="0"/>
              <a:t>Chr5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Abnormal and normal PE SAM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2: read coverage for </a:t>
            </a:r>
            <a:r>
              <a:rPr lang="en-US" sz="1600" dirty="0" err="1" smtClean="0"/>
              <a:t>snp</a:t>
            </a:r>
            <a:r>
              <a:rPr lang="en-US" sz="1600" dirty="0" smtClean="0"/>
              <a:t> detection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Snp</a:t>
            </a:r>
            <a:r>
              <a:rPr lang="en-US" dirty="0" smtClean="0"/>
              <a:t>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522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"/>
            <a:ext cx="9144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Wwz</a:t>
            </a:r>
            <a:r>
              <a:rPr lang="en-US" sz="1400" dirty="0" smtClean="0"/>
              <a:t> server</a:t>
            </a:r>
          </a:p>
          <a:p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/>
              <a:t>t=`</a:t>
            </a:r>
            <a:r>
              <a:rPr lang="en-US" sz="1400" dirty="0" err="1"/>
              <a:t>ls</a:t>
            </a:r>
            <a:r>
              <a:rPr lang="en-US" sz="1400" dirty="0"/>
              <a:t> *WAAXX*_1.fq.clean.dup.clean`</a:t>
            </a:r>
          </a:p>
          <a:p>
            <a:r>
              <a:rPr lang="en-US" sz="1400" dirty="0" smtClean="0"/>
              <a:t>$ </a:t>
            </a:r>
            <a:r>
              <a:rPr lang="en-US" sz="1400" dirty="0"/>
              <a:t>echo $t</a:t>
            </a:r>
          </a:p>
          <a:p>
            <a:r>
              <a:rPr lang="en-US" sz="1400" dirty="0"/>
              <a:t>081203_I328_FC30DFWAAXX_L6_WATzhyDAADEAAPE_1.fq.clean.dup.clean 081203_I328_FC30DFWAAXX_L7_WATzhyDAADEAAPE_1.fq.clean.dup.clean 081203_I328_FC30DFWAAXX_L8_WATzhyDAADEAAPE_1.fq.clean.dup.clean</a:t>
            </a:r>
          </a:p>
          <a:p>
            <a:endParaRPr lang="en-US" sz="1400" dirty="0" smtClean="0"/>
          </a:p>
          <a:p>
            <a:r>
              <a:rPr lang="en-US" sz="1400" dirty="0" smtClean="0"/>
              <a:t>$ </a:t>
            </a:r>
            <a:r>
              <a:rPr lang="en-US" sz="1400" dirty="0"/>
              <a:t>cat  $t &gt; WAAXX.3lib-1.dup.clean</a:t>
            </a:r>
          </a:p>
          <a:p>
            <a:endParaRPr lang="en-US" sz="1400" dirty="0" smtClean="0"/>
          </a:p>
          <a:p>
            <a:r>
              <a:rPr lang="en-US" sz="1400" dirty="0" smtClean="0"/>
              <a:t>$ </a:t>
            </a:r>
            <a:r>
              <a:rPr lang="en-US" sz="1400" dirty="0"/>
              <a:t>t=`</a:t>
            </a:r>
            <a:r>
              <a:rPr lang="en-US" sz="1400" dirty="0" err="1"/>
              <a:t>ls</a:t>
            </a:r>
            <a:r>
              <a:rPr lang="en-US" sz="1400" dirty="0"/>
              <a:t> *WAAXX*_2.fq.clean.dup.clean`</a:t>
            </a:r>
          </a:p>
          <a:p>
            <a:r>
              <a:rPr lang="en-US" sz="1400" dirty="0" smtClean="0"/>
              <a:t>$ </a:t>
            </a:r>
            <a:r>
              <a:rPr lang="en-US" sz="1400" dirty="0"/>
              <a:t>echo "$t"</a:t>
            </a:r>
          </a:p>
          <a:p>
            <a:r>
              <a:rPr lang="en-US" sz="1400" dirty="0"/>
              <a:t>081203_I328_FC30DFWAAXX_L6_WATzhyDAADEAAPE_2.fq.clean.dup.clean</a:t>
            </a:r>
          </a:p>
          <a:p>
            <a:r>
              <a:rPr lang="en-US" sz="1400" dirty="0"/>
              <a:t>081203_I328_FC30DFWAAXX_L7_WATzhyDAADEAAPE_2.fq.clean.dup.clean</a:t>
            </a:r>
          </a:p>
          <a:p>
            <a:r>
              <a:rPr lang="en-US" sz="1400" dirty="0"/>
              <a:t>081203_I328_FC30DFWAAXX_L8_WATzhyDAADEAAPE_2.fq.clean.dup.clean</a:t>
            </a:r>
          </a:p>
          <a:p>
            <a:r>
              <a:rPr lang="en-US" sz="1400" dirty="0" smtClean="0"/>
              <a:t>$ </a:t>
            </a:r>
            <a:r>
              <a:rPr lang="en-US" sz="1400" dirty="0"/>
              <a:t>cat  $t &gt; WAAXX.3lib-2.dup.clean</a:t>
            </a:r>
          </a:p>
          <a:p>
            <a:r>
              <a:rPr lang="en-US" sz="1400" dirty="0" smtClean="0"/>
              <a:t>$ </a:t>
            </a:r>
            <a:r>
              <a:rPr lang="en-US" sz="1400" dirty="0" err="1"/>
              <a:t>wc</a:t>
            </a:r>
            <a:r>
              <a:rPr lang="en-US" sz="1400" dirty="0"/>
              <a:t> -l WAAXX*</a:t>
            </a:r>
          </a:p>
          <a:p>
            <a:r>
              <a:rPr lang="en-US" sz="1400" dirty="0"/>
              <a:t>  85576020 WAAXX.3lib-1.dup.clean</a:t>
            </a:r>
          </a:p>
          <a:p>
            <a:r>
              <a:rPr lang="en-US" sz="1400" dirty="0"/>
              <a:t>  85576020 WAAXX.3lib-2.dup.clean</a:t>
            </a:r>
          </a:p>
          <a:p>
            <a:r>
              <a:rPr lang="en-US" sz="1400" dirty="0"/>
              <a:t> 171152040 </a:t>
            </a:r>
            <a:r>
              <a:rPr lang="en-US" sz="1400" dirty="0" smtClean="0"/>
              <a:t>total</a:t>
            </a:r>
          </a:p>
          <a:p>
            <a:endParaRPr lang="en-US" sz="1400" dirty="0"/>
          </a:p>
          <a:p>
            <a:r>
              <a:rPr lang="en-US" sz="1400" dirty="0"/>
              <a:t>$ </a:t>
            </a:r>
            <a:r>
              <a:rPr lang="en-US" sz="1400" dirty="0" err="1"/>
              <a:t>bwa</a:t>
            </a:r>
            <a:r>
              <a:rPr lang="en-US" sz="1400" dirty="0"/>
              <a:t> </a:t>
            </a:r>
            <a:r>
              <a:rPr lang="en-US" sz="1400" dirty="0" err="1"/>
              <a:t>aln</a:t>
            </a:r>
            <a:r>
              <a:rPr lang="en-US" sz="1400" dirty="0"/>
              <a:t> -t 10 -n 2 -o 1 -e 1 -f WAAXX.3lib.R1.sai /home/</a:t>
            </a:r>
            <a:r>
              <a:rPr lang="en-US" sz="1400" dirty="0" err="1"/>
              <a:t>linyong</a:t>
            </a:r>
            <a:r>
              <a:rPr lang="en-US" sz="1400"/>
              <a:t>/watermelon-102acc/watermelon_v1.genome WAAXX.3lib-1.dup.clean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51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Algorithm paper</a:t>
            </a:r>
          </a:p>
          <a:p>
            <a:r>
              <a:rPr lang="en-US" sz="1600" dirty="0" err="1" smtClean="0"/>
              <a:t>Pindel</a:t>
            </a:r>
            <a:endParaRPr lang="en-US" sz="1600" dirty="0" smtClean="0"/>
          </a:p>
          <a:p>
            <a:r>
              <a:rPr lang="en-US" sz="1600" dirty="0" smtClean="0"/>
              <a:t>G8_L5 vs. </a:t>
            </a:r>
            <a:r>
              <a:rPr lang="en-US" sz="1600" dirty="0" err="1" smtClean="0"/>
              <a:t>chinese</a:t>
            </a:r>
            <a:r>
              <a:rPr lang="en-US" sz="1600" dirty="0" smtClean="0"/>
              <a:t> long</a:t>
            </a:r>
          </a:p>
          <a:p>
            <a:r>
              <a:rPr lang="en-US" sz="1600" dirty="0" smtClean="0"/>
              <a:t>871 deletions (</a:t>
            </a:r>
            <a:r>
              <a:rPr lang="en-US" sz="1600" dirty="0"/>
              <a:t>including </a:t>
            </a:r>
            <a:r>
              <a:rPr lang="en-US" sz="1600" dirty="0" smtClean="0"/>
              <a:t>18 deletions located in </a:t>
            </a:r>
            <a:r>
              <a:rPr lang="en-US" sz="1600" dirty="0"/>
              <a:t>scaffolds)	 </a:t>
            </a:r>
            <a:r>
              <a:rPr lang="en-US" sz="1600" dirty="0" smtClean="0"/>
              <a:t>G8_L5-pindel-soft_D.simple	</a:t>
            </a:r>
            <a:r>
              <a:rPr lang="en-US" sz="1600" dirty="0" err="1" smtClean="0"/>
              <a:t>wwz</a:t>
            </a:r>
            <a:r>
              <a:rPr lang="en-US" sz="1600" dirty="0" smtClean="0"/>
              <a:t> server</a:t>
            </a:r>
          </a:p>
          <a:p>
            <a:r>
              <a:rPr lang="en-US" sz="1600" dirty="0" smtClean="0"/>
              <a:t>772 (including scaffolds) deletions kept after gap filter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804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115658</TotalTime>
  <Words>8163</Words>
  <Application>Microsoft Office PowerPoint</Application>
  <PresentationFormat>On-screen Show (4:3)</PresentationFormat>
  <Paragraphs>2425</Paragraphs>
  <Slides>80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Linyong Mao</dc:creator>
  <cp:lastModifiedBy>Linyong Mao</cp:lastModifiedBy>
  <cp:revision>265</cp:revision>
  <cp:lastPrinted>2014-03-31T18:23:19Z</cp:lastPrinted>
  <dcterms:created xsi:type="dcterms:W3CDTF">2013-12-13T22:54:29Z</dcterms:created>
  <dcterms:modified xsi:type="dcterms:W3CDTF">2014-12-11T01:01:33Z</dcterms:modified>
</cp:coreProperties>
</file>