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Proxima Nova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4e6d7ae8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4e6d7ae8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8742b19e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8742b19e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4c61cb0ab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4c61cb0ab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4e6d7ae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4e6d7ae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4e6d7ae8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4e6d7ae8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4e6d7ae8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4e6d7ae8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4e6d7ae8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4e6d7ae8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4e6d7ae8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4e6d7ae8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4e6d7ae8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4e6d7ae8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how-different-factors-have-an-influence-on-your-life-expectancy-7b807b04f33e#:~:text=The%20difference%20between%20developing%20countries%20and%20developed%20countries,have%20an%20average%20life%20expectancy%20of%2080.7%20years.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kaggle.com/kumarajarshi/life-expectancy-who" TargetMode="External"/><Relationship Id="rId5" Type="http://schemas.openxmlformats.org/officeDocument/2006/relationships/hyperlink" Target="https://www.who.int/sdhconference/background/news/facts/en/#:~:text=1.%20Today%2C%20there%20is%20a%2036-year%20gap%20in,under-five%20mortality%20rate%20is%2013%20out%20of%201000." TargetMode="External"/><Relationship Id="rId4" Type="http://schemas.openxmlformats.org/officeDocument/2006/relationships/hyperlink" Target="https://ourworldindata.org/life-expectanc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l="1289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364050" y="317250"/>
            <a:ext cx="8123100" cy="8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Worldwide Life Expectancy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C5EEA-CE9B-40FE-8A5F-4CFDDA7F8D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different factors have an influence on your life expectancy | by Mubarak Ganiyu | Towards Data Science</a:t>
            </a:r>
            <a:endParaRPr sz="1400" u="sng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u="sng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Life Expectancy - Our World in Data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u="sng">
                <a:solidFill>
                  <a:srgbClr val="0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WHO | Fact file on health inequities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u="sng">
                <a:solidFill>
                  <a:srgbClr val="00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https://www.kaggle.com/kumarajarshi/life-expectancy-who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258750" y="422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Why Life Expectancy? 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429550" y="1466700"/>
            <a:ext cx="3653400" cy="29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Key metric in assessing overall population health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Huge variation among countries  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47 years: Malwai 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83 years: Japan 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Important to address inequities &amp; disparities 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What factors have the greatest impact on average life expectancy?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50" y="1423825"/>
            <a:ext cx="5361475" cy="299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271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Our Data</a:t>
            </a:r>
            <a:endParaRPr b="1"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90750" y="995025"/>
            <a:ext cx="8683500" cy="18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“Life Expectancy Data Set” from </a:t>
            </a:r>
            <a:r>
              <a:rPr lang="en" i="1">
                <a:solidFill>
                  <a:srgbClr val="000000"/>
                </a:solidFill>
              </a:rPr>
              <a:t>kaggle.com </a:t>
            </a:r>
            <a:endParaRPr i="1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22 columns, 2,938 rows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WHO &amp; United Nations data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Economic, health, social, political data for 193 countries from 2000 - 2015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Variables: 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Country, population, BMI, economic status, percentage expenditure, polio, HIV/AIDS, GDP, schooling, etc.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t="25332" r="4003" b="43912"/>
          <a:stretch/>
        </p:blipFill>
        <p:spPr>
          <a:xfrm>
            <a:off x="22175" y="3095700"/>
            <a:ext cx="9099651" cy="1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339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Preparation</a:t>
            </a:r>
            <a:endParaRPr b="1"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90950" y="970950"/>
            <a:ext cx="4343400" cy="23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Life Expectancy → target 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All other variables set as input initially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Some missing values 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Population, total expenditure, hepatitis b, alcohol, gdp, percentage expenditure, measles 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Addressed with impute node in trial #2 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Transformed variables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l="-2427"/>
          <a:stretch/>
        </p:blipFill>
        <p:spPr>
          <a:xfrm>
            <a:off x="311700" y="3275850"/>
            <a:ext cx="8248251" cy="170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9425" y="911850"/>
            <a:ext cx="1931925" cy="180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 rot="10800000">
            <a:off x="1453600" y="3717625"/>
            <a:ext cx="1285800" cy="587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6391750" y="1619300"/>
            <a:ext cx="1285800" cy="587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279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Diagram Overview</a:t>
            </a:r>
            <a:endParaRPr b="1"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1546450" y="3785700"/>
            <a:ext cx="1100100" cy="5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Trial 2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96625"/>
            <a:ext cx="59436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8700" y="3263475"/>
            <a:ext cx="5943600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6721875" y="1682000"/>
            <a:ext cx="1008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latin typeface="Proxima Nova"/>
                <a:ea typeface="Proxima Nova"/>
                <a:cs typeface="Proxima Nova"/>
                <a:sym typeface="Proxima Nova"/>
              </a:rPr>
              <a:t>Trial 1</a:t>
            </a:r>
            <a:endParaRPr sz="18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Trial 1 Findings</a:t>
            </a:r>
            <a:endParaRPr b="1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0" y="941850"/>
            <a:ext cx="48138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Did not impute data </a:t>
            </a:r>
            <a:endParaRPr sz="160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Incorporated a Principal Component Analysis</a:t>
            </a:r>
            <a:endParaRPr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Most Accurate: Neural Network </a:t>
            </a:r>
            <a:endParaRPr sz="160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Based on Average Squared Error</a:t>
            </a:r>
            <a:endParaRPr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Significant regression produced adjusted r-squared of .8719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Variables like Hepatitis B, Measles, and Alcohol were insignificant</a:t>
            </a:r>
            <a:endParaRPr sz="160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Alpha level &gt; .05</a:t>
            </a:r>
            <a:endParaRPr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The PCA did not produce superior results to the regular</a:t>
            </a:r>
            <a:endParaRPr sz="160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Adjusted r-squared was inferior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Average squared error was inferior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9144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solidFill>
                <a:srgbClr val="000000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875" y="1672275"/>
            <a:ext cx="4163975" cy="21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Trial 2 Findings</a:t>
            </a:r>
            <a:endParaRPr b="1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0" y="1267950"/>
            <a:ext cx="5128500" cy="3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23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5"/>
              <a:buChar char="●"/>
            </a:pPr>
            <a:r>
              <a:rPr lang="en" sz="1695">
                <a:solidFill>
                  <a:srgbClr val="000000"/>
                </a:solidFill>
              </a:rPr>
              <a:t>Imputed data but did not use PCA</a:t>
            </a:r>
            <a:endParaRPr sz="1695">
              <a:solidFill>
                <a:srgbClr val="000000"/>
              </a:solidFill>
            </a:endParaRPr>
          </a:p>
          <a:p>
            <a:pPr marL="914400" lvl="1" indent="-31654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5"/>
              <a:buChar char="○"/>
            </a:pPr>
            <a:r>
              <a:rPr lang="en" sz="1385">
                <a:solidFill>
                  <a:srgbClr val="000000"/>
                </a:solidFill>
              </a:rPr>
              <a:t>Will the model improve with imputed data? </a:t>
            </a:r>
            <a:endParaRPr sz="1385">
              <a:solidFill>
                <a:srgbClr val="000000"/>
              </a:solidFill>
            </a:endParaRPr>
          </a:p>
          <a:p>
            <a:pPr marL="457200" lvl="0" indent="-33623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5"/>
              <a:buChar char="●"/>
            </a:pPr>
            <a:r>
              <a:rPr lang="en" sz="1695">
                <a:solidFill>
                  <a:srgbClr val="000000"/>
                </a:solidFill>
              </a:rPr>
              <a:t>Outcome:</a:t>
            </a:r>
            <a:endParaRPr sz="1695">
              <a:solidFill>
                <a:srgbClr val="000000"/>
              </a:solidFill>
            </a:endParaRPr>
          </a:p>
          <a:p>
            <a:pPr marL="914400" lvl="1" indent="-31654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5"/>
              <a:buChar char="○"/>
            </a:pPr>
            <a:r>
              <a:rPr lang="en" sz="1385">
                <a:solidFill>
                  <a:srgbClr val="000000"/>
                </a:solidFill>
              </a:rPr>
              <a:t>Model did not show significant improvement</a:t>
            </a:r>
            <a:endParaRPr sz="1385">
              <a:solidFill>
                <a:srgbClr val="000000"/>
              </a:solidFill>
            </a:endParaRPr>
          </a:p>
          <a:p>
            <a:pPr marL="914400" lvl="1" indent="-31654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5"/>
              <a:buChar char="○"/>
            </a:pPr>
            <a:r>
              <a:rPr lang="en" sz="1385">
                <a:solidFill>
                  <a:srgbClr val="000000"/>
                </a:solidFill>
              </a:rPr>
              <a:t>Neural network produced best results</a:t>
            </a:r>
            <a:endParaRPr sz="1385">
              <a:solidFill>
                <a:srgbClr val="000000"/>
              </a:solidFill>
            </a:endParaRPr>
          </a:p>
          <a:p>
            <a:pPr marL="914400" lvl="1" indent="-31654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5"/>
              <a:buChar char="○"/>
            </a:pPr>
            <a:r>
              <a:rPr lang="en" sz="1385">
                <a:solidFill>
                  <a:srgbClr val="000000"/>
                </a:solidFill>
              </a:rPr>
              <a:t>Adjusted r-squared of regression dropped by .18</a:t>
            </a:r>
            <a:endParaRPr sz="1385">
              <a:solidFill>
                <a:srgbClr val="000000"/>
              </a:solidFill>
            </a:endParaRPr>
          </a:p>
          <a:p>
            <a:pPr marL="457200" lvl="0" indent="-33623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5"/>
              <a:buChar char="●"/>
            </a:pPr>
            <a:r>
              <a:rPr lang="en" sz="1695">
                <a:solidFill>
                  <a:srgbClr val="000000"/>
                </a:solidFill>
              </a:rPr>
              <a:t>Imputing was not found to show improvement of the models</a:t>
            </a:r>
            <a:endParaRPr sz="1695">
              <a:solidFill>
                <a:srgbClr val="000000"/>
              </a:solidFill>
            </a:endParaRPr>
          </a:p>
          <a:p>
            <a:pPr marL="457200" lvl="0" indent="-33623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5"/>
              <a:buChar char="●"/>
            </a:pPr>
            <a:r>
              <a:rPr lang="en" sz="1695">
                <a:solidFill>
                  <a:srgbClr val="000000"/>
                </a:solidFill>
              </a:rPr>
              <a:t>Diagnostics:</a:t>
            </a:r>
            <a:endParaRPr sz="1695">
              <a:solidFill>
                <a:srgbClr val="000000"/>
              </a:solidFill>
            </a:endParaRPr>
          </a:p>
          <a:p>
            <a:pPr marL="914400" lvl="1" indent="-31654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5"/>
              <a:buChar char="○"/>
            </a:pPr>
            <a:r>
              <a:rPr lang="en" sz="1385">
                <a:solidFill>
                  <a:srgbClr val="000000"/>
                </a:solidFill>
              </a:rPr>
              <a:t>Compute the models with the empty cells not having an impact</a:t>
            </a:r>
            <a:endParaRPr sz="1385">
              <a:solidFill>
                <a:srgbClr val="000000"/>
              </a:solidFill>
            </a:endParaRPr>
          </a:p>
          <a:p>
            <a:pPr marL="914400" lvl="1" indent="-31654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5"/>
              <a:buChar char="○"/>
            </a:pPr>
            <a:r>
              <a:rPr lang="en" sz="1385">
                <a:solidFill>
                  <a:srgbClr val="000000"/>
                </a:solidFill>
              </a:rPr>
              <a:t>Use hard data from the countries to update base model</a:t>
            </a:r>
            <a:endParaRPr sz="1385">
              <a:solidFill>
                <a:srgbClr val="000000"/>
              </a:solidFill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3663" y="1313287"/>
            <a:ext cx="3303775" cy="863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8925" y="2684350"/>
            <a:ext cx="3873250" cy="14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6015125" y="953675"/>
            <a:ext cx="2534100" cy="18834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3063600" y="953675"/>
            <a:ext cx="2658900" cy="2866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236075" y="953675"/>
            <a:ext cx="2614500" cy="37926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599700" y="445025"/>
            <a:ext cx="814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Significant </a:t>
            </a:r>
            <a:r>
              <a:rPr lang="en"/>
              <a:t>               </a:t>
            </a:r>
            <a:r>
              <a:rPr lang="en" i="1"/>
              <a:t> Insignificant</a:t>
            </a:r>
            <a:r>
              <a:rPr lang="en"/>
              <a:t>             </a:t>
            </a:r>
            <a:r>
              <a:rPr lang="en" i="1"/>
              <a:t>Relationships</a:t>
            </a:r>
            <a:endParaRPr i="1"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277475" y="953675"/>
            <a:ext cx="2614500" cy="3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Adult Mortality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Diphtheria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Income Composition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Polio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Population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Total Expenditure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BMI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Thinness 5-9 Years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Year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HIV/AIDS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Infant Deaths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Under 5 Deaths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Status</a:t>
            </a:r>
            <a:endParaRPr sz="1600"/>
          </a:p>
        </p:txBody>
      </p:sp>
      <p:sp>
        <p:nvSpPr>
          <p:cNvPr id="119" name="Google Shape;119;p20"/>
          <p:cNvSpPr txBox="1"/>
          <p:nvPr/>
        </p:nvSpPr>
        <p:spPr>
          <a:xfrm>
            <a:off x="3189200" y="1152475"/>
            <a:ext cx="2487300" cy="24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Alcohol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GDP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Hepatitis B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Schooling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Thinness 1-19 Years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Measles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Percentage Expenditure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5939500" y="1152475"/>
            <a:ext cx="26145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Health metrics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Deadly diseases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Child healthcare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Healthcare spending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Economic Development Status 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Conclusions</a:t>
            </a:r>
            <a:endParaRPr b="1"/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311700" y="1052025"/>
            <a:ext cx="8520600" cy="35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Countries should follow certain procedures to increase life expectancy: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Constant monitoring of health metrics and deaths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Important resources should be allocated to deadliest diseases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Stress importance of healthcare for children and infants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Increase expenditures on healthcare on a yearly basis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Aid developing countries in providing healthcare resources &amp; necessities to citizens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Further measures: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Continue to manage the diseases that have dissipated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Find the right variables to collect and the right way to do it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Understand that some variables are still important, just not for lifespan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Microsoft Office PowerPoint</Application>
  <PresentationFormat>On-screen Show (16:9)</PresentationFormat>
  <Paragraphs>90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Proxima Nova</vt:lpstr>
      <vt:lpstr>Spearmint</vt:lpstr>
      <vt:lpstr>Worldwide Life Expectancy</vt:lpstr>
      <vt:lpstr>Why Life Expectancy?  </vt:lpstr>
      <vt:lpstr>Our Data</vt:lpstr>
      <vt:lpstr>Data Preparation</vt:lpstr>
      <vt:lpstr>Diagram Overview</vt:lpstr>
      <vt:lpstr>Trial 1 Findings</vt:lpstr>
      <vt:lpstr>Trial 2 Findings</vt:lpstr>
      <vt:lpstr>Significant                 Insignificant             Relationships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Worldwide Life Expectancy</dc:title>
  <dc:creator>LeeAnn Markwalter</dc:creator>
  <cp:lastModifiedBy>LeeAnn Markwalter</cp:lastModifiedBy>
  <cp:revision>1</cp:revision>
  <dcterms:modified xsi:type="dcterms:W3CDTF">2021-12-03T01:35:34Z</dcterms:modified>
</cp:coreProperties>
</file>