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2196" y="24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4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4599F-D719-482D-9846-A27CEF358001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460C4E-FE45-C3B0-4271-440A0BA22E40}"/>
              </a:ext>
            </a:extLst>
          </p:cNvPr>
          <p:cNvSpPr/>
          <p:nvPr/>
        </p:nvSpPr>
        <p:spPr>
          <a:xfrm>
            <a:off x="2231020" y="1576073"/>
            <a:ext cx="2395960" cy="4861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dictionary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27BD-D4D7-07B4-3B0D-D0CE7E6810D8}"/>
              </a:ext>
            </a:extLst>
          </p:cNvPr>
          <p:cNvSpPr/>
          <p:nvPr/>
        </p:nvSpPr>
        <p:spPr>
          <a:xfrm>
            <a:off x="2231020" y="2733532"/>
            <a:ext cx="2395960" cy="486137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Run Akshay’s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D395D-2814-05B8-5A54-46E46ACB9859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429000" y="2062209"/>
            <a:ext cx="0" cy="67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B60132-C92C-ADDD-0ACE-2A42F83229A9}"/>
              </a:ext>
            </a:extLst>
          </p:cNvPr>
          <p:cNvSpPr/>
          <p:nvPr/>
        </p:nvSpPr>
        <p:spPr>
          <a:xfrm>
            <a:off x="381000" y="3890992"/>
            <a:ext cx="2395960" cy="752370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All entries (rows) identified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6F817-FBEF-87ED-7BB2-04C76AE6EE6E}"/>
              </a:ext>
            </a:extLst>
          </p:cNvPr>
          <p:cNvSpPr/>
          <p:nvPr/>
        </p:nvSpPr>
        <p:spPr>
          <a:xfrm>
            <a:off x="4081042" y="3890990"/>
            <a:ext cx="2395960" cy="12269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For any un-identified fields, continue with Liezl’s script using OpenAI Assistant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F7F5D6-A48D-4A17-1350-7AFCDB2580D8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578980" y="3219669"/>
            <a:ext cx="1850020" cy="6713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21A736-BD2D-CA4B-06CF-BC7D6DCF4DF0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>
            <a:off x="3429000" y="3219669"/>
            <a:ext cx="1850022" cy="67132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B5B0DF-6E46-11F6-FC6D-51BFFF4EAA82}"/>
              </a:ext>
            </a:extLst>
          </p:cNvPr>
          <p:cNvSpPr/>
          <p:nvPr/>
        </p:nvSpPr>
        <p:spPr>
          <a:xfrm>
            <a:off x="4081041" y="5789244"/>
            <a:ext cx="2395961" cy="849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Script parses OpenAI response for relevant details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D4C832-B180-8901-8BAF-9D67AB1332CD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5279022" y="5117923"/>
            <a:ext cx="0" cy="67132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2530EC1-4A7F-E492-235D-04C0C37424B2}"/>
              </a:ext>
            </a:extLst>
          </p:cNvPr>
          <p:cNvSpPr/>
          <p:nvPr/>
        </p:nvSpPr>
        <p:spPr>
          <a:xfrm>
            <a:off x="2155302" y="7576568"/>
            <a:ext cx="2547395" cy="897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Pull in Gaurav’s code to get CDE link identifier from CDE repo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794B37-1AED-F7D1-DB23-3669B262288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3429000" y="6639016"/>
            <a:ext cx="1850022" cy="93755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90142E-1E3E-D62C-F7F8-D6C21B8FB9A1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>
            <a:off x="1578980" y="4643362"/>
            <a:ext cx="1850020" cy="29332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B939EA5E-9D48-B75C-70CD-7651A7B53547}"/>
              </a:ext>
            </a:extLst>
          </p:cNvPr>
          <p:cNvSpPr/>
          <p:nvPr/>
        </p:nvSpPr>
        <p:spPr>
          <a:xfrm>
            <a:off x="1140630" y="9629338"/>
            <a:ext cx="4576738" cy="1390508"/>
          </a:xfrm>
          <a:prstGeom prst="flowChartDocumen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Final output file for Dug team (preferably in JSON, but excel can work)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2A1308-6C54-B866-A1D1-A4DF4D14E983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 flipH="1">
            <a:off x="3428999" y="8473634"/>
            <a:ext cx="1" cy="11557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77AC21-63FE-504E-6CF3-0743CE1E9CBD}"/>
              </a:ext>
            </a:extLst>
          </p:cNvPr>
          <p:cNvSpPr txBox="1"/>
          <p:nvPr/>
        </p:nvSpPr>
        <p:spPr>
          <a:xfrm>
            <a:off x="2155302" y="11624992"/>
            <a:ext cx="2547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Version_2024-07-26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E40A58-DD8C-604A-45D4-D0FF872E358F}"/>
              </a:ext>
            </a:extLst>
          </p:cNvPr>
          <p:cNvSpPr txBox="1"/>
          <p:nvPr/>
        </p:nvSpPr>
        <p:spPr>
          <a:xfrm>
            <a:off x="1760560" y="518090"/>
            <a:ext cx="3336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High-level logic flow</a:t>
            </a:r>
          </a:p>
        </p:txBody>
      </p:sp>
    </p:spTree>
    <p:extLst>
      <p:ext uri="{BB962C8B-B14F-4D97-AF65-F5344CB8AC3E}">
        <p14:creationId xmlns:p14="http://schemas.microsoft.com/office/powerpoint/2010/main" val="31121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326F817-FBEF-87ED-7BB2-04C76AE6EE6E}"/>
              </a:ext>
            </a:extLst>
          </p:cNvPr>
          <p:cNvSpPr/>
          <p:nvPr/>
        </p:nvSpPr>
        <p:spPr>
          <a:xfrm>
            <a:off x="1054146" y="1567022"/>
            <a:ext cx="4749705" cy="671322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Parse unidentified field(s) from submitted DD </a:t>
            </a:r>
          </a:p>
          <a:p>
            <a:pPr algn="ctr"/>
            <a:r>
              <a:rPr lang="en-US" sz="1400" i="1" dirty="0">
                <a:solidFill>
                  <a:schemeClr val="accent6"/>
                </a:solidFill>
              </a:rPr>
              <a:t>(fields/entries that Akshay’s code could not identify)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21A736-BD2D-CA4B-06CF-BC7D6DCF4DF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768940" y="4256186"/>
            <a:ext cx="1660058" cy="9135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B5B0DF-6E46-11F6-FC6D-51BFFF4EAA82}"/>
              </a:ext>
            </a:extLst>
          </p:cNvPr>
          <p:cNvSpPr/>
          <p:nvPr/>
        </p:nvSpPr>
        <p:spPr>
          <a:xfrm>
            <a:off x="3701118" y="5187445"/>
            <a:ext cx="2775884" cy="461665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Assistant feature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D4C832-B180-8901-8BAF-9D67AB1332CD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 flipH="1">
            <a:off x="3428998" y="2238344"/>
            <a:ext cx="1" cy="7375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794B37-1AED-F7D1-DB23-3669B262288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428998" y="4256186"/>
            <a:ext cx="1660062" cy="9312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77AC21-63FE-504E-6CF3-0743CE1E9CBD}"/>
              </a:ext>
            </a:extLst>
          </p:cNvPr>
          <p:cNvSpPr txBox="1"/>
          <p:nvPr/>
        </p:nvSpPr>
        <p:spPr>
          <a:xfrm>
            <a:off x="2155302" y="11624992"/>
            <a:ext cx="2547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Version_2024-07-26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E40A58-DD8C-604A-45D4-D0FF872E358F}"/>
              </a:ext>
            </a:extLst>
          </p:cNvPr>
          <p:cNvSpPr txBox="1"/>
          <p:nvPr/>
        </p:nvSpPr>
        <p:spPr>
          <a:xfrm>
            <a:off x="825403" y="572435"/>
            <a:ext cx="5207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OpenAI API call detailed logic flow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B6443-97C3-0840-4736-546EBF29849A}"/>
              </a:ext>
            </a:extLst>
          </p:cNvPr>
          <p:cNvGrpSpPr/>
          <p:nvPr/>
        </p:nvGrpSpPr>
        <p:grpSpPr>
          <a:xfrm>
            <a:off x="381851" y="10494903"/>
            <a:ext cx="2519051" cy="338554"/>
            <a:chOff x="381851" y="10494903"/>
            <a:chExt cx="2519051" cy="33855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55A263-2714-CB7F-534C-CA0509FAB285}"/>
                </a:ext>
              </a:extLst>
            </p:cNvPr>
            <p:cNvCxnSpPr>
              <a:cxnSpLocks/>
            </p:cNvCxnSpPr>
            <p:nvPr/>
          </p:nvCxnSpPr>
          <p:spPr>
            <a:xfrm>
              <a:off x="381851" y="10679569"/>
              <a:ext cx="55984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173B11-4E49-87BF-F94C-BEABA1C98F11}"/>
                </a:ext>
              </a:extLst>
            </p:cNvPr>
            <p:cNvSpPr txBox="1"/>
            <p:nvPr/>
          </p:nvSpPr>
          <p:spPr>
            <a:xfrm>
              <a:off x="1050880" y="10494903"/>
              <a:ext cx="1850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accent6"/>
                  </a:solidFill>
                </a:rPr>
                <a:t>Script </a:t>
              </a:r>
              <a:r>
                <a:rPr lang="en-US" sz="1600" b="1" i="1" dirty="0">
                  <a:solidFill>
                    <a:schemeClr val="accent6"/>
                  </a:solidFill>
                </a:rPr>
                <a:t>not</a:t>
              </a:r>
              <a:r>
                <a:rPr lang="en-US" sz="1600" i="1" dirty="0">
                  <a:solidFill>
                    <a:schemeClr val="accent6"/>
                  </a:solidFill>
                </a:rPr>
                <a:t> started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B8A7165-CA85-4877-0D33-7908B7F98AFA}"/>
              </a:ext>
            </a:extLst>
          </p:cNvPr>
          <p:cNvSpPr/>
          <p:nvPr/>
        </p:nvSpPr>
        <p:spPr>
          <a:xfrm>
            <a:off x="1586356" y="2975934"/>
            <a:ext cx="3685284" cy="33855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Transform entries to JSON format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250A12-9511-789F-82B9-CA5CF8681A5D}"/>
              </a:ext>
            </a:extLst>
          </p:cNvPr>
          <p:cNvGrpSpPr/>
          <p:nvPr/>
        </p:nvGrpSpPr>
        <p:grpSpPr>
          <a:xfrm>
            <a:off x="381851" y="11015132"/>
            <a:ext cx="2519051" cy="338554"/>
            <a:chOff x="381851" y="10798369"/>
            <a:chExt cx="2519051" cy="33855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A7BC0C-123B-31C0-63B5-F14F5B299126}"/>
                </a:ext>
              </a:extLst>
            </p:cNvPr>
            <p:cNvCxnSpPr>
              <a:cxnSpLocks/>
            </p:cNvCxnSpPr>
            <p:nvPr/>
          </p:nvCxnSpPr>
          <p:spPr>
            <a:xfrm>
              <a:off x="381851" y="10982095"/>
              <a:ext cx="559845" cy="0"/>
            </a:xfrm>
            <a:prstGeom prst="line">
              <a:avLst/>
            </a:prstGeom>
            <a:ln w="28575">
              <a:prstDash val="soli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B8D26E-E567-9F1D-843E-9F43C5D72DE5}"/>
                </a:ext>
              </a:extLst>
            </p:cNvPr>
            <p:cNvSpPr txBox="1"/>
            <p:nvPr/>
          </p:nvSpPr>
          <p:spPr>
            <a:xfrm>
              <a:off x="1050880" y="10798369"/>
              <a:ext cx="1850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accent6"/>
                  </a:solidFill>
                </a:rPr>
                <a:t>Script complete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AA749-02FF-D6B1-853C-1FE8F75A6C1A}"/>
              </a:ext>
            </a:extLst>
          </p:cNvPr>
          <p:cNvSpPr/>
          <p:nvPr/>
        </p:nvSpPr>
        <p:spPr>
          <a:xfrm>
            <a:off x="380998" y="5169739"/>
            <a:ext cx="2775884" cy="46166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Fine-tuning feature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609C8-ABF6-4313-FAC2-8226045E4C8D}"/>
              </a:ext>
            </a:extLst>
          </p:cNvPr>
          <p:cNvSpPr txBox="1"/>
          <p:nvPr/>
        </p:nvSpPr>
        <p:spPr>
          <a:xfrm>
            <a:off x="2057888" y="3957129"/>
            <a:ext cx="2742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</a:rPr>
              <a:t>2 various approaches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50E9B0-E683-0FE7-3F9A-9AB3AF50530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28998" y="3314488"/>
            <a:ext cx="2" cy="66785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7DAE03-7A91-E84C-FE7F-FA05877155F3}"/>
              </a:ext>
            </a:extLst>
          </p:cNvPr>
          <p:cNvGrpSpPr/>
          <p:nvPr/>
        </p:nvGrpSpPr>
        <p:grpSpPr>
          <a:xfrm>
            <a:off x="380998" y="10744186"/>
            <a:ext cx="3744981" cy="338554"/>
            <a:chOff x="381851" y="11059947"/>
            <a:chExt cx="3744981" cy="33855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F39ABB-72CD-836D-5893-8BCA519545F4}"/>
                </a:ext>
              </a:extLst>
            </p:cNvPr>
            <p:cNvCxnSpPr>
              <a:cxnSpLocks/>
            </p:cNvCxnSpPr>
            <p:nvPr/>
          </p:nvCxnSpPr>
          <p:spPr>
            <a:xfrm>
              <a:off x="381851" y="11242779"/>
              <a:ext cx="559845" cy="0"/>
            </a:xfrm>
            <a:prstGeom prst="line">
              <a:avLst/>
            </a:prstGeom>
            <a:ln w="28575">
              <a:prstDash val="lgDash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E57560-2147-8329-6212-E10211BAD71A}"/>
                </a:ext>
              </a:extLst>
            </p:cNvPr>
            <p:cNvSpPr txBox="1"/>
            <p:nvPr/>
          </p:nvSpPr>
          <p:spPr>
            <a:xfrm>
              <a:off x="1046939" y="11059947"/>
              <a:ext cx="30798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accent6"/>
                  </a:solidFill>
                </a:rPr>
                <a:t>Script started, but not complete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2CC2DF-86E1-4940-9813-788CA1780E5D}"/>
              </a:ext>
            </a:extLst>
          </p:cNvPr>
          <p:cNvSpPr/>
          <p:nvPr/>
        </p:nvSpPr>
        <p:spPr>
          <a:xfrm>
            <a:off x="3975085" y="6549109"/>
            <a:ext cx="2227950" cy="338554"/>
          </a:xfrm>
          <a:prstGeom prst="rect">
            <a:avLst/>
          </a:prstGeom>
          <a:ln w="28575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Assistant part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21CF7-01FD-2E97-52A6-5ED99F4CE183}"/>
              </a:ext>
            </a:extLst>
          </p:cNvPr>
          <p:cNvSpPr/>
          <p:nvPr/>
        </p:nvSpPr>
        <p:spPr>
          <a:xfrm>
            <a:off x="3975085" y="7795085"/>
            <a:ext cx="2227950" cy="338554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Assistant part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4DB3A9-E3B9-8A3A-84CB-D1D677C0883D}"/>
              </a:ext>
            </a:extLst>
          </p:cNvPr>
          <p:cNvCxnSpPr>
            <a:cxnSpLocks/>
            <a:stCxn id="40" idx="2"/>
            <a:endCxn id="32" idx="0"/>
          </p:cNvCxnSpPr>
          <p:nvPr/>
        </p:nvCxnSpPr>
        <p:spPr>
          <a:xfrm>
            <a:off x="5089060" y="5649110"/>
            <a:ext cx="0" cy="8999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D40AFA-092B-942C-9DD9-C3A2E1E92FD4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089060" y="6887663"/>
            <a:ext cx="0" cy="9074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D418ED5-493A-6F93-9448-713419CCD086}"/>
              </a:ext>
            </a:extLst>
          </p:cNvPr>
          <p:cNvSpPr/>
          <p:nvPr/>
        </p:nvSpPr>
        <p:spPr>
          <a:xfrm>
            <a:off x="1586358" y="9378404"/>
            <a:ext cx="3685284" cy="672471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All entries labeled. Identified CDEs will proceed to Gaurav’s code.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76EA33-79A9-2AF4-7A78-C0CB91ADE2B4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 flipH="1">
            <a:off x="3429000" y="8133639"/>
            <a:ext cx="1660060" cy="124476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965A4C-F2B2-1E21-9662-8990B325E687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1768940" y="5631404"/>
            <a:ext cx="1660060" cy="3747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00451E3-67BF-7453-91E9-2F4B37D5B9D3}"/>
              </a:ext>
            </a:extLst>
          </p:cNvPr>
          <p:cNvSpPr/>
          <p:nvPr/>
        </p:nvSpPr>
        <p:spPr>
          <a:xfrm>
            <a:off x="0" y="0"/>
            <a:ext cx="6857999" cy="121920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460C4E-FE45-C3B0-4271-440A0BA22E40}"/>
              </a:ext>
            </a:extLst>
          </p:cNvPr>
          <p:cNvSpPr/>
          <p:nvPr/>
        </p:nvSpPr>
        <p:spPr>
          <a:xfrm>
            <a:off x="2231020" y="659758"/>
            <a:ext cx="2395960" cy="81408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Akshay’s Python 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8468C-DD3C-DB02-C7E0-0A001425BE1A}"/>
              </a:ext>
            </a:extLst>
          </p:cNvPr>
          <p:cNvSpPr/>
          <p:nvPr/>
        </p:nvSpPr>
        <p:spPr>
          <a:xfrm>
            <a:off x="3429000" y="2497716"/>
            <a:ext cx="3190755" cy="117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any un-identified fields, continue with Liezl’s script to use the OpenAI Assistant (part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C89BE-6155-FAC5-2E39-CF7B33062CCA}"/>
              </a:ext>
            </a:extLst>
          </p:cNvPr>
          <p:cNvSpPr/>
          <p:nvPr/>
        </p:nvSpPr>
        <p:spPr>
          <a:xfrm>
            <a:off x="3750675" y="5558737"/>
            <a:ext cx="2547395" cy="849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un-identified field(s) to JSON format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AAFB5-4D8F-484D-70B0-026F544BCA4A}"/>
              </a:ext>
            </a:extLst>
          </p:cNvPr>
          <p:cNvSpPr/>
          <p:nvPr/>
        </p:nvSpPr>
        <p:spPr>
          <a:xfrm>
            <a:off x="3750675" y="6755760"/>
            <a:ext cx="2547395" cy="787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JSON data dictionary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D9DC1-F3C4-858A-D599-E872EE43A5BB}"/>
              </a:ext>
            </a:extLst>
          </p:cNvPr>
          <p:cNvSpPr/>
          <p:nvPr/>
        </p:nvSpPr>
        <p:spPr>
          <a:xfrm>
            <a:off x="3750675" y="7890088"/>
            <a:ext cx="2547395" cy="787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OpenAI call to CDE ID Detective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5A88C-D131-66ED-1408-B08AAC5632DD}"/>
              </a:ext>
            </a:extLst>
          </p:cNvPr>
          <p:cNvSpPr/>
          <p:nvPr/>
        </p:nvSpPr>
        <p:spPr>
          <a:xfrm>
            <a:off x="3750675" y="9024394"/>
            <a:ext cx="2547395" cy="787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OpenAI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0D11-8EA9-9E56-0164-9DE3C511D4D8}"/>
              </a:ext>
            </a:extLst>
          </p:cNvPr>
          <p:cNvSpPr/>
          <p:nvPr/>
        </p:nvSpPr>
        <p:spPr>
          <a:xfrm>
            <a:off x="259466" y="2498203"/>
            <a:ext cx="2728732" cy="1726556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b="1" dirty="0"/>
              <a:t>all fields</a:t>
            </a:r>
            <a:r>
              <a:rPr lang="en-US" dirty="0"/>
              <a:t> identified</a:t>
            </a:r>
            <a:r>
              <a:rPr lang="en-US" b="1" dirty="0"/>
              <a:t>, proceed with next step.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3CA30-A63C-C201-5A78-47E6F1D8FC67}"/>
              </a:ext>
            </a:extLst>
          </p:cNvPr>
          <p:cNvSpPr/>
          <p:nvPr/>
        </p:nvSpPr>
        <p:spPr>
          <a:xfrm>
            <a:off x="3750675" y="4361714"/>
            <a:ext cx="2547395" cy="849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unidentified field(s) that need further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D537D0-1888-99B9-B150-859B3750D4A2}"/>
              </a:ext>
            </a:extLst>
          </p:cNvPr>
          <p:cNvSpPr/>
          <p:nvPr/>
        </p:nvSpPr>
        <p:spPr>
          <a:xfrm>
            <a:off x="3750674" y="10158700"/>
            <a:ext cx="2547395" cy="849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Script parses OpenAI response for relevant details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6C5BF-6A80-8DE8-5EDD-50C3B5DD97B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623832" y="1473843"/>
            <a:ext cx="1805168" cy="102436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8B81B4-454F-70FE-0F7E-4D5A06B961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429000" y="1473843"/>
            <a:ext cx="1595378" cy="102387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A98AB-012D-48B3-4177-EB895F3859C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24373" y="3672544"/>
            <a:ext cx="5" cy="68917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8696EC-A880-1CAA-82CD-364223E469A7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5024373" y="5211486"/>
            <a:ext cx="0" cy="34725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D51C5B-186B-CB64-72D4-40858C0DE56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24373" y="6408509"/>
            <a:ext cx="0" cy="34725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29A0C6-D190-9662-4545-C9EE4183FA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024373" y="7542837"/>
            <a:ext cx="0" cy="34725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6524E-5F29-ED61-D943-6D1037F2A44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024373" y="8677165"/>
            <a:ext cx="0" cy="34722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691221-4608-D3F7-F979-BF363DAB7E3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024372" y="9811471"/>
            <a:ext cx="1" cy="34722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46F0AF1-7790-BECA-CC3E-B615BE4DB29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792632" y="4265520"/>
            <a:ext cx="958042" cy="631806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959D0D-4D66-9659-E5D2-E71F5836A030}"/>
              </a:ext>
            </a:extLst>
          </p:cNvPr>
          <p:cNvCxnSpPr>
            <a:cxnSpLocks/>
          </p:cNvCxnSpPr>
          <p:nvPr/>
        </p:nvCxnSpPr>
        <p:spPr>
          <a:xfrm flipH="1">
            <a:off x="535930" y="4224759"/>
            <a:ext cx="24000" cy="235737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2020F-A04F-A957-46AA-8ECFFE2869CE}"/>
              </a:ext>
            </a:extLst>
          </p:cNvPr>
          <p:cNvSpPr/>
          <p:nvPr/>
        </p:nvSpPr>
        <p:spPr>
          <a:xfrm>
            <a:off x="61913" y="6582133"/>
            <a:ext cx="2547395" cy="960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Pull in Gaurav’s code to get CDE link identifier from CDE repo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D8CC2-8143-68B4-08AC-386558B987CB}"/>
              </a:ext>
            </a:extLst>
          </p:cNvPr>
          <p:cNvSpPr/>
          <p:nvPr/>
        </p:nvSpPr>
        <p:spPr>
          <a:xfrm>
            <a:off x="67939" y="8850779"/>
            <a:ext cx="2547395" cy="1307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Final output file </a:t>
            </a:r>
            <a:r>
              <a:rPr lang="en-US" dirty="0"/>
              <a:t>for Dug team (preferrable in JSON, but excel can work)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5C7F83-9473-5249-892F-3DFAD3FAC7E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335611" y="7542836"/>
            <a:ext cx="6026" cy="130794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EAE92B-0138-D567-9C32-17EBDF0AFF90}"/>
              </a:ext>
            </a:extLst>
          </p:cNvPr>
          <p:cNvSpPr txBox="1"/>
          <p:nvPr/>
        </p:nvSpPr>
        <p:spPr>
          <a:xfrm>
            <a:off x="61913" y="11544290"/>
            <a:ext cx="2547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Version_2024-07-22</a:t>
            </a:r>
          </a:p>
        </p:txBody>
      </p:sp>
    </p:spTree>
    <p:extLst>
      <p:ext uri="{BB962C8B-B14F-4D97-AF65-F5344CB8AC3E}">
        <p14:creationId xmlns:p14="http://schemas.microsoft.com/office/powerpoint/2010/main" val="61878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236</Words>
  <Application>Microsoft Office PowerPoint</Application>
  <PresentationFormat>Widescreen</PresentationFormat>
  <Paragraphs>35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Liezl Mae Fos</dc:creator>
  <cp:lastModifiedBy>Liezl Mae Fos</cp:lastModifiedBy>
  <cp:revision>4</cp:revision>
  <dcterms:created xsi:type="dcterms:W3CDTF">2024-07-01T18:08:20Z</dcterms:created>
  <dcterms:modified xsi:type="dcterms:W3CDTF">2024-07-26T17:31:23Z</dcterms:modified>
</cp:coreProperties>
</file>