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404050" cy="43205400"/>
  <p:notesSz cx="6858000" cy="9144000"/>
  <p:defaultTextStyle>
    <a:defPPr>
      <a:defRPr lang="es-AR"/>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p:cViewPr>
        <p:scale>
          <a:sx n="10" d="100"/>
          <a:sy n="10" d="100"/>
        </p:scale>
        <p:origin x="-2382" y="-180"/>
      </p:cViewPr>
      <p:guideLst>
        <p:guide orient="horz" pos="13608"/>
        <p:guide pos="1020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430304" y="13421680"/>
            <a:ext cx="27543443" cy="9261158"/>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4860608" y="24483060"/>
            <a:ext cx="22682835"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A4B72FBB-D05B-4D8E-A146-54190302F9D0}" type="datetimeFigureOut">
              <a:rPr lang="es-AR" smtClean="0"/>
              <a:t>26/11/2014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56744F7F-9CB8-4803-8105-0A5F5816262E}" type="slidenum">
              <a:rPr lang="es-AR" smtClean="0"/>
              <a:t>‹Nº›</a:t>
            </a:fld>
            <a:endParaRPr lang="es-AR"/>
          </a:p>
        </p:txBody>
      </p:sp>
    </p:spTree>
    <p:extLst>
      <p:ext uri="{BB962C8B-B14F-4D97-AF65-F5344CB8AC3E}">
        <p14:creationId xmlns:p14="http://schemas.microsoft.com/office/powerpoint/2010/main" val="360755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A4B72FBB-D05B-4D8E-A146-54190302F9D0}" type="datetimeFigureOut">
              <a:rPr lang="es-AR" smtClean="0"/>
              <a:t>26/11/2014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56744F7F-9CB8-4803-8105-0A5F5816262E}" type="slidenum">
              <a:rPr lang="es-AR" smtClean="0"/>
              <a:t>‹Nº›</a:t>
            </a:fld>
            <a:endParaRPr lang="es-AR"/>
          </a:p>
        </p:txBody>
      </p:sp>
    </p:spTree>
    <p:extLst>
      <p:ext uri="{BB962C8B-B14F-4D97-AF65-F5344CB8AC3E}">
        <p14:creationId xmlns:p14="http://schemas.microsoft.com/office/powerpoint/2010/main" val="402237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3254782" y="10901365"/>
            <a:ext cx="25833229" cy="232249028"/>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5743847" y="10901365"/>
            <a:ext cx="76970870" cy="23224902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A4B72FBB-D05B-4D8E-A146-54190302F9D0}" type="datetimeFigureOut">
              <a:rPr lang="es-AR" smtClean="0"/>
              <a:t>26/11/2014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56744F7F-9CB8-4803-8105-0A5F5816262E}" type="slidenum">
              <a:rPr lang="es-AR" smtClean="0"/>
              <a:t>‹Nº›</a:t>
            </a:fld>
            <a:endParaRPr lang="es-AR"/>
          </a:p>
        </p:txBody>
      </p:sp>
    </p:spTree>
    <p:extLst>
      <p:ext uri="{BB962C8B-B14F-4D97-AF65-F5344CB8AC3E}">
        <p14:creationId xmlns:p14="http://schemas.microsoft.com/office/powerpoint/2010/main" val="388977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A4B72FBB-D05B-4D8E-A146-54190302F9D0}" type="datetimeFigureOut">
              <a:rPr lang="es-AR" smtClean="0"/>
              <a:t>26/11/2014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56744F7F-9CB8-4803-8105-0A5F5816262E}" type="slidenum">
              <a:rPr lang="es-AR" smtClean="0"/>
              <a:t>‹Nº›</a:t>
            </a:fld>
            <a:endParaRPr lang="es-AR"/>
          </a:p>
        </p:txBody>
      </p:sp>
    </p:spTree>
    <p:extLst>
      <p:ext uri="{BB962C8B-B14F-4D97-AF65-F5344CB8AC3E}">
        <p14:creationId xmlns:p14="http://schemas.microsoft.com/office/powerpoint/2010/main" val="337432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559696" y="27763473"/>
            <a:ext cx="27543443" cy="8581073"/>
          </a:xfrm>
        </p:spPr>
        <p:txBody>
          <a:bodyPr anchor="t"/>
          <a:lstStyle>
            <a:lvl1pPr algn="l">
              <a:defRPr sz="189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2559696" y="18312295"/>
            <a:ext cx="27543443"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4B72FBB-D05B-4D8E-A146-54190302F9D0}" type="datetimeFigureOut">
              <a:rPr lang="es-AR" smtClean="0"/>
              <a:t>26/11/2014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56744F7F-9CB8-4803-8105-0A5F5816262E}" type="slidenum">
              <a:rPr lang="es-AR" smtClean="0"/>
              <a:t>‹Nº›</a:t>
            </a:fld>
            <a:endParaRPr lang="es-AR"/>
          </a:p>
        </p:txBody>
      </p:sp>
    </p:spTree>
    <p:extLst>
      <p:ext uri="{BB962C8B-B14F-4D97-AF65-F5344CB8AC3E}">
        <p14:creationId xmlns:p14="http://schemas.microsoft.com/office/powerpoint/2010/main" val="261424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5743846" y="63507940"/>
            <a:ext cx="51402048"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57685960" y="63507940"/>
            <a:ext cx="51402051"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A4B72FBB-D05B-4D8E-A146-54190302F9D0}" type="datetimeFigureOut">
              <a:rPr lang="es-AR" smtClean="0"/>
              <a:t>26/11/2014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56744F7F-9CB8-4803-8105-0A5F5816262E}" type="slidenum">
              <a:rPr lang="es-AR" smtClean="0"/>
              <a:t>‹Nº›</a:t>
            </a:fld>
            <a:endParaRPr lang="es-AR"/>
          </a:p>
        </p:txBody>
      </p:sp>
    </p:spTree>
    <p:extLst>
      <p:ext uri="{BB962C8B-B14F-4D97-AF65-F5344CB8AC3E}">
        <p14:creationId xmlns:p14="http://schemas.microsoft.com/office/powerpoint/2010/main" val="315564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620203" y="1730219"/>
            <a:ext cx="29163645" cy="72009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1620203" y="9671212"/>
            <a:ext cx="14317416"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620203" y="13701713"/>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16460809" y="9671212"/>
            <a:ext cx="14323040"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6460809" y="13701713"/>
            <a:ext cx="14323040"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A4B72FBB-D05B-4D8E-A146-54190302F9D0}" type="datetimeFigureOut">
              <a:rPr lang="es-AR" smtClean="0"/>
              <a:t>26/11/2014</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56744F7F-9CB8-4803-8105-0A5F5816262E}" type="slidenum">
              <a:rPr lang="es-AR" smtClean="0"/>
              <a:t>‹Nº›</a:t>
            </a:fld>
            <a:endParaRPr lang="es-AR"/>
          </a:p>
        </p:txBody>
      </p:sp>
    </p:spTree>
    <p:extLst>
      <p:ext uri="{BB962C8B-B14F-4D97-AF65-F5344CB8AC3E}">
        <p14:creationId xmlns:p14="http://schemas.microsoft.com/office/powerpoint/2010/main" val="1351317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A4B72FBB-D05B-4D8E-A146-54190302F9D0}" type="datetimeFigureOut">
              <a:rPr lang="es-AR" smtClean="0"/>
              <a:t>26/11/2014</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56744F7F-9CB8-4803-8105-0A5F5816262E}" type="slidenum">
              <a:rPr lang="es-AR" smtClean="0"/>
              <a:t>‹Nº›</a:t>
            </a:fld>
            <a:endParaRPr lang="es-AR"/>
          </a:p>
        </p:txBody>
      </p:sp>
    </p:spTree>
    <p:extLst>
      <p:ext uri="{BB962C8B-B14F-4D97-AF65-F5344CB8AC3E}">
        <p14:creationId xmlns:p14="http://schemas.microsoft.com/office/powerpoint/2010/main" val="10153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4B72FBB-D05B-4D8E-A146-54190302F9D0}" type="datetimeFigureOut">
              <a:rPr lang="es-AR" smtClean="0"/>
              <a:t>26/11/2014</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56744F7F-9CB8-4803-8105-0A5F5816262E}" type="slidenum">
              <a:rPr lang="es-AR" smtClean="0"/>
              <a:t>‹Nº›</a:t>
            </a:fld>
            <a:endParaRPr lang="es-AR"/>
          </a:p>
        </p:txBody>
      </p:sp>
    </p:spTree>
    <p:extLst>
      <p:ext uri="{BB962C8B-B14F-4D97-AF65-F5344CB8AC3E}">
        <p14:creationId xmlns:p14="http://schemas.microsoft.com/office/powerpoint/2010/main" val="106280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20204" y="1720215"/>
            <a:ext cx="10660709" cy="7320915"/>
          </a:xfrm>
        </p:spPr>
        <p:txBody>
          <a:bodyPr anchor="b"/>
          <a:lstStyle>
            <a:lvl1pPr algn="l">
              <a:defRPr sz="95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12669083" y="1720218"/>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1620204" y="9041133"/>
            <a:ext cx="10660709"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4B72FBB-D05B-4D8E-A146-54190302F9D0}" type="datetimeFigureOut">
              <a:rPr lang="es-AR" smtClean="0"/>
              <a:t>26/11/2014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56744F7F-9CB8-4803-8105-0A5F5816262E}" type="slidenum">
              <a:rPr lang="es-AR" smtClean="0"/>
              <a:t>‹Nº›</a:t>
            </a:fld>
            <a:endParaRPr lang="es-AR"/>
          </a:p>
        </p:txBody>
      </p:sp>
    </p:spTree>
    <p:extLst>
      <p:ext uri="{BB962C8B-B14F-4D97-AF65-F5344CB8AC3E}">
        <p14:creationId xmlns:p14="http://schemas.microsoft.com/office/powerpoint/2010/main" val="331631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51421" y="30243780"/>
            <a:ext cx="19442430" cy="3570449"/>
          </a:xfrm>
        </p:spPr>
        <p:txBody>
          <a:bodyPr anchor="b"/>
          <a:lstStyle>
            <a:lvl1pPr algn="l">
              <a:defRPr sz="95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6351421" y="3860483"/>
            <a:ext cx="19442430"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s-AR"/>
          </a:p>
        </p:txBody>
      </p:sp>
      <p:sp>
        <p:nvSpPr>
          <p:cNvPr id="4" name="3 Marcador de texto"/>
          <p:cNvSpPr>
            <a:spLocks noGrp="1"/>
          </p:cNvSpPr>
          <p:nvPr>
            <p:ph type="body" sz="half" idx="2"/>
          </p:nvPr>
        </p:nvSpPr>
        <p:spPr>
          <a:xfrm>
            <a:off x="6351421" y="33814229"/>
            <a:ext cx="19442430"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4B72FBB-D05B-4D8E-A146-54190302F9D0}" type="datetimeFigureOut">
              <a:rPr lang="es-AR" smtClean="0"/>
              <a:t>26/11/2014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56744F7F-9CB8-4803-8105-0A5F5816262E}" type="slidenum">
              <a:rPr lang="es-AR" smtClean="0"/>
              <a:t>‹Nº›</a:t>
            </a:fld>
            <a:endParaRPr lang="es-AR"/>
          </a:p>
        </p:txBody>
      </p:sp>
    </p:spTree>
    <p:extLst>
      <p:ext uri="{BB962C8B-B14F-4D97-AF65-F5344CB8AC3E}">
        <p14:creationId xmlns:p14="http://schemas.microsoft.com/office/powerpoint/2010/main" val="142520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1620203" y="1730219"/>
            <a:ext cx="29163645" cy="7200900"/>
          </a:xfrm>
          <a:prstGeom prst="rect">
            <a:avLst/>
          </a:prstGeom>
        </p:spPr>
        <p:txBody>
          <a:bodyPr vert="horz" lIns="432054" tIns="216027" rIns="432054" bIns="216027"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1620203" y="10081263"/>
            <a:ext cx="29163645" cy="28513567"/>
          </a:xfrm>
          <a:prstGeom prst="rect">
            <a:avLst/>
          </a:prstGeom>
        </p:spPr>
        <p:txBody>
          <a:bodyPr vert="horz" lIns="432054" tIns="216027" rIns="432054" bIns="216027"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1620203" y="40045008"/>
            <a:ext cx="7560945"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A4B72FBB-D05B-4D8E-A146-54190302F9D0}" type="datetimeFigureOut">
              <a:rPr lang="es-AR" smtClean="0"/>
              <a:t>26/11/2014</a:t>
            </a:fld>
            <a:endParaRPr lang="es-AR"/>
          </a:p>
        </p:txBody>
      </p:sp>
      <p:sp>
        <p:nvSpPr>
          <p:cNvPr id="5" name="4 Marcador de pie de página"/>
          <p:cNvSpPr>
            <a:spLocks noGrp="1"/>
          </p:cNvSpPr>
          <p:nvPr>
            <p:ph type="ftr" sz="quarter" idx="3"/>
          </p:nvPr>
        </p:nvSpPr>
        <p:spPr>
          <a:xfrm>
            <a:off x="11071384" y="40045008"/>
            <a:ext cx="10261283"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23222903" y="40045008"/>
            <a:ext cx="7560945"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56744F7F-9CB8-4803-8105-0A5F5816262E}" type="slidenum">
              <a:rPr lang="es-AR" smtClean="0"/>
              <a:t>‹Nº›</a:t>
            </a:fld>
            <a:endParaRPr lang="es-AR"/>
          </a:p>
        </p:txBody>
      </p:sp>
    </p:spTree>
    <p:extLst>
      <p:ext uri="{BB962C8B-B14F-4D97-AF65-F5344CB8AC3E}">
        <p14:creationId xmlns:p14="http://schemas.microsoft.com/office/powerpoint/2010/main" val="232905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s-AR"/>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880000" y="2880000"/>
            <a:ext cx="26640000" cy="4708981"/>
          </a:xfrm>
          <a:prstGeom prst="rect">
            <a:avLst/>
          </a:prstGeom>
          <a:noFill/>
        </p:spPr>
        <p:txBody>
          <a:bodyPr wrap="square" rtlCol="0">
            <a:spAutoFit/>
          </a:bodyPr>
          <a:lstStyle/>
          <a:p>
            <a:pPr algn="ctr"/>
            <a:r>
              <a:rPr lang="es-AR" sz="15000" b="1" dirty="0" smtClean="0">
                <a:solidFill>
                  <a:srgbClr val="FF0000"/>
                </a:solidFill>
              </a:rPr>
              <a:t>Flujo de Datos entre componentes de una CPU</a:t>
            </a:r>
            <a:endParaRPr lang="es-AR" sz="15000" b="1" dirty="0">
              <a:solidFill>
                <a:srgbClr val="FF0000"/>
              </a:solidFill>
            </a:endParaRPr>
          </a:p>
        </p:txBody>
      </p:sp>
      <p:cxnSp>
        <p:nvCxnSpPr>
          <p:cNvPr id="8" name="7 Conector recto"/>
          <p:cNvCxnSpPr/>
          <p:nvPr/>
        </p:nvCxnSpPr>
        <p:spPr>
          <a:xfrm>
            <a:off x="2880000" y="8137204"/>
            <a:ext cx="2664000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3240000" y="9461788"/>
            <a:ext cx="11880000" cy="6247864"/>
          </a:xfrm>
          <a:prstGeom prst="rect">
            <a:avLst/>
          </a:prstGeom>
          <a:noFill/>
        </p:spPr>
        <p:txBody>
          <a:bodyPr wrap="square" rtlCol="0">
            <a:spAutoFit/>
          </a:bodyPr>
          <a:lstStyle/>
          <a:p>
            <a:r>
              <a:rPr lang="es-ES" sz="8000" b="1" dirty="0" smtClean="0">
                <a:solidFill>
                  <a:srgbClr val="FF0000"/>
                </a:solidFill>
              </a:rPr>
              <a:t>RESUMEN</a:t>
            </a:r>
          </a:p>
          <a:p>
            <a:pPr algn="just"/>
            <a:r>
              <a:rPr lang="es-ES" sz="4000" i="1" dirty="0" smtClean="0"/>
              <a:t>El </a:t>
            </a:r>
            <a:r>
              <a:rPr lang="es-ES" sz="4000" i="1" dirty="0"/>
              <a:t>presente trabajo dará un vistazo general sobre el flujo de datos dentro de una computadora, básicamente se expondrá el comportamiento de los diferentes dispositivos </a:t>
            </a:r>
            <a:r>
              <a:rPr lang="es-ES" sz="4000" i="1" dirty="0" smtClean="0"/>
              <a:t>internos. </a:t>
            </a:r>
            <a:r>
              <a:rPr lang="es-ES" sz="4000" i="1" dirty="0"/>
              <a:t>Luego mediante  modelización y simulación se realizarán pruebas en busca de situaciones críticas que muestren como el sistema reacciona frente a los problemas dados por los límites físicos de los componentes electrónicos que los conforman</a:t>
            </a:r>
            <a:r>
              <a:rPr lang="es-ES" sz="4000" i="1" dirty="0" smtClean="0"/>
              <a:t>.</a:t>
            </a:r>
            <a:endParaRPr lang="es-AR" sz="4000" b="1" dirty="0">
              <a:solidFill>
                <a:srgbClr val="FF0000"/>
              </a:solidFill>
            </a:endParaRPr>
          </a:p>
        </p:txBody>
      </p:sp>
      <p:grpSp>
        <p:nvGrpSpPr>
          <p:cNvPr id="21" name="20 Grupo"/>
          <p:cNvGrpSpPr/>
          <p:nvPr/>
        </p:nvGrpSpPr>
        <p:grpSpPr>
          <a:xfrm>
            <a:off x="17293890" y="9461788"/>
            <a:ext cx="11880000" cy="10916713"/>
            <a:chOff x="3240000" y="14807407"/>
            <a:chExt cx="11880000" cy="10916713"/>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00" y="14807407"/>
              <a:ext cx="11880000" cy="1036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CuadroTexto"/>
            <p:cNvSpPr txBox="1"/>
            <p:nvPr/>
          </p:nvSpPr>
          <p:spPr>
            <a:xfrm>
              <a:off x="3240000" y="25170122"/>
              <a:ext cx="11880000" cy="553998"/>
            </a:xfrm>
            <a:prstGeom prst="rect">
              <a:avLst/>
            </a:prstGeom>
            <a:noFill/>
          </p:spPr>
          <p:txBody>
            <a:bodyPr wrap="square" rtlCol="0">
              <a:spAutoFit/>
            </a:bodyPr>
            <a:lstStyle/>
            <a:p>
              <a:pPr algn="ctr"/>
              <a:r>
                <a:rPr lang="es-AR" sz="3000" b="1" dirty="0" smtClean="0">
                  <a:solidFill>
                    <a:srgbClr val="FF0000"/>
                  </a:solidFill>
                </a:rPr>
                <a:t>Nuestro PC de pruebas</a:t>
              </a:r>
              <a:endParaRPr lang="es-AR" sz="3000" b="1" dirty="0">
                <a:solidFill>
                  <a:srgbClr val="FF0000"/>
                </a:solidFill>
              </a:endParaRPr>
            </a:p>
          </p:txBody>
        </p:sp>
      </p:grpSp>
      <p:sp>
        <p:nvSpPr>
          <p:cNvPr id="16" name="15 CuadroTexto"/>
          <p:cNvSpPr txBox="1"/>
          <p:nvPr/>
        </p:nvSpPr>
        <p:spPr>
          <a:xfrm>
            <a:off x="17334165" y="20385327"/>
            <a:ext cx="11880000" cy="9325630"/>
          </a:xfrm>
          <a:prstGeom prst="rect">
            <a:avLst/>
          </a:prstGeom>
          <a:noFill/>
        </p:spPr>
        <p:txBody>
          <a:bodyPr wrap="square" rtlCol="0">
            <a:spAutoFit/>
          </a:bodyPr>
          <a:lstStyle/>
          <a:p>
            <a:r>
              <a:rPr lang="es-AR" sz="8000" b="1" dirty="0" smtClean="0">
                <a:solidFill>
                  <a:srgbClr val="FF0000"/>
                </a:solidFill>
              </a:rPr>
              <a:t>MODELADO</a:t>
            </a:r>
          </a:p>
          <a:p>
            <a:pPr marL="571500" indent="-571500">
              <a:buFont typeface="Arial" pitchFamily="34" charset="0"/>
              <a:buChar char="•"/>
            </a:pPr>
            <a:r>
              <a:rPr lang="es-AR" sz="4000" dirty="0" smtClean="0"/>
              <a:t>Realidad: Computadora doméstica.</a:t>
            </a:r>
          </a:p>
          <a:p>
            <a:pPr marL="571500" indent="-571500">
              <a:buFont typeface="Arial" pitchFamily="34" charset="0"/>
              <a:buChar char="•"/>
            </a:pPr>
            <a:r>
              <a:rPr lang="es-AR" sz="4000" dirty="0" smtClean="0"/>
              <a:t>Plano de Análisis: Operacional.</a:t>
            </a:r>
          </a:p>
          <a:p>
            <a:pPr marL="571500" indent="-571500">
              <a:buFont typeface="Arial" pitchFamily="34" charset="0"/>
              <a:buChar char="•"/>
            </a:pPr>
            <a:r>
              <a:rPr lang="es-AR" sz="4000" dirty="0" smtClean="0"/>
              <a:t>Objetivo del Sistema: Procesar datos y almacenar resultados.</a:t>
            </a:r>
          </a:p>
          <a:p>
            <a:pPr marL="571500" indent="-571500">
              <a:buFont typeface="Arial" pitchFamily="34" charset="0"/>
              <a:buChar char="•"/>
            </a:pPr>
            <a:r>
              <a:rPr lang="es-AR" sz="4000" dirty="0" smtClean="0"/>
              <a:t>Objetivo del </a:t>
            </a:r>
            <a:r>
              <a:rPr lang="es-AR" sz="4000" dirty="0"/>
              <a:t>D</a:t>
            </a:r>
            <a:r>
              <a:rPr lang="es-AR" sz="4000" dirty="0" smtClean="0"/>
              <a:t>iseñador: Conocer el manejo de flujos de datos y funcionamiento de los dispositivos.</a:t>
            </a:r>
          </a:p>
          <a:p>
            <a:pPr marL="571500" indent="-571500">
              <a:buFont typeface="Arial" pitchFamily="34" charset="0"/>
              <a:buChar char="•"/>
            </a:pPr>
            <a:r>
              <a:rPr lang="es-AR" sz="4000" dirty="0" smtClean="0"/>
              <a:t>Recursos del diseñador: Stella, tiempo y una CPU.</a:t>
            </a:r>
          </a:p>
          <a:p>
            <a:pPr marL="571500" indent="-571500">
              <a:buFont typeface="Arial" pitchFamily="34" charset="0"/>
              <a:buChar char="•"/>
            </a:pPr>
            <a:r>
              <a:rPr lang="es-AR" sz="4000" dirty="0" smtClean="0"/>
              <a:t>Componentes del Sistema: VM, RAM, CPU, </a:t>
            </a:r>
            <a:r>
              <a:rPr lang="es-AR" sz="4000" dirty="0" err="1" smtClean="0"/>
              <a:t>NorthBridge</a:t>
            </a:r>
            <a:r>
              <a:rPr lang="es-AR" sz="4000" dirty="0" smtClean="0"/>
              <a:t>, </a:t>
            </a:r>
            <a:r>
              <a:rPr lang="es-AR" sz="4000" dirty="0" err="1" smtClean="0"/>
              <a:t>SouthBridge</a:t>
            </a:r>
            <a:r>
              <a:rPr lang="es-AR" sz="4000" dirty="0" smtClean="0"/>
              <a:t>, Buses de comunicación.</a:t>
            </a:r>
          </a:p>
          <a:p>
            <a:pPr marL="571500" indent="-571500">
              <a:buFont typeface="Arial" pitchFamily="34" charset="0"/>
              <a:buChar char="•"/>
            </a:pPr>
            <a:r>
              <a:rPr lang="es-AR" sz="4000" dirty="0" smtClean="0"/>
              <a:t>Variación de Tiempo: 1 segundo.</a:t>
            </a:r>
          </a:p>
          <a:p>
            <a:pPr marL="571500" indent="-571500">
              <a:buFont typeface="Arial" pitchFamily="34" charset="0"/>
              <a:buChar char="•"/>
            </a:pPr>
            <a:r>
              <a:rPr lang="es-AR" sz="4000" dirty="0" smtClean="0"/>
              <a:t>Medio cercano: Disco Rígido.</a:t>
            </a:r>
          </a:p>
          <a:p>
            <a:pPr marL="571500" indent="-571500">
              <a:buFont typeface="Arial" pitchFamily="34" charset="0"/>
              <a:buChar char="•"/>
            </a:pPr>
            <a:r>
              <a:rPr lang="es-AR" sz="4000" dirty="0" smtClean="0"/>
              <a:t>Tipo de Modelo: Continuo.</a:t>
            </a:r>
          </a:p>
          <a:p>
            <a:endParaRPr lang="es-AR" sz="4000" dirty="0" smtClean="0"/>
          </a:p>
        </p:txBody>
      </p:sp>
      <p:grpSp>
        <p:nvGrpSpPr>
          <p:cNvPr id="22" name="21 Grupo"/>
          <p:cNvGrpSpPr/>
          <p:nvPr/>
        </p:nvGrpSpPr>
        <p:grpSpPr>
          <a:xfrm>
            <a:off x="3267781" y="17094636"/>
            <a:ext cx="11880000" cy="10324510"/>
            <a:chOff x="17280000" y="8257889"/>
            <a:chExt cx="11880000" cy="1032451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7781" y="8257889"/>
              <a:ext cx="11852219" cy="97705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16 CuadroTexto"/>
            <p:cNvSpPr txBox="1"/>
            <p:nvPr/>
          </p:nvSpPr>
          <p:spPr>
            <a:xfrm>
              <a:off x="17280000" y="18028401"/>
              <a:ext cx="11880000" cy="553998"/>
            </a:xfrm>
            <a:prstGeom prst="rect">
              <a:avLst/>
            </a:prstGeom>
            <a:noFill/>
          </p:spPr>
          <p:txBody>
            <a:bodyPr wrap="square" rtlCol="0">
              <a:spAutoFit/>
            </a:bodyPr>
            <a:lstStyle/>
            <a:p>
              <a:pPr algn="ctr"/>
              <a:r>
                <a:rPr lang="es-AR" sz="3000" b="1" dirty="0" smtClean="0">
                  <a:solidFill>
                    <a:srgbClr val="FF0000"/>
                  </a:solidFill>
                </a:rPr>
                <a:t>Modelo Precursor</a:t>
              </a:r>
              <a:endParaRPr lang="es-AR" sz="3000" b="1" dirty="0">
                <a:solidFill>
                  <a:srgbClr val="FF0000"/>
                </a:solidFill>
              </a:endParaRPr>
            </a:p>
          </p:txBody>
        </p:sp>
      </p:grpSp>
      <p:sp>
        <p:nvSpPr>
          <p:cNvPr id="19" name="18 CuadroTexto"/>
          <p:cNvSpPr txBox="1"/>
          <p:nvPr/>
        </p:nvSpPr>
        <p:spPr>
          <a:xfrm>
            <a:off x="3267781" y="29119972"/>
            <a:ext cx="11852219" cy="10556736"/>
          </a:xfrm>
          <a:prstGeom prst="rect">
            <a:avLst/>
          </a:prstGeom>
          <a:noFill/>
        </p:spPr>
        <p:txBody>
          <a:bodyPr wrap="square" rtlCol="0">
            <a:spAutoFit/>
          </a:bodyPr>
          <a:lstStyle/>
          <a:p>
            <a:r>
              <a:rPr lang="es-ES" sz="8000" b="1" dirty="0">
                <a:solidFill>
                  <a:srgbClr val="FF0000"/>
                </a:solidFill>
              </a:rPr>
              <a:t>RESULTADOS</a:t>
            </a:r>
            <a:r>
              <a:rPr lang="es-ES" sz="4000" b="1" dirty="0"/>
              <a:t> </a:t>
            </a:r>
            <a:endParaRPr lang="es-AR" sz="4000" dirty="0"/>
          </a:p>
          <a:p>
            <a:r>
              <a:rPr lang="es-ES" sz="4000" dirty="0" smtClean="0"/>
              <a:t>El </a:t>
            </a:r>
            <a:r>
              <a:rPr lang="es-ES" sz="4000" dirty="0"/>
              <a:t>sistema tiende a un equilibrio </a:t>
            </a:r>
            <a:r>
              <a:rPr lang="es-ES" sz="4000" dirty="0" smtClean="0"/>
              <a:t>en </a:t>
            </a:r>
            <a:r>
              <a:rPr lang="es-ES" sz="4000" dirty="0"/>
              <a:t>los niveles de RAM, </a:t>
            </a:r>
            <a:r>
              <a:rPr lang="es-ES" sz="4000" dirty="0" err="1"/>
              <a:t>NorthBridge</a:t>
            </a:r>
            <a:r>
              <a:rPr lang="es-ES" sz="4000" dirty="0"/>
              <a:t> y </a:t>
            </a:r>
            <a:r>
              <a:rPr lang="es-ES" sz="4000" dirty="0" err="1" smtClean="0"/>
              <a:t>SouthBridge</a:t>
            </a:r>
            <a:r>
              <a:rPr lang="es-ES" sz="4000" dirty="0" smtClean="0"/>
              <a:t>, </a:t>
            </a:r>
            <a:r>
              <a:rPr lang="es-ES" sz="4000" dirty="0"/>
              <a:t>por otro lado, no sucede lo mismo con Virtual </a:t>
            </a:r>
            <a:r>
              <a:rPr lang="es-ES" sz="4000" dirty="0" err="1"/>
              <a:t>Memory</a:t>
            </a:r>
            <a:r>
              <a:rPr lang="es-ES" sz="4000" dirty="0"/>
              <a:t> aunque es notable </a:t>
            </a:r>
            <a:r>
              <a:rPr lang="es-ES" sz="4000" dirty="0" smtClean="0"/>
              <a:t>el momento donde entra </a:t>
            </a:r>
            <a:r>
              <a:rPr lang="es-ES" sz="4000" dirty="0"/>
              <a:t>en funcionamiento cuando la RAM es saturada</a:t>
            </a:r>
            <a:r>
              <a:rPr lang="es-ES" sz="4000" dirty="0" smtClean="0"/>
              <a:t>.</a:t>
            </a:r>
            <a:r>
              <a:rPr lang="es-AR" sz="4000" dirty="0" smtClean="0"/>
              <a:t> </a:t>
            </a:r>
            <a:r>
              <a:rPr lang="es-ES" sz="4000" dirty="0" smtClean="0"/>
              <a:t>Si </a:t>
            </a:r>
            <a:r>
              <a:rPr lang="es-ES" sz="4000" dirty="0"/>
              <a:t>variamos el límite de la memoria RAM el sistema tiende a estabilizarse nuevamente, esto es debido a que la transferencia de datos desde el Disco Rígido al </a:t>
            </a:r>
            <a:r>
              <a:rPr lang="es-ES" sz="4000" dirty="0" err="1"/>
              <a:t>SouthBridge</a:t>
            </a:r>
            <a:r>
              <a:rPr lang="es-ES" sz="4000" dirty="0"/>
              <a:t> es lenta en comparación a las velocidades de intercambio de información que existen entre los demás dispositivos del sistema.</a:t>
            </a:r>
            <a:endParaRPr lang="es-AR" sz="4000" dirty="0"/>
          </a:p>
          <a:p>
            <a:r>
              <a:rPr lang="es-AR" sz="4000" b="1" dirty="0">
                <a:solidFill>
                  <a:srgbClr val="FF0000"/>
                </a:solidFill>
              </a:rPr>
              <a:t>CONCLUSIÓN</a:t>
            </a:r>
            <a:r>
              <a:rPr lang="es-AR" sz="4000" dirty="0">
                <a:solidFill>
                  <a:srgbClr val="FF0000"/>
                </a:solidFill>
              </a:rPr>
              <a:t>:</a:t>
            </a:r>
            <a:r>
              <a:rPr lang="es-AR" sz="4000" dirty="0"/>
              <a:t> el sistema se mantiene siempre estable aunque las peticiones de carga de datos sean excesivas. Por ahora existe un límite dado por la velocidad de transferencia del puerto Sata2 que conecta el Disco Rígido al sistema</a:t>
            </a:r>
          </a:p>
        </p:txBody>
      </p:sp>
      <p:grpSp>
        <p:nvGrpSpPr>
          <p:cNvPr id="23" name="22 Grupo"/>
          <p:cNvGrpSpPr/>
          <p:nvPr/>
        </p:nvGrpSpPr>
        <p:grpSpPr>
          <a:xfrm>
            <a:off x="17307781" y="30994400"/>
            <a:ext cx="11852219" cy="7455603"/>
            <a:chOff x="17307781" y="30243660"/>
            <a:chExt cx="11852219" cy="7455603"/>
          </a:xfrm>
        </p:grpSpPr>
        <p:pic>
          <p:nvPicPr>
            <p:cNvPr id="1030" name="Picture 6" descr="D:\Documents\IComp 05\Modelos y Simulacion\TP Final\Flujo de datos en un CP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34165" y="30243660"/>
              <a:ext cx="11825835" cy="69016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0" name="19 CuadroTexto"/>
            <p:cNvSpPr txBox="1"/>
            <p:nvPr/>
          </p:nvSpPr>
          <p:spPr>
            <a:xfrm>
              <a:off x="17307781" y="37145265"/>
              <a:ext cx="11852219" cy="553998"/>
            </a:xfrm>
            <a:prstGeom prst="rect">
              <a:avLst/>
            </a:prstGeom>
            <a:noFill/>
          </p:spPr>
          <p:txBody>
            <a:bodyPr wrap="square" rtlCol="0">
              <a:spAutoFit/>
            </a:bodyPr>
            <a:lstStyle/>
            <a:p>
              <a:pPr algn="ctr"/>
              <a:r>
                <a:rPr lang="es-AR" sz="3000" b="1" dirty="0" smtClean="0">
                  <a:solidFill>
                    <a:srgbClr val="FF0000"/>
                  </a:solidFill>
                </a:rPr>
                <a:t>Respuesta frente a un estimulo durante 150 segundos</a:t>
              </a:r>
              <a:endParaRPr lang="es-AR" sz="3000" b="1" dirty="0">
                <a:solidFill>
                  <a:srgbClr val="FF0000"/>
                </a:solidFill>
              </a:endParaRPr>
            </a:p>
          </p:txBody>
        </p:sp>
      </p:grpSp>
    </p:spTree>
    <p:extLst>
      <p:ext uri="{BB962C8B-B14F-4D97-AF65-F5344CB8AC3E}">
        <p14:creationId xmlns:p14="http://schemas.microsoft.com/office/powerpoint/2010/main" val="1460051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306</Words>
  <Application>Microsoft Office PowerPoint</Application>
  <PresentationFormat>Personalizado</PresentationFormat>
  <Paragraphs>19</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Presentación de PowerPoint</vt:lpstr>
    </vt:vector>
  </TitlesOfParts>
  <Company>Softluciones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 S. Flores</dc:creator>
  <cp:lastModifiedBy>Nehuen Puto Salve</cp:lastModifiedBy>
  <cp:revision>9</cp:revision>
  <cp:lastPrinted>2012-11-22T05:39:05Z</cp:lastPrinted>
  <dcterms:created xsi:type="dcterms:W3CDTF">2012-11-22T05:02:54Z</dcterms:created>
  <dcterms:modified xsi:type="dcterms:W3CDTF">2014-11-27T00:34:29Z</dcterms:modified>
</cp:coreProperties>
</file>