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629138" cy="30279975"/>
  <p:notesSz cx="6858000" cy="9144000"/>
  <p:defaultTextStyle>
    <a:defPPr>
      <a:defRPr lang="es-AR"/>
    </a:defPPr>
    <a:lvl1pPr marL="0" algn="l" defTabSz="4166189" rtl="0" eaLnBrk="1" latinLnBrk="0" hangingPunct="1">
      <a:defRPr sz="8200" kern="1200">
        <a:solidFill>
          <a:schemeClr val="tx1"/>
        </a:solidFill>
        <a:latin typeface="+mn-lt"/>
        <a:ea typeface="+mn-ea"/>
        <a:cs typeface="+mn-cs"/>
      </a:defRPr>
    </a:lvl1pPr>
    <a:lvl2pPr marL="2083095" algn="l" defTabSz="4166189" rtl="0" eaLnBrk="1" latinLnBrk="0" hangingPunct="1">
      <a:defRPr sz="8200" kern="1200">
        <a:solidFill>
          <a:schemeClr val="tx1"/>
        </a:solidFill>
        <a:latin typeface="+mn-lt"/>
        <a:ea typeface="+mn-ea"/>
        <a:cs typeface="+mn-cs"/>
      </a:defRPr>
    </a:lvl2pPr>
    <a:lvl3pPr marL="4166189" algn="l" defTabSz="4166189" rtl="0" eaLnBrk="1" latinLnBrk="0" hangingPunct="1">
      <a:defRPr sz="8200" kern="1200">
        <a:solidFill>
          <a:schemeClr val="tx1"/>
        </a:solidFill>
        <a:latin typeface="+mn-lt"/>
        <a:ea typeface="+mn-ea"/>
        <a:cs typeface="+mn-cs"/>
      </a:defRPr>
    </a:lvl3pPr>
    <a:lvl4pPr marL="6249284" algn="l" defTabSz="4166189" rtl="0" eaLnBrk="1" latinLnBrk="0" hangingPunct="1">
      <a:defRPr sz="8200" kern="1200">
        <a:solidFill>
          <a:schemeClr val="tx1"/>
        </a:solidFill>
        <a:latin typeface="+mn-lt"/>
        <a:ea typeface="+mn-ea"/>
        <a:cs typeface="+mn-cs"/>
      </a:defRPr>
    </a:lvl4pPr>
    <a:lvl5pPr marL="8332379" algn="l" defTabSz="4166189" rtl="0" eaLnBrk="1" latinLnBrk="0" hangingPunct="1">
      <a:defRPr sz="8200" kern="1200">
        <a:solidFill>
          <a:schemeClr val="tx1"/>
        </a:solidFill>
        <a:latin typeface="+mn-lt"/>
        <a:ea typeface="+mn-ea"/>
        <a:cs typeface="+mn-cs"/>
      </a:defRPr>
    </a:lvl5pPr>
    <a:lvl6pPr marL="10415473" algn="l" defTabSz="4166189" rtl="0" eaLnBrk="1" latinLnBrk="0" hangingPunct="1">
      <a:defRPr sz="8200" kern="1200">
        <a:solidFill>
          <a:schemeClr val="tx1"/>
        </a:solidFill>
        <a:latin typeface="+mn-lt"/>
        <a:ea typeface="+mn-ea"/>
        <a:cs typeface="+mn-cs"/>
      </a:defRPr>
    </a:lvl6pPr>
    <a:lvl7pPr marL="12498568" algn="l" defTabSz="4166189" rtl="0" eaLnBrk="1" latinLnBrk="0" hangingPunct="1">
      <a:defRPr sz="8200" kern="1200">
        <a:solidFill>
          <a:schemeClr val="tx1"/>
        </a:solidFill>
        <a:latin typeface="+mn-lt"/>
        <a:ea typeface="+mn-ea"/>
        <a:cs typeface="+mn-cs"/>
      </a:defRPr>
    </a:lvl7pPr>
    <a:lvl8pPr marL="14581662" algn="l" defTabSz="4166189" rtl="0" eaLnBrk="1" latinLnBrk="0" hangingPunct="1">
      <a:defRPr sz="8200" kern="1200">
        <a:solidFill>
          <a:schemeClr val="tx1"/>
        </a:solidFill>
        <a:latin typeface="+mn-lt"/>
        <a:ea typeface="+mn-ea"/>
        <a:cs typeface="+mn-cs"/>
      </a:defRPr>
    </a:lvl8pPr>
    <a:lvl9pPr marL="16664757" algn="l" defTabSz="4166189"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134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16" d="100"/>
          <a:sy n="16" d="100"/>
        </p:scale>
        <p:origin x="1296" y="66"/>
      </p:cViewPr>
      <p:guideLst>
        <p:guide orient="horz" pos="9537"/>
        <p:guide pos="134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F7E2A-BCB4-47FE-B8FC-8A6B36000C7E}" type="datetimeFigureOut">
              <a:rPr lang="es-AR" smtClean="0"/>
              <a:t>22/11/2016</a:t>
            </a:fld>
            <a:endParaRPr lang="es-AR"/>
          </a:p>
        </p:txBody>
      </p:sp>
      <p:sp>
        <p:nvSpPr>
          <p:cNvPr id="4" name="Slide Image Placeholder 3"/>
          <p:cNvSpPr>
            <a:spLocks noGrp="1" noRot="1" noChangeAspect="1"/>
          </p:cNvSpPr>
          <p:nvPr>
            <p:ph type="sldImg" idx="2"/>
          </p:nvPr>
        </p:nvSpPr>
        <p:spPr>
          <a:xfrm>
            <a:off x="1016000" y="685800"/>
            <a:ext cx="482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00F8A-A35F-4AE0-B750-3E5BE46B1A46}" type="slidenum">
              <a:rPr lang="es-AR" smtClean="0"/>
              <a:t>‹Nº›</a:t>
            </a:fld>
            <a:endParaRPr lang="es-AR"/>
          </a:p>
        </p:txBody>
      </p:sp>
    </p:spTree>
    <p:extLst>
      <p:ext uri="{BB962C8B-B14F-4D97-AF65-F5344CB8AC3E}">
        <p14:creationId xmlns:p14="http://schemas.microsoft.com/office/powerpoint/2010/main" val="586856396"/>
      </p:ext>
    </p:extLst>
  </p:cSld>
  <p:clrMap bg1="lt1" tx1="dk1" bg2="lt2" tx2="dk2" accent1="accent1" accent2="accent2" accent3="accent3" accent4="accent4" accent5="accent5" accent6="accent6" hlink="hlink" folHlink="folHlink"/>
  <p:notesStyle>
    <a:lvl1pPr marL="0" algn="l" defTabSz="4166189" rtl="0" eaLnBrk="1" latinLnBrk="0" hangingPunct="1">
      <a:defRPr sz="5500" kern="1200">
        <a:solidFill>
          <a:schemeClr val="tx1"/>
        </a:solidFill>
        <a:latin typeface="+mn-lt"/>
        <a:ea typeface="+mn-ea"/>
        <a:cs typeface="+mn-cs"/>
      </a:defRPr>
    </a:lvl1pPr>
    <a:lvl2pPr marL="2083095" algn="l" defTabSz="4166189" rtl="0" eaLnBrk="1" latinLnBrk="0" hangingPunct="1">
      <a:defRPr sz="5500" kern="1200">
        <a:solidFill>
          <a:schemeClr val="tx1"/>
        </a:solidFill>
        <a:latin typeface="+mn-lt"/>
        <a:ea typeface="+mn-ea"/>
        <a:cs typeface="+mn-cs"/>
      </a:defRPr>
    </a:lvl2pPr>
    <a:lvl3pPr marL="4166189" algn="l" defTabSz="4166189" rtl="0" eaLnBrk="1" latinLnBrk="0" hangingPunct="1">
      <a:defRPr sz="5500" kern="1200">
        <a:solidFill>
          <a:schemeClr val="tx1"/>
        </a:solidFill>
        <a:latin typeface="+mn-lt"/>
        <a:ea typeface="+mn-ea"/>
        <a:cs typeface="+mn-cs"/>
      </a:defRPr>
    </a:lvl3pPr>
    <a:lvl4pPr marL="6249284" algn="l" defTabSz="4166189" rtl="0" eaLnBrk="1" latinLnBrk="0" hangingPunct="1">
      <a:defRPr sz="5500" kern="1200">
        <a:solidFill>
          <a:schemeClr val="tx1"/>
        </a:solidFill>
        <a:latin typeface="+mn-lt"/>
        <a:ea typeface="+mn-ea"/>
        <a:cs typeface="+mn-cs"/>
      </a:defRPr>
    </a:lvl4pPr>
    <a:lvl5pPr marL="8332379" algn="l" defTabSz="4166189" rtl="0" eaLnBrk="1" latinLnBrk="0" hangingPunct="1">
      <a:defRPr sz="5500" kern="1200">
        <a:solidFill>
          <a:schemeClr val="tx1"/>
        </a:solidFill>
        <a:latin typeface="+mn-lt"/>
        <a:ea typeface="+mn-ea"/>
        <a:cs typeface="+mn-cs"/>
      </a:defRPr>
    </a:lvl5pPr>
    <a:lvl6pPr marL="10415473" algn="l" defTabSz="4166189" rtl="0" eaLnBrk="1" latinLnBrk="0" hangingPunct="1">
      <a:defRPr sz="5500" kern="1200">
        <a:solidFill>
          <a:schemeClr val="tx1"/>
        </a:solidFill>
        <a:latin typeface="+mn-lt"/>
        <a:ea typeface="+mn-ea"/>
        <a:cs typeface="+mn-cs"/>
      </a:defRPr>
    </a:lvl6pPr>
    <a:lvl7pPr marL="12498568" algn="l" defTabSz="4166189" rtl="0" eaLnBrk="1" latinLnBrk="0" hangingPunct="1">
      <a:defRPr sz="5500" kern="1200">
        <a:solidFill>
          <a:schemeClr val="tx1"/>
        </a:solidFill>
        <a:latin typeface="+mn-lt"/>
        <a:ea typeface="+mn-ea"/>
        <a:cs typeface="+mn-cs"/>
      </a:defRPr>
    </a:lvl7pPr>
    <a:lvl8pPr marL="14581662" algn="l" defTabSz="4166189" rtl="0" eaLnBrk="1" latinLnBrk="0" hangingPunct="1">
      <a:defRPr sz="5500" kern="1200">
        <a:solidFill>
          <a:schemeClr val="tx1"/>
        </a:solidFill>
        <a:latin typeface="+mn-lt"/>
        <a:ea typeface="+mn-ea"/>
        <a:cs typeface="+mn-cs"/>
      </a:defRPr>
    </a:lvl8pPr>
    <a:lvl9pPr marL="16664757" algn="l" defTabSz="4166189"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97186" y="9406420"/>
            <a:ext cx="36234767" cy="6490569"/>
          </a:xfrm>
        </p:spPr>
        <p:txBody>
          <a:bodyPr/>
          <a:lstStyle/>
          <a:p>
            <a:r>
              <a:rPr lang="en-US" smtClean="0"/>
              <a:t>Click to edit Master title style</a:t>
            </a:r>
            <a:endParaRPr lang="es-AR"/>
          </a:p>
        </p:txBody>
      </p:sp>
      <p:sp>
        <p:nvSpPr>
          <p:cNvPr id="3" name="Subtitle 2"/>
          <p:cNvSpPr>
            <a:spLocks noGrp="1"/>
          </p:cNvSpPr>
          <p:nvPr>
            <p:ph type="subTitle" idx="1"/>
          </p:nvPr>
        </p:nvSpPr>
        <p:spPr>
          <a:xfrm>
            <a:off x="6394371" y="17158652"/>
            <a:ext cx="29840397" cy="7738216"/>
          </a:xfrm>
        </p:spPr>
        <p:txBody>
          <a:bodyPr/>
          <a:lstStyle>
            <a:lvl1pPr marL="0" indent="0" algn="ctr">
              <a:buNone/>
              <a:defRPr>
                <a:solidFill>
                  <a:schemeClr val="tx1">
                    <a:tint val="75000"/>
                  </a:schemeClr>
                </a:solidFill>
              </a:defRPr>
            </a:lvl1pPr>
            <a:lvl2pPr marL="2083095" indent="0" algn="ctr">
              <a:buNone/>
              <a:defRPr>
                <a:solidFill>
                  <a:schemeClr val="tx1">
                    <a:tint val="75000"/>
                  </a:schemeClr>
                </a:solidFill>
              </a:defRPr>
            </a:lvl2pPr>
            <a:lvl3pPr marL="4166189" indent="0" algn="ctr">
              <a:buNone/>
              <a:defRPr>
                <a:solidFill>
                  <a:schemeClr val="tx1">
                    <a:tint val="75000"/>
                  </a:schemeClr>
                </a:solidFill>
              </a:defRPr>
            </a:lvl3pPr>
            <a:lvl4pPr marL="6249284" indent="0" algn="ctr">
              <a:buNone/>
              <a:defRPr>
                <a:solidFill>
                  <a:schemeClr val="tx1">
                    <a:tint val="75000"/>
                  </a:schemeClr>
                </a:solidFill>
              </a:defRPr>
            </a:lvl4pPr>
            <a:lvl5pPr marL="8332379" indent="0" algn="ctr">
              <a:buNone/>
              <a:defRPr>
                <a:solidFill>
                  <a:schemeClr val="tx1">
                    <a:tint val="75000"/>
                  </a:schemeClr>
                </a:solidFill>
              </a:defRPr>
            </a:lvl5pPr>
            <a:lvl6pPr marL="10415473" indent="0" algn="ctr">
              <a:buNone/>
              <a:defRPr>
                <a:solidFill>
                  <a:schemeClr val="tx1">
                    <a:tint val="75000"/>
                  </a:schemeClr>
                </a:solidFill>
              </a:defRPr>
            </a:lvl6pPr>
            <a:lvl7pPr marL="12498568" indent="0" algn="ctr">
              <a:buNone/>
              <a:defRPr>
                <a:solidFill>
                  <a:schemeClr val="tx1">
                    <a:tint val="75000"/>
                  </a:schemeClr>
                </a:solidFill>
              </a:defRPr>
            </a:lvl7pPr>
            <a:lvl8pPr marL="14581662" indent="0" algn="ctr">
              <a:buNone/>
              <a:defRPr>
                <a:solidFill>
                  <a:schemeClr val="tx1">
                    <a:tint val="75000"/>
                  </a:schemeClr>
                </a:solidFill>
              </a:defRPr>
            </a:lvl8pPr>
            <a:lvl9pPr marL="16664757"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55E20B0A-231A-4157-9227-AC41DA36B963}" type="datetimeFigureOut">
              <a:rPr lang="es-AR" smtClean="0"/>
              <a:t>22/11/2016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268398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55E20B0A-231A-4157-9227-AC41DA36B963}" type="datetimeFigureOut">
              <a:rPr lang="es-AR" smtClean="0"/>
              <a:t>22/11/2016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30635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4087971" y="5355072"/>
            <a:ext cx="44708786" cy="114075602"/>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9939403" y="5355072"/>
            <a:ext cx="133438083" cy="114075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55E20B0A-231A-4157-9227-AC41DA36B963}" type="datetimeFigureOut">
              <a:rPr lang="es-AR" smtClean="0"/>
              <a:t>22/11/2016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15618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55E20B0A-231A-4157-9227-AC41DA36B963}" type="datetimeFigureOut">
              <a:rPr lang="es-AR" smtClean="0"/>
              <a:t>22/11/2016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219933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7408" y="19457690"/>
            <a:ext cx="36234767" cy="6013939"/>
          </a:xfrm>
        </p:spPr>
        <p:txBody>
          <a:bodyPr anchor="t"/>
          <a:lstStyle>
            <a:lvl1pPr algn="l">
              <a:defRPr sz="18200" b="1" cap="all"/>
            </a:lvl1pPr>
          </a:lstStyle>
          <a:p>
            <a:r>
              <a:rPr lang="en-US" smtClean="0"/>
              <a:t>Click to edit Master title style</a:t>
            </a:r>
            <a:endParaRPr lang="es-AR"/>
          </a:p>
        </p:txBody>
      </p:sp>
      <p:sp>
        <p:nvSpPr>
          <p:cNvPr id="3" name="Text Placeholder 2"/>
          <p:cNvSpPr>
            <a:spLocks noGrp="1"/>
          </p:cNvSpPr>
          <p:nvPr>
            <p:ph type="body" idx="1"/>
          </p:nvPr>
        </p:nvSpPr>
        <p:spPr>
          <a:xfrm>
            <a:off x="3367408" y="12833948"/>
            <a:ext cx="36234767" cy="6623742"/>
          </a:xfrm>
        </p:spPr>
        <p:txBody>
          <a:bodyPr anchor="b"/>
          <a:lstStyle>
            <a:lvl1pPr marL="0" indent="0">
              <a:buNone/>
              <a:defRPr sz="9100">
                <a:solidFill>
                  <a:schemeClr val="tx1">
                    <a:tint val="75000"/>
                  </a:schemeClr>
                </a:solidFill>
              </a:defRPr>
            </a:lvl1pPr>
            <a:lvl2pPr marL="2083095" indent="0">
              <a:buNone/>
              <a:defRPr sz="8200">
                <a:solidFill>
                  <a:schemeClr val="tx1">
                    <a:tint val="75000"/>
                  </a:schemeClr>
                </a:solidFill>
              </a:defRPr>
            </a:lvl2pPr>
            <a:lvl3pPr marL="4166189" indent="0">
              <a:buNone/>
              <a:defRPr sz="7300">
                <a:solidFill>
                  <a:schemeClr val="tx1">
                    <a:tint val="75000"/>
                  </a:schemeClr>
                </a:solidFill>
              </a:defRPr>
            </a:lvl3pPr>
            <a:lvl4pPr marL="6249284" indent="0">
              <a:buNone/>
              <a:defRPr sz="6400">
                <a:solidFill>
                  <a:schemeClr val="tx1">
                    <a:tint val="75000"/>
                  </a:schemeClr>
                </a:solidFill>
              </a:defRPr>
            </a:lvl4pPr>
            <a:lvl5pPr marL="8332379" indent="0">
              <a:buNone/>
              <a:defRPr sz="6400">
                <a:solidFill>
                  <a:schemeClr val="tx1">
                    <a:tint val="75000"/>
                  </a:schemeClr>
                </a:solidFill>
              </a:defRPr>
            </a:lvl5pPr>
            <a:lvl6pPr marL="10415473" indent="0">
              <a:buNone/>
              <a:defRPr sz="6400">
                <a:solidFill>
                  <a:schemeClr val="tx1">
                    <a:tint val="75000"/>
                  </a:schemeClr>
                </a:solidFill>
              </a:defRPr>
            </a:lvl6pPr>
            <a:lvl7pPr marL="12498568" indent="0">
              <a:buNone/>
              <a:defRPr sz="6400">
                <a:solidFill>
                  <a:schemeClr val="tx1">
                    <a:tint val="75000"/>
                  </a:schemeClr>
                </a:solidFill>
              </a:defRPr>
            </a:lvl7pPr>
            <a:lvl8pPr marL="14581662" indent="0">
              <a:buNone/>
              <a:defRPr sz="6400">
                <a:solidFill>
                  <a:schemeClr val="tx1">
                    <a:tint val="75000"/>
                  </a:schemeClr>
                </a:solidFill>
              </a:defRPr>
            </a:lvl8pPr>
            <a:lvl9pPr marL="1666475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0B0A-231A-4157-9227-AC41DA36B963}" type="datetimeFigureOut">
              <a:rPr lang="es-AR" smtClean="0"/>
              <a:t>22/11/2016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221810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9939400" y="31198189"/>
            <a:ext cx="89069733" cy="88232483"/>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99719619" y="31198189"/>
            <a:ext cx="89077136" cy="88232483"/>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55E20B0A-231A-4157-9227-AC41DA36B963}" type="datetimeFigureOut">
              <a:rPr lang="es-AR" smtClean="0"/>
              <a:t>22/11/2016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60182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1457" y="1212603"/>
            <a:ext cx="38366224" cy="5046663"/>
          </a:xfrm>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2131457" y="6777950"/>
            <a:ext cx="18835273" cy="2824727"/>
          </a:xfrm>
        </p:spPr>
        <p:txBody>
          <a:bodyPr anchor="b"/>
          <a:lstStyle>
            <a:lvl1pPr marL="0" indent="0">
              <a:buNone/>
              <a:defRPr sz="10900" b="1"/>
            </a:lvl1pPr>
            <a:lvl2pPr marL="2083095" indent="0">
              <a:buNone/>
              <a:defRPr sz="9100" b="1"/>
            </a:lvl2pPr>
            <a:lvl3pPr marL="4166189" indent="0">
              <a:buNone/>
              <a:defRPr sz="8200" b="1"/>
            </a:lvl3pPr>
            <a:lvl4pPr marL="6249284" indent="0">
              <a:buNone/>
              <a:defRPr sz="7300" b="1"/>
            </a:lvl4pPr>
            <a:lvl5pPr marL="8332379" indent="0">
              <a:buNone/>
              <a:defRPr sz="7300" b="1"/>
            </a:lvl5pPr>
            <a:lvl6pPr marL="10415473" indent="0">
              <a:buNone/>
              <a:defRPr sz="7300" b="1"/>
            </a:lvl6pPr>
            <a:lvl7pPr marL="12498568" indent="0">
              <a:buNone/>
              <a:defRPr sz="7300" b="1"/>
            </a:lvl7pPr>
            <a:lvl8pPr marL="14581662" indent="0">
              <a:buNone/>
              <a:defRPr sz="7300" b="1"/>
            </a:lvl8pPr>
            <a:lvl9pPr marL="1666475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1457" y="9602677"/>
            <a:ext cx="18835273" cy="17446034"/>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21655012" y="6777950"/>
            <a:ext cx="18842671" cy="2824727"/>
          </a:xfrm>
        </p:spPr>
        <p:txBody>
          <a:bodyPr anchor="b"/>
          <a:lstStyle>
            <a:lvl1pPr marL="0" indent="0">
              <a:buNone/>
              <a:defRPr sz="10900" b="1"/>
            </a:lvl1pPr>
            <a:lvl2pPr marL="2083095" indent="0">
              <a:buNone/>
              <a:defRPr sz="9100" b="1"/>
            </a:lvl2pPr>
            <a:lvl3pPr marL="4166189" indent="0">
              <a:buNone/>
              <a:defRPr sz="8200" b="1"/>
            </a:lvl3pPr>
            <a:lvl4pPr marL="6249284" indent="0">
              <a:buNone/>
              <a:defRPr sz="7300" b="1"/>
            </a:lvl4pPr>
            <a:lvl5pPr marL="8332379" indent="0">
              <a:buNone/>
              <a:defRPr sz="7300" b="1"/>
            </a:lvl5pPr>
            <a:lvl6pPr marL="10415473" indent="0">
              <a:buNone/>
              <a:defRPr sz="7300" b="1"/>
            </a:lvl6pPr>
            <a:lvl7pPr marL="12498568" indent="0">
              <a:buNone/>
              <a:defRPr sz="7300" b="1"/>
            </a:lvl7pPr>
            <a:lvl8pPr marL="14581662" indent="0">
              <a:buNone/>
              <a:defRPr sz="7300" b="1"/>
            </a:lvl8pPr>
            <a:lvl9pPr marL="1666475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655012" y="9602677"/>
            <a:ext cx="18842671" cy="17446034"/>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55E20B0A-231A-4157-9227-AC41DA36B963}" type="datetimeFigureOut">
              <a:rPr lang="es-AR" smtClean="0"/>
              <a:t>22/11/2016</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424641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55E20B0A-231A-4157-9227-AC41DA36B963}" type="datetimeFigureOut">
              <a:rPr lang="es-AR" smtClean="0"/>
              <a:t>22/11/2016</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119249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20B0A-231A-4157-9227-AC41DA36B963}" type="datetimeFigureOut">
              <a:rPr lang="es-AR" smtClean="0"/>
              <a:t>22/11/2016</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20718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1459" y="1205591"/>
            <a:ext cx="14024693" cy="5130774"/>
          </a:xfrm>
        </p:spPr>
        <p:txBody>
          <a:bodyPr anchor="b"/>
          <a:lstStyle>
            <a:lvl1pPr algn="l">
              <a:defRPr sz="9100" b="1"/>
            </a:lvl1pPr>
          </a:lstStyle>
          <a:p>
            <a:r>
              <a:rPr lang="en-US" smtClean="0"/>
              <a:t>Click to edit Master title style</a:t>
            </a:r>
            <a:endParaRPr lang="es-AR"/>
          </a:p>
        </p:txBody>
      </p:sp>
      <p:sp>
        <p:nvSpPr>
          <p:cNvPr id="3" name="Content Placeholder 2"/>
          <p:cNvSpPr>
            <a:spLocks noGrp="1"/>
          </p:cNvSpPr>
          <p:nvPr>
            <p:ph idx="1"/>
          </p:nvPr>
        </p:nvSpPr>
        <p:spPr>
          <a:xfrm>
            <a:off x="16666809" y="1205594"/>
            <a:ext cx="23830872" cy="25843120"/>
          </a:xfrm>
        </p:spPr>
        <p:txBody>
          <a:bodyPr/>
          <a:lstStyle>
            <a:lvl1pPr>
              <a:defRPr sz="14600"/>
            </a:lvl1pPr>
            <a:lvl2pPr>
              <a:defRPr sz="128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2131459" y="6336367"/>
            <a:ext cx="14024693" cy="20712346"/>
          </a:xfrm>
        </p:spPr>
        <p:txBody>
          <a:bodyPr/>
          <a:lstStyle>
            <a:lvl1pPr marL="0" indent="0">
              <a:buNone/>
              <a:defRPr sz="6400"/>
            </a:lvl1pPr>
            <a:lvl2pPr marL="2083095" indent="0">
              <a:buNone/>
              <a:defRPr sz="5500"/>
            </a:lvl2pPr>
            <a:lvl3pPr marL="4166189" indent="0">
              <a:buNone/>
              <a:defRPr sz="4600"/>
            </a:lvl3pPr>
            <a:lvl4pPr marL="6249284" indent="0">
              <a:buNone/>
              <a:defRPr sz="4100"/>
            </a:lvl4pPr>
            <a:lvl5pPr marL="8332379" indent="0">
              <a:buNone/>
              <a:defRPr sz="4100"/>
            </a:lvl5pPr>
            <a:lvl6pPr marL="10415473" indent="0">
              <a:buNone/>
              <a:defRPr sz="4100"/>
            </a:lvl6pPr>
            <a:lvl7pPr marL="12498568" indent="0">
              <a:buNone/>
              <a:defRPr sz="4100"/>
            </a:lvl7pPr>
            <a:lvl8pPr marL="14581662" indent="0">
              <a:buNone/>
              <a:defRPr sz="4100"/>
            </a:lvl8pPr>
            <a:lvl9pPr marL="1666475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0B0A-231A-4157-9227-AC41DA36B963}" type="datetimeFigureOut">
              <a:rPr lang="es-AR" smtClean="0"/>
              <a:t>22/11/2016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96364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55609" y="21195982"/>
            <a:ext cx="25577483" cy="2502306"/>
          </a:xfrm>
        </p:spPr>
        <p:txBody>
          <a:bodyPr anchor="b"/>
          <a:lstStyle>
            <a:lvl1pPr algn="l">
              <a:defRPr sz="9100" b="1"/>
            </a:lvl1pPr>
          </a:lstStyle>
          <a:p>
            <a:r>
              <a:rPr lang="en-US" smtClean="0"/>
              <a:t>Click to edit Master title style</a:t>
            </a:r>
            <a:endParaRPr lang="es-AR"/>
          </a:p>
        </p:txBody>
      </p:sp>
      <p:sp>
        <p:nvSpPr>
          <p:cNvPr id="3" name="Picture Placeholder 2"/>
          <p:cNvSpPr>
            <a:spLocks noGrp="1"/>
          </p:cNvSpPr>
          <p:nvPr>
            <p:ph type="pic" idx="1"/>
          </p:nvPr>
        </p:nvSpPr>
        <p:spPr>
          <a:xfrm>
            <a:off x="8355609" y="2705572"/>
            <a:ext cx="25577483" cy="18167985"/>
          </a:xfrm>
        </p:spPr>
        <p:txBody>
          <a:bodyPr/>
          <a:lstStyle>
            <a:lvl1pPr marL="0" indent="0">
              <a:buNone/>
              <a:defRPr sz="14600"/>
            </a:lvl1pPr>
            <a:lvl2pPr marL="2083095" indent="0">
              <a:buNone/>
              <a:defRPr sz="12800"/>
            </a:lvl2pPr>
            <a:lvl3pPr marL="4166189" indent="0">
              <a:buNone/>
              <a:defRPr sz="10900"/>
            </a:lvl3pPr>
            <a:lvl4pPr marL="6249284" indent="0">
              <a:buNone/>
              <a:defRPr sz="9100"/>
            </a:lvl4pPr>
            <a:lvl5pPr marL="8332379" indent="0">
              <a:buNone/>
              <a:defRPr sz="9100"/>
            </a:lvl5pPr>
            <a:lvl6pPr marL="10415473" indent="0">
              <a:buNone/>
              <a:defRPr sz="9100"/>
            </a:lvl6pPr>
            <a:lvl7pPr marL="12498568" indent="0">
              <a:buNone/>
              <a:defRPr sz="9100"/>
            </a:lvl7pPr>
            <a:lvl8pPr marL="14581662" indent="0">
              <a:buNone/>
              <a:defRPr sz="9100"/>
            </a:lvl8pPr>
            <a:lvl9pPr marL="16664757" indent="0">
              <a:buNone/>
              <a:defRPr sz="9100"/>
            </a:lvl9pPr>
          </a:lstStyle>
          <a:p>
            <a:endParaRPr lang="es-AR"/>
          </a:p>
        </p:txBody>
      </p:sp>
      <p:sp>
        <p:nvSpPr>
          <p:cNvPr id="4" name="Text Placeholder 3"/>
          <p:cNvSpPr>
            <a:spLocks noGrp="1"/>
          </p:cNvSpPr>
          <p:nvPr>
            <p:ph type="body" sz="half" idx="2"/>
          </p:nvPr>
        </p:nvSpPr>
        <p:spPr>
          <a:xfrm>
            <a:off x="8355609" y="23698288"/>
            <a:ext cx="25577483" cy="3553689"/>
          </a:xfrm>
        </p:spPr>
        <p:txBody>
          <a:bodyPr/>
          <a:lstStyle>
            <a:lvl1pPr marL="0" indent="0">
              <a:buNone/>
              <a:defRPr sz="6400"/>
            </a:lvl1pPr>
            <a:lvl2pPr marL="2083095" indent="0">
              <a:buNone/>
              <a:defRPr sz="5500"/>
            </a:lvl2pPr>
            <a:lvl3pPr marL="4166189" indent="0">
              <a:buNone/>
              <a:defRPr sz="4600"/>
            </a:lvl3pPr>
            <a:lvl4pPr marL="6249284" indent="0">
              <a:buNone/>
              <a:defRPr sz="4100"/>
            </a:lvl4pPr>
            <a:lvl5pPr marL="8332379" indent="0">
              <a:buNone/>
              <a:defRPr sz="4100"/>
            </a:lvl5pPr>
            <a:lvl6pPr marL="10415473" indent="0">
              <a:buNone/>
              <a:defRPr sz="4100"/>
            </a:lvl6pPr>
            <a:lvl7pPr marL="12498568" indent="0">
              <a:buNone/>
              <a:defRPr sz="4100"/>
            </a:lvl7pPr>
            <a:lvl8pPr marL="14581662" indent="0">
              <a:buNone/>
              <a:defRPr sz="4100"/>
            </a:lvl8pPr>
            <a:lvl9pPr marL="1666475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0B0A-231A-4157-9227-AC41DA36B963}" type="datetimeFigureOut">
              <a:rPr lang="es-AR" smtClean="0"/>
              <a:t>22/11/2016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C485112-386A-45B1-B8B4-5837A9B83CC0}" type="slidenum">
              <a:rPr lang="es-AR" smtClean="0"/>
              <a:t>‹Nº›</a:t>
            </a:fld>
            <a:endParaRPr lang="es-AR"/>
          </a:p>
        </p:txBody>
      </p:sp>
    </p:spTree>
    <p:extLst>
      <p:ext uri="{BB962C8B-B14F-4D97-AF65-F5344CB8AC3E}">
        <p14:creationId xmlns:p14="http://schemas.microsoft.com/office/powerpoint/2010/main" val="77564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1457" y="1212603"/>
            <a:ext cx="38366224" cy="5046663"/>
          </a:xfrm>
          <a:prstGeom prst="rect">
            <a:avLst/>
          </a:prstGeom>
        </p:spPr>
        <p:txBody>
          <a:bodyPr vert="horz" lIns="416619" tIns="208309" rIns="416619" bIns="208309"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2131457" y="7065330"/>
            <a:ext cx="38366224" cy="19983384"/>
          </a:xfrm>
          <a:prstGeom prst="rect">
            <a:avLst/>
          </a:prstGeom>
        </p:spPr>
        <p:txBody>
          <a:bodyPr vert="horz" lIns="416619" tIns="208309" rIns="416619" bIns="2083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2131457" y="28065053"/>
            <a:ext cx="9946799" cy="1612128"/>
          </a:xfrm>
          <a:prstGeom prst="rect">
            <a:avLst/>
          </a:prstGeom>
        </p:spPr>
        <p:txBody>
          <a:bodyPr vert="horz" lIns="416619" tIns="208309" rIns="416619" bIns="208309" rtlCol="0" anchor="ctr"/>
          <a:lstStyle>
            <a:lvl1pPr algn="l">
              <a:defRPr sz="5500">
                <a:solidFill>
                  <a:schemeClr val="tx1">
                    <a:tint val="75000"/>
                  </a:schemeClr>
                </a:solidFill>
              </a:defRPr>
            </a:lvl1pPr>
          </a:lstStyle>
          <a:p>
            <a:fld id="{55E20B0A-231A-4157-9227-AC41DA36B963}" type="datetimeFigureOut">
              <a:rPr lang="es-AR" smtClean="0"/>
              <a:t>22/11/2016</a:t>
            </a:fld>
            <a:endParaRPr lang="es-AR"/>
          </a:p>
        </p:txBody>
      </p:sp>
      <p:sp>
        <p:nvSpPr>
          <p:cNvPr id="5" name="Footer Placeholder 4"/>
          <p:cNvSpPr>
            <a:spLocks noGrp="1"/>
          </p:cNvSpPr>
          <p:nvPr>
            <p:ph type="ftr" sz="quarter" idx="3"/>
          </p:nvPr>
        </p:nvSpPr>
        <p:spPr>
          <a:xfrm>
            <a:off x="14564956" y="28065053"/>
            <a:ext cx="13499227" cy="1612128"/>
          </a:xfrm>
          <a:prstGeom prst="rect">
            <a:avLst/>
          </a:prstGeom>
        </p:spPr>
        <p:txBody>
          <a:bodyPr vert="horz" lIns="416619" tIns="208309" rIns="416619" bIns="208309" rtlCol="0" anchor="ctr"/>
          <a:lstStyle>
            <a:lvl1pPr algn="ctr">
              <a:defRPr sz="55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30550882" y="28065053"/>
            <a:ext cx="9946799" cy="1612128"/>
          </a:xfrm>
          <a:prstGeom prst="rect">
            <a:avLst/>
          </a:prstGeom>
        </p:spPr>
        <p:txBody>
          <a:bodyPr vert="horz" lIns="416619" tIns="208309" rIns="416619" bIns="208309" rtlCol="0" anchor="ctr"/>
          <a:lstStyle>
            <a:lvl1pPr algn="r">
              <a:defRPr sz="5500">
                <a:solidFill>
                  <a:schemeClr val="tx1">
                    <a:tint val="75000"/>
                  </a:schemeClr>
                </a:solidFill>
              </a:defRPr>
            </a:lvl1pPr>
          </a:lstStyle>
          <a:p>
            <a:fld id="{1C485112-386A-45B1-B8B4-5837A9B83CC0}" type="slidenum">
              <a:rPr lang="es-AR" smtClean="0"/>
              <a:t>‹Nº›</a:t>
            </a:fld>
            <a:endParaRPr lang="es-AR"/>
          </a:p>
        </p:txBody>
      </p:sp>
    </p:spTree>
    <p:extLst>
      <p:ext uri="{BB962C8B-B14F-4D97-AF65-F5344CB8AC3E}">
        <p14:creationId xmlns:p14="http://schemas.microsoft.com/office/powerpoint/2010/main" val="326014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6189" rtl="0" eaLnBrk="1" latinLnBrk="0" hangingPunct="1">
        <a:spcBef>
          <a:spcPct val="0"/>
        </a:spcBef>
        <a:buNone/>
        <a:defRPr sz="20000" kern="1200">
          <a:solidFill>
            <a:schemeClr val="tx1"/>
          </a:solidFill>
          <a:latin typeface="+mj-lt"/>
          <a:ea typeface="+mj-ea"/>
          <a:cs typeface="+mj-cs"/>
        </a:defRPr>
      </a:lvl1pPr>
    </p:titleStyle>
    <p:bodyStyle>
      <a:lvl1pPr marL="1562321" indent="-1562321" algn="l" defTabSz="416618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85029" indent="-1301934" algn="l" defTabSz="416618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07737" indent="-1041547" algn="l" defTabSz="4166189"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290831" indent="-1041547" algn="l" defTabSz="416618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73926" indent="-1041547" algn="l" defTabSz="416618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57021" indent="-1041547" algn="l" defTabSz="416618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40115" indent="-1041547" algn="l" defTabSz="416618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23210" indent="-1041547" algn="l" defTabSz="416618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06304" indent="-1041547" algn="l" defTabSz="416618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s-AR"/>
      </a:defPPr>
      <a:lvl1pPr marL="0" algn="l" defTabSz="4166189" rtl="0" eaLnBrk="1" latinLnBrk="0" hangingPunct="1">
        <a:defRPr sz="8200" kern="1200">
          <a:solidFill>
            <a:schemeClr val="tx1"/>
          </a:solidFill>
          <a:latin typeface="+mn-lt"/>
          <a:ea typeface="+mn-ea"/>
          <a:cs typeface="+mn-cs"/>
        </a:defRPr>
      </a:lvl1pPr>
      <a:lvl2pPr marL="2083095" algn="l" defTabSz="4166189" rtl="0" eaLnBrk="1" latinLnBrk="0" hangingPunct="1">
        <a:defRPr sz="8200" kern="1200">
          <a:solidFill>
            <a:schemeClr val="tx1"/>
          </a:solidFill>
          <a:latin typeface="+mn-lt"/>
          <a:ea typeface="+mn-ea"/>
          <a:cs typeface="+mn-cs"/>
        </a:defRPr>
      </a:lvl2pPr>
      <a:lvl3pPr marL="4166189" algn="l" defTabSz="4166189" rtl="0" eaLnBrk="1" latinLnBrk="0" hangingPunct="1">
        <a:defRPr sz="8200" kern="1200">
          <a:solidFill>
            <a:schemeClr val="tx1"/>
          </a:solidFill>
          <a:latin typeface="+mn-lt"/>
          <a:ea typeface="+mn-ea"/>
          <a:cs typeface="+mn-cs"/>
        </a:defRPr>
      </a:lvl3pPr>
      <a:lvl4pPr marL="6249284" algn="l" defTabSz="4166189" rtl="0" eaLnBrk="1" latinLnBrk="0" hangingPunct="1">
        <a:defRPr sz="8200" kern="1200">
          <a:solidFill>
            <a:schemeClr val="tx1"/>
          </a:solidFill>
          <a:latin typeface="+mn-lt"/>
          <a:ea typeface="+mn-ea"/>
          <a:cs typeface="+mn-cs"/>
        </a:defRPr>
      </a:lvl4pPr>
      <a:lvl5pPr marL="8332379" algn="l" defTabSz="4166189" rtl="0" eaLnBrk="1" latinLnBrk="0" hangingPunct="1">
        <a:defRPr sz="8200" kern="1200">
          <a:solidFill>
            <a:schemeClr val="tx1"/>
          </a:solidFill>
          <a:latin typeface="+mn-lt"/>
          <a:ea typeface="+mn-ea"/>
          <a:cs typeface="+mn-cs"/>
        </a:defRPr>
      </a:lvl5pPr>
      <a:lvl6pPr marL="10415473" algn="l" defTabSz="4166189" rtl="0" eaLnBrk="1" latinLnBrk="0" hangingPunct="1">
        <a:defRPr sz="8200" kern="1200">
          <a:solidFill>
            <a:schemeClr val="tx1"/>
          </a:solidFill>
          <a:latin typeface="+mn-lt"/>
          <a:ea typeface="+mn-ea"/>
          <a:cs typeface="+mn-cs"/>
        </a:defRPr>
      </a:lvl6pPr>
      <a:lvl7pPr marL="12498568" algn="l" defTabSz="4166189" rtl="0" eaLnBrk="1" latinLnBrk="0" hangingPunct="1">
        <a:defRPr sz="8200" kern="1200">
          <a:solidFill>
            <a:schemeClr val="tx1"/>
          </a:solidFill>
          <a:latin typeface="+mn-lt"/>
          <a:ea typeface="+mn-ea"/>
          <a:cs typeface="+mn-cs"/>
        </a:defRPr>
      </a:lvl7pPr>
      <a:lvl8pPr marL="14581662" algn="l" defTabSz="4166189" rtl="0" eaLnBrk="1" latinLnBrk="0" hangingPunct="1">
        <a:defRPr sz="8200" kern="1200">
          <a:solidFill>
            <a:schemeClr val="tx1"/>
          </a:solidFill>
          <a:latin typeface="+mn-lt"/>
          <a:ea typeface="+mn-ea"/>
          <a:cs typeface="+mn-cs"/>
        </a:defRPr>
      </a:lvl8pPr>
      <a:lvl9pPr marL="16664757" algn="l" defTabSz="416618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360239" y="808986"/>
            <a:ext cx="41548617" cy="28782493"/>
            <a:chOff x="360241" y="1530475"/>
            <a:chExt cx="41548617" cy="28782493"/>
          </a:xfrm>
        </p:grpSpPr>
        <p:sp>
          <p:nvSpPr>
            <p:cNvPr id="13" name="Rectangle 12"/>
            <p:cNvSpPr/>
            <p:nvPr/>
          </p:nvSpPr>
          <p:spPr>
            <a:xfrm>
              <a:off x="360242" y="17571019"/>
              <a:ext cx="11809312" cy="12528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mc:AlternateContent xmlns:mc="http://schemas.openxmlformats.org/markup-compatibility/2006" xmlns:a14="http://schemas.microsoft.com/office/drawing/2010/main">
          <mc:Choice Requires="a14">
            <p:sp>
              <p:nvSpPr>
                <p:cNvPr id="5" name="TextBox 4"/>
                <p:cNvSpPr txBox="1"/>
                <p:nvPr/>
              </p:nvSpPr>
              <p:spPr>
                <a:xfrm>
                  <a:off x="360241" y="6189411"/>
                  <a:ext cx="11273917" cy="11074442"/>
                </a:xfrm>
                <a:prstGeom prst="rect">
                  <a:avLst/>
                </a:prstGeom>
                <a:noFill/>
              </p:spPr>
              <p:txBody>
                <a:bodyPr wrap="square" rtlCol="0">
                  <a:spAutoFit/>
                </a:bodyPr>
                <a:lstStyle/>
                <a:p>
                  <a:pPr algn="just"/>
                  <a:r>
                    <a:rPr lang="es-ES" sz="2600" b="1" dirty="0"/>
                    <a:t>TEORIA GENERAL DEL SISTEMA</a:t>
                  </a:r>
                  <a:endParaRPr lang="es-AR" sz="2600" b="1" dirty="0"/>
                </a:p>
                <a:p>
                  <a:pPr algn="just"/>
                  <a14:m>
                    <m:oMath xmlns:m="http://schemas.openxmlformats.org/officeDocument/2006/math">
                      <m:sSub>
                        <m:sSubPr>
                          <m:ctrlPr>
                            <a:rPr lang="es-AR" sz="2600" i="1">
                              <a:latin typeface="Cambria Math" panose="02040503050406030204" pitchFamily="18" charset="0"/>
                            </a:rPr>
                          </m:ctrlPr>
                        </m:sSubPr>
                        <m:e>
                          <m:r>
                            <a:rPr lang="es-ES" sz="2600" i="1">
                              <a:latin typeface="Cambria Math"/>
                            </a:rPr>
                            <m:t>𝑆</m:t>
                          </m:r>
                        </m:e>
                        <m:sub>
                          <m:r>
                            <a:rPr lang="es-ES" sz="2600" i="1">
                              <a:latin typeface="Cambria Math"/>
                            </a:rPr>
                            <m:t>𝐼</m:t>
                          </m:r>
                        </m:sub>
                      </m:sSub>
                      <m:r>
                        <a:rPr lang="es-ES" sz="2600" i="1">
                          <a:latin typeface="Cambria Math"/>
                        </a:rPr>
                        <m:t>{</m:t>
                      </m:r>
                      <m:r>
                        <a:rPr lang="es-ES" sz="2600" i="1">
                          <a:latin typeface="Cambria Math"/>
                        </a:rPr>
                        <m:t>ℝ</m:t>
                      </m:r>
                      <m:r>
                        <a:rPr lang="es-ES" sz="2600" i="1">
                          <a:latin typeface="Cambria Math"/>
                        </a:rPr>
                        <m:t>,</m:t>
                      </m:r>
                      <m:sSub>
                        <m:sSubPr>
                          <m:ctrlPr>
                            <a:rPr lang="es-AR" sz="2600" i="1">
                              <a:latin typeface="Cambria Math" panose="02040503050406030204" pitchFamily="18" charset="0"/>
                            </a:rPr>
                          </m:ctrlPr>
                        </m:sSubPr>
                        <m:e>
                          <m:r>
                            <a:rPr lang="es-ES" sz="2600" i="1">
                              <a:latin typeface="Cambria Math"/>
                            </a:rPr>
                            <m:t>𝑝𝑙</m:t>
                          </m:r>
                        </m:e>
                        <m:sub>
                          <m:r>
                            <a:rPr lang="es-ES" sz="2600" i="1">
                              <a:latin typeface="Cambria Math"/>
                            </a:rPr>
                            <m:t>𝑖</m:t>
                          </m:r>
                        </m:sub>
                      </m:sSub>
                      <m:r>
                        <a:rPr lang="es-ES" sz="2600" i="1">
                          <a:latin typeface="Cambria Math"/>
                        </a:rPr>
                        <m:t>,</m:t>
                      </m:r>
                      <m:sSub>
                        <m:sSubPr>
                          <m:ctrlPr>
                            <a:rPr lang="es-AR" sz="2600" i="1">
                              <a:latin typeface="Cambria Math" panose="02040503050406030204" pitchFamily="18" charset="0"/>
                            </a:rPr>
                          </m:ctrlPr>
                        </m:sSubPr>
                        <m:e>
                          <m:r>
                            <a:rPr lang="es-ES" sz="2600" i="1">
                              <a:latin typeface="Cambria Math"/>
                            </a:rPr>
                            <m:t>𝑂</m:t>
                          </m:r>
                        </m:e>
                        <m:sub>
                          <m:r>
                            <a:rPr lang="es-ES" sz="2600" i="1">
                              <a:latin typeface="Cambria Math"/>
                            </a:rPr>
                            <m:t>𝑆𝑖</m:t>
                          </m:r>
                        </m:sub>
                      </m:sSub>
                      <m:r>
                        <a:rPr lang="es-ES" sz="2600" i="1">
                          <a:latin typeface="Cambria Math"/>
                        </a:rPr>
                        <m:t>,</m:t>
                      </m:r>
                      <m:sSub>
                        <m:sSubPr>
                          <m:ctrlPr>
                            <a:rPr lang="es-AR" sz="2600" i="1">
                              <a:latin typeface="Cambria Math" panose="02040503050406030204" pitchFamily="18" charset="0"/>
                            </a:rPr>
                          </m:ctrlPr>
                        </m:sSubPr>
                        <m:e>
                          <m:r>
                            <a:rPr lang="es-ES" sz="2600" i="1">
                              <a:latin typeface="Cambria Math"/>
                            </a:rPr>
                            <m:t>𝑂</m:t>
                          </m:r>
                        </m:e>
                        <m:sub>
                          <m:r>
                            <a:rPr lang="es-ES" sz="2600" i="1">
                              <a:latin typeface="Cambria Math"/>
                            </a:rPr>
                            <m:t>𝑑</m:t>
                          </m:r>
                        </m:sub>
                      </m:sSub>
                      <m:r>
                        <a:rPr lang="es-ES" sz="2600" i="1">
                          <a:latin typeface="Cambria Math"/>
                        </a:rPr>
                        <m:t>,</m:t>
                      </m:r>
                      <m:sSub>
                        <m:sSubPr>
                          <m:ctrlPr>
                            <a:rPr lang="es-AR" sz="2600" i="1">
                              <a:latin typeface="Cambria Math" panose="02040503050406030204" pitchFamily="18" charset="0"/>
                            </a:rPr>
                          </m:ctrlPr>
                        </m:sSubPr>
                        <m:e>
                          <m:r>
                            <a:rPr lang="es-ES" sz="2600" i="1">
                              <a:latin typeface="Cambria Math"/>
                            </a:rPr>
                            <m:t>𝑀</m:t>
                          </m:r>
                        </m:e>
                        <m:sub>
                          <m:r>
                            <a:rPr lang="es-ES" sz="2600" i="1">
                              <a:latin typeface="Cambria Math"/>
                            </a:rPr>
                            <m:t>𝑒</m:t>
                          </m:r>
                        </m:sub>
                      </m:sSub>
                      <m:r>
                        <a:rPr lang="es-ES" sz="2600" i="1">
                          <a:latin typeface="Cambria Math"/>
                        </a:rPr>
                        <m:t>,</m:t>
                      </m:r>
                      <m:r>
                        <a:rPr lang="es-ES" sz="2600" i="1">
                          <a:latin typeface="Cambria Math"/>
                        </a:rPr>
                        <m:t>𝑇</m:t>
                      </m:r>
                      <m:r>
                        <a:rPr lang="es-ES" sz="2600" i="1">
                          <a:latin typeface="Cambria Math"/>
                        </a:rPr>
                        <m:t>,∆</m:t>
                      </m:r>
                      <m:r>
                        <a:rPr lang="es-ES" sz="2600" i="1">
                          <a:latin typeface="Cambria Math"/>
                        </a:rPr>
                        <m:t>𝑇</m:t>
                      </m:r>
                      <m:r>
                        <a:rPr lang="es-ES" sz="2600" i="1">
                          <a:latin typeface="Cambria Math"/>
                        </a:rPr>
                        <m:t>}</m:t>
                      </m:r>
                    </m:oMath>
                  </a14:m>
                  <a:r>
                    <a:rPr lang="es-ES" sz="2600" dirty="0"/>
                    <a:t>.</a:t>
                  </a:r>
                  <a:endParaRPr lang="es-ES" sz="2600" dirty="0" smtClean="0"/>
                </a:p>
                <a:p>
                  <a:pPr algn="just"/>
                  <a:endParaRPr lang="es-AR" sz="2600" dirty="0"/>
                </a:p>
                <a:p>
                  <a:pPr algn="just"/>
                  <a14:m>
                    <m:oMath xmlns:m="http://schemas.openxmlformats.org/officeDocument/2006/math">
                      <m:r>
                        <a:rPr lang="es-ES" sz="2600" b="1" i="1">
                          <a:latin typeface="Cambria Math"/>
                        </a:rPr>
                        <m:t>ℝ</m:t>
                      </m:r>
                    </m:oMath>
                  </a14:m>
                  <a:r>
                    <a:rPr lang="es-ES" sz="2600" b="1" dirty="0"/>
                    <a:t>REALIDAD </a:t>
                  </a:r>
                  <a:endParaRPr lang="es-AR" sz="2600" b="1" dirty="0"/>
                </a:p>
                <a:p>
                  <a:pPr algn="just"/>
                  <a:r>
                    <a:rPr lang="es-ES" sz="2600" dirty="0"/>
                    <a:t>La realidad considerada en este trabajo es el funcionamiento de un periférico óptico clave en el desempeño de la computación moderna, la unidad de </a:t>
                  </a:r>
                  <a:r>
                    <a:rPr lang="es-ES" sz="2600" dirty="0" err="1"/>
                    <a:t>lecto</a:t>
                  </a:r>
                  <a:r>
                    <a:rPr lang="es-ES" sz="2600" dirty="0"/>
                    <a:t>-grabación de Blue-</a:t>
                  </a:r>
                  <a:r>
                    <a:rPr lang="es-ES" sz="2600" dirty="0" err="1"/>
                    <a:t>Ray</a:t>
                  </a:r>
                  <a:r>
                    <a:rPr lang="es-ES" sz="2600" dirty="0"/>
                    <a:t>. </a:t>
                  </a:r>
                  <a:endParaRPr lang="es-AR" sz="2600" dirty="0"/>
                </a:p>
                <a:p>
                  <a:pPr algn="just"/>
                  <a:r>
                    <a:rPr lang="es-ES" sz="2600" dirty="0"/>
                    <a:t>Describiremos los componentes y actividades que la caracterizan, desde el ingreso del disco en la unidad hasta el almacenamiento del último byte en el disco duro o el quemado de una copia de información. Todo ello </a:t>
                  </a:r>
                  <a:r>
                    <a:rPr lang="es-ES" sz="2500" dirty="0"/>
                    <a:t>incluyendo</a:t>
                  </a:r>
                  <a:r>
                    <a:rPr lang="es-ES" sz="2600" dirty="0"/>
                    <a:t> los detalles de control y funcionamiento internos</a:t>
                  </a:r>
                  <a:r>
                    <a:rPr lang="es-ES" sz="2600" dirty="0" smtClean="0"/>
                    <a:t>.</a:t>
                  </a:r>
                </a:p>
                <a:p>
                  <a:pPr algn="just"/>
                  <a:endParaRPr lang="es-AR" sz="2600" dirty="0"/>
                </a:p>
                <a:p>
                  <a:pPr algn="just"/>
                  <a:r>
                    <a:rPr lang="es-AR" sz="2600" b="1" dirty="0"/>
                    <a:t>PLANO DE ANÁLISIS</a:t>
                  </a:r>
                  <a:endParaRPr lang="es-AR" sz="2600" dirty="0"/>
                </a:p>
                <a:p>
                  <a:pPr algn="just"/>
                  <a:r>
                    <a:rPr lang="es-ES" sz="2600" dirty="0"/>
                    <a:t>El plano de Análisis es operacional, ya que son un conjunto de acciones simples que llegan a lograr un objetivo determinado. En este caso, un conjunto de acciones, para poder obtener datos desde o hacia un disco.</a:t>
                  </a:r>
                  <a:endParaRPr lang="es-AR" sz="2600" dirty="0"/>
                </a:p>
                <a:p>
                  <a:pPr algn="just"/>
                  <a:r>
                    <a:rPr lang="es-AR" sz="2600" b="1" dirty="0"/>
                    <a:t> </a:t>
                  </a:r>
                  <a:endParaRPr lang="es-AR" sz="2600" dirty="0"/>
                </a:p>
                <a:p>
                  <a:pPr algn="just"/>
                  <a:r>
                    <a:rPr lang="es-AR" sz="2600" b="1" dirty="0"/>
                    <a:t>OBJETIVO DEL SISTEMA</a:t>
                  </a:r>
                  <a:endParaRPr lang="es-AR" sz="2600" dirty="0"/>
                </a:p>
                <a:p>
                  <a:pPr algn="just"/>
                  <a:r>
                    <a:rPr lang="es-AR" sz="2600" dirty="0"/>
                    <a:t>El Objetivo del Sistema, según el plano de análisis, es generar un modelo de simulación que reproduzca el funcionamiento de la realidad, esto es </a:t>
                  </a:r>
                  <a:r>
                    <a:rPr lang="es-ES" sz="2600" dirty="0"/>
                    <a:t>de acuerdo al plano de análisis escogido, es que lea, transmita lo leído, y grabe correctamente, en un tiempo que sea adecuado para que no se generen cuellos de botella.</a:t>
                  </a:r>
                  <a:endParaRPr lang="es-AR" sz="2600" dirty="0"/>
                </a:p>
                <a:p>
                  <a:pPr algn="just"/>
                  <a:r>
                    <a:rPr lang="es-ES" sz="2600" dirty="0"/>
                    <a:t> </a:t>
                  </a:r>
                  <a:endParaRPr lang="es-AR" sz="2600" dirty="0"/>
                </a:p>
                <a:p>
                  <a:pPr algn="just"/>
                  <a:r>
                    <a:rPr lang="es-AR" sz="2600" b="1" dirty="0"/>
                    <a:t>OBJETIVO DEL DISEÑADOR</a:t>
                  </a:r>
                  <a:endParaRPr lang="es-AR" sz="2600" dirty="0"/>
                </a:p>
                <a:p>
                  <a:pPr algn="just"/>
                  <a:r>
                    <a:rPr lang="es-AR" sz="2600" dirty="0"/>
                    <a:t>El objetivo será, buscar y detectar colas excesivas, y las demoras de las mismas, ubicar donde podríamos tener fallas</a:t>
                  </a:r>
                  <a:r>
                    <a:rPr lang="es-AR" sz="2600" dirty="0" smtClean="0"/>
                    <a:t>.</a:t>
                  </a:r>
                </a:p>
                <a:p>
                  <a:pPr algn="just"/>
                  <a:r>
                    <a:rPr lang="es-ES" sz="2400" b="1" dirty="0"/>
                    <a:t> </a:t>
                  </a:r>
                  <a:endParaRPr lang="es-AR" sz="2400" dirty="0"/>
                </a:p>
                <a:p>
                  <a:pPr algn="just"/>
                  <a:endParaRPr lang="es-AR" sz="1100" dirty="0"/>
                </a:p>
              </p:txBody>
            </p:sp>
          </mc:Choice>
          <mc:Fallback xmlns="">
            <p:sp>
              <p:nvSpPr>
                <p:cNvPr id="5" name="TextBox 4"/>
                <p:cNvSpPr txBox="1">
                  <a:spLocks noRot="1" noChangeAspect="1" noMove="1" noResize="1" noEditPoints="1" noAdjustHandles="1" noChangeArrowheads="1" noChangeShapeType="1" noTextEdit="1"/>
                </p:cNvSpPr>
                <p:nvPr/>
              </p:nvSpPr>
              <p:spPr>
                <a:xfrm>
                  <a:off x="360241" y="6189411"/>
                  <a:ext cx="11273917" cy="11074442"/>
                </a:xfrm>
                <a:prstGeom prst="rect">
                  <a:avLst/>
                </a:prstGeom>
                <a:blipFill rotWithShape="1">
                  <a:blip r:embed="rId2"/>
                  <a:stretch>
                    <a:fillRect l="-919" t="-440" r="-1028"/>
                  </a:stretch>
                </a:blipFill>
              </p:spPr>
              <p:txBody>
                <a:bodyPr/>
                <a:lstStyle/>
                <a:p>
                  <a:r>
                    <a:rPr lang="es-AR">
                      <a:noFill/>
                    </a:rPr>
                    <a:t> </a:t>
                  </a:r>
                </a:p>
              </p:txBody>
            </p:sp>
          </mc:Fallback>
        </mc:AlternateContent>
        <p:grpSp>
          <p:nvGrpSpPr>
            <p:cNvPr id="10" name="Group 9"/>
            <p:cNvGrpSpPr/>
            <p:nvPr/>
          </p:nvGrpSpPr>
          <p:grpSpPr>
            <a:xfrm>
              <a:off x="711359" y="18921571"/>
              <a:ext cx="11377264" cy="10365233"/>
              <a:chOff x="254569" y="8490498"/>
              <a:chExt cx="11377264" cy="10365233"/>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569" y="8490498"/>
                <a:ext cx="11377264" cy="9780458"/>
              </a:xfrm>
              <a:prstGeom prst="rect">
                <a:avLst/>
              </a:prstGeom>
              <a:noFill/>
            </p:spPr>
          </p:pic>
          <p:sp>
            <p:nvSpPr>
              <p:cNvPr id="6" name="Rectangle 5"/>
              <p:cNvSpPr/>
              <p:nvPr/>
            </p:nvSpPr>
            <p:spPr>
              <a:xfrm>
                <a:off x="3384577" y="18270956"/>
                <a:ext cx="4820743" cy="584775"/>
              </a:xfrm>
              <a:prstGeom prst="rect">
                <a:avLst/>
              </a:prstGeom>
            </p:spPr>
            <p:txBody>
              <a:bodyPr wrap="none">
                <a:spAutoFit/>
              </a:bodyPr>
              <a:lstStyle/>
              <a:p>
                <a:r>
                  <a:rPr lang="es-AR" sz="3200" i="1" dirty="0" err="1"/>
                  <a:t>Fig</a:t>
                </a:r>
                <a:r>
                  <a:rPr lang="es-AR" sz="3200" i="1" dirty="0"/>
                  <a:t> </a:t>
                </a:r>
                <a:r>
                  <a:rPr lang="es-AR" sz="3200" i="1" dirty="0" smtClean="0"/>
                  <a:t>1.Grafo </a:t>
                </a:r>
                <a:r>
                  <a:rPr lang="es-AR" sz="3200" i="1" dirty="0"/>
                  <a:t>de Sistema foco.</a:t>
                </a:r>
                <a:endParaRPr lang="es-AR" sz="3200" dirty="0"/>
              </a:p>
            </p:txBody>
          </p:sp>
        </p:grpSp>
        <p:sp>
          <p:nvSpPr>
            <p:cNvPr id="7" name="TextBox 6"/>
            <p:cNvSpPr txBox="1"/>
            <p:nvPr/>
          </p:nvSpPr>
          <p:spPr>
            <a:xfrm>
              <a:off x="12192426" y="17571019"/>
              <a:ext cx="11490852" cy="2308324"/>
            </a:xfrm>
            <a:prstGeom prst="rect">
              <a:avLst/>
            </a:prstGeom>
            <a:noFill/>
          </p:spPr>
          <p:txBody>
            <a:bodyPr wrap="square" rtlCol="0">
              <a:spAutoFit/>
            </a:bodyPr>
            <a:lstStyle/>
            <a:p>
              <a:r>
                <a:rPr lang="es-ES" sz="2400" b="1" dirty="0"/>
                <a:t>MODELO PRECURSOR</a:t>
              </a:r>
              <a:endParaRPr lang="es-AR" sz="2400" dirty="0"/>
            </a:p>
            <a:p>
              <a:r>
                <a:rPr lang="es-AR" sz="2400" dirty="0"/>
                <a:t>Para la simulación de dicho modelo, se utiliza el programa Disco </a:t>
              </a:r>
              <a:r>
                <a:rPr lang="es-AR" sz="2400" dirty="0" err="1"/>
                <a:t>Cyclone</a:t>
              </a:r>
              <a:r>
                <a:rPr lang="es-AR" sz="2400" dirty="0"/>
                <a:t>, con el cual podemos visualizar una representación del sistema presentado, utilizando unas pocas herramientas que presenta el programa.</a:t>
              </a:r>
            </a:p>
            <a:p>
              <a:r>
                <a:rPr lang="es-AR" sz="2400" dirty="0"/>
                <a:t/>
              </a:r>
              <a:br>
                <a:rPr lang="es-AR" sz="2400" dirty="0"/>
              </a:br>
              <a:endParaRPr lang="es-AR" sz="2400" dirty="0"/>
            </a:p>
          </p:txBody>
        </p:sp>
        <p:grpSp>
          <p:nvGrpSpPr>
            <p:cNvPr id="11" name="Group 10"/>
            <p:cNvGrpSpPr/>
            <p:nvPr/>
          </p:nvGrpSpPr>
          <p:grpSpPr>
            <a:xfrm>
              <a:off x="12673608" y="19219836"/>
              <a:ext cx="11057594" cy="10012387"/>
              <a:chOff x="2414809" y="8479843"/>
              <a:chExt cx="11057594" cy="10012387"/>
            </a:xfrm>
          </p:grpSpPr>
          <p:pic>
            <p:nvPicPr>
              <p:cNvPr id="8" name="Imagen 2" descr="C:\Users\User\Dropbox\modelos\TRABAJO_FINAL\cyclone.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4809" y="8479843"/>
                <a:ext cx="11057594" cy="9720000"/>
              </a:xfrm>
              <a:prstGeom prst="rect">
                <a:avLst/>
              </a:prstGeom>
              <a:noFill/>
              <a:ln w="9525">
                <a:noFill/>
                <a:miter lim="800000"/>
                <a:headEnd/>
                <a:tailEnd/>
              </a:ln>
            </p:spPr>
          </p:pic>
          <p:sp>
            <p:nvSpPr>
              <p:cNvPr id="9" name="Rectangle 8"/>
              <p:cNvSpPr/>
              <p:nvPr/>
            </p:nvSpPr>
            <p:spPr>
              <a:xfrm>
                <a:off x="5606363" y="17907455"/>
                <a:ext cx="4406784" cy="584775"/>
              </a:xfrm>
              <a:prstGeom prst="rect">
                <a:avLst/>
              </a:prstGeom>
            </p:spPr>
            <p:txBody>
              <a:bodyPr wrap="none">
                <a:spAutoFit/>
              </a:bodyPr>
              <a:lstStyle/>
              <a:p>
                <a:r>
                  <a:rPr lang="es-AR" sz="3200" i="1" dirty="0" err="1"/>
                  <a:t>Fig</a:t>
                </a:r>
                <a:r>
                  <a:rPr lang="es-AR" sz="3200" i="1" dirty="0"/>
                  <a:t> </a:t>
                </a:r>
                <a:r>
                  <a:rPr lang="es-AR" sz="3200" i="1" dirty="0" smtClean="0"/>
                  <a:t>2.Grafo </a:t>
                </a:r>
                <a:r>
                  <a:rPr lang="es-AR" sz="3200" i="1" dirty="0"/>
                  <a:t>Disco-</a:t>
                </a:r>
                <a:r>
                  <a:rPr lang="es-AR" sz="3200" i="1" dirty="0" err="1"/>
                  <a:t>Cyclone</a:t>
                </a:r>
                <a:endParaRPr lang="es-AR" sz="3200" dirty="0"/>
              </a:p>
            </p:txBody>
          </p:sp>
        </p:grpSp>
        <p:sp>
          <p:nvSpPr>
            <p:cNvPr id="12" name="TextBox 11"/>
            <p:cNvSpPr txBox="1"/>
            <p:nvPr/>
          </p:nvSpPr>
          <p:spPr>
            <a:xfrm>
              <a:off x="360242" y="17571019"/>
              <a:ext cx="12127770" cy="1569660"/>
            </a:xfrm>
            <a:prstGeom prst="rect">
              <a:avLst/>
            </a:prstGeom>
            <a:noFill/>
          </p:spPr>
          <p:txBody>
            <a:bodyPr wrap="square" rtlCol="0">
              <a:spAutoFit/>
            </a:bodyPr>
            <a:lstStyle/>
            <a:p>
              <a:r>
                <a:rPr lang="es-ES" sz="2400" b="1" dirty="0"/>
                <a:t>MODELO SISTEMA </a:t>
              </a:r>
              <a:r>
                <a:rPr lang="es-ES" sz="2400" b="1" dirty="0" smtClean="0"/>
                <a:t>FOCO</a:t>
              </a:r>
              <a:endParaRPr lang="es-AR" sz="2400" dirty="0"/>
            </a:p>
            <a:p>
              <a:r>
                <a:rPr lang="es-AR" sz="2400" dirty="0"/>
                <a:t>El sistema foco se presenta a continuación en donde se ven las relaciones de los subsistemas externos y los internos, también se pueden visualizar las relaciones entre los subsistemas internos.</a:t>
              </a:r>
            </a:p>
          </p:txBody>
        </p:sp>
        <p:sp>
          <p:nvSpPr>
            <p:cNvPr id="14" name="Rectangle 13"/>
            <p:cNvSpPr/>
            <p:nvPr/>
          </p:nvSpPr>
          <p:spPr>
            <a:xfrm>
              <a:off x="12169555" y="17571019"/>
              <a:ext cx="11809310" cy="12528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TextBox 14"/>
            <p:cNvSpPr txBox="1"/>
            <p:nvPr/>
          </p:nvSpPr>
          <p:spPr>
            <a:xfrm>
              <a:off x="360241" y="1530477"/>
              <a:ext cx="11658589" cy="4154984"/>
            </a:xfrm>
            <a:prstGeom prst="rect">
              <a:avLst/>
            </a:prstGeom>
            <a:noFill/>
          </p:spPr>
          <p:txBody>
            <a:bodyPr wrap="square" rtlCol="0">
              <a:spAutoFit/>
            </a:bodyPr>
            <a:lstStyle/>
            <a:p>
              <a:pPr algn="just"/>
              <a:r>
                <a:rPr lang="es-ES" sz="2400" b="1" dirty="0"/>
                <a:t>INTRODUCCIÓN</a:t>
              </a:r>
              <a:endParaRPr lang="es-AR" sz="2400" b="1" dirty="0"/>
            </a:p>
            <a:p>
              <a:pPr algn="just"/>
              <a:r>
                <a:rPr lang="es-ES" sz="2400" dirty="0" smtClean="0"/>
                <a:t>Primero </a:t>
              </a:r>
              <a:r>
                <a:rPr lang="es-ES" sz="2400" dirty="0"/>
                <a:t>debemos conocer las características principales y como funciona una grabadora </a:t>
              </a:r>
              <a:r>
                <a:rPr lang="es-ES" sz="2400" dirty="0" err="1"/>
                <a:t>blu-ray</a:t>
              </a:r>
              <a:r>
                <a:rPr lang="es-ES" sz="2400" dirty="0"/>
                <a:t> y cada una de las actividades que puede </a:t>
              </a:r>
              <a:r>
                <a:rPr lang="es-ES" sz="2400" dirty="0" smtClean="0"/>
                <a:t>realizar, </a:t>
              </a:r>
              <a:r>
                <a:rPr lang="es-ES" sz="2400" dirty="0"/>
                <a:t>las cuales explicaremos un poco de cada una.</a:t>
              </a:r>
              <a:endParaRPr lang="es-AR" sz="2400" dirty="0"/>
            </a:p>
            <a:p>
              <a:pPr algn="just"/>
              <a:r>
                <a:rPr lang="es-ES" sz="2400" dirty="0"/>
                <a:t>En ambos casos, el paso preliminar consta en que al insertar un disco, el láser comienza a leer los datos en él, estos datos que se encuentran en un buffer de lectura provisorio luego son escritos en la RAM de la PC.</a:t>
              </a:r>
              <a:endParaRPr lang="es-AR" sz="2400" dirty="0"/>
            </a:p>
            <a:p>
              <a:pPr algn="just"/>
              <a:r>
                <a:rPr lang="es-ES" sz="2400" dirty="0"/>
                <a:t>Desde este punto existen 3 posibles </a:t>
              </a:r>
              <a:r>
                <a:rPr lang="es-ES" sz="2400" dirty="0" smtClean="0"/>
                <a:t>operaciones,</a:t>
              </a:r>
              <a:endParaRPr lang="es-AR" sz="2400" dirty="0"/>
            </a:p>
            <a:p>
              <a:pPr algn="just"/>
              <a:r>
                <a:rPr lang="es-ES" sz="2400" b="1" dirty="0"/>
                <a:t>LECTURA</a:t>
              </a:r>
              <a:endParaRPr lang="es-AR" sz="2400" dirty="0"/>
            </a:p>
            <a:p>
              <a:pPr algn="just"/>
              <a:r>
                <a:rPr lang="es-ES" sz="2400" dirty="0"/>
                <a:t>En caso de que solo se necesite leer los datos en el disco, no existen más pasos intermedios, siendo lo anterior el final del sistema</a:t>
              </a:r>
              <a:r>
                <a:rPr lang="es-ES" sz="2400" dirty="0" smtClean="0"/>
                <a:t>.</a:t>
              </a:r>
              <a:endParaRPr lang="es-AR" sz="2400" dirty="0"/>
            </a:p>
          </p:txBody>
        </p:sp>
        <p:sp>
          <p:nvSpPr>
            <p:cNvPr id="16" name="Rectangle 15"/>
            <p:cNvSpPr/>
            <p:nvPr/>
          </p:nvSpPr>
          <p:spPr>
            <a:xfrm>
              <a:off x="360241" y="6189410"/>
              <a:ext cx="23618623" cy="11381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angle 16"/>
            <p:cNvSpPr/>
            <p:nvPr/>
          </p:nvSpPr>
          <p:spPr>
            <a:xfrm>
              <a:off x="360241" y="1530475"/>
              <a:ext cx="23618624" cy="4658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TextBox 17"/>
            <p:cNvSpPr txBox="1"/>
            <p:nvPr/>
          </p:nvSpPr>
          <p:spPr>
            <a:xfrm>
              <a:off x="23978864" y="1592033"/>
              <a:ext cx="17929992" cy="2339102"/>
            </a:xfrm>
            <a:prstGeom prst="rect">
              <a:avLst/>
            </a:prstGeom>
            <a:noFill/>
          </p:spPr>
          <p:txBody>
            <a:bodyPr wrap="square" rtlCol="0">
              <a:spAutoFit/>
            </a:bodyPr>
            <a:lstStyle/>
            <a:p>
              <a:r>
                <a:rPr lang="es-ES" sz="3200" b="1" dirty="0"/>
                <a:t>MODELO DE SIMULACIÓN </a:t>
              </a:r>
              <a:r>
                <a:rPr lang="es-ES" sz="3200" b="1" dirty="0" smtClean="0"/>
                <a:t>EXTEND</a:t>
              </a:r>
              <a:endParaRPr lang="es-AR" sz="3200" dirty="0"/>
            </a:p>
            <a:p>
              <a:r>
                <a:rPr lang="es-AR" sz="3200" dirty="0"/>
                <a:t>Ya que hemos tomado como plano de análisis el operacional, y que los eventos son del tipo discreto, y son actividades que tienen un comienzo y un final conocido, representamos el sistema en el programa </a:t>
              </a:r>
              <a:r>
                <a:rPr lang="es-AR" sz="3200" dirty="0" err="1"/>
                <a:t>Extend</a:t>
              </a:r>
              <a:r>
                <a:rPr lang="es-AR" sz="3200" dirty="0"/>
                <a:t> (para eventos discretos) para visualizar el funcionamiento a través del mismo. </a:t>
              </a:r>
            </a:p>
            <a:p>
              <a:endParaRPr lang="es-AR" sz="1800" dirty="0"/>
            </a:p>
          </p:txBody>
        </p:sp>
        <p:sp>
          <p:nvSpPr>
            <p:cNvPr id="19" name="TextBox 18"/>
            <p:cNvSpPr txBox="1"/>
            <p:nvPr/>
          </p:nvSpPr>
          <p:spPr>
            <a:xfrm>
              <a:off x="23995062" y="3663761"/>
              <a:ext cx="17913795" cy="8894743"/>
            </a:xfrm>
            <a:prstGeom prst="rect">
              <a:avLst/>
            </a:prstGeom>
            <a:noFill/>
          </p:spPr>
          <p:txBody>
            <a:bodyPr wrap="square" rtlCol="0">
              <a:spAutoFit/>
            </a:bodyPr>
            <a:lstStyle/>
            <a:p>
              <a:r>
                <a:rPr lang="es-ES" sz="3200" b="1" dirty="0"/>
                <a:t>ANÁLISIS DE SENSIBILIDAD</a:t>
              </a:r>
              <a:endParaRPr lang="es-AR" sz="3200" dirty="0"/>
            </a:p>
            <a:p>
              <a:r>
                <a:rPr lang="es-AR" sz="3200" dirty="0"/>
                <a:t>Para realizar el análisis de sensibilidad, realizamos modificaciones y ejecutamos muchas veces la simulación para poder visualizar como variaban las cantidades demandadas de los discos (recursos iniciales) y las colas con sus respectivas esperas.</a:t>
              </a:r>
            </a:p>
            <a:p>
              <a:r>
                <a:rPr lang="es-AR" sz="3200" dirty="0"/>
                <a:t>En primer lugar analizamos la cola inicial del sistema “</a:t>
              </a:r>
              <a:r>
                <a:rPr lang="es-AR" sz="3200" dirty="0" err="1"/>
                <a:t>blu-ray</a:t>
              </a:r>
              <a:r>
                <a:rPr lang="es-AR" sz="3200" dirty="0"/>
                <a:t> Original”.  Contrastando la misma con la salida del sistema (acciones realizadas) y observando cómo se desarrolla en el tiempo a diferentes velocidades de lectura/grabación.</a:t>
              </a:r>
            </a:p>
            <a:p>
              <a:r>
                <a:rPr lang="es-AR" sz="3200" dirty="0" smtClean="0"/>
                <a:t>Las </a:t>
              </a:r>
              <a:r>
                <a:rPr lang="es-AR" sz="3200" dirty="0"/>
                <a:t>colas presentan el siguiente comportamiento para una velocidad de lectura/grabación de 1x. </a:t>
              </a:r>
              <a:r>
                <a:rPr lang="es-AR" sz="3200" u="sng" dirty="0"/>
                <a:t>(Azul: “</a:t>
              </a:r>
              <a:r>
                <a:rPr lang="es-AR" sz="3200" u="sng" dirty="0" err="1"/>
                <a:t>blu-ray</a:t>
              </a:r>
              <a:r>
                <a:rPr lang="es-AR" sz="3200" u="sng" dirty="0"/>
                <a:t> Original”, Rojo: salida del sistema</a:t>
              </a:r>
              <a:r>
                <a:rPr lang="es-AR" sz="3200" u="sng" dirty="0" smtClean="0"/>
                <a:t>) </a:t>
              </a:r>
              <a:r>
                <a:rPr lang="es-AR" sz="3200" b="1" dirty="0" smtClean="0"/>
                <a:t>(Ver Figura 3); </a:t>
              </a:r>
              <a:r>
                <a:rPr lang="es-AR" sz="3200" dirty="0" smtClean="0"/>
                <a:t>para </a:t>
              </a:r>
              <a:r>
                <a:rPr lang="es-AR" sz="3200" dirty="0"/>
                <a:t>la velocidad de lectura/grabación de 16x en cambio dio como resultado lo </a:t>
              </a:r>
              <a:r>
                <a:rPr lang="es-AR" sz="3200" dirty="0" smtClean="0"/>
                <a:t>siguiente. </a:t>
              </a:r>
              <a:r>
                <a:rPr lang="es-AR" sz="3200" b="1" dirty="0" smtClean="0"/>
                <a:t>(Ver Figura 4); p</a:t>
              </a:r>
              <a:r>
                <a:rPr lang="es-AR" sz="3200" dirty="0" smtClean="0"/>
                <a:t>rocedimos </a:t>
              </a:r>
              <a:r>
                <a:rPr lang="es-AR" sz="3200" dirty="0"/>
                <a:t>a establecer velocidades intermedias para tratar de balancear </a:t>
              </a:r>
              <a:r>
                <a:rPr lang="es-AR" sz="3200" dirty="0" smtClean="0"/>
                <a:t>las discrepancias entre los resultados obtenidos con las diferentes velocidades. </a:t>
              </a:r>
              <a:r>
                <a:rPr lang="es-AR" sz="3200" dirty="0"/>
                <a:t>Con lo </a:t>
              </a:r>
              <a:r>
                <a:rPr lang="es-AR" sz="3200" dirty="0" smtClean="0"/>
                <a:t>cual, llegamos </a:t>
              </a:r>
              <a:r>
                <a:rPr lang="es-AR" sz="3200" dirty="0"/>
                <a:t>a la conclusión de que la velocidad 8x nos retorna resultados más deseables</a:t>
              </a:r>
              <a:r>
                <a:rPr lang="es-AR" sz="3200" dirty="0" smtClean="0"/>
                <a:t>. </a:t>
              </a:r>
              <a:r>
                <a:rPr lang="es-AR" sz="3200" b="1" dirty="0" smtClean="0"/>
                <a:t>(Ver Figura 5)</a:t>
              </a:r>
            </a:p>
            <a:p>
              <a:r>
                <a:rPr lang="es-AR" sz="3200" dirty="0"/>
                <a:t>Luego realizamos un promedio de utilización de discos a grabar (discos vírgenes) sacando los valores finales obtenidos del recurso “</a:t>
              </a:r>
              <a:r>
                <a:rPr lang="es-AR" sz="3200" dirty="0" err="1"/>
                <a:t>Blu-ray</a:t>
              </a:r>
              <a:r>
                <a:rPr lang="es-AR" sz="3200" dirty="0"/>
                <a:t> Vacío” en 20 simulaciones (tiempo de simulación 10 horas). El resultado </a:t>
              </a:r>
              <a:r>
                <a:rPr lang="es-AR" sz="3200" dirty="0" smtClean="0"/>
                <a:t>fue: promedio</a:t>
              </a:r>
              <a:r>
                <a:rPr lang="es-AR" sz="3200" dirty="0"/>
                <a:t>: </a:t>
              </a:r>
              <a:r>
                <a:rPr lang="es-AR" sz="3200" dirty="0" smtClean="0"/>
                <a:t>15, Min</a:t>
              </a:r>
              <a:r>
                <a:rPr lang="es-AR" sz="3200" dirty="0"/>
                <a:t>: </a:t>
              </a:r>
              <a:r>
                <a:rPr lang="es-AR" sz="3200" dirty="0" smtClean="0"/>
                <a:t>12, Max </a:t>
              </a:r>
              <a:r>
                <a:rPr lang="es-AR" sz="3200" dirty="0"/>
                <a:t>19</a:t>
              </a:r>
            </a:p>
            <a:p>
              <a:endParaRPr lang="es-AR" sz="3000" dirty="0"/>
            </a:p>
            <a:p>
              <a:endParaRPr lang="es-AR" sz="3000" dirty="0"/>
            </a:p>
          </p:txBody>
        </p:sp>
        <mc:AlternateContent xmlns:mc="http://schemas.openxmlformats.org/markup-compatibility/2006" xmlns:a14="http://schemas.microsoft.com/office/drawing/2010/main">
          <mc:Choice Requires="a14">
            <p:sp>
              <p:nvSpPr>
                <p:cNvPr id="20" name="TextBox 19"/>
                <p:cNvSpPr txBox="1"/>
                <p:nvPr/>
              </p:nvSpPr>
              <p:spPr>
                <a:xfrm>
                  <a:off x="12192426" y="6189410"/>
                  <a:ext cx="11490852" cy="11449288"/>
                </a:xfrm>
                <a:prstGeom prst="rect">
                  <a:avLst/>
                </a:prstGeom>
                <a:noFill/>
              </p:spPr>
              <p:txBody>
                <a:bodyPr wrap="square" rtlCol="0">
                  <a:spAutoFit/>
                </a:bodyPr>
                <a:lstStyle/>
                <a:p>
                  <a:pPr algn="just"/>
                  <a:endParaRPr lang="es-AR" sz="1800" dirty="0" smtClean="0"/>
                </a:p>
                <a:p>
                  <a:pPr algn="just"/>
                  <a:r>
                    <a:rPr lang="es-AR" sz="2600" b="1" dirty="0"/>
                    <a:t>RECURSOS DEL DISEÑADOR</a:t>
                  </a:r>
                  <a:endParaRPr lang="es-AR" sz="2600" dirty="0"/>
                </a:p>
                <a:p>
                  <a:pPr algn="just"/>
                  <a:r>
                    <a:rPr lang="es-AR" sz="2600" dirty="0"/>
                    <a:t>Los recursos son, el tiempo y la tecnología</a:t>
                  </a:r>
                  <a:r>
                    <a:rPr lang="es-AR" sz="2600" dirty="0" smtClean="0"/>
                    <a:t>.</a:t>
                  </a:r>
                </a:p>
                <a:p>
                  <a:pPr algn="just"/>
                  <a:endParaRPr lang="es-AR" sz="2600" dirty="0"/>
                </a:p>
                <a:p>
                  <a:pPr algn="just"/>
                  <a:r>
                    <a:rPr lang="es-AR" sz="2600" b="1" dirty="0"/>
                    <a:t>MOTIVACIONES DEL DISEÑADOR</a:t>
                  </a:r>
                  <a:endParaRPr lang="es-AR" sz="2600" dirty="0"/>
                </a:p>
                <a:p>
                  <a:pPr algn="just"/>
                  <a:r>
                    <a:rPr lang="es-AR" sz="2600" dirty="0"/>
                    <a:t>Ampliar nuestro conocimiento sobre las grabadoras de </a:t>
                  </a:r>
                  <a:r>
                    <a:rPr lang="es-AR" sz="2600" dirty="0" err="1"/>
                    <a:t>blu-ray</a:t>
                  </a:r>
                  <a:r>
                    <a:rPr lang="es-AR" sz="2600" dirty="0" smtClean="0"/>
                    <a:t>.</a:t>
                  </a:r>
                </a:p>
                <a:p>
                  <a:pPr algn="just"/>
                  <a:endParaRPr lang="es-AR" sz="2600" dirty="0"/>
                </a:p>
                <a:p>
                  <a:pPr algn="just"/>
                  <a:r>
                    <a:rPr lang="es-AR" sz="2600" b="1" dirty="0"/>
                    <a:t>MEDIO AMBIENTE</a:t>
                  </a:r>
                  <a:endParaRPr lang="es-AR" sz="2600" dirty="0"/>
                </a:p>
                <a:p>
                  <a:pPr algn="just"/>
                  <a:r>
                    <a:rPr lang="es-AR" sz="2600" dirty="0"/>
                    <a:t>El medio ambiente en este análisis, son los discos a leer o grabar, el disco rígido donde se guardan permanentemente o transitoriamente los datos,  y los discos ya grabados</a:t>
                  </a:r>
                  <a:r>
                    <a:rPr lang="es-AR" sz="2600" dirty="0" smtClean="0"/>
                    <a:t>.</a:t>
                  </a:r>
                </a:p>
                <a:p>
                  <a:pPr algn="just"/>
                  <a:endParaRPr lang="es-AR" sz="2600" dirty="0"/>
                </a:p>
                <a:p>
                  <a:pPr algn="just"/>
                  <a:r>
                    <a:rPr lang="es-AR" sz="2600" b="1" dirty="0"/>
                    <a:t>TIEMPO Y </a:t>
                  </a:r>
                  <a14:m>
                    <m:oMath xmlns:m="http://schemas.openxmlformats.org/officeDocument/2006/math">
                      <m:r>
                        <a:rPr lang="es-AR" sz="2600" b="1">
                          <a:latin typeface="Cambria Math"/>
                        </a:rPr>
                        <m:t>∆</m:t>
                      </m:r>
                      <m:r>
                        <a:rPr lang="es-AR" sz="2600" b="1" i="1">
                          <a:latin typeface="Cambria Math"/>
                        </a:rPr>
                        <m:t>𝐓</m:t>
                      </m:r>
                    </m:oMath>
                  </a14:m>
                  <a:endParaRPr lang="es-AR" sz="2600" dirty="0"/>
                </a:p>
                <a:p>
                  <a:pPr algn="just"/>
                  <a:r>
                    <a:rPr lang="es-AR" sz="2600" dirty="0"/>
                    <a:t>El tiempo es discreto. Tomamos como </a:t>
                  </a:r>
                  <a14:m>
                    <m:oMath xmlns:m="http://schemas.openxmlformats.org/officeDocument/2006/math">
                      <m:r>
                        <a:rPr lang="es-AR" sz="2600">
                          <a:latin typeface="Cambria Math"/>
                        </a:rPr>
                        <m:t>∆</m:t>
                      </m:r>
                      <m:r>
                        <m:rPr>
                          <m:sty m:val="p"/>
                        </m:rPr>
                        <a:rPr lang="es-AR" sz="2600">
                          <a:latin typeface="Cambria Math"/>
                        </a:rPr>
                        <m:t>T</m:t>
                      </m:r>
                      <m:r>
                        <a:rPr lang="es-AR" sz="2600">
                          <a:latin typeface="Cambria Math"/>
                        </a:rPr>
                        <m:t>=1</m:t>
                      </m:r>
                    </m:oMath>
                  </a14:m>
                  <a:r>
                    <a:rPr lang="es-AR" sz="2600" dirty="0"/>
                    <a:t> milisegundo</a:t>
                  </a:r>
                  <a:r>
                    <a:rPr lang="es-AR" sz="2600" dirty="0" smtClean="0"/>
                    <a:t>.</a:t>
                  </a:r>
                </a:p>
                <a:p>
                  <a:pPr algn="just"/>
                  <a:endParaRPr lang="es-AR" sz="2600" dirty="0"/>
                </a:p>
                <a:p>
                  <a:pPr algn="just"/>
                  <a:r>
                    <a:rPr lang="es-AR" sz="2600" b="1" dirty="0"/>
                    <a:t>ENTROPÍA</a:t>
                  </a:r>
                  <a:endParaRPr lang="es-AR" sz="2600" dirty="0"/>
                </a:p>
                <a:p>
                  <a:pPr algn="just"/>
                  <a:r>
                    <a:rPr lang="es-AR" sz="2600" dirty="0"/>
                    <a:t>Es toda situación que hace tender al caos en el sistema. En nuestro caso, sería el mal mantenimiento del producto, o el desgaste del sistema mecánico, errores en la computadora</a:t>
                  </a:r>
                  <a:r>
                    <a:rPr lang="es-AR" sz="2600" dirty="0" smtClean="0"/>
                    <a:t>.</a:t>
                  </a:r>
                </a:p>
                <a:p>
                  <a:pPr algn="just"/>
                  <a:endParaRPr lang="es-AR" sz="2600" dirty="0"/>
                </a:p>
                <a:p>
                  <a:pPr algn="just"/>
                  <a:r>
                    <a:rPr lang="es-AR" sz="2600" b="1" dirty="0"/>
                    <a:t>EMERGENTE</a:t>
                  </a:r>
                  <a:endParaRPr lang="es-AR" sz="2600" dirty="0"/>
                </a:p>
                <a:p>
                  <a:pPr algn="just"/>
                  <a:r>
                    <a:rPr lang="es-AR" sz="2600" dirty="0"/>
                    <a:t>El emergente del sistema es que no se realice la lectura, o grabación en un tiempo optimo, considerando que hay una existencia de un disco BRD que entra al sistema con media de 5 minutos. Hay que lograr buscar un equilibrio entre las velocidades de grabación y lectura para que no se apilen demasiados discos a tratar. Sabemos que las velocidades máximas para lectura y escritura son de 16x; sin embargo, utilizar las velocidades máximas sin discreción podría incrementar las chances de que se </a:t>
                  </a:r>
                  <a:r>
                    <a:rPr lang="es-AR" sz="2600" dirty="0" smtClean="0"/>
                    <a:t>generen errores o incompatibilidades con los discos  terminados.</a:t>
                  </a:r>
                </a:p>
                <a:p>
                  <a:pPr algn="just"/>
                  <a:endParaRPr lang="es-AR" sz="1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2192426" y="6189410"/>
                  <a:ext cx="11490852" cy="11449288"/>
                </a:xfrm>
                <a:prstGeom prst="rect">
                  <a:avLst/>
                </a:prstGeom>
                <a:blipFill rotWithShape="1">
                  <a:blip r:embed="rId5"/>
                  <a:stretch>
                    <a:fillRect l="-902" r="-1008"/>
                  </a:stretch>
                </a:blipFill>
              </p:spPr>
              <p:txBody>
                <a:bodyPr/>
                <a:lstStyle/>
                <a:p>
                  <a:r>
                    <a:rPr lang="es-AR">
                      <a:noFill/>
                    </a:rPr>
                    <a:t> </a:t>
                  </a:r>
                </a:p>
              </p:txBody>
            </p:sp>
          </mc:Fallback>
        </mc:AlternateContent>
        <p:sp>
          <p:nvSpPr>
            <p:cNvPr id="21" name="TextBox 20"/>
            <p:cNvSpPr txBox="1"/>
            <p:nvPr/>
          </p:nvSpPr>
          <p:spPr>
            <a:xfrm>
              <a:off x="12192426" y="1530475"/>
              <a:ext cx="11538778" cy="4801317"/>
            </a:xfrm>
            <a:prstGeom prst="rect">
              <a:avLst/>
            </a:prstGeom>
            <a:noFill/>
          </p:spPr>
          <p:txBody>
            <a:bodyPr wrap="square" rtlCol="0">
              <a:spAutoFit/>
            </a:bodyPr>
            <a:lstStyle/>
            <a:p>
              <a:pPr algn="just"/>
              <a:r>
                <a:rPr lang="es-ES" sz="2400" b="1" dirty="0" smtClean="0"/>
                <a:t>GRABAR </a:t>
              </a:r>
              <a:r>
                <a:rPr lang="es-ES" sz="2400" b="1" dirty="0"/>
                <a:t>DATOS EN HDD</a:t>
              </a:r>
              <a:endParaRPr lang="es-AR" sz="2400" dirty="0"/>
            </a:p>
            <a:p>
              <a:pPr algn="just"/>
              <a:r>
                <a:rPr lang="es-ES" sz="2400" dirty="0"/>
                <a:t>Cuando se disponen a guardar datos desde el disco al HDD, es necesario realizar un volcamiento de los datos en la memoria RAM al HDD en cuestión, el tiempo que demoraría la transferencia depende exclusivamente de la cantidad de datos a copiar, y de una tasa de escritura nominal de cada HDD (en nuestro caso la fijamos como 50mb/s)</a:t>
              </a:r>
              <a:endParaRPr lang="es-AR" sz="2400" dirty="0"/>
            </a:p>
            <a:p>
              <a:pPr algn="just"/>
              <a:r>
                <a:rPr lang="es-ES" sz="2400" b="1" dirty="0"/>
                <a:t>GRABAR DATOS DESDE OTRO DISCO</a:t>
              </a:r>
              <a:endParaRPr lang="es-AR" sz="2400" dirty="0"/>
            </a:p>
            <a:p>
              <a:pPr algn="just"/>
              <a:r>
                <a:rPr lang="es-ES" sz="2400" dirty="0"/>
                <a:t>El último caso contemplado es copiar datos de un disco a otro, aquí luego de realizar la lectura de los datos, los mismos se convierten en una imagen provisoria en el HDD, esta imagen luego se transfiere al buffer provisorio y se dispone a realizar el proceso de quemado del disco, el cual necesita que insertemos un disco BRD vacío. El proceso de quemado tendrá una duración que dependerá de la velocidad de grabación (ya sea 1x 2x etc.) y de la cantidad de datos a grabar.</a:t>
              </a:r>
              <a:endParaRPr lang="es-AR" sz="2400" dirty="0"/>
            </a:p>
            <a:p>
              <a:pPr algn="just"/>
              <a:endParaRPr lang="es-AR" sz="1800" dirty="0"/>
            </a:p>
          </p:txBody>
        </p:sp>
        <p:sp>
          <p:nvSpPr>
            <p:cNvPr id="22" name="Rectangle 21"/>
            <p:cNvSpPr/>
            <p:nvPr/>
          </p:nvSpPr>
          <p:spPr>
            <a:xfrm>
              <a:off x="23978864" y="1530476"/>
              <a:ext cx="17929993" cy="2077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Rectangle 23"/>
            <p:cNvSpPr/>
            <p:nvPr/>
          </p:nvSpPr>
          <p:spPr>
            <a:xfrm>
              <a:off x="23995061" y="3607969"/>
              <a:ext cx="17913795" cy="26491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8" name="Imagen 1" descr="C:\Users\User\Dropbox\modelos\TRABAJO_FINAL\1x.JPG"/>
            <p:cNvPicPr/>
            <p:nvPr/>
          </p:nvPicPr>
          <p:blipFill>
            <a:blip r:embed="rId6" cstate="print"/>
            <a:srcRect/>
            <a:stretch>
              <a:fillRect/>
            </a:stretch>
          </p:blipFill>
          <p:spPr bwMode="auto">
            <a:xfrm>
              <a:off x="24338905" y="11941289"/>
              <a:ext cx="8278438" cy="6517888"/>
            </a:xfrm>
            <a:prstGeom prst="rect">
              <a:avLst/>
            </a:prstGeom>
            <a:noFill/>
            <a:ln w="9525">
              <a:noFill/>
              <a:miter lim="800000"/>
              <a:headEnd/>
              <a:tailEnd/>
            </a:ln>
          </p:spPr>
        </p:pic>
        <p:pic>
          <p:nvPicPr>
            <p:cNvPr id="29" name="Imagen 2" descr="C:\Users\User\Dropbox\modelos\TRABAJO_FINAL\16x.JPG"/>
            <p:cNvPicPr/>
            <p:nvPr/>
          </p:nvPicPr>
          <p:blipFill>
            <a:blip r:embed="rId7" cstate="print"/>
            <a:srcRect/>
            <a:stretch>
              <a:fillRect/>
            </a:stretch>
          </p:blipFill>
          <p:spPr bwMode="auto">
            <a:xfrm>
              <a:off x="32943860" y="12075904"/>
              <a:ext cx="8460000" cy="6480000"/>
            </a:xfrm>
            <a:prstGeom prst="rect">
              <a:avLst/>
            </a:prstGeom>
            <a:noFill/>
            <a:ln w="9525">
              <a:noFill/>
              <a:miter lim="800000"/>
              <a:headEnd/>
              <a:tailEnd/>
            </a:ln>
          </p:spPr>
        </p:pic>
        <p:pic>
          <p:nvPicPr>
            <p:cNvPr id="30" name="Imagen 3" descr="C:\Users\User\Dropbox\modelos\TRABAJO_FINAL\8x.JPG"/>
            <p:cNvPicPr/>
            <p:nvPr/>
          </p:nvPicPr>
          <p:blipFill>
            <a:blip r:embed="rId8" cstate="print"/>
            <a:srcRect/>
            <a:stretch>
              <a:fillRect/>
            </a:stretch>
          </p:blipFill>
          <p:spPr bwMode="auto">
            <a:xfrm>
              <a:off x="24411233" y="21298493"/>
              <a:ext cx="8298000" cy="6480000"/>
            </a:xfrm>
            <a:prstGeom prst="rect">
              <a:avLst/>
            </a:prstGeom>
            <a:noFill/>
            <a:ln w="9525">
              <a:noFill/>
              <a:miter lim="800000"/>
              <a:headEnd/>
              <a:tailEnd/>
            </a:ln>
          </p:spPr>
        </p:pic>
        <p:sp>
          <p:nvSpPr>
            <p:cNvPr id="31" name="Rectangle 30"/>
            <p:cNvSpPr/>
            <p:nvPr/>
          </p:nvSpPr>
          <p:spPr>
            <a:xfrm>
              <a:off x="25749587" y="18555904"/>
              <a:ext cx="5569153" cy="584775"/>
            </a:xfrm>
            <a:prstGeom prst="rect">
              <a:avLst/>
            </a:prstGeom>
          </p:spPr>
          <p:txBody>
            <a:bodyPr wrap="none">
              <a:spAutoFit/>
            </a:bodyPr>
            <a:lstStyle/>
            <a:p>
              <a:r>
                <a:rPr lang="es-AR" sz="3200" i="1" dirty="0" err="1"/>
                <a:t>Fig</a:t>
              </a:r>
              <a:r>
                <a:rPr lang="es-AR" sz="3200" i="1" dirty="0"/>
                <a:t> 3.Gráfico de Simulación  a 1x</a:t>
              </a:r>
              <a:endParaRPr lang="es-AR" sz="3200" dirty="0"/>
            </a:p>
          </p:txBody>
        </p:sp>
        <p:sp>
          <p:nvSpPr>
            <p:cNvPr id="32" name="Rectangle 31"/>
            <p:cNvSpPr/>
            <p:nvPr/>
          </p:nvSpPr>
          <p:spPr>
            <a:xfrm>
              <a:off x="34410153" y="18555904"/>
              <a:ext cx="5777544" cy="584775"/>
            </a:xfrm>
            <a:prstGeom prst="rect">
              <a:avLst/>
            </a:prstGeom>
          </p:spPr>
          <p:txBody>
            <a:bodyPr wrap="none">
              <a:spAutoFit/>
            </a:bodyPr>
            <a:lstStyle/>
            <a:p>
              <a:r>
                <a:rPr lang="es-AR" sz="3200" i="1" dirty="0" err="1"/>
                <a:t>Fig</a:t>
              </a:r>
              <a:r>
                <a:rPr lang="es-AR" sz="3200" i="1" dirty="0"/>
                <a:t> 4.Grafico de Simulación  a 16x</a:t>
              </a:r>
              <a:endParaRPr lang="es-AR" sz="3200" dirty="0"/>
            </a:p>
          </p:txBody>
        </p:sp>
        <p:sp>
          <p:nvSpPr>
            <p:cNvPr id="33" name="Rectangle 32"/>
            <p:cNvSpPr/>
            <p:nvPr/>
          </p:nvSpPr>
          <p:spPr>
            <a:xfrm>
              <a:off x="25775656" y="28033584"/>
              <a:ext cx="5669950" cy="584775"/>
            </a:xfrm>
            <a:prstGeom prst="rect">
              <a:avLst/>
            </a:prstGeom>
          </p:spPr>
          <p:txBody>
            <a:bodyPr wrap="none">
              <a:spAutoFit/>
            </a:bodyPr>
            <a:lstStyle/>
            <a:p>
              <a:r>
                <a:rPr lang="es-AR" sz="3200" i="1" dirty="0" err="1"/>
                <a:t>Fig</a:t>
              </a:r>
              <a:r>
                <a:rPr lang="es-AR" sz="3200" i="1" dirty="0"/>
                <a:t> 5. Gráfico de Simulación  a 8x</a:t>
              </a:r>
              <a:endParaRPr lang="es-AR" sz="3200" dirty="0"/>
            </a:p>
          </p:txBody>
        </p:sp>
        <p:sp>
          <p:nvSpPr>
            <p:cNvPr id="27" name="TextBox 26"/>
            <p:cNvSpPr txBox="1"/>
            <p:nvPr/>
          </p:nvSpPr>
          <p:spPr>
            <a:xfrm>
              <a:off x="33339906" y="19879343"/>
              <a:ext cx="8568950" cy="10433625"/>
            </a:xfrm>
            <a:prstGeom prst="rect">
              <a:avLst/>
            </a:prstGeom>
            <a:noFill/>
          </p:spPr>
          <p:txBody>
            <a:bodyPr wrap="square" rtlCol="0">
              <a:spAutoFit/>
            </a:bodyPr>
            <a:lstStyle/>
            <a:p>
              <a:r>
                <a:rPr lang="es-ES" sz="3200" b="1" dirty="0" smtClean="0"/>
                <a:t>CONCLUSIONES</a:t>
              </a:r>
              <a:endParaRPr lang="es-AR" sz="3200" dirty="0"/>
            </a:p>
            <a:p>
              <a:r>
                <a:rPr lang="es-AR" sz="3200" dirty="0"/>
                <a:t>En los análisis realizamos en </a:t>
              </a:r>
              <a:r>
                <a:rPr lang="es-AR" sz="3200" dirty="0" err="1"/>
                <a:t>Extend</a:t>
              </a:r>
              <a:r>
                <a:rPr lang="es-AR" sz="3200" dirty="0"/>
                <a:t> con los distintos </a:t>
              </a:r>
              <a:r>
                <a:rPr lang="es-AR" sz="3200" dirty="0" err="1"/>
                <a:t>ploteos</a:t>
              </a:r>
              <a:r>
                <a:rPr lang="es-AR" sz="3200" dirty="0"/>
                <a:t> podemos concluir que:</a:t>
              </a:r>
            </a:p>
            <a:p>
              <a:r>
                <a:rPr lang="es-AR" sz="3200" dirty="0"/>
                <a:t>Para Casi todas las colas, no se producen esperas, o las demoras son despreciables, y no producirían un desgaste en la calidad del servicio prestado por el periférico.</a:t>
              </a:r>
            </a:p>
            <a:p>
              <a:r>
                <a:rPr lang="es-AR" sz="3200" dirty="0"/>
                <a:t>El cuello de botella que limita al sistema  fue el analizado con anterioridad “</a:t>
              </a:r>
              <a:r>
                <a:rPr lang="es-AR" sz="3200" dirty="0" err="1"/>
                <a:t>blu-ray</a:t>
              </a:r>
              <a:r>
                <a:rPr lang="es-AR" sz="3200" dirty="0"/>
                <a:t> Original” con lo cual denota la influencia las demoras den las consecuentes actividades que dependen de la velocidad de lectura/grabación. Éste cuello de botella se ve apaciguado al utilizar velocidades de </a:t>
              </a:r>
              <a:r>
                <a:rPr lang="es-AR" sz="3200" dirty="0" err="1"/>
                <a:t>Lecto</a:t>
              </a:r>
              <a:r>
                <a:rPr lang="es-AR" sz="3200" dirty="0"/>
                <a:t>/grabado iguales o mayores a 8x.</a:t>
              </a:r>
            </a:p>
            <a:p>
              <a:r>
                <a:rPr lang="es-AR" sz="3200" dirty="0"/>
                <a:t>Para los Niveles del recurso “</a:t>
              </a:r>
              <a:r>
                <a:rPr lang="es-AR" sz="3200" dirty="0" err="1"/>
                <a:t>blu-ray</a:t>
              </a:r>
              <a:r>
                <a:rPr lang="es-AR" sz="3200" dirty="0"/>
                <a:t> Vacío”, se pudo estimar que la cantidad de discos que se pueden utilizar para realizar alguna tarea en un total de tiempo disponible de 10 horas es de un promedio de 15 discos, con un máximo de 19 discos.</a:t>
              </a:r>
            </a:p>
            <a:p>
              <a:endParaRPr lang="es-AR" sz="3200" dirty="0"/>
            </a:p>
          </p:txBody>
        </p:sp>
        <p:sp>
          <p:nvSpPr>
            <p:cNvPr id="35" name="Rectangle 34"/>
            <p:cNvSpPr/>
            <p:nvPr/>
          </p:nvSpPr>
          <p:spPr>
            <a:xfrm>
              <a:off x="33339906" y="19879342"/>
              <a:ext cx="8568952" cy="10220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 name="TextBox 1"/>
          <p:cNvSpPr txBox="1"/>
          <p:nvPr/>
        </p:nvSpPr>
        <p:spPr>
          <a:xfrm rot="16200000">
            <a:off x="37776665" y="23677295"/>
            <a:ext cx="9865096" cy="1538883"/>
          </a:xfrm>
          <a:prstGeom prst="rect">
            <a:avLst/>
          </a:prstGeom>
          <a:noFill/>
        </p:spPr>
        <p:txBody>
          <a:bodyPr wrap="square" rtlCol="0">
            <a:spAutoFit/>
          </a:bodyPr>
          <a:lstStyle/>
          <a:p>
            <a:r>
              <a:rPr lang="es-ES" sz="1200" dirty="0"/>
              <a:t>Figueroa, Sergio; email: </a:t>
            </a:r>
            <a:r>
              <a:rPr lang="es-ES" sz="1200" dirty="0" smtClean="0"/>
              <a:t>sergiofigue92@gmail.com; </a:t>
            </a:r>
            <a:r>
              <a:rPr lang="en-US" sz="1200" dirty="0" err="1" smtClean="0"/>
              <a:t>Porchietto</a:t>
            </a:r>
            <a:r>
              <a:rPr lang="en-US" sz="1200" dirty="0"/>
              <a:t>, </a:t>
            </a:r>
            <a:r>
              <a:rPr lang="en-US" sz="1200" dirty="0" err="1"/>
              <a:t>Damián</a:t>
            </a:r>
            <a:r>
              <a:rPr lang="en-US" sz="1200" dirty="0"/>
              <a:t>; email: </a:t>
            </a:r>
            <a:r>
              <a:rPr lang="en-US" sz="1200" dirty="0" smtClean="0"/>
              <a:t>dporchietto@gmail.com; </a:t>
            </a:r>
            <a:r>
              <a:rPr lang="es-ES" sz="1200" dirty="0" smtClean="0"/>
              <a:t>Tapia</a:t>
            </a:r>
            <a:r>
              <a:rPr lang="es-ES" sz="1200" dirty="0"/>
              <a:t>, Rodrigo; email: rodri_tapia_09@hotmail.com</a:t>
            </a:r>
            <a:endParaRPr lang="es-AR" sz="1200" dirty="0"/>
          </a:p>
          <a:p>
            <a:endParaRPr lang="es-AR" dirty="0"/>
          </a:p>
        </p:txBody>
      </p:sp>
    </p:spTree>
    <p:extLst>
      <p:ext uri="{BB962C8B-B14F-4D97-AF65-F5344CB8AC3E}">
        <p14:creationId xmlns:p14="http://schemas.microsoft.com/office/powerpoint/2010/main" val="2513328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1054</Words>
  <Application>Microsoft Office PowerPoint</Application>
  <PresentationFormat>Personalizado</PresentationFormat>
  <Paragraphs>67</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Cambria Math</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Damian Porchietto</dc:creator>
  <cp:lastModifiedBy>Leandro Malano</cp:lastModifiedBy>
  <cp:revision>8</cp:revision>
  <dcterms:created xsi:type="dcterms:W3CDTF">2013-11-28T13:13:06Z</dcterms:created>
  <dcterms:modified xsi:type="dcterms:W3CDTF">2016-11-22T07:09:07Z</dcterms:modified>
</cp:coreProperties>
</file>