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9" r:id="rId7"/>
    <p:sldId id="260" r:id="rId8"/>
    <p:sldId id="280" r:id="rId9"/>
    <p:sldId id="261" r:id="rId10"/>
    <p:sldId id="262" r:id="rId11"/>
    <p:sldId id="279" r:id="rId12"/>
    <p:sldId id="263" r:id="rId13"/>
    <p:sldId id="264" r:id="rId14"/>
    <p:sldId id="268" r:id="rId15"/>
    <p:sldId id="265" r:id="rId16"/>
    <p:sldId id="266" r:id="rId17"/>
    <p:sldId id="276" r:id="rId18"/>
    <p:sldId id="267" r:id="rId19"/>
    <p:sldId id="270" r:id="rId20"/>
    <p:sldId id="272" r:id="rId21"/>
    <p:sldId id="271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9" autoAdjust="0"/>
    <p:restoredTop sz="94291" autoAdjust="0"/>
  </p:normalViewPr>
  <p:slideViewPr>
    <p:cSldViewPr snapToGrid="0">
      <p:cViewPr varScale="1">
        <p:scale>
          <a:sx n="75" d="100"/>
          <a:sy n="75" d="100"/>
        </p:scale>
        <p:origin x="7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26DF4C-AF1D-4985-9AB6-78CFE6F1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2842" y="2690191"/>
            <a:ext cx="5086315" cy="969662"/>
          </a:xfrm>
        </p:spPr>
        <p:txBody>
          <a:bodyPr/>
          <a:lstStyle/>
          <a:p>
            <a:r>
              <a:rPr lang="it-IT" sz="6600" b="1" dirty="0" err="1">
                <a:solidFill>
                  <a:srgbClr val="003781"/>
                </a:solidFill>
              </a:rPr>
              <a:t>AllianzIUM</a:t>
            </a:r>
            <a:endParaRPr lang="it-IT" sz="6600" b="1" dirty="0">
              <a:solidFill>
                <a:srgbClr val="00378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8594A70-6BCB-44BF-A33A-A9C5B7F1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1235" y="247459"/>
            <a:ext cx="7176356" cy="192005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Università degli Studi di Cagliari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Corso di Laurea in Informatica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Corso di Interazione Uomo-Macchina</a:t>
            </a:r>
          </a:p>
          <a:p>
            <a:pPr algn="ctr"/>
            <a:r>
              <a:rPr lang="it-IT" dirty="0">
                <a:solidFill>
                  <a:schemeClr val="tx1"/>
                </a:solidFill>
              </a:rPr>
              <a:t>A.A. 2018/2019</a:t>
            </a:r>
          </a:p>
        </p:txBody>
      </p:sp>
      <p:pic>
        <p:nvPicPr>
          <p:cNvPr id="1026" name="Picture 2" descr="http://old.unica.it/UserFiles/Image/Grafica/logouniv800.GIF">
            <a:extLst>
              <a:ext uri="{FF2B5EF4-FFF2-40B4-BE49-F238E27FC236}">
                <a16:creationId xmlns:a16="http://schemas.microsoft.com/office/drawing/2014/main" id="{70ED59CE-29C3-489A-82CB-5452D1263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604" y="247459"/>
            <a:ext cx="1586948" cy="158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ttotitolo 2">
            <a:extLst>
              <a:ext uri="{FF2B5EF4-FFF2-40B4-BE49-F238E27FC236}">
                <a16:creationId xmlns:a16="http://schemas.microsoft.com/office/drawing/2014/main" id="{1CE402CC-37EF-43AD-9045-B1D0BC020C52}"/>
              </a:ext>
            </a:extLst>
          </p:cNvPr>
          <p:cNvSpPr txBox="1">
            <a:spLocks/>
          </p:cNvSpPr>
          <p:nvPr/>
        </p:nvSpPr>
        <p:spPr>
          <a:xfrm>
            <a:off x="745589" y="4081670"/>
            <a:ext cx="9200270" cy="235401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it-IT" sz="2400" dirty="0">
              <a:solidFill>
                <a:schemeClr val="tx1"/>
              </a:solidFill>
            </a:endParaRPr>
          </a:p>
          <a:p>
            <a:pPr algn="l"/>
            <a:r>
              <a:rPr lang="it-IT" sz="2400" dirty="0">
                <a:solidFill>
                  <a:schemeClr val="tx1"/>
                </a:solidFill>
              </a:rPr>
              <a:t>Gruppo: </a:t>
            </a:r>
            <a:r>
              <a:rPr lang="it-IT" sz="2400" b="1" dirty="0" err="1">
                <a:solidFill>
                  <a:schemeClr val="tx1"/>
                </a:solidFill>
              </a:rPr>
              <a:t>InteractIUM</a:t>
            </a:r>
            <a:endParaRPr lang="it-IT" sz="2400" b="1" dirty="0">
              <a:solidFill>
                <a:schemeClr val="tx1"/>
              </a:solidFill>
            </a:endParaRPr>
          </a:p>
          <a:p>
            <a:pPr algn="l"/>
            <a:endParaRPr lang="it-IT" sz="2400" b="1" dirty="0">
              <a:solidFill>
                <a:schemeClr val="tx1"/>
              </a:solidFill>
            </a:endParaRPr>
          </a:p>
          <a:p>
            <a:pPr algn="l"/>
            <a:r>
              <a:rPr lang="it-IT" sz="2400" b="1" dirty="0">
                <a:solidFill>
                  <a:schemeClr val="tx1"/>
                </a:solidFill>
              </a:rPr>
              <a:t>											PISEDDU</a:t>
            </a:r>
            <a:r>
              <a:rPr lang="it-IT" sz="2400" dirty="0">
                <a:solidFill>
                  <a:schemeClr val="tx1"/>
                </a:solidFill>
              </a:rPr>
              <a:t> Enrico</a:t>
            </a:r>
          </a:p>
          <a:p>
            <a:pPr algn="l"/>
            <a:r>
              <a:rPr lang="it-IT" sz="2400" b="1" dirty="0">
                <a:solidFill>
                  <a:schemeClr val="tx1"/>
                </a:solidFill>
              </a:rPr>
              <a:t>											MALARA</a:t>
            </a:r>
            <a:r>
              <a:rPr lang="it-IT" sz="2400" dirty="0">
                <a:solidFill>
                  <a:schemeClr val="tx1"/>
                </a:solidFill>
              </a:rPr>
              <a:t> Lorenzo</a:t>
            </a:r>
          </a:p>
        </p:txBody>
      </p:sp>
      <p:pic>
        <p:nvPicPr>
          <p:cNvPr id="1028" name="Picture 4" descr="Risultati immagini per allianz logo">
            <a:extLst>
              <a:ext uri="{FF2B5EF4-FFF2-40B4-BE49-F238E27FC236}">
                <a16:creationId xmlns:a16="http://schemas.microsoft.com/office/drawing/2014/main" id="{B7190ABB-D8F6-4F58-B27F-B632B25D4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377" y="2385196"/>
            <a:ext cx="1478786" cy="14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B7A75-49AF-4370-B40F-0428470D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1324"/>
            <a:ext cx="8596668" cy="1320800"/>
          </a:xfrm>
        </p:spPr>
        <p:txBody>
          <a:bodyPr/>
          <a:lstStyle/>
          <a:p>
            <a:r>
              <a:rPr lang="it-IT" b="1" dirty="0"/>
              <a:t>La modifica degli accessori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6F91A6-71E2-48F1-89A1-0D69E25F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295" y="1412985"/>
            <a:ext cx="4373414" cy="4835415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Attivazione o disattivazione dei singoli prodotti attraverso gli switch</a:t>
            </a:r>
          </a:p>
          <a:p>
            <a:endParaRPr lang="it-IT" sz="2400" dirty="0"/>
          </a:p>
          <a:p>
            <a:r>
              <a:rPr lang="it-IT" sz="2400" dirty="0"/>
              <a:t>Proposta del prezzo del singolo accessorio</a:t>
            </a:r>
          </a:p>
          <a:p>
            <a:endParaRPr lang="it-IT" sz="2400" dirty="0"/>
          </a:p>
          <a:p>
            <a:r>
              <a:rPr lang="it-IT" sz="2400" dirty="0"/>
              <a:t>Modifica istantanea del prezzo totale</a:t>
            </a:r>
          </a:p>
          <a:p>
            <a:endParaRPr lang="it-IT" sz="2400" dirty="0"/>
          </a:p>
          <a:p>
            <a:r>
              <a:rPr lang="it-IT" sz="2400" dirty="0"/>
              <a:t>Aggiornamento con messaggio all’utente</a:t>
            </a:r>
          </a:p>
        </p:txBody>
      </p:sp>
      <p:pic>
        <p:nvPicPr>
          <p:cNvPr id="5" name="Immagine 4" descr="Immagine che contiene screenshot, elettronico&#10;&#10;Descrizione generata automaticamente">
            <a:extLst>
              <a:ext uri="{FF2B5EF4-FFF2-40B4-BE49-F238E27FC236}">
                <a16:creationId xmlns:a16="http://schemas.microsoft.com/office/drawing/2014/main" id="{7DBAFE30-A4C7-4224-BA04-6676E9D49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57755"/>
            <a:ext cx="2706398" cy="5445015"/>
          </a:xfrm>
          <a:prstGeom prst="rect">
            <a:avLst/>
          </a:prstGeom>
        </p:spPr>
      </p:pic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AC15850B-90E3-47CA-B453-159ED3337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945" y="1257754"/>
            <a:ext cx="2706398" cy="54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81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92A0C-32E7-41DB-B652-3D2EC3D1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11846"/>
            <a:ext cx="8596668" cy="1320800"/>
          </a:xfrm>
        </p:spPr>
        <p:txBody>
          <a:bodyPr/>
          <a:lstStyle/>
          <a:p>
            <a:r>
              <a:rPr lang="it-IT" b="1" dirty="0"/>
              <a:t>Dettaglio di una polizza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8D23A6C-0954-43E7-85F4-DADB3319B335}"/>
              </a:ext>
            </a:extLst>
          </p:cNvPr>
          <p:cNvSpPr txBox="1">
            <a:spLocks/>
          </p:cNvSpPr>
          <p:nvPr/>
        </p:nvSpPr>
        <p:spPr>
          <a:xfrm>
            <a:off x="4373991" y="1810739"/>
            <a:ext cx="6227527" cy="48354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Raggruppamento dati in base al contesto</a:t>
            </a:r>
          </a:p>
          <a:p>
            <a:endParaRPr lang="it-IT" sz="2400" dirty="0"/>
          </a:p>
          <a:p>
            <a:r>
              <a:rPr lang="it-IT" sz="2400" dirty="0"/>
              <a:t>Icona «Download»</a:t>
            </a:r>
          </a:p>
          <a:p>
            <a:endParaRPr lang="it-IT" sz="2400" dirty="0"/>
          </a:p>
          <a:p>
            <a:r>
              <a:rPr lang="it-IT" sz="2400" dirty="0"/>
              <a:t>Possibilità di pagare una polizza scaduta al prezzo indicato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Aggiornamento con messaggio all’utente</a:t>
            </a:r>
          </a:p>
        </p:txBody>
      </p:sp>
      <p:pic>
        <p:nvPicPr>
          <p:cNvPr id="9" name="Immagine 8" descr="Immagine che contiene screenshot, elettronico&#10;&#10;Descrizione generata automaticamente">
            <a:extLst>
              <a:ext uri="{FF2B5EF4-FFF2-40B4-BE49-F238E27FC236}">
                <a16:creationId xmlns:a16="http://schemas.microsoft.com/office/drawing/2014/main" id="{BAF14324-B3CD-4422-928D-A7C03B043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365" y="923046"/>
            <a:ext cx="2882915" cy="58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3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B3077-2B01-4440-A3DB-E4FEE34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64" y="187718"/>
            <a:ext cx="8596668" cy="1320800"/>
          </a:xfrm>
        </p:spPr>
        <p:txBody>
          <a:bodyPr/>
          <a:lstStyle/>
          <a:p>
            <a:r>
              <a:rPr lang="it-IT" b="1" dirty="0"/>
              <a:t>Il pagamento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68F124-0178-4694-9D00-098FF4BC6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1931" y="1270000"/>
            <a:ext cx="5842736" cy="4822163"/>
          </a:xfrm>
        </p:spPr>
        <p:txBody>
          <a:bodyPr>
            <a:noAutofit/>
          </a:bodyPr>
          <a:lstStyle/>
          <a:p>
            <a:r>
              <a:rPr lang="it-IT" sz="2400" dirty="0"/>
              <a:t>Pagamento della polizza</a:t>
            </a:r>
          </a:p>
          <a:p>
            <a:endParaRPr lang="it-IT" sz="2400" dirty="0"/>
          </a:p>
          <a:p>
            <a:r>
              <a:rPr lang="it-IT" sz="2400" dirty="0"/>
              <a:t>Breve resoconto (Veicolo, data di scadenza, accessori e prezzo)</a:t>
            </a:r>
          </a:p>
          <a:p>
            <a:endParaRPr lang="it-IT" sz="2400" dirty="0"/>
          </a:p>
          <a:p>
            <a:r>
              <a:rPr lang="it-IT" sz="2400" dirty="0"/>
              <a:t>Inserimento dei dati per il pagamento con relativi </a:t>
            </a:r>
            <a:r>
              <a:rPr lang="it-IT" sz="2400" i="1" dirty="0" err="1"/>
              <a:t>hint</a:t>
            </a:r>
            <a:r>
              <a:rPr lang="it-IT" sz="2400" dirty="0"/>
              <a:t> per l’utente</a:t>
            </a:r>
          </a:p>
          <a:p>
            <a:endParaRPr lang="it-IT" sz="2400" dirty="0"/>
          </a:p>
          <a:p>
            <a:r>
              <a:rPr lang="it-IT" sz="2400" dirty="0"/>
              <a:t>Messaggi di conferma o di errore al termine</a:t>
            </a:r>
          </a:p>
        </p:txBody>
      </p:sp>
      <p:sp>
        <p:nvSpPr>
          <p:cNvPr id="7" name="Freccia a sinistra 6">
            <a:extLst>
              <a:ext uri="{FF2B5EF4-FFF2-40B4-BE49-F238E27FC236}">
                <a16:creationId xmlns:a16="http://schemas.microsoft.com/office/drawing/2014/main" id="{15974C09-A047-4DD4-86B4-BB26D40276F8}"/>
              </a:ext>
            </a:extLst>
          </p:cNvPr>
          <p:cNvSpPr/>
          <p:nvPr/>
        </p:nvSpPr>
        <p:spPr>
          <a:xfrm>
            <a:off x="4196653" y="4708387"/>
            <a:ext cx="1205948" cy="5830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47A87CCB-555C-49C5-9FBD-A03CE8C5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212" y="797318"/>
            <a:ext cx="2967111" cy="596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56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FB1E64-EBB4-4901-93E1-79D0DB6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9943" y="261593"/>
            <a:ext cx="8596668" cy="1320800"/>
          </a:xfrm>
        </p:spPr>
        <p:txBody>
          <a:bodyPr/>
          <a:lstStyle/>
          <a:p>
            <a:r>
              <a:rPr lang="it-IT" b="1" dirty="0"/>
              <a:t>Preventivi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DE583F-857B-4CB0-A91D-95AF90C3C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169" y="1033671"/>
            <a:ext cx="4621497" cy="5007692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Visualizzazione della lista dei preventivi richiesti in passato (Auto + Targa)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Botton «</a:t>
            </a:r>
            <a:r>
              <a:rPr lang="it-IT" sz="3200" b="1" dirty="0"/>
              <a:t>+</a:t>
            </a:r>
            <a:r>
              <a:rPr lang="it-IT" sz="2400" dirty="0"/>
              <a:t>» per la richiesta di un nuovo preventivo </a:t>
            </a:r>
          </a:p>
          <a:p>
            <a:endParaRPr lang="it-IT" sz="2400" dirty="0"/>
          </a:p>
          <a:p>
            <a:r>
              <a:rPr lang="it-IT" sz="2400" dirty="0" err="1"/>
              <a:t>Spinner</a:t>
            </a:r>
            <a:r>
              <a:rPr lang="it-IT" sz="2400" dirty="0"/>
              <a:t> e </a:t>
            </a:r>
            <a:r>
              <a:rPr lang="it-IT" sz="2400" dirty="0" err="1"/>
              <a:t>CheckBoxes</a:t>
            </a:r>
            <a:endParaRPr lang="it-IT" sz="2400" dirty="0"/>
          </a:p>
          <a:p>
            <a:endParaRPr lang="it-IT" sz="2400" dirty="0"/>
          </a:p>
          <a:p>
            <a:r>
              <a:rPr lang="it-IT" sz="2400" dirty="0"/>
              <a:t>Apertura del calendario per la scelta della decorrenza della polizza</a:t>
            </a:r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8" name="Immagine 7" descr="Immagine che contiene screenshot, elettronico&#10;&#10;Descrizione generata automaticamente">
            <a:extLst>
              <a:ext uri="{FF2B5EF4-FFF2-40B4-BE49-F238E27FC236}">
                <a16:creationId xmlns:a16="http://schemas.microsoft.com/office/drawing/2014/main" id="{34A40466-D49E-4780-88EE-4AE14B5A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9" y="921993"/>
            <a:ext cx="2820419" cy="5674414"/>
          </a:xfrm>
          <a:prstGeom prst="rect">
            <a:avLst/>
          </a:prstGeom>
        </p:spPr>
      </p:pic>
      <p:pic>
        <p:nvPicPr>
          <p:cNvPr id="11" name="Immagine 10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2055D875-C00B-4A00-B879-F9E56926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759" y="921993"/>
            <a:ext cx="2820419" cy="5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92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519191-6388-483D-9DD9-8638D5A0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64" y="178456"/>
            <a:ext cx="8596668" cy="1320800"/>
          </a:xfrm>
        </p:spPr>
        <p:txBody>
          <a:bodyPr/>
          <a:lstStyle/>
          <a:p>
            <a:r>
              <a:rPr lang="it-IT" b="1" dirty="0"/>
              <a:t>Preventivi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A78F11-A4ED-4A4A-A337-6C13D1B96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252025"/>
            <a:ext cx="4581378" cy="4789337"/>
          </a:xfrm>
        </p:spPr>
        <p:txBody>
          <a:bodyPr>
            <a:normAutofit/>
          </a:bodyPr>
          <a:lstStyle/>
          <a:p>
            <a:r>
              <a:rPr lang="it-IT" sz="2400" dirty="0"/>
              <a:t>Visualizzazione di uno specifico preventivo</a:t>
            </a:r>
          </a:p>
          <a:p>
            <a:endParaRPr lang="it-IT" sz="2400" dirty="0"/>
          </a:p>
          <a:p>
            <a:r>
              <a:rPr lang="it-IT" sz="2400" dirty="0"/>
              <a:t>Possibilità di accettarlo o eliminarlo</a:t>
            </a:r>
          </a:p>
          <a:p>
            <a:endParaRPr lang="it-IT" sz="2400" dirty="0"/>
          </a:p>
          <a:p>
            <a:r>
              <a:rPr lang="it-IT" sz="2400" dirty="0"/>
              <a:t>Prima si accetta, poi si paga</a:t>
            </a:r>
          </a:p>
          <a:p>
            <a:endParaRPr lang="it-IT" sz="2400" dirty="0"/>
          </a:p>
          <a:p>
            <a:r>
              <a:rPr lang="it-IT" sz="2400" dirty="0"/>
              <a:t>Icone </a:t>
            </a:r>
          </a:p>
        </p:txBody>
      </p:sp>
      <p:pic>
        <p:nvPicPr>
          <p:cNvPr id="7" name="Immagine 6" descr="Immagine che contiene screenshot, monitor&#10;&#10;Descrizione generata automaticamente">
            <a:extLst>
              <a:ext uri="{FF2B5EF4-FFF2-40B4-BE49-F238E27FC236}">
                <a16:creationId xmlns:a16="http://schemas.microsoft.com/office/drawing/2014/main" id="{1BB410DE-7F20-4522-AAF1-B6B55C64F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422" y="838856"/>
            <a:ext cx="2816078" cy="566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327F49-CF9D-45DF-8A93-B9BEF0F0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152" y="127640"/>
            <a:ext cx="8596668" cy="1320800"/>
          </a:xfrm>
        </p:spPr>
        <p:txBody>
          <a:bodyPr/>
          <a:lstStyle/>
          <a:p>
            <a:r>
              <a:rPr lang="it-IT" b="1" dirty="0"/>
              <a:t>Contattare l’Agenzia (1/2)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616A25-D79E-4ECA-9E32-19B549C47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3754" y="1704534"/>
            <a:ext cx="5158155" cy="4543866"/>
          </a:xfrm>
        </p:spPr>
        <p:txBody>
          <a:bodyPr>
            <a:normAutofit/>
          </a:bodyPr>
          <a:lstStyle/>
          <a:p>
            <a:r>
              <a:rPr lang="it-IT" sz="2400" dirty="0"/>
              <a:t>Diversi metodi selezionabili tramite i </a:t>
            </a:r>
            <a:r>
              <a:rPr lang="it-IT" sz="2400" dirty="0" err="1"/>
              <a:t>RadioButtons</a:t>
            </a:r>
            <a:r>
              <a:rPr lang="it-IT" sz="2400" dirty="0"/>
              <a:t>…</a:t>
            </a:r>
          </a:p>
          <a:p>
            <a:endParaRPr lang="it-IT" sz="2400" dirty="0"/>
          </a:p>
          <a:p>
            <a:r>
              <a:rPr lang="it-IT" sz="2400" dirty="0"/>
              <a:t>…e relativa espansione</a:t>
            </a:r>
          </a:p>
          <a:p>
            <a:pPr marL="0" indent="0">
              <a:buNone/>
            </a:pPr>
            <a:r>
              <a:rPr lang="it-IT" sz="2400" dirty="0"/>
              <a:t>    una volta scelti</a:t>
            </a:r>
          </a:p>
          <a:p>
            <a:pPr marL="0" indent="0">
              <a:buNone/>
            </a:pPr>
            <a:endParaRPr lang="it-IT" sz="2400" dirty="0"/>
          </a:p>
          <a:p>
            <a:r>
              <a:rPr lang="it-IT" sz="2400" dirty="0"/>
              <a:t>Messaggi per informare l’utente (errori o buon fine)</a:t>
            </a:r>
          </a:p>
          <a:p>
            <a:pPr marL="0" indent="0">
              <a:buNone/>
            </a:pPr>
            <a:endParaRPr lang="it-IT" sz="2400" dirty="0"/>
          </a:p>
          <a:p>
            <a:endParaRPr lang="it-IT" sz="2400" dirty="0"/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F83AE3AA-D363-4109-9451-330C4423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25" y="788040"/>
            <a:ext cx="2920875" cy="5876522"/>
          </a:xfrm>
          <a:prstGeom prst="rect">
            <a:avLst/>
          </a:prstGeom>
        </p:spPr>
      </p:pic>
      <p:pic>
        <p:nvPicPr>
          <p:cNvPr id="11" name="Immagine 10" descr="Immagine che contiene screenshot, elettronico&#10;&#10;Descrizione generata automaticamente">
            <a:extLst>
              <a:ext uri="{FF2B5EF4-FFF2-40B4-BE49-F238E27FC236}">
                <a16:creationId xmlns:a16="http://schemas.microsoft.com/office/drawing/2014/main" id="{72D771BF-DE99-439B-BEF5-453F146E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45" y="788040"/>
            <a:ext cx="2920875" cy="587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5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2761650-FFA4-47D1-9E75-C573F4024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597" y="202650"/>
            <a:ext cx="8596668" cy="1320800"/>
          </a:xfrm>
        </p:spPr>
        <p:txBody>
          <a:bodyPr/>
          <a:lstStyle/>
          <a:p>
            <a:r>
              <a:rPr lang="it-IT" b="1" dirty="0"/>
              <a:t>Contattare l’Agenzia (2/2)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D03B8B-C24F-432D-A62D-0352E81D8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6089" y="1022057"/>
            <a:ext cx="4967766" cy="5480896"/>
          </a:xfrm>
        </p:spPr>
        <p:txBody>
          <a:bodyPr>
            <a:normAutofit/>
          </a:bodyPr>
          <a:lstStyle/>
          <a:p>
            <a:r>
              <a:rPr lang="it-IT" sz="2400" dirty="0"/>
              <a:t>Alla pressione sul numero di telefono, il cui colore denota un’entità cliccabile…</a:t>
            </a:r>
          </a:p>
          <a:p>
            <a:r>
              <a:rPr lang="it-IT" sz="2400" dirty="0"/>
              <a:t>… si apre la schermata sul proprio Smartphone col numero già composto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pPr marL="0" indent="0">
              <a:buNone/>
            </a:pPr>
            <a:r>
              <a:rPr lang="it-IT" sz="2400" dirty="0"/>
              <a:t>    Minore affaticamento           </a:t>
            </a:r>
          </a:p>
          <a:p>
            <a:pPr marL="0" indent="0">
              <a:buNone/>
            </a:pPr>
            <a:r>
              <a:rPr lang="it-IT" sz="2400" dirty="0"/>
              <a:t>    dell’utente nel ricordare </a:t>
            </a:r>
          </a:p>
          <a:p>
            <a:pPr marL="0" indent="0">
              <a:buNone/>
            </a:pPr>
            <a:r>
              <a:rPr lang="it-IT" sz="2400" dirty="0"/>
              <a:t>    10 cifre! </a:t>
            </a:r>
            <a:endParaRPr lang="it-IT" dirty="0"/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B4D4C6AF-AAB0-4A3A-94C9-060E4236F0DF}"/>
              </a:ext>
            </a:extLst>
          </p:cNvPr>
          <p:cNvSpPr/>
          <p:nvPr/>
        </p:nvSpPr>
        <p:spPr>
          <a:xfrm rot="5400000">
            <a:off x="8573256" y="3840567"/>
            <a:ext cx="872433" cy="834479"/>
          </a:xfrm>
          <a:prstGeom prst="rightArrow">
            <a:avLst>
              <a:gd name="adj1" fmla="val 50000"/>
              <a:gd name="adj2" fmla="val 515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screenshot, elettronico&#10;&#10;Descrizione generata automaticamente">
            <a:extLst>
              <a:ext uri="{FF2B5EF4-FFF2-40B4-BE49-F238E27FC236}">
                <a16:creationId xmlns:a16="http://schemas.microsoft.com/office/drawing/2014/main" id="{7C865AED-39A0-4348-9732-BDCCBD583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45" y="863050"/>
            <a:ext cx="2910855" cy="5856363"/>
          </a:xfrm>
          <a:prstGeom prst="rect">
            <a:avLst/>
          </a:prstGeom>
        </p:spPr>
      </p:pic>
      <p:pic>
        <p:nvPicPr>
          <p:cNvPr id="12" name="Immagine 11" descr="Immagine che contiene monitor, screenshot&#10;&#10;Descrizione generata automaticamente">
            <a:extLst>
              <a:ext uri="{FF2B5EF4-FFF2-40B4-BE49-F238E27FC236}">
                <a16:creationId xmlns:a16="http://schemas.microsoft.com/office/drawing/2014/main" id="{7C0F5764-3191-41A2-AD82-8CC01E17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548" y="863050"/>
            <a:ext cx="2910855" cy="585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7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FC6BC-5723-4090-A6A0-3C12AB5A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955" y="2768600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Valutazione</a:t>
            </a:r>
            <a:endParaRPr lang="it-IT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389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magine correlata">
            <a:extLst>
              <a:ext uri="{FF2B5EF4-FFF2-40B4-BE49-F238E27FC236}">
                <a16:creationId xmlns:a16="http://schemas.microsoft.com/office/drawing/2014/main" id="{512341E1-7256-4EB8-B831-047C37180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295" y="0"/>
            <a:ext cx="198416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C089E1-8739-45B6-B45B-13A85BFC0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/>
              <a:t>Test:</a:t>
            </a:r>
            <a:br>
              <a:rPr lang="it-IT" b="1" dirty="0"/>
            </a:br>
            <a:r>
              <a:rPr lang="it-IT" b="1" dirty="0" err="1">
                <a:solidFill>
                  <a:srgbClr val="0070C0"/>
                </a:solidFill>
              </a:rPr>
              <a:t>AllianzIUM</a:t>
            </a:r>
            <a:r>
              <a:rPr lang="it-IT" b="1" dirty="0">
                <a:solidFill>
                  <a:srgbClr val="0070C0"/>
                </a:solidFill>
              </a:rPr>
              <a:t>  </a:t>
            </a:r>
            <a:r>
              <a:rPr lang="it-IT" b="1" dirty="0"/>
              <a:t>     vs       </a:t>
            </a:r>
            <a:r>
              <a:rPr lang="it-IT" b="1" dirty="0" err="1"/>
              <a:t>AllianzNow</a:t>
            </a:r>
            <a:endParaRPr lang="it-IT" b="1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26B854-A1E2-4D17-94CC-9CEAF20BE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88724"/>
            <a:ext cx="8596668" cy="3880773"/>
          </a:xfrm>
        </p:spPr>
        <p:txBody>
          <a:bodyPr/>
          <a:lstStyle/>
          <a:p>
            <a:r>
              <a:rPr lang="it-IT" sz="2800" dirty="0"/>
              <a:t>Valutazione comparativa sulle medie</a:t>
            </a:r>
          </a:p>
          <a:p>
            <a:endParaRPr lang="it-IT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600" dirty="0"/>
              <a:t>Test sul tempo di esecuzione di un task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sz="2600" dirty="0"/>
              <a:t>Test </a:t>
            </a:r>
            <a:r>
              <a:rPr lang="it-IT" sz="2600" b="1" dirty="0" err="1"/>
              <a:t>Within</a:t>
            </a:r>
            <a:r>
              <a:rPr lang="it-IT" sz="2600" b="1" dirty="0"/>
              <a:t>-Subject</a:t>
            </a:r>
            <a:r>
              <a:rPr lang="it-IT" sz="2600" dirty="0"/>
              <a:t>  </a:t>
            </a:r>
            <a:r>
              <a:rPr lang="it-IT" sz="2600" i="1" dirty="0"/>
              <a:t>(</a:t>
            </a:r>
            <a:r>
              <a:rPr lang="it-IT" sz="2600" i="1" dirty="0" err="1"/>
              <a:t>Paired</a:t>
            </a:r>
            <a:r>
              <a:rPr lang="it-IT" sz="2600" i="1" dirty="0"/>
              <a:t> T-test)</a:t>
            </a:r>
          </a:p>
          <a:p>
            <a:pPr lvl="1"/>
            <a:endParaRPr lang="it-IT" sz="2600" dirty="0"/>
          </a:p>
          <a:p>
            <a:endParaRPr lang="it-IT" sz="2800" dirty="0"/>
          </a:p>
          <a:p>
            <a:r>
              <a:rPr lang="it-IT" sz="2800" dirty="0"/>
              <a:t>Questionario </a:t>
            </a:r>
            <a:r>
              <a:rPr lang="it-IT" sz="2800" b="1" dirty="0"/>
              <a:t>SUS</a:t>
            </a:r>
            <a:r>
              <a:rPr lang="it-IT" sz="2800" dirty="0"/>
              <a:t> per il nostro prototipo</a:t>
            </a:r>
          </a:p>
          <a:p>
            <a:pPr marL="0" indent="0">
              <a:buNone/>
            </a:pPr>
            <a:endParaRPr lang="it-IT" sz="3200" dirty="0"/>
          </a:p>
        </p:txBody>
      </p:sp>
      <p:pic>
        <p:nvPicPr>
          <p:cNvPr id="6" name="Picture 4" descr="Risultati immagini per allianz logo">
            <a:extLst>
              <a:ext uri="{FF2B5EF4-FFF2-40B4-BE49-F238E27FC236}">
                <a16:creationId xmlns:a16="http://schemas.microsoft.com/office/drawing/2014/main" id="{310F2FD1-6807-43D7-A257-A7190E1C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291" y="-78993"/>
            <a:ext cx="1478786" cy="14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4777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03039E-8D0B-45AE-BC44-6508CF3B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648352" cy="1320800"/>
          </a:xfrm>
        </p:spPr>
        <p:txBody>
          <a:bodyPr/>
          <a:lstStyle/>
          <a:p>
            <a:r>
              <a:rPr lang="it-IT" b="1" dirty="0"/>
              <a:t>Test </a:t>
            </a:r>
            <a:r>
              <a:rPr lang="it-IT" b="1" dirty="0" err="1"/>
              <a:t>Within</a:t>
            </a:r>
            <a:r>
              <a:rPr lang="it-IT" b="1" dirty="0"/>
              <a:t>-Subject sul completamento</a:t>
            </a:r>
            <a:br>
              <a:rPr lang="it-IT" b="1" dirty="0"/>
            </a:br>
            <a:r>
              <a:rPr lang="it-IT" b="1" dirty="0"/>
              <a:t>di un task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68E6FD-FEAE-447E-8980-96FF889EC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39816"/>
            <a:ext cx="8596668" cy="4451714"/>
          </a:xfrm>
        </p:spPr>
        <p:txBody>
          <a:bodyPr>
            <a:normAutofit lnSpcReduction="10000"/>
          </a:bodyPr>
          <a:lstStyle/>
          <a:p>
            <a:r>
              <a:rPr lang="it-IT" sz="2400" b="1" u="sng" dirty="0"/>
              <a:t>Task</a:t>
            </a:r>
            <a:r>
              <a:rPr lang="it-IT" sz="2400" dirty="0"/>
              <a:t>: l’utente deve ricercare la data di scadenza di una specifica polizza con entrambi gli applicativi</a:t>
            </a:r>
          </a:p>
          <a:p>
            <a:r>
              <a:rPr lang="it-IT" sz="2400" dirty="0"/>
              <a:t>Si misurerà il </a:t>
            </a:r>
            <a:r>
              <a:rPr lang="it-IT" sz="2400" u="sng" dirty="0"/>
              <a:t>tempo</a:t>
            </a:r>
            <a:r>
              <a:rPr lang="it-IT" sz="2400" dirty="0"/>
              <a:t> che egli impiegherà sia col nostro prototipo, sia con l’App ufficiale</a:t>
            </a:r>
          </a:p>
          <a:p>
            <a:endParaRPr lang="it-IT" sz="2400" dirty="0"/>
          </a:p>
          <a:p>
            <a:r>
              <a:rPr lang="it-IT" sz="2400" b="1" dirty="0"/>
              <a:t>PROBLEMA</a:t>
            </a:r>
            <a:r>
              <a:rPr lang="it-IT" sz="2400" dirty="0"/>
              <a:t>:  l’utente potrebbe imparare qualcosa…</a:t>
            </a:r>
          </a:p>
          <a:p>
            <a:endParaRPr lang="it-IT" sz="2400" dirty="0"/>
          </a:p>
          <a:p>
            <a:pPr lvl="1"/>
            <a:r>
              <a:rPr lang="it-IT" sz="2200" dirty="0"/>
              <a:t>Al 50% degli utenti </a:t>
            </a:r>
            <a:r>
              <a:rPr lang="it-IT" sz="2200" dirty="0">
                <a:sym typeface="Wingdings" panose="05000000000000000000" pitchFamily="2" charset="2"/>
              </a:rPr>
              <a:t> prima l’App ufficiale, poi il nostro prototipo</a:t>
            </a:r>
          </a:p>
          <a:p>
            <a:pPr lvl="1"/>
            <a:r>
              <a:rPr lang="it-IT" sz="2200" dirty="0">
                <a:sym typeface="Wingdings" panose="05000000000000000000" pitchFamily="2" charset="2"/>
              </a:rPr>
              <a:t>Al restante 50%  prima il nostro prototipo, poi l’App ufficiale</a:t>
            </a:r>
            <a:endParaRPr lang="it-IT" sz="2200" dirty="0"/>
          </a:p>
        </p:txBody>
      </p:sp>
      <p:sp>
        <p:nvSpPr>
          <p:cNvPr id="4" name="Freccia in giù 3">
            <a:extLst>
              <a:ext uri="{FF2B5EF4-FFF2-40B4-BE49-F238E27FC236}">
                <a16:creationId xmlns:a16="http://schemas.microsoft.com/office/drawing/2014/main" id="{9F3F1063-4F69-4E23-9B2A-F32E7BA66F5A}"/>
              </a:ext>
            </a:extLst>
          </p:cNvPr>
          <p:cNvSpPr/>
          <p:nvPr/>
        </p:nvSpPr>
        <p:spPr>
          <a:xfrm>
            <a:off x="2729132" y="3615397"/>
            <a:ext cx="188866" cy="46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circolare a destra 5">
            <a:extLst>
              <a:ext uri="{FF2B5EF4-FFF2-40B4-BE49-F238E27FC236}">
                <a16:creationId xmlns:a16="http://schemas.microsoft.com/office/drawing/2014/main" id="{BF66A846-F840-4EA0-8EA6-46A15DF5C149}"/>
              </a:ext>
            </a:extLst>
          </p:cNvPr>
          <p:cNvSpPr/>
          <p:nvPr/>
        </p:nvSpPr>
        <p:spPr>
          <a:xfrm>
            <a:off x="257388" y="4392282"/>
            <a:ext cx="839892" cy="158648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8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5F8472-DB42-4227-801C-62B9FDE1D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5665"/>
            <a:ext cx="8596668" cy="1320800"/>
          </a:xfrm>
        </p:spPr>
        <p:txBody>
          <a:bodyPr/>
          <a:lstStyle/>
          <a:p>
            <a:r>
              <a:rPr lang="it-IT" b="1" dirty="0"/>
              <a:t>Il problema:</a:t>
            </a:r>
            <a:br>
              <a:rPr lang="it-IT" b="1" dirty="0"/>
            </a:br>
            <a:r>
              <a:rPr lang="it-IT" b="1" dirty="0"/>
              <a:t>     Automobili e Assicurazioni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44698E-0E56-45C4-B5A4-DD68B215F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1700300"/>
            <a:ext cx="8770419" cy="4530614"/>
          </a:xfrm>
        </p:spPr>
        <p:txBody>
          <a:bodyPr>
            <a:normAutofit/>
          </a:bodyPr>
          <a:lstStyle/>
          <a:p>
            <a:r>
              <a:rPr lang="it-IT" sz="2400" dirty="0"/>
              <a:t>Obbligo di stipulare un contratto assicurativo</a:t>
            </a:r>
          </a:p>
          <a:p>
            <a:endParaRPr lang="it-IT" sz="2400" dirty="0"/>
          </a:p>
          <a:p>
            <a:r>
              <a:rPr lang="it-IT" sz="2400" dirty="0"/>
              <a:t>Diverse esigenze a seconda del cliente e del veicolo</a:t>
            </a:r>
          </a:p>
          <a:p>
            <a:endParaRPr lang="it-IT" sz="2400" dirty="0"/>
          </a:p>
          <a:p>
            <a:r>
              <a:rPr lang="it-IT" sz="2400" dirty="0"/>
              <a:t>Polizze assicurative su misura</a:t>
            </a:r>
          </a:p>
          <a:p>
            <a:endParaRPr lang="it-IT" sz="2400" dirty="0"/>
          </a:p>
          <a:p>
            <a:r>
              <a:rPr lang="it-IT" sz="2400" dirty="0"/>
              <a:t>Richiesta certificato e contatti con</a:t>
            </a:r>
          </a:p>
          <a:p>
            <a:pPr marL="0" indent="0">
              <a:buNone/>
            </a:pPr>
            <a:r>
              <a:rPr lang="it-IT" sz="2400" dirty="0"/>
              <a:t>    la propria Agenzia</a:t>
            </a:r>
          </a:p>
        </p:txBody>
      </p:sp>
      <p:pic>
        <p:nvPicPr>
          <p:cNvPr id="2050" name="Picture 2" descr="Risultati immagini per contratto assicurativo">
            <a:extLst>
              <a:ext uri="{FF2B5EF4-FFF2-40B4-BE49-F238E27FC236}">
                <a16:creationId xmlns:a16="http://schemas.microsoft.com/office/drawing/2014/main" id="{37F5479A-0AC4-42EC-A2A5-B5A8F1F0C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33" y="816637"/>
            <a:ext cx="2586060" cy="169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isultati immagini per assicurazioni auto">
            <a:extLst>
              <a:ext uri="{FF2B5EF4-FFF2-40B4-BE49-F238E27FC236}">
                <a16:creationId xmlns:a16="http://schemas.microsoft.com/office/drawing/2014/main" id="{76751A60-F87B-4606-836E-7C3F6B22A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023" y="3206055"/>
            <a:ext cx="3485080" cy="1951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24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EBBD58-554F-4D97-841E-695AC9BB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Risultati ottenuti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730AC3-63B1-4FA5-8B6A-9BB223B45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040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82F42-FB1F-48F3-9BD4-61E6DADA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551" y="147711"/>
            <a:ext cx="8596668" cy="1320800"/>
          </a:xfrm>
        </p:spPr>
        <p:txBody>
          <a:bodyPr/>
          <a:lstStyle/>
          <a:p>
            <a:r>
              <a:rPr lang="it-IT" b="1" dirty="0"/>
              <a:t>Formule, calcoli ed analisi dei risultati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39C3E2-9D5F-4872-BB3E-7BCFB7F82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42535"/>
            <a:ext cx="10487724" cy="5767754"/>
          </a:xfrm>
        </p:spPr>
        <p:txBody>
          <a:bodyPr>
            <a:normAutofit/>
          </a:bodyPr>
          <a:lstStyle/>
          <a:p>
            <a:r>
              <a:rPr lang="it-IT" sz="2400" b="1" dirty="0"/>
              <a:t>D</a:t>
            </a:r>
            <a:r>
              <a:rPr lang="it-IT" sz="2400" dirty="0"/>
              <a:t> = media delle differenze fra le valutazioni</a:t>
            </a:r>
          </a:p>
          <a:p>
            <a:r>
              <a:rPr lang="it-IT" sz="2400" b="1" dirty="0"/>
              <a:t>S</a:t>
            </a:r>
            <a:r>
              <a:rPr lang="it-IT" sz="2800" b="1" i="1" baseline="-25000" dirty="0"/>
              <a:t>(D)</a:t>
            </a:r>
            <a:r>
              <a:rPr lang="it-IT" sz="2800" i="1" baseline="-25000" dirty="0"/>
              <a:t> </a:t>
            </a:r>
            <a:r>
              <a:rPr lang="it-IT" sz="2400" dirty="0"/>
              <a:t>= deviazione standard</a:t>
            </a:r>
            <a:endParaRPr lang="it-IT" sz="2400" i="1" dirty="0"/>
          </a:p>
          <a:p>
            <a:r>
              <a:rPr lang="it-IT" sz="2400" b="1" dirty="0"/>
              <a:t>n</a:t>
            </a:r>
            <a:r>
              <a:rPr lang="it-IT" sz="2400" dirty="0"/>
              <a:t> = dimensione del campione </a:t>
            </a:r>
          </a:p>
          <a:p>
            <a:r>
              <a:rPr lang="it-IT" sz="2400" b="1" dirty="0"/>
              <a:t>t</a:t>
            </a:r>
            <a:r>
              <a:rPr lang="it-IT" sz="2400" dirty="0"/>
              <a:t> = valore della statistica del test (</a:t>
            </a:r>
            <a:r>
              <a:rPr lang="it-IT" sz="2400" i="1" dirty="0"/>
              <a:t>t</a:t>
            </a:r>
            <a:r>
              <a:rPr lang="it-IT" sz="2400" dirty="0"/>
              <a:t>-</a:t>
            </a:r>
            <a:r>
              <a:rPr lang="it-IT" sz="2400" dirty="0" err="1"/>
              <a:t>Student</a:t>
            </a:r>
            <a:r>
              <a:rPr lang="it-IT" sz="2400" dirty="0"/>
              <a:t>, </a:t>
            </a:r>
            <a:r>
              <a:rPr lang="it-IT" sz="2400" i="1" dirty="0"/>
              <a:t>n-1</a:t>
            </a:r>
            <a:r>
              <a:rPr lang="it-IT" sz="2400" dirty="0"/>
              <a:t> </a:t>
            </a:r>
            <a:r>
              <a:rPr lang="it-IT" sz="2400" dirty="0" err="1"/>
              <a:t>gdl</a:t>
            </a:r>
            <a:r>
              <a:rPr lang="it-IT" sz="2400" dirty="0"/>
              <a:t>)</a:t>
            </a:r>
          </a:p>
          <a:p>
            <a:endParaRPr lang="it-IT" sz="2400" dirty="0"/>
          </a:p>
          <a:p>
            <a:r>
              <a:rPr lang="it-IT" sz="2800" dirty="0"/>
              <a:t>da </a:t>
            </a:r>
            <a:r>
              <a:rPr lang="it-IT" sz="2800" b="1" dirty="0"/>
              <a:t>t</a:t>
            </a:r>
            <a:r>
              <a:rPr lang="it-IT" sz="2800" dirty="0"/>
              <a:t>, e </a:t>
            </a:r>
            <a:r>
              <a:rPr lang="it-IT" sz="2800" b="1" dirty="0"/>
              <a:t>n</a:t>
            </a:r>
            <a:r>
              <a:rPr lang="it-IT" sz="2800" dirty="0"/>
              <a:t> calcoliamo il </a:t>
            </a:r>
            <a:r>
              <a:rPr lang="it-IT" sz="2800" b="1" i="1" dirty="0"/>
              <a:t>p</a:t>
            </a:r>
            <a:r>
              <a:rPr lang="it-IT" sz="2800" b="1" dirty="0"/>
              <a:t>-</a:t>
            </a:r>
            <a:r>
              <a:rPr lang="it-IT" sz="2800" b="1" dirty="0" err="1"/>
              <a:t>value</a:t>
            </a:r>
            <a:r>
              <a:rPr lang="it-IT" sz="2800" dirty="0"/>
              <a:t> = …</a:t>
            </a:r>
          </a:p>
          <a:p>
            <a:r>
              <a:rPr lang="it-IT" sz="2800" dirty="0"/>
              <a:t>e con la funzione INV.T.2T(0.05 , </a:t>
            </a:r>
            <a:r>
              <a:rPr lang="it-IT" sz="2800" dirty="0" err="1"/>
              <a:t>gdl</a:t>
            </a:r>
            <a:r>
              <a:rPr lang="it-IT" sz="2800" dirty="0"/>
              <a:t>) </a:t>
            </a:r>
            <a:r>
              <a:rPr lang="it-IT" sz="2800" dirty="0">
                <a:sym typeface="Wingdings" panose="05000000000000000000" pitchFamily="2" charset="2"/>
              </a:rPr>
              <a:t> </a:t>
            </a:r>
            <a:r>
              <a:rPr lang="it-IT" sz="2800" b="1" i="1" dirty="0"/>
              <a:t>t(a)</a:t>
            </a:r>
            <a:r>
              <a:rPr lang="it-IT" sz="2800" i="1" dirty="0"/>
              <a:t> </a:t>
            </a:r>
            <a:r>
              <a:rPr lang="it-IT" sz="2800" dirty="0"/>
              <a:t>= …</a:t>
            </a:r>
          </a:p>
          <a:p>
            <a:endParaRPr lang="it-IT" sz="2800" dirty="0"/>
          </a:p>
          <a:p>
            <a:r>
              <a:rPr lang="it-IT" sz="2800" dirty="0"/>
              <a:t>Intervallo di Confidenza:</a:t>
            </a:r>
          </a:p>
          <a:p>
            <a:pPr marL="0" indent="0">
              <a:buNone/>
            </a:pPr>
            <a:r>
              <a:rPr lang="it-IT" sz="2800" dirty="0"/>
              <a:t>	</a:t>
            </a:r>
          </a:p>
          <a:p>
            <a:pPr marL="0" indent="0">
              <a:buNone/>
            </a:pPr>
            <a:r>
              <a:rPr lang="it-IT" sz="2800" dirty="0"/>
              <a:t>			[ ... ; ... ]</a:t>
            </a:r>
          </a:p>
          <a:p>
            <a:endParaRPr lang="it-IT" sz="2400" dirty="0"/>
          </a:p>
          <a:p>
            <a:endParaRPr lang="it-IT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63679E3-F323-4A85-9CFF-F15F535877B9}"/>
                  </a:ext>
                </a:extLst>
              </p:cNvPr>
              <p:cNvSpPr txBox="1"/>
              <p:nvPr/>
            </p:nvSpPr>
            <p:spPr>
              <a:xfrm>
                <a:off x="8919174" y="1396158"/>
                <a:ext cx="1059264" cy="10910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it-IT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f>
                            <m:fPr>
                              <m:ctrlPr>
                                <a:rPr lang="it-IT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it-IT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it-IT" b="1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963679E3-F323-4A85-9CFF-F15F53587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4" y="1396158"/>
                <a:ext cx="1059264" cy="10910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tangolo 4">
            <a:extLst>
              <a:ext uri="{FF2B5EF4-FFF2-40B4-BE49-F238E27FC236}">
                <a16:creationId xmlns:a16="http://schemas.microsoft.com/office/drawing/2014/main" id="{ABE434F1-98D5-4E18-9E6C-8B2E3A73DE88}"/>
              </a:ext>
            </a:extLst>
          </p:cNvPr>
          <p:cNvSpPr/>
          <p:nvPr/>
        </p:nvSpPr>
        <p:spPr>
          <a:xfrm>
            <a:off x="8678082" y="1075357"/>
            <a:ext cx="1891056" cy="1732671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06D4357-554C-471E-8C5A-FA3C105708E8}"/>
                  </a:ext>
                </a:extLst>
              </p:cNvPr>
              <p:cNvSpPr txBox="1"/>
              <p:nvPr/>
            </p:nvSpPr>
            <p:spPr>
              <a:xfrm>
                <a:off x="4895556" y="4873745"/>
                <a:ext cx="3418449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C06D4357-554C-471E-8C5A-FA3C1057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556" y="4873745"/>
                <a:ext cx="3418449" cy="8899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tangolo 6">
            <a:extLst>
              <a:ext uri="{FF2B5EF4-FFF2-40B4-BE49-F238E27FC236}">
                <a16:creationId xmlns:a16="http://schemas.microsoft.com/office/drawing/2014/main" id="{49EB3FFE-03D2-44FB-9FB3-829F7C3E3112}"/>
              </a:ext>
            </a:extLst>
          </p:cNvPr>
          <p:cNvSpPr/>
          <p:nvPr/>
        </p:nvSpPr>
        <p:spPr>
          <a:xfrm>
            <a:off x="5556739" y="4768948"/>
            <a:ext cx="2180492" cy="114651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4043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8F306D-8942-471A-9236-A027A363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813" y="269875"/>
            <a:ext cx="8596668" cy="1320800"/>
          </a:xfrm>
        </p:spPr>
        <p:txBody>
          <a:bodyPr/>
          <a:lstStyle/>
          <a:p>
            <a:pPr algn="ctr"/>
            <a:r>
              <a:rPr lang="it-IT" b="1" dirty="0"/>
              <a:t>Questionario </a:t>
            </a:r>
            <a:r>
              <a:rPr lang="it-IT" sz="4000" b="1" dirty="0"/>
              <a:t>SUS</a:t>
            </a:r>
            <a:br>
              <a:rPr lang="it-IT" b="1" dirty="0"/>
            </a:br>
            <a:r>
              <a:rPr lang="it-IT" b="1" dirty="0"/>
              <a:t>(Software Usability Scale)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5EA634-9451-4DFB-9068-A05DE142C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3074" name="Picture 2" descr="Risultati immagini per sus questionario">
            <a:extLst>
              <a:ext uri="{FF2B5EF4-FFF2-40B4-BE49-F238E27FC236}">
                <a16:creationId xmlns:a16="http://schemas.microsoft.com/office/drawing/2014/main" id="{E441F042-05A5-4D83-B165-9575E38F0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802" y="160339"/>
            <a:ext cx="19812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380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EC632-C48D-406A-BB5E-E7F110FD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676" y="2874499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193231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4597B-4F07-4328-88E8-3425FF7C6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/>
              <a:t>L’app su misura:              </a:t>
            </a:r>
            <a:r>
              <a:rPr lang="it-IT" sz="4000" b="1" dirty="0" err="1">
                <a:solidFill>
                  <a:srgbClr val="003781"/>
                </a:solidFill>
              </a:rPr>
              <a:t>AllianzIUM</a:t>
            </a:r>
            <a:endParaRPr lang="it-IT" b="1" dirty="0">
              <a:solidFill>
                <a:srgbClr val="00378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876D81-6118-44B5-9FF4-B1A8BE30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72529"/>
            <a:ext cx="9765379" cy="4904417"/>
          </a:xfrm>
        </p:spPr>
        <p:txBody>
          <a:bodyPr>
            <a:normAutofit lnSpcReduction="10000"/>
          </a:bodyPr>
          <a:lstStyle/>
          <a:p>
            <a:r>
              <a:rPr lang="it-IT" sz="2800" b="1" dirty="0"/>
              <a:t>Scopo: </a:t>
            </a:r>
          </a:p>
          <a:p>
            <a:pPr marL="0" indent="0">
              <a:buNone/>
            </a:pPr>
            <a:r>
              <a:rPr lang="it-IT" sz="2800" b="1" dirty="0"/>
              <a:t>             </a:t>
            </a:r>
            <a:r>
              <a:rPr lang="it-IT" sz="2800" dirty="0"/>
              <a:t>monitorare e gestire le proprie polizze nel modo 			        più semplice e trasparente possibile</a:t>
            </a:r>
          </a:p>
          <a:p>
            <a:pPr marL="0" indent="0">
              <a:buNone/>
            </a:pPr>
            <a:endParaRPr lang="it-IT" sz="2800" dirty="0"/>
          </a:p>
          <a:p>
            <a:r>
              <a:rPr lang="it-IT" sz="2800" b="1" dirty="0"/>
              <a:t>Funzionalità: </a:t>
            </a:r>
          </a:p>
          <a:p>
            <a:pPr marL="0" indent="0">
              <a:buNone/>
            </a:pPr>
            <a:r>
              <a:rPr lang="it-IT" sz="2800" b="1" dirty="0"/>
              <a:t>             </a:t>
            </a:r>
            <a:r>
              <a:rPr lang="it-IT" sz="2800" dirty="0"/>
              <a:t>dalla Registrazione in video-registrazione</a:t>
            </a:r>
          </a:p>
          <a:p>
            <a:pPr marL="0" indent="0">
              <a:buNone/>
            </a:pPr>
            <a:r>
              <a:rPr lang="it-IT" sz="2800" dirty="0"/>
              <a:t>             al pagamento della singola polizza…</a:t>
            </a:r>
          </a:p>
          <a:p>
            <a:pPr lvl="3">
              <a:buFont typeface="Wingdings" panose="05000000000000000000" pitchFamily="2" charset="2"/>
              <a:buChar char="v"/>
            </a:pPr>
            <a:r>
              <a:rPr lang="it-IT" sz="2200" dirty="0"/>
              <a:t>Download del certificato assicurativo, richiesta preventivi, contatti con la propria Agenzia…			</a:t>
            </a:r>
          </a:p>
          <a:p>
            <a:pPr marL="914400" lvl="2" indent="0">
              <a:buNone/>
            </a:pPr>
            <a:r>
              <a:rPr lang="it-IT" sz="2400" b="1" dirty="0"/>
              <a:t>         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4" descr="Risultati immagini per allianz logo">
            <a:extLst>
              <a:ext uri="{FF2B5EF4-FFF2-40B4-BE49-F238E27FC236}">
                <a16:creationId xmlns:a16="http://schemas.microsoft.com/office/drawing/2014/main" id="{42F1270E-52DC-4757-9683-57A74D7C6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214" y="181054"/>
            <a:ext cx="1478786" cy="1478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24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CFC6BC-5723-4090-A6A0-3C12AB5AC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65" y="814364"/>
            <a:ext cx="8596668" cy="1320800"/>
          </a:xfrm>
        </p:spPr>
        <p:txBody>
          <a:bodyPr>
            <a:normAutofit/>
          </a:bodyPr>
          <a:lstStyle/>
          <a:p>
            <a:r>
              <a:rPr lang="it-IT" sz="4400" b="1" dirty="0">
                <a:solidFill>
                  <a:schemeClr val="accent2">
                    <a:lumMod val="75000"/>
                  </a:schemeClr>
                </a:solidFill>
              </a:rPr>
              <a:t>Prototipo ad alta fedeltà</a:t>
            </a:r>
            <a:endParaRPr lang="it-IT" sz="4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050" name="Picture 2" descr="Risultati immagini per java icon">
            <a:extLst>
              <a:ext uri="{FF2B5EF4-FFF2-40B4-BE49-F238E27FC236}">
                <a16:creationId xmlns:a16="http://schemas.microsoft.com/office/drawing/2014/main" id="{0BB670A6-6972-44DC-94BA-EA58277DE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059" y="2422939"/>
            <a:ext cx="3017082" cy="301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magine correlata">
            <a:extLst>
              <a:ext uri="{FF2B5EF4-FFF2-40B4-BE49-F238E27FC236}">
                <a16:creationId xmlns:a16="http://schemas.microsoft.com/office/drawing/2014/main" id="{3772EDC5-269B-433D-A22B-C3DC4C5E0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9" y="2597980"/>
            <a:ext cx="33051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20" descr="Risultati immagini per xml logo">
            <a:extLst>
              <a:ext uri="{FF2B5EF4-FFF2-40B4-BE49-F238E27FC236}">
                <a16:creationId xmlns:a16="http://schemas.microsoft.com/office/drawing/2014/main" id="{1A6F7E53-4E60-4CB5-899C-B9AFB059E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43124" cy="2143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74" name="Picture 26" descr="Immagine correlata">
            <a:extLst>
              <a:ext uri="{FF2B5EF4-FFF2-40B4-BE49-F238E27FC236}">
                <a16:creationId xmlns:a16="http://schemas.microsoft.com/office/drawing/2014/main" id="{1B91BEDB-0A45-4226-82E6-2E41E6185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450" y="1917261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Risultati immagini per github logo">
            <a:extLst>
              <a:ext uri="{FF2B5EF4-FFF2-40B4-BE49-F238E27FC236}">
                <a16:creationId xmlns:a16="http://schemas.microsoft.com/office/drawing/2014/main" id="{CAE5E813-1A2D-4C7F-8E3D-AC2C2509A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199" y="4665783"/>
            <a:ext cx="2890456" cy="216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8" name="Picture 30" descr="Immagine correlata">
            <a:extLst>
              <a:ext uri="{FF2B5EF4-FFF2-40B4-BE49-F238E27FC236}">
                <a16:creationId xmlns:a16="http://schemas.microsoft.com/office/drawing/2014/main" id="{B789E55C-1556-4B52-86F2-C35CC9B5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347" y="4883896"/>
            <a:ext cx="2263550" cy="173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40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1349E6-F072-4E72-A298-3BF2C88E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7870" y="292623"/>
            <a:ext cx="8596668" cy="1320800"/>
          </a:xfrm>
        </p:spPr>
        <p:txBody>
          <a:bodyPr/>
          <a:lstStyle/>
          <a:p>
            <a:r>
              <a:rPr lang="it-IT" b="1" dirty="0"/>
              <a:t>Login</a:t>
            </a:r>
            <a:r>
              <a:rPr lang="it-IT" dirty="0"/>
              <a:t> </a:t>
            </a:r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4E6EFEB-57A9-4196-BDD8-60F13CBD09F3}"/>
              </a:ext>
            </a:extLst>
          </p:cNvPr>
          <p:cNvSpPr txBox="1">
            <a:spLocks/>
          </p:cNvSpPr>
          <p:nvPr/>
        </p:nvSpPr>
        <p:spPr>
          <a:xfrm>
            <a:off x="6883870" y="1700300"/>
            <a:ext cx="4117548" cy="453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 dirty="0"/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866F309D-FF18-4617-B759-3480114032C2}"/>
              </a:ext>
            </a:extLst>
          </p:cNvPr>
          <p:cNvSpPr txBox="1">
            <a:spLocks/>
          </p:cNvSpPr>
          <p:nvPr/>
        </p:nvSpPr>
        <p:spPr>
          <a:xfrm>
            <a:off x="7197467" y="1700300"/>
            <a:ext cx="4487071" cy="45306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Coerenza dei colori</a:t>
            </a:r>
          </a:p>
          <a:p>
            <a:endParaRPr lang="it-IT" sz="2400" dirty="0"/>
          </a:p>
          <a:p>
            <a:r>
              <a:rPr lang="it-IT" sz="2400" dirty="0"/>
              <a:t>Autofocus per gli input</a:t>
            </a:r>
          </a:p>
          <a:p>
            <a:endParaRPr lang="it-IT" sz="2400" dirty="0"/>
          </a:p>
          <a:p>
            <a:r>
              <a:rPr lang="it-IT" sz="2400" dirty="0"/>
              <a:t>Messaggi d’errore in caso di campi vuoti e errati</a:t>
            </a:r>
          </a:p>
          <a:p>
            <a:endParaRPr lang="it-IT" sz="2400" dirty="0"/>
          </a:p>
          <a:p>
            <a:r>
              <a:rPr lang="it-IT" sz="2400" dirty="0"/>
              <a:t>Importanza delle azioni: </a:t>
            </a:r>
            <a:r>
              <a:rPr lang="it-IT" sz="2400" b="1" dirty="0"/>
              <a:t>ACCESSO</a:t>
            </a:r>
            <a:r>
              <a:rPr lang="it-IT" sz="2400" dirty="0"/>
              <a:t> vs REGISTRAZIONE</a:t>
            </a:r>
          </a:p>
        </p:txBody>
      </p:sp>
      <p:pic>
        <p:nvPicPr>
          <p:cNvPr id="4" name="Immagine 3" descr="Immagine che contiene screenshot, telefono&#10;&#10;Descrizione generata automaticamente">
            <a:extLst>
              <a:ext uri="{FF2B5EF4-FFF2-40B4-BE49-F238E27FC236}">
                <a16:creationId xmlns:a16="http://schemas.microsoft.com/office/drawing/2014/main" id="{80386F93-32EE-413F-9EA0-AA20B88F8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572" y="1329087"/>
            <a:ext cx="2620919" cy="5273040"/>
          </a:xfrm>
          <a:prstGeom prst="rect">
            <a:avLst/>
          </a:prstGeom>
        </p:spPr>
      </p:pic>
      <p:pic>
        <p:nvPicPr>
          <p:cNvPr id="14" name="Immagine 13" descr="Immagine che contiene screenshot, telefono&#10;&#10;Descrizione generata automaticamente">
            <a:extLst>
              <a:ext uri="{FF2B5EF4-FFF2-40B4-BE49-F238E27FC236}">
                <a16:creationId xmlns:a16="http://schemas.microsoft.com/office/drawing/2014/main" id="{1D995485-0A20-4E35-9ED6-698641842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671" y="1329087"/>
            <a:ext cx="2620919" cy="52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79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D8BB2-558E-498B-A87A-FF03649B4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235" y="367958"/>
            <a:ext cx="10109460" cy="1320800"/>
          </a:xfrm>
        </p:spPr>
        <p:txBody>
          <a:bodyPr/>
          <a:lstStyle/>
          <a:p>
            <a:r>
              <a:rPr lang="it-IT" b="1" dirty="0"/>
              <a:t>Registrazione ed identificazione </a:t>
            </a:r>
            <a:br>
              <a:rPr lang="it-IT" b="1" dirty="0"/>
            </a:br>
            <a:r>
              <a:rPr lang="it-IT" b="1" dirty="0"/>
              <a:t>						tramite Video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DBF833-96FA-4042-BCE9-A017B544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936" y="1892778"/>
            <a:ext cx="4687934" cy="4761202"/>
          </a:xfrm>
        </p:spPr>
        <p:txBody>
          <a:bodyPr>
            <a:normAutofit/>
          </a:bodyPr>
          <a:lstStyle/>
          <a:p>
            <a:r>
              <a:rPr lang="it-IT" sz="2400" i="1" dirty="0" err="1"/>
              <a:t>Hint</a:t>
            </a:r>
            <a:r>
              <a:rPr lang="it-IT" sz="2400" dirty="0"/>
              <a:t> per i campi in input</a:t>
            </a:r>
          </a:p>
          <a:p>
            <a:endParaRPr lang="it-IT" sz="2400" dirty="0"/>
          </a:p>
          <a:p>
            <a:r>
              <a:rPr lang="it-IT" sz="2400" dirty="0"/>
              <a:t>Controlli sui campi input ed eventuali messaggi d’errore</a:t>
            </a:r>
          </a:p>
          <a:p>
            <a:endParaRPr lang="it-IT" sz="2400" dirty="0"/>
          </a:p>
          <a:p>
            <a:r>
              <a:rPr lang="it-IT" sz="2400" dirty="0"/>
              <a:t>Icona «Fotocamera» e «Allegato»</a:t>
            </a:r>
          </a:p>
          <a:p>
            <a:endParaRPr lang="it-IT" sz="2400" dirty="0"/>
          </a:p>
          <a:p>
            <a:r>
              <a:rPr lang="it-IT" sz="2400" dirty="0"/>
              <a:t>Feedback all’utente</a:t>
            </a:r>
          </a:p>
        </p:txBody>
      </p:sp>
      <p:pic>
        <p:nvPicPr>
          <p:cNvPr id="7" name="Immagine 6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07BDA4E-762A-4BF2-8443-E0AA4BE5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05" y="1236735"/>
            <a:ext cx="2692595" cy="54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9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D3EFCB-D1B2-43E3-A47E-9BF9EA017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531" y="348975"/>
            <a:ext cx="8596668" cy="1320800"/>
          </a:xfrm>
        </p:spPr>
        <p:txBody>
          <a:bodyPr/>
          <a:lstStyle/>
          <a:p>
            <a:r>
              <a:rPr lang="it-IT" b="1" dirty="0"/>
              <a:t>Dopo l’accesso…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D0FFD-2B2E-4731-A810-D6D6105A3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009" y="2264898"/>
            <a:ext cx="6559826" cy="4109397"/>
          </a:xfrm>
        </p:spPr>
        <p:txBody>
          <a:bodyPr/>
          <a:lstStyle/>
          <a:p>
            <a:r>
              <a:rPr lang="it-IT" sz="2400" dirty="0"/>
              <a:t>Visione generale delle «azioni» da intraprendere</a:t>
            </a:r>
          </a:p>
          <a:p>
            <a:endParaRPr lang="it-IT" sz="2400" dirty="0"/>
          </a:p>
          <a:p>
            <a:r>
              <a:rPr lang="it-IT" sz="2400" dirty="0"/>
              <a:t>Icone per facilitare il riconoscimento</a:t>
            </a:r>
          </a:p>
          <a:p>
            <a:endParaRPr lang="it-IT" sz="2400" dirty="0"/>
          </a:p>
          <a:p>
            <a:r>
              <a:rPr lang="it-IT" sz="2400" dirty="0"/>
              <a:t>Avviso all’utente che qualcosa necessita della sua attenzione…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dirty="0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C08170E-660A-4094-AEED-3BA54673EBED}"/>
              </a:ext>
            </a:extLst>
          </p:cNvPr>
          <p:cNvSpPr/>
          <p:nvPr/>
        </p:nvSpPr>
        <p:spPr>
          <a:xfrm rot="10800000">
            <a:off x="3662407" y="3303104"/>
            <a:ext cx="677638" cy="251791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rgbClr val="003781"/>
              </a:solidFill>
              <a:highlight>
                <a:srgbClr val="FFFF00"/>
              </a:highlight>
            </a:endParaRPr>
          </a:p>
        </p:txBody>
      </p:sp>
      <p:pic>
        <p:nvPicPr>
          <p:cNvPr id="8" name="Immagine 7" descr="Immagine che contiene monitor, elettronico, screenshot&#10;&#10;Descrizione generata automaticamente">
            <a:extLst>
              <a:ext uri="{FF2B5EF4-FFF2-40B4-BE49-F238E27FC236}">
                <a16:creationId xmlns:a16="http://schemas.microsoft.com/office/drawing/2014/main" id="{DF4409FA-6296-4EE7-B52C-4162550E2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023838"/>
            <a:ext cx="2824207" cy="568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866565-330A-4AA1-BB6C-F4EDBAAD7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971" y="348975"/>
            <a:ext cx="8596668" cy="1320800"/>
          </a:xfrm>
        </p:spPr>
        <p:txBody>
          <a:bodyPr/>
          <a:lstStyle/>
          <a:p>
            <a:r>
              <a:rPr lang="it-IT" b="1" dirty="0"/>
              <a:t>Visione profilo</a:t>
            </a:r>
          </a:p>
        </p:txBody>
      </p:sp>
      <p:pic>
        <p:nvPicPr>
          <p:cNvPr id="6" name="Immagine 5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D4283C96-5B16-4137-AC57-0995733F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05" y="1009375"/>
            <a:ext cx="2832115" cy="5697946"/>
          </a:xfrm>
          <a:prstGeom prst="rect">
            <a:avLst/>
          </a:prstGeom>
        </p:spPr>
      </p:pic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AA361520-3546-4500-9720-15E84A486A31}"/>
              </a:ext>
            </a:extLst>
          </p:cNvPr>
          <p:cNvSpPr txBox="1">
            <a:spLocks/>
          </p:cNvSpPr>
          <p:nvPr/>
        </p:nvSpPr>
        <p:spPr>
          <a:xfrm>
            <a:off x="4288845" y="1573304"/>
            <a:ext cx="6572195" cy="472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Confidenzialità del sistema verso l’utente</a:t>
            </a:r>
          </a:p>
          <a:p>
            <a:endParaRPr lang="it-IT" sz="2400" dirty="0"/>
          </a:p>
          <a:p>
            <a:r>
              <a:rPr lang="it-IT" sz="2400" dirty="0"/>
              <a:t>Possibilità di modifica</a:t>
            </a:r>
          </a:p>
          <a:p>
            <a:endParaRPr lang="it-IT" sz="2400" dirty="0"/>
          </a:p>
          <a:p>
            <a:r>
              <a:rPr lang="it-IT" sz="2400" dirty="0"/>
              <a:t>Aiuti grafici indicano rapidamente la funzione dei campi</a:t>
            </a:r>
          </a:p>
          <a:p>
            <a:pPr marL="0" indent="0">
              <a:buNone/>
            </a:pP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150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18F22F-D9EF-46EA-87ED-9C2C0936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852" y="357809"/>
            <a:ext cx="8651150" cy="1572591"/>
          </a:xfrm>
        </p:spPr>
        <p:txBody>
          <a:bodyPr/>
          <a:lstStyle/>
          <a:p>
            <a:r>
              <a:rPr lang="it-IT" b="1" dirty="0"/>
              <a:t>Le proprie polizze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9BE4E03-E97B-42BE-AF51-B454E70EE4AF}"/>
              </a:ext>
            </a:extLst>
          </p:cNvPr>
          <p:cNvSpPr txBox="1">
            <a:spLocks/>
          </p:cNvSpPr>
          <p:nvPr/>
        </p:nvSpPr>
        <p:spPr>
          <a:xfrm>
            <a:off x="4359965" y="1644424"/>
            <a:ext cx="6308035" cy="4729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400" dirty="0"/>
              <a:t>Confidenzialità del sistema verso l’utente</a:t>
            </a:r>
          </a:p>
          <a:p>
            <a:endParaRPr lang="it-IT" sz="2400" dirty="0"/>
          </a:p>
          <a:p>
            <a:r>
              <a:rPr lang="it-IT" sz="2400" dirty="0"/>
              <a:t>Icone per </a:t>
            </a:r>
            <a:r>
              <a:rPr lang="it-IT" sz="2400" b="1" dirty="0"/>
              <a:t>Info</a:t>
            </a:r>
            <a:r>
              <a:rPr lang="it-IT" sz="2400" dirty="0"/>
              <a:t> e </a:t>
            </a:r>
            <a:r>
              <a:rPr lang="it-IT" sz="2400" b="1" dirty="0" err="1"/>
              <a:t>Edit</a:t>
            </a:r>
            <a:r>
              <a:rPr lang="it-IT" sz="2400" b="1" dirty="0"/>
              <a:t> </a:t>
            </a:r>
            <a:r>
              <a:rPr lang="it-IT" sz="2400" dirty="0"/>
              <a:t>per ogni polizza</a:t>
            </a:r>
            <a:endParaRPr lang="it-IT" sz="2400" b="1" dirty="0"/>
          </a:p>
          <a:p>
            <a:endParaRPr lang="it-IT" sz="2400" dirty="0"/>
          </a:p>
          <a:p>
            <a:r>
              <a:rPr lang="it-IT" sz="2400" dirty="0"/>
              <a:t>I loghi delle auto semplificano la ricerca</a:t>
            </a:r>
          </a:p>
          <a:p>
            <a:endParaRPr lang="it-IT" sz="2400" dirty="0"/>
          </a:p>
          <a:p>
            <a:r>
              <a:rPr lang="it-IT" sz="2400" dirty="0"/>
              <a:t>Informazioni sullo stato, evidenziate per gli stati di ‘emergenza’</a:t>
            </a:r>
          </a:p>
          <a:p>
            <a:endParaRPr lang="it-IT" sz="2400" dirty="0"/>
          </a:p>
          <a:p>
            <a:endParaRPr lang="it-IT" dirty="0"/>
          </a:p>
        </p:txBody>
      </p:sp>
      <p:pic>
        <p:nvPicPr>
          <p:cNvPr id="9" name="Immagine 8" descr="Immagine che contiene elettronico, screenshot&#10;&#10;Descrizione generata automaticamente">
            <a:extLst>
              <a:ext uri="{FF2B5EF4-FFF2-40B4-BE49-F238E27FC236}">
                <a16:creationId xmlns:a16="http://schemas.microsoft.com/office/drawing/2014/main" id="{1CC2CFF7-A5FB-40C9-A76B-4FE91DE74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290" y="1032683"/>
            <a:ext cx="2807050" cy="564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9855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389</TotalTime>
  <Words>617</Words>
  <Application>Microsoft Office PowerPoint</Application>
  <PresentationFormat>Widescreen</PresentationFormat>
  <Paragraphs>156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Trebuchet MS</vt:lpstr>
      <vt:lpstr>Wingdings</vt:lpstr>
      <vt:lpstr>Wingdings 3</vt:lpstr>
      <vt:lpstr>Sfaccettatura</vt:lpstr>
      <vt:lpstr>AllianzIUM</vt:lpstr>
      <vt:lpstr>Il problema:      Automobili e Assicurazioni</vt:lpstr>
      <vt:lpstr>L’app su misura:              AllianzIUM</vt:lpstr>
      <vt:lpstr>Prototipo ad alta fedeltà</vt:lpstr>
      <vt:lpstr>Login </vt:lpstr>
      <vt:lpstr>Registrazione ed identificazione        tramite Video </vt:lpstr>
      <vt:lpstr>Dopo l’accesso…</vt:lpstr>
      <vt:lpstr>Visione profilo</vt:lpstr>
      <vt:lpstr>Le proprie polizze</vt:lpstr>
      <vt:lpstr>La modifica degli accessori</vt:lpstr>
      <vt:lpstr>Dettaglio di una polizza</vt:lpstr>
      <vt:lpstr>Il pagamento</vt:lpstr>
      <vt:lpstr>Preventivi (1/2)</vt:lpstr>
      <vt:lpstr>Preventivi (2/2)</vt:lpstr>
      <vt:lpstr>Contattare l’Agenzia (1/2)</vt:lpstr>
      <vt:lpstr>Contattare l’Agenzia (2/2)</vt:lpstr>
      <vt:lpstr>Valutazione</vt:lpstr>
      <vt:lpstr>Test: AllianzIUM       vs       AllianzNow</vt:lpstr>
      <vt:lpstr>Test Within-Subject sul completamento di un task</vt:lpstr>
      <vt:lpstr>Risultati ottenuti</vt:lpstr>
      <vt:lpstr>Formule, calcoli ed analisi dei risultati</vt:lpstr>
      <vt:lpstr>Questionario SUS (Software Usability Scale)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AllianzIUM</dc:title>
  <dc:creator>Enrico Piseddu</dc:creator>
  <cp:lastModifiedBy>Lorenzo</cp:lastModifiedBy>
  <cp:revision>33</cp:revision>
  <dcterms:created xsi:type="dcterms:W3CDTF">2019-07-08T15:48:41Z</dcterms:created>
  <dcterms:modified xsi:type="dcterms:W3CDTF">2019-07-13T18:30:47Z</dcterms:modified>
</cp:coreProperties>
</file>