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1"/>
    <p:restoredTop sz="94708"/>
  </p:normalViewPr>
  <p:slideViewPr>
    <p:cSldViewPr snapToGrid="0">
      <p:cViewPr varScale="1">
        <p:scale>
          <a:sx n="96" d="100"/>
          <a:sy n="96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EB90-6F96-4F29-1B30-F3EA5EE5B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Hazira 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DFE0-294D-6CE5-31D3-B2E579EB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Lucy Malmud</a:t>
            </a:r>
          </a:p>
        </p:txBody>
      </p:sp>
    </p:spTree>
    <p:extLst>
      <p:ext uri="{BB962C8B-B14F-4D97-AF65-F5344CB8AC3E}">
        <p14:creationId xmlns:p14="http://schemas.microsoft.com/office/powerpoint/2010/main" val="987726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564F-A6D0-A251-98E5-91E2B9A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Sensitivity Analysis</a:t>
            </a:r>
            <a:endParaRPr lang="en-US" dirty="0"/>
          </a:p>
        </p:txBody>
      </p:sp>
      <p:pic>
        <p:nvPicPr>
          <p:cNvPr id="6" name="Content Placeholder 5" descr="A graph with blue and red text&#10;&#10;AI-generated content may be incorrect.">
            <a:extLst>
              <a:ext uri="{FF2B5EF4-FFF2-40B4-BE49-F238E27FC236}">
                <a16:creationId xmlns:a16="http://schemas.microsoft.com/office/drawing/2014/main" id="{2EEBCA88-8BFD-E433-DE5B-2962DBAECF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63" y="2331274"/>
            <a:ext cx="6179977" cy="268694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931FA-0605-9FB0-87E3-06E3B2C8F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We allow for a change in the unit rate and a performance adjustment. In order to implement these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multiply the variable_cost_savings by the unit_rate_scalar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also multiply by 1 + improvement_adj_pp</a:t>
            </a:r>
          </a:p>
          <a:p>
            <a:r>
              <a:rPr lang="en-US"/>
              <a:t>This suffices as a linear approximation to the simulated costs.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9408D-1918-6A6C-CC4B-2798E28328A0}"/>
              </a:ext>
            </a:extLst>
          </p:cNvPr>
          <p:cNvSpPr txBox="1"/>
          <p:nvPr/>
        </p:nvSpPr>
        <p:spPr>
          <a:xfrm>
            <a:off x="6762151" y="1764742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Conservative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772479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5551-FDD4-C3A9-3B0F-B31E7339C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8721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A97-F047-CE9F-C550-990F1235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Hazira Port</a:t>
            </a:r>
            <a:br>
              <a:rPr lang="en-US" dirty="0"/>
            </a:br>
            <a:r>
              <a:rPr lang="en-US" sz="3600" i="1" dirty="0"/>
              <a:t>liquefied natural gas terminal 20 miles south of Surat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D32DB-4E2D-1072-4BEA-77D0AE3D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 berths</a:t>
            </a:r>
          </a:p>
          <a:p>
            <a:pPr lvl="1"/>
            <a:r>
              <a:rPr lang="en-US" dirty="0"/>
              <a:t>4 multipurpose</a:t>
            </a:r>
          </a:p>
          <a:p>
            <a:pPr lvl="1"/>
            <a:r>
              <a:rPr lang="en-US" dirty="0"/>
              <a:t>2 container</a:t>
            </a:r>
          </a:p>
          <a:p>
            <a:r>
              <a:rPr lang="en-US" dirty="0"/>
              <a:t>32 acres of empty storage container</a:t>
            </a:r>
          </a:p>
          <a:p>
            <a:pPr lvl="1"/>
            <a:r>
              <a:rPr lang="en-US" dirty="0"/>
              <a:t>Possible 10 acre expansion</a:t>
            </a:r>
          </a:p>
          <a:p>
            <a:r>
              <a:rPr lang="en-US" dirty="0"/>
              <a:t>Up to 120,000 TEU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C918B-D996-6B8A-9A53-EE229E8ECF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2171700"/>
            <a:ext cx="46704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1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B35B1-919B-9EA1-D462-8A19F4AF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/>
              <a:t>Hazira Port – Analysis</a:t>
            </a:r>
            <a:br>
              <a:rPr lang="en-US" sz="3400"/>
            </a:br>
            <a:endParaRPr lang="en-US" sz="3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C5A42-DB1B-E508-E5A7-10E0214F4AFF}"/>
              </a:ext>
            </a:extLst>
          </p:cNvPr>
          <p:cNvSpPr txBox="1"/>
          <p:nvPr/>
        </p:nvSpPr>
        <p:spPr>
          <a:xfrm>
            <a:off x="1371600" y="2286000"/>
            <a:ext cx="328269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>
                <a:solidFill>
                  <a:schemeClr val="tx2"/>
                </a:solidFill>
              </a:rPr>
              <a:t>In developing this simulation and conducting the resulting financial analysis, we hope to identify areas that, when subject to targeted improvement, would yield the best increase in profits.</a:t>
            </a:r>
          </a:p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EA2007-931C-9DAE-2EBA-03F3B6D5EA5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574571550"/>
              </p:ext>
            </p:extLst>
          </p:nvPr>
        </p:nvGraphicFramePr>
        <p:xfrm>
          <a:off x="5031467" y="1232067"/>
          <a:ext cx="6517066" cy="4073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1887">
                  <a:extLst>
                    <a:ext uri="{9D8B030D-6E8A-4147-A177-3AD203B41FA5}">
                      <a16:colId xmlns:a16="http://schemas.microsoft.com/office/drawing/2014/main" val="2161737681"/>
                    </a:ext>
                  </a:extLst>
                </a:gridCol>
                <a:gridCol w="3295179">
                  <a:extLst>
                    <a:ext uri="{9D8B030D-6E8A-4147-A177-3AD203B41FA5}">
                      <a16:colId xmlns:a16="http://schemas.microsoft.com/office/drawing/2014/main" val="3552250601"/>
                    </a:ext>
                  </a:extLst>
                </a:gridCol>
              </a:tblGrid>
              <a:tr h="464374">
                <a:tc>
                  <a:txBody>
                    <a:bodyPr/>
                    <a:lstStyle/>
                    <a:p>
                      <a:r>
                        <a:rPr lang="en-US" sz="2100"/>
                        <a:t>Objective</a:t>
                      </a:r>
                    </a:p>
                  </a:txBody>
                  <a:tcPr marL="105540" marR="105540" marT="52770" marB="527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Key Methods</a:t>
                      </a:r>
                    </a:p>
                  </a:txBody>
                  <a:tcPr marL="105540" marR="105540" marT="52770" marB="52770"/>
                </a:tc>
                <a:extLst>
                  <a:ext uri="{0D108BD9-81ED-4DB2-BD59-A6C34878D82A}">
                    <a16:rowId xmlns:a16="http://schemas.microsoft.com/office/drawing/2014/main" val="3652129559"/>
                  </a:ext>
                </a:extLst>
              </a:tr>
              <a:tr h="1414230">
                <a:tc>
                  <a:txBody>
                    <a:bodyPr/>
                    <a:lstStyle/>
                    <a:p>
                      <a:r>
                        <a:rPr lang="en-US" sz="2100"/>
                        <a:t>Generate data related to key port operations</a:t>
                      </a:r>
                    </a:p>
                  </a:txBody>
                  <a:tcPr marL="105540" marR="105540" marT="52770" marB="527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Simulate berth occupancy, vessel arrivals, crane downtime, energy consumption</a:t>
                      </a:r>
                    </a:p>
                  </a:txBody>
                  <a:tcPr marL="105540" marR="105540" marT="52770" marB="52770"/>
                </a:tc>
                <a:extLst>
                  <a:ext uri="{0D108BD9-81ED-4DB2-BD59-A6C34878D82A}">
                    <a16:rowId xmlns:a16="http://schemas.microsoft.com/office/drawing/2014/main" val="2299193532"/>
                  </a:ext>
                </a:extLst>
              </a:tr>
              <a:tr h="1414230">
                <a:tc>
                  <a:txBody>
                    <a:bodyPr/>
                    <a:lstStyle/>
                    <a:p>
                      <a:r>
                        <a:rPr lang="en-US" sz="2100"/>
                        <a:t>Compute approximated costs</a:t>
                      </a:r>
                    </a:p>
                  </a:txBody>
                  <a:tcPr marL="105540" marR="105540" marT="52770" marB="527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Consolidate simulation results into annual volumes in order to compute costs</a:t>
                      </a:r>
                    </a:p>
                  </a:txBody>
                  <a:tcPr marL="105540" marR="105540" marT="52770" marB="52770"/>
                </a:tc>
                <a:extLst>
                  <a:ext uri="{0D108BD9-81ED-4DB2-BD59-A6C34878D82A}">
                    <a16:rowId xmlns:a16="http://schemas.microsoft.com/office/drawing/2014/main" val="1602486396"/>
                  </a:ext>
                </a:extLst>
              </a:tr>
              <a:tr h="780993">
                <a:tc>
                  <a:txBody>
                    <a:bodyPr/>
                    <a:lstStyle/>
                    <a:p>
                      <a:r>
                        <a:rPr lang="en-US" sz="2100"/>
                        <a:t>Apply various improvement scenarios</a:t>
                      </a:r>
                    </a:p>
                  </a:txBody>
                  <a:tcPr marL="105540" marR="105540" marT="52770" marB="52770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Modify simulation data and compute new costs</a:t>
                      </a:r>
                    </a:p>
                  </a:txBody>
                  <a:tcPr marL="105540" marR="105540" marT="52770" marB="52770"/>
                </a:tc>
                <a:extLst>
                  <a:ext uri="{0D108BD9-81ED-4DB2-BD59-A6C34878D82A}">
                    <a16:rowId xmlns:a16="http://schemas.microsoft.com/office/drawing/2014/main" val="3068751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471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D472-D3D8-211D-783F-CC1A3C9D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 &amp; Assumptions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9DF93A-4102-89F7-04F9-B49BDFF4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92969"/>
              </p:ext>
            </p:extLst>
          </p:nvPr>
        </p:nvGraphicFramePr>
        <p:xfrm>
          <a:off x="1371599" y="1700327"/>
          <a:ext cx="96012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08425669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920693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 / Fix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5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Little information on yard layout and resources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Treated resources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. e. lights) as one “pool” resource, which may later be adjusted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5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Missing financial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values are dynamically referenced – one update will propagate throughout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7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Underspecified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Dummy values inserted which may easily be updated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 port operations unknown 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. e. how are vessels assigned to berths upon arrival?)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 most intuitive and efficient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7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164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A3820-AA17-B0CC-4203-C8A288FC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Key Simulation: Vessel Turnaround</a:t>
            </a:r>
          </a:p>
        </p:txBody>
      </p:sp>
      <p:pic>
        <p:nvPicPr>
          <p:cNvPr id="7" name="Graphic 6" descr="Sailboat">
            <a:extLst>
              <a:ext uri="{FF2B5EF4-FFF2-40B4-BE49-F238E27FC236}">
                <a16:creationId xmlns:a16="http://schemas.microsoft.com/office/drawing/2014/main" id="{6F998484-B309-2C24-29EF-9EE8A7EBE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FD1D-5E43-72E7-830A-F2A5FCA60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the simulations answers…</a:t>
            </a:r>
          </a:p>
          <a:p>
            <a:r>
              <a:rPr lang="en-US" dirty="0"/>
              <a:t>When do vessels arrive?</a:t>
            </a:r>
          </a:p>
          <a:p>
            <a:r>
              <a:rPr lang="en-US" dirty="0"/>
              <a:t>Which berth are they assigned to upon arrival?</a:t>
            </a:r>
          </a:p>
          <a:p>
            <a:r>
              <a:rPr lang="en-US" dirty="0"/>
              <a:t>How long does processing take?</a:t>
            </a:r>
          </a:p>
          <a:p>
            <a:pPr marL="0" indent="0">
              <a:buNone/>
            </a:pPr>
            <a:r>
              <a:rPr lang="en-US" dirty="0"/>
              <a:t>Why is this relevant?</a:t>
            </a:r>
          </a:p>
          <a:p>
            <a:r>
              <a:rPr lang="en-US" dirty="0"/>
              <a:t>Foundation for later simulations (container movement, for example, as containers must be unloaded from vessels)</a:t>
            </a:r>
          </a:p>
        </p:txBody>
      </p:sp>
    </p:spTree>
    <p:extLst>
      <p:ext uri="{BB962C8B-B14F-4D97-AF65-F5344CB8AC3E}">
        <p14:creationId xmlns:p14="http://schemas.microsoft.com/office/powerpoint/2010/main" val="1409707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DD034-D5B3-6E1D-0472-DF630519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cap="all"/>
              <a:t>Figure: Vessel Turnaround</a:t>
            </a:r>
          </a:p>
        </p:txBody>
      </p:sp>
      <p:pic>
        <p:nvPicPr>
          <p:cNvPr id="4" name="Content Placeholder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7591A888-9770-7F83-B99A-CB546B03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1609024"/>
            <a:ext cx="6900380" cy="3639951"/>
          </a:xfrm>
          <a:prstGeom prst="rect">
            <a:avLst/>
          </a:prstGeom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6538AD2-2593-7C7F-5FBD-E2F11A74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Lines indicate time that a berth is occupied by a vessel.</a:t>
            </a: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E35C-3041-1CF4-7A9D-0588E8F6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960C3-A282-408F-14EC-4EE4D8A37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the provided unit costs and generated yearly simulation data, we have a total cost of 39,770 cr. Note that for the year ended March 2024, the total operating expenses were 31,958 </a:t>
            </a:r>
            <a:r>
              <a:rPr lang="en-US" dirty="0" err="1"/>
              <a:t>cr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7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2484-8B06-5043-3B03-E85F8DFE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 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79D44B-3B45-9E4C-9DC9-541E0B8061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84278760"/>
              </p:ext>
            </p:extLst>
          </p:nvPr>
        </p:nvGraphicFramePr>
        <p:xfrm>
          <a:off x="1278835" y="2938971"/>
          <a:ext cx="5466522" cy="28024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0706">
                  <a:extLst>
                    <a:ext uri="{9D8B030D-6E8A-4147-A177-3AD203B41FA5}">
                      <a16:colId xmlns:a16="http://schemas.microsoft.com/office/drawing/2014/main" val="3894628862"/>
                    </a:ext>
                  </a:extLst>
                </a:gridCol>
                <a:gridCol w="1837898">
                  <a:extLst>
                    <a:ext uri="{9D8B030D-6E8A-4147-A177-3AD203B41FA5}">
                      <a16:colId xmlns:a16="http://schemas.microsoft.com/office/drawing/2014/main" val="2511240890"/>
                    </a:ext>
                  </a:extLst>
                </a:gridCol>
                <a:gridCol w="1038959">
                  <a:extLst>
                    <a:ext uri="{9D8B030D-6E8A-4147-A177-3AD203B41FA5}">
                      <a16:colId xmlns:a16="http://schemas.microsoft.com/office/drawing/2014/main" val="3206409044"/>
                    </a:ext>
                  </a:extLst>
                </a:gridCol>
                <a:gridCol w="1038959">
                  <a:extLst>
                    <a:ext uri="{9D8B030D-6E8A-4147-A177-3AD203B41FA5}">
                      <a16:colId xmlns:a16="http://schemas.microsoft.com/office/drawing/2014/main" val="2275902859"/>
                    </a:ext>
                  </a:extLst>
                </a:gridCol>
              </a:tblGrid>
              <a:tr h="310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Metric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Volume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Unit Cost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Total Cost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7371834"/>
                  </a:ext>
                </a:extLst>
              </a:tr>
              <a:tr h="623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Quay Crane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52343.1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0.51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26694.981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0566421"/>
                  </a:ext>
                </a:extLst>
              </a:tr>
              <a:tr h="623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Yard Crane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122215.458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0.036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4399.7565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0758715"/>
                  </a:ext>
                </a:extLst>
              </a:tr>
              <a:tr h="6239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Container Moves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1543655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0.0055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8490.1025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9687298"/>
                  </a:ext>
                </a:extLst>
              </a:tr>
              <a:tr h="310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Truck Entry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47753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0.0038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181.4614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0073949"/>
                  </a:ext>
                </a:extLst>
              </a:tr>
              <a:tr h="31021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Energy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47753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0.000078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3.724734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3592061"/>
                  </a:ext>
                </a:extLst>
              </a:tr>
            </a:tbl>
          </a:graphicData>
        </a:graphic>
      </p:graphicFrame>
      <p:pic>
        <p:nvPicPr>
          <p:cNvPr id="7" name="Content Placeholder 6" descr="A pie chart with a number of different colored circles&#10;&#10;AI-generated content may be incorrect.">
            <a:extLst>
              <a:ext uri="{FF2B5EF4-FFF2-40B4-BE49-F238E27FC236}">
                <a16:creationId xmlns:a16="http://schemas.microsoft.com/office/drawing/2014/main" id="{D11346FE-8033-6EFB-14B8-68D930DAF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4763" y="2900681"/>
            <a:ext cx="4717151" cy="28407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15DF4A-0EB2-9C45-11B7-AECD96B047E8}"/>
              </a:ext>
            </a:extLst>
          </p:cNvPr>
          <p:cNvSpPr txBox="1"/>
          <p:nvPr/>
        </p:nvSpPr>
        <p:spPr>
          <a:xfrm>
            <a:off x="3509755" y="1890631"/>
            <a:ext cx="6029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Total Annual Cost: 39,770cr</a:t>
            </a:r>
          </a:p>
        </p:txBody>
      </p:sp>
    </p:spTree>
    <p:extLst>
      <p:ext uri="{BB962C8B-B14F-4D97-AF65-F5344CB8AC3E}">
        <p14:creationId xmlns:p14="http://schemas.microsoft.com/office/powerpoint/2010/main" val="17323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1BFC0-062C-83E3-08CB-95DD8579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9000"/>
              </a:lnSpc>
            </a:pPr>
            <a:r>
              <a:rPr lang="en-US" sz="2800"/>
              <a:t>Scenario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3CCFD-2465-3A64-5334-3729A9581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423" y="2286000"/>
            <a:ext cx="305303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Aft>
                <a:spcPts val="200"/>
              </a:spcAft>
            </a:pPr>
            <a:r>
              <a:rPr lang="en-US" dirty="0"/>
              <a:t>Based on these different parameters to modify vessel service time, crane downtime, and gate speed, we can recompute costs and determine percent saved.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741DB31-E6A3-D6EA-519D-FFBCBBB31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673491"/>
              </p:ext>
            </p:extLst>
          </p:nvPr>
        </p:nvGraphicFramePr>
        <p:xfrm>
          <a:off x="706695" y="640080"/>
          <a:ext cx="6900382" cy="1851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217">
                  <a:extLst>
                    <a:ext uri="{9D8B030D-6E8A-4147-A177-3AD203B41FA5}">
                      <a16:colId xmlns:a16="http://schemas.microsoft.com/office/drawing/2014/main" val="3648858965"/>
                    </a:ext>
                  </a:extLst>
                </a:gridCol>
                <a:gridCol w="2565318">
                  <a:extLst>
                    <a:ext uri="{9D8B030D-6E8A-4147-A177-3AD203B41FA5}">
                      <a16:colId xmlns:a16="http://schemas.microsoft.com/office/drawing/2014/main" val="763354999"/>
                    </a:ext>
                  </a:extLst>
                </a:gridCol>
                <a:gridCol w="1458808">
                  <a:extLst>
                    <a:ext uri="{9D8B030D-6E8A-4147-A177-3AD203B41FA5}">
                      <a16:colId xmlns:a16="http://schemas.microsoft.com/office/drawing/2014/main" val="3582760625"/>
                    </a:ext>
                  </a:extLst>
                </a:gridCol>
                <a:gridCol w="1081039">
                  <a:extLst>
                    <a:ext uri="{9D8B030D-6E8A-4147-A177-3AD203B41FA5}">
                      <a16:colId xmlns:a16="http://schemas.microsoft.com/office/drawing/2014/main" val="1384275600"/>
                    </a:ext>
                  </a:extLst>
                </a:gridCol>
              </a:tblGrid>
              <a:tr h="7140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Scenario Name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Vessel Service Time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Crane Downtime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Gate Speed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extLst>
                  <a:ext uri="{0D108BD9-81ED-4DB2-BD59-A6C34878D82A}">
                    <a16:rowId xmlns:a16="http://schemas.microsoft.com/office/drawing/2014/main" val="2698039700"/>
                  </a:ext>
                </a:extLst>
              </a:tr>
              <a:tr h="3792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Conservative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.95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.96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1.03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extLst>
                  <a:ext uri="{0D108BD9-81ED-4DB2-BD59-A6C34878D82A}">
                    <a16:rowId xmlns:a16="http://schemas.microsoft.com/office/drawing/2014/main" val="117057924"/>
                  </a:ext>
                </a:extLst>
              </a:tr>
              <a:tr h="3792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Moderate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.90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.92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1.06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extLst>
                  <a:ext uri="{0D108BD9-81ED-4DB2-BD59-A6C34878D82A}">
                    <a16:rowId xmlns:a16="http://schemas.microsoft.com/office/drawing/2014/main" val="2659905188"/>
                  </a:ext>
                </a:extLst>
              </a:tr>
              <a:tr h="3792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Aggressive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.80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>
                          <a:effectLst/>
                        </a:rPr>
                        <a:t>.85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kern="100" dirty="0">
                          <a:effectLst/>
                        </a:rPr>
                        <a:t>1.10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4566" marR="104566" marT="0" marB="0"/>
                </a:tc>
                <a:extLst>
                  <a:ext uri="{0D108BD9-81ED-4DB2-BD59-A6C34878D82A}">
                    <a16:rowId xmlns:a16="http://schemas.microsoft.com/office/drawing/2014/main" val="2471946525"/>
                  </a:ext>
                </a:extLst>
              </a:tr>
            </a:tbl>
          </a:graphicData>
        </a:graphic>
      </p:graphicFrame>
      <p:pic>
        <p:nvPicPr>
          <p:cNvPr id="8" name="Picture 7" descr="A graph of savings percent&#10;&#10;AI-generated content may be incorrect.">
            <a:extLst>
              <a:ext uri="{FF2B5EF4-FFF2-40B4-BE49-F238E27FC236}">
                <a16:creationId xmlns:a16="http://schemas.microsoft.com/office/drawing/2014/main" id="{1880B9B0-C0EE-B3C2-6569-28905EC6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179" y="2708923"/>
            <a:ext cx="6047717" cy="36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8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1207</TotalTime>
  <Words>472</Words>
  <Application>Microsoft Macintosh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Franklin Gothic Book</vt:lpstr>
      <vt:lpstr>Crop</vt:lpstr>
      <vt:lpstr>Hazira Port</vt:lpstr>
      <vt:lpstr>Hazira Port liquefied natural gas terminal 20 miles south of Surat</vt:lpstr>
      <vt:lpstr>Hazira Port – Analysis </vt:lpstr>
      <vt:lpstr>Model Limitations &amp; Assumptions</vt:lpstr>
      <vt:lpstr>Key Simulation: Vessel Turnaround</vt:lpstr>
      <vt:lpstr>Figure: Vessel Turnaround</vt:lpstr>
      <vt:lpstr>Cost Model</vt:lpstr>
      <vt:lpstr>Cost Model Results</vt:lpstr>
      <vt:lpstr>Scenario Model</vt:lpstr>
      <vt:lpstr>Sensitivity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Malmud</dc:creator>
  <cp:lastModifiedBy>Lucy Malmud</cp:lastModifiedBy>
  <cp:revision>5</cp:revision>
  <dcterms:created xsi:type="dcterms:W3CDTF">2025-05-29T21:05:54Z</dcterms:created>
  <dcterms:modified xsi:type="dcterms:W3CDTF">2025-05-30T17:13:46Z</dcterms:modified>
</cp:coreProperties>
</file>