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notesMasterIdLst>
    <p:notesMasterId r:id="rId19"/>
  </p:notesMasterIdLst>
  <p:handoutMasterIdLst>
    <p:handoutMasterId r:id="rId20"/>
  </p:handoutMasterIdLst>
  <p:sldIdLst>
    <p:sldId id="281" r:id="rId5"/>
    <p:sldId id="284" r:id="rId6"/>
    <p:sldId id="296" r:id="rId7"/>
    <p:sldId id="279" r:id="rId8"/>
    <p:sldId id="295" r:id="rId9"/>
    <p:sldId id="297" r:id="rId10"/>
    <p:sldId id="298" r:id="rId11"/>
    <p:sldId id="299" r:id="rId12"/>
    <p:sldId id="300" r:id="rId13"/>
    <p:sldId id="266" r:id="rId14"/>
    <p:sldId id="302" r:id="rId15"/>
    <p:sldId id="301" r:id="rId16"/>
    <p:sldId id="294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879" autoAdjust="0"/>
  </p:normalViewPr>
  <p:slideViewPr>
    <p:cSldViewPr snapToGrid="0">
      <p:cViewPr varScale="1">
        <p:scale>
          <a:sx n="120" d="100"/>
          <a:sy n="120" d="100"/>
        </p:scale>
        <p:origin x="210" y="10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8B8F2-F831-4C18-B9FE-EF94DFBEDD8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3364C-6890-4F41-B9F9-9A009E58D314}">
      <dgm:prSet/>
      <dgm:spPr/>
      <dgm:t>
        <a:bodyPr/>
        <a:lstStyle/>
        <a:p>
          <a:r>
            <a:rPr lang="en-US" baseline="0" dirty="0"/>
            <a:t>About this project</a:t>
          </a:r>
          <a:br>
            <a:rPr lang="en-US" baseline="0" dirty="0"/>
          </a:br>
          <a:r>
            <a:rPr lang="en-US" baseline="0" dirty="0"/>
            <a:t>About the dataset</a:t>
          </a:r>
          <a:endParaRPr lang="en-US" dirty="0"/>
        </a:p>
      </dgm:t>
    </dgm:pt>
    <dgm:pt modelId="{87CD2168-B8CD-4270-8D8C-3FA06EC3BA60}" type="parTrans" cxnId="{D3C83419-2926-4662-9E78-6E622017B77D}">
      <dgm:prSet/>
      <dgm:spPr/>
      <dgm:t>
        <a:bodyPr/>
        <a:lstStyle/>
        <a:p>
          <a:endParaRPr lang="en-US"/>
        </a:p>
      </dgm:t>
    </dgm:pt>
    <dgm:pt modelId="{C29D0551-15FF-4A40-B07B-983DC8348950}" type="sibTrans" cxnId="{D3C83419-2926-4662-9E78-6E622017B77D}">
      <dgm:prSet/>
      <dgm:spPr/>
      <dgm:t>
        <a:bodyPr/>
        <a:lstStyle/>
        <a:p>
          <a:endParaRPr lang="en-US"/>
        </a:p>
      </dgm:t>
    </dgm:pt>
    <dgm:pt modelId="{8C2C587F-78A5-45A0-B614-87EEC4E9D5FF}">
      <dgm:prSet/>
      <dgm:spPr/>
      <dgm:t>
        <a:bodyPr/>
        <a:lstStyle/>
        <a:p>
          <a:r>
            <a:rPr lang="en-US" baseline="0" dirty="0"/>
            <a:t>Data preprocessing</a:t>
          </a:r>
          <a:endParaRPr lang="en-US" dirty="0"/>
        </a:p>
      </dgm:t>
    </dgm:pt>
    <dgm:pt modelId="{A26AC98C-FE81-47FF-813B-FF2D2047E9DE}" type="parTrans" cxnId="{42F408F5-39E0-49E4-A0AB-4D1AA5CB5FB0}">
      <dgm:prSet/>
      <dgm:spPr/>
      <dgm:t>
        <a:bodyPr/>
        <a:lstStyle/>
        <a:p>
          <a:endParaRPr lang="en-US"/>
        </a:p>
      </dgm:t>
    </dgm:pt>
    <dgm:pt modelId="{27631727-065D-46F4-A426-86D32A562C38}" type="sibTrans" cxnId="{42F408F5-39E0-49E4-A0AB-4D1AA5CB5FB0}">
      <dgm:prSet/>
      <dgm:spPr/>
      <dgm:t>
        <a:bodyPr/>
        <a:lstStyle/>
        <a:p>
          <a:endParaRPr lang="en-US"/>
        </a:p>
      </dgm:t>
    </dgm:pt>
    <dgm:pt modelId="{9B9A057B-303C-4EC9-8157-E6A8E9703051}">
      <dgm:prSet/>
      <dgm:spPr/>
      <dgm:t>
        <a:bodyPr/>
        <a:lstStyle/>
        <a:p>
          <a:r>
            <a:rPr lang="en-US" baseline="0"/>
            <a:t>Exploratory analysis</a:t>
          </a:r>
          <a:endParaRPr lang="en-US"/>
        </a:p>
      </dgm:t>
    </dgm:pt>
    <dgm:pt modelId="{318694E9-790C-41D4-A54E-0EC2BBCFCD10}" type="parTrans" cxnId="{285D30B6-509B-4EF7-A090-F6AD9FB51202}">
      <dgm:prSet/>
      <dgm:spPr/>
      <dgm:t>
        <a:bodyPr/>
        <a:lstStyle/>
        <a:p>
          <a:endParaRPr lang="en-US"/>
        </a:p>
      </dgm:t>
    </dgm:pt>
    <dgm:pt modelId="{C80346AF-104D-4E27-8B18-462BCC0E6B6D}" type="sibTrans" cxnId="{285D30B6-509B-4EF7-A090-F6AD9FB51202}">
      <dgm:prSet/>
      <dgm:spPr/>
      <dgm:t>
        <a:bodyPr/>
        <a:lstStyle/>
        <a:p>
          <a:endParaRPr lang="en-US"/>
        </a:p>
      </dgm:t>
    </dgm:pt>
    <dgm:pt modelId="{2A18C726-7378-4E3B-B7FC-2AC296D38D22}">
      <dgm:prSet/>
      <dgm:spPr/>
      <dgm:t>
        <a:bodyPr/>
        <a:lstStyle/>
        <a:p>
          <a:r>
            <a:rPr lang="en-US" baseline="0"/>
            <a:t>Data cleansing</a:t>
          </a:r>
          <a:endParaRPr lang="en-US"/>
        </a:p>
      </dgm:t>
    </dgm:pt>
    <dgm:pt modelId="{140F3DB4-9221-44F2-B7D3-39A2128817C1}" type="parTrans" cxnId="{0C99FD9A-DD5B-4524-BE45-9FFE4CE2206E}">
      <dgm:prSet/>
      <dgm:spPr/>
      <dgm:t>
        <a:bodyPr/>
        <a:lstStyle/>
        <a:p>
          <a:endParaRPr lang="en-US"/>
        </a:p>
      </dgm:t>
    </dgm:pt>
    <dgm:pt modelId="{5A3B067E-1317-482F-97D9-05A67A9FE50C}" type="sibTrans" cxnId="{0C99FD9A-DD5B-4524-BE45-9FFE4CE2206E}">
      <dgm:prSet/>
      <dgm:spPr/>
      <dgm:t>
        <a:bodyPr/>
        <a:lstStyle/>
        <a:p>
          <a:endParaRPr lang="en-US"/>
        </a:p>
      </dgm:t>
    </dgm:pt>
    <dgm:pt modelId="{745DD824-073C-4D54-9323-FCD718E99AF3}">
      <dgm:prSet/>
      <dgm:spPr/>
      <dgm:t>
        <a:bodyPr/>
        <a:lstStyle/>
        <a:p>
          <a:r>
            <a:rPr lang="en-US" baseline="0"/>
            <a:t>Feature engineering</a:t>
          </a:r>
          <a:endParaRPr lang="en-US"/>
        </a:p>
      </dgm:t>
    </dgm:pt>
    <dgm:pt modelId="{AB77CB89-6936-4FA1-9A3B-F4D3EE20E260}" type="parTrans" cxnId="{8ADEDBA1-393A-48A6-A7FF-1DBB37CF3542}">
      <dgm:prSet/>
      <dgm:spPr/>
      <dgm:t>
        <a:bodyPr/>
        <a:lstStyle/>
        <a:p>
          <a:endParaRPr lang="en-US"/>
        </a:p>
      </dgm:t>
    </dgm:pt>
    <dgm:pt modelId="{8B1C4A73-8F93-44F1-BE31-AF481CF3786F}" type="sibTrans" cxnId="{8ADEDBA1-393A-48A6-A7FF-1DBB37CF3542}">
      <dgm:prSet/>
      <dgm:spPr/>
      <dgm:t>
        <a:bodyPr/>
        <a:lstStyle/>
        <a:p>
          <a:endParaRPr lang="en-US"/>
        </a:p>
      </dgm:t>
    </dgm:pt>
    <dgm:pt modelId="{F8CAB54E-9143-4B96-B315-576570F6B823}">
      <dgm:prSet/>
      <dgm:spPr/>
      <dgm:t>
        <a:bodyPr/>
        <a:lstStyle/>
        <a:p>
          <a:r>
            <a:rPr lang="en-US" baseline="0"/>
            <a:t>Model training and tuning</a:t>
          </a:r>
          <a:endParaRPr lang="en-US"/>
        </a:p>
      </dgm:t>
    </dgm:pt>
    <dgm:pt modelId="{66BF3720-3733-4A08-B437-A4D72EA0ECBF}" type="parTrans" cxnId="{6D0CED3F-ED87-4260-AA8C-698FD6708416}">
      <dgm:prSet/>
      <dgm:spPr/>
      <dgm:t>
        <a:bodyPr/>
        <a:lstStyle/>
        <a:p>
          <a:endParaRPr lang="en-US"/>
        </a:p>
      </dgm:t>
    </dgm:pt>
    <dgm:pt modelId="{7C2C40C2-5080-4CCC-A629-D98686BC0059}" type="sibTrans" cxnId="{6D0CED3F-ED87-4260-AA8C-698FD6708416}">
      <dgm:prSet/>
      <dgm:spPr/>
      <dgm:t>
        <a:bodyPr/>
        <a:lstStyle/>
        <a:p>
          <a:endParaRPr lang="en-US"/>
        </a:p>
      </dgm:t>
    </dgm:pt>
    <dgm:pt modelId="{E0C55432-47DA-4534-B45A-ED7F8A9741AC}">
      <dgm:prSet/>
      <dgm:spPr/>
      <dgm:t>
        <a:bodyPr/>
        <a:lstStyle/>
        <a:p>
          <a:r>
            <a:rPr lang="en-US" baseline="0"/>
            <a:t>FINAL TIPS &amp; TAKEAWAYS</a:t>
          </a:r>
          <a:endParaRPr lang="en-US"/>
        </a:p>
      </dgm:t>
    </dgm:pt>
    <dgm:pt modelId="{4EE20100-2E2A-42FA-B188-E0AE7EE9FB9F}" type="parTrans" cxnId="{267223D9-C6EC-4E19-95C3-66BF97B660A1}">
      <dgm:prSet/>
      <dgm:spPr/>
      <dgm:t>
        <a:bodyPr/>
        <a:lstStyle/>
        <a:p>
          <a:endParaRPr lang="en-US"/>
        </a:p>
      </dgm:t>
    </dgm:pt>
    <dgm:pt modelId="{DB15C741-69EB-4CFC-9DFB-EDB4973CB36E}" type="sibTrans" cxnId="{267223D9-C6EC-4E19-95C3-66BF97B660A1}">
      <dgm:prSet/>
      <dgm:spPr/>
      <dgm:t>
        <a:bodyPr/>
        <a:lstStyle/>
        <a:p>
          <a:endParaRPr lang="en-US"/>
        </a:p>
      </dgm:t>
    </dgm:pt>
    <dgm:pt modelId="{766133A6-FA69-4FF1-A909-F3F87AFB278B}" type="pres">
      <dgm:prSet presAssocID="{5A38B8F2-F831-4C18-B9FE-EF94DFBEDD8C}" presName="Name0" presStyleCnt="0">
        <dgm:presLayoutVars>
          <dgm:dir/>
          <dgm:animLvl val="lvl"/>
          <dgm:resizeHandles val="exact"/>
        </dgm:presLayoutVars>
      </dgm:prSet>
      <dgm:spPr/>
    </dgm:pt>
    <dgm:pt modelId="{782A307B-C4F8-43B4-9C3D-27FD88499A17}" type="pres">
      <dgm:prSet presAssocID="{B1B3364C-6890-4F41-B9F9-9A009E58D314}" presName="linNode" presStyleCnt="0"/>
      <dgm:spPr/>
    </dgm:pt>
    <dgm:pt modelId="{83F51C5F-1BA1-4FF0-A6D1-B6303D4F0B16}" type="pres">
      <dgm:prSet presAssocID="{B1B3364C-6890-4F41-B9F9-9A009E58D314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D114C1B4-F399-4593-92CF-EB088B393DF8}" type="pres">
      <dgm:prSet presAssocID="{C29D0551-15FF-4A40-B07B-983DC8348950}" presName="sp" presStyleCnt="0"/>
      <dgm:spPr/>
    </dgm:pt>
    <dgm:pt modelId="{5DCED7C9-58DC-4047-B728-5BE0E3E52751}" type="pres">
      <dgm:prSet presAssocID="{8C2C587F-78A5-45A0-B614-87EEC4E9D5FF}" presName="linNode" presStyleCnt="0"/>
      <dgm:spPr/>
    </dgm:pt>
    <dgm:pt modelId="{B321573A-0729-46F3-B0F9-189DD8AD64DF}" type="pres">
      <dgm:prSet presAssocID="{8C2C587F-78A5-45A0-B614-87EEC4E9D5FF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51F7DE7D-18C7-4F61-A659-B3C2EC284FCC}" type="pres">
      <dgm:prSet presAssocID="{27631727-065D-46F4-A426-86D32A562C38}" presName="sp" presStyleCnt="0"/>
      <dgm:spPr/>
    </dgm:pt>
    <dgm:pt modelId="{8FA3E1A9-8997-43B0-B5D6-AB76D4982528}" type="pres">
      <dgm:prSet presAssocID="{9B9A057B-303C-4EC9-8157-E6A8E9703051}" presName="linNode" presStyleCnt="0"/>
      <dgm:spPr/>
    </dgm:pt>
    <dgm:pt modelId="{27FDB3BB-BFAC-416E-9B01-4CB49FE47EAE}" type="pres">
      <dgm:prSet presAssocID="{9B9A057B-303C-4EC9-8157-E6A8E9703051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31836838-C0A8-4967-AB1E-D3151326EA3A}" type="pres">
      <dgm:prSet presAssocID="{C80346AF-104D-4E27-8B18-462BCC0E6B6D}" presName="sp" presStyleCnt="0"/>
      <dgm:spPr/>
    </dgm:pt>
    <dgm:pt modelId="{F75E2A3E-90FD-4F3D-ADFC-95E3A53DE06F}" type="pres">
      <dgm:prSet presAssocID="{2A18C726-7378-4E3B-B7FC-2AC296D38D22}" presName="linNode" presStyleCnt="0"/>
      <dgm:spPr/>
    </dgm:pt>
    <dgm:pt modelId="{A38BCEA2-B026-45C0-B9E1-ED2735F2D106}" type="pres">
      <dgm:prSet presAssocID="{2A18C726-7378-4E3B-B7FC-2AC296D38D22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93BABF85-13DC-4A87-B7B3-C9A778708777}" type="pres">
      <dgm:prSet presAssocID="{5A3B067E-1317-482F-97D9-05A67A9FE50C}" presName="sp" presStyleCnt="0"/>
      <dgm:spPr/>
    </dgm:pt>
    <dgm:pt modelId="{B73048C7-FA12-4A4D-9275-FACE416C7C1C}" type="pres">
      <dgm:prSet presAssocID="{745DD824-073C-4D54-9323-FCD718E99AF3}" presName="linNode" presStyleCnt="0"/>
      <dgm:spPr/>
    </dgm:pt>
    <dgm:pt modelId="{4ED75E16-73AF-4298-8592-9AB8FCE8FFE4}" type="pres">
      <dgm:prSet presAssocID="{745DD824-073C-4D54-9323-FCD718E99AF3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9C545F7F-401D-4C5F-A66C-5B5CD802EBA5}" type="pres">
      <dgm:prSet presAssocID="{8B1C4A73-8F93-44F1-BE31-AF481CF3786F}" presName="sp" presStyleCnt="0"/>
      <dgm:spPr/>
    </dgm:pt>
    <dgm:pt modelId="{90E6B3AE-229A-46A8-811C-034619E02EA8}" type="pres">
      <dgm:prSet presAssocID="{F8CAB54E-9143-4B96-B315-576570F6B823}" presName="linNode" presStyleCnt="0"/>
      <dgm:spPr/>
    </dgm:pt>
    <dgm:pt modelId="{4832CC49-3800-4AB7-AC54-A7E8D4F0F55B}" type="pres">
      <dgm:prSet presAssocID="{F8CAB54E-9143-4B96-B315-576570F6B823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842B396A-C490-4940-A2A6-CFF001977922}" type="pres">
      <dgm:prSet presAssocID="{7C2C40C2-5080-4CCC-A629-D98686BC0059}" presName="sp" presStyleCnt="0"/>
      <dgm:spPr/>
    </dgm:pt>
    <dgm:pt modelId="{FFB6B58B-6550-4EB4-A62C-7FC8C1C0E875}" type="pres">
      <dgm:prSet presAssocID="{E0C55432-47DA-4534-B45A-ED7F8A9741AC}" presName="linNode" presStyleCnt="0"/>
      <dgm:spPr/>
    </dgm:pt>
    <dgm:pt modelId="{ED6770FB-22E6-4C6C-B7E9-001ED02A63F9}" type="pres">
      <dgm:prSet presAssocID="{E0C55432-47DA-4534-B45A-ED7F8A9741AC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F59C6510-C8E8-4032-9B9C-A233459888E6}" type="presOf" srcId="{745DD824-073C-4D54-9323-FCD718E99AF3}" destId="{4ED75E16-73AF-4298-8592-9AB8FCE8FFE4}" srcOrd="0" destOrd="0" presId="urn:microsoft.com/office/officeart/2005/8/layout/vList5"/>
    <dgm:cxn modelId="{D3C83419-2926-4662-9E78-6E622017B77D}" srcId="{5A38B8F2-F831-4C18-B9FE-EF94DFBEDD8C}" destId="{B1B3364C-6890-4F41-B9F9-9A009E58D314}" srcOrd="0" destOrd="0" parTransId="{87CD2168-B8CD-4270-8D8C-3FA06EC3BA60}" sibTransId="{C29D0551-15FF-4A40-B07B-983DC8348950}"/>
    <dgm:cxn modelId="{6D0CED3F-ED87-4260-AA8C-698FD6708416}" srcId="{5A38B8F2-F831-4C18-B9FE-EF94DFBEDD8C}" destId="{F8CAB54E-9143-4B96-B315-576570F6B823}" srcOrd="5" destOrd="0" parTransId="{66BF3720-3733-4A08-B437-A4D72EA0ECBF}" sibTransId="{7C2C40C2-5080-4CCC-A629-D98686BC0059}"/>
    <dgm:cxn modelId="{1A82E644-CA67-45CA-A49F-C58ADE56778D}" type="presOf" srcId="{9B9A057B-303C-4EC9-8157-E6A8E9703051}" destId="{27FDB3BB-BFAC-416E-9B01-4CB49FE47EAE}" srcOrd="0" destOrd="0" presId="urn:microsoft.com/office/officeart/2005/8/layout/vList5"/>
    <dgm:cxn modelId="{71E3387E-469A-4D3E-8C63-A3E288589F8E}" type="presOf" srcId="{8C2C587F-78A5-45A0-B614-87EEC4E9D5FF}" destId="{B321573A-0729-46F3-B0F9-189DD8AD64DF}" srcOrd="0" destOrd="0" presId="urn:microsoft.com/office/officeart/2005/8/layout/vList5"/>
    <dgm:cxn modelId="{0C99FD9A-DD5B-4524-BE45-9FFE4CE2206E}" srcId="{5A38B8F2-F831-4C18-B9FE-EF94DFBEDD8C}" destId="{2A18C726-7378-4E3B-B7FC-2AC296D38D22}" srcOrd="3" destOrd="0" parTransId="{140F3DB4-9221-44F2-B7D3-39A2128817C1}" sibTransId="{5A3B067E-1317-482F-97D9-05A67A9FE50C}"/>
    <dgm:cxn modelId="{F98311A0-FF1E-4858-B088-4379B781081C}" type="presOf" srcId="{F8CAB54E-9143-4B96-B315-576570F6B823}" destId="{4832CC49-3800-4AB7-AC54-A7E8D4F0F55B}" srcOrd="0" destOrd="0" presId="urn:microsoft.com/office/officeart/2005/8/layout/vList5"/>
    <dgm:cxn modelId="{8ADEDBA1-393A-48A6-A7FF-1DBB37CF3542}" srcId="{5A38B8F2-F831-4C18-B9FE-EF94DFBEDD8C}" destId="{745DD824-073C-4D54-9323-FCD718E99AF3}" srcOrd="4" destOrd="0" parTransId="{AB77CB89-6936-4FA1-9A3B-F4D3EE20E260}" sibTransId="{8B1C4A73-8F93-44F1-BE31-AF481CF3786F}"/>
    <dgm:cxn modelId="{54E7E0AD-97E6-4763-A36F-56477A1A0D57}" type="presOf" srcId="{2A18C726-7378-4E3B-B7FC-2AC296D38D22}" destId="{A38BCEA2-B026-45C0-B9E1-ED2735F2D106}" srcOrd="0" destOrd="0" presId="urn:microsoft.com/office/officeart/2005/8/layout/vList5"/>
    <dgm:cxn modelId="{285D30B6-509B-4EF7-A090-F6AD9FB51202}" srcId="{5A38B8F2-F831-4C18-B9FE-EF94DFBEDD8C}" destId="{9B9A057B-303C-4EC9-8157-E6A8E9703051}" srcOrd="2" destOrd="0" parTransId="{318694E9-790C-41D4-A54E-0EC2BBCFCD10}" sibTransId="{C80346AF-104D-4E27-8B18-462BCC0E6B6D}"/>
    <dgm:cxn modelId="{267223D9-C6EC-4E19-95C3-66BF97B660A1}" srcId="{5A38B8F2-F831-4C18-B9FE-EF94DFBEDD8C}" destId="{E0C55432-47DA-4534-B45A-ED7F8A9741AC}" srcOrd="6" destOrd="0" parTransId="{4EE20100-2E2A-42FA-B188-E0AE7EE9FB9F}" sibTransId="{DB15C741-69EB-4CFC-9DFB-EDB4973CB36E}"/>
    <dgm:cxn modelId="{280BA5DD-1250-4B7F-A1F0-C0BDABF0CE8C}" type="presOf" srcId="{E0C55432-47DA-4534-B45A-ED7F8A9741AC}" destId="{ED6770FB-22E6-4C6C-B7E9-001ED02A63F9}" srcOrd="0" destOrd="0" presId="urn:microsoft.com/office/officeart/2005/8/layout/vList5"/>
    <dgm:cxn modelId="{41A090E0-D68C-40DD-AD09-5DC0BDD2A720}" type="presOf" srcId="{B1B3364C-6890-4F41-B9F9-9A009E58D314}" destId="{83F51C5F-1BA1-4FF0-A6D1-B6303D4F0B16}" srcOrd="0" destOrd="0" presId="urn:microsoft.com/office/officeart/2005/8/layout/vList5"/>
    <dgm:cxn modelId="{9F3F19E4-4CD0-450E-B69C-C17C38F9F0C5}" type="presOf" srcId="{5A38B8F2-F831-4C18-B9FE-EF94DFBEDD8C}" destId="{766133A6-FA69-4FF1-A909-F3F87AFB278B}" srcOrd="0" destOrd="0" presId="urn:microsoft.com/office/officeart/2005/8/layout/vList5"/>
    <dgm:cxn modelId="{42F408F5-39E0-49E4-A0AB-4D1AA5CB5FB0}" srcId="{5A38B8F2-F831-4C18-B9FE-EF94DFBEDD8C}" destId="{8C2C587F-78A5-45A0-B614-87EEC4E9D5FF}" srcOrd="1" destOrd="0" parTransId="{A26AC98C-FE81-47FF-813B-FF2D2047E9DE}" sibTransId="{27631727-065D-46F4-A426-86D32A562C38}"/>
    <dgm:cxn modelId="{035CF753-729A-4ACD-96D2-B75B28DA4F01}" type="presParOf" srcId="{766133A6-FA69-4FF1-A909-F3F87AFB278B}" destId="{782A307B-C4F8-43B4-9C3D-27FD88499A17}" srcOrd="0" destOrd="0" presId="urn:microsoft.com/office/officeart/2005/8/layout/vList5"/>
    <dgm:cxn modelId="{D1612396-91AB-4DAB-BB86-5483BD807211}" type="presParOf" srcId="{782A307B-C4F8-43B4-9C3D-27FD88499A17}" destId="{83F51C5F-1BA1-4FF0-A6D1-B6303D4F0B16}" srcOrd="0" destOrd="0" presId="urn:microsoft.com/office/officeart/2005/8/layout/vList5"/>
    <dgm:cxn modelId="{EDCF9B85-DEC5-470C-9524-BE561130B300}" type="presParOf" srcId="{766133A6-FA69-4FF1-A909-F3F87AFB278B}" destId="{D114C1B4-F399-4593-92CF-EB088B393DF8}" srcOrd="1" destOrd="0" presId="urn:microsoft.com/office/officeart/2005/8/layout/vList5"/>
    <dgm:cxn modelId="{AF7F1BFE-B99E-4860-B00C-92819D56A671}" type="presParOf" srcId="{766133A6-FA69-4FF1-A909-F3F87AFB278B}" destId="{5DCED7C9-58DC-4047-B728-5BE0E3E52751}" srcOrd="2" destOrd="0" presId="urn:microsoft.com/office/officeart/2005/8/layout/vList5"/>
    <dgm:cxn modelId="{99975384-1BA5-4D67-BCEC-7DDC5D176950}" type="presParOf" srcId="{5DCED7C9-58DC-4047-B728-5BE0E3E52751}" destId="{B321573A-0729-46F3-B0F9-189DD8AD64DF}" srcOrd="0" destOrd="0" presId="urn:microsoft.com/office/officeart/2005/8/layout/vList5"/>
    <dgm:cxn modelId="{026B56B8-4948-4DC3-A3AE-CF349869DC99}" type="presParOf" srcId="{766133A6-FA69-4FF1-A909-F3F87AFB278B}" destId="{51F7DE7D-18C7-4F61-A659-B3C2EC284FCC}" srcOrd="3" destOrd="0" presId="urn:microsoft.com/office/officeart/2005/8/layout/vList5"/>
    <dgm:cxn modelId="{2C1A69D1-4AFB-48E6-AB5E-E38BD9A01FB6}" type="presParOf" srcId="{766133A6-FA69-4FF1-A909-F3F87AFB278B}" destId="{8FA3E1A9-8997-43B0-B5D6-AB76D4982528}" srcOrd="4" destOrd="0" presId="urn:microsoft.com/office/officeart/2005/8/layout/vList5"/>
    <dgm:cxn modelId="{D54E86DF-876A-4A79-A5C6-3DF5A5924793}" type="presParOf" srcId="{8FA3E1A9-8997-43B0-B5D6-AB76D4982528}" destId="{27FDB3BB-BFAC-416E-9B01-4CB49FE47EAE}" srcOrd="0" destOrd="0" presId="urn:microsoft.com/office/officeart/2005/8/layout/vList5"/>
    <dgm:cxn modelId="{6A0BDD66-C137-429D-9644-865D85913B7F}" type="presParOf" srcId="{766133A6-FA69-4FF1-A909-F3F87AFB278B}" destId="{31836838-C0A8-4967-AB1E-D3151326EA3A}" srcOrd="5" destOrd="0" presId="urn:microsoft.com/office/officeart/2005/8/layout/vList5"/>
    <dgm:cxn modelId="{D0302B46-4B4A-40EC-BCB4-C05787B3619C}" type="presParOf" srcId="{766133A6-FA69-4FF1-A909-F3F87AFB278B}" destId="{F75E2A3E-90FD-4F3D-ADFC-95E3A53DE06F}" srcOrd="6" destOrd="0" presId="urn:microsoft.com/office/officeart/2005/8/layout/vList5"/>
    <dgm:cxn modelId="{5373DA8D-CAF6-46C1-B145-111C335A8F72}" type="presParOf" srcId="{F75E2A3E-90FD-4F3D-ADFC-95E3A53DE06F}" destId="{A38BCEA2-B026-45C0-B9E1-ED2735F2D106}" srcOrd="0" destOrd="0" presId="urn:microsoft.com/office/officeart/2005/8/layout/vList5"/>
    <dgm:cxn modelId="{BAFEC7D7-D97D-41C0-87D7-48012FBF32AE}" type="presParOf" srcId="{766133A6-FA69-4FF1-A909-F3F87AFB278B}" destId="{93BABF85-13DC-4A87-B7B3-C9A778708777}" srcOrd="7" destOrd="0" presId="urn:microsoft.com/office/officeart/2005/8/layout/vList5"/>
    <dgm:cxn modelId="{632BC775-4009-48D0-BD2A-1641D30F9A98}" type="presParOf" srcId="{766133A6-FA69-4FF1-A909-F3F87AFB278B}" destId="{B73048C7-FA12-4A4D-9275-FACE416C7C1C}" srcOrd="8" destOrd="0" presId="urn:microsoft.com/office/officeart/2005/8/layout/vList5"/>
    <dgm:cxn modelId="{BDDC0A10-9215-4040-9D68-9A05246DA1DC}" type="presParOf" srcId="{B73048C7-FA12-4A4D-9275-FACE416C7C1C}" destId="{4ED75E16-73AF-4298-8592-9AB8FCE8FFE4}" srcOrd="0" destOrd="0" presId="urn:microsoft.com/office/officeart/2005/8/layout/vList5"/>
    <dgm:cxn modelId="{67E4AC23-7B5F-4A10-980A-8ECC0A8C53F4}" type="presParOf" srcId="{766133A6-FA69-4FF1-A909-F3F87AFB278B}" destId="{9C545F7F-401D-4C5F-A66C-5B5CD802EBA5}" srcOrd="9" destOrd="0" presId="urn:microsoft.com/office/officeart/2005/8/layout/vList5"/>
    <dgm:cxn modelId="{2E1305C6-1464-4B16-8405-9B0D41DED236}" type="presParOf" srcId="{766133A6-FA69-4FF1-A909-F3F87AFB278B}" destId="{90E6B3AE-229A-46A8-811C-034619E02EA8}" srcOrd="10" destOrd="0" presId="urn:microsoft.com/office/officeart/2005/8/layout/vList5"/>
    <dgm:cxn modelId="{81FE51D3-DC45-4CA1-A1AF-A8E952426F12}" type="presParOf" srcId="{90E6B3AE-229A-46A8-811C-034619E02EA8}" destId="{4832CC49-3800-4AB7-AC54-A7E8D4F0F55B}" srcOrd="0" destOrd="0" presId="urn:microsoft.com/office/officeart/2005/8/layout/vList5"/>
    <dgm:cxn modelId="{F98C166E-AD67-459D-90CC-7F1C416E685C}" type="presParOf" srcId="{766133A6-FA69-4FF1-A909-F3F87AFB278B}" destId="{842B396A-C490-4940-A2A6-CFF001977922}" srcOrd="11" destOrd="0" presId="urn:microsoft.com/office/officeart/2005/8/layout/vList5"/>
    <dgm:cxn modelId="{74860995-F17D-4291-A8F8-D7BC5D1F4736}" type="presParOf" srcId="{766133A6-FA69-4FF1-A909-F3F87AFB278B}" destId="{FFB6B58B-6550-4EB4-A62C-7FC8C1C0E875}" srcOrd="12" destOrd="0" presId="urn:microsoft.com/office/officeart/2005/8/layout/vList5"/>
    <dgm:cxn modelId="{DDAF0325-A987-49BB-ACDD-95311D27C5BB}" type="presParOf" srcId="{FFB6B58B-6550-4EB4-A62C-7FC8C1C0E875}" destId="{ED6770FB-22E6-4C6C-B7E9-001ED02A63F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51C5F-1BA1-4FF0-A6D1-B6303D4F0B16}">
      <dsp:nvSpPr>
        <dsp:cNvPr id="0" name=""/>
        <dsp:cNvSpPr/>
      </dsp:nvSpPr>
      <dsp:spPr>
        <a:xfrm>
          <a:off x="1547895" y="331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About this project</a:t>
          </a:r>
          <a:br>
            <a:rPr lang="en-US" sz="1500" kern="1200" baseline="0" dirty="0"/>
          </a:br>
          <a:r>
            <a:rPr lang="en-US" sz="1500" kern="1200" baseline="0" dirty="0"/>
            <a:t>About the dataset</a:t>
          </a:r>
          <a:endParaRPr lang="en-US" sz="1500" kern="1200" dirty="0"/>
        </a:p>
      </dsp:txBody>
      <dsp:txXfrm>
        <a:off x="1573817" y="26253"/>
        <a:ext cx="1689538" cy="479168"/>
      </dsp:txXfrm>
    </dsp:sp>
    <dsp:sp modelId="{B321573A-0729-46F3-B0F9-189DD8AD64DF}">
      <dsp:nvSpPr>
        <dsp:cNvPr id="0" name=""/>
        <dsp:cNvSpPr/>
      </dsp:nvSpPr>
      <dsp:spPr>
        <a:xfrm>
          <a:off x="1547895" y="557894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Data preprocessing</a:t>
          </a:r>
          <a:endParaRPr lang="en-US" sz="1500" kern="1200" dirty="0"/>
        </a:p>
      </dsp:txBody>
      <dsp:txXfrm>
        <a:off x="1573817" y="583816"/>
        <a:ext cx="1689538" cy="479168"/>
      </dsp:txXfrm>
    </dsp:sp>
    <dsp:sp modelId="{27FDB3BB-BFAC-416E-9B01-4CB49FE47EAE}">
      <dsp:nvSpPr>
        <dsp:cNvPr id="0" name=""/>
        <dsp:cNvSpPr/>
      </dsp:nvSpPr>
      <dsp:spPr>
        <a:xfrm>
          <a:off x="1547895" y="1115458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Exploratory analysis</a:t>
          </a:r>
          <a:endParaRPr lang="en-US" sz="1500" kern="1200"/>
        </a:p>
      </dsp:txBody>
      <dsp:txXfrm>
        <a:off x="1573817" y="1141380"/>
        <a:ext cx="1689538" cy="479168"/>
      </dsp:txXfrm>
    </dsp:sp>
    <dsp:sp modelId="{A38BCEA2-B026-45C0-B9E1-ED2735F2D106}">
      <dsp:nvSpPr>
        <dsp:cNvPr id="0" name=""/>
        <dsp:cNvSpPr/>
      </dsp:nvSpPr>
      <dsp:spPr>
        <a:xfrm>
          <a:off x="1547895" y="1673021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Data cleansing</a:t>
          </a:r>
          <a:endParaRPr lang="en-US" sz="1500" kern="1200"/>
        </a:p>
      </dsp:txBody>
      <dsp:txXfrm>
        <a:off x="1573817" y="1698943"/>
        <a:ext cx="1689538" cy="479168"/>
      </dsp:txXfrm>
    </dsp:sp>
    <dsp:sp modelId="{4ED75E16-73AF-4298-8592-9AB8FCE8FFE4}">
      <dsp:nvSpPr>
        <dsp:cNvPr id="0" name=""/>
        <dsp:cNvSpPr/>
      </dsp:nvSpPr>
      <dsp:spPr>
        <a:xfrm>
          <a:off x="1547895" y="2230585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Feature engineering</a:t>
          </a:r>
          <a:endParaRPr lang="en-US" sz="1500" kern="1200"/>
        </a:p>
      </dsp:txBody>
      <dsp:txXfrm>
        <a:off x="1573817" y="2256507"/>
        <a:ext cx="1689538" cy="479168"/>
      </dsp:txXfrm>
    </dsp:sp>
    <dsp:sp modelId="{4832CC49-3800-4AB7-AC54-A7E8D4F0F55B}">
      <dsp:nvSpPr>
        <dsp:cNvPr id="0" name=""/>
        <dsp:cNvSpPr/>
      </dsp:nvSpPr>
      <dsp:spPr>
        <a:xfrm>
          <a:off x="1547895" y="2788148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Model training and tuning</a:t>
          </a:r>
          <a:endParaRPr lang="en-US" sz="1500" kern="1200"/>
        </a:p>
      </dsp:txBody>
      <dsp:txXfrm>
        <a:off x="1573817" y="2814070"/>
        <a:ext cx="1689538" cy="479168"/>
      </dsp:txXfrm>
    </dsp:sp>
    <dsp:sp modelId="{ED6770FB-22E6-4C6C-B7E9-001ED02A63F9}">
      <dsp:nvSpPr>
        <dsp:cNvPr id="0" name=""/>
        <dsp:cNvSpPr/>
      </dsp:nvSpPr>
      <dsp:spPr>
        <a:xfrm>
          <a:off x="1547895" y="3345711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FINAL TIPS &amp; TAKEAWAYS</a:t>
          </a:r>
          <a:endParaRPr lang="en-US" sz="1500" kern="1200"/>
        </a:p>
      </dsp:txBody>
      <dsp:txXfrm>
        <a:off x="1573817" y="3371633"/>
        <a:ext cx="1689538" cy="479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4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1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2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0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7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2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7333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2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9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2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1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4" r:id="rId13"/>
    <p:sldLayoutId id="2147483755" r:id="rId14"/>
    <p:sldLayoutId id="2147483756" r:id="rId15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reast-cancer-wisconsin-diagnostic-dataset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peru12003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manov1/CancerPrediction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887" y="264778"/>
            <a:ext cx="4837176" cy="1408971"/>
          </a:xfrm>
        </p:spPr>
        <p:txBody>
          <a:bodyPr anchor="b">
            <a:normAutofit/>
          </a:bodyPr>
          <a:lstStyle/>
          <a:p>
            <a:r>
              <a:rPr lang="en-US" dirty="0"/>
              <a:t>Breast Cancer Prediction with Machine Learning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922" r="24922"/>
          <a:stretch/>
        </p:blipFill>
        <p:spPr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70EBEDE-EFF4-68DD-A6D3-435BE9358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917" y="2297927"/>
            <a:ext cx="5508075" cy="359080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project aims to develop a robust cancer prediction model using machine learning techniques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outcome of the research is a model , trained to accurately predict the outcome (malignant vs benign) - based on tumor features from the dataset described below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BC5B0EE-283A-F67E-C28B-C6A4FEDD3AE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2693545" y="1965856"/>
            <a:ext cx="6344535" cy="3762900"/>
          </a:xfrm>
        </p:spPr>
      </p:pic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7CC95D-2AA2-190D-96C0-05AEFAC7ED7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838200" y="1857539"/>
            <a:ext cx="5133975" cy="397953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5E3972-1789-4273-9606-3D402CB88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653" y="1996675"/>
            <a:ext cx="5830114" cy="261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8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1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49EB-4C0F-8952-1A92-3872D1A2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588397"/>
          </a:xfrm>
        </p:spPr>
        <p:txBody>
          <a:bodyPr/>
          <a:lstStyle/>
          <a:p>
            <a:r>
              <a:rPr lang="en-US" sz="2400" dirty="0"/>
              <a:t>Appendix A – characteristics of a Breast Cancer Wisconsin (diagnostic)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A225-3B32-20FE-A284-D3CF700BC21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8783" y="1529976"/>
            <a:ext cx="7587747" cy="444940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REAL FEATURES DERIVED FROM DIGITIZED IMAGES OF TUMORS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a) radius (mean of distances from center to points on the perimeter)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b) texture (standard deviation of gray-scale values)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c) perimeter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d) area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e) smoothness (local variation in radius lengths)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f) compactness (perimeter^2 / area - 1.0)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g) concavity (severity of concave portions of the contour)  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h) concave points (number of concave portions of the contour)    </a:t>
            </a:r>
          </a:p>
          <a:p>
            <a:pPr>
              <a:lnSpc>
                <a:spcPct val="90000"/>
              </a:lnSpc>
            </a:pPr>
            <a:r>
              <a:rPr lang="en-US" sz="1800" dirty="0" err="1"/>
              <a:t>i</a:t>
            </a:r>
            <a:r>
              <a:rPr lang="en-US" sz="1800" dirty="0"/>
              <a:t>) symmetry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j) fractal dimension ("coastline approximation" - 1)    </a:t>
            </a:r>
            <a:br>
              <a:rPr lang="en-US" sz="1800" dirty="0"/>
            </a:br>
            <a:br>
              <a:rPr lang="en-US" sz="1800" dirty="0"/>
            </a:br>
            <a:r>
              <a:rPr lang="en-US" dirty="0">
                <a:hlinkClick r:id="rId2"/>
              </a:rPr>
              <a:t>Breast Cancer Wisconsin (Diagnostic) Dataset - GeeksforGeeks</a:t>
            </a:r>
            <a:endParaRPr lang="en-US" sz="1800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67F010-8F40-9DD0-7DC6-4466880CE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339904"/>
              </p:ext>
            </p:extLst>
          </p:nvPr>
        </p:nvGraphicFramePr>
        <p:xfrm>
          <a:off x="7847044" y="1950098"/>
          <a:ext cx="3620278" cy="3741575"/>
        </p:xfrm>
        <a:graphic>
          <a:graphicData uri="http://schemas.openxmlformats.org/drawingml/2006/table">
            <a:tbl>
              <a:tblPr/>
              <a:tblGrid>
                <a:gridCol w="1810139">
                  <a:extLst>
                    <a:ext uri="{9D8B030D-6E8A-4147-A177-3AD203B41FA5}">
                      <a16:colId xmlns:a16="http://schemas.microsoft.com/office/drawing/2014/main" val="3612949275"/>
                    </a:ext>
                  </a:extLst>
                </a:gridCol>
                <a:gridCol w="1810139">
                  <a:extLst>
                    <a:ext uri="{9D8B030D-6E8A-4147-A177-3AD203B41FA5}">
                      <a16:colId xmlns:a16="http://schemas.microsoft.com/office/drawing/2014/main" val="460132680"/>
                    </a:ext>
                  </a:extLst>
                </a:gridCol>
              </a:tblGrid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Classes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339486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Samples per class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212(M),357(B)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61509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Samples total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569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219638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Dimensionality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30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377200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Features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 dirty="0">
                          <a:effectLst/>
                        </a:rPr>
                        <a:t>real, positive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2229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1DDB21-7BA7-97CD-D84D-EB7777E45A71}"/>
              </a:ext>
            </a:extLst>
          </p:cNvPr>
          <p:cNvSpPr txBox="1"/>
          <p:nvPr/>
        </p:nvSpPr>
        <p:spPr>
          <a:xfrm>
            <a:off x="777687" y="60664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Number of Instances: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569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Number of Attributes: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30 numerical attributes used for prediction, along with a class label.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Class Distribution: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212 – Malignant, 357 – Benign</a:t>
            </a:r>
          </a:p>
        </p:txBody>
      </p:sp>
    </p:spTree>
    <p:extLst>
      <p:ext uri="{BB962C8B-B14F-4D97-AF65-F5344CB8AC3E}">
        <p14:creationId xmlns:p14="http://schemas.microsoft.com/office/powerpoint/2010/main" val="387654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Lidia Manov</a:t>
            </a:r>
          </a:p>
          <a:p>
            <a:r>
              <a:rPr lang="en-US" dirty="0"/>
              <a:t>BIU17 Sep 2024</a:t>
            </a:r>
          </a:p>
          <a:p>
            <a:r>
              <a:rPr lang="en-US" dirty="0">
                <a:hlinkClick r:id="rId3"/>
              </a:rPr>
              <a:t>peru12003@gmail.com</a:t>
            </a:r>
            <a:endParaRPr lang="en-US" dirty="0"/>
          </a:p>
          <a:p>
            <a:r>
              <a:rPr lang="en-US" dirty="0"/>
              <a:t>https://github.com/lmanov1/CancerPrediction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834" y="659957"/>
            <a:ext cx="4837176" cy="947795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Breast Cancer Prediction with Machine Learning </a:t>
            </a:r>
          </a:p>
        </p:txBody>
      </p:sp>
      <p:pic>
        <p:nvPicPr>
          <p:cNvPr id="15" name="Picture Placeholder 14" descr="A group of people sitting around a table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/>
        </p:blipFill>
        <p:spPr/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D51D9E-B183-A5E0-6FFD-732437E35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352101"/>
              </p:ext>
            </p:extLst>
          </p:nvPr>
        </p:nvGraphicFramePr>
        <p:xfrm>
          <a:off x="6562818" y="2011680"/>
          <a:ext cx="4837174" cy="38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1892-3E4F-69C9-1046-BC1E89B7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283" y="457200"/>
            <a:ext cx="9976709" cy="1212574"/>
          </a:xfrm>
        </p:spPr>
        <p:txBody>
          <a:bodyPr/>
          <a:lstStyle/>
          <a:p>
            <a:r>
              <a:rPr lang="en-US" dirty="0"/>
              <a:t>About this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B0F87-2FDC-434C-78D4-D48B4374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598" y="2067339"/>
            <a:ext cx="10191394" cy="3821397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900" dirty="0"/>
              <a:t>Code is available HERE: </a:t>
            </a:r>
            <a:r>
              <a:rPr lang="en-US" sz="19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https://github.com/lmanov1/CancerPrediction</a:t>
            </a:r>
            <a:endParaRPr lang="en-US" sz="1900" dirty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900" dirty="0"/>
              <a:t>The project consists of several notebooks (5) that cover different aspects of the model development process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900" dirty="0"/>
              <a:t>Each notebook can be run separately. It will read an output of a previous Notebook , and save its work by the end for the next one to use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900" dirty="0"/>
              <a:t>For example, 5_modeltraining.ipynb will read a pickle saved by 4_FeatureEngeneering.ipynb , and save the work as a FinalModelScores.xlsx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900" dirty="0"/>
              <a:t>All intermediate data saved in ‘intermidiatedata’ folder.in addition, All files zipped available for download here: https://drive.google.com/drive/folders/1299AaXpzSqLtmCmHTQCcWJqcGHFNtYBD?usp=drive_link 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900" dirty="0"/>
              <a:t>Best to run with Jupiter and not colab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755374"/>
          </a:xfrm>
          <a:noFill/>
        </p:spPr>
        <p:txBody>
          <a:bodyPr anchor="ctr"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3469" y="1773143"/>
            <a:ext cx="5636810" cy="4388828"/>
          </a:xfrm>
          <a:noFill/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 Breast Cancer Wisconsin (Diagnostic) Dataset was created by Dr. William H. Wolberg, W. Nick Street, and Olvi L. Mangasarian.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dataset is widely used in machine learning and medical research for breast cancer diagnosis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dataset is a collection of data regarding breast cancer tumors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contains features computed from digitized images of fine needle aspirates (FNA) of breast masses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These samples were taken from patients with solid breast masses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Features were computed from these digitized images, focusing on the characteristics of cell nuclei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List of features can be found Appendix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4487" y="1773142"/>
            <a:ext cx="5636810" cy="4388828"/>
          </a:xfrm>
          <a:noFill/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each of original 10 features originating from the digitized image , there are three computed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error (se)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greatest value (worst - mean value of three largest values)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Finally, there are total 30 features in a dataset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Each instance in the dataset is labeled as either benign or malignant, facilitating binary classification tasks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Original Dataset is available at the UCA Machine Learning Repository at: </a:t>
            </a:r>
          </a:p>
          <a:p>
            <a:r>
              <a:rPr lang="en-US" dirty="0"/>
              <a:t>https://archive.ics.uci.edu/ml/datasets/Breast+Cancer+Wisconsin+(Diagnostic)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10444702" cy="4137189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is a single table with a single binary categorial feature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Rest of features are continuous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 text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Dropped ‘Unnamed: 32’ feature , as it contain no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Dropped ‘id’ feature – where all values are unique so cannot be used for classification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Flat file saved as  IntermidiateData/1_Flat_Cancer_Data.pkl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6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033670"/>
          </a:xfrm>
        </p:spPr>
        <p:txBody>
          <a:bodyPr/>
          <a:lstStyle/>
          <a:p>
            <a:r>
              <a:rPr lang="en-US" dirty="0"/>
              <a:t>2. Explanatory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691641"/>
            <a:ext cx="10444702" cy="447033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protocol files saved under the DataProtocol folder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Automated reports with AutoViz – different plots  saved under AutoVizPlots folder</a:t>
            </a:r>
            <a:br>
              <a:rPr lang="en-US" dirty="0"/>
            </a:br>
            <a:r>
              <a:rPr lang="en-US" dirty="0"/>
              <a:t> 10 features are highly correlated with its counterparts (no surprises as all computed/engineered from the physical ones)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Highly correlated features (multicollinearity) will be addressed during the feature selection stage.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Descriptive statistics and visualization per feature data type (categorial, continuous) , describe target value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Converting categorial ‘diagnosis’ to string. There are 2 classes here – benign or malignant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Out of the dataset observations - 63% benign , 47% malignant. Technically, data is not imbalanced.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Among the continuous features, while some are nearly exponentially distributed, others are are nearly normal distributed , with majority of them right-skewed  , with some outliers. Consider to use technics that are not assume normal distribution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are some features that tends to have bigger values when diagnosis is ‘malignant’. On the other hand , there are some that do not show such tendency so it will be possible dropped during feature selection stage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While grouped by diagnosis , t-test statistics of the  feature groups groups are statistically significant , meaning the 2 groups has different distributions (means) and thus can be classified by diagnosis.</a:t>
            </a:r>
            <a:br>
              <a:rPr lang="en-US" dirty="0"/>
            </a:br>
            <a:r>
              <a:rPr lang="en-US" dirty="0"/>
              <a:t>This fact is then thoroughly visualized with histplots and boxplots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 missing data in the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IntermidiateData</a:t>
            </a:r>
            <a:r>
              <a:rPr lang="en-US" dirty="0"/>
              <a:t>/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2_EDA_Cancer_Data.pkl</a:t>
            </a: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consider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5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033670"/>
          </a:xfrm>
        </p:spPr>
        <p:txBody>
          <a:bodyPr/>
          <a:lstStyle/>
          <a:p>
            <a:r>
              <a:rPr lang="en-US" dirty="0"/>
              <a:t>3. 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691641"/>
            <a:ext cx="10444702" cy="447033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Continuous features visualization – see previous slide . All 30 continuous features are float64 , and the target is dummy (currently int64)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Outliers – visualization with boxplots. As seen previously , not all features are normally distributed  , thus using IQR for out </a:t>
            </a:r>
            <a:r>
              <a:rPr lang="en-US" dirty="0" err="1"/>
              <a:t>liers</a:t>
            </a:r>
            <a:r>
              <a:rPr lang="en-US" dirty="0"/>
              <a:t> detection.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Compute correlations to a target feature before and after dropping outliers (spearman , same reason as previously) . Visualizing differences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Compute distributions before and after dropping outliers . Visualizing differences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are no outliers in the dataset that change distribution but not correlation – thus no need to drop outliers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 missing values - visualization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IntermidiateData/3_Final_Cancer_Data.pkl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consider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2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033670"/>
          </a:xfrm>
        </p:spPr>
        <p:txBody>
          <a:bodyPr/>
          <a:lstStyle/>
          <a:p>
            <a:r>
              <a:rPr lang="en-US" dirty="0"/>
              <a:t>4. Feature engineering and features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691641"/>
            <a:ext cx="10444702" cy="447033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Most features on dataset are engineered  and preprocessed , there is nothing obvious to construct.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Correlations are visualized in EDA previously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Label encode target variable: B = 0 , M = 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Examine with unsupervised model to understand if the 2 classes can be efficiently separated , so that classification task can be done on the dataset. </a:t>
            </a:r>
            <a:br>
              <a:rPr lang="en-US" dirty="0"/>
            </a:br>
            <a:r>
              <a:rPr lang="en-US" dirty="0"/>
              <a:t>Using  Kmean, OneClassSVM, GaussianMixture.  Best silhouette score – to GaussianMixture (0.79)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Feature selection – finally feature selection done based on number of tests , both Univariate and Multivariate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dirty="0"/>
              <a:t>Univariate tests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paired t_test  - compare 2 groups (observations grouped by outcome classes) and find out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whether there is a significant difference in paired measurements (p &lt; 0.05). 5 features doesn’t have significant differences.  (As seen with histplots in EDA previously) – drop it , reducing to 26 features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k-best 15 features selection using chi2,f_classif, f_regression – each returns a slightly different list of  best 15 features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Multivariate tests on 26 features with number of regression models (8) including Lasso and Ridge, etc.  Choosing features selected by at least 5 models. Resulting in same 26 features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Choosing features where there is a maximum interception between the list of features created by the different tests (which is an interception between the multivariate list and the kbest with chi2 ) , resulting in 9 (15)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IntermidiateData/4_FeatureEngeneering_Cancer_Data.pkl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consider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356"/>
            <a:ext cx="10515600" cy="457200"/>
          </a:xfrm>
        </p:spPr>
        <p:txBody>
          <a:bodyPr/>
          <a:lstStyle/>
          <a:p>
            <a:r>
              <a:rPr lang="en-US" dirty="0"/>
              <a:t>5. Model selection and 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9614" y="1439186"/>
            <a:ext cx="11227241" cy="4722784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Splitting the data. As Data set is very small , data splitting proportions has huge impact on final models results, to the extent when just dropping dev split for good will improve model performance dramatically. Cross-validation technique used with </a:t>
            </a:r>
            <a:r>
              <a:rPr lang="en-US" dirty="0" err="1"/>
              <a:t>gridSearch</a:t>
            </a:r>
            <a:r>
              <a:rPr lang="en-US" dirty="0"/>
              <a:t> can compensate for absence of a dev set to a certain extent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Choosing best classification metrics : most valued metrics will be 'recall’ since we are interested in minimizing false negatives (i.e. interested in predicting positive class precisely as a false negative penalty is very high ). As we also interested in maximizing true negatives , finally we can use ‘f1’ score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Hyperparameters tuning: 7 different classifier models were examined  , hyperparameters tuning on each included GridSearchCV and cross-validation  (with k-fold)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 selection – predicting on best estimator for each model returned with </a:t>
            </a:r>
            <a:r>
              <a:rPr lang="en-US" dirty="0" err="1"/>
              <a:t>GridSearch</a:t>
            </a:r>
            <a:r>
              <a:rPr lang="en-US" dirty="0"/>
              <a:t> and choosing best performing </a:t>
            </a:r>
            <a:r>
              <a:rPr lang="en-US" dirty="0" err="1"/>
              <a:t>model.As</a:t>
            </a:r>
            <a:r>
              <a:rPr lang="en-US" dirty="0"/>
              <a:t> we are interested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Basic models tuning with GridSearchCV and cross-validation on train set reveals that SVM has best f1 and recall scores , without overfitting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Fine tuning selected SVM model 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Stratification policies on grid search and data split in general degrade performance of chosen model. Same goes for fold number.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Scaling data improve SVM performance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Examined differed parameters to a SVM </a:t>
            </a:r>
            <a:r>
              <a:rPr lang="en-US" dirty="0" err="1"/>
              <a:t>gridSearch</a:t>
            </a:r>
            <a:r>
              <a:rPr lang="en-US" dirty="0"/>
              <a:t> </a:t>
            </a:r>
          </a:p>
          <a:p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IntermidiateData/5_FinalEvaluationScores.xlsx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consider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7266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1288</TotalTime>
  <Words>1664</Words>
  <Application>Microsoft Office PowerPoint</Application>
  <PresentationFormat>Widescreen</PresentationFormat>
  <Paragraphs>150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Consolas</vt:lpstr>
      <vt:lpstr>Google Sans</vt:lpstr>
      <vt:lpstr>inherit</vt:lpstr>
      <vt:lpstr>Nunito</vt:lpstr>
      <vt:lpstr>Wingdings</vt:lpstr>
      <vt:lpstr>Retrospect</vt:lpstr>
      <vt:lpstr>Breast Cancer Prediction with Machine Learning </vt:lpstr>
      <vt:lpstr>Breast Cancer Prediction with Machine Learning </vt:lpstr>
      <vt:lpstr>About this project</vt:lpstr>
      <vt:lpstr>About the dataset</vt:lpstr>
      <vt:lpstr>1. Data preparation </vt:lpstr>
      <vt:lpstr>2. Explanatory data analysis</vt:lpstr>
      <vt:lpstr>3. Data cleansing</vt:lpstr>
      <vt:lpstr>4. Feature engineering and features selection</vt:lpstr>
      <vt:lpstr>5. Model selection and fine tuning</vt:lpstr>
      <vt:lpstr>FINAL TIPS &amp; TAKEAWAYS</vt:lpstr>
      <vt:lpstr>FINAL TIPS &amp; TAKEAWAYS</vt:lpstr>
      <vt:lpstr>FINAL TIPS &amp; TAKEAWAYS</vt:lpstr>
      <vt:lpstr>Appendix A – characteristics of a Breast Cancer Wisconsin (diagnostic) dataset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Lidia 12</dc:creator>
  <cp:lastModifiedBy>Lidia 12</cp:lastModifiedBy>
  <cp:revision>95</cp:revision>
  <dcterms:created xsi:type="dcterms:W3CDTF">2024-08-30T14:19:27Z</dcterms:created>
  <dcterms:modified xsi:type="dcterms:W3CDTF">2024-08-31T12:27:39Z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