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6" r:id="rId7"/>
    <p:sldId id="279" r:id="rId8"/>
    <p:sldId id="295" r:id="rId9"/>
    <p:sldId id="297" r:id="rId10"/>
    <p:sldId id="298" r:id="rId11"/>
    <p:sldId id="299" r:id="rId12"/>
    <p:sldId id="300" r:id="rId13"/>
    <p:sldId id="266" r:id="rId14"/>
    <p:sldId id="302" r:id="rId15"/>
    <p:sldId id="30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/>
            <a:t>Model training and tuning</a:t>
          </a:r>
          <a:endParaRPr lang="en-US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/>
            <a:t>FINAL TIPS &amp; TAKEAWAYS</a:t>
          </a:r>
          <a:endParaRPr lang="en-US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Model training and tuning</a:t>
          </a:r>
          <a:endParaRPr lang="en-US" sz="1500" kern="120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FINAL TIPS &amp; TAKEAWAYS</a:t>
          </a:r>
          <a:endParaRPr lang="en-US" sz="1500" kern="120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67" y="2297927"/>
            <a:ext cx="6115050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The outcome of the above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693545" y="1965856"/>
            <a:ext cx="6344535" cy="3762900"/>
          </a:xfr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39"/>
            <a:ext cx="5133975" cy="397953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4006F-0404-6987-1586-3EECDAD1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7539"/>
            <a:ext cx="58205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CF72A-3495-ECDD-8004-A7B96CF8BA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389042" cy="41130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Breast cancer diagnosis can be predicted with roughly 97% accuracy and 98% precision, using these 30 histological tumor characteristics. However, in this project we rely mostly on recall and f1 metrics – which are roughly  97%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Machine learning algorithm that performed best is SVM - support vector machine, followed by extra boost classifier and logistics regression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most predictive features found with the procedure described in Feature Selection slide are</a:t>
            </a:r>
          </a:p>
          <a:p>
            <a:r>
              <a:rPr lang="en-US" dirty="0"/>
              <a:t>	</a:t>
            </a:r>
            <a:r>
              <a:rPr lang="en-US" dirty="0" err="1"/>
              <a:t>radius_mean</a:t>
            </a:r>
            <a:r>
              <a:rPr lang="en-US" dirty="0"/>
              <a:t>		</a:t>
            </a:r>
            <a:r>
              <a:rPr lang="en-US" dirty="0" err="1"/>
              <a:t>radius_se</a:t>
            </a:r>
            <a:r>
              <a:rPr lang="en-US" dirty="0"/>
              <a:t>    		</a:t>
            </a:r>
            <a:r>
              <a:rPr lang="en-US" dirty="0" err="1"/>
              <a:t>perimeter_mean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area_se</a:t>
            </a:r>
            <a:r>
              <a:rPr lang="en-US" dirty="0"/>
              <a:t> 			</a:t>
            </a:r>
            <a:r>
              <a:rPr lang="en-US" dirty="0" err="1"/>
              <a:t>area_worst</a:t>
            </a:r>
            <a:r>
              <a:rPr lang="en-US" dirty="0"/>
              <a:t>   		</a:t>
            </a:r>
            <a:r>
              <a:rPr lang="en-US" dirty="0" err="1"/>
              <a:t>concavity_mean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compactness_worst</a:t>
            </a:r>
            <a:r>
              <a:rPr lang="en-US" dirty="0"/>
              <a:t>      	</a:t>
            </a:r>
            <a:r>
              <a:rPr lang="en-US" dirty="0" err="1"/>
              <a:t>perimeter_se</a:t>
            </a:r>
            <a:r>
              <a:rPr lang="en-US" dirty="0"/>
              <a:t> 		</a:t>
            </a:r>
            <a:r>
              <a:rPr lang="en-US" dirty="0" err="1"/>
              <a:t>perimeter_worst</a:t>
            </a:r>
            <a:endParaRPr lang="en-US" dirty="0"/>
          </a:p>
          <a:p>
            <a:r>
              <a:rPr lang="en-US" dirty="0"/>
              <a:t>	concave </a:t>
            </a:r>
            <a:r>
              <a:rPr lang="en-US" dirty="0" err="1"/>
              <a:t>points_worst</a:t>
            </a:r>
            <a:r>
              <a:rPr lang="en-US" dirty="0"/>
              <a:t> 	</a:t>
            </a:r>
            <a:r>
              <a:rPr lang="en-US" dirty="0" err="1"/>
              <a:t>radius_worst</a:t>
            </a:r>
            <a:r>
              <a:rPr lang="en-US" dirty="0"/>
              <a:t>		</a:t>
            </a:r>
            <a:r>
              <a:rPr lang="en-US" dirty="0" err="1"/>
              <a:t>texture_worst</a:t>
            </a:r>
            <a:r>
              <a:rPr lang="en-US" dirty="0"/>
              <a:t> 		</a:t>
            </a:r>
          </a:p>
          <a:p>
            <a:r>
              <a:rPr lang="en-US" dirty="0"/>
              <a:t>	</a:t>
            </a:r>
            <a:r>
              <a:rPr lang="en-US" dirty="0" err="1"/>
              <a:t>texture_mean</a:t>
            </a:r>
            <a:r>
              <a:rPr lang="en-US" dirty="0"/>
              <a:t>		</a:t>
            </a:r>
            <a:r>
              <a:rPr lang="en-US" dirty="0" err="1"/>
              <a:t>concavity_worst</a:t>
            </a:r>
            <a:r>
              <a:rPr lang="en-US" dirty="0"/>
              <a:t> 		</a:t>
            </a:r>
            <a:r>
              <a:rPr lang="en-US" dirty="0" err="1"/>
              <a:t>area_mean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BIU17 Sep 2024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210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Code is available HERE: </a:t>
            </a:r>
            <a:r>
              <a:rPr lang="en-US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cap="none" spc="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The project consists of five notebooks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For example, “5_ModelTraining.Ipynb” will read a pickle saved by 4_FeatureEngineering.Ipynb” , and save the work as </a:t>
            </a:r>
            <a:r>
              <a:rPr lang="en-US" sz="1400" cap="none" spc="0" dirty="0"/>
              <a:t> </a:t>
            </a:r>
            <a:r>
              <a:rPr lang="en-US" sz="1600" cap="none" spc="0" dirty="0">
                <a:solidFill>
                  <a:srgbClr val="CE9178"/>
                </a:solidFill>
                <a:latin typeface="Consolas" panose="020B0609020204030204" pitchFamily="49" charset="0"/>
              </a:rPr>
              <a:t>“Intermidiatedata/FinalModelScores.xlsx”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All intermediate data saved by all the notebooks in ‘IntermidiateData’ folder. In addition, all intermediate files available for download zipped ,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contains features computed from digitized images of fine needle aspirates (FNA) of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pPr marL="228600" lvl="2" indent="0">
              <a:buNone/>
            </a:pPr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444702" cy="413718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reports with AutoViz – different plots  saved under AutoVizPlots folder</a:t>
            </a:r>
            <a:br>
              <a:rPr lang="en-US" dirty="0"/>
            </a:br>
            <a:r>
              <a:rPr lang="en-US" dirty="0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Among the continuous features, while some are nearly exponentially distributed, others are are nearly normal distributed , with majority of them right-skewed  , with some outliers.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 dirty="0"/>
            </a:br>
            <a:r>
              <a:rPr lang="en-US" dirty="0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sz="2100" dirty="0">
                <a:solidFill>
                  <a:srgbClr val="CE9178"/>
                </a:solidFill>
                <a:latin typeface="Consolas" panose="020B0609020204030204" pitchFamily="49" charset="0"/>
              </a:rPr>
              <a:t>IntermidiateData/</a:t>
            </a:r>
            <a:r>
              <a:rPr lang="pt-BR" sz="2100" dirty="0">
                <a:solidFill>
                  <a:srgbClr val="CE9178"/>
                </a:solidFill>
                <a:latin typeface="Consolas" panose="020B0609020204030204" pitchFamily="49" charset="0"/>
              </a:rPr>
              <a:t> 2_EDA_Cancer_Data.pkl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278938"/>
            <a:ext cx="10515600" cy="703401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15332"/>
            <a:ext cx="10444702" cy="474663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(currently int64)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that change distribution but not correlation 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46205"/>
            <a:ext cx="10444702" cy="52157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the dataset are engineered and preprocessed, there is nothing obvious to construct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were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 examination with unsupervised model to determine if the two classes can be efficiently separated, so that supervised classification can be done on the dataset.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 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selection – final features selection based on multiple tests, both Univariate and Multivariate, as described below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 of features. 5 features found to not have statistically significant differences.  (As seen with histplots in EDA previously) – those 5 where dropped, reducing dataset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methods – each returns a slightly different list of best 15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Then choosing the features selected by at least 5 different models. Resulted in same 26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Finally choosing features where there is a maximum interception between the list of features created by the different tests (most close to k-best with chi2 resulting list) , resulting in the 15 final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356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1216712"/>
            <a:ext cx="11227241" cy="494525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data: as the data set is very small , data splitting proportions have huge impact on the final results to the extent when just dropping a dev split for good will improve model performance dramatically. Cross-validation technique used with grid search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the best classification metrics: the best metrics will be ‘recall’, since we are interested in minimizing false negatives (i.e. interested in predicting positive class precisely as a false negative penalty is very high). As we are also interested in maximizing true negatives,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examined, the hyperparameters tuning on each included grid search with cross-validation  (k-fold)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 process: predicting on the test set with the best estimator per examined model (best estimators fitted with best chosen parameters as returned by a grid search), and then choosing the best performing model according to the classification report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SVM classifier has the best f1 and recall scores, without overfitting, compared to all other examined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Fine tuning selected SVM model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increasing folds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improves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Examined extended set of grid parameters passed to grid search, while using cross-validation and custom refit function that returns the fastest model, chosen from all  the results that reached minimal recall value (threshold of 0.9), and within a single standard deviation of the best of those, by f1 metrics value.</a:t>
            </a:r>
          </a:p>
          <a:p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IntermidiateData/5_FinalEvaluationScores.xlxs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1861</Words>
  <Application>Microsoft Office PowerPoint</Application>
  <PresentationFormat>Widescreen</PresentationFormat>
  <Paragraphs>144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Consolas</vt:lpstr>
      <vt:lpstr>Google Sans</vt:lpstr>
      <vt:lpstr>inherit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3. Data cleansing</vt:lpstr>
      <vt:lpstr>4. Feature engineering and features selection</vt:lpstr>
      <vt:lpstr>5. Model selection and fine tuning</vt:lpstr>
      <vt:lpstr>FINAL TIPS &amp; TAKEAWAYS</vt:lpstr>
      <vt:lpstr>FINAL TIPS &amp; TAKEAWAYS</vt:lpstr>
      <vt:lpstr>FINAL TIPS &amp; TAKEAWAYS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121</cp:revision>
  <dcterms:created xsi:type="dcterms:W3CDTF">2024-08-30T14:19:27Z</dcterms:created>
  <dcterms:modified xsi:type="dcterms:W3CDTF">2024-08-31T19:41:38Z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