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1"/>
  </p:notesMasterIdLst>
  <p:handoutMasterIdLst>
    <p:handoutMasterId r:id="rId22"/>
  </p:handoutMasterIdLst>
  <p:sldIdLst>
    <p:sldId id="281" r:id="rId5"/>
    <p:sldId id="284" r:id="rId6"/>
    <p:sldId id="296" r:id="rId7"/>
    <p:sldId id="279" r:id="rId8"/>
    <p:sldId id="295" r:id="rId9"/>
    <p:sldId id="304" r:id="rId10"/>
    <p:sldId id="297" r:id="rId11"/>
    <p:sldId id="298" r:id="rId12"/>
    <p:sldId id="303" r:id="rId13"/>
    <p:sldId id="299" r:id="rId14"/>
    <p:sldId id="300" r:id="rId15"/>
    <p:sldId id="266" r:id="rId16"/>
    <p:sldId id="302" r:id="rId17"/>
    <p:sldId id="301" r:id="rId18"/>
    <p:sldId id="29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 dirty="0"/>
            <a:t>Model training and tuning</a:t>
          </a:r>
          <a:endParaRPr lang="en-US" dirty="0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 dirty="0"/>
            <a:t>Conclusions and summary</a:t>
          </a:r>
          <a:endParaRPr lang="en-US" dirty="0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Model training and tuning</a:t>
          </a:r>
          <a:endParaRPr lang="en-US" sz="1500" kern="1200" dirty="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Conclusions and summary</a:t>
          </a:r>
          <a:endParaRPr lang="en-US" sz="1500" kern="1200" dirty="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767" y="2297927"/>
            <a:ext cx="6115050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The outcome of the above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946205"/>
            <a:ext cx="10444702" cy="521576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the dataset are engineered and preprocessed, there is nothing obvious to construct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were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 examination with unsupervised model to determine if the two classes can be efficiently separated, so that supervised classification can be done on the dataset.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 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selection – final features selection based on multiple tests, both Univariate and Multivariate, as described below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 of features. 5 features found to not have statistically significant differences.  (As seen with histplots in EDA previously) – those 5 where dropped, reducing dataset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methods – each returns a slightly different list of best 15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Then choosing the features selected by at least 5 different models. Resulted in same 26 features – no recommendation to drop additional features.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Finally choosing features where there is a maximum interception between the list of features created by the different tests (most close to k-best with chi2 resulting list) , resulting in the 15 final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158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771358"/>
            <a:ext cx="11227241" cy="539061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data: as the data set is very small , data splitting proportions have huge impact on the results, to the extent when just dropping a dev split for good will improve model performance dramatically. Cross-validation technique used with grid search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the best classification metrics: the best metrics will be ‘recall’, since we are interested in minimizing false negatives (i.e. interested in predicting positive class precisely as a false negative penalty is very high). As we are also interested in maximizing true negatives,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examined, the hyperparameters tuning on each included grid search with cross-validation  (k-fold)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evaluation   process: predicting on the test set with the best estimator per examined model (best estimators fitted with best chosen parameters as returned by a grid search), and then choosing the best performing model(s) according to the classification reports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SVM classifier has the best f1 and recall scores and without overfitting, especially on a positive label in classification report, compared to all other examined models. Next following was XGBClassifier model.</a:t>
            </a:r>
          </a:p>
          <a:p>
            <a:pPr marL="742950" lvl="2" indent="-285750"/>
            <a:r>
              <a:rPr lang="en-US" dirty="0"/>
              <a:t>SVM  with recall (on malignant label) of 96% and f1 (on malignant label) of 97%</a:t>
            </a:r>
          </a:p>
          <a:p>
            <a:pPr marL="742950" lvl="2" indent="-285750"/>
            <a:r>
              <a:rPr lang="en-US" dirty="0"/>
              <a:t>XGBClassifier  with recall (on malignant label) of 96% and f1 (on malignant label) of 98%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Results after fine tuning on selected SVM and XGBClassifier models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Using extended set of grid parameters to grid search with cross-validation and custom refit function that returns best estimator that corresponds to a custom scoring method.</a:t>
            </a:r>
            <a:br>
              <a:rPr lang="en-US" dirty="0"/>
            </a:br>
            <a:r>
              <a:rPr lang="en-US" dirty="0"/>
              <a:t>The best estimator is the fastest model, chosen from all  the results that reached minimal recall value (threshold of 0.9), and within a single standard deviation of the best of those, by f1 metrics value. 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IntermidiateData/5_FinalEvaluationScores.xlxs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22351"/>
          </a:xfrm>
          <a:noFill/>
        </p:spPr>
        <p:txBody>
          <a:bodyPr anchor="ctr"/>
          <a:lstStyle/>
          <a:p>
            <a:r>
              <a:rPr lang="en-US" sz="2400" dirty="0"/>
              <a:t>Best model is SVC</a:t>
            </a:r>
            <a:br>
              <a:rPr lang="en-US" sz="2400" dirty="0"/>
            </a:br>
            <a:r>
              <a:rPr lang="en-US" sz="2400" dirty="0"/>
              <a:t>but let’s give a chance to </a:t>
            </a:r>
            <a:r>
              <a:rPr lang="en-US" sz="2400" dirty="0" err="1"/>
              <a:t>XGBoost</a:t>
            </a:r>
            <a:r>
              <a:rPr lang="en-US" sz="2400" dirty="0"/>
              <a:t> too, to see how fine tuning can improve relevant scores of the both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81167" y="2569387"/>
            <a:ext cx="4706114" cy="323881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472BF98-4B27-7EA5-D5E9-389D13A3D2BA}"/>
              </a:ext>
            </a:extLst>
          </p:cNvPr>
          <p:cNvSpPr/>
          <p:nvPr/>
        </p:nvSpPr>
        <p:spPr>
          <a:xfrm>
            <a:off x="5401557" y="3691067"/>
            <a:ext cx="727788" cy="209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54C33-F9BF-0DD5-E8F9-7A4792D8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21" y="2905877"/>
            <a:ext cx="5708004" cy="29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40"/>
            <a:ext cx="3071077" cy="23805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C1361-E2EE-5966-82B4-487B841B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72" y="4305509"/>
            <a:ext cx="5771568" cy="200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95F9C-3493-F569-F3E9-E190E38A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472" y="1857540"/>
            <a:ext cx="5753903" cy="200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CB26B-C966-00E9-6199-CC0380A0783E}"/>
              </a:ext>
            </a:extLst>
          </p:cNvPr>
          <p:cNvSpPr txBox="1"/>
          <p:nvPr/>
        </p:nvSpPr>
        <p:spPr>
          <a:xfrm>
            <a:off x="4490368" y="1741906"/>
            <a:ext cx="12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3FC99-182F-628B-6F86-D9693A087232}"/>
              </a:ext>
            </a:extLst>
          </p:cNvPr>
          <p:cNvSpPr txBox="1"/>
          <p:nvPr/>
        </p:nvSpPr>
        <p:spPr>
          <a:xfrm>
            <a:off x="4471247" y="4379383"/>
            <a:ext cx="126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D28751-49B9-3E1E-C603-E58288C22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879" y="420635"/>
            <a:ext cx="3410426" cy="809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8D5819-5C1D-2975-6FD3-AE463CEF8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5" y="456349"/>
            <a:ext cx="3362794" cy="79068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A72BD3-45EA-2ED9-920E-E9306657DFD7}"/>
              </a:ext>
            </a:extLst>
          </p:cNvPr>
          <p:cNvSpPr/>
          <p:nvPr/>
        </p:nvSpPr>
        <p:spPr>
          <a:xfrm>
            <a:off x="4633525" y="681310"/>
            <a:ext cx="1132087" cy="340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1C227-4D57-6EAC-47D5-41D2D3EBE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11" y="4564049"/>
            <a:ext cx="3170900" cy="1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72"/>
            <a:ext cx="10515600" cy="904144"/>
          </a:xfrm>
          <a:noFill/>
        </p:spPr>
        <p:txBody>
          <a:bodyPr anchor="ctr"/>
          <a:lstStyle/>
          <a:p>
            <a:r>
              <a:rPr lang="en-US" dirty="0"/>
              <a:t>Conclusions and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CF72A-3495-ECDD-8004-A7B96CF8BA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10389042" cy="411305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Breast cancer diagnosis can be predicted with roughly 98% of accuracy , precision , f1 and recall, using original  30 histological tumor characteristics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While precision (positive classifications) is important , still a penalty on false positives is  low compared to a false negative (missed cancer). This is why most important metrics to use are recall and f1 (as a harmonic average of recall and precision)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Machine learning algorithm that performed best is SVM - support vector machine, followed by extra boost classifier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most predictive 15 features found with the procedure described in Feature Selection slide are</a:t>
            </a:r>
          </a:p>
          <a:p>
            <a:r>
              <a:rPr lang="en-US" dirty="0"/>
              <a:t>	</a:t>
            </a:r>
            <a:r>
              <a:rPr lang="en-US" dirty="0" err="1"/>
              <a:t>radius_mean</a:t>
            </a:r>
            <a:r>
              <a:rPr lang="en-US" dirty="0"/>
              <a:t>		</a:t>
            </a:r>
            <a:r>
              <a:rPr lang="en-US" dirty="0" err="1"/>
              <a:t>radius_se</a:t>
            </a:r>
            <a:r>
              <a:rPr lang="en-US" dirty="0"/>
              <a:t>    		</a:t>
            </a:r>
            <a:r>
              <a:rPr lang="en-US" dirty="0" err="1"/>
              <a:t>perimeter_mean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area_se</a:t>
            </a:r>
            <a:r>
              <a:rPr lang="en-US" dirty="0"/>
              <a:t> 			</a:t>
            </a:r>
            <a:r>
              <a:rPr lang="en-US" dirty="0" err="1"/>
              <a:t>area_worst</a:t>
            </a:r>
            <a:r>
              <a:rPr lang="en-US" dirty="0"/>
              <a:t>   		</a:t>
            </a:r>
            <a:r>
              <a:rPr lang="en-US" dirty="0" err="1"/>
              <a:t>concavity_mean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compactness_worst</a:t>
            </a:r>
            <a:r>
              <a:rPr lang="en-US" dirty="0"/>
              <a:t>      	</a:t>
            </a:r>
            <a:r>
              <a:rPr lang="en-US" dirty="0" err="1"/>
              <a:t>perimeter_se</a:t>
            </a:r>
            <a:r>
              <a:rPr lang="en-US" dirty="0"/>
              <a:t> 		</a:t>
            </a:r>
            <a:r>
              <a:rPr lang="en-US" dirty="0" err="1"/>
              <a:t>perimeter_worst</a:t>
            </a:r>
            <a:endParaRPr lang="en-US" dirty="0"/>
          </a:p>
          <a:p>
            <a:r>
              <a:rPr lang="en-US" dirty="0"/>
              <a:t>	concave </a:t>
            </a:r>
            <a:r>
              <a:rPr lang="en-US" dirty="0" err="1"/>
              <a:t>points_worst</a:t>
            </a:r>
            <a:r>
              <a:rPr lang="en-US" dirty="0"/>
              <a:t> 	</a:t>
            </a:r>
            <a:r>
              <a:rPr lang="en-US" dirty="0" err="1"/>
              <a:t>radius_worst</a:t>
            </a:r>
            <a:r>
              <a:rPr lang="en-US" dirty="0"/>
              <a:t>		</a:t>
            </a:r>
            <a:r>
              <a:rPr lang="en-US" dirty="0" err="1"/>
              <a:t>texture_worst</a:t>
            </a:r>
            <a:r>
              <a:rPr lang="en-US" dirty="0"/>
              <a:t> 		</a:t>
            </a:r>
          </a:p>
          <a:p>
            <a:r>
              <a:rPr lang="en-US" dirty="0"/>
              <a:t>	</a:t>
            </a:r>
            <a:r>
              <a:rPr lang="en-US" dirty="0" err="1"/>
              <a:t>texture_mean</a:t>
            </a:r>
            <a:r>
              <a:rPr lang="en-US" dirty="0"/>
              <a:t>		</a:t>
            </a:r>
            <a:r>
              <a:rPr lang="en-US" dirty="0" err="1"/>
              <a:t>concavity_worst</a:t>
            </a:r>
            <a:r>
              <a:rPr lang="en-US" dirty="0"/>
              <a:t> 		</a:t>
            </a:r>
            <a:r>
              <a:rPr lang="en-US" dirty="0" err="1"/>
              <a:t>area_mean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Origin: </a:t>
            </a: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Bar Ilan University BIU17 Sep 2024 – ML module project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8026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Code is available HERE: </a:t>
            </a:r>
            <a:r>
              <a:rPr lang="en-US" cap="none" spc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cap="none" spc="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The project consists of five notebooks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For example, “5_ModelTraining.Ipynb” will read a pickle saved by 4_FeatureEngineering.Ipynb” , and save the work as </a:t>
            </a:r>
            <a:r>
              <a:rPr lang="en-US" sz="1400" cap="none" spc="0" dirty="0"/>
              <a:t> </a:t>
            </a:r>
            <a:r>
              <a:rPr lang="en-US" sz="1600" cap="none" spc="0" dirty="0">
                <a:solidFill>
                  <a:srgbClr val="CE9178"/>
                </a:solidFill>
                <a:latin typeface="Consolas" panose="020B0609020204030204" pitchFamily="49" charset="0"/>
              </a:rPr>
              <a:t>“Intermidiatedata/FinalModelScores.xlsx”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All intermediate data saved by all the notebooks in ‘IntermidiateData’ folder. In addition, all intermediate files available for download zipped ,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 of fine needle aspirates (FNA) of breast masses,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pPr marL="228600" lvl="2" indent="0">
              <a:buNone/>
            </a:pPr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1" y="127221"/>
            <a:ext cx="10515600" cy="840850"/>
          </a:xfrm>
        </p:spPr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465" y="968071"/>
            <a:ext cx="10444702" cy="4372927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 - diagnosis (benign/malignant)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Replaced spaces with underscore in feature names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38"/>
            <a:ext cx="10515600" cy="683812"/>
          </a:xfrm>
        </p:spPr>
        <p:txBody>
          <a:bodyPr/>
          <a:lstStyle/>
          <a:p>
            <a:r>
              <a:rPr lang="en-US" dirty="0"/>
              <a:t>2.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16550"/>
            <a:ext cx="10444702" cy="4945421"/>
          </a:xfrm>
        </p:spPr>
        <p:txBody>
          <a:bodyPr>
            <a:normAutofit fontScale="85000" lnSpcReduction="10000"/>
          </a:bodyPr>
          <a:lstStyle/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Automated reports with AutoViz – different plots  saved under AutoVizPlots folder</a:t>
            </a:r>
            <a:br>
              <a:rPr lang="en-US"/>
            </a:br>
            <a:r>
              <a:rPr lang="en-US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Among the continuous features, while some are nearly exponentially distributed, others are are nearly normal distributed , with majority of them right-skewed  , with some outliers -&gt;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/>
            </a:br>
            <a:r>
              <a:rPr lang="en-US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Final data frame saved as </a:t>
            </a:r>
            <a:r>
              <a:rPr lang="en-US" sz="2100">
                <a:solidFill>
                  <a:srgbClr val="CE9178"/>
                </a:solidFill>
                <a:latin typeface="Consolas" panose="020B0609020204030204" pitchFamily="49" charset="0"/>
              </a:rPr>
              <a:t>IntermidiateData/</a:t>
            </a:r>
            <a:r>
              <a:rPr lang="pt-BR" sz="2100">
                <a:solidFill>
                  <a:srgbClr val="CE9178"/>
                </a:solidFill>
                <a:latin typeface="Consolas" panose="020B0609020204030204" pitchFamily="49" charset="0"/>
              </a:rPr>
              <a:t> 2_EDA_Cancer_Data.pkl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38"/>
            <a:ext cx="10515600" cy="683812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16550"/>
            <a:ext cx="10444702" cy="49454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best image from the EDA about this dataset , demonstrating a potential for classification , at least on part of features of the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F87E5-DAE5-12D2-0F3D-B9CF95CC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9" y="2055168"/>
            <a:ext cx="9578538" cy="38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12" y="278938"/>
            <a:ext cx="10515600" cy="703401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15332"/>
            <a:ext cx="10444702" cy="474663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</a:t>
            </a:r>
            <a:r>
              <a:rPr lang="en-US" b="1" dirty="0"/>
              <a:t>that change distribution but not correlation </a:t>
            </a:r>
            <a:r>
              <a:rPr lang="en-US" dirty="0"/>
              <a:t>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43485"/>
            <a:ext cx="10444702" cy="411848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increasing folds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improves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Removing columns with high correlations to each other (treat multicollinearity) – did not improved performance . Option to try –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dimensionality </a:t>
            </a:r>
            <a:r>
              <a:rPr lang="en-US" dirty="0"/>
              <a:t>reduction with  PCA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list of features created by the different tests (most close to k-best with chi2 resulting list) , resulting in the 15 final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6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2984</TotalTime>
  <Words>2096</Words>
  <Application>Microsoft Office PowerPoint</Application>
  <PresentationFormat>Widescreen</PresentationFormat>
  <Paragraphs>155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Consolas</vt:lpstr>
      <vt:lpstr>Google Sans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Exploratory data analysis</vt:lpstr>
      <vt:lpstr>2. Explanatory data analysis</vt:lpstr>
      <vt:lpstr>3. Data cleansing</vt:lpstr>
      <vt:lpstr>4. Feature engineering and features selection</vt:lpstr>
      <vt:lpstr>4. Feature engineering and features selection</vt:lpstr>
      <vt:lpstr>5. Model selection and fine tuning</vt:lpstr>
      <vt:lpstr>Best model is SVC but let’s give a chance to XGBoost too, to see how fine tuning can improve relevant scores of the both models</vt:lpstr>
      <vt:lpstr>PowerPoint Presentation</vt:lpstr>
      <vt:lpstr>Conclusions and summary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164</cp:revision>
  <dcterms:created xsi:type="dcterms:W3CDTF">2024-08-30T14:19:27Z</dcterms:created>
  <dcterms:modified xsi:type="dcterms:W3CDTF">2024-09-01T16:49:15Z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