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67" r:id="rId4"/>
    <p:sldId id="259" r:id="rId5"/>
    <p:sldId id="278" r:id="rId6"/>
    <p:sldId id="268" r:id="rId7"/>
    <p:sldId id="260" r:id="rId8"/>
    <p:sldId id="273" r:id="rId9"/>
    <p:sldId id="289" r:id="rId10"/>
    <p:sldId id="269" r:id="rId11"/>
    <p:sldId id="290" r:id="rId12"/>
    <p:sldId id="272" r:id="rId13"/>
    <p:sldId id="287" r:id="rId14"/>
    <p:sldId id="288" r:id="rId15"/>
    <p:sldId id="291" r:id="rId16"/>
    <p:sldId id="292" r:id="rId17"/>
    <p:sldId id="283" r:id="rId18"/>
    <p:sldId id="263" r:id="rId19"/>
    <p:sldId id="277" r:id="rId20"/>
    <p:sldId id="279" r:id="rId21"/>
    <p:sldId id="265" r:id="rId22"/>
    <p:sldId id="295" r:id="rId23"/>
    <p:sldId id="294" r:id="rId24"/>
    <p:sldId id="29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711" autoAdjust="0"/>
  </p:normalViewPr>
  <p:slideViewPr>
    <p:cSldViewPr snapToGrid="0" snapToObjects="1">
      <p:cViewPr varScale="1">
        <p:scale>
          <a:sx n="95" d="100"/>
          <a:sy n="95" d="100"/>
        </p:scale>
        <p:origin x="936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Class imbalance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37079963407679"/>
          <c:y val="0.22283859171577008"/>
          <c:w val="0.57429247281959361"/>
          <c:h val="0.66561916245082398"/>
        </c:manualLayout>
      </c:layout>
      <c:pie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Images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0BE-4BCA-8E06-77C2644BE0B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0BE-4BCA-8E06-77C2644BE0B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0BE-4BCA-8E06-77C2644BE0B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0BE-4BCA-8E06-77C2644BE0B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0BE-4BCA-8E06-77C2644BE0B2}"/>
              </c:ext>
            </c:extLst>
          </c:dPt>
          <c:dLbls>
            <c:dLbl>
              <c:idx val="0"/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0BE-4BCA-8E06-77C2644BE0B2}"/>
                </c:ext>
              </c:extLst>
            </c:dLbl>
            <c:dLbl>
              <c:idx val="1"/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0BE-4BCA-8E06-77C2644BE0B2}"/>
                </c:ext>
              </c:extLst>
            </c:dLbl>
            <c:dLbl>
              <c:idx val="2"/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0BE-4BCA-8E06-77C2644BE0B2}"/>
                </c:ext>
              </c:extLst>
            </c:dLbl>
            <c:dLbl>
              <c:idx val="3"/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0BE-4BCA-8E06-77C2644BE0B2}"/>
                </c:ext>
              </c:extLst>
            </c:dLbl>
            <c:dLbl>
              <c:idx val="4"/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0BE-4BCA-8E06-77C2644BE0B2}"/>
                </c:ext>
              </c:extLst>
            </c:dLbl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numRef>
              <c:f>גיליון1!$A$2:$A$6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גיליון1!$B$2:$B$6</c:f>
              <c:numCache>
                <c:formatCode>General</c:formatCode>
                <c:ptCount val="5"/>
                <c:pt idx="0">
                  <c:v>70000</c:v>
                </c:pt>
                <c:pt idx="1">
                  <c:v>6000</c:v>
                </c:pt>
                <c:pt idx="2">
                  <c:v>14000</c:v>
                </c:pt>
                <c:pt idx="3">
                  <c:v>6000</c:v>
                </c:pt>
                <c:pt idx="4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E6-46BB-86AE-CB3377474D0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Performance Over Epochs</a:t>
            </a:r>
            <a:endParaRPr lang="he-IL" sz="1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Train 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גיליון1!$A$2:$A$11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גיליון1!$B$2:$B$11</c:f>
              <c:numCache>
                <c:formatCode>General</c:formatCode>
                <c:ptCount val="10"/>
                <c:pt idx="0">
                  <c:v>0.60697999999999996</c:v>
                </c:pt>
                <c:pt idx="1">
                  <c:v>0.54505700000000001</c:v>
                </c:pt>
                <c:pt idx="2">
                  <c:v>0.50049500000000002</c:v>
                </c:pt>
                <c:pt idx="3">
                  <c:v>0.53760399999999997</c:v>
                </c:pt>
                <c:pt idx="4">
                  <c:v>0.55497300000000005</c:v>
                </c:pt>
                <c:pt idx="5">
                  <c:v>0.53010199999999996</c:v>
                </c:pt>
                <c:pt idx="6">
                  <c:v>0.49692199999999997</c:v>
                </c:pt>
                <c:pt idx="7">
                  <c:v>0.48691099999999998</c:v>
                </c:pt>
                <c:pt idx="8">
                  <c:v>0.45946599999999999</c:v>
                </c:pt>
                <c:pt idx="9">
                  <c:v>0.49272899999999997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E3-4EA6-95F4-15C885014F43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F1-Score (Micro)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גיליון1!$A$2:$A$11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גיליון1!$C$2:$C$11</c:f>
              <c:numCache>
                <c:formatCode>General</c:formatCode>
                <c:ptCount val="10"/>
                <c:pt idx="0">
                  <c:v>0.81178399999999995</c:v>
                </c:pt>
                <c:pt idx="1">
                  <c:v>0.82405899999999999</c:v>
                </c:pt>
                <c:pt idx="2">
                  <c:v>0.83469700000000002</c:v>
                </c:pt>
                <c:pt idx="3">
                  <c:v>0.81914900000000002</c:v>
                </c:pt>
                <c:pt idx="4">
                  <c:v>0.819967</c:v>
                </c:pt>
                <c:pt idx="5">
                  <c:v>0.82242199999999999</c:v>
                </c:pt>
                <c:pt idx="6">
                  <c:v>0.823241</c:v>
                </c:pt>
                <c:pt idx="7">
                  <c:v>0.823241</c:v>
                </c:pt>
                <c:pt idx="8">
                  <c:v>0.83551600000000004</c:v>
                </c:pt>
                <c:pt idx="9">
                  <c:v>0.84369899999999998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E3-4EA6-95F4-15C885014F43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F1-Score (Macro)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גיליון1!$A$2:$A$11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גיליון1!$D$2:$D$11</c:f>
              <c:numCache>
                <c:formatCode>General</c:formatCode>
                <c:ptCount val="10"/>
                <c:pt idx="0">
                  <c:v>0.73675800000000002</c:v>
                </c:pt>
                <c:pt idx="1">
                  <c:v>0.74847300000000005</c:v>
                </c:pt>
                <c:pt idx="2">
                  <c:v>0.76151999999999997</c:v>
                </c:pt>
                <c:pt idx="3">
                  <c:v>0.74223600000000001</c:v>
                </c:pt>
                <c:pt idx="4">
                  <c:v>0.74706399999999995</c:v>
                </c:pt>
                <c:pt idx="5">
                  <c:v>0.74559799999999998</c:v>
                </c:pt>
                <c:pt idx="6">
                  <c:v>0.75459299999999996</c:v>
                </c:pt>
                <c:pt idx="7">
                  <c:v>0.74842500000000001</c:v>
                </c:pt>
                <c:pt idx="8">
                  <c:v>0.76600800000000002</c:v>
                </c:pt>
                <c:pt idx="9">
                  <c:v>0.78184799999999999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CE3-4EA6-95F4-15C885014F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5925464"/>
        <c:axId val="405927432"/>
      </c:lineChart>
      <c:catAx>
        <c:axId val="405925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927432"/>
        <c:crosses val="autoZero"/>
        <c:auto val="1"/>
        <c:lblAlgn val="ctr"/>
        <c:lblOffset val="100"/>
        <c:noMultiLvlLbl val="0"/>
      </c:catAx>
      <c:valAx>
        <c:axId val="405927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925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u="none" strike="noStrike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Class-Specific Model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גיליון1!$A$2:$A$5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0.98</c:v>
                </c:pt>
                <c:pt idx="1">
                  <c:v>0.85</c:v>
                </c:pt>
                <c:pt idx="2">
                  <c:v>0.73</c:v>
                </c:pt>
                <c:pt idx="3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8D-46BA-92B0-A45F7EBF66EC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גיליון1!$A$2:$A$5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גיליון1!$C$2:$C$5</c:f>
              <c:numCache>
                <c:formatCode>General</c:formatCode>
                <c:ptCount val="4"/>
                <c:pt idx="0">
                  <c:v>0.98</c:v>
                </c:pt>
                <c:pt idx="1">
                  <c:v>0.82</c:v>
                </c:pt>
                <c:pt idx="2">
                  <c:v>0.91</c:v>
                </c:pt>
                <c:pt idx="3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8D-46BA-92B0-A45F7EBF66EC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גיליון1!$A$2:$A$5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גיליון1!$D$2:$D$5</c:f>
              <c:numCache>
                <c:formatCode>General</c:formatCode>
                <c:ptCount val="4"/>
                <c:pt idx="0">
                  <c:v>0.98</c:v>
                </c:pt>
                <c:pt idx="1">
                  <c:v>0.83</c:v>
                </c:pt>
                <c:pt idx="2">
                  <c:v>0.81</c:v>
                </c:pt>
                <c:pt idx="3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8D-46BA-92B0-A45F7EBF6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8007152"/>
        <c:axId val="398011416"/>
      </c:barChart>
      <c:catAx>
        <c:axId val="39800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011416"/>
        <c:crosses val="autoZero"/>
        <c:auto val="1"/>
        <c:lblAlgn val="ctr"/>
        <c:lblOffset val="100"/>
        <c:noMultiLvlLbl val="0"/>
      </c:catAx>
      <c:valAx>
        <c:axId val="398011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00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19692-C072-4B7C-B2E7-6914F809AAE1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E56CA6-9F04-4E81-80D5-95619793531F}">
      <dgm:prSet/>
      <dgm:spPr/>
      <dgm:t>
        <a:bodyPr/>
        <a:lstStyle/>
        <a:p>
          <a:r>
            <a:rPr lang="en-US" dirty="0"/>
            <a:t>Python</a:t>
          </a:r>
        </a:p>
      </dgm:t>
    </dgm:pt>
    <dgm:pt modelId="{E21385E2-1D4D-49DE-ADB2-4B25B05B2E71}" type="parTrans" cxnId="{4EF97061-0759-4957-B861-A6905AC4A4CF}">
      <dgm:prSet/>
      <dgm:spPr/>
      <dgm:t>
        <a:bodyPr/>
        <a:lstStyle/>
        <a:p>
          <a:endParaRPr lang="en-US"/>
        </a:p>
      </dgm:t>
    </dgm:pt>
    <dgm:pt modelId="{1D44072D-7BA8-4259-BF30-DA4528D49774}" type="sibTrans" cxnId="{4EF97061-0759-4957-B861-A6905AC4A4CF}">
      <dgm:prSet/>
      <dgm:spPr/>
      <dgm:t>
        <a:bodyPr/>
        <a:lstStyle/>
        <a:p>
          <a:endParaRPr lang="en-US"/>
        </a:p>
      </dgm:t>
    </dgm:pt>
    <dgm:pt modelId="{EEDB384F-584B-4300-AD05-FBD126D0D0F7}">
      <dgm:prSet/>
      <dgm:spPr/>
      <dgm:t>
        <a:bodyPr/>
        <a:lstStyle/>
        <a:p>
          <a:r>
            <a:rPr lang="en-US" dirty="0" err="1"/>
            <a:t>FastAI</a:t>
          </a:r>
          <a:r>
            <a:rPr lang="en-US" dirty="0"/>
            <a:t>/</a:t>
          </a:r>
          <a:r>
            <a:rPr lang="en-US" dirty="0" err="1"/>
            <a:t>PyTorch</a:t>
          </a:r>
          <a:r>
            <a:rPr lang="en-US" dirty="0"/>
            <a:t> ecosystem</a:t>
          </a:r>
        </a:p>
      </dgm:t>
    </dgm:pt>
    <dgm:pt modelId="{02065BBA-36CF-48B2-9935-FA91F3F3D2D1}" type="parTrans" cxnId="{DD3FB753-5626-4FC4-AA7A-E942188C1475}">
      <dgm:prSet/>
      <dgm:spPr/>
      <dgm:t>
        <a:bodyPr/>
        <a:lstStyle/>
        <a:p>
          <a:endParaRPr lang="en-US"/>
        </a:p>
      </dgm:t>
    </dgm:pt>
    <dgm:pt modelId="{493D87E8-92E6-4513-A4B5-498538C0E4AA}" type="sibTrans" cxnId="{DD3FB753-5626-4FC4-AA7A-E942188C1475}">
      <dgm:prSet/>
      <dgm:spPr/>
      <dgm:t>
        <a:bodyPr/>
        <a:lstStyle/>
        <a:p>
          <a:endParaRPr lang="en-US"/>
        </a:p>
      </dgm:t>
    </dgm:pt>
    <dgm:pt modelId="{3609D10D-2860-4DF2-90A4-2DFCFDDB9720}">
      <dgm:prSet/>
      <dgm:spPr/>
      <dgm:t>
        <a:bodyPr/>
        <a:lstStyle/>
        <a:p>
          <a:r>
            <a:rPr lang="en-US" dirty="0"/>
            <a:t>Kaggle datasets</a:t>
          </a:r>
        </a:p>
      </dgm:t>
    </dgm:pt>
    <dgm:pt modelId="{DE798B44-BDBE-40E2-924A-C8B4B8AD5643}" type="parTrans" cxnId="{398789DB-A891-42CE-AA83-53C063345FF9}">
      <dgm:prSet/>
      <dgm:spPr/>
      <dgm:t>
        <a:bodyPr/>
        <a:lstStyle/>
        <a:p>
          <a:endParaRPr lang="en-US"/>
        </a:p>
      </dgm:t>
    </dgm:pt>
    <dgm:pt modelId="{16088EC7-A389-435F-B58A-68EC5196D72D}" type="sibTrans" cxnId="{398789DB-A891-42CE-AA83-53C063345FF9}">
      <dgm:prSet/>
      <dgm:spPr/>
      <dgm:t>
        <a:bodyPr/>
        <a:lstStyle/>
        <a:p>
          <a:endParaRPr lang="en-US"/>
        </a:p>
      </dgm:t>
    </dgm:pt>
    <dgm:pt modelId="{FB1A8450-311E-4E54-98B4-05323A0F3583}">
      <dgm:prSet/>
      <dgm:spPr/>
      <dgm:t>
        <a:bodyPr/>
        <a:lstStyle/>
        <a:p>
          <a:r>
            <a:rPr lang="en-US" dirty="0"/>
            <a:t>Deployment: Hugging Face Spaces</a:t>
          </a:r>
        </a:p>
      </dgm:t>
    </dgm:pt>
    <dgm:pt modelId="{C379BF5A-280D-4CBB-B3A1-D7A7CF63DFEA}" type="parTrans" cxnId="{B0BB7DBA-0C8A-4BD1-8F41-155D2C060096}">
      <dgm:prSet/>
      <dgm:spPr/>
      <dgm:t>
        <a:bodyPr/>
        <a:lstStyle/>
        <a:p>
          <a:endParaRPr lang="en-US"/>
        </a:p>
      </dgm:t>
    </dgm:pt>
    <dgm:pt modelId="{E2B48603-4B4A-4E1A-B852-3BC35EDA9DD4}" type="sibTrans" cxnId="{B0BB7DBA-0C8A-4BD1-8F41-155D2C060096}">
      <dgm:prSet/>
      <dgm:spPr/>
      <dgm:t>
        <a:bodyPr/>
        <a:lstStyle/>
        <a:p>
          <a:endParaRPr lang="en-US"/>
        </a:p>
      </dgm:t>
    </dgm:pt>
    <dgm:pt modelId="{1C8F8774-1F99-4A05-8D0C-96457514C564}">
      <dgm:prSet/>
      <dgm:spPr/>
      <dgm:t>
        <a:bodyPr/>
        <a:lstStyle/>
        <a:p>
          <a:r>
            <a:rPr lang="en-US"/>
            <a:t>Poetry for dependency management</a:t>
          </a:r>
        </a:p>
      </dgm:t>
    </dgm:pt>
    <dgm:pt modelId="{41A39545-E255-4C17-981E-EA53A5A6D070}" type="parTrans" cxnId="{ADEFCF4B-C6B2-406E-9582-7E9E303C17AE}">
      <dgm:prSet/>
      <dgm:spPr/>
      <dgm:t>
        <a:bodyPr/>
        <a:lstStyle/>
        <a:p>
          <a:endParaRPr lang="en-US"/>
        </a:p>
      </dgm:t>
    </dgm:pt>
    <dgm:pt modelId="{DFF80CA4-BC9C-488E-9373-93BAA7542F11}" type="sibTrans" cxnId="{ADEFCF4B-C6B2-406E-9582-7E9E303C17AE}">
      <dgm:prSet/>
      <dgm:spPr/>
      <dgm:t>
        <a:bodyPr/>
        <a:lstStyle/>
        <a:p>
          <a:endParaRPr lang="en-US"/>
        </a:p>
      </dgm:t>
    </dgm:pt>
    <dgm:pt modelId="{402D4A58-F177-47D5-8B0C-1E81185BD834}" type="pres">
      <dgm:prSet presAssocID="{1A619692-C072-4B7C-B2E7-6914F809AAE1}" presName="diagram" presStyleCnt="0">
        <dgm:presLayoutVars>
          <dgm:dir/>
          <dgm:resizeHandles val="exact"/>
        </dgm:presLayoutVars>
      </dgm:prSet>
      <dgm:spPr/>
    </dgm:pt>
    <dgm:pt modelId="{01CAD946-1DD4-40A7-9DA6-52615E9ADED6}" type="pres">
      <dgm:prSet presAssocID="{E8E56CA6-9F04-4E81-80D5-95619793531F}" presName="arrow" presStyleLbl="node1" presStyleIdx="0" presStyleCnt="5">
        <dgm:presLayoutVars>
          <dgm:bulletEnabled val="1"/>
        </dgm:presLayoutVars>
      </dgm:prSet>
      <dgm:spPr/>
    </dgm:pt>
    <dgm:pt modelId="{23F492CB-6F38-4D04-A621-3B58790D4B31}" type="pres">
      <dgm:prSet presAssocID="{EEDB384F-584B-4300-AD05-FBD126D0D0F7}" presName="arrow" presStyleLbl="node1" presStyleIdx="1" presStyleCnt="5">
        <dgm:presLayoutVars>
          <dgm:bulletEnabled val="1"/>
        </dgm:presLayoutVars>
      </dgm:prSet>
      <dgm:spPr/>
    </dgm:pt>
    <dgm:pt modelId="{3FF1F6B0-65F5-4E3E-B641-EAE8677313E0}" type="pres">
      <dgm:prSet presAssocID="{3609D10D-2860-4DF2-90A4-2DFCFDDB9720}" presName="arrow" presStyleLbl="node1" presStyleIdx="2" presStyleCnt="5">
        <dgm:presLayoutVars>
          <dgm:bulletEnabled val="1"/>
        </dgm:presLayoutVars>
      </dgm:prSet>
      <dgm:spPr/>
    </dgm:pt>
    <dgm:pt modelId="{82C97E14-8FDC-4710-9E3A-51494F65106F}" type="pres">
      <dgm:prSet presAssocID="{FB1A8450-311E-4E54-98B4-05323A0F3583}" presName="arrow" presStyleLbl="node1" presStyleIdx="3" presStyleCnt="5">
        <dgm:presLayoutVars>
          <dgm:bulletEnabled val="1"/>
        </dgm:presLayoutVars>
      </dgm:prSet>
      <dgm:spPr/>
    </dgm:pt>
    <dgm:pt modelId="{B4B1D385-6942-48DF-97F3-65E4D9DA464B}" type="pres">
      <dgm:prSet presAssocID="{1C8F8774-1F99-4A05-8D0C-96457514C564}" presName="arrow" presStyleLbl="node1" presStyleIdx="4" presStyleCnt="5">
        <dgm:presLayoutVars>
          <dgm:bulletEnabled val="1"/>
        </dgm:presLayoutVars>
      </dgm:prSet>
      <dgm:spPr/>
    </dgm:pt>
  </dgm:ptLst>
  <dgm:cxnLst>
    <dgm:cxn modelId="{59B04020-2B56-4D5B-B820-82836049F1F0}" type="presOf" srcId="{1A619692-C072-4B7C-B2E7-6914F809AAE1}" destId="{402D4A58-F177-47D5-8B0C-1E81185BD834}" srcOrd="0" destOrd="0" presId="urn:microsoft.com/office/officeart/2005/8/layout/arrow5"/>
    <dgm:cxn modelId="{81564C36-910B-43E6-9CFD-D70EE62E565C}" type="presOf" srcId="{FB1A8450-311E-4E54-98B4-05323A0F3583}" destId="{82C97E14-8FDC-4710-9E3A-51494F65106F}" srcOrd="0" destOrd="0" presId="urn:microsoft.com/office/officeart/2005/8/layout/arrow5"/>
    <dgm:cxn modelId="{EC402639-DD57-4012-AC3E-A47F349F84F9}" type="presOf" srcId="{EEDB384F-584B-4300-AD05-FBD126D0D0F7}" destId="{23F492CB-6F38-4D04-A621-3B58790D4B31}" srcOrd="0" destOrd="0" presId="urn:microsoft.com/office/officeart/2005/8/layout/arrow5"/>
    <dgm:cxn modelId="{4EF97061-0759-4957-B861-A6905AC4A4CF}" srcId="{1A619692-C072-4B7C-B2E7-6914F809AAE1}" destId="{E8E56CA6-9F04-4E81-80D5-95619793531F}" srcOrd="0" destOrd="0" parTransId="{E21385E2-1D4D-49DE-ADB2-4B25B05B2E71}" sibTransId="{1D44072D-7BA8-4259-BF30-DA4528D49774}"/>
    <dgm:cxn modelId="{ADEFCF4B-C6B2-406E-9582-7E9E303C17AE}" srcId="{1A619692-C072-4B7C-B2E7-6914F809AAE1}" destId="{1C8F8774-1F99-4A05-8D0C-96457514C564}" srcOrd="4" destOrd="0" parTransId="{41A39545-E255-4C17-981E-EA53A5A6D070}" sibTransId="{DFF80CA4-BC9C-488E-9373-93BAA7542F11}"/>
    <dgm:cxn modelId="{DD3FB753-5626-4FC4-AA7A-E942188C1475}" srcId="{1A619692-C072-4B7C-B2E7-6914F809AAE1}" destId="{EEDB384F-584B-4300-AD05-FBD126D0D0F7}" srcOrd="1" destOrd="0" parTransId="{02065BBA-36CF-48B2-9935-FA91F3F3D2D1}" sibTransId="{493D87E8-92E6-4513-A4B5-498538C0E4AA}"/>
    <dgm:cxn modelId="{90DA0CAB-143E-4F88-A14B-A4975EDC44EB}" type="presOf" srcId="{1C8F8774-1F99-4A05-8D0C-96457514C564}" destId="{B4B1D385-6942-48DF-97F3-65E4D9DA464B}" srcOrd="0" destOrd="0" presId="urn:microsoft.com/office/officeart/2005/8/layout/arrow5"/>
    <dgm:cxn modelId="{F4EF70B0-88BF-4FFF-AB21-6B4908A5B159}" type="presOf" srcId="{3609D10D-2860-4DF2-90A4-2DFCFDDB9720}" destId="{3FF1F6B0-65F5-4E3E-B641-EAE8677313E0}" srcOrd="0" destOrd="0" presId="urn:microsoft.com/office/officeart/2005/8/layout/arrow5"/>
    <dgm:cxn modelId="{B0BB7DBA-0C8A-4BD1-8F41-155D2C060096}" srcId="{1A619692-C072-4B7C-B2E7-6914F809AAE1}" destId="{FB1A8450-311E-4E54-98B4-05323A0F3583}" srcOrd="3" destOrd="0" parTransId="{C379BF5A-280D-4CBB-B3A1-D7A7CF63DFEA}" sibTransId="{E2B48603-4B4A-4E1A-B852-3BC35EDA9DD4}"/>
    <dgm:cxn modelId="{398789DB-A891-42CE-AA83-53C063345FF9}" srcId="{1A619692-C072-4B7C-B2E7-6914F809AAE1}" destId="{3609D10D-2860-4DF2-90A4-2DFCFDDB9720}" srcOrd="2" destOrd="0" parTransId="{DE798B44-BDBE-40E2-924A-C8B4B8AD5643}" sibTransId="{16088EC7-A389-435F-B58A-68EC5196D72D}"/>
    <dgm:cxn modelId="{2A63ADDF-3CE8-4574-AF8D-AC7A9B4DC0DF}" type="presOf" srcId="{E8E56CA6-9F04-4E81-80D5-95619793531F}" destId="{01CAD946-1DD4-40A7-9DA6-52615E9ADED6}" srcOrd="0" destOrd="0" presId="urn:microsoft.com/office/officeart/2005/8/layout/arrow5"/>
    <dgm:cxn modelId="{5E5B46A6-A0A6-48F9-9FFD-8693AC7720EA}" type="presParOf" srcId="{402D4A58-F177-47D5-8B0C-1E81185BD834}" destId="{01CAD946-1DD4-40A7-9DA6-52615E9ADED6}" srcOrd="0" destOrd="0" presId="urn:microsoft.com/office/officeart/2005/8/layout/arrow5"/>
    <dgm:cxn modelId="{693EAAD9-4542-4362-8CE4-0652BDE0D134}" type="presParOf" srcId="{402D4A58-F177-47D5-8B0C-1E81185BD834}" destId="{23F492CB-6F38-4D04-A621-3B58790D4B31}" srcOrd="1" destOrd="0" presId="urn:microsoft.com/office/officeart/2005/8/layout/arrow5"/>
    <dgm:cxn modelId="{50910B30-AEE0-498F-9CD9-E89E4D7FFE9C}" type="presParOf" srcId="{402D4A58-F177-47D5-8B0C-1E81185BD834}" destId="{3FF1F6B0-65F5-4E3E-B641-EAE8677313E0}" srcOrd="2" destOrd="0" presId="urn:microsoft.com/office/officeart/2005/8/layout/arrow5"/>
    <dgm:cxn modelId="{34C7D159-064F-4623-9806-79AF78CA3EEC}" type="presParOf" srcId="{402D4A58-F177-47D5-8B0C-1E81185BD834}" destId="{82C97E14-8FDC-4710-9E3A-51494F65106F}" srcOrd="3" destOrd="0" presId="urn:microsoft.com/office/officeart/2005/8/layout/arrow5"/>
    <dgm:cxn modelId="{2117E009-8663-46F3-81F2-57FA9CEB7863}" type="presParOf" srcId="{402D4A58-F177-47D5-8B0C-1E81185BD834}" destId="{B4B1D385-6942-48DF-97F3-65E4D9DA464B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AD946-1DD4-40A7-9DA6-52615E9ADED6}">
      <dsp:nvSpPr>
        <dsp:cNvPr id="0" name=""/>
        <dsp:cNvSpPr/>
      </dsp:nvSpPr>
      <dsp:spPr>
        <a:xfrm>
          <a:off x="3044158" y="136"/>
          <a:ext cx="1798383" cy="179838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Python</a:t>
          </a:r>
        </a:p>
      </dsp:txBody>
      <dsp:txXfrm>
        <a:off x="3493754" y="136"/>
        <a:ext cx="899191" cy="1483666"/>
      </dsp:txXfrm>
    </dsp:sp>
    <dsp:sp modelId="{23F492CB-6F38-4D04-A621-3B58790D4B31}">
      <dsp:nvSpPr>
        <dsp:cNvPr id="0" name=""/>
        <dsp:cNvSpPr/>
      </dsp:nvSpPr>
      <dsp:spPr>
        <a:xfrm rot="4320000">
          <a:off x="4551614" y="1095366"/>
          <a:ext cx="1798383" cy="179838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FastAI</a:t>
          </a:r>
          <a:r>
            <a:rPr lang="en-US" sz="1000" kern="1200" dirty="0"/>
            <a:t>/</a:t>
          </a:r>
          <a:r>
            <a:rPr lang="en-US" sz="1000" kern="1200" dirty="0" err="1"/>
            <a:t>PyTorch</a:t>
          </a:r>
          <a:r>
            <a:rPr lang="en-US" sz="1000" kern="1200" dirty="0"/>
            <a:t> ecosystem</a:t>
          </a:r>
        </a:p>
      </dsp:txBody>
      <dsp:txXfrm rot="-5400000">
        <a:off x="4858630" y="1496335"/>
        <a:ext cx="1483666" cy="899191"/>
      </dsp:txXfrm>
    </dsp:sp>
    <dsp:sp modelId="{3FF1F6B0-65F5-4E3E-B641-EAE8677313E0}">
      <dsp:nvSpPr>
        <dsp:cNvPr id="0" name=""/>
        <dsp:cNvSpPr/>
      </dsp:nvSpPr>
      <dsp:spPr>
        <a:xfrm rot="8640000">
          <a:off x="3975817" y="2867487"/>
          <a:ext cx="1798383" cy="179838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Kaggle datasets</a:t>
          </a:r>
        </a:p>
      </dsp:txBody>
      <dsp:txXfrm rot="10800000">
        <a:off x="4517906" y="3152151"/>
        <a:ext cx="899191" cy="1483666"/>
      </dsp:txXfrm>
    </dsp:sp>
    <dsp:sp modelId="{82C97E14-8FDC-4710-9E3A-51494F65106F}">
      <dsp:nvSpPr>
        <dsp:cNvPr id="0" name=""/>
        <dsp:cNvSpPr/>
      </dsp:nvSpPr>
      <dsp:spPr>
        <a:xfrm rot="12960000">
          <a:off x="2112499" y="2867487"/>
          <a:ext cx="1798383" cy="179838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Deployment: Hugging Face Spaces</a:t>
          </a:r>
        </a:p>
      </dsp:txBody>
      <dsp:txXfrm rot="10800000">
        <a:off x="2469602" y="3152151"/>
        <a:ext cx="899191" cy="1483666"/>
      </dsp:txXfrm>
    </dsp:sp>
    <dsp:sp modelId="{B4B1D385-6942-48DF-97F3-65E4D9DA464B}">
      <dsp:nvSpPr>
        <dsp:cNvPr id="0" name=""/>
        <dsp:cNvSpPr/>
      </dsp:nvSpPr>
      <dsp:spPr>
        <a:xfrm rot="17280000">
          <a:off x="1536702" y="1095366"/>
          <a:ext cx="1798383" cy="179838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Poetry for dependency management</a:t>
          </a:r>
        </a:p>
      </dsp:txBody>
      <dsp:txXfrm rot="5400000">
        <a:off x="1544404" y="1496335"/>
        <a:ext cx="1483666" cy="899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2895DC3-51EC-422E-AE1D-983ABD619839}" type="datetimeFigureOut">
              <a:rPr lang="he-IL" smtClean="0"/>
              <a:t>כ"ג/חשון/תשפ"ה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0C97D09-744A-44AC-BE90-04DF827E53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212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97D09-744A-44AC-BE90-04DF827E538E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324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A9FD-5821-E8B7-B77C-EB4ED680B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0BD6D-3C72-9100-EC05-74AD71DEF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62165-6584-1702-62E8-8C87A272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47E97-1B77-46C0-E8AA-244D7591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ABDA9-D3E5-2F3A-AC18-C21CD605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6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C94B-EC4C-5260-8792-6ABB7B74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7B300-764A-0C30-13F8-AA3BA791B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A9409-1FE4-FBA6-CA0B-75B0989C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0A2B4-8828-C6CF-69D9-5C55006F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0559B-E4C1-F843-9114-92F6D747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3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BD94F-DC7F-59F6-C2FD-BFE85745C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8FD6B-866B-DD7E-76DA-A969D1FDA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7F761-ADB2-0C07-C906-3D9692BC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C18F7-A428-7495-A17D-0E2CAD10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422C1-864C-B9D7-19FD-639292E9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5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2B80-CC63-FD12-5AA1-907869C6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C1E07-BCBB-3532-9AC6-6E20D3745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820A5-FF04-328A-9472-37943998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E3421-AF32-051C-805A-E9560535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857EA-751F-F4F2-26B8-465CF4B7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96C7-35E6-1499-0065-CC513424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E1A13-F917-64C0-EFED-5560DBCB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48B9-6BA8-F3E8-FABF-AA6D949E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0C15D-A81A-AAF0-CE4D-9536C02E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05FC-F9C9-9A29-582D-E2B0DD09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0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D708-BF6C-7AE8-95CF-3C64335F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96F10-7C90-0965-6027-AC457122E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E3512-6CE0-E373-7833-2554427AC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9AF19-CC1E-B107-D6E2-1E228884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F3D68-A782-85AC-0A8B-BCDDCD50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DD8F5-84B8-19E9-F269-C589AAEF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8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C3C8-6475-4A4B-496C-69651378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765A8-C646-2A85-03C1-DA2A81E84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57A93-D9DB-D31C-D991-82AAFC999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9065E-BBB5-725D-5541-37B45B9F3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F7770-A7FC-8740-15B9-456C97EB8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BB08A-1B9D-4CEB-320E-B2786C08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7ECF3-7472-1BAC-70E1-EF3DB5BE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DC543-3C73-AA37-324F-DBE8D29F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9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283E-CC99-0582-1646-FD7CA3D6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6CD85-1195-3AA3-7572-ED976B92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F665B-638A-9158-2591-D50EE44A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8F12D-FE8A-5192-7BF1-DADB23C9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4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6849A-7DD5-1E80-D645-11B3BF0F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14F7C-86A6-0E20-FEE8-D2E3BBAC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F1DC5-250B-54EC-AFC1-B9A54ABC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5D60-DE2B-A8C0-C7A6-FFA12887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4AFE7-4B04-DE20-5799-8533E4F66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5C354-BA04-E22B-3153-6C75A9464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BA8E4-BBD3-1790-CC03-0A596845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06B8F-6E22-7172-41ED-8AE2DECE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3CF65-91B6-13F6-C409-38D8A19B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6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816B-F891-3891-9798-F2A8A582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802CB-DC62-39D6-FC31-28701EE5D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48F8C-B52A-AA04-D06E-C8215E23D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6150F-B0BC-EC92-9084-8E080000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B03B7-1722-82C8-D198-CF483FD8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AE3C2-6647-A704-26F6-64D24CD8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3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2E7A0-E5F4-03F5-40D3-EDF79AAB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C385C-9416-BD3B-7CAB-333F8C2D5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BE37C-EDE9-A21F-AEF5-C592FC28B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FF8C-F43B-1B2F-6F22-C8E8281F9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83B30-37A8-4D77-C925-70331785D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16" y="420624"/>
            <a:ext cx="4679632" cy="359359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Diabetic Retinopathy Stage Prediction With Deep Learning</a:t>
            </a:r>
            <a:endParaRPr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1008" y="4413694"/>
            <a:ext cx="3884104" cy="20478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 Single-Model Approach to Medical Image Classification</a:t>
            </a: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700" y="1371600"/>
            <a:ext cx="3497175" cy="34678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AAE93-1A1F-C8E2-54C7-31CEAB5D9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2A0780-B208-8BDA-83A5-F522D1771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841BB7-A923-BA47-FA4B-4FB67B603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E31BF2-918D-624F-918C-95E24C3A7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AAE7E-BE6A-22DB-FB19-2A458058E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561059-AFB8-7C8F-5F9D-FD8DDAE38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23937D4-DAC6-D3E9-D5D4-D3A5EFBB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9A537B-00F1-6744-C092-56E78BFF5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78B7E-BF0C-2304-4A49-C204B75D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75" y="586855"/>
            <a:ext cx="2915109" cy="3387497"/>
          </a:xfrm>
        </p:spPr>
        <p:txBody>
          <a:bodyPr anchor="b">
            <a:normAutofit/>
          </a:bodyPr>
          <a:lstStyle/>
          <a:p>
            <a:pPr marL="0" lvl="0" indent="0">
              <a:buNone/>
            </a:pPr>
            <a:r>
              <a:rPr lang="en-US" sz="2800" b="1" dirty="0"/>
              <a:t>Data Augmentation Pipeline</a:t>
            </a:r>
            <a:endParaRPr lang="nn-NO" sz="2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5F61-D8E3-C43E-2475-240A556C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0" y="-10142"/>
            <a:ext cx="6115630" cy="6858004"/>
          </a:xfrm>
        </p:spPr>
        <p:txBody>
          <a:bodyPr anchor="ctr">
            <a:normAutofit/>
          </a:bodyPr>
          <a:lstStyle/>
          <a:p>
            <a:pPr lvl="0" indent="0">
              <a:buNone/>
            </a:pPr>
            <a:r>
              <a:rPr lang="en-US" b="1" dirty="0"/>
              <a:t>Image resizing strategy</a:t>
            </a:r>
            <a:r>
              <a:rPr lang="en-US" dirty="0"/>
              <a:t>: 600*600</a:t>
            </a:r>
          </a:p>
          <a:p>
            <a:pPr lvl="0" indent="0">
              <a:buNone/>
            </a:pPr>
            <a:endParaRPr lang="en-US" dirty="0"/>
          </a:p>
          <a:p>
            <a:pPr lvl="0" indent="0">
              <a:buNone/>
            </a:pPr>
            <a:r>
              <a:rPr lang="en-US" altLang="he-IL" b="1" dirty="0"/>
              <a:t>A</a:t>
            </a:r>
            <a:r>
              <a:rPr lang="he-IL" altLang="he-IL" b="1" dirty="0" err="1"/>
              <a:t>ugmentation</a:t>
            </a:r>
            <a:r>
              <a:rPr lang="he-IL" altLang="he-IL" b="1" dirty="0"/>
              <a:t> </a:t>
            </a:r>
            <a:r>
              <a:rPr lang="he-IL" altLang="he-IL" b="1" dirty="0" err="1"/>
              <a:t>Techniques</a:t>
            </a:r>
            <a:r>
              <a:rPr lang="he-IL" altLang="he-IL" dirty="0"/>
              <a:t>:</a:t>
            </a:r>
            <a:r>
              <a:rPr lang="en-US" altLang="he-IL" dirty="0"/>
              <a:t> </a:t>
            </a:r>
            <a:r>
              <a:rPr lang="en-US" dirty="0"/>
              <a:t>To improve model robustness, we applied a set of image augmentations using the </a:t>
            </a:r>
            <a:r>
              <a:rPr lang="en-US" dirty="0" err="1"/>
              <a:t>FastAI</a:t>
            </a:r>
            <a:r>
              <a:rPr lang="en-US" dirty="0"/>
              <a:t> library‘s </a:t>
            </a:r>
            <a:r>
              <a:rPr lang="en-US" dirty="0" err="1"/>
              <a:t>aug_transforms</a:t>
            </a:r>
            <a:r>
              <a:rPr lang="en-US" dirty="0"/>
              <a:t> function with a target size of 224x224 pixels. </a:t>
            </a:r>
          </a:p>
          <a:p>
            <a:pPr lvl="0" indent="0">
              <a:buNone/>
            </a:pPr>
            <a:r>
              <a:rPr lang="en-US" dirty="0"/>
              <a:t>These augmentations included:</a:t>
            </a:r>
          </a:p>
          <a:p>
            <a:pPr marL="857250" lvl="1" indent="-342900"/>
            <a:r>
              <a:rPr lang="en-US" sz="2100" dirty="0"/>
              <a:t>Random cropping and resizing</a:t>
            </a:r>
          </a:p>
          <a:p>
            <a:pPr marL="857250" lvl="1" indent="-342900"/>
            <a:r>
              <a:rPr lang="en-US" sz="2100" dirty="0"/>
              <a:t>Random rotations and flips</a:t>
            </a:r>
          </a:p>
          <a:p>
            <a:pPr marL="857250" lvl="1" indent="-342900"/>
            <a:r>
              <a:rPr lang="en-US" sz="2100" dirty="0"/>
              <a:t>Potentially other augmentations (e.g., brightness, contrast, warp)</a:t>
            </a:r>
          </a:p>
          <a:p>
            <a:pPr lvl="0" indent="0">
              <a:buNone/>
            </a:pPr>
            <a:endParaRPr lang="he-IL" altLang="he-IL" dirty="0"/>
          </a:p>
          <a:p>
            <a:pPr lvl="0" indent="0">
              <a:buNone/>
            </a:pPr>
            <a:r>
              <a:rPr lang="en-US" b="1" dirty="0"/>
              <a:t>Validation Split: </a:t>
            </a:r>
            <a:br>
              <a:rPr lang="en-US" b="1" dirty="0"/>
            </a:br>
            <a:r>
              <a:rPr lang="en-US" dirty="0"/>
              <a:t>A 20% holdout validation set was employed to evaluate model performance and prevent overfitting</a:t>
            </a:r>
            <a:r>
              <a:rPr lang="he-IL" altLang="he-IL" dirty="0"/>
              <a:t> 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6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AAE93-1A1F-C8E2-54C7-31CEAB5D9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2A0780-B208-8BDA-83A5-F522D1771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841BB7-A923-BA47-FA4B-4FB67B603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E31BF2-918D-624F-918C-95E24C3A7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AAE7E-BE6A-22DB-FB19-2A458058E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561059-AFB8-7C8F-5F9D-FD8DDAE38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23937D4-DAC6-D3E9-D5D4-D3A5EFBB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9A537B-00F1-6744-C092-56E78BFF5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78B7E-BF0C-2304-4A49-C204B75D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3" y="4196751"/>
            <a:ext cx="2915109" cy="1090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dirty="0"/>
              <a:t>Why</a:t>
            </a:r>
            <a:br>
              <a:rPr lang="en-US" sz="2000" b="1" dirty="0"/>
            </a:br>
            <a:r>
              <a:rPr lang="en-US" sz="2000" b="1" dirty="0"/>
              <a:t>EfficientNet-B7</a:t>
            </a:r>
            <a:br>
              <a:rPr lang="en-US" sz="2000" b="1" dirty="0"/>
            </a:br>
            <a:endParaRPr lang="nn-NO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5F61-D8E3-C43E-2475-240A556C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0" y="-10142"/>
            <a:ext cx="6115630" cy="68580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0">
              <a:buNone/>
            </a:pPr>
            <a:r>
              <a:rPr lang="en-US" dirty="0"/>
              <a:t>EfficientNet-B7 is a convolutional neural network (CNN) belonging to the </a:t>
            </a:r>
            <a:r>
              <a:rPr lang="en-US" dirty="0" err="1"/>
              <a:t>EfficientNet</a:t>
            </a:r>
            <a:r>
              <a:rPr lang="en-US" dirty="0"/>
              <a:t> family, known for its high accuracy and efficiency. It's a scaled-up version of EfficientNet-B0, which employs a compound coefficient scaling method to simultaneously scale width, depth, and resolution, resulting in improved performance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EfficientNet-B7 was chosen for its high accuracy on image classification tasks and its relatively efficient computational requirements compared to other state-of-the-art architectures, making it suitable for training on our dataset with reasonable resources.</a:t>
            </a:r>
          </a:p>
          <a:p>
            <a:pPr indent="0">
              <a:buNone/>
            </a:pPr>
            <a:endParaRPr lang="he-IL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678B7E-BF0C-2304-4A49-C204B75DBA62}"/>
              </a:ext>
            </a:extLst>
          </p:cNvPr>
          <p:cNvSpPr txBox="1">
            <a:spLocks/>
          </p:cNvSpPr>
          <p:nvPr/>
        </p:nvSpPr>
        <p:spPr>
          <a:xfrm>
            <a:off x="56626" y="90100"/>
            <a:ext cx="2915109" cy="1745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What is EfficientNet-B7</a:t>
            </a:r>
            <a:br>
              <a:rPr lang="en-US" sz="2000" b="1" dirty="0"/>
            </a:br>
            <a:r>
              <a:rPr lang="en-US" sz="2000" b="1" dirty="0"/>
              <a:t>Model</a:t>
            </a:r>
            <a:endParaRPr lang="nn-NO" sz="2000" b="1" dirty="0"/>
          </a:p>
        </p:txBody>
      </p:sp>
    </p:spTree>
    <p:extLst>
      <p:ext uri="{BB962C8B-B14F-4D97-AF65-F5344CB8AC3E}">
        <p14:creationId xmlns:p14="http://schemas.microsoft.com/office/powerpoint/2010/main" val="412307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6DE627-F4A7-2E0F-9D12-C81D0ED0C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85FA39-1492-8827-407F-9D11DFAB7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7EB26-1E89-1D60-3E45-27494EB3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0E025D-C30F-EE2C-2799-BF4B4600E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1F886-CF4D-0F08-DB68-2AB3C8A12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A97DF4-0A78-1DC5-27E3-C537F6A25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E46E396-1AB4-3E1F-C1C6-247DD4366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0B5C02-5EAC-7934-9D3D-EBFF98CF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C956D-5973-1807-3F26-5F495937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00" y="222115"/>
            <a:ext cx="2665562" cy="2792998"/>
          </a:xfrm>
        </p:spPr>
        <p:txBody>
          <a:bodyPr anchor="b">
            <a:normAutofit/>
          </a:bodyPr>
          <a:lstStyle/>
          <a:p>
            <a:pPr lvl="0"/>
            <a:r>
              <a:rPr lang="en-US" sz="3200" b="1" dirty="0"/>
              <a:t>Potential Model Evaluation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217236"/>
              </p:ext>
            </p:extLst>
          </p:nvPr>
        </p:nvGraphicFramePr>
        <p:xfrm>
          <a:off x="19381" y="3035393"/>
          <a:ext cx="9102952" cy="374411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29617">
                  <a:extLst>
                    <a:ext uri="{9D8B030D-6E8A-4147-A177-3AD203B41FA5}">
                      <a16:colId xmlns:a16="http://schemas.microsoft.com/office/drawing/2014/main" val="16944808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408634"/>
                    </a:ext>
                  </a:extLst>
                </a:gridCol>
                <a:gridCol w="888137">
                  <a:extLst>
                    <a:ext uri="{9D8B030D-6E8A-4147-A177-3AD203B41FA5}">
                      <a16:colId xmlns:a16="http://schemas.microsoft.com/office/drawing/2014/main" val="1882748224"/>
                    </a:ext>
                  </a:extLst>
                </a:gridCol>
                <a:gridCol w="1061056">
                  <a:extLst>
                    <a:ext uri="{9D8B030D-6E8A-4147-A177-3AD203B41FA5}">
                      <a16:colId xmlns:a16="http://schemas.microsoft.com/office/drawing/2014/main" val="3051832506"/>
                    </a:ext>
                  </a:extLst>
                </a:gridCol>
                <a:gridCol w="1136247">
                  <a:extLst>
                    <a:ext uri="{9D8B030D-6E8A-4147-A177-3AD203B41FA5}">
                      <a16:colId xmlns:a16="http://schemas.microsoft.com/office/drawing/2014/main" val="4218122968"/>
                    </a:ext>
                  </a:extLst>
                </a:gridCol>
                <a:gridCol w="1349987">
                  <a:extLst>
                    <a:ext uri="{9D8B030D-6E8A-4147-A177-3AD203B41FA5}">
                      <a16:colId xmlns:a16="http://schemas.microsoft.com/office/drawing/2014/main" val="419634176"/>
                    </a:ext>
                  </a:extLst>
                </a:gridCol>
                <a:gridCol w="1026441">
                  <a:extLst>
                    <a:ext uri="{9D8B030D-6E8A-4147-A177-3AD203B41FA5}">
                      <a16:colId xmlns:a16="http://schemas.microsoft.com/office/drawing/2014/main" val="2034659402"/>
                    </a:ext>
                  </a:extLst>
                </a:gridCol>
                <a:gridCol w="1497067">
                  <a:extLst>
                    <a:ext uri="{9D8B030D-6E8A-4147-A177-3AD203B41FA5}">
                      <a16:colId xmlns:a16="http://schemas.microsoft.com/office/drawing/2014/main" val="2311875349"/>
                    </a:ext>
                  </a:extLst>
                </a:gridCol>
              </a:tblGrid>
              <a:tr h="399947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parameters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en-US" dirty="0"/>
                        <a:t>Loss</a:t>
                      </a:r>
                      <a:endParaRPr lang="he-I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en-US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he-IL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en-US" sz="135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en-US" dirty="0"/>
                        <a:t>model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363"/>
                  </a:ext>
                </a:extLst>
              </a:tr>
              <a:tr h="515645">
                <a:tc>
                  <a:txBody>
                    <a:bodyPr/>
                    <a:lstStyle/>
                    <a:p>
                      <a:pPr marL="0" algn="ctr" defTabSz="685800" rtl="1" eaLnBrk="1" latinLnBrk="0" hangingPunct="1"/>
                      <a:r>
                        <a:rPr lang="en-US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optimizer</a:t>
                      </a:r>
                      <a:endParaRPr lang="he-IL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1" eaLnBrk="1" latinLnBrk="0" hangingPunct="1"/>
                      <a:r>
                        <a:rPr lang="en-US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Batch size</a:t>
                      </a:r>
                      <a:endParaRPr lang="he-IL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1" eaLnBrk="1" latinLnBrk="0" hangingPunct="1"/>
                      <a:r>
                        <a:rPr lang="en-US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Epochs</a:t>
                      </a:r>
                      <a:endParaRPr lang="he-IL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55489"/>
                  </a:ext>
                </a:extLst>
              </a:tr>
              <a:tr h="506138">
                <a:tc>
                  <a:txBody>
                    <a:bodyPr/>
                    <a:lstStyle/>
                    <a:p>
                      <a:pPr rtl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Adam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he-IL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0.823414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0.741495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0.902679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VGG16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28501"/>
                  </a:ext>
                </a:extLst>
              </a:tr>
              <a:tr h="506138">
                <a:tc>
                  <a:txBody>
                    <a:bodyPr/>
                    <a:lstStyle/>
                    <a:p>
                      <a:pPr marL="0" marR="0" lvl="0" indent="0" algn="l" defTabSz="6858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Adam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0.90186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0.72669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0.849109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ResNet18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45628"/>
                  </a:ext>
                </a:extLst>
              </a:tr>
              <a:tr h="455812">
                <a:tc>
                  <a:txBody>
                    <a:bodyPr/>
                    <a:lstStyle/>
                    <a:p>
                      <a:pPr rtl="1"/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0.878353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0.741495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0.902679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 CNN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4346"/>
                  </a:ext>
                </a:extLst>
              </a:tr>
              <a:tr h="618215">
                <a:tc>
                  <a:txBody>
                    <a:bodyPr/>
                    <a:lstStyle/>
                    <a:p>
                      <a:pPr rtl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Adam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0.560641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0.771331 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0.622444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0.658213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1" eaLnBrk="1" latinLnBrk="0" hangingPunct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resnet50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25914"/>
                  </a:ext>
                </a:extLst>
              </a:tr>
              <a:tr h="742217">
                <a:tc>
                  <a:txBody>
                    <a:bodyPr/>
                    <a:lstStyle/>
                    <a:p>
                      <a:pPr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Adam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0.90186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0.849109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EfficientNet-B7</a:t>
                      </a:r>
                      <a:endParaRPr lang="he-IL" sz="1400" b="1" dirty="0">
                        <a:solidFill>
                          <a:schemeClr val="tx1"/>
                        </a:solidFill>
                      </a:endParaRPr>
                    </a:p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877653"/>
                  </a:ext>
                </a:extLst>
              </a:tr>
            </a:tbl>
          </a:graphicData>
        </a:graphic>
      </p:graphicFrame>
      <p:sp>
        <p:nvSpPr>
          <p:cNvPr id="4" name="מלבן 3"/>
          <p:cNvSpPr/>
          <p:nvPr/>
        </p:nvSpPr>
        <p:spPr>
          <a:xfrm>
            <a:off x="3251784" y="222115"/>
            <a:ext cx="56323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Inter"/>
              </a:rPr>
              <a:t>The goal was to identify the model best suited for our dataset and task.</a:t>
            </a:r>
          </a:p>
          <a:p>
            <a:r>
              <a:rPr lang="en-US" dirty="0">
                <a:latin typeface="Inter"/>
              </a:rPr>
              <a:t>The following table summarizes the performance of each architecture, considering accuracy, precision, recall, and Loss.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356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E56BC-6F31-4A03-2C71-B2C0C76B0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CB8A2-AF97-9FF9-70E1-C8BDAF7D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05" y="2343768"/>
            <a:ext cx="2933479" cy="1903821"/>
          </a:xfrm>
        </p:spPr>
        <p:txBody>
          <a:bodyPr anchor="b">
            <a:normAutofit/>
          </a:bodyPr>
          <a:lstStyle/>
          <a:p>
            <a:r>
              <a:rPr lang="en-US" sz="2800" b="1" dirty="0"/>
              <a:t>Transfer Learning</a:t>
            </a:r>
            <a:br>
              <a:rPr lang="en-US" sz="2800" b="1" dirty="0"/>
            </a:br>
            <a:r>
              <a:rPr lang="en-US" sz="2800" b="1" dirty="0"/>
              <a:t>and</a:t>
            </a:r>
            <a:br>
              <a:rPr lang="en-US" sz="2800" b="1" dirty="0"/>
            </a:br>
            <a:r>
              <a:rPr lang="en-US" sz="2800" b="1" dirty="0"/>
              <a:t>Pre-training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3D58E4C-85A6-3CF5-B74F-6D9936F81251}"/>
              </a:ext>
            </a:extLst>
          </p:cNvPr>
          <p:cNvSpPr txBox="1">
            <a:spLocks/>
          </p:cNvSpPr>
          <p:nvPr/>
        </p:nvSpPr>
        <p:spPr>
          <a:xfrm>
            <a:off x="3814728" y="1708288"/>
            <a:ext cx="4916510" cy="4028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Arial" panose="020B0604020202020204" pitchFamily="34" charset="0"/>
              <a:buNone/>
            </a:pPr>
            <a:endParaRPr lang="en-US" sz="17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3000"/>
              </a:spcBef>
              <a:buFont typeface="Arial" panose="020B0604020202020204" pitchFamily="34" charset="0"/>
              <a:buNone/>
            </a:pPr>
            <a:endParaRPr lang="en-US" sz="1700" dirty="0"/>
          </a:p>
        </p:txBody>
      </p:sp>
      <p:sp>
        <p:nvSpPr>
          <p:cNvPr id="13" name="TextBox 12"/>
          <p:cNvSpPr txBox="1"/>
          <p:nvPr/>
        </p:nvSpPr>
        <p:spPr>
          <a:xfrm>
            <a:off x="3603107" y="2014267"/>
            <a:ext cx="5339751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Transfer learning enhances model efficiency by using knowledge from pre-training on a large dataset, like ImageNet, and adapting it for a specific task such as diabetic retinopathy (DR) stage classification, using a smaller dataset. </a:t>
            </a:r>
          </a:p>
          <a:p>
            <a:endParaRPr lang="en-US" dirty="0"/>
          </a:p>
          <a:p>
            <a:r>
              <a:rPr lang="en-US" dirty="0"/>
              <a:t>This approach accelerates training and improves performance, especially with limited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E56BC-6F31-4A03-2C71-B2C0C76B0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CB8A2-AF97-9FF9-70E1-C8BDAF7D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91" y="586855"/>
            <a:ext cx="2933479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Transfer Learning Fine-tuning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3D58E4C-85A6-3CF5-B74F-6D9936F81251}"/>
              </a:ext>
            </a:extLst>
          </p:cNvPr>
          <p:cNvSpPr txBox="1">
            <a:spLocks/>
          </p:cNvSpPr>
          <p:nvPr/>
        </p:nvSpPr>
        <p:spPr>
          <a:xfrm>
            <a:off x="3814728" y="1708288"/>
            <a:ext cx="4916510" cy="4028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Arial" panose="020B0604020202020204" pitchFamily="34" charset="0"/>
              <a:buNone/>
            </a:pPr>
            <a:endParaRPr lang="en-US" sz="17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3000"/>
              </a:spcBef>
              <a:buFont typeface="Arial" panose="020B0604020202020204" pitchFamily="34" charset="0"/>
              <a:buNone/>
            </a:pPr>
            <a:endParaRPr lang="en-US" sz="17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3D9A3D-A0A9-7573-CC56-CBB2213F5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0384" y="108586"/>
            <a:ext cx="5885008" cy="6739276"/>
          </a:xfrm>
        </p:spPr>
        <p:txBody>
          <a:bodyPr anchor="ctr">
            <a:noAutofit/>
          </a:bodyPr>
          <a:lstStyle/>
          <a:p>
            <a:r>
              <a:rPr lang="en-US" sz="1600" b="1" dirty="0"/>
              <a:t>Freezing Initial Layers:</a:t>
            </a:r>
            <a:r>
              <a:rPr lang="en-US" sz="1600" dirty="0"/>
              <a:t> We trained only the later layers, adapting them to DR image characteristics.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Unfreezing Layers:</a:t>
            </a:r>
            <a:br>
              <a:rPr lang="en-US" sz="1600" b="1" dirty="0"/>
            </a:br>
            <a:endParaRPr lang="en-US" sz="1600" b="1" dirty="0"/>
          </a:p>
          <a:p>
            <a:endParaRPr lang="en-US" sz="1600" dirty="0"/>
          </a:p>
          <a:p>
            <a:r>
              <a:rPr lang="en-US" sz="1600" b="1" dirty="0"/>
              <a:t>Learning Rate Schedule:</a:t>
            </a:r>
            <a:r>
              <a:rPr lang="en-US" sz="1600" dirty="0"/>
              <a:t> The one-cycle policy in </a:t>
            </a:r>
            <a:r>
              <a:rPr lang="en-US" sz="1600" dirty="0" err="1"/>
              <a:t>FastAI</a:t>
            </a:r>
            <a:r>
              <a:rPr lang="en-US" sz="1600" dirty="0"/>
              <a:t>, dynamically adjusted the learning rate, starting high and gradually decreasing.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Learning Rate Selection:</a:t>
            </a:r>
            <a:r>
              <a:rPr lang="en-US" sz="1600" dirty="0"/>
              <a:t> A learning rate of 0.001 was chosen for fine-tuning based on experimentation or common </a:t>
            </a:r>
            <a:r>
              <a:rPr lang="en-US" sz="1600" dirty="0" err="1"/>
              <a:t>EfficientNet</a:t>
            </a:r>
            <a:r>
              <a:rPr lang="en-US" sz="1600" dirty="0"/>
              <a:t> practices.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Batch Size Optimization:</a:t>
            </a:r>
            <a:r>
              <a:rPr lang="en-US" sz="1600" dirty="0"/>
              <a:t> We used a batch size of 8, balancing memory usage and training efficiency. </a:t>
            </a:r>
          </a:p>
        </p:txBody>
      </p:sp>
    </p:spTree>
    <p:extLst>
      <p:ext uri="{BB962C8B-B14F-4D97-AF65-F5344CB8AC3E}">
        <p14:creationId xmlns:p14="http://schemas.microsoft.com/office/powerpoint/2010/main" val="1614553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950" y="1860919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2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94964"/>
              </p:ext>
            </p:extLst>
          </p:nvPr>
        </p:nvGraphicFramePr>
        <p:xfrm>
          <a:off x="396814" y="3390178"/>
          <a:ext cx="8557405" cy="322628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3951">
                  <a:extLst>
                    <a:ext uri="{9D8B030D-6E8A-4147-A177-3AD203B41FA5}">
                      <a16:colId xmlns:a16="http://schemas.microsoft.com/office/drawing/2014/main" val="713757933"/>
                    </a:ext>
                  </a:extLst>
                </a:gridCol>
                <a:gridCol w="993642">
                  <a:extLst>
                    <a:ext uri="{9D8B030D-6E8A-4147-A177-3AD203B41FA5}">
                      <a16:colId xmlns:a16="http://schemas.microsoft.com/office/drawing/2014/main" val="2177960530"/>
                    </a:ext>
                  </a:extLst>
                </a:gridCol>
                <a:gridCol w="1631842">
                  <a:extLst>
                    <a:ext uri="{9D8B030D-6E8A-4147-A177-3AD203B41FA5}">
                      <a16:colId xmlns:a16="http://schemas.microsoft.com/office/drawing/2014/main" val="306467707"/>
                    </a:ext>
                  </a:extLst>
                </a:gridCol>
                <a:gridCol w="1515325">
                  <a:extLst>
                    <a:ext uri="{9D8B030D-6E8A-4147-A177-3AD203B41FA5}">
                      <a16:colId xmlns:a16="http://schemas.microsoft.com/office/drawing/2014/main" val="2982803258"/>
                    </a:ext>
                  </a:extLst>
                </a:gridCol>
                <a:gridCol w="1207399">
                  <a:extLst>
                    <a:ext uri="{9D8B030D-6E8A-4147-A177-3AD203B41FA5}">
                      <a16:colId xmlns:a16="http://schemas.microsoft.com/office/drawing/2014/main" val="2328476308"/>
                    </a:ext>
                  </a:extLst>
                </a:gridCol>
                <a:gridCol w="1247916">
                  <a:extLst>
                    <a:ext uri="{9D8B030D-6E8A-4147-A177-3AD203B41FA5}">
                      <a16:colId xmlns:a16="http://schemas.microsoft.com/office/drawing/2014/main" val="1678476613"/>
                    </a:ext>
                  </a:extLst>
                </a:gridCol>
                <a:gridCol w="867330">
                  <a:extLst>
                    <a:ext uri="{9D8B030D-6E8A-4147-A177-3AD203B41FA5}">
                      <a16:colId xmlns:a16="http://schemas.microsoft.com/office/drawing/2014/main" val="2670518202"/>
                    </a:ext>
                  </a:extLst>
                </a:gridCol>
              </a:tblGrid>
              <a:tr h="63814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Accuracy</a:t>
                      </a:r>
                    </a:p>
                    <a:p>
                      <a:endParaRPr lang="en-US" sz="1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Valid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Precision (Macro)</a:t>
                      </a:r>
                    </a:p>
                    <a:p>
                      <a:endParaRPr lang="en-US" sz="1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Recall (Macro)</a:t>
                      </a:r>
                    </a:p>
                    <a:p>
                      <a:endParaRPr lang="en-US" sz="1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F1-Score (Macro)</a:t>
                      </a:r>
                    </a:p>
                    <a:p>
                      <a:endParaRPr lang="en-US" sz="1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Epoch</a:t>
                      </a:r>
                    </a:p>
                    <a:p>
                      <a:endParaRPr lang="en-US" sz="1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565927"/>
                  </a:ext>
                </a:extLst>
              </a:tr>
              <a:tr h="2575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0.811784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0.60698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0.5001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0.817514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0.821177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0.736758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2198051"/>
                  </a:ext>
                </a:extLst>
              </a:tr>
              <a:tr h="2575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0.824059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0.545057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0.480848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0.834892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0.830024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0.748473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9932619"/>
                  </a:ext>
                </a:extLst>
              </a:tr>
              <a:tr h="2575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0.834697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0.500495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0.456291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0.84283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0.840053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0.76152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65330575"/>
                  </a:ext>
                </a:extLst>
              </a:tr>
              <a:tr h="2575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0.819149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0.537604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0.452147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0.829414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0.827641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0.742236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9690375"/>
                  </a:ext>
                </a:extLst>
              </a:tr>
              <a:tr h="2575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0.819967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0.554973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0.46342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0.830296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0.825523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0.747064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4229536"/>
                  </a:ext>
                </a:extLst>
              </a:tr>
              <a:tr h="2575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0.822422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0.530102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0.443685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0.828316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0.83367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0.745598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0434115"/>
                  </a:ext>
                </a:extLst>
              </a:tr>
              <a:tr h="2575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0.823241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0.496922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0.450625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0.831087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0.832579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0.754593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1995634"/>
                  </a:ext>
                </a:extLst>
              </a:tr>
              <a:tr h="2575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0.823241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0.486911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0.438388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0.831318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0.831251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0.748425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15082648"/>
                  </a:ext>
                </a:extLst>
              </a:tr>
              <a:tr h="3433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0.835516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0.459466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0.436297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0.841744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0.842935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0.766008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6508968"/>
                  </a:ext>
                </a:extLst>
              </a:tr>
              <a:tr h="184648"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0.843699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0.492729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0.411323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0.848036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0.851373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0.781848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93106106"/>
                  </a:ext>
                </a:extLst>
              </a:tr>
            </a:tbl>
          </a:graphicData>
        </a:graphic>
      </p:graphicFrame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03114" y="138518"/>
            <a:ext cx="3098526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defTabSz="914400"/>
            <a:r>
              <a:rPr lang="en-US" sz="3100" dirty="0"/>
              <a:t>Results</a:t>
            </a:r>
          </a:p>
        </p:txBody>
      </p:sp>
      <p:graphicFrame>
        <p:nvGraphicFramePr>
          <p:cNvPr id="4" name="תרשים 3"/>
          <p:cNvGraphicFramePr/>
          <p:nvPr>
            <p:extLst>
              <p:ext uri="{D42A27DB-BD31-4B8C-83A1-F6EECF244321}">
                <p14:modId xmlns:p14="http://schemas.microsoft.com/office/powerpoint/2010/main" val="1052257860"/>
              </p:ext>
            </p:extLst>
          </p:nvPr>
        </p:nvGraphicFramePr>
        <p:xfrm>
          <a:off x="3476445" y="-1"/>
          <a:ext cx="5167223" cy="31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מלבן 1"/>
          <p:cNvSpPr/>
          <p:nvPr/>
        </p:nvSpPr>
        <p:spPr>
          <a:xfrm>
            <a:off x="65177" y="1235335"/>
            <a:ext cx="32738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Inter"/>
              </a:rPr>
              <a:t>The model achieved an accuracy of 84.37% after 10 epochs of training.</a:t>
            </a:r>
          </a:p>
          <a:p>
            <a:endParaRPr lang="en-US" sz="1600" dirty="0"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Inter"/>
              </a:rPr>
              <a:t>Overall, the model demonstrated good performance on the Diabetic Retinopathy classification task.</a:t>
            </a:r>
          </a:p>
        </p:txBody>
      </p:sp>
    </p:spTree>
    <p:extLst>
      <p:ext uri="{BB962C8B-B14F-4D97-AF65-F5344CB8AC3E}">
        <p14:creationId xmlns:p14="http://schemas.microsoft.com/office/powerpoint/2010/main" val="1081215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63A554-782C-15E9-D7BF-89636E81F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D63EB6-586C-320A-B838-333F5906A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3C3EB9-FB80-75C0-8437-3AAF24129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49189D-F6A4-EDFD-8352-9DD62FA52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600213-E5A5-44BF-B6DB-74967B27E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274975-4698-6D3B-CA8F-5916FF73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E7467F3-DD0D-658A-3A63-70D9789F7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8ADC64-8DA2-FEB8-4FFE-B16AAC647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C1D11-7658-7840-E90D-65D8542B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73" y="1411131"/>
            <a:ext cx="2401025" cy="1959258"/>
          </a:xfrm>
        </p:spPr>
        <p:txBody>
          <a:bodyPr anchor="b">
            <a:normAutofit/>
          </a:bodyPr>
          <a:lstStyle/>
          <a:p>
            <a:pPr marL="0" lvl="0" indent="0">
              <a:buNone/>
            </a:pPr>
            <a:r>
              <a:rPr lang="en-US" sz="3500" b="1" dirty="0">
                <a:solidFill>
                  <a:srgbClr val="FFFFFF"/>
                </a:solidFill>
              </a:rPr>
              <a:t>Key Metrics </a:t>
            </a:r>
            <a:br>
              <a:rPr lang="en-US" sz="3500" b="1" dirty="0">
                <a:solidFill>
                  <a:srgbClr val="FFFFFF"/>
                </a:solidFill>
              </a:rPr>
            </a:br>
            <a:r>
              <a:rPr lang="en-US" sz="3500" b="1" dirty="0">
                <a:solidFill>
                  <a:srgbClr val="FFFFFF"/>
                </a:solidFill>
              </a:rPr>
              <a:t>Overview</a:t>
            </a:r>
            <a:br>
              <a:rPr lang="en-US" sz="3500" b="1" dirty="0">
                <a:solidFill>
                  <a:srgbClr val="FFFFFF"/>
                </a:solidFill>
              </a:rPr>
            </a:br>
            <a:endParaRPr lang="en-US" sz="3500" dirty="0">
              <a:solidFill>
                <a:srgbClr val="FFFFFF"/>
              </a:solidFill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752" y="2240579"/>
            <a:ext cx="5538756" cy="4350002"/>
          </a:xfrm>
          <a:prstGeom prst="rect">
            <a:avLst/>
          </a:prstGeom>
        </p:spPr>
      </p:pic>
      <p:sp>
        <p:nvSpPr>
          <p:cNvPr id="3" name="מלבן 2"/>
          <p:cNvSpPr/>
          <p:nvPr/>
        </p:nvSpPr>
        <p:spPr>
          <a:xfrm>
            <a:off x="3465731" y="219059"/>
            <a:ext cx="28919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Inter"/>
              </a:rPr>
              <a:t>The model demonstrates strong performance on diabetic retinopathy stage classification, achieving high accuracy and F1-score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294" y="301925"/>
            <a:ext cx="2248214" cy="167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7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2B065F-F506-78AC-7E97-8BC50199B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139C08-1734-F3E8-51EF-58F055F8B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CFB2FE-CF2F-FA51-A489-E77F35F64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42801-36F5-79CB-2515-054D1C1DE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88E14C-182B-D416-CF94-D2FFF093C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231331-9FF7-AC9F-C9EF-FC4DEA8E4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4196BB-5956-6D6B-7F7B-A0FBB8D33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0F11B3-D35A-1784-7443-6D89EB1F6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C6773-A44E-6537-7C38-E8C9E859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57" y="57021"/>
            <a:ext cx="3709360" cy="895581"/>
          </a:xfrm>
        </p:spPr>
        <p:txBody>
          <a:bodyPr anchor="b">
            <a:noAutofit/>
          </a:bodyPr>
          <a:lstStyle/>
          <a:p>
            <a:pPr marL="0" lvl="0" indent="0">
              <a:buNone/>
            </a:pPr>
            <a:r>
              <a:rPr lang="en-US" sz="2800" b="1" dirty="0">
                <a:solidFill>
                  <a:srgbClr val="FFFFFF"/>
                </a:solidFill>
              </a:rPr>
              <a:t>Class level Performance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13" name="תמונה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834" y="57021"/>
            <a:ext cx="4737823" cy="3782662"/>
          </a:xfrm>
          <a:prstGeom prst="rect">
            <a:avLst/>
          </a:prstGeom>
        </p:spPr>
      </p:pic>
      <p:graphicFrame>
        <p:nvGraphicFramePr>
          <p:cNvPr id="11" name="תרשים 10"/>
          <p:cNvGraphicFramePr/>
          <p:nvPr>
            <p:extLst>
              <p:ext uri="{D42A27DB-BD31-4B8C-83A1-F6EECF244321}">
                <p14:modId xmlns:p14="http://schemas.microsoft.com/office/powerpoint/2010/main" val="1550484968"/>
              </p:ext>
            </p:extLst>
          </p:nvPr>
        </p:nvGraphicFramePr>
        <p:xfrm>
          <a:off x="164400" y="962745"/>
          <a:ext cx="3321170" cy="2843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תמונה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5" y="3922923"/>
            <a:ext cx="8904382" cy="28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61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39" y="563928"/>
            <a:ext cx="2786331" cy="13204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Deployment &amp; User Interface</a:t>
            </a:r>
          </a:p>
        </p:txBody>
      </p:sp>
      <p:sp>
        <p:nvSpPr>
          <p:cNvPr id="5" name="מלבן 4"/>
          <p:cNvSpPr/>
          <p:nvPr/>
        </p:nvSpPr>
        <p:spPr>
          <a:xfrm>
            <a:off x="147908" y="2329132"/>
            <a:ext cx="8763180" cy="4319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en-US" sz="2100" b="1" dirty="0"/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2600" b="1" dirty="0"/>
              <a:t>Deployment</a:t>
            </a:r>
            <a:r>
              <a:rPr lang="en-US" sz="2600" dirty="0"/>
              <a:t>: Deployed as a </a:t>
            </a:r>
            <a:r>
              <a:rPr lang="en-US" sz="2600" dirty="0" err="1"/>
              <a:t>Gradio</a:t>
            </a:r>
            <a:r>
              <a:rPr lang="en-US" sz="2600" dirty="0"/>
              <a:t> web application. This allows easy access and interaction regardless of the user's location or system.</a:t>
            </a: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2600" b="1" dirty="0"/>
              <a:t>User Interface (UI) Design</a:t>
            </a:r>
            <a:r>
              <a:rPr lang="en-US" sz="2600" dirty="0"/>
              <a:t>: Intuitive </a:t>
            </a:r>
            <a:r>
              <a:rPr lang="en-US" sz="2600" dirty="0" err="1"/>
              <a:t>Gradio</a:t>
            </a:r>
            <a:r>
              <a:rPr lang="en-US" sz="2600" dirty="0"/>
              <a:t>-based interface designed for ease of use. Two tabs: Single Image Prediction and Model Analysis.</a:t>
            </a: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2600" b="1" dirty="0"/>
              <a:t>Single Image Prediction Tab</a:t>
            </a:r>
            <a:r>
              <a:rPr lang="en-US" sz="2600" dirty="0"/>
              <a:t>: Users upload retinal fundus images via a simple image upload, getting a prediction of Diabetic Retinopathy severity with class probabilities.</a:t>
            </a: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2600" b="1" dirty="0"/>
              <a:t>Model Analysis Tab</a:t>
            </a:r>
            <a:r>
              <a:rPr lang="en-US" sz="2600" dirty="0"/>
              <a:t>: Enables users to perform a comprehensive model validation, displaying metrics (Precision, Recall, F1-score, Accuracy, AUC), confusion matrices, etc. This analysis provides insights into the model's overall performance and potential areas for improvement.</a:t>
            </a:r>
          </a:p>
          <a:p>
            <a:pPr defTabSz="685800">
              <a:lnSpc>
                <a:spcPct val="90000"/>
              </a:lnSpc>
              <a:spcBef>
                <a:spcPts val="750"/>
              </a:spcBef>
            </a:pPr>
            <a:br>
              <a:rPr lang="en-US" sz="2600" b="1" dirty="0"/>
            </a:br>
            <a:endParaRPr lang="he-IL" sz="2600" b="1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580" y="-17818"/>
            <a:ext cx="3210663" cy="2568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6EE184-F47A-1892-5154-42EB6219F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6982C-B727-D530-5346-298EF357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30" y="785004"/>
            <a:ext cx="3278038" cy="13432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Hugging Face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F74ED-27C8-DA6A-ECDB-771406AB5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0385" y="77638"/>
            <a:ext cx="6071330" cy="6668219"/>
          </a:xfrm>
        </p:spPr>
        <p:txBody>
          <a:bodyPr anchor="ctr">
            <a:normAutofit/>
          </a:bodyPr>
          <a:lstStyle/>
          <a:p>
            <a:r>
              <a:rPr lang="en-US" b="1" dirty="0"/>
              <a:t>Model Versioning and Storage:</a:t>
            </a:r>
            <a:r>
              <a:rPr lang="en-US" dirty="0"/>
              <a:t> The trained model is stored and versioned on Hugging Face Hub. This ensures consistent access to a specific model version.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Deployment Platform:</a:t>
            </a:r>
            <a:r>
              <a:rPr lang="en-US" dirty="0"/>
              <a:t> The </a:t>
            </a:r>
            <a:r>
              <a:rPr lang="en-US" dirty="0" err="1"/>
              <a:t>Gradio</a:t>
            </a:r>
            <a:r>
              <a:rPr lang="en-US" dirty="0"/>
              <a:t> app is deployed via Hugging Face Spaces, providing a readily available, hosted environment.</a:t>
            </a:r>
          </a:p>
          <a:p>
            <a:endParaRPr lang="en-US" sz="1600" b="1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69" y="3127075"/>
            <a:ext cx="1943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4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Single-Model Approach to Medical Image Classification</a:t>
            </a:r>
            <a:br>
              <a:rPr lang="en-US" b="1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2000" b="1" dirty="0"/>
              <a:t>Brief problem statement</a:t>
            </a:r>
            <a:endParaRPr lang="en-US" sz="2000" b="1" dirty="0"/>
          </a:p>
          <a:p>
            <a:pPr lvl="1"/>
            <a:endParaRPr lang="he-IL" dirty="0"/>
          </a:p>
          <a:p>
            <a:pPr marL="685800" lvl="2" indent="0">
              <a:buNone/>
            </a:pPr>
            <a:r>
              <a:rPr lang="en-US" sz="1800" dirty="0"/>
              <a:t>Accurate and efficient Diabetic Retinopathy (DR) stage classification is crucial for timely intervention and improved patient outcomes. Early and accurate diagnosis is critical for preventing vision loss.</a:t>
            </a:r>
            <a:endParaRPr lang="he-IL" sz="1800" dirty="0"/>
          </a:p>
          <a:p>
            <a:pPr lvl="1"/>
            <a:endParaRPr dirty="0"/>
          </a:p>
          <a:p>
            <a:pPr lvl="1"/>
            <a:r>
              <a:rPr sz="2000" b="1" dirty="0"/>
              <a:t>Project goals</a:t>
            </a:r>
            <a:endParaRPr lang="en-US" sz="2000" b="1" dirty="0"/>
          </a:p>
          <a:p>
            <a:pPr lvl="1"/>
            <a:endParaRPr lang="en-US" dirty="0"/>
          </a:p>
          <a:p>
            <a:pPr marL="685800" lvl="2" indent="0">
              <a:buNone/>
            </a:pPr>
            <a:r>
              <a:rPr lang="en-US" sz="1800" dirty="0"/>
              <a:t>Develop a high-performing deep learning model for DR stage classification, achieving high accuracy, precision, recall, and F1-score. Evaluate the model's performance thoroughly, and analyze the results for potential improvements</a:t>
            </a: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569651-551C-3EB4-6283-02D74229A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824B15-ABBC-1909-8CAA-3E66D0EAE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28D89E-19DE-ACE9-6001-B86F7FC91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194A45-4386-3285-18CD-9BAB30C09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7F18F5-27AF-330B-3C50-A7321B9A6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59857A-4221-7E0D-8276-0BB659955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2DFBD1E-F957-FC4B-28D9-7E1EDEF7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D079CF-CADF-32D0-10A4-8066692E6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65B87-DDAE-1D9C-3B01-30DFACE8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640143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User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B166F-FC49-A2B7-2695-F8E1C0F1F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0384" y="24364"/>
            <a:ext cx="6073616" cy="1916580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z="1600" b="1" dirty="0"/>
              <a:t>Single Image Prediction Workflow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sz="1600" dirty="0"/>
              <a:t>User uploads a retinal image.</a:t>
            </a:r>
          </a:p>
          <a:p>
            <a:pPr lvl="1"/>
            <a:r>
              <a:rPr lang="en-US" sz="1600" dirty="0"/>
              <a:t>Model makes a prediction.</a:t>
            </a:r>
          </a:p>
          <a:p>
            <a:pPr lvl="1"/>
            <a:r>
              <a:rPr lang="en-US" sz="1600" dirty="0"/>
              <a:t>Results are displayed as text (severity level) and probabilities for each DR stage.</a:t>
            </a:r>
          </a:p>
          <a:p>
            <a:pPr lvl="1"/>
            <a:endParaRPr lang="en-US" dirty="0"/>
          </a:p>
          <a:p>
            <a:r>
              <a:rPr lang="en-US" sz="1600" b="1" dirty="0"/>
              <a:t>Model Analysis Workflow:</a:t>
            </a:r>
            <a:endParaRPr lang="en-US" sz="1600" dirty="0"/>
          </a:p>
          <a:p>
            <a:pPr lvl="1"/>
            <a:r>
              <a:rPr lang="en-US" sz="1600" dirty="0"/>
              <a:t>The user initiates a model analysis.</a:t>
            </a:r>
          </a:p>
          <a:p>
            <a:pPr lvl="1"/>
            <a:r>
              <a:rPr lang="en-US" sz="1600" dirty="0"/>
              <a:t>The system performs the analysis.</a:t>
            </a:r>
          </a:p>
          <a:p>
            <a:pPr lvl="1"/>
            <a:r>
              <a:rPr lang="en-US" sz="1600" dirty="0"/>
              <a:t>Results are presented clearly including: Classification report, Confusion Matrix, ROC-AUC curve.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67" y="2090694"/>
            <a:ext cx="2838398" cy="4714712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541" y="2090694"/>
            <a:ext cx="2813990" cy="474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24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9" y="85909"/>
            <a:ext cx="2918021" cy="413809"/>
          </a:xfrm>
        </p:spPr>
        <p:txBody>
          <a:bodyPr anchor="b">
            <a:normAutofit fontScale="90000"/>
          </a:bodyPr>
          <a:lstStyle/>
          <a:p>
            <a:pPr marL="0" lvl="0" indent="0">
              <a:buNone/>
            </a:pPr>
            <a:r>
              <a:rPr lang="en-US" sz="3500" dirty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384" y="18183"/>
            <a:ext cx="6023993" cy="6044732"/>
          </a:xfrm>
          <a:noFill/>
        </p:spPr>
        <p:txBody>
          <a:bodyPr wrap="square" rtlCol="1">
            <a:spAutoFit/>
          </a:bodyPr>
          <a:lstStyle/>
          <a:p>
            <a:pPr marL="0" indent="0" defTabSz="914400">
              <a:buNone/>
            </a:pPr>
            <a:endParaRPr lang="en-US" sz="1600" dirty="0"/>
          </a:p>
          <a:p>
            <a:pPr marL="0" indent="0" defTabSz="914400">
              <a:buNone/>
            </a:pPr>
            <a:endParaRPr lang="en-US" sz="1600" dirty="0"/>
          </a:p>
          <a:p>
            <a:pPr marL="0" indent="0" defTabSz="914400">
              <a:buNone/>
            </a:pPr>
            <a:r>
              <a:rPr lang="en-US" sz="1600" dirty="0"/>
              <a:t>Successfully developed a deep learning model for classifying diabetic retinopathy stages.</a:t>
            </a:r>
          </a:p>
          <a:p>
            <a:pPr marL="0" indent="0" defTabSz="914400">
              <a:buNone/>
            </a:pPr>
            <a:endParaRPr lang="en-US" sz="1600" dirty="0"/>
          </a:p>
          <a:p>
            <a:pPr marL="0" indent="0" defTabSz="914400">
              <a:buNone/>
            </a:pPr>
            <a:r>
              <a:rPr lang="en-US" sz="1600" dirty="0"/>
              <a:t>Achieved 84.37% accuracy and a macro-averaged F1-score of 82.83%.</a:t>
            </a:r>
          </a:p>
          <a:p>
            <a:pPr marL="0" indent="0" defTabSz="914400">
              <a:buNone/>
            </a:pPr>
            <a:endParaRPr lang="en-US" sz="1600" dirty="0"/>
          </a:p>
          <a:p>
            <a:pPr marL="0" indent="0" defTabSz="914400">
              <a:buNone/>
            </a:pPr>
            <a:r>
              <a:rPr lang="en-US" sz="1600" dirty="0"/>
              <a:t>Deployed a user-friendly web application via Hugging Face Spaces for easy access to predictions.</a:t>
            </a:r>
          </a:p>
          <a:p>
            <a:pPr marL="285750" lvl="1" indent="0" defTabSz="914400">
              <a:buNone/>
            </a:pPr>
            <a:endParaRPr lang="en-US" sz="1600" dirty="0"/>
          </a:p>
          <a:p>
            <a:pPr marL="285750" lvl="1" indent="0" defTabSz="914400">
              <a:buNone/>
            </a:pPr>
            <a:endParaRPr lang="en-US" sz="1600" dirty="0"/>
          </a:p>
          <a:p>
            <a:pPr marL="285750" lvl="1" indent="0" defTabSz="914400">
              <a:buNone/>
            </a:pPr>
            <a:endParaRPr lang="en-US" sz="1600" dirty="0"/>
          </a:p>
          <a:p>
            <a:pPr marL="0" lvl="1" indent="0" defTabSz="914400">
              <a:spcBef>
                <a:spcPts val="750"/>
              </a:spcBef>
              <a:buNone/>
            </a:pPr>
            <a:r>
              <a:rPr lang="en-US" sz="1600" dirty="0"/>
              <a:t>Emphasized the importance of addressing class imbalance through techniques like weighted random sampling.</a:t>
            </a:r>
          </a:p>
          <a:p>
            <a:pPr marL="0" lvl="1" indent="0" defTabSz="914400">
              <a:spcBef>
                <a:spcPts val="750"/>
              </a:spcBef>
              <a:buNone/>
            </a:pPr>
            <a:endParaRPr lang="en-US" sz="1600" dirty="0"/>
          </a:p>
          <a:p>
            <a:pPr marL="0" lvl="1" indent="0" defTabSz="914400">
              <a:spcBef>
                <a:spcPts val="750"/>
              </a:spcBef>
              <a:buNone/>
            </a:pPr>
            <a:r>
              <a:rPr lang="en-US" sz="1600" dirty="0"/>
              <a:t>Successfully utilized transfer learning (EfficientNet-B7) to improve model efficiency and accuracy.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5" name="מלבן 4"/>
          <p:cNvSpPr/>
          <p:nvPr/>
        </p:nvSpPr>
        <p:spPr>
          <a:xfrm>
            <a:off x="-540020" y="3913344"/>
            <a:ext cx="3679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b="1" dirty="0"/>
              <a:t>Key technical insights</a:t>
            </a:r>
          </a:p>
        </p:txBody>
      </p:sp>
      <p:sp>
        <p:nvSpPr>
          <p:cNvPr id="9" name="מלבן 8"/>
          <p:cNvSpPr/>
          <p:nvPr/>
        </p:nvSpPr>
        <p:spPr>
          <a:xfrm>
            <a:off x="-402162" y="691654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b="1" dirty="0"/>
              <a:t>Project achievements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6A8D98C6-2E6A-A3BC-9EAD-306A3795F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DBC2-2468-1D46-8CCC-A4259931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37" y="229444"/>
            <a:ext cx="8223525" cy="413809"/>
          </a:xfrm>
        </p:spPr>
        <p:txBody>
          <a:bodyPr anchor="b">
            <a:normAutofit fontScale="90000"/>
          </a:bodyPr>
          <a:lstStyle/>
          <a:p>
            <a:pPr marL="0" lvl="0" indent="0">
              <a:buNone/>
            </a:pPr>
            <a:r>
              <a:rPr lang="en-US" sz="3500" dirty="0">
                <a:solidFill>
                  <a:srgbClr val="FFFFFF"/>
                </a:solidFill>
              </a:rPr>
              <a:t>Challenges we faced and how we managed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1A2F-80C2-00F9-7C7D-A84E5CAE2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005" y="820288"/>
            <a:ext cx="6023993" cy="1185389"/>
          </a:xfrm>
          <a:noFill/>
        </p:spPr>
        <p:txBody>
          <a:bodyPr wrap="square" rtlCol="1">
            <a:spAutoFit/>
          </a:bodyPr>
          <a:lstStyle/>
          <a:p>
            <a:pPr marL="0" indent="0" defTabSz="914400">
              <a:buNone/>
            </a:pPr>
            <a:endParaRPr lang="en-US" sz="1600" dirty="0"/>
          </a:p>
          <a:p>
            <a:pPr marL="0" indent="0" defTabSz="914400">
              <a:buNone/>
            </a:pPr>
            <a:endParaRPr lang="en-US" sz="1600" dirty="0"/>
          </a:p>
          <a:p>
            <a:pPr marL="0" indent="0" defTabSz="914400">
              <a:buNone/>
            </a:pPr>
            <a:br>
              <a:rPr lang="en-US" sz="1600" dirty="0"/>
            </a:b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AE793-2FF2-C686-5D53-22C9BD22FBB3}"/>
              </a:ext>
            </a:extLst>
          </p:cNvPr>
          <p:cNvSpPr txBox="1"/>
          <p:nvPr/>
        </p:nvSpPr>
        <p:spPr>
          <a:xfrm>
            <a:off x="385011" y="747526"/>
            <a:ext cx="8005010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Three different platforms – Windows , Linux and Mac to support</a:t>
            </a:r>
            <a:br>
              <a:rPr lang="en-US" sz="1600" dirty="0"/>
            </a:br>
            <a:r>
              <a:rPr lang="en-US" sz="1600" dirty="0"/>
              <a:t>Different python versions , different development environments.</a:t>
            </a:r>
          </a:p>
          <a:p>
            <a:pPr marL="285750" indent="-285750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First we kept a free-style phase – for everybody to learn and research and provide useful ideas. Requirement documents were created. Readme files in GitHub describing code structure , features and how to run</a:t>
            </a:r>
            <a:br>
              <a:rPr lang="en-US" sz="1600" dirty="0"/>
            </a:br>
            <a:r>
              <a:rPr lang="en-US" sz="1600" dirty="0"/>
              <a:t>https://github.com/lmanov1/DL_DiabeticRetinopathyStagePrediction/tree/main</a:t>
            </a:r>
          </a:p>
          <a:p>
            <a:pPr marL="285750" indent="-285750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Starting from this point and on – subsequent results synchronization was done via shared drive location:  in shared document , including pre-agreed set of metrics for unified comparison criteria and notebooks</a:t>
            </a:r>
          </a:p>
          <a:p>
            <a:pPr marL="285750" indent="-285750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Widely agreed code kept in GitHub, features development managed in branches and with follow up using GitHub issues and conversations.</a:t>
            </a:r>
          </a:p>
          <a:p>
            <a:pPr marL="285750" indent="-285750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As training is very heavy  – subsequent models were run on AWS Jupiter machine as most of us have no GPU or not enough memory resources @ dev environment. </a:t>
            </a:r>
          </a:p>
          <a:p>
            <a:pPr marL="285750" indent="-285750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The results and performance evaluation are kept in shared document in drive. Multiple meetings kept , multiple hands-on sessions to solve problems</a:t>
            </a:r>
          </a:p>
        </p:txBody>
      </p:sp>
    </p:spTree>
    <p:extLst>
      <p:ext uri="{BB962C8B-B14F-4D97-AF65-F5344CB8AC3E}">
        <p14:creationId xmlns:p14="http://schemas.microsoft.com/office/powerpoint/2010/main" val="4267012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A5F1C-55C6-EEE6-65BF-8074D2AAD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0A85-4F49-AB95-9824-E1E9A0A0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79" y="355458"/>
            <a:ext cx="8223525" cy="413809"/>
          </a:xfrm>
        </p:spPr>
        <p:txBody>
          <a:bodyPr anchor="b">
            <a:normAutofit fontScale="90000"/>
          </a:bodyPr>
          <a:lstStyle/>
          <a:p>
            <a:pPr marL="0" lvl="0" indent="0">
              <a:buNone/>
            </a:pPr>
            <a:r>
              <a:rPr lang="en-US" sz="3500" dirty="0">
                <a:solidFill>
                  <a:srgbClr val="FFFFFF"/>
                </a:solidFill>
              </a:rPr>
              <a:t>Stretch features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F15F7-711F-D84A-EA60-9BC6BD3EB7A0}"/>
              </a:ext>
            </a:extLst>
          </p:cNvPr>
          <p:cNvSpPr txBox="1"/>
          <p:nvPr/>
        </p:nvSpPr>
        <p:spPr>
          <a:xfrm>
            <a:off x="625641" y="1379621"/>
            <a:ext cx="7948863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b="1" i="0" dirty="0">
                <a:solidFill>
                  <a:srgbClr val="DADADA"/>
                </a:solidFill>
                <a:effectLst/>
                <a:latin typeface="-apple-system"/>
              </a:rPr>
              <a:t>LLM Assistant Integration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Integrate an LLM assistant to act as a virtual doctor.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Implement functionalities for anamnesis, analysis, and providing recommendations.</a:t>
            </a:r>
          </a:p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b="1" i="0" dirty="0">
                <a:solidFill>
                  <a:srgbClr val="DADADA"/>
                </a:solidFill>
                <a:effectLst/>
                <a:latin typeface="-apple-system"/>
              </a:rPr>
              <a:t>Additional Disease Classification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Extend the model to classify other eye diseases like cataracts and glaucoma.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Adjust the label set and retrain the model accordingly.</a:t>
            </a:r>
          </a:p>
        </p:txBody>
      </p:sp>
    </p:spTree>
    <p:extLst>
      <p:ext uri="{BB962C8B-B14F-4D97-AF65-F5344CB8AC3E}">
        <p14:creationId xmlns:p14="http://schemas.microsoft.com/office/powerpoint/2010/main" val="3512940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8C60D-F6EE-7DCA-7FEB-865F0DEFE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C467-F670-2A0E-C92C-116EE033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49" y="85909"/>
            <a:ext cx="8223525" cy="413809"/>
          </a:xfrm>
        </p:spPr>
        <p:txBody>
          <a:bodyPr anchor="b">
            <a:normAutofit fontScale="90000"/>
          </a:bodyPr>
          <a:lstStyle/>
          <a:p>
            <a:pPr marL="0" lvl="0" indent="0">
              <a:buNone/>
            </a:pPr>
            <a:r>
              <a:rPr lang="en-US" sz="3500" dirty="0">
                <a:solidFill>
                  <a:srgbClr val="FFFFFF"/>
                </a:solidFill>
              </a:rPr>
              <a:t>Side research done by team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10436-23D1-6555-A52D-1879FB31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005" y="820288"/>
            <a:ext cx="6023993" cy="1185389"/>
          </a:xfrm>
          <a:noFill/>
        </p:spPr>
        <p:txBody>
          <a:bodyPr wrap="square" rtlCol="1">
            <a:spAutoFit/>
          </a:bodyPr>
          <a:lstStyle/>
          <a:p>
            <a:pPr marL="0" indent="0" defTabSz="914400">
              <a:buNone/>
            </a:pPr>
            <a:endParaRPr lang="en-US" sz="1600" dirty="0"/>
          </a:p>
          <a:p>
            <a:pPr marL="0" indent="0" defTabSz="914400">
              <a:buNone/>
            </a:pPr>
            <a:endParaRPr lang="en-US" sz="1600" dirty="0"/>
          </a:p>
          <a:p>
            <a:pPr marL="0" indent="0" defTabSz="914400">
              <a:buNone/>
            </a:pPr>
            <a:br>
              <a:rPr lang="en-US" sz="1600" dirty="0"/>
            </a:b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7AC66-20DA-6F80-5996-200520C1E745}"/>
              </a:ext>
            </a:extLst>
          </p:cNvPr>
          <p:cNvSpPr txBox="1"/>
          <p:nvPr/>
        </p:nvSpPr>
        <p:spPr>
          <a:xfrm>
            <a:off x="268706" y="762001"/>
            <a:ext cx="86065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that team implemented but was not merged into main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Fine tuning with Lr find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Custom (accumulating) recall  and f1 as fast ai’s learner metrics for loss function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Keras</a:t>
            </a:r>
            <a:r>
              <a:rPr lang="en-US" dirty="0"/>
              <a:t> models , mapping </a:t>
            </a:r>
            <a:r>
              <a:rPr lang="en-US" dirty="0" err="1"/>
              <a:t>keras</a:t>
            </a:r>
            <a:r>
              <a:rPr lang="en-US" dirty="0"/>
              <a:t> models to torch format with ONNX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Upscaling images with </a:t>
            </a:r>
            <a:r>
              <a:rPr lang="en-US" dirty="0" err="1"/>
              <a:t>Optuna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Web application (EU uploading images for inference remotely), as an addition to a Hagging Face space for inference and evaluation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Class weighs also for learner’s loss function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Configuration and argparser for different options like class </a:t>
            </a:r>
            <a:r>
              <a:rPr lang="en-US" dirty="0" err="1"/>
              <a:t>weigths</a:t>
            </a:r>
            <a:r>
              <a:rPr lang="en-US" dirty="0"/>
              <a:t> handling (yes/no) , used  dataset , explicit model to load, evaluation or training modes , model format to use , so 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Custom data preprocessing pipeline with sharpen/denoise/Laplacian sharpen/</a:t>
            </a:r>
            <a:r>
              <a:rPr lang="en-US" dirty="0" err="1"/>
              <a:t>high_pass_filter</a:t>
            </a:r>
            <a:r>
              <a:rPr lang="en-US" dirty="0"/>
              <a:t>/</a:t>
            </a:r>
            <a:r>
              <a:rPr lang="en-US" dirty="0" err="1"/>
              <a:t>enhance_contrast</a:t>
            </a:r>
            <a:r>
              <a:rPr lang="en-US" dirty="0"/>
              <a:t>/</a:t>
            </a:r>
            <a:r>
              <a:rPr lang="en-US" dirty="0" err="1"/>
              <a:t>adjust_gamma</a:t>
            </a:r>
            <a:r>
              <a:rPr lang="en-US" dirty="0"/>
              <a:t>/clamp</a:t>
            </a:r>
          </a:p>
        </p:txBody>
      </p:sp>
    </p:spTree>
    <p:extLst>
      <p:ext uri="{BB962C8B-B14F-4D97-AF65-F5344CB8AC3E}">
        <p14:creationId xmlns:p14="http://schemas.microsoft.com/office/powerpoint/2010/main" val="106294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595D92-EC28-6937-40F9-ECFE60DFA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A1761-AF2D-BEB5-D078-E262FD1D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0888"/>
            <a:ext cx="3154680" cy="1772969"/>
          </a:xfrm>
        </p:spPr>
        <p:txBody>
          <a:bodyPr anchor="b">
            <a:normAutofit/>
          </a:bodyPr>
          <a:lstStyle/>
          <a:p>
            <a:pPr marL="0" lvl="0" indent="0">
              <a:buNone/>
            </a:pPr>
            <a:r>
              <a:rPr lang="en-US" sz="3200" dirty="0">
                <a:solidFill>
                  <a:srgbClr val="FFFFFF"/>
                </a:solidFill>
              </a:rPr>
              <a:t>What is Diabetic Retinopathy?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32831-BCAF-00F9-FE90-25509B95F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342900" lvl="1" indent="0">
              <a:buNone/>
            </a:pPr>
            <a:r>
              <a:rPr lang="en-US" dirty="0"/>
              <a:t>A complication of diabetes that affects the eyes, damaging the blood vessels in the retina.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Stages:</a:t>
            </a:r>
          </a:p>
          <a:p>
            <a:pPr marL="342900" lvl="1" indent="0">
              <a:buNone/>
            </a:pPr>
            <a:r>
              <a:rPr lang="en-US" dirty="0"/>
              <a:t>      0 - No DR</a:t>
            </a:r>
          </a:p>
          <a:p>
            <a:pPr marL="342900" lvl="1" indent="0">
              <a:buNone/>
            </a:pPr>
            <a:r>
              <a:rPr lang="en-US" dirty="0"/>
              <a:t>      1 - Mild</a:t>
            </a:r>
          </a:p>
          <a:p>
            <a:pPr marL="342900" lvl="1" indent="0">
              <a:buNone/>
            </a:pPr>
            <a:r>
              <a:rPr lang="en-US" dirty="0"/>
              <a:t>       2 - Moderate </a:t>
            </a:r>
            <a:br>
              <a:rPr lang="en-US" dirty="0"/>
            </a:br>
            <a:r>
              <a:rPr lang="en-US" dirty="0"/>
              <a:t>       3 - Severe</a:t>
            </a:r>
            <a:br>
              <a:rPr lang="en-US" dirty="0"/>
            </a:br>
            <a:r>
              <a:rPr lang="en-US" dirty="0"/>
              <a:t>       4  - Proliferative DR</a:t>
            </a:r>
          </a:p>
          <a:p>
            <a:pPr marL="342900" lvl="1" indent="0">
              <a:buNone/>
            </a:pPr>
            <a:endParaRPr lang="en-US" sz="1700" dirty="0"/>
          </a:p>
          <a:p>
            <a:pPr marL="342900" lvl="1" indent="0">
              <a:buNone/>
            </a:pPr>
            <a:r>
              <a:rPr lang="en-US" dirty="0"/>
              <a:t>Early detection </a:t>
            </a:r>
            <a:r>
              <a:rPr lang="en-US" sz="1700" dirty="0"/>
              <a:t>is crucial in preventing vision loss and managing DR effectively</a:t>
            </a:r>
          </a:p>
          <a:p>
            <a:pPr marL="342900" lvl="1" indent="0">
              <a:buNone/>
            </a:pPr>
            <a:endParaRPr lang="en-US" sz="1700" dirty="0"/>
          </a:p>
          <a:p>
            <a:pPr marL="342900" lvl="1" indent="0">
              <a:buNone/>
            </a:pPr>
            <a:r>
              <a:rPr lang="en-US" sz="1600" dirty="0"/>
              <a:t>AI systems make DR screening more accessible, especially in remote or underserved areas</a:t>
            </a:r>
          </a:p>
          <a:p>
            <a:pPr marL="342900" lvl="1" indent="0">
              <a:buNone/>
            </a:pPr>
            <a:endParaRPr lang="en-US" sz="1600" dirty="0"/>
          </a:p>
          <a:p>
            <a:pPr marL="342900" lvl="1" indent="0">
              <a:buNone/>
            </a:pPr>
            <a:r>
              <a:rPr lang="en-US" sz="1600" dirty="0"/>
              <a:t>Automation through AI can accurately identify early signs of diabetic Retinopathy (DR)</a:t>
            </a:r>
          </a:p>
          <a:p>
            <a:pPr marL="342900" lvl="1" indent="0">
              <a:buNone/>
            </a:pPr>
            <a:endParaRPr lang="en-US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CA1761-AF2D-BEB5-D078-E262FD1D8FDE}"/>
              </a:ext>
            </a:extLst>
          </p:cNvPr>
          <p:cNvSpPr txBox="1">
            <a:spLocks/>
          </p:cNvSpPr>
          <p:nvPr/>
        </p:nvSpPr>
        <p:spPr>
          <a:xfrm>
            <a:off x="66136" y="3909510"/>
            <a:ext cx="3154680" cy="1212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FFFF"/>
                </a:solidFill>
              </a:rPr>
              <a:t>How AI can help</a:t>
            </a:r>
          </a:p>
        </p:txBody>
      </p:sp>
    </p:spTree>
    <p:extLst>
      <p:ext uri="{BB962C8B-B14F-4D97-AF65-F5344CB8AC3E}">
        <p14:creationId xmlns:p14="http://schemas.microsoft.com/office/powerpoint/2010/main" val="190649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Draft drawing of a floor plan">
            <a:extLst>
              <a:ext uri="{FF2B5EF4-FFF2-40B4-BE49-F238E27FC236}">
                <a16:creationId xmlns:a16="http://schemas.microsoft.com/office/drawing/2014/main" id="{7FDA494D-8A41-1F37-6D1E-D87DBAE275C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000" r="1" b="1"/>
          <a:stretch/>
        </p:blipFill>
        <p:spPr>
          <a:xfrm>
            <a:off x="0" y="0"/>
            <a:ext cx="9143980" cy="6857990"/>
          </a:xfrm>
          <a:prstGeom prst="rect">
            <a:avLst/>
          </a:prstGeom>
        </p:spPr>
      </p:pic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950" y="1860919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06" y="2692093"/>
            <a:ext cx="3098526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defTabSz="914400"/>
            <a:r>
              <a:rPr lang="en-US" sz="3100" b="1" dirty="0"/>
              <a:t>Process </a:t>
            </a:r>
            <a:br>
              <a:rPr lang="en-US" sz="3100" b="1" dirty="0"/>
            </a:br>
            <a:r>
              <a:rPr lang="en-US" sz="3100" b="1" dirty="0"/>
              <a:t>Flow</a:t>
            </a:r>
            <a:endParaRPr lang="en-US" sz="31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2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לבן 2"/>
          <p:cNvSpPr/>
          <p:nvPr/>
        </p:nvSpPr>
        <p:spPr>
          <a:xfrm>
            <a:off x="5970914" y="271889"/>
            <a:ext cx="2642734" cy="861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Data Ingestion</a:t>
            </a:r>
          </a:p>
          <a:p>
            <a:r>
              <a:rPr lang="en-US" dirty="0" err="1"/>
              <a:t>Kaggle</a:t>
            </a:r>
            <a:r>
              <a:rPr lang="en-US" dirty="0"/>
              <a:t> API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5933141" y="1654835"/>
            <a:ext cx="2718280" cy="86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Data Preprocessing </a:t>
            </a:r>
          </a:p>
          <a:p>
            <a:r>
              <a:rPr lang="en-US" dirty="0" err="1"/>
              <a:t>FastAI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5880789" y="3085829"/>
            <a:ext cx="2770632" cy="80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Model Training</a:t>
            </a:r>
          </a:p>
          <a:p>
            <a:r>
              <a:rPr lang="en-US" dirty="0"/>
              <a:t>EfficientNet-B7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5881682" y="4461080"/>
            <a:ext cx="2768846" cy="859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Model Deployment</a:t>
            </a:r>
          </a:p>
          <a:p>
            <a:r>
              <a:rPr lang="en-US" dirty="0"/>
              <a:t>Hugging Face</a:t>
            </a:r>
            <a:endParaRPr lang="he-IL" dirty="0"/>
          </a:p>
        </p:txBody>
      </p:sp>
      <p:sp>
        <p:nvSpPr>
          <p:cNvPr id="12" name="מלבן 11"/>
          <p:cNvSpPr/>
          <p:nvPr/>
        </p:nvSpPr>
        <p:spPr>
          <a:xfrm>
            <a:off x="5879896" y="5886951"/>
            <a:ext cx="2770632" cy="83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DR Stage Prediction</a:t>
            </a:r>
            <a:endParaRPr lang="he-IL" dirty="0"/>
          </a:p>
        </p:txBody>
      </p:sp>
      <p:sp>
        <p:nvSpPr>
          <p:cNvPr id="24" name="חץ למטה 23"/>
          <p:cNvSpPr/>
          <p:nvPr/>
        </p:nvSpPr>
        <p:spPr>
          <a:xfrm>
            <a:off x="7266105" y="1298448"/>
            <a:ext cx="177111" cy="249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חץ למטה 30"/>
          <p:cNvSpPr/>
          <p:nvPr/>
        </p:nvSpPr>
        <p:spPr>
          <a:xfrm>
            <a:off x="7264849" y="2626363"/>
            <a:ext cx="177111" cy="249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חץ למטה 31"/>
          <p:cNvSpPr/>
          <p:nvPr/>
        </p:nvSpPr>
        <p:spPr>
          <a:xfrm>
            <a:off x="7264848" y="4049678"/>
            <a:ext cx="177111" cy="249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חץ למטה 32"/>
          <p:cNvSpPr/>
          <p:nvPr/>
        </p:nvSpPr>
        <p:spPr>
          <a:xfrm>
            <a:off x="7269361" y="5478780"/>
            <a:ext cx="177111" cy="249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97A2F7-0C90-67C8-5FE1-FB778EFFE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58D629-A154-774A-A48F-D48440EA2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F9FECA-D772-4FDC-9BA8-54E58E735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58D124-BBA6-3344-240A-1E15EF660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B7F327-93CA-A727-790A-EEC4E4147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A4EDDA-D85F-7366-44BB-7E45C3B78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7F039D-F332-3544-1362-1B9D059B3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6EE86D-098A-C009-C285-CB6F1941C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74BE8-F660-0CC2-EC5A-3BF6F82A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2866731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500" b="1" dirty="0">
                <a:solidFill>
                  <a:srgbClr val="FFFFFF"/>
                </a:solidFill>
              </a:rPr>
              <a:t>Detailed</a:t>
            </a:r>
            <a:br>
              <a:rPr lang="en-US" sz="3500" b="1" dirty="0">
                <a:solidFill>
                  <a:srgbClr val="FFFFFF"/>
                </a:solidFill>
              </a:rPr>
            </a:br>
            <a:r>
              <a:rPr lang="en-US" sz="3500" b="1" dirty="0">
                <a:solidFill>
                  <a:srgbClr val="FFFFFF"/>
                </a:solidFill>
              </a:rPr>
              <a:t>Overview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9381-8C6A-52C6-377F-641E043B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4368" y="10139"/>
            <a:ext cx="6197346" cy="6756421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900" b="1" dirty="0"/>
              <a:t>Data ingestion 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900" dirty="0"/>
              <a:t> Acquired image data and corresponding 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900" dirty="0"/>
              <a:t> DR stage labels from the </a:t>
            </a:r>
            <a:r>
              <a:rPr lang="en-US" sz="1900" dirty="0" err="1"/>
              <a:t>Kaggle</a:t>
            </a:r>
            <a:r>
              <a:rPr lang="en-US" sz="1900" dirty="0"/>
              <a:t> API</a:t>
            </a:r>
          </a:p>
          <a:p>
            <a:pPr marL="342900" lvl="1" indent="0">
              <a:lnSpc>
                <a:spcPct val="100000"/>
              </a:lnSpc>
              <a:buNone/>
            </a:pPr>
            <a:endParaRPr lang="en-US" sz="19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sz="1900" b="1" dirty="0"/>
              <a:t>Preprocessing pipeline</a:t>
            </a:r>
          </a:p>
          <a:p>
            <a:pPr lvl="1">
              <a:lnSpc>
                <a:spcPct val="100000"/>
              </a:lnSpc>
            </a:pPr>
            <a:r>
              <a:rPr lang="en-US" sz="1900" dirty="0"/>
              <a:t>Standardized image sizes and applied 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900" dirty="0"/>
              <a:t> augmentations to enhance model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900" dirty="0"/>
              <a:t> robustness</a:t>
            </a:r>
          </a:p>
          <a:p>
            <a:pPr lvl="1">
              <a:lnSpc>
                <a:spcPct val="100000"/>
              </a:lnSpc>
            </a:pPr>
            <a:r>
              <a:rPr lang="en-US" sz="1900" dirty="0"/>
              <a:t>Addressed class imbalance through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900" dirty="0"/>
              <a:t> weighted random sampling</a:t>
            </a:r>
          </a:p>
          <a:p>
            <a:pPr marL="342900" lvl="1" indent="0">
              <a:lnSpc>
                <a:spcPct val="100000"/>
              </a:lnSpc>
              <a:buNone/>
            </a:pPr>
            <a:endParaRPr lang="en-US" sz="19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sz="1900" b="1" dirty="0"/>
              <a:t>Model training flow</a:t>
            </a:r>
          </a:p>
          <a:p>
            <a:pPr lvl="1">
              <a:lnSpc>
                <a:spcPct val="100000"/>
              </a:lnSpc>
            </a:pPr>
            <a:r>
              <a:rPr lang="en-US" sz="1900" dirty="0"/>
              <a:t>Fine-tune a pre-trained EfficientNet-B7 model using </a:t>
            </a:r>
            <a:r>
              <a:rPr lang="en-US" sz="1900" dirty="0" err="1"/>
              <a:t>FastAI</a:t>
            </a:r>
            <a:r>
              <a:rPr lang="en-US" sz="1900" dirty="0"/>
              <a:t> and the Adam optimizer</a:t>
            </a:r>
          </a:p>
          <a:p>
            <a:pPr lvl="1">
              <a:lnSpc>
                <a:spcPct val="100000"/>
              </a:lnSpc>
            </a:pPr>
            <a:r>
              <a:rPr lang="en-US" sz="1900" dirty="0"/>
              <a:t>Optimize </a:t>
            </a:r>
            <a:r>
              <a:rPr lang="en-US" sz="1900" dirty="0" err="1"/>
              <a:t>hyperparameters</a:t>
            </a:r>
            <a:r>
              <a:rPr lang="en-US" sz="1900" dirty="0"/>
              <a:t> (learning rate, batch size) for maximum performance</a:t>
            </a:r>
          </a:p>
          <a:p>
            <a:pPr lvl="1">
              <a:lnSpc>
                <a:spcPct val="100000"/>
              </a:lnSpc>
            </a:pPr>
            <a:endParaRPr lang="en-US" sz="19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sz="1900" b="1" dirty="0"/>
              <a:t>Deployment pipeline 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900" dirty="0"/>
              <a:t> Deployed the trained model to Hugging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900" dirty="0"/>
              <a:t> Face Spaces for efficient prediction of  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900" dirty="0"/>
              <a:t> DR stages on new input images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2737" y="-2560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Utilized to streamline data preprocessing with </a:t>
            </a:r>
            <a:r>
              <a:rPr kumimoji="0" lang="he-IL" altLang="he-I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ImageBlock</a:t>
            </a:r>
            <a:r>
              <a:rPr kumimoji="0" lang="he-IL" altLang="he-IL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for image handling and </a:t>
            </a:r>
            <a:r>
              <a:rPr kumimoji="0" lang="he-IL" altLang="he-I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CategoryBlock</a:t>
            </a:r>
            <a:r>
              <a:rPr kumimoji="0" lang="he-IL" altLang="he-IL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for label management</a:t>
            </a:r>
            <a:r>
              <a:rPr kumimoji="0" lang="he-IL" alt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043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054808E7-2B2F-67DE-57E8-47C52B320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44F4-D011-686A-61FD-A2CEECB4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118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Technology Stack</a:t>
            </a:r>
            <a:endParaRPr dirty="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C410BB7A-0B35-F38E-6638-22374D752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427724"/>
              </p:ext>
            </p:extLst>
          </p:nvPr>
        </p:nvGraphicFramePr>
        <p:xfrm>
          <a:off x="628650" y="1510956"/>
          <a:ext cx="7886700" cy="4666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B3BABD5-1D83-80D6-855B-8061BC0C1D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7737" y="1617311"/>
            <a:ext cx="457200" cy="4572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A60DDA8-783F-4E74-A395-76AAF41A86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9602" y="2651923"/>
            <a:ext cx="1419423" cy="571580"/>
          </a:xfrm>
          <a:prstGeom prst="rect">
            <a:avLst/>
          </a:prstGeom>
        </p:spPr>
      </p:pic>
      <p:pic>
        <p:nvPicPr>
          <p:cNvPr id="13" name="Picture 1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A158728-418C-8FFE-3B68-2FFAF0D451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530" y="5413785"/>
            <a:ext cx="2295845" cy="600159"/>
          </a:xfrm>
          <a:prstGeom prst="rect">
            <a:avLst/>
          </a:prstGeom>
        </p:spPr>
      </p:pic>
      <p:pic>
        <p:nvPicPr>
          <p:cNvPr id="15" name="Picture 14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E8001D40-CFDF-0469-CBCD-930F8B7942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3038" y="5466138"/>
            <a:ext cx="1238423" cy="600159"/>
          </a:xfrm>
          <a:prstGeom prst="rect">
            <a:avLst/>
          </a:prstGeom>
        </p:spPr>
      </p:pic>
      <p:pic>
        <p:nvPicPr>
          <p:cNvPr id="17" name="Picture 16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E3B50E25-1A62-2F0B-7B32-6A47023DCD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90704" y="3223503"/>
            <a:ext cx="828791" cy="543001"/>
          </a:xfrm>
          <a:prstGeom prst="rect">
            <a:avLst/>
          </a:prstGeom>
        </p:spPr>
      </p:pic>
      <p:pic>
        <p:nvPicPr>
          <p:cNvPr id="19" name="Picture 18" descr="A logo of a company&#10;&#10;Description automatically generated">
            <a:extLst>
              <a:ext uri="{FF2B5EF4-FFF2-40B4-BE49-F238E27FC236}">
                <a16:creationId xmlns:a16="http://schemas.microsoft.com/office/drawing/2014/main" id="{A3B66A69-D063-3AA1-3185-39EB53D197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32490" y="3227951"/>
            <a:ext cx="975331" cy="1077105"/>
          </a:xfrm>
          <a:prstGeom prst="rect">
            <a:avLst/>
          </a:prstGeom>
        </p:spPr>
      </p:pic>
      <p:pic>
        <p:nvPicPr>
          <p:cNvPr id="21" name="Picture 20" descr="A blue and purple logo&#10;&#10;Description automatically generated">
            <a:extLst>
              <a:ext uri="{FF2B5EF4-FFF2-40B4-BE49-F238E27FC236}">
                <a16:creationId xmlns:a16="http://schemas.microsoft.com/office/drawing/2014/main" id="{42804AFA-50A6-16D4-EDDB-A8976A6E45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73430" y="2937713"/>
            <a:ext cx="685896" cy="619211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03247D57-C4CB-D4CE-E34A-6DAA76599F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66264" y="1617311"/>
            <a:ext cx="1490743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01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950" y="1860919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950" y="2518723"/>
            <a:ext cx="3512869" cy="1571164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defTabSz="914400"/>
            <a:r>
              <a:rPr lang="en-US" sz="3100" b="1" dirty="0"/>
              <a:t>Data Pipeline</a:t>
            </a:r>
            <a:endParaRPr lang="en-US" sz="31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2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/>
          <p:cNvSpPr/>
          <p:nvPr/>
        </p:nvSpPr>
        <p:spPr>
          <a:xfrm>
            <a:off x="150605" y="292095"/>
            <a:ext cx="1570410" cy="98341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חץ ימינה 4"/>
          <p:cNvSpPr/>
          <p:nvPr/>
        </p:nvSpPr>
        <p:spPr>
          <a:xfrm>
            <a:off x="1774744" y="640218"/>
            <a:ext cx="515679" cy="2874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2374783" y="313849"/>
            <a:ext cx="3610054" cy="127963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2015 Diabetic Retinopathy Detection Dataset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APTOS 2019 Blindness Detection Dataset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6548277" y="292095"/>
            <a:ext cx="2432026" cy="123148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Combining and Merging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6257340" y="2058420"/>
            <a:ext cx="2722963" cy="144814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Augmentation (Resize to 460, Random Cropping, Rotation, Flipping, etc.)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חץ למטה 6"/>
          <p:cNvSpPr/>
          <p:nvPr/>
        </p:nvSpPr>
        <p:spPr>
          <a:xfrm>
            <a:off x="7949548" y="1558088"/>
            <a:ext cx="249962" cy="50033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חץ ימינה 14"/>
          <p:cNvSpPr/>
          <p:nvPr/>
        </p:nvSpPr>
        <p:spPr>
          <a:xfrm>
            <a:off x="6032599" y="316955"/>
            <a:ext cx="515679" cy="2874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חץ ימינה 15"/>
          <p:cNvSpPr/>
          <p:nvPr/>
        </p:nvSpPr>
        <p:spPr>
          <a:xfrm>
            <a:off x="6032598" y="1088655"/>
            <a:ext cx="515679" cy="2874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/>
          <p:cNvSpPr/>
          <p:nvPr/>
        </p:nvSpPr>
        <p:spPr>
          <a:xfrm>
            <a:off x="6257340" y="4093477"/>
            <a:ext cx="2722963" cy="74350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Train-Validation Split (80/20%)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8" name="חץ למטה 17"/>
          <p:cNvSpPr/>
          <p:nvPr/>
        </p:nvSpPr>
        <p:spPr>
          <a:xfrm>
            <a:off x="7957453" y="3548601"/>
            <a:ext cx="249962" cy="50033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 18"/>
          <p:cNvSpPr/>
          <p:nvPr/>
        </p:nvSpPr>
        <p:spPr>
          <a:xfrm>
            <a:off x="6257340" y="5323813"/>
            <a:ext cx="2722962" cy="127963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Weighted Random Sampling (based on class counts)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0" name="חץ למטה 19"/>
          <p:cNvSpPr/>
          <p:nvPr/>
        </p:nvSpPr>
        <p:spPr>
          <a:xfrm>
            <a:off x="7940405" y="4860753"/>
            <a:ext cx="259105" cy="39737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 20"/>
          <p:cNvSpPr/>
          <p:nvPr/>
        </p:nvSpPr>
        <p:spPr>
          <a:xfrm>
            <a:off x="2397238" y="5316501"/>
            <a:ext cx="2942161" cy="122804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Training Input (Training and Validation </a:t>
            </a:r>
            <a:r>
              <a:rPr lang="en-US" dirty="0" err="1">
                <a:solidFill>
                  <a:schemeClr val="tx1"/>
                </a:solidFill>
              </a:rPr>
              <a:t>DataLoaders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2" name="חץ ימינה 21"/>
          <p:cNvSpPr/>
          <p:nvPr/>
        </p:nvSpPr>
        <p:spPr>
          <a:xfrm rot="10800000">
            <a:off x="5483762" y="5786802"/>
            <a:ext cx="515679" cy="2874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לבן 22"/>
          <p:cNvSpPr/>
          <p:nvPr/>
        </p:nvSpPr>
        <p:spPr>
          <a:xfrm>
            <a:off x="166787" y="5554977"/>
            <a:ext cx="1570409" cy="98341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4" name="חץ ימינה 23"/>
          <p:cNvSpPr/>
          <p:nvPr/>
        </p:nvSpPr>
        <p:spPr>
          <a:xfrm rot="10800000">
            <a:off x="1777832" y="5768322"/>
            <a:ext cx="515679" cy="2874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97959-7B30-9809-E0D7-FD24A1662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BFA373-33BA-E3A9-28FB-1ED30BE2F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FA427B-8793-96C6-CE10-F866108C0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07A34E-031F-C7A6-4930-5B4B793D5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5F681C-F3F2-4D10-492F-58211C0AC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807498-2CE8-E336-2B28-731952C71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C9B7448-E070-CCBE-451B-C93F38EEF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F85421-2DAD-D03B-9AF0-7FB077175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B0777-C713-8132-6317-AE01925F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" y="112402"/>
            <a:ext cx="3035808" cy="2119769"/>
          </a:xfrm>
        </p:spPr>
        <p:txBody>
          <a:bodyPr anchor="b">
            <a:normAutofit/>
          </a:bodyPr>
          <a:lstStyle/>
          <a:p>
            <a:pPr lvl="0"/>
            <a:r>
              <a:rPr lang="en-US" sz="3600" b="1" dirty="0"/>
              <a:t>Source Datasets</a:t>
            </a:r>
            <a:endParaRPr lang="nn-NO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6DB31-83EB-AD08-1E03-47876800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" y="2544792"/>
            <a:ext cx="9031986" cy="4221767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lang="en-US" sz="1800" dirty="0"/>
              <a:t>The data used comprises two datasets: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1800" dirty="0"/>
              <a:t>2015 Diabetic Retinopathy Detection</a:t>
            </a:r>
            <a:br>
              <a:rPr lang="en-US" sz="1800" dirty="0"/>
            </a:br>
            <a:r>
              <a:rPr lang="en-US" sz="1800" dirty="0"/>
              <a:t>This dataset provides a substantial number of retinal images labeled with DR severity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1800" dirty="0"/>
              <a:t>APTOS 2019 Blindness Detection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1800" dirty="0"/>
              <a:t> This additional dataset supplements the 2015 dataset, offering further data diversity and increased sample size</a:t>
            </a:r>
          </a:p>
        </p:txBody>
      </p:sp>
    </p:spTree>
    <p:extLst>
      <p:ext uri="{BB962C8B-B14F-4D97-AF65-F5344CB8AC3E}">
        <p14:creationId xmlns:p14="http://schemas.microsoft.com/office/powerpoint/2010/main" val="158126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97959-7B30-9809-E0D7-FD24A1662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BFA373-33BA-E3A9-28FB-1ED30BE2F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FA427B-8793-96C6-CE10-F866108C0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07A34E-031F-C7A6-4930-5B4B793D5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5F681C-F3F2-4D10-492F-58211C0AC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807498-2CE8-E336-2B28-731952C71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C9B7448-E070-CCBE-451B-C93F38EEF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F85421-2DAD-D03B-9AF0-7FB077175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B0777-C713-8132-6317-AE01925F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" y="112403"/>
            <a:ext cx="3035808" cy="1716398"/>
          </a:xfrm>
        </p:spPr>
        <p:txBody>
          <a:bodyPr anchor="b">
            <a:normAutofit/>
          </a:bodyPr>
          <a:lstStyle/>
          <a:p>
            <a:pPr lvl="0"/>
            <a:r>
              <a:rPr lang="en-US" sz="3600" b="1" dirty="0"/>
              <a:t>Solving class imbalance</a:t>
            </a:r>
            <a:endParaRPr lang="nn-NO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6DB31-83EB-AD08-1E03-47876800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" y="2130726"/>
            <a:ext cx="5179384" cy="4635834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lang="en-US" sz="2000" dirty="0"/>
              <a:t>A significant challenge was the class imbalance present in the combined dataset. 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2000" dirty="0"/>
              <a:t>To mitigate this, weighted random sampling was incorporated into the data loading process, assigning higher weights to samples from under-represented classes.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2000" dirty="0"/>
              <a:t>This ensured that minority classes received sufficient attention during training, improving overall model performance.</a:t>
            </a:r>
          </a:p>
        </p:txBody>
      </p:sp>
      <p:graphicFrame>
        <p:nvGraphicFramePr>
          <p:cNvPr id="11" name="תרשים 10"/>
          <p:cNvGraphicFramePr/>
          <p:nvPr>
            <p:extLst>
              <p:ext uri="{D42A27DB-BD31-4B8C-83A1-F6EECF244321}">
                <p14:modId xmlns:p14="http://schemas.microsoft.com/office/powerpoint/2010/main" val="3411758633"/>
              </p:ext>
            </p:extLst>
          </p:nvPr>
        </p:nvGraphicFramePr>
        <p:xfrm>
          <a:off x="5331126" y="966914"/>
          <a:ext cx="3657598" cy="3155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972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</TotalTime>
  <Words>1774</Words>
  <Application>Microsoft Office PowerPoint</Application>
  <PresentationFormat>On-screen Show (4:3)</PresentationFormat>
  <Paragraphs>337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-apple-system</vt:lpstr>
      <vt:lpstr>Aptos</vt:lpstr>
      <vt:lpstr>Aptos Display</vt:lpstr>
      <vt:lpstr>Arial</vt:lpstr>
      <vt:lpstr>Arial Unicode MS</vt:lpstr>
      <vt:lpstr>Calibri</vt:lpstr>
      <vt:lpstr>Inter</vt:lpstr>
      <vt:lpstr>Wingdings</vt:lpstr>
      <vt:lpstr>Office Theme</vt:lpstr>
      <vt:lpstr>Diabetic Retinopathy Stage Prediction With Deep Learning</vt:lpstr>
      <vt:lpstr>A Single-Model Approach to Medical Image Classification </vt:lpstr>
      <vt:lpstr>What is Diabetic Retinopathy?</vt:lpstr>
      <vt:lpstr>Process  Flow</vt:lpstr>
      <vt:lpstr>Detailed Overview</vt:lpstr>
      <vt:lpstr>Technology Stack</vt:lpstr>
      <vt:lpstr>Data Pipeline</vt:lpstr>
      <vt:lpstr>Source Datasets</vt:lpstr>
      <vt:lpstr>Solving class imbalance</vt:lpstr>
      <vt:lpstr>Data Augmentation Pipeline</vt:lpstr>
      <vt:lpstr>Why EfficientNet-B7 </vt:lpstr>
      <vt:lpstr>Potential Model Evaluation</vt:lpstr>
      <vt:lpstr>Transfer Learning and Pre-training </vt:lpstr>
      <vt:lpstr>Transfer Learning Fine-tuning</vt:lpstr>
      <vt:lpstr>Results</vt:lpstr>
      <vt:lpstr>Key Metrics  Overview </vt:lpstr>
      <vt:lpstr>Class level Performance</vt:lpstr>
      <vt:lpstr>Deployment &amp; User Interface</vt:lpstr>
      <vt:lpstr>Hugging Face Integration</vt:lpstr>
      <vt:lpstr>User application</vt:lpstr>
      <vt:lpstr>Conclusions</vt:lpstr>
      <vt:lpstr>Challenges we faced and how we managed</vt:lpstr>
      <vt:lpstr>Stretch features </vt:lpstr>
      <vt:lpstr>Side research done by team members 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Diabetic Retinopathy Stage  Prediction With Deep Learning</dc:title>
  <dc:creator>עינב לפיד</dc:creator>
  <cp:keywords/>
  <cp:lastModifiedBy>Lidia 12</cp:lastModifiedBy>
  <cp:revision>257</cp:revision>
  <dcterms:created xsi:type="dcterms:W3CDTF">2024-11-03T10:49:12Z</dcterms:created>
  <dcterms:modified xsi:type="dcterms:W3CDTF">2024-11-24T17:21:14Z</dcterms:modified>
</cp:coreProperties>
</file>