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7" r:id="rId4"/>
    <p:sldId id="259" r:id="rId5"/>
    <p:sldId id="278" r:id="rId6"/>
    <p:sldId id="268" r:id="rId7"/>
    <p:sldId id="260" r:id="rId8"/>
    <p:sldId id="273" r:id="rId9"/>
    <p:sldId id="269" r:id="rId10"/>
    <p:sldId id="261" r:id="rId11"/>
    <p:sldId id="272" r:id="rId12"/>
    <p:sldId id="271" r:id="rId13"/>
    <p:sldId id="270" r:id="rId14"/>
    <p:sldId id="264" r:id="rId15"/>
    <p:sldId id="262" r:id="rId16"/>
    <p:sldId id="280" r:id="rId17"/>
    <p:sldId id="282" r:id="rId18"/>
    <p:sldId id="283" r:id="rId19"/>
    <p:sldId id="263" r:id="rId20"/>
    <p:sldId id="277" r:id="rId21"/>
    <p:sldId id="279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19692-C072-4B7C-B2E7-6914F809AAE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56CA6-9F04-4E81-80D5-95619793531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E21385E2-1D4D-49DE-ADB2-4B25B05B2E71}" type="parTrans" cxnId="{4EF97061-0759-4957-B861-A6905AC4A4CF}">
      <dgm:prSet/>
      <dgm:spPr/>
      <dgm:t>
        <a:bodyPr/>
        <a:lstStyle/>
        <a:p>
          <a:endParaRPr lang="en-US"/>
        </a:p>
      </dgm:t>
    </dgm:pt>
    <dgm:pt modelId="{1D44072D-7BA8-4259-BF30-DA4528D49774}" type="sibTrans" cxnId="{4EF97061-0759-4957-B861-A6905AC4A4CF}">
      <dgm:prSet/>
      <dgm:spPr/>
      <dgm:t>
        <a:bodyPr/>
        <a:lstStyle/>
        <a:p>
          <a:endParaRPr lang="en-US"/>
        </a:p>
      </dgm:t>
    </dgm:pt>
    <dgm:pt modelId="{EEDB384F-584B-4300-AD05-FBD126D0D0F7}">
      <dgm:prSet/>
      <dgm:spPr/>
      <dgm:t>
        <a:bodyPr/>
        <a:lstStyle/>
        <a:p>
          <a:r>
            <a:rPr lang="en-US" dirty="0" err="1"/>
            <a:t>FastAI</a:t>
          </a:r>
          <a:r>
            <a:rPr lang="en-US" dirty="0"/>
            <a:t>/</a:t>
          </a:r>
          <a:r>
            <a:rPr lang="en-US" dirty="0" err="1"/>
            <a:t>PyTorch</a:t>
          </a:r>
          <a:r>
            <a:rPr lang="en-US" dirty="0"/>
            <a:t> ecosystem</a:t>
          </a:r>
        </a:p>
      </dgm:t>
    </dgm:pt>
    <dgm:pt modelId="{02065BBA-36CF-48B2-9935-FA91F3F3D2D1}" type="parTrans" cxnId="{DD3FB753-5626-4FC4-AA7A-E942188C1475}">
      <dgm:prSet/>
      <dgm:spPr/>
      <dgm:t>
        <a:bodyPr/>
        <a:lstStyle/>
        <a:p>
          <a:endParaRPr lang="en-US"/>
        </a:p>
      </dgm:t>
    </dgm:pt>
    <dgm:pt modelId="{493D87E8-92E6-4513-A4B5-498538C0E4AA}" type="sibTrans" cxnId="{DD3FB753-5626-4FC4-AA7A-E942188C1475}">
      <dgm:prSet/>
      <dgm:spPr/>
      <dgm:t>
        <a:bodyPr/>
        <a:lstStyle/>
        <a:p>
          <a:endParaRPr lang="en-US"/>
        </a:p>
      </dgm:t>
    </dgm:pt>
    <dgm:pt modelId="{3609D10D-2860-4DF2-90A4-2DFCFDDB9720}">
      <dgm:prSet/>
      <dgm:spPr/>
      <dgm:t>
        <a:bodyPr/>
        <a:lstStyle/>
        <a:p>
          <a:r>
            <a:rPr lang="en-US" dirty="0"/>
            <a:t>Kaggle datasets</a:t>
          </a:r>
        </a:p>
      </dgm:t>
    </dgm:pt>
    <dgm:pt modelId="{DE798B44-BDBE-40E2-924A-C8B4B8AD5643}" type="parTrans" cxnId="{398789DB-A891-42CE-AA83-53C063345FF9}">
      <dgm:prSet/>
      <dgm:spPr/>
      <dgm:t>
        <a:bodyPr/>
        <a:lstStyle/>
        <a:p>
          <a:endParaRPr lang="en-US"/>
        </a:p>
      </dgm:t>
    </dgm:pt>
    <dgm:pt modelId="{16088EC7-A389-435F-B58A-68EC5196D72D}" type="sibTrans" cxnId="{398789DB-A891-42CE-AA83-53C063345FF9}">
      <dgm:prSet/>
      <dgm:spPr/>
      <dgm:t>
        <a:bodyPr/>
        <a:lstStyle/>
        <a:p>
          <a:endParaRPr lang="en-US"/>
        </a:p>
      </dgm:t>
    </dgm:pt>
    <dgm:pt modelId="{FB1A8450-311E-4E54-98B4-05323A0F3583}">
      <dgm:prSet/>
      <dgm:spPr/>
      <dgm:t>
        <a:bodyPr/>
        <a:lstStyle/>
        <a:p>
          <a:r>
            <a:rPr lang="en-US" dirty="0"/>
            <a:t>Deployment: Hugging Face Spaces</a:t>
          </a:r>
        </a:p>
      </dgm:t>
    </dgm:pt>
    <dgm:pt modelId="{C379BF5A-280D-4CBB-B3A1-D7A7CF63DFEA}" type="parTrans" cxnId="{B0BB7DBA-0C8A-4BD1-8F41-155D2C060096}">
      <dgm:prSet/>
      <dgm:spPr/>
      <dgm:t>
        <a:bodyPr/>
        <a:lstStyle/>
        <a:p>
          <a:endParaRPr lang="en-US"/>
        </a:p>
      </dgm:t>
    </dgm:pt>
    <dgm:pt modelId="{E2B48603-4B4A-4E1A-B852-3BC35EDA9DD4}" type="sibTrans" cxnId="{B0BB7DBA-0C8A-4BD1-8F41-155D2C060096}">
      <dgm:prSet/>
      <dgm:spPr/>
      <dgm:t>
        <a:bodyPr/>
        <a:lstStyle/>
        <a:p>
          <a:endParaRPr lang="en-US"/>
        </a:p>
      </dgm:t>
    </dgm:pt>
    <dgm:pt modelId="{1C8F8774-1F99-4A05-8D0C-96457514C564}">
      <dgm:prSet/>
      <dgm:spPr/>
      <dgm:t>
        <a:bodyPr/>
        <a:lstStyle/>
        <a:p>
          <a:r>
            <a:rPr lang="en-US"/>
            <a:t>Poetry for dependency management</a:t>
          </a:r>
        </a:p>
      </dgm:t>
    </dgm:pt>
    <dgm:pt modelId="{41A39545-E255-4C17-981E-EA53A5A6D070}" type="parTrans" cxnId="{ADEFCF4B-C6B2-406E-9582-7E9E303C17AE}">
      <dgm:prSet/>
      <dgm:spPr/>
      <dgm:t>
        <a:bodyPr/>
        <a:lstStyle/>
        <a:p>
          <a:endParaRPr lang="en-US"/>
        </a:p>
      </dgm:t>
    </dgm:pt>
    <dgm:pt modelId="{DFF80CA4-BC9C-488E-9373-93BAA7542F11}" type="sibTrans" cxnId="{ADEFCF4B-C6B2-406E-9582-7E9E303C17AE}">
      <dgm:prSet/>
      <dgm:spPr/>
      <dgm:t>
        <a:bodyPr/>
        <a:lstStyle/>
        <a:p>
          <a:endParaRPr lang="en-US"/>
        </a:p>
      </dgm:t>
    </dgm:pt>
    <dgm:pt modelId="{402D4A58-F177-47D5-8B0C-1E81185BD834}" type="pres">
      <dgm:prSet presAssocID="{1A619692-C072-4B7C-B2E7-6914F809AAE1}" presName="diagram" presStyleCnt="0">
        <dgm:presLayoutVars>
          <dgm:dir/>
          <dgm:resizeHandles val="exact"/>
        </dgm:presLayoutVars>
      </dgm:prSet>
      <dgm:spPr/>
    </dgm:pt>
    <dgm:pt modelId="{01CAD946-1DD4-40A7-9DA6-52615E9ADED6}" type="pres">
      <dgm:prSet presAssocID="{E8E56CA6-9F04-4E81-80D5-95619793531F}" presName="arrow" presStyleLbl="node1" presStyleIdx="0" presStyleCnt="5">
        <dgm:presLayoutVars>
          <dgm:bulletEnabled val="1"/>
        </dgm:presLayoutVars>
      </dgm:prSet>
      <dgm:spPr/>
    </dgm:pt>
    <dgm:pt modelId="{23F492CB-6F38-4D04-A621-3B58790D4B31}" type="pres">
      <dgm:prSet presAssocID="{EEDB384F-584B-4300-AD05-FBD126D0D0F7}" presName="arrow" presStyleLbl="node1" presStyleIdx="1" presStyleCnt="5">
        <dgm:presLayoutVars>
          <dgm:bulletEnabled val="1"/>
        </dgm:presLayoutVars>
      </dgm:prSet>
      <dgm:spPr/>
    </dgm:pt>
    <dgm:pt modelId="{3FF1F6B0-65F5-4E3E-B641-EAE8677313E0}" type="pres">
      <dgm:prSet presAssocID="{3609D10D-2860-4DF2-90A4-2DFCFDDB9720}" presName="arrow" presStyleLbl="node1" presStyleIdx="2" presStyleCnt="5">
        <dgm:presLayoutVars>
          <dgm:bulletEnabled val="1"/>
        </dgm:presLayoutVars>
      </dgm:prSet>
      <dgm:spPr/>
    </dgm:pt>
    <dgm:pt modelId="{82C97E14-8FDC-4710-9E3A-51494F65106F}" type="pres">
      <dgm:prSet presAssocID="{FB1A8450-311E-4E54-98B4-05323A0F3583}" presName="arrow" presStyleLbl="node1" presStyleIdx="3" presStyleCnt="5">
        <dgm:presLayoutVars>
          <dgm:bulletEnabled val="1"/>
        </dgm:presLayoutVars>
      </dgm:prSet>
      <dgm:spPr/>
    </dgm:pt>
    <dgm:pt modelId="{B4B1D385-6942-48DF-97F3-65E4D9DA464B}" type="pres">
      <dgm:prSet presAssocID="{1C8F8774-1F99-4A05-8D0C-96457514C564}" presName="arrow" presStyleLbl="node1" presStyleIdx="4" presStyleCnt="5">
        <dgm:presLayoutVars>
          <dgm:bulletEnabled val="1"/>
        </dgm:presLayoutVars>
      </dgm:prSet>
      <dgm:spPr/>
    </dgm:pt>
  </dgm:ptLst>
  <dgm:cxnLst>
    <dgm:cxn modelId="{59B04020-2B56-4D5B-B820-82836049F1F0}" type="presOf" srcId="{1A619692-C072-4B7C-B2E7-6914F809AAE1}" destId="{402D4A58-F177-47D5-8B0C-1E81185BD834}" srcOrd="0" destOrd="0" presId="urn:microsoft.com/office/officeart/2005/8/layout/arrow5"/>
    <dgm:cxn modelId="{81564C36-910B-43E6-9CFD-D70EE62E565C}" type="presOf" srcId="{FB1A8450-311E-4E54-98B4-05323A0F3583}" destId="{82C97E14-8FDC-4710-9E3A-51494F65106F}" srcOrd="0" destOrd="0" presId="urn:microsoft.com/office/officeart/2005/8/layout/arrow5"/>
    <dgm:cxn modelId="{EC402639-DD57-4012-AC3E-A47F349F84F9}" type="presOf" srcId="{EEDB384F-584B-4300-AD05-FBD126D0D0F7}" destId="{23F492CB-6F38-4D04-A621-3B58790D4B31}" srcOrd="0" destOrd="0" presId="urn:microsoft.com/office/officeart/2005/8/layout/arrow5"/>
    <dgm:cxn modelId="{4EF97061-0759-4957-B861-A6905AC4A4CF}" srcId="{1A619692-C072-4B7C-B2E7-6914F809AAE1}" destId="{E8E56CA6-9F04-4E81-80D5-95619793531F}" srcOrd="0" destOrd="0" parTransId="{E21385E2-1D4D-49DE-ADB2-4B25B05B2E71}" sibTransId="{1D44072D-7BA8-4259-BF30-DA4528D49774}"/>
    <dgm:cxn modelId="{ADEFCF4B-C6B2-406E-9582-7E9E303C17AE}" srcId="{1A619692-C072-4B7C-B2E7-6914F809AAE1}" destId="{1C8F8774-1F99-4A05-8D0C-96457514C564}" srcOrd="4" destOrd="0" parTransId="{41A39545-E255-4C17-981E-EA53A5A6D070}" sibTransId="{DFF80CA4-BC9C-488E-9373-93BAA7542F11}"/>
    <dgm:cxn modelId="{DD3FB753-5626-4FC4-AA7A-E942188C1475}" srcId="{1A619692-C072-4B7C-B2E7-6914F809AAE1}" destId="{EEDB384F-584B-4300-AD05-FBD126D0D0F7}" srcOrd="1" destOrd="0" parTransId="{02065BBA-36CF-48B2-9935-FA91F3F3D2D1}" sibTransId="{493D87E8-92E6-4513-A4B5-498538C0E4AA}"/>
    <dgm:cxn modelId="{90DA0CAB-143E-4F88-A14B-A4975EDC44EB}" type="presOf" srcId="{1C8F8774-1F99-4A05-8D0C-96457514C564}" destId="{B4B1D385-6942-48DF-97F3-65E4D9DA464B}" srcOrd="0" destOrd="0" presId="urn:microsoft.com/office/officeart/2005/8/layout/arrow5"/>
    <dgm:cxn modelId="{F4EF70B0-88BF-4FFF-AB21-6B4908A5B159}" type="presOf" srcId="{3609D10D-2860-4DF2-90A4-2DFCFDDB9720}" destId="{3FF1F6B0-65F5-4E3E-B641-EAE8677313E0}" srcOrd="0" destOrd="0" presId="urn:microsoft.com/office/officeart/2005/8/layout/arrow5"/>
    <dgm:cxn modelId="{B0BB7DBA-0C8A-4BD1-8F41-155D2C060096}" srcId="{1A619692-C072-4B7C-B2E7-6914F809AAE1}" destId="{FB1A8450-311E-4E54-98B4-05323A0F3583}" srcOrd="3" destOrd="0" parTransId="{C379BF5A-280D-4CBB-B3A1-D7A7CF63DFEA}" sibTransId="{E2B48603-4B4A-4E1A-B852-3BC35EDA9DD4}"/>
    <dgm:cxn modelId="{398789DB-A891-42CE-AA83-53C063345FF9}" srcId="{1A619692-C072-4B7C-B2E7-6914F809AAE1}" destId="{3609D10D-2860-4DF2-90A4-2DFCFDDB9720}" srcOrd="2" destOrd="0" parTransId="{DE798B44-BDBE-40E2-924A-C8B4B8AD5643}" sibTransId="{16088EC7-A389-435F-B58A-68EC5196D72D}"/>
    <dgm:cxn modelId="{2A63ADDF-3CE8-4574-AF8D-AC7A9B4DC0DF}" type="presOf" srcId="{E8E56CA6-9F04-4E81-80D5-95619793531F}" destId="{01CAD946-1DD4-40A7-9DA6-52615E9ADED6}" srcOrd="0" destOrd="0" presId="urn:microsoft.com/office/officeart/2005/8/layout/arrow5"/>
    <dgm:cxn modelId="{5E5B46A6-A0A6-48F9-9FFD-8693AC7720EA}" type="presParOf" srcId="{402D4A58-F177-47D5-8B0C-1E81185BD834}" destId="{01CAD946-1DD4-40A7-9DA6-52615E9ADED6}" srcOrd="0" destOrd="0" presId="urn:microsoft.com/office/officeart/2005/8/layout/arrow5"/>
    <dgm:cxn modelId="{693EAAD9-4542-4362-8CE4-0652BDE0D134}" type="presParOf" srcId="{402D4A58-F177-47D5-8B0C-1E81185BD834}" destId="{23F492CB-6F38-4D04-A621-3B58790D4B31}" srcOrd="1" destOrd="0" presId="urn:microsoft.com/office/officeart/2005/8/layout/arrow5"/>
    <dgm:cxn modelId="{50910B30-AEE0-498F-9CD9-E89E4D7FFE9C}" type="presParOf" srcId="{402D4A58-F177-47D5-8B0C-1E81185BD834}" destId="{3FF1F6B0-65F5-4E3E-B641-EAE8677313E0}" srcOrd="2" destOrd="0" presId="urn:microsoft.com/office/officeart/2005/8/layout/arrow5"/>
    <dgm:cxn modelId="{34C7D159-064F-4623-9806-79AF78CA3EEC}" type="presParOf" srcId="{402D4A58-F177-47D5-8B0C-1E81185BD834}" destId="{82C97E14-8FDC-4710-9E3A-51494F65106F}" srcOrd="3" destOrd="0" presId="urn:microsoft.com/office/officeart/2005/8/layout/arrow5"/>
    <dgm:cxn modelId="{2117E009-8663-46F3-81F2-57FA9CEB7863}" type="presParOf" srcId="{402D4A58-F177-47D5-8B0C-1E81185BD834}" destId="{B4B1D385-6942-48DF-97F3-65E4D9DA464B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F6559-A037-4EBF-A003-BBE41806D7C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97DF8B-5B8D-4ECC-BF35-1CDC8A60A100}">
      <dgm:prSet/>
      <dgm:spPr/>
      <dgm:t>
        <a:bodyPr/>
        <a:lstStyle/>
        <a:p>
          <a:r>
            <a:rPr lang="en-US"/>
            <a:t>Recall improvement strategies</a:t>
          </a:r>
        </a:p>
      </dgm:t>
    </dgm:pt>
    <dgm:pt modelId="{0B2E44ED-F34F-4F95-B804-35F4AE3FAB80}" type="parTrans" cxnId="{89350515-7C14-42A0-B814-C67185F80FA5}">
      <dgm:prSet/>
      <dgm:spPr/>
      <dgm:t>
        <a:bodyPr/>
        <a:lstStyle/>
        <a:p>
          <a:endParaRPr lang="en-US"/>
        </a:p>
      </dgm:t>
    </dgm:pt>
    <dgm:pt modelId="{F2E81902-BD63-428B-B034-2D1B97C7C19F}" type="sibTrans" cxnId="{89350515-7C14-42A0-B814-C67185F80FA5}">
      <dgm:prSet/>
      <dgm:spPr/>
      <dgm:t>
        <a:bodyPr/>
        <a:lstStyle/>
        <a:p>
          <a:endParaRPr lang="en-US"/>
        </a:p>
      </dgm:t>
    </dgm:pt>
    <dgm:pt modelId="{A1A16536-8C12-495B-A86D-CAA8F770550B}">
      <dgm:prSet/>
      <dgm:spPr/>
      <dgm:t>
        <a:bodyPr/>
        <a:lstStyle/>
        <a:p>
          <a:r>
            <a:rPr lang="en-US"/>
            <a:t>Model optimizations:</a:t>
          </a:r>
        </a:p>
      </dgm:t>
    </dgm:pt>
    <dgm:pt modelId="{B2D7D022-6E2E-4F6D-B416-E4E766F57EBE}" type="parTrans" cxnId="{49F193B0-796B-4FA4-A31F-CD44F6751151}">
      <dgm:prSet/>
      <dgm:spPr/>
      <dgm:t>
        <a:bodyPr/>
        <a:lstStyle/>
        <a:p>
          <a:endParaRPr lang="en-US"/>
        </a:p>
      </dgm:t>
    </dgm:pt>
    <dgm:pt modelId="{5B04EF5B-3F9E-458B-BE04-7B9F43344443}" type="sibTrans" cxnId="{49F193B0-796B-4FA4-A31F-CD44F6751151}">
      <dgm:prSet/>
      <dgm:spPr/>
      <dgm:t>
        <a:bodyPr/>
        <a:lstStyle/>
        <a:p>
          <a:endParaRPr lang="en-US"/>
        </a:p>
      </dgm:t>
    </dgm:pt>
    <dgm:pt modelId="{2B56E2DD-71CC-4F81-AEA4-8C4F78F458A2}">
      <dgm:prSet/>
      <dgm:spPr/>
      <dgm:t>
        <a:bodyPr/>
        <a:lstStyle/>
        <a:p>
          <a:r>
            <a:rPr lang="en-US"/>
            <a:t>Advanced augmentation techniques</a:t>
          </a:r>
        </a:p>
      </dgm:t>
    </dgm:pt>
    <dgm:pt modelId="{AABBECA3-72EF-49D9-B746-03BE78610452}" type="parTrans" cxnId="{FDD08BBF-3A42-4ACC-B170-282374A605B4}">
      <dgm:prSet/>
      <dgm:spPr/>
      <dgm:t>
        <a:bodyPr/>
        <a:lstStyle/>
        <a:p>
          <a:endParaRPr lang="en-US"/>
        </a:p>
      </dgm:t>
    </dgm:pt>
    <dgm:pt modelId="{0F34346C-E6DA-4ACF-B7AD-89EC19B3FD2C}" type="sibTrans" cxnId="{FDD08BBF-3A42-4ACC-B170-282374A605B4}">
      <dgm:prSet/>
      <dgm:spPr/>
      <dgm:t>
        <a:bodyPr/>
        <a:lstStyle/>
        <a:p>
          <a:endParaRPr lang="en-US"/>
        </a:p>
      </dgm:t>
    </dgm:pt>
    <dgm:pt modelId="{F266D125-3AD9-4316-A141-D1EBCEA18B5A}">
      <dgm:prSet/>
      <dgm:spPr/>
      <dgm:t>
        <a:bodyPr/>
        <a:lstStyle/>
        <a:p>
          <a:r>
            <a:rPr lang="en-US"/>
            <a:t>Ensemble approaches</a:t>
          </a:r>
        </a:p>
      </dgm:t>
    </dgm:pt>
    <dgm:pt modelId="{3F24043B-D334-4C34-A47A-1D7AFB4082F6}" type="parTrans" cxnId="{F89FB4F1-DAAE-4BDC-BCFA-95448CEAFAE0}">
      <dgm:prSet/>
      <dgm:spPr/>
      <dgm:t>
        <a:bodyPr/>
        <a:lstStyle/>
        <a:p>
          <a:endParaRPr lang="en-US"/>
        </a:p>
      </dgm:t>
    </dgm:pt>
    <dgm:pt modelId="{22F52EA7-6B45-4BCF-AB9E-C0C00CA5BAFA}" type="sibTrans" cxnId="{F89FB4F1-DAAE-4BDC-BCFA-95448CEAFAE0}">
      <dgm:prSet/>
      <dgm:spPr/>
      <dgm:t>
        <a:bodyPr/>
        <a:lstStyle/>
        <a:p>
          <a:endParaRPr lang="en-US"/>
        </a:p>
      </dgm:t>
    </dgm:pt>
    <dgm:pt modelId="{56D0A6C7-C62C-4087-875F-BA2BDFB62448}">
      <dgm:prSet/>
      <dgm:spPr/>
      <dgm:t>
        <a:bodyPr/>
        <a:lstStyle/>
        <a:p>
          <a:r>
            <a:rPr lang="en-US"/>
            <a:t>Model architecture refinements</a:t>
          </a:r>
        </a:p>
      </dgm:t>
    </dgm:pt>
    <dgm:pt modelId="{525F3A4D-4E93-49A5-8EDD-ECD2314803EA}" type="parTrans" cxnId="{7FB3DEEF-D8E2-45D3-ACC9-2C6A7067AAB1}">
      <dgm:prSet/>
      <dgm:spPr/>
      <dgm:t>
        <a:bodyPr/>
        <a:lstStyle/>
        <a:p>
          <a:endParaRPr lang="en-US"/>
        </a:p>
      </dgm:t>
    </dgm:pt>
    <dgm:pt modelId="{97B02B4E-8983-4477-9A34-1C3DEB462A6A}" type="sibTrans" cxnId="{7FB3DEEF-D8E2-45D3-ACC9-2C6A7067AAB1}">
      <dgm:prSet/>
      <dgm:spPr/>
      <dgm:t>
        <a:bodyPr/>
        <a:lstStyle/>
        <a:p>
          <a:endParaRPr lang="en-US"/>
        </a:p>
      </dgm:t>
    </dgm:pt>
    <dgm:pt modelId="{AFD756FE-CB52-4899-A7D9-A03F827AB175}">
      <dgm:prSet/>
      <dgm:spPr/>
      <dgm:t>
        <a:bodyPr/>
        <a:lstStyle/>
        <a:p>
          <a:r>
            <a:rPr lang="en-US"/>
            <a:t>Research directions from papers</a:t>
          </a:r>
        </a:p>
      </dgm:t>
    </dgm:pt>
    <dgm:pt modelId="{12344F67-CCA0-4481-A0BB-0952EF3DBD8F}" type="parTrans" cxnId="{1D89B121-FCCA-4428-A17C-11D94717A8EA}">
      <dgm:prSet/>
      <dgm:spPr/>
      <dgm:t>
        <a:bodyPr/>
        <a:lstStyle/>
        <a:p>
          <a:endParaRPr lang="en-US"/>
        </a:p>
      </dgm:t>
    </dgm:pt>
    <dgm:pt modelId="{947F7175-6BA6-4077-8FF9-CE57143C0BA2}" type="sibTrans" cxnId="{1D89B121-FCCA-4428-A17C-11D94717A8EA}">
      <dgm:prSet/>
      <dgm:spPr/>
      <dgm:t>
        <a:bodyPr/>
        <a:lstStyle/>
        <a:p>
          <a:endParaRPr lang="en-US"/>
        </a:p>
      </dgm:t>
    </dgm:pt>
    <dgm:pt modelId="{9C084A55-1D11-411B-A1E4-8AA0D4158BC5}" type="pres">
      <dgm:prSet presAssocID="{F21F6559-A037-4EBF-A003-BBE41806D7C5}" presName="Name0" presStyleCnt="0">
        <dgm:presLayoutVars>
          <dgm:dir/>
          <dgm:animLvl val="lvl"/>
          <dgm:resizeHandles val="exact"/>
        </dgm:presLayoutVars>
      </dgm:prSet>
      <dgm:spPr/>
    </dgm:pt>
    <dgm:pt modelId="{8977AF63-5A2E-41A8-B210-9FD2D5CA17C9}" type="pres">
      <dgm:prSet presAssocID="{AFD756FE-CB52-4899-A7D9-A03F827AB175}" presName="boxAndChildren" presStyleCnt="0"/>
      <dgm:spPr/>
    </dgm:pt>
    <dgm:pt modelId="{75BDFA4C-FC6C-41F9-8659-8A734F74D2E2}" type="pres">
      <dgm:prSet presAssocID="{AFD756FE-CB52-4899-A7D9-A03F827AB175}" presName="parentTextBox" presStyleLbl="alignNode1" presStyleIdx="0" presStyleCnt="3"/>
      <dgm:spPr/>
    </dgm:pt>
    <dgm:pt modelId="{E37E3EE0-669C-4071-A807-B62903378B7F}" type="pres">
      <dgm:prSet presAssocID="{AFD756FE-CB52-4899-A7D9-A03F827AB175}" presName="descendantBox" presStyleLbl="bgAccFollowNode1" presStyleIdx="0" presStyleCnt="3"/>
      <dgm:spPr/>
    </dgm:pt>
    <dgm:pt modelId="{4113B028-CE71-4EFD-A173-ED00623EF643}" type="pres">
      <dgm:prSet presAssocID="{5B04EF5B-3F9E-458B-BE04-7B9F43344443}" presName="sp" presStyleCnt="0"/>
      <dgm:spPr/>
    </dgm:pt>
    <dgm:pt modelId="{701D3882-9C0D-4E63-A233-892253AE500F}" type="pres">
      <dgm:prSet presAssocID="{A1A16536-8C12-495B-A86D-CAA8F770550B}" presName="arrowAndChildren" presStyleCnt="0"/>
      <dgm:spPr/>
    </dgm:pt>
    <dgm:pt modelId="{4FC31F62-F1D5-4CEE-9D25-64EF69131614}" type="pres">
      <dgm:prSet presAssocID="{A1A16536-8C12-495B-A86D-CAA8F770550B}" presName="parentTextArrow" presStyleLbl="node1" presStyleIdx="0" presStyleCnt="1"/>
      <dgm:spPr/>
    </dgm:pt>
    <dgm:pt modelId="{C0FA0C41-FE1B-4B37-8DD8-B212542095CF}" type="pres">
      <dgm:prSet presAssocID="{A1A16536-8C12-495B-A86D-CAA8F770550B}" presName="arrow" presStyleLbl="alignNode1" presStyleIdx="1" presStyleCnt="3"/>
      <dgm:spPr/>
    </dgm:pt>
    <dgm:pt modelId="{FA2AE482-A783-45DD-AC46-EB8A8A94EE2B}" type="pres">
      <dgm:prSet presAssocID="{A1A16536-8C12-495B-A86D-CAA8F770550B}" presName="descendantArrow" presStyleLbl="bgAccFollowNode1" presStyleIdx="1" presStyleCnt="3"/>
      <dgm:spPr/>
    </dgm:pt>
    <dgm:pt modelId="{DF391AC1-93C0-4629-8C3F-742D80346A6E}" type="pres">
      <dgm:prSet presAssocID="{F2E81902-BD63-428B-B034-2D1B97C7C19F}" presName="sp" presStyleCnt="0"/>
      <dgm:spPr/>
    </dgm:pt>
    <dgm:pt modelId="{E29918E6-C208-414C-A806-17DCE4257FD9}" type="pres">
      <dgm:prSet presAssocID="{1497DF8B-5B8D-4ECC-BF35-1CDC8A60A100}" presName="arrowAndChildren" presStyleCnt="0"/>
      <dgm:spPr/>
    </dgm:pt>
    <dgm:pt modelId="{D51AF383-FB90-4F81-BE27-812B9372EDF7}" type="pres">
      <dgm:prSet presAssocID="{1497DF8B-5B8D-4ECC-BF35-1CDC8A60A100}" presName="parentTextArrow" presStyleLbl="node1" presStyleIdx="0" presStyleCnt="1"/>
      <dgm:spPr/>
    </dgm:pt>
    <dgm:pt modelId="{54258810-2B80-425E-8B61-B5ED88968C32}" type="pres">
      <dgm:prSet presAssocID="{1497DF8B-5B8D-4ECC-BF35-1CDC8A60A100}" presName="arrow" presStyleLbl="alignNode1" presStyleIdx="2" presStyleCnt="3"/>
      <dgm:spPr/>
    </dgm:pt>
    <dgm:pt modelId="{4B6EC393-529B-4208-86D4-D0C51629EBB5}" type="pres">
      <dgm:prSet presAssocID="{1497DF8B-5B8D-4ECC-BF35-1CDC8A60A100}" presName="descendantArrow" presStyleLbl="bgAccFollowNode1" presStyleIdx="2" presStyleCnt="3"/>
      <dgm:spPr/>
    </dgm:pt>
  </dgm:ptLst>
  <dgm:cxnLst>
    <dgm:cxn modelId="{89350515-7C14-42A0-B814-C67185F80FA5}" srcId="{F21F6559-A037-4EBF-A003-BBE41806D7C5}" destId="{1497DF8B-5B8D-4ECC-BF35-1CDC8A60A100}" srcOrd="0" destOrd="0" parTransId="{0B2E44ED-F34F-4F95-B804-35F4AE3FAB80}" sibTransId="{F2E81902-BD63-428B-B034-2D1B97C7C19F}"/>
    <dgm:cxn modelId="{1D89B121-FCCA-4428-A17C-11D94717A8EA}" srcId="{F21F6559-A037-4EBF-A003-BBE41806D7C5}" destId="{AFD756FE-CB52-4899-A7D9-A03F827AB175}" srcOrd="2" destOrd="0" parTransId="{12344F67-CCA0-4481-A0BB-0952EF3DBD8F}" sibTransId="{947F7175-6BA6-4077-8FF9-CE57143C0BA2}"/>
    <dgm:cxn modelId="{B071412A-BE63-44DD-998E-A1276AFFC794}" type="presOf" srcId="{2B56E2DD-71CC-4F81-AEA4-8C4F78F458A2}" destId="{FA2AE482-A783-45DD-AC46-EB8A8A94EE2B}" srcOrd="0" destOrd="0" presId="urn:microsoft.com/office/officeart/2016/7/layout/VerticalDownArrowProcess"/>
    <dgm:cxn modelId="{DD8C8646-573F-4C10-9D9D-D35161D6DC3E}" type="presOf" srcId="{A1A16536-8C12-495B-A86D-CAA8F770550B}" destId="{C0FA0C41-FE1B-4B37-8DD8-B212542095CF}" srcOrd="1" destOrd="0" presId="urn:microsoft.com/office/officeart/2016/7/layout/VerticalDownArrowProcess"/>
    <dgm:cxn modelId="{8A2A044B-5254-4679-A9B8-CC3242D7CF6A}" type="presOf" srcId="{56D0A6C7-C62C-4087-875F-BA2BDFB62448}" destId="{FA2AE482-A783-45DD-AC46-EB8A8A94EE2B}" srcOrd="0" destOrd="2" presId="urn:microsoft.com/office/officeart/2016/7/layout/VerticalDownArrowProcess"/>
    <dgm:cxn modelId="{ED60DD8B-3250-492E-B032-5E1CB33FDE6D}" type="presOf" srcId="{AFD756FE-CB52-4899-A7D9-A03F827AB175}" destId="{75BDFA4C-FC6C-41F9-8659-8A734F74D2E2}" srcOrd="0" destOrd="0" presId="urn:microsoft.com/office/officeart/2016/7/layout/VerticalDownArrowProcess"/>
    <dgm:cxn modelId="{49F193B0-796B-4FA4-A31F-CD44F6751151}" srcId="{F21F6559-A037-4EBF-A003-BBE41806D7C5}" destId="{A1A16536-8C12-495B-A86D-CAA8F770550B}" srcOrd="1" destOrd="0" parTransId="{B2D7D022-6E2E-4F6D-B416-E4E766F57EBE}" sibTransId="{5B04EF5B-3F9E-458B-BE04-7B9F43344443}"/>
    <dgm:cxn modelId="{3B42E3B3-ACA0-424B-AAB3-6E6FB6BB4292}" type="presOf" srcId="{A1A16536-8C12-495B-A86D-CAA8F770550B}" destId="{4FC31F62-F1D5-4CEE-9D25-64EF69131614}" srcOrd="0" destOrd="0" presId="urn:microsoft.com/office/officeart/2016/7/layout/VerticalDownArrowProcess"/>
    <dgm:cxn modelId="{F5A35CB9-401E-40B8-A4AF-BA4EEC39B4EE}" type="presOf" srcId="{1497DF8B-5B8D-4ECC-BF35-1CDC8A60A100}" destId="{D51AF383-FB90-4F81-BE27-812B9372EDF7}" srcOrd="0" destOrd="0" presId="urn:microsoft.com/office/officeart/2016/7/layout/VerticalDownArrowProcess"/>
    <dgm:cxn modelId="{FDD08BBF-3A42-4ACC-B170-282374A605B4}" srcId="{A1A16536-8C12-495B-A86D-CAA8F770550B}" destId="{2B56E2DD-71CC-4F81-AEA4-8C4F78F458A2}" srcOrd="0" destOrd="0" parTransId="{AABBECA3-72EF-49D9-B746-03BE78610452}" sibTransId="{0F34346C-E6DA-4ACF-B7AD-89EC19B3FD2C}"/>
    <dgm:cxn modelId="{392D7EC7-CB1F-4150-9846-C4AB8561F723}" type="presOf" srcId="{1497DF8B-5B8D-4ECC-BF35-1CDC8A60A100}" destId="{54258810-2B80-425E-8B61-B5ED88968C32}" srcOrd="1" destOrd="0" presId="urn:microsoft.com/office/officeart/2016/7/layout/VerticalDownArrowProcess"/>
    <dgm:cxn modelId="{788091CE-E794-4B8D-83DE-96F48263C483}" type="presOf" srcId="{F21F6559-A037-4EBF-A003-BBE41806D7C5}" destId="{9C084A55-1D11-411B-A1E4-8AA0D4158BC5}" srcOrd="0" destOrd="0" presId="urn:microsoft.com/office/officeart/2016/7/layout/VerticalDownArrowProcess"/>
    <dgm:cxn modelId="{F42B33DB-6BDC-4DA0-9193-C1CB66A01078}" type="presOf" srcId="{F266D125-3AD9-4316-A141-D1EBCEA18B5A}" destId="{FA2AE482-A783-45DD-AC46-EB8A8A94EE2B}" srcOrd="0" destOrd="1" presId="urn:microsoft.com/office/officeart/2016/7/layout/VerticalDownArrowProcess"/>
    <dgm:cxn modelId="{7FB3DEEF-D8E2-45D3-ACC9-2C6A7067AAB1}" srcId="{A1A16536-8C12-495B-A86D-CAA8F770550B}" destId="{56D0A6C7-C62C-4087-875F-BA2BDFB62448}" srcOrd="2" destOrd="0" parTransId="{525F3A4D-4E93-49A5-8EDD-ECD2314803EA}" sibTransId="{97B02B4E-8983-4477-9A34-1C3DEB462A6A}"/>
    <dgm:cxn modelId="{F89FB4F1-DAAE-4BDC-BCFA-95448CEAFAE0}" srcId="{A1A16536-8C12-495B-A86D-CAA8F770550B}" destId="{F266D125-3AD9-4316-A141-D1EBCEA18B5A}" srcOrd="1" destOrd="0" parTransId="{3F24043B-D334-4C34-A47A-1D7AFB4082F6}" sibTransId="{22F52EA7-6B45-4BCF-AB9E-C0C00CA5BAFA}"/>
    <dgm:cxn modelId="{85BD1D92-B85F-4905-9978-A9CB92D2801E}" type="presParOf" srcId="{9C084A55-1D11-411B-A1E4-8AA0D4158BC5}" destId="{8977AF63-5A2E-41A8-B210-9FD2D5CA17C9}" srcOrd="0" destOrd="0" presId="urn:microsoft.com/office/officeart/2016/7/layout/VerticalDownArrowProcess"/>
    <dgm:cxn modelId="{80526083-4C67-44F9-AF6F-CD2C98908A64}" type="presParOf" srcId="{8977AF63-5A2E-41A8-B210-9FD2D5CA17C9}" destId="{75BDFA4C-FC6C-41F9-8659-8A734F74D2E2}" srcOrd="0" destOrd="0" presId="urn:microsoft.com/office/officeart/2016/7/layout/VerticalDownArrowProcess"/>
    <dgm:cxn modelId="{EAAB39B9-572A-4028-9A47-36B2D635B305}" type="presParOf" srcId="{8977AF63-5A2E-41A8-B210-9FD2D5CA17C9}" destId="{E37E3EE0-669C-4071-A807-B62903378B7F}" srcOrd="1" destOrd="0" presId="urn:microsoft.com/office/officeart/2016/7/layout/VerticalDownArrowProcess"/>
    <dgm:cxn modelId="{47052821-E199-463C-8CA8-D54DF4478DE4}" type="presParOf" srcId="{9C084A55-1D11-411B-A1E4-8AA0D4158BC5}" destId="{4113B028-CE71-4EFD-A173-ED00623EF643}" srcOrd="1" destOrd="0" presId="urn:microsoft.com/office/officeart/2016/7/layout/VerticalDownArrowProcess"/>
    <dgm:cxn modelId="{75E72021-83FA-40BC-B960-5515BE847EE7}" type="presParOf" srcId="{9C084A55-1D11-411B-A1E4-8AA0D4158BC5}" destId="{701D3882-9C0D-4E63-A233-892253AE500F}" srcOrd="2" destOrd="0" presId="urn:microsoft.com/office/officeart/2016/7/layout/VerticalDownArrowProcess"/>
    <dgm:cxn modelId="{7381E88D-C726-406A-B8B3-17DFCB9B6D32}" type="presParOf" srcId="{701D3882-9C0D-4E63-A233-892253AE500F}" destId="{4FC31F62-F1D5-4CEE-9D25-64EF69131614}" srcOrd="0" destOrd="0" presId="urn:microsoft.com/office/officeart/2016/7/layout/VerticalDownArrowProcess"/>
    <dgm:cxn modelId="{E73E3603-211D-470C-895D-4D768EA36BA7}" type="presParOf" srcId="{701D3882-9C0D-4E63-A233-892253AE500F}" destId="{C0FA0C41-FE1B-4B37-8DD8-B212542095CF}" srcOrd="1" destOrd="0" presId="urn:microsoft.com/office/officeart/2016/7/layout/VerticalDownArrowProcess"/>
    <dgm:cxn modelId="{A3F9CD32-824B-44E8-9A95-7C5846FFDA3B}" type="presParOf" srcId="{701D3882-9C0D-4E63-A233-892253AE500F}" destId="{FA2AE482-A783-45DD-AC46-EB8A8A94EE2B}" srcOrd="2" destOrd="0" presId="urn:microsoft.com/office/officeart/2016/7/layout/VerticalDownArrowProcess"/>
    <dgm:cxn modelId="{A23292CA-C91A-478F-926F-534050ED13B1}" type="presParOf" srcId="{9C084A55-1D11-411B-A1E4-8AA0D4158BC5}" destId="{DF391AC1-93C0-4629-8C3F-742D80346A6E}" srcOrd="3" destOrd="0" presId="urn:microsoft.com/office/officeart/2016/7/layout/VerticalDownArrowProcess"/>
    <dgm:cxn modelId="{565AECE8-3FCF-456A-96F3-8B09DE2213D8}" type="presParOf" srcId="{9C084A55-1D11-411B-A1E4-8AA0D4158BC5}" destId="{E29918E6-C208-414C-A806-17DCE4257FD9}" srcOrd="4" destOrd="0" presId="urn:microsoft.com/office/officeart/2016/7/layout/VerticalDownArrowProcess"/>
    <dgm:cxn modelId="{DFD5BA82-1E87-4D38-A146-C1E215F7C60D}" type="presParOf" srcId="{E29918E6-C208-414C-A806-17DCE4257FD9}" destId="{D51AF383-FB90-4F81-BE27-812B9372EDF7}" srcOrd="0" destOrd="0" presId="urn:microsoft.com/office/officeart/2016/7/layout/VerticalDownArrowProcess"/>
    <dgm:cxn modelId="{227A464D-47B6-40DE-AC56-6C42BEB8F389}" type="presParOf" srcId="{E29918E6-C208-414C-A806-17DCE4257FD9}" destId="{54258810-2B80-425E-8B61-B5ED88968C32}" srcOrd="1" destOrd="0" presId="urn:microsoft.com/office/officeart/2016/7/layout/VerticalDownArrowProcess"/>
    <dgm:cxn modelId="{3B4A8669-5091-4A18-AB34-A26DEE0D2787}" type="presParOf" srcId="{E29918E6-C208-414C-A806-17DCE4257FD9}" destId="{4B6EC393-529B-4208-86D4-D0C51629EBB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AD946-1DD4-40A7-9DA6-52615E9ADED6}">
      <dsp:nvSpPr>
        <dsp:cNvPr id="0" name=""/>
        <dsp:cNvSpPr/>
      </dsp:nvSpPr>
      <dsp:spPr>
        <a:xfrm>
          <a:off x="3044158" y="13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Python</a:t>
          </a:r>
        </a:p>
      </dsp:txBody>
      <dsp:txXfrm>
        <a:off x="3493754" y="136"/>
        <a:ext cx="899191" cy="1483666"/>
      </dsp:txXfrm>
    </dsp:sp>
    <dsp:sp modelId="{23F492CB-6F38-4D04-A621-3B58790D4B31}">
      <dsp:nvSpPr>
        <dsp:cNvPr id="0" name=""/>
        <dsp:cNvSpPr/>
      </dsp:nvSpPr>
      <dsp:spPr>
        <a:xfrm rot="4320000">
          <a:off x="4551614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FastAI</a:t>
          </a:r>
          <a:r>
            <a:rPr lang="en-US" sz="1000" kern="1200" dirty="0"/>
            <a:t>/</a:t>
          </a:r>
          <a:r>
            <a:rPr lang="en-US" sz="1000" kern="1200" dirty="0" err="1"/>
            <a:t>PyTorch</a:t>
          </a:r>
          <a:r>
            <a:rPr lang="en-US" sz="1000" kern="1200" dirty="0"/>
            <a:t> ecosystem</a:t>
          </a:r>
        </a:p>
      </dsp:txBody>
      <dsp:txXfrm rot="-5400000">
        <a:off x="4858630" y="1496335"/>
        <a:ext cx="1483666" cy="899191"/>
      </dsp:txXfrm>
    </dsp:sp>
    <dsp:sp modelId="{3FF1F6B0-65F5-4E3E-B641-EAE8677313E0}">
      <dsp:nvSpPr>
        <dsp:cNvPr id="0" name=""/>
        <dsp:cNvSpPr/>
      </dsp:nvSpPr>
      <dsp:spPr>
        <a:xfrm rot="8640000">
          <a:off x="3975817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Kaggle datasets</a:t>
          </a:r>
        </a:p>
      </dsp:txBody>
      <dsp:txXfrm rot="10800000">
        <a:off x="4517906" y="3152151"/>
        <a:ext cx="899191" cy="1483666"/>
      </dsp:txXfrm>
    </dsp:sp>
    <dsp:sp modelId="{82C97E14-8FDC-4710-9E3A-51494F65106F}">
      <dsp:nvSpPr>
        <dsp:cNvPr id="0" name=""/>
        <dsp:cNvSpPr/>
      </dsp:nvSpPr>
      <dsp:spPr>
        <a:xfrm rot="12960000">
          <a:off x="2112499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Deployment: Hugging Face Spaces</a:t>
          </a:r>
        </a:p>
      </dsp:txBody>
      <dsp:txXfrm rot="10800000">
        <a:off x="2469602" y="3152151"/>
        <a:ext cx="899191" cy="1483666"/>
      </dsp:txXfrm>
    </dsp:sp>
    <dsp:sp modelId="{B4B1D385-6942-48DF-97F3-65E4D9DA464B}">
      <dsp:nvSpPr>
        <dsp:cNvPr id="0" name=""/>
        <dsp:cNvSpPr/>
      </dsp:nvSpPr>
      <dsp:spPr>
        <a:xfrm rot="17280000">
          <a:off x="1536702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Poetry for dependency management</a:t>
          </a:r>
        </a:p>
      </dsp:txBody>
      <dsp:txXfrm rot="5400000">
        <a:off x="1544404" y="1496335"/>
        <a:ext cx="1483666" cy="899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FA4C-FC6C-41F9-8659-8A734F74D2E2}">
      <dsp:nvSpPr>
        <dsp:cNvPr id="0" name=""/>
        <dsp:cNvSpPr/>
      </dsp:nvSpPr>
      <dsp:spPr>
        <a:xfrm>
          <a:off x="0" y="3276390"/>
          <a:ext cx="1971675" cy="10753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directions from papers</a:t>
          </a:r>
        </a:p>
      </dsp:txBody>
      <dsp:txXfrm>
        <a:off x="0" y="3276390"/>
        <a:ext cx="1971675" cy="1075384"/>
      </dsp:txXfrm>
    </dsp:sp>
    <dsp:sp modelId="{E37E3EE0-669C-4071-A807-B62903378B7F}">
      <dsp:nvSpPr>
        <dsp:cNvPr id="0" name=""/>
        <dsp:cNvSpPr/>
      </dsp:nvSpPr>
      <dsp:spPr>
        <a:xfrm>
          <a:off x="1971675" y="3276390"/>
          <a:ext cx="5915025" cy="10753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A0C41-FE1B-4B37-8DD8-B212542095CF}">
      <dsp:nvSpPr>
        <dsp:cNvPr id="0" name=""/>
        <dsp:cNvSpPr/>
      </dsp:nvSpPr>
      <dsp:spPr>
        <a:xfrm rot="10800000">
          <a:off x="0" y="1638579"/>
          <a:ext cx="1971675" cy="16539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optimizations:</a:t>
          </a:r>
        </a:p>
      </dsp:txBody>
      <dsp:txXfrm rot="-10800000">
        <a:off x="0" y="1638579"/>
        <a:ext cx="1971675" cy="1075061"/>
      </dsp:txXfrm>
    </dsp:sp>
    <dsp:sp modelId="{FA2AE482-A783-45DD-AC46-EB8A8A94EE2B}">
      <dsp:nvSpPr>
        <dsp:cNvPr id="0" name=""/>
        <dsp:cNvSpPr/>
      </dsp:nvSpPr>
      <dsp:spPr>
        <a:xfrm>
          <a:off x="1971675" y="1638579"/>
          <a:ext cx="5915025" cy="107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165100" rIns="11998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Advanced augmentation techniques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Ensemble approaches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architecture refinements</a:t>
          </a:r>
        </a:p>
      </dsp:txBody>
      <dsp:txXfrm>
        <a:off x="1971675" y="1638579"/>
        <a:ext cx="5915025" cy="1075061"/>
      </dsp:txXfrm>
    </dsp:sp>
    <dsp:sp modelId="{D51AF383-FB90-4F81-BE27-812B9372EDF7}">
      <dsp:nvSpPr>
        <dsp:cNvPr id="0" name=""/>
        <dsp:cNvSpPr/>
      </dsp:nvSpPr>
      <dsp:spPr>
        <a:xfrm rot="10800000">
          <a:off x="0" y="769"/>
          <a:ext cx="1971675" cy="1075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Recall improvement strategies</a:t>
          </a:r>
        </a:p>
      </dsp:txBody>
      <dsp:txXfrm rot="10800000">
        <a:off x="0" y="769"/>
        <a:ext cx="1971675" cy="698542"/>
      </dsp:txXfrm>
    </dsp:sp>
    <dsp:sp modelId="{54258810-2B80-425E-8B61-B5ED88968C32}">
      <dsp:nvSpPr>
        <dsp:cNvPr id="0" name=""/>
        <dsp:cNvSpPr/>
      </dsp:nvSpPr>
      <dsp:spPr>
        <a:xfrm rot="10800000">
          <a:off x="0" y="769"/>
          <a:ext cx="1971675" cy="16539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Recall improvement strategies</a:t>
          </a:r>
        </a:p>
      </dsp:txBody>
      <dsp:txXfrm rot="10800000">
        <a:off x="0" y="769"/>
        <a:ext cx="1971675" cy="698542"/>
      </dsp:txXfrm>
    </dsp:sp>
    <dsp:sp modelId="{4B6EC393-529B-4208-86D4-D0C51629EBB5}">
      <dsp:nvSpPr>
        <dsp:cNvPr id="0" name=""/>
        <dsp:cNvSpPr/>
      </dsp:nvSpPr>
      <dsp:spPr>
        <a:xfrm>
          <a:off x="1971675" y="769"/>
          <a:ext cx="5915025" cy="107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A9FD-5821-E8B7-B77C-EB4ED680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BD6D-3C72-9100-EC05-74AD71DE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2165-6584-1702-62E8-8C87A272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7E97-1B77-46C0-E8AA-244D759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DA9-D3E5-2F3A-AC18-C21CD605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94B-EC4C-5260-8792-6ABB7B7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B300-764A-0C30-13F8-AA3BA791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9409-1FE4-FBA6-CA0B-75B0989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A2B4-8828-C6CF-69D9-5C55006F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559B-E4C1-F843-9114-92F6D747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BD94F-DC7F-59F6-C2FD-BFE85745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D6B-866B-DD7E-76DA-A969D1FD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F761-ADB2-0C07-C906-3D9692BC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18F7-A428-7495-A17D-0E2CAD1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22C1-864C-B9D7-19FD-639292E9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B80-CC63-FD12-5AA1-907869C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E07-BCBB-3532-9AC6-6E20D374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20A5-FF04-328A-9472-37943998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3421-AF32-051C-805A-E956053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57EA-751F-F4F2-26B8-465CF4B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6C7-35E6-1499-0065-CC513424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1A13-F917-64C0-EFED-5560DBCB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48B9-6BA8-F3E8-FABF-AA6D949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C15D-A81A-AAF0-CE4D-9536C02E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05FC-F9C9-9A29-582D-E2B0DD09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708-BF6C-7AE8-95CF-3C64335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6F10-7C90-0965-6027-AC457122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E3512-6CE0-E373-7833-2554427A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AF19-CC1E-B107-D6E2-1E228884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3D68-A782-85AC-0A8B-BCDDCD50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D8F5-84B8-19E9-F269-C589AAE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3C8-6475-4A4B-496C-69651378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65A8-C646-2A85-03C1-DA2A81E8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7A93-D9DB-D31C-D991-82AAFC99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9065E-BBB5-725D-5541-37B45B9F3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7770-A7FC-8740-15B9-456C97EB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B08A-1B9D-4CEB-320E-B2786C0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7ECF3-7472-1BAC-70E1-EF3DB5B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DC543-3C73-AA37-324F-DBE8D29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283E-CC99-0582-1646-FD7CA3D6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6CD85-1195-3AA3-7572-ED976B92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F665B-638A-9158-2591-D50EE44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F12D-FE8A-5192-7BF1-DADB23C9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849A-7DD5-1E80-D645-11B3BF0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4F7C-86A6-0E20-FEE8-D2E3BBAC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F1DC5-250B-54EC-AFC1-B9A54AB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5D60-DE2B-A8C0-C7A6-FFA12887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AFE7-4B04-DE20-5799-8533E4F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5C354-BA04-E22B-3153-6C75A946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A8E4-BBD3-1790-CC03-0A596845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B8F-6E22-7172-41ED-8AE2DECE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CF65-91B6-13F6-C409-38D8A19B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816B-F891-3891-9798-F2A8A58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02CB-DC62-39D6-FC31-28701EE5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8F8C-B52A-AA04-D06E-C8215E23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150F-B0BC-EC92-9084-8E080000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03B7-1722-82C8-D198-CF483FD8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E3C2-6647-A704-26F6-64D24CD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2E7A0-E5F4-03F5-40D3-EDF79AA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385C-9416-BD3B-7CAB-333F8C2D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E37C-EDE9-A21F-AEF5-C592FC28B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FF8C-F43B-1B2F-6F22-C8E8281F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3B30-37A8-4D77-C925-70331785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Diabetic Retinopathy</a:t>
            </a:r>
            <a:r>
              <a:rPr lang="en-US" dirty="0"/>
              <a:t> </a:t>
            </a:r>
            <a:r>
              <a:rPr dirty="0"/>
              <a:t>Stage </a:t>
            </a:r>
            <a:br>
              <a:rPr lang="en-US" dirty="0"/>
            </a:br>
            <a:r>
              <a:rPr dirty="0"/>
              <a:t>Prediction</a:t>
            </a:r>
            <a:r>
              <a:rPr lang="en-US" dirty="0"/>
              <a:t> With Deep Learning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3D rendering of a city in white">
            <a:extLst>
              <a:ext uri="{FF2B5EF4-FFF2-40B4-BE49-F238E27FC236}">
                <a16:creationId xmlns:a16="http://schemas.microsoft.com/office/drawing/2014/main" id="{85A1B2F3-4E1E-E0AF-8E94-D81CE716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9" r="1292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/>
              <a:t>Model Architecture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DE627-F4A7-2E0F-9D12-C81D0ED0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5FA39-1492-8827-407F-9D11DFAB7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7EB26-1E89-1D60-3E45-27494EB3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E025D-C30F-EE2C-2799-BF4B4600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1F886-CF4D-0F08-DB68-2AB3C8A1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97DF4-0A78-1DC5-27E3-C537F6A25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46E396-1AB4-3E1F-C1C6-247DD4366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0B5C02-5EAC-7934-9D3D-EBFF98CF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956D-5973-1807-3F26-5F495937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Model Evolution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FA55-3F88-C964-CFBE-BDC5DE0D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700" dirty="0"/>
              <a:t>Tested Architectures: </a:t>
            </a:r>
          </a:p>
          <a:p>
            <a:pPr lvl="1"/>
            <a:r>
              <a:rPr lang="en-US" sz="1400" dirty="0"/>
              <a:t>VGG16 &amp; VGG16_bn </a:t>
            </a:r>
          </a:p>
          <a:p>
            <a:pPr lvl="1"/>
            <a:r>
              <a:rPr lang="en-US" sz="1400" dirty="0" err="1"/>
              <a:t>ResNet</a:t>
            </a:r>
            <a:r>
              <a:rPr lang="en-US" sz="1400" dirty="0"/>
              <a:t> (18, 50, 152) </a:t>
            </a:r>
          </a:p>
          <a:p>
            <a:pPr lvl="1"/>
            <a:r>
              <a:rPr lang="en-US" sz="1400" dirty="0" err="1"/>
              <a:t>EfficientNet</a:t>
            </a:r>
            <a:r>
              <a:rPr lang="en-US" sz="1400" dirty="0"/>
              <a:t> (B1, B7) </a:t>
            </a:r>
          </a:p>
          <a:p>
            <a:pPr marL="0" lvl="0" indent="0">
              <a:buNone/>
            </a:pPr>
            <a:r>
              <a:rPr lang="en-US" sz="1700" dirty="0"/>
              <a:t>[Include architecture comparison visualization]</a:t>
            </a:r>
          </a:p>
          <a:p>
            <a:pPr marL="0" lvl="0" indent="0">
              <a:spcBef>
                <a:spcPts val="3000"/>
              </a:spcBef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3356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Best Performing Models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endParaRPr lang="en-US" sz="1700" b="1" dirty="0"/>
          </a:p>
          <a:p>
            <a:pPr marL="0" lvl="0" indent="0">
              <a:buNone/>
            </a:pPr>
            <a:r>
              <a:rPr lang="en-US" sz="1700" dirty="0"/>
              <a:t>[Performance comparison chart showing:]</a:t>
            </a:r>
          </a:p>
          <a:p>
            <a:r>
              <a:rPr lang="en-US" sz="1700" dirty="0"/>
              <a:t> Model size </a:t>
            </a:r>
          </a:p>
          <a:p>
            <a:r>
              <a:rPr lang="en-US" sz="1700" dirty="0"/>
              <a:t>Training time </a:t>
            </a:r>
          </a:p>
          <a:p>
            <a:r>
              <a:rPr lang="en-US" sz="1700" dirty="0"/>
              <a:t>Key metrics </a:t>
            </a:r>
          </a:p>
          <a:p>
            <a:r>
              <a:rPr lang="en-US" sz="1700" dirty="0"/>
              <a:t>Resource requirements</a:t>
            </a:r>
          </a:p>
          <a:p>
            <a:pPr marL="0" lvl="0" indent="0">
              <a:spcBef>
                <a:spcPts val="3000"/>
              </a:spcBef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3173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80F19-7AA2-B76D-9CEC-2F8AEED5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E8D08-B699-77D8-0DCC-4AAADA3B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Transfer Learning Strategy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9A3D-A0A9-7573-CC56-CBB2213F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Pre-training approach</a:t>
            </a:r>
          </a:p>
          <a:p>
            <a:pPr lvl="1"/>
            <a:r>
              <a:rPr lang="en-US" sz="1700" dirty="0"/>
              <a:t>Fine-tuning strategy</a:t>
            </a:r>
          </a:p>
          <a:p>
            <a:pPr lvl="1"/>
            <a:r>
              <a:rPr lang="en-US" sz="1700" dirty="0"/>
              <a:t>Learning rate selection</a:t>
            </a:r>
          </a:p>
          <a:p>
            <a:pPr lvl="1"/>
            <a:r>
              <a:rPr lang="en-US" sz="1700" dirty="0"/>
              <a:t>Batch size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4022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4500"/>
              <a:t>Improvements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2475002-9DA0-2A84-3032-C4D06DFCA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13356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Magnifying glass showing decling performance">
            <a:extLst>
              <a:ext uri="{FF2B5EF4-FFF2-40B4-BE49-F238E27FC236}">
                <a16:creationId xmlns:a16="http://schemas.microsoft.com/office/drawing/2014/main" id="{26FFC6C4-4659-FA4E-FF58-1538C5D2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/>
              <a:t>Results Analysis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3A554-782C-15E9-D7BF-89636E81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D63EB6-586C-320A-B838-333F5906A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3C3EB9-FB80-75C0-8437-3AAF24129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189D-F6A4-EDFD-8352-9DD62FA5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00213-E5A5-44BF-B6DB-74967B27E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4975-4698-6D3B-CA8F-5916FF73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7467F3-DD0D-658A-3A63-70D9789F7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ADC64-8DA2-FEB8-4FFE-B16AAC647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C1D11-7658-7840-E90D-65D8542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Key Metrics 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br>
              <a:rPr lang="en-US" sz="3500" b="1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829981CA-40E8-C14D-8167-F3EF4761F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388" y="1821988"/>
            <a:ext cx="4916487" cy="3201324"/>
          </a:xfrm>
        </p:spPr>
      </p:pic>
    </p:spTree>
    <p:extLst>
      <p:ext uri="{BB962C8B-B14F-4D97-AF65-F5344CB8AC3E}">
        <p14:creationId xmlns:p14="http://schemas.microsoft.com/office/powerpoint/2010/main" val="270069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BFCDF-D099-F798-FD7B-6A8A8892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E45F9-476D-DF8E-9801-4D36F503B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DC0359-CB18-0525-ECEA-B8CC41BC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C29C0-9995-E9F5-066C-27FA0CA1C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C4D943-DBAA-53CA-687E-C08EB4EE2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768222-DF03-9A46-910C-3C6422EAD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2B7B01-8C98-8904-1828-C856A609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06491-F6DD-11F2-8839-2E9BB8F8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3A6DE-3B88-5EE0-A662-4507ACC0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>
                <a:solidFill>
                  <a:srgbClr val="FFFFFF"/>
                </a:solidFill>
              </a:rPr>
              <a:t>Per-Class Performance</a:t>
            </a:r>
            <a:endParaRPr lang="en-US" sz="3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 shot of a chart&#10;&#10;Description automatically generated">
            <a:extLst>
              <a:ext uri="{FF2B5EF4-FFF2-40B4-BE49-F238E27FC236}">
                <a16:creationId xmlns:a16="http://schemas.microsoft.com/office/drawing/2014/main" id="{CB952D4D-5520-B715-40BF-9B6EF45F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338" y="327313"/>
            <a:ext cx="4708677" cy="4268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FEA60-4EBC-2C16-7E19-5DBA64538E70}"/>
              </a:ext>
            </a:extLst>
          </p:cNvPr>
          <p:cNvSpPr txBox="1"/>
          <p:nvPr/>
        </p:nvSpPr>
        <p:spPr>
          <a:xfrm>
            <a:off x="3721209" y="5247861"/>
            <a:ext cx="436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Analysis of class imbalance 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Identification of challenging classes</a:t>
            </a:r>
          </a:p>
        </p:txBody>
      </p:sp>
    </p:spTree>
    <p:extLst>
      <p:ext uri="{BB962C8B-B14F-4D97-AF65-F5344CB8AC3E}">
        <p14:creationId xmlns:p14="http://schemas.microsoft.com/office/powerpoint/2010/main" val="9218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B065F-F506-78AC-7E97-8BC50199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139C08-1734-F3E8-51EF-58F055F8B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CFB2FE-CF2F-FA51-A489-E77F35F64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42801-36F5-79CB-2515-054D1C1D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8E14C-182B-D416-CF94-D2FFF093C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31331-9FF7-AC9F-C9EF-FC4DEA8E4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4196BB-5956-6D6B-7F7B-A0FBB8D33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F11B3-D35A-1784-7443-6D89EB1F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6773-A44E-6537-7C38-E8C9E859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 dirty="0">
                <a:solidFill>
                  <a:srgbClr val="FFFFFF"/>
                </a:solidFill>
              </a:rPr>
              <a:t>Performance Deep Dive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42FA77D-11E8-C232-3559-F756EB90C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411" y="698172"/>
            <a:ext cx="4916487" cy="3676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20B56-2E43-90F4-0FD1-17156BF94C58}"/>
              </a:ext>
            </a:extLst>
          </p:cNvPr>
          <p:cNvSpPr txBox="1"/>
          <p:nvPr/>
        </p:nvSpPr>
        <p:spPr>
          <a:xfrm>
            <a:off x="3673503" y="4540195"/>
            <a:ext cx="386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of 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limitations</a:t>
            </a:r>
          </a:p>
        </p:txBody>
      </p:sp>
    </p:spTree>
    <p:extLst>
      <p:ext uri="{BB962C8B-B14F-4D97-AF65-F5344CB8AC3E}">
        <p14:creationId xmlns:p14="http://schemas.microsoft.com/office/powerpoint/2010/main" val="261976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Seedling growing on a tree trunk">
            <a:extLst>
              <a:ext uri="{FF2B5EF4-FFF2-40B4-BE49-F238E27FC236}">
                <a16:creationId xmlns:a16="http://schemas.microsoft.com/office/drawing/2014/main" id="{6DBA677C-ED1E-234C-56A7-8CA19A7B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43" r="18654"/>
          <a:stretch/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54" y="2950387"/>
            <a:ext cx="2289220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r" defTabSz="914400"/>
            <a:r>
              <a:rPr lang="en-US" sz="3200">
                <a:solidFill>
                  <a:srgbClr val="FFFFFF"/>
                </a:solidFill>
              </a:rPr>
              <a:t>Deployment &amp;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Multi-Model Approach to Medical Image Classification</a:t>
            </a:r>
            <a:br>
              <a:rPr lang="en-US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Brief problem statement</a:t>
            </a:r>
          </a:p>
          <a:p>
            <a:pPr lvl="1"/>
            <a:r>
              <a:rPr dirty="0"/>
              <a:t>Project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E184-F47A-1892-5154-42EB6219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6982C-B727-D530-5346-298EF357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Hugging Face Integration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4ED-27C8-DA6A-ECDB-771406AB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Deployment architecture</a:t>
            </a:r>
          </a:p>
          <a:p>
            <a:pPr lvl="1"/>
            <a:r>
              <a:rPr lang="en-US" sz="1700" dirty="0"/>
              <a:t>Model serving strategy</a:t>
            </a:r>
          </a:p>
          <a:p>
            <a:pPr lvl="1"/>
            <a:r>
              <a:rPr lang="en-US" sz="1700" dirty="0"/>
              <a:t>API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181344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69651-551C-3EB4-6283-02D74229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824B15-ABBC-1909-8CAA-3E66D0EA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8D89E-19DE-ACE9-6001-B86F7FC9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94A45-4386-3285-18CD-9BAB30C09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F18F5-27AF-330B-3C50-A7321B9A6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857A-4221-7E0D-8276-0BB659955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DFBD1E-F957-FC4B-28D9-7E1EDEF7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79CF-CADF-32D0-10A4-8066692E6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65B87-DDAE-1D9C-3B01-30DFACE8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3500" b="1" dirty="0">
                <a:solidFill>
                  <a:srgbClr val="FFFFFF"/>
                </a:solidFill>
              </a:rPr>
              <a:t>User</a:t>
            </a:r>
            <a:r>
              <a:rPr lang="en-US" sz="2400" b="1" i="0" dirty="0">
                <a:solidFill>
                  <a:srgbClr val="DADADA"/>
                </a:solidFill>
                <a:effectLst/>
                <a:latin typeface="-apple-system"/>
              </a:rPr>
              <a:t> </a:t>
            </a:r>
            <a:r>
              <a:rPr lang="en-US" sz="3500" b="1" dirty="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166F-FC49-A2B7-2695-F8E1C0F1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Interface walkthrough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Prediction workflow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Result 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[Screenshots of actual interface]</a:t>
            </a:r>
          </a:p>
        </p:txBody>
      </p:sp>
    </p:spTree>
    <p:extLst>
      <p:ext uri="{BB962C8B-B14F-4D97-AF65-F5344CB8AC3E}">
        <p14:creationId xmlns:p14="http://schemas.microsoft.com/office/powerpoint/2010/main" val="93142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Project achievements</a:t>
            </a:r>
          </a:p>
          <a:p>
            <a:pPr lvl="1"/>
            <a:r>
              <a:rPr lang="en-US" sz="1700" dirty="0"/>
              <a:t>Key technical insights</a:t>
            </a:r>
          </a:p>
          <a:p>
            <a:pPr lvl="1"/>
            <a:r>
              <a:rPr lang="en-US" sz="1700" dirty="0"/>
              <a:t>Next development phase</a:t>
            </a:r>
          </a:p>
          <a:p>
            <a:pPr lvl="1"/>
            <a:r>
              <a:rPr lang="en-US" sz="1700" dirty="0"/>
              <a:t>Team acknowledgments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Design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/>
              <a:t>Color Scheme:</a:t>
            </a:r>
          </a:p>
          <a:p>
            <a:pPr lvl="2"/>
            <a:r>
              <a:rPr dirty="0"/>
              <a:t>Primary: Medical blue (#0073CF)</a:t>
            </a:r>
          </a:p>
          <a:p>
            <a:pPr lvl="2"/>
            <a:r>
              <a:rPr dirty="0"/>
              <a:t>Secondary: Cool gray (#F5F7FA)</a:t>
            </a:r>
          </a:p>
          <a:p>
            <a:pPr lvl="2"/>
            <a:r>
              <a:rPr dirty="0"/>
              <a:t>Accent: Teal (#00B5A5)</a:t>
            </a:r>
          </a:p>
          <a:p>
            <a:pPr lvl="2"/>
            <a:r>
              <a:rPr dirty="0"/>
              <a:t>Warning/Important: Coral (#FF7F50)</a:t>
            </a:r>
          </a:p>
          <a:p>
            <a:pPr lvl="1">
              <a:buAutoNum type="arabicPeriod"/>
            </a:pPr>
            <a:r>
              <a:rPr dirty="0"/>
              <a:t>Typography:</a:t>
            </a:r>
          </a:p>
          <a:p>
            <a:pPr lvl="2"/>
            <a:r>
              <a:rPr dirty="0"/>
              <a:t>Headers: Roboto Bold</a:t>
            </a:r>
          </a:p>
          <a:p>
            <a:pPr lvl="2"/>
            <a:r>
              <a:rPr dirty="0"/>
              <a:t>Body: Open Sans Regular</a:t>
            </a:r>
          </a:p>
          <a:p>
            <a:pPr lvl="2"/>
            <a:r>
              <a:rPr dirty="0"/>
              <a:t>Code: JetBrains Mono</a:t>
            </a:r>
          </a:p>
          <a:p>
            <a:pPr lvl="1">
              <a:buAutoNum type="arabicPeriod"/>
            </a:pPr>
            <a:r>
              <a:rPr dirty="0"/>
              <a:t>Visual Elements:</a:t>
            </a:r>
          </a:p>
          <a:p>
            <a:pPr lvl="2"/>
            <a:r>
              <a:rPr dirty="0"/>
              <a:t>Consistent iconography</a:t>
            </a:r>
          </a:p>
          <a:p>
            <a:pPr lvl="2"/>
            <a:r>
              <a:rPr dirty="0"/>
              <a:t>Clean data visualizations</a:t>
            </a:r>
          </a:p>
          <a:p>
            <a:pPr lvl="2"/>
            <a:r>
              <a:rPr dirty="0"/>
              <a:t>Minimalist slide transitions</a:t>
            </a:r>
          </a:p>
          <a:p>
            <a:pPr lvl="2"/>
            <a:r>
              <a:rPr dirty="0"/>
              <a:t>Clear spacing hierarchy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95D92-EC28-6937-40F9-ECFE60DF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200">
                <a:solidFill>
                  <a:srgbClr val="FFFFFF"/>
                </a:solidFill>
              </a:rPr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2831-BCAF-00F9-FE90-25509B95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What is Diabetic Retinopathy?</a:t>
            </a:r>
          </a:p>
          <a:p>
            <a:pPr lvl="1"/>
            <a:r>
              <a:rPr lang="en-US" sz="1700" dirty="0"/>
              <a:t>Why automated detection matters</a:t>
            </a:r>
          </a:p>
          <a:p>
            <a:pPr lvl="1"/>
            <a:r>
              <a:rPr lang="en-US" sz="1700" dirty="0"/>
              <a:t>Impact on healthcare delivery</a:t>
            </a:r>
          </a:p>
          <a:p>
            <a:pPr lvl="1"/>
            <a:r>
              <a:rPr lang="en-US" sz="1700" dirty="0"/>
              <a:t>Classification stages (0-4)</a:t>
            </a:r>
          </a:p>
        </p:txBody>
      </p:sp>
    </p:spTree>
    <p:extLst>
      <p:ext uri="{BB962C8B-B14F-4D97-AF65-F5344CB8AC3E}">
        <p14:creationId xmlns:p14="http://schemas.microsoft.com/office/powerpoint/2010/main" val="190649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raft drawing of a floor plan">
            <a:extLst>
              <a:ext uri="{FF2B5EF4-FFF2-40B4-BE49-F238E27FC236}">
                <a16:creationId xmlns:a16="http://schemas.microsoft.com/office/drawing/2014/main" id="{7FDA494D-8A41-1F37-6D1E-D87DBAE2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00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/>
              <a:t>Technical Architecture</a:t>
            </a:r>
            <a:endParaRPr lang="en-US" sz="31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7A2F7-0C90-67C8-5FE1-FB778EFF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58D629-A154-774A-A48F-D48440EA2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F9FECA-D772-4FDC-9BA8-54E58E735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D124-BBA6-3344-240A-1E15EF660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7F327-93CA-A727-790A-EEC4E414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4EDDA-D85F-7366-44BB-7E45C3B7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F039D-F332-3544-1362-1B9D059B3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EE86D-098A-C009-C285-CB6F1941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4BE8-F660-0CC2-EC5A-3BF6F82A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System Overview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9381-8C6A-52C6-377F-641E043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700"/>
              <a:t>– Data ingestion (Kaggle API) </a:t>
            </a:r>
          </a:p>
          <a:p>
            <a:pPr marL="0" lvl="0" indent="0">
              <a:buNone/>
            </a:pPr>
            <a:r>
              <a:rPr lang="en-US" sz="1700"/>
              <a:t>- Preprocessing pipeline </a:t>
            </a:r>
          </a:p>
          <a:p>
            <a:pPr marL="0" lvl="0" indent="0">
              <a:buNone/>
            </a:pPr>
            <a:r>
              <a:rPr lang="en-US" sz="1700"/>
              <a:t>- Model training flow </a:t>
            </a:r>
          </a:p>
          <a:p>
            <a:pPr marL="0" lvl="0" indent="0">
              <a:buNone/>
            </a:pPr>
            <a:r>
              <a:rPr lang="en-US" sz="1700"/>
              <a:t>- Deployment pipeline (Hugging Face)</a:t>
            </a:r>
          </a:p>
        </p:txBody>
      </p:sp>
    </p:spTree>
    <p:extLst>
      <p:ext uri="{BB962C8B-B14F-4D97-AF65-F5344CB8AC3E}">
        <p14:creationId xmlns:p14="http://schemas.microsoft.com/office/powerpoint/2010/main" val="82043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54808E7-2B2F-67DE-57E8-47C52B32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44F4-D011-686A-61FD-A2CEECB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118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Technology Stack</a:t>
            </a:r>
            <a:endParaRPr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410BB7A-0B35-F38E-6638-22374D752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27724"/>
              </p:ext>
            </p:extLst>
          </p:nvPr>
        </p:nvGraphicFramePr>
        <p:xfrm>
          <a:off x="628650" y="1510956"/>
          <a:ext cx="7886700" cy="466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3BABD5-1D83-80D6-855B-8061BC0C1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737" y="1617311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A60DDA8-783F-4E74-A395-76AAF41A8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602" y="2651923"/>
            <a:ext cx="1419423" cy="571580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158728-418C-8FFE-3B68-2FFAF0D45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30" y="5413785"/>
            <a:ext cx="2295845" cy="600159"/>
          </a:xfrm>
          <a:prstGeom prst="rect">
            <a:avLst/>
          </a:prstGeom>
        </p:spPr>
      </p:pic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8001D40-CFDF-0469-CBCD-930F8B7942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3038" y="5466138"/>
            <a:ext cx="1238423" cy="600159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3B50E25-1A62-2F0B-7B32-6A47023DCD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0704" y="3223503"/>
            <a:ext cx="828791" cy="543001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A3B66A69-D063-3AA1-3185-39EB53D19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490" y="3227951"/>
            <a:ext cx="975331" cy="1077105"/>
          </a:xfrm>
          <a:prstGeom prst="rect">
            <a:avLst/>
          </a:prstGeom>
        </p:spPr>
      </p:pic>
      <p:pic>
        <p:nvPicPr>
          <p:cNvPr id="21" name="Picture 20" descr="A blue and purple logo&#10;&#10;Description automatically generated">
            <a:extLst>
              <a:ext uri="{FF2B5EF4-FFF2-40B4-BE49-F238E27FC236}">
                <a16:creationId xmlns:a16="http://schemas.microsoft.com/office/drawing/2014/main" id="{42804AFA-50A6-16D4-EDDB-A8976A6E45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3430" y="2937713"/>
            <a:ext cx="685896" cy="619211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3247D57-C4CB-D4CE-E34A-6DAA76599F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6264" y="1617311"/>
            <a:ext cx="149074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Metal tubes aligned in an angle">
            <a:extLst>
              <a:ext uri="{FF2B5EF4-FFF2-40B4-BE49-F238E27FC236}">
                <a16:creationId xmlns:a16="http://schemas.microsoft.com/office/drawing/2014/main" id="{A05AC7AB-76DF-08E7-A407-734D4D95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9" r="13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/>
              <a:t>Data Pipeline</a:t>
            </a:r>
            <a:endParaRPr lang="en-US" sz="31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Data Processing</a:t>
            </a:r>
            <a:endParaRPr lang="nn-NO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400" dirty="0"/>
              <a:t>Datasets:</a:t>
            </a:r>
          </a:p>
          <a:p>
            <a:pPr lvl="2"/>
            <a:r>
              <a:rPr lang="en-US" sz="1400" dirty="0"/>
              <a:t>2015 Diabetic Retinopathy Detection</a:t>
            </a:r>
          </a:p>
          <a:p>
            <a:pPr lvl="2"/>
            <a:r>
              <a:rPr lang="en-US" sz="1400" dirty="0"/>
              <a:t>APTOS 2019 Blindness Detection</a:t>
            </a:r>
          </a:p>
          <a:p>
            <a:pPr lvl="1"/>
            <a:r>
              <a:rPr lang="en-US" sz="1400" dirty="0"/>
              <a:t>Data cleaning approach</a:t>
            </a:r>
          </a:p>
          <a:p>
            <a:pPr lvl="1"/>
            <a:r>
              <a:rPr lang="en-US" sz="1400" dirty="0"/>
              <a:t>Class distribution visualization</a:t>
            </a:r>
          </a:p>
          <a:p>
            <a:pPr marL="0" lvl="0" indent="0">
              <a:spcBef>
                <a:spcPts val="300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12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2800" b="1" dirty="0"/>
              <a:t>Data Augmentation Pipeline</a:t>
            </a:r>
            <a:endParaRPr lang="nn-NO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 lang="en-US" sz="1400" dirty="0" err="1">
                <a:latin typeface="Courier"/>
              </a:rPr>
              <a:t>DataBlock</a:t>
            </a:r>
            <a:r>
              <a:rPr lang="en-US" sz="1400" dirty="0">
                <a:latin typeface="Courier"/>
              </a:rPr>
              <a:t>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blocks=(</a:t>
            </a:r>
            <a:r>
              <a:rPr lang="en-US" sz="1400" dirty="0" err="1">
                <a:latin typeface="Courier"/>
              </a:rPr>
              <a:t>ImageBlock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CategoryBlock</a:t>
            </a:r>
            <a:r>
              <a:rPr lang="en-US" sz="1400" dirty="0">
                <a:latin typeface="Courier"/>
              </a:rPr>
              <a:t>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get_x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 err="1">
                <a:latin typeface="Courier"/>
              </a:rPr>
              <a:t>ColReader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df.columns</a:t>
            </a:r>
            <a:r>
              <a:rPr lang="en-US" sz="1400" dirty="0">
                <a:latin typeface="Courier"/>
              </a:rPr>
              <a:t>[0]),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get_y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 err="1">
                <a:latin typeface="Courier"/>
              </a:rPr>
              <a:t>ColReader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df.columns</a:t>
            </a:r>
            <a:r>
              <a:rPr lang="en-US" sz="1400" dirty="0">
                <a:latin typeface="Courier"/>
              </a:rPr>
              <a:t>[1]),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splitter=</a:t>
            </a:r>
            <a:r>
              <a:rPr lang="en-US" sz="1400" dirty="0" err="1">
                <a:latin typeface="Courier"/>
              </a:rPr>
              <a:t>RandomSplitter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valid_pct</a:t>
            </a:r>
            <a:r>
              <a:rPr lang="en-US" sz="1400" dirty="0">
                <a:latin typeface="Courier"/>
              </a:rPr>
              <a:t>=0.2),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item_tfms</a:t>
            </a:r>
            <a:r>
              <a:rPr lang="en-US" sz="1400" dirty="0">
                <a:latin typeface="Courier"/>
              </a:rPr>
              <a:t>=Resize(224),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batch_tfms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 err="1">
                <a:latin typeface="Courier"/>
              </a:rPr>
              <a:t>aug_transforms</a:t>
            </a:r>
            <a:r>
              <a:rPr lang="en-US" sz="1400" dirty="0">
                <a:latin typeface="Courier"/>
              </a:rPr>
              <a:t>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size=224,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</a:t>
            </a:r>
            <a:r>
              <a:rPr lang="en-US" sz="1400" dirty="0" err="1">
                <a:latin typeface="Courier"/>
              </a:rPr>
              <a:t>min_scale</a:t>
            </a:r>
            <a:r>
              <a:rPr lang="en-US" sz="1400" dirty="0">
                <a:latin typeface="Courier"/>
              </a:rPr>
              <a:t>=0.75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)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</a:t>
            </a:r>
          </a:p>
          <a:p>
            <a:pPr lvl="1"/>
            <a:r>
              <a:rPr lang="en-US" sz="1400" dirty="0"/>
              <a:t>Image resizing strategy (224x224)</a:t>
            </a:r>
          </a:p>
          <a:p>
            <a:pPr lvl="1"/>
            <a:r>
              <a:rPr lang="en-US" sz="1400" dirty="0"/>
              <a:t>Augmentation techniques</a:t>
            </a:r>
          </a:p>
          <a:p>
            <a:pPr lvl="1"/>
            <a:r>
              <a:rPr lang="en-US" sz="1400" dirty="0"/>
              <a:t>Validation split approach (20%)</a:t>
            </a:r>
          </a:p>
        </p:txBody>
      </p:sp>
    </p:spTree>
    <p:extLst>
      <p:ext uri="{BB962C8B-B14F-4D97-AF65-F5344CB8AC3E}">
        <p14:creationId xmlns:p14="http://schemas.microsoft.com/office/powerpoint/2010/main" val="23144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425</Words>
  <Application>Microsoft Office PowerPoint</Application>
  <PresentationFormat>On-screen Show (4:3)</PresentationFormat>
  <Paragraphs>98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Courier</vt:lpstr>
      <vt:lpstr>Office Theme</vt:lpstr>
      <vt:lpstr>Diabetic Retinopathy Stage  Prediction With Deep Learning</vt:lpstr>
      <vt:lpstr>A Multi-Model Approach to Medical Image Classification </vt:lpstr>
      <vt:lpstr>What is Diabetic Retinopathy?</vt:lpstr>
      <vt:lpstr>Technical Architecture</vt:lpstr>
      <vt:lpstr>System Overview</vt:lpstr>
      <vt:lpstr>Technology Stack</vt:lpstr>
      <vt:lpstr>Data Pipeline</vt:lpstr>
      <vt:lpstr>Data Processing</vt:lpstr>
      <vt:lpstr>Data Augmentation Pipeline</vt:lpstr>
      <vt:lpstr>Model Architecture</vt:lpstr>
      <vt:lpstr>Model Evolution</vt:lpstr>
      <vt:lpstr>Best Performing Models</vt:lpstr>
      <vt:lpstr>Transfer Learning Strategy</vt:lpstr>
      <vt:lpstr>Improvements</vt:lpstr>
      <vt:lpstr>Results Analysis</vt:lpstr>
      <vt:lpstr>Key Metrics  Overview </vt:lpstr>
      <vt:lpstr>Per-Class Performance</vt:lpstr>
      <vt:lpstr>Performance Deep Dive</vt:lpstr>
      <vt:lpstr>Deployment &amp; User Interface</vt:lpstr>
      <vt:lpstr>Hugging Face Integration</vt:lpstr>
      <vt:lpstr>User Interface</vt:lpstr>
      <vt:lpstr>Conclusion</vt:lpstr>
      <vt:lpstr>Design Elements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Lidia 12</cp:lastModifiedBy>
  <cp:revision>19</cp:revision>
  <dcterms:created xsi:type="dcterms:W3CDTF">2024-11-03T10:49:12Z</dcterms:created>
  <dcterms:modified xsi:type="dcterms:W3CDTF">2024-11-03T13:00:00Z</dcterms:modified>
</cp:coreProperties>
</file>