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578099" y="5991225"/>
            <a:ext cx="7848602" cy="4112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2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578099" y="4368344"/>
            <a:ext cx="7848602" cy="559712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625599" y="1219199"/>
            <a:ext cx="9753602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44799" y="1724024"/>
            <a:ext cx="7315201" cy="44291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34250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6664325" y="1695449"/>
            <a:ext cx="4000501" cy="61626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62500"/>
            <a:ext cx="4000502" cy="3086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62300"/>
            <a:ext cx="8324852" cy="4714876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6664325" y="3162300"/>
            <a:ext cx="4000501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409699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62300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14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14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14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14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14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921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6718" indent="-416718" algn="l">
              <a:spcBef>
                <a:spcPts val="4200"/>
              </a:spcBef>
              <a:buSzPct val="145000"/>
              <a:buChar char="•"/>
              <a:defRPr sz="3000"/>
            </a:lvl1pPr>
            <a:lvl2pPr marL="861218" indent="-416718" algn="l">
              <a:spcBef>
                <a:spcPts val="4200"/>
              </a:spcBef>
              <a:buSzPct val="145000"/>
              <a:buChar char="•"/>
              <a:defRPr sz="3000"/>
            </a:lvl2pPr>
            <a:lvl3pPr marL="1305718" indent="-416718" algn="l">
              <a:spcBef>
                <a:spcPts val="4200"/>
              </a:spcBef>
              <a:buSzPct val="145000"/>
              <a:buChar char="•"/>
              <a:defRPr sz="3000"/>
            </a:lvl3pPr>
            <a:lvl4pPr marL="1750218" indent="-416718" algn="l">
              <a:spcBef>
                <a:spcPts val="4200"/>
              </a:spcBef>
              <a:buSzPct val="145000"/>
              <a:buChar char="•"/>
              <a:defRPr sz="3000"/>
            </a:lvl4pPr>
            <a:lvl5pPr marL="2194718" indent="-416718" algn="l">
              <a:spcBef>
                <a:spcPts val="4200"/>
              </a:spcBef>
              <a:buSzPct val="145000"/>
              <a:buChar char="•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64325" y="5038725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325" y="1885949"/>
            <a:ext cx="4000501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2339974" y="1885949"/>
            <a:ext cx="4000502" cy="5981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5000625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b="0" sz="14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33" y="928275"/>
            <a:ext cx="11705083" cy="7119205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Data Science in Wealth Management:"/>
          <p:cNvSpPr txBox="1"/>
          <p:nvPr>
            <p:ph type="ctrTitle"/>
          </p:nvPr>
        </p:nvSpPr>
        <p:spPr>
          <a:xfrm>
            <a:off x="2740347" y="2700480"/>
            <a:ext cx="7848602" cy="2476501"/>
          </a:xfrm>
          <a:prstGeom prst="rect">
            <a:avLst/>
          </a:prstGeom>
          <a:effectLst>
            <a:outerShdw sx="100000" sy="100000" kx="0" ky="0" algn="b" rotWithShape="0" blurRad="114300" dist="0" dir="5400000">
              <a:srgbClr val="000000">
                <a:alpha val="32513"/>
              </a:srgbClr>
            </a:outerShdw>
          </a:effectLst>
        </p:spPr>
        <p:txBody>
          <a:bodyPr/>
          <a:lstStyle>
            <a:lvl1pPr>
              <a:defRPr sz="5800">
                <a:solidFill>
                  <a:srgbClr val="FFFBF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Science in Wealth Management:</a:t>
            </a:r>
          </a:p>
        </p:txBody>
      </p:sp>
      <p:sp>
        <p:nvSpPr>
          <p:cNvPr id="121" name="Lianne Manzer, MSc Senior Data Scientist, RBC Wealth Management"/>
          <p:cNvSpPr txBox="1"/>
          <p:nvPr>
            <p:ph type="subTitle" sz="quarter" idx="1"/>
          </p:nvPr>
        </p:nvSpPr>
        <p:spPr>
          <a:xfrm>
            <a:off x="597271" y="8444366"/>
            <a:ext cx="7848602" cy="847726"/>
          </a:xfrm>
          <a:prstGeom prst="rect">
            <a:avLst/>
          </a:prstGeom>
        </p:spPr>
        <p:txBody>
          <a:bodyPr/>
          <a:lstStyle/>
          <a:p>
            <a:pPr algn="l" defTabSz="414781">
              <a:defRPr sz="2556">
                <a:solidFill>
                  <a:srgbClr val="FFF1F2"/>
                </a:solidFill>
              </a:defRPr>
            </a:pPr>
            <a:r>
              <a:t>Lianne Manzer, MSc</a:t>
            </a:r>
            <a:br/>
            <a:r>
              <a:t>Senior Data Scientist, RBC Wealth Management</a:t>
            </a:r>
          </a:p>
        </p:txBody>
      </p:sp>
      <p:sp>
        <p:nvSpPr>
          <p:cNvPr id="122" name="An NLP Application for Financial News"/>
          <p:cNvSpPr txBox="1"/>
          <p:nvPr/>
        </p:nvSpPr>
        <p:spPr>
          <a:xfrm>
            <a:off x="2619698" y="5295950"/>
            <a:ext cx="8089901" cy="609500"/>
          </a:xfrm>
          <a:prstGeom prst="rect">
            <a:avLst/>
          </a:prstGeom>
          <a:ln w="3175">
            <a:miter lim="400000"/>
          </a:ln>
          <a:effectLst>
            <a:outerShdw sx="100000" sy="100000" kx="0" ky="0" algn="b" rotWithShape="0" blurRad="114300" dist="38100" dir="5400000">
              <a:srgbClr val="000000">
                <a:alpha val="32513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b="0" sz="3600">
                <a:solidFill>
                  <a:srgbClr val="FFF1F2"/>
                </a:solidFill>
              </a:defRPr>
            </a:lvl1pPr>
          </a:lstStyle>
          <a:p>
            <a:pPr/>
            <a:r>
              <a:t> An NLP Application for Financial News</a:t>
            </a:r>
          </a:p>
        </p:txBody>
      </p:sp>
      <p:sp>
        <p:nvSpPr>
          <p:cNvPr id="123" name="Rectangle"/>
          <p:cNvSpPr/>
          <p:nvPr/>
        </p:nvSpPr>
        <p:spPr>
          <a:xfrm>
            <a:off x="110765" y="911669"/>
            <a:ext cx="12783270" cy="7152417"/>
          </a:xfrm>
          <a:prstGeom prst="rect">
            <a:avLst/>
          </a:prstGeom>
          <a:ln w="38100">
            <a:solidFill>
              <a:srgbClr val="31313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solidFill>
                  <a:srgbClr val="0B0B0B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Work Do We D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083"/>
            </a:lvl1pPr>
          </a:lstStyle>
          <a:p>
            <a:pPr/>
            <a:r>
              <a:t>What Work Do We Do?</a:t>
            </a:r>
          </a:p>
        </p:txBody>
      </p:sp>
      <p:sp>
        <p:nvSpPr>
          <p:cNvPr id="126" name="Client Survey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4210" indent="-354210" defTabSz="496570">
              <a:spcBef>
                <a:spcPts val="3500"/>
              </a:spcBef>
              <a:defRPr sz="2550"/>
            </a:pPr>
            <a:r>
              <a:t>Client Surveys</a:t>
            </a:r>
          </a:p>
          <a:p>
            <a:pPr marL="354210" indent="-354210" defTabSz="496570">
              <a:spcBef>
                <a:spcPts val="3500"/>
              </a:spcBef>
              <a:defRPr sz="2550"/>
            </a:pPr>
            <a:r>
              <a:t>Marketing Data</a:t>
            </a:r>
          </a:p>
          <a:p>
            <a:pPr marL="354210" indent="-354210" defTabSz="496570">
              <a:spcBef>
                <a:spcPts val="3500"/>
              </a:spcBef>
              <a:defRPr sz="2550"/>
            </a:pPr>
            <a:r>
              <a:t>Self-serve analytics dashboards</a:t>
            </a:r>
          </a:p>
          <a:p>
            <a:pPr marL="354210" indent="-354210" defTabSz="496570">
              <a:spcBef>
                <a:spcPts val="3500"/>
              </a:spcBef>
              <a:defRPr sz="2550"/>
            </a:pPr>
            <a:r>
              <a:t>Asset flow analysis</a:t>
            </a:r>
          </a:p>
          <a:p>
            <a:pPr marL="354210" indent="-354210" defTabSz="496570">
              <a:spcBef>
                <a:spcPts val="3500"/>
              </a:spcBef>
              <a:defRPr sz="2550"/>
            </a:pPr>
            <a:r>
              <a:t>Client Attrition</a:t>
            </a:r>
          </a:p>
          <a:p>
            <a:pPr marL="354210" indent="-354210" defTabSz="496570">
              <a:spcBef>
                <a:spcPts val="3500"/>
              </a:spcBef>
              <a:defRPr sz="2550"/>
            </a:pPr>
            <a:r>
              <a:t>And more…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se Case: Market Research"/>
          <p:cNvSpPr txBox="1"/>
          <p:nvPr>
            <p:ph type="title"/>
          </p:nvPr>
        </p:nvSpPr>
        <p:spPr>
          <a:xfrm>
            <a:off x="1688667" y="523874"/>
            <a:ext cx="9627466" cy="1619252"/>
          </a:xfrm>
          <a:prstGeom prst="rect">
            <a:avLst/>
          </a:prstGeom>
        </p:spPr>
        <p:txBody>
          <a:bodyPr/>
          <a:lstStyle>
            <a:lvl1pPr defTabSz="438150">
              <a:defRPr sz="5850"/>
            </a:lvl1pPr>
          </a:lstStyle>
          <a:p>
            <a:pPr/>
            <a:r>
              <a:t>Use Case: Market Research</a:t>
            </a:r>
          </a:p>
        </p:txBody>
      </p:sp>
      <p:sp>
        <p:nvSpPr>
          <p:cNvPr id="129" name="Advisors are inundated with research on securities everyda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Advisors are inundated with research on securities everyday</a:t>
            </a:r>
          </a:p>
          <a:p>
            <a:pPr/>
            <a:r>
              <a:t>Can we help highlight articles and research that is most relevant to their business?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arket Research Recommendations"/>
          <p:cNvSpPr txBox="1"/>
          <p:nvPr>
            <p:ph type="title"/>
          </p:nvPr>
        </p:nvSpPr>
        <p:spPr>
          <a:xfrm>
            <a:off x="1628140" y="523874"/>
            <a:ext cx="9748520" cy="1619252"/>
          </a:xfrm>
          <a:prstGeom prst="rect">
            <a:avLst/>
          </a:prstGeom>
        </p:spPr>
        <p:txBody>
          <a:bodyPr/>
          <a:lstStyle>
            <a:lvl1pPr defTabSz="379729">
              <a:defRPr sz="5069"/>
            </a:lvl1pPr>
          </a:lstStyle>
          <a:p>
            <a:pPr/>
            <a:r>
              <a:t>Market Research Recommendations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777" t="5777" r="5777" b="5777"/>
          <a:stretch>
            <a:fillRect/>
          </a:stretch>
        </p:blipFill>
        <p:spPr>
          <a:xfrm>
            <a:off x="312204" y="3167711"/>
            <a:ext cx="2124302" cy="2124302"/>
          </a:xfrm>
          <a:prstGeom prst="rect">
            <a:avLst/>
          </a:prstGeom>
          <a:ln w="63500">
            <a:solidFill>
              <a:schemeClr val="accent4"/>
            </a:solidFill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134" t="5134" r="5134" b="5134"/>
          <a:stretch>
            <a:fillRect/>
          </a:stretch>
        </p:blipFill>
        <p:spPr>
          <a:xfrm>
            <a:off x="1310783" y="3698648"/>
            <a:ext cx="1895093" cy="1895093"/>
          </a:xfrm>
          <a:prstGeom prst="rect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1536" t="11536" r="11536" b="11536"/>
          <a:stretch>
            <a:fillRect/>
          </a:stretch>
        </p:blipFill>
        <p:spPr>
          <a:xfrm>
            <a:off x="763785" y="4508359"/>
            <a:ext cx="1470752" cy="1470752"/>
          </a:xfrm>
          <a:prstGeom prst="rect">
            <a:avLst/>
          </a:prstGeom>
          <a:ln w="63500">
            <a:solidFill>
              <a:schemeClr val="accent1"/>
            </a:solidFill>
            <a:miter lim="400000"/>
          </a:ln>
        </p:spPr>
      </p:pic>
      <p:sp>
        <p:nvSpPr>
          <p:cNvPr id="135" name="Female"/>
          <p:cNvSpPr/>
          <p:nvPr/>
        </p:nvSpPr>
        <p:spPr>
          <a:xfrm>
            <a:off x="10393014" y="2929953"/>
            <a:ext cx="1314877" cy="2908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7" h="21600" fill="norm" stroke="1" extrusionOk="0">
                <a:moveTo>
                  <a:pt x="10652" y="0"/>
                </a:moveTo>
                <a:cubicBezTo>
                  <a:pt x="9610" y="0"/>
                  <a:pt x="8570" y="182"/>
                  <a:pt x="7774" y="547"/>
                </a:cubicBezTo>
                <a:cubicBezTo>
                  <a:pt x="6184" y="1276"/>
                  <a:pt x="6184" y="2458"/>
                  <a:pt x="7774" y="3188"/>
                </a:cubicBezTo>
                <a:cubicBezTo>
                  <a:pt x="9365" y="3917"/>
                  <a:pt x="11943" y="3917"/>
                  <a:pt x="13534" y="3188"/>
                </a:cubicBezTo>
                <a:cubicBezTo>
                  <a:pt x="15124" y="2458"/>
                  <a:pt x="15124" y="1276"/>
                  <a:pt x="13534" y="547"/>
                </a:cubicBezTo>
                <a:cubicBezTo>
                  <a:pt x="12738" y="182"/>
                  <a:pt x="11695" y="0"/>
                  <a:pt x="10652" y="0"/>
                </a:cubicBezTo>
                <a:close/>
                <a:moveTo>
                  <a:pt x="7859" y="4109"/>
                </a:moveTo>
                <a:cubicBezTo>
                  <a:pt x="5671" y="4109"/>
                  <a:pt x="4499" y="4934"/>
                  <a:pt x="4153" y="5420"/>
                </a:cubicBezTo>
                <a:lnTo>
                  <a:pt x="50" y="11877"/>
                </a:lnTo>
                <a:cubicBezTo>
                  <a:pt x="-150" y="12205"/>
                  <a:pt x="268" y="12546"/>
                  <a:pt x="985" y="12638"/>
                </a:cubicBezTo>
                <a:cubicBezTo>
                  <a:pt x="1106" y="12653"/>
                  <a:pt x="1229" y="12661"/>
                  <a:pt x="1349" y="12661"/>
                </a:cubicBezTo>
                <a:cubicBezTo>
                  <a:pt x="1938" y="12661"/>
                  <a:pt x="2478" y="12482"/>
                  <a:pt x="2644" y="12209"/>
                </a:cubicBezTo>
                <a:lnTo>
                  <a:pt x="6269" y="6537"/>
                </a:lnTo>
                <a:lnTo>
                  <a:pt x="6994" y="6537"/>
                </a:lnTo>
                <a:cubicBezTo>
                  <a:pt x="6989" y="6544"/>
                  <a:pt x="6983" y="6551"/>
                  <a:pt x="6979" y="6558"/>
                </a:cubicBezTo>
                <a:lnTo>
                  <a:pt x="2405" y="14438"/>
                </a:lnTo>
                <a:cubicBezTo>
                  <a:pt x="2329" y="14570"/>
                  <a:pt x="2506" y="14676"/>
                  <a:pt x="2803" y="14676"/>
                </a:cubicBezTo>
                <a:lnTo>
                  <a:pt x="6067" y="14676"/>
                </a:lnTo>
                <a:lnTo>
                  <a:pt x="6067" y="20674"/>
                </a:lnTo>
                <a:cubicBezTo>
                  <a:pt x="6067" y="21185"/>
                  <a:pt x="6972" y="21600"/>
                  <a:pt x="8087" y="21600"/>
                </a:cubicBezTo>
                <a:cubicBezTo>
                  <a:pt x="9203" y="21600"/>
                  <a:pt x="10104" y="21185"/>
                  <a:pt x="10104" y="20674"/>
                </a:cubicBezTo>
                <a:lnTo>
                  <a:pt x="10104" y="14676"/>
                </a:lnTo>
                <a:cubicBezTo>
                  <a:pt x="10326" y="14676"/>
                  <a:pt x="10531" y="14676"/>
                  <a:pt x="10608" y="14676"/>
                </a:cubicBezTo>
                <a:cubicBezTo>
                  <a:pt x="10695" y="14676"/>
                  <a:pt x="10945" y="14676"/>
                  <a:pt x="11201" y="14676"/>
                </a:cubicBezTo>
                <a:lnTo>
                  <a:pt x="11201" y="20674"/>
                </a:lnTo>
                <a:cubicBezTo>
                  <a:pt x="11201" y="21185"/>
                  <a:pt x="12105" y="21600"/>
                  <a:pt x="13221" y="21600"/>
                </a:cubicBezTo>
                <a:cubicBezTo>
                  <a:pt x="14337" y="21600"/>
                  <a:pt x="15238" y="21185"/>
                  <a:pt x="15238" y="20674"/>
                </a:cubicBezTo>
                <a:lnTo>
                  <a:pt x="15238" y="14676"/>
                </a:lnTo>
                <a:lnTo>
                  <a:pt x="18410" y="14676"/>
                </a:lnTo>
                <a:cubicBezTo>
                  <a:pt x="18706" y="14676"/>
                  <a:pt x="18887" y="14570"/>
                  <a:pt x="18811" y="14438"/>
                </a:cubicBezTo>
                <a:lnTo>
                  <a:pt x="14237" y="6558"/>
                </a:lnTo>
                <a:cubicBezTo>
                  <a:pt x="14233" y="6551"/>
                  <a:pt x="14227" y="6544"/>
                  <a:pt x="14222" y="6537"/>
                </a:cubicBezTo>
                <a:lnTo>
                  <a:pt x="14932" y="6537"/>
                </a:lnTo>
                <a:lnTo>
                  <a:pt x="18656" y="12192"/>
                </a:lnTo>
                <a:cubicBezTo>
                  <a:pt x="18827" y="12463"/>
                  <a:pt x="19364" y="12638"/>
                  <a:pt x="19948" y="12638"/>
                </a:cubicBezTo>
                <a:cubicBezTo>
                  <a:pt x="20072" y="12638"/>
                  <a:pt x="20199" y="12631"/>
                  <a:pt x="20324" y="12614"/>
                </a:cubicBezTo>
                <a:cubicBezTo>
                  <a:pt x="21038" y="12519"/>
                  <a:pt x="21450" y="12177"/>
                  <a:pt x="21244" y="11850"/>
                </a:cubicBezTo>
                <a:lnTo>
                  <a:pt x="17037" y="5432"/>
                </a:lnTo>
                <a:lnTo>
                  <a:pt x="17022" y="5407"/>
                </a:lnTo>
                <a:cubicBezTo>
                  <a:pt x="16669" y="4924"/>
                  <a:pt x="15494" y="4112"/>
                  <a:pt x="13328" y="4112"/>
                </a:cubicBezTo>
                <a:cubicBezTo>
                  <a:pt x="13316" y="4112"/>
                  <a:pt x="13303" y="4112"/>
                  <a:pt x="13291" y="4112"/>
                </a:cubicBezTo>
                <a:lnTo>
                  <a:pt x="12768" y="4114"/>
                </a:lnTo>
                <a:cubicBezTo>
                  <a:pt x="12732" y="4113"/>
                  <a:pt x="12698" y="4109"/>
                  <a:pt x="12662" y="4109"/>
                </a:cubicBezTo>
                <a:lnTo>
                  <a:pt x="7859" y="4109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475" t="8475" r="8475" b="8475"/>
          <a:stretch>
            <a:fillRect/>
          </a:stretch>
        </p:blipFill>
        <p:spPr>
          <a:xfrm>
            <a:off x="1652102" y="5134173"/>
            <a:ext cx="1212267" cy="1212267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137" name="Rectangle"/>
          <p:cNvSpPr/>
          <p:nvPr/>
        </p:nvSpPr>
        <p:spPr>
          <a:xfrm>
            <a:off x="4884314" y="3753099"/>
            <a:ext cx="3600501" cy="1786192"/>
          </a:xfrm>
          <a:prstGeom prst="rect">
            <a:avLst/>
          </a:prstGeom>
          <a:solidFill>
            <a:srgbClr val="5E5E5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Investment Advisor"/>
          <p:cNvSpPr txBox="1"/>
          <p:nvPr/>
        </p:nvSpPr>
        <p:spPr>
          <a:xfrm>
            <a:off x="9722858" y="5956805"/>
            <a:ext cx="2655190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Investment Advisor</a:t>
            </a:r>
          </a:p>
        </p:txBody>
      </p:sp>
      <p:sp>
        <p:nvSpPr>
          <p:cNvPr id="139" name="Daily Article Feed"/>
          <p:cNvSpPr txBox="1"/>
          <p:nvPr/>
        </p:nvSpPr>
        <p:spPr>
          <a:xfrm>
            <a:off x="436775" y="6518433"/>
            <a:ext cx="2421332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Daily Article Feed</a:t>
            </a:r>
          </a:p>
        </p:txBody>
      </p:sp>
      <p:sp>
        <p:nvSpPr>
          <p:cNvPr id="140" name="Article Recommender"/>
          <p:cNvSpPr txBox="1"/>
          <p:nvPr/>
        </p:nvSpPr>
        <p:spPr>
          <a:xfrm>
            <a:off x="5186955" y="5534902"/>
            <a:ext cx="2995220" cy="4109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/>
            <a:r>
              <a:t>Article Recommender</a:t>
            </a:r>
          </a:p>
        </p:txBody>
      </p:sp>
      <p:sp>
        <p:nvSpPr>
          <p:cNvPr id="141" name="Arrow"/>
          <p:cNvSpPr/>
          <p:nvPr/>
        </p:nvSpPr>
        <p:spPr>
          <a:xfrm>
            <a:off x="3387656" y="4489364"/>
            <a:ext cx="1314878" cy="573134"/>
          </a:xfrm>
          <a:prstGeom prst="rightArrow">
            <a:avLst>
              <a:gd name="adj1" fmla="val 52261"/>
              <a:gd name="adj2" fmla="val 90346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Arrow"/>
          <p:cNvSpPr/>
          <p:nvPr/>
        </p:nvSpPr>
        <p:spPr>
          <a:xfrm>
            <a:off x="8781475" y="4359628"/>
            <a:ext cx="1314878" cy="573134"/>
          </a:xfrm>
          <a:prstGeom prst="rightArrow">
            <a:avLst>
              <a:gd name="adj1" fmla="val 52261"/>
              <a:gd name="adj2" fmla="val 90346"/>
            </a:avLst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What is this based on?"/>
          <p:cNvSpPr txBox="1"/>
          <p:nvPr/>
        </p:nvSpPr>
        <p:spPr>
          <a:xfrm>
            <a:off x="4678667" y="6849357"/>
            <a:ext cx="3647466" cy="4730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600"/>
            </a:lvl1pPr>
          </a:lstStyle>
          <a:p>
            <a:pPr/>
            <a:r>
              <a:t>What is this based on?</a:t>
            </a:r>
          </a:p>
        </p:txBody>
      </p:sp>
      <p:sp>
        <p:nvSpPr>
          <p:cNvPr id="144" name="Content of the articles themselves…"/>
          <p:cNvSpPr txBox="1"/>
          <p:nvPr/>
        </p:nvSpPr>
        <p:spPr>
          <a:xfrm>
            <a:off x="3497992" y="7603113"/>
            <a:ext cx="6831032" cy="10967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05593" indent="-305593" algn="l">
              <a:buSzPct val="145000"/>
              <a:buChar char="-"/>
            </a:pPr>
            <a:r>
              <a:t>Content of the articles themselves</a:t>
            </a:r>
          </a:p>
          <a:p>
            <a:pPr marL="305593" indent="-305593" algn="l">
              <a:buSzPct val="145000"/>
              <a:buChar char="-"/>
            </a:pPr>
            <a:r>
              <a:t>What investments the Advisor holds in her book</a:t>
            </a:r>
          </a:p>
          <a:p>
            <a:pPr marL="305593" indent="-305593" algn="l">
              <a:buSzPct val="145000"/>
              <a:buChar char="-"/>
            </a:pPr>
            <a:r>
              <a:t>Relevant sector to similar types of investments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475" t="8475" r="8475" b="8475"/>
          <a:stretch>
            <a:fillRect/>
          </a:stretch>
        </p:blipFill>
        <p:spPr>
          <a:xfrm>
            <a:off x="8905533" y="3289236"/>
            <a:ext cx="667560" cy="667560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5134" t="5134" r="5134" b="5134"/>
          <a:stretch>
            <a:fillRect/>
          </a:stretch>
        </p:blipFill>
        <p:spPr>
          <a:xfrm>
            <a:off x="9244125" y="3546725"/>
            <a:ext cx="701304" cy="701304"/>
          </a:xfrm>
          <a:prstGeom prst="rect">
            <a:avLst/>
          </a:prstGeom>
          <a:ln w="635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Demo"/>
          <p:cNvSpPr txBox="1"/>
          <p:nvPr>
            <p:ph type="title"/>
          </p:nvPr>
        </p:nvSpPr>
        <p:spPr>
          <a:xfrm>
            <a:off x="2339974" y="4067175"/>
            <a:ext cx="8324852" cy="1619251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What else can we do?"/>
          <p:cNvSpPr txBox="1"/>
          <p:nvPr>
            <p:ph type="title"/>
          </p:nvPr>
        </p:nvSpPr>
        <p:spPr>
          <a:xfrm>
            <a:off x="2339974" y="810630"/>
            <a:ext cx="8324852" cy="1619251"/>
          </a:xfrm>
          <a:prstGeom prst="rect">
            <a:avLst/>
          </a:prstGeom>
        </p:spPr>
        <p:txBody>
          <a:bodyPr/>
          <a:lstStyle>
            <a:lvl1pPr defTabSz="473201">
              <a:defRPr sz="6318"/>
            </a:lvl1pPr>
          </a:lstStyle>
          <a:p>
            <a:pPr/>
            <a:r>
              <a:t>What else can we do?</a:t>
            </a:r>
          </a:p>
        </p:txBody>
      </p:sp>
      <p:sp>
        <p:nvSpPr>
          <p:cNvPr id="151" name="Personalized models trained on financial documents rather than using GloVe or Spacy…"/>
          <p:cNvSpPr txBox="1"/>
          <p:nvPr>
            <p:ph type="body" idx="1"/>
          </p:nvPr>
        </p:nvSpPr>
        <p:spPr>
          <a:xfrm>
            <a:off x="1725792" y="3004765"/>
            <a:ext cx="9553216" cy="5471270"/>
          </a:xfrm>
          <a:prstGeom prst="rect">
            <a:avLst/>
          </a:prstGeom>
        </p:spPr>
        <p:txBody>
          <a:bodyPr/>
          <a:lstStyle/>
          <a:p>
            <a:pPr marL="254198" indent="-254198" defTabSz="356362">
              <a:spcBef>
                <a:spcPts val="2500"/>
              </a:spcBef>
              <a:defRPr sz="1830"/>
            </a:pPr>
            <a:r>
              <a:t>Personalized models trained on financial documents rather than using GloVe or Spacy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Further analysis into the topics of the article — have standardized topics across the industry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Sentiment score — identify whether the article is talking positively or negatively about the security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Relevancy score — rank articles by relevancy to their book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Connection between investment and industry (e.g., recommend Apple article to a holder of Samsung)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Identify similar article contents to minimize duplication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Add a gui for the investment advisors to interact with</a:t>
            </a:r>
          </a:p>
          <a:p>
            <a:pPr marL="254198" indent="-254198" defTabSz="356362">
              <a:spcBef>
                <a:spcPts val="2500"/>
              </a:spcBef>
              <a:defRPr sz="1830"/>
            </a:pPr>
            <a:r>
              <a:t>And more!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hank You!"/>
          <p:cNvSpPr txBox="1"/>
          <p:nvPr/>
        </p:nvSpPr>
        <p:spPr>
          <a:xfrm>
            <a:off x="4804835" y="4485407"/>
            <a:ext cx="3395130" cy="7827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4700"/>
            </a:lvl1pPr>
          </a:lstStyle>
          <a:p>
            <a:pPr/>
            <a:r>
              <a:t>Thank You!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