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0" name="Shape 2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9" name="Shape 2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1" name="Shape 3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2" name="Shape 3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3" name="Shape 3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54" name="Shape 3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7" name="Shape 3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3" name="Shape 3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4" name="Shape 4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5" name="Shape 4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6" name="Shape 4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 name="Shape 23"/>
        <p:cNvGrpSpPr/>
        <p:nvPr/>
      </p:nvGrpSpPr>
      <p:grpSpPr>
        <a:xfrm>
          <a:off x="0" y="0"/>
          <a:ext cx="0" cy="0"/>
          <a:chOff x="0" y="0"/>
          <a:chExt cx="0" cy="0"/>
        </a:xfrm>
      </p:grpSpPr>
      <p:sp>
        <p:nvSpPr>
          <p:cNvPr id="24" name="Shape 24"/>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160215" y="867508"/>
            <a:ext cx="9585569" cy="5258656"/>
          </a:xfrm>
          <a:prstGeom prst="rect">
            <a:avLst/>
          </a:prstGeom>
          <a:noFill/>
          <a:ln>
            <a:noFill/>
          </a:ln>
        </p:spPr>
        <p:txBody>
          <a:bodyPr anchorCtr="0" anchor="t" bIns="45700" lIns="91425" rIns="91425" tIns="45700">
            <a:noAutofit/>
          </a:bodyPr>
          <a:lstStyle/>
          <a:p>
            <a:pPr indent="0" lvl="0" marL="0" marR="0" rtl="0" algn="l">
              <a:spcBef>
                <a:spcPts val="0"/>
              </a:spcBef>
              <a:spcAft>
                <a:spcPts val="1000"/>
              </a:spcAft>
              <a:buClr>
                <a:schemeClr val="dk1"/>
              </a:buClr>
              <a:buSzPct val="25000"/>
              <a:buFont typeface="Arial"/>
              <a:buNone/>
            </a:pPr>
            <a:r>
              <a:rPr b="0" i="0" lang="en-AU" sz="2000" u="sng" cap="none" strike="noStrike">
                <a:solidFill>
                  <a:schemeClr val="dk1"/>
                </a:solidFill>
                <a:latin typeface="Calibri"/>
                <a:ea typeface="Calibri"/>
                <a:cs typeface="Calibri"/>
                <a:sym typeface="Calibri"/>
              </a:rPr>
              <a:t>Role 1</a:t>
            </a:r>
            <a:r>
              <a:rPr b="0" i="0" lang="en-AU" sz="2000" u="none" cap="none" strike="noStrike">
                <a:solidFill>
                  <a:schemeClr val="dk1"/>
                </a:solidFill>
                <a:latin typeface="Calibri"/>
                <a:ea typeface="Calibri"/>
                <a:cs typeface="Calibri"/>
                <a:sym typeface="Calibri"/>
              </a:rPr>
              <a:t> – </a:t>
            </a:r>
            <a:r>
              <a:rPr lang="en-AU" sz="2000"/>
              <a:t>Vehicle</a:t>
            </a:r>
            <a:r>
              <a:rPr b="0" i="0" lang="en-AU" sz="2000" u="none" cap="none" strike="noStrike">
                <a:solidFill>
                  <a:schemeClr val="dk1"/>
                </a:solidFill>
                <a:latin typeface="Calibri"/>
                <a:ea typeface="Calibri"/>
                <a:cs typeface="Calibri"/>
                <a:sym typeface="Calibri"/>
              </a:rPr>
              <a:t> </a:t>
            </a:r>
            <a:r>
              <a:rPr lang="en-AU" sz="2000"/>
              <a:t>Owner (Restricted to </a:t>
            </a:r>
            <a:r>
              <a:rPr b="0" i="0" lang="en-AU" sz="2000" u="none" cap="none" strike="noStrike">
                <a:solidFill>
                  <a:schemeClr val="dk1"/>
                </a:solidFill>
                <a:latin typeface="Calibri"/>
                <a:ea typeface="Calibri"/>
                <a:cs typeface="Calibri"/>
                <a:sym typeface="Calibri"/>
              </a:rPr>
              <a:t>College Personnel</a:t>
            </a:r>
            <a:r>
              <a:rPr lang="en-AU" sz="2000"/>
              <a:t> and approved </a:t>
            </a:r>
            <a:r>
              <a:rPr b="0" i="0" lang="en-AU" sz="2000" u="none" cap="none" strike="noStrike">
                <a:solidFill>
                  <a:schemeClr val="dk1"/>
                </a:solidFill>
                <a:latin typeface="Calibri"/>
                <a:ea typeface="Calibri"/>
                <a:cs typeface="Calibri"/>
                <a:sym typeface="Calibri"/>
              </a:rPr>
              <a:t>Visitors)</a:t>
            </a:r>
          </a:p>
          <a:p>
            <a:pPr indent="0" lvl="0" marL="0" rtl="0">
              <a:spcBef>
                <a:spcPts val="0"/>
              </a:spcBef>
              <a:buClr>
                <a:schemeClr val="dk1"/>
              </a:buClr>
              <a:buSzPct val="25000"/>
              <a:buFont typeface="Arial"/>
              <a:buNone/>
            </a:pPr>
            <a:r>
              <a:rPr lang="en-AU" sz="2000" u="sng"/>
              <a:t>Role 2</a:t>
            </a:r>
            <a:r>
              <a:rPr lang="en-AU" sz="2000"/>
              <a:t> – College Personnel</a:t>
            </a:r>
          </a:p>
          <a:p>
            <a:pPr indent="0" lvl="0" marL="0" marR="0" rtl="0" algn="l">
              <a:spcBef>
                <a:spcPts val="900"/>
              </a:spcBef>
              <a:spcAft>
                <a:spcPts val="0"/>
              </a:spcAft>
              <a:buClr>
                <a:schemeClr val="dk1"/>
              </a:buClr>
              <a:buSzPct val="25000"/>
              <a:buFont typeface="Arial"/>
              <a:buNone/>
            </a:pPr>
            <a:r>
              <a:rPr b="0" i="0" lang="en-AU" sz="2000" u="sng" cap="none" strike="noStrike">
                <a:solidFill>
                  <a:schemeClr val="dk1"/>
                </a:solidFill>
                <a:latin typeface="Calibri"/>
                <a:ea typeface="Calibri"/>
                <a:cs typeface="Calibri"/>
                <a:sym typeface="Calibri"/>
              </a:rPr>
              <a:t>Role </a:t>
            </a:r>
            <a:r>
              <a:rPr lang="en-AU" sz="2000" u="sng"/>
              <a:t>3</a:t>
            </a:r>
            <a:r>
              <a:rPr b="0" i="0" lang="en-AU" sz="2000" u="none" cap="none" strike="noStrike">
                <a:solidFill>
                  <a:schemeClr val="dk1"/>
                </a:solidFill>
                <a:latin typeface="Calibri"/>
                <a:ea typeface="Calibri"/>
                <a:cs typeface="Calibri"/>
                <a:sym typeface="Calibri"/>
              </a:rPr>
              <a:t> – Patrol Staff</a:t>
            </a:r>
          </a:p>
          <a:p>
            <a:pPr indent="0" lvl="0" marL="0" marR="0" rtl="0" algn="l">
              <a:spcBef>
                <a:spcPts val="900"/>
              </a:spcBef>
              <a:buClr>
                <a:schemeClr val="dk1"/>
              </a:buClr>
              <a:buSzPct val="25000"/>
              <a:buFont typeface="Arial"/>
              <a:buNone/>
            </a:pPr>
            <a:r>
              <a:rPr b="0" i="0" lang="en-AU" sz="2000" u="sng" cap="none" strike="noStrike">
                <a:solidFill>
                  <a:schemeClr val="dk1"/>
                </a:solidFill>
                <a:latin typeface="Calibri"/>
                <a:ea typeface="Calibri"/>
                <a:cs typeface="Calibri"/>
                <a:sym typeface="Calibri"/>
              </a:rPr>
              <a:t>Role </a:t>
            </a:r>
            <a:r>
              <a:rPr lang="en-AU" sz="2000" u="sng"/>
              <a:t>4</a:t>
            </a:r>
            <a:r>
              <a:rPr b="0" i="0" lang="en-AU" sz="2000" u="sng" cap="none" strike="noStrike">
                <a:solidFill>
                  <a:schemeClr val="dk1"/>
                </a:solidFill>
                <a:latin typeface="Calibri"/>
                <a:ea typeface="Calibri"/>
                <a:cs typeface="Calibri"/>
                <a:sym typeface="Calibri"/>
              </a:rPr>
              <a:t> </a:t>
            </a:r>
            <a:r>
              <a:rPr b="0" i="0" lang="en-AU" sz="2000" u="none" cap="none" strike="noStrike">
                <a:solidFill>
                  <a:schemeClr val="dk1"/>
                </a:solidFill>
                <a:latin typeface="Calibri"/>
                <a:ea typeface="Calibri"/>
                <a:cs typeface="Calibri"/>
                <a:sym typeface="Calibri"/>
              </a:rPr>
              <a:t>– Department </a:t>
            </a:r>
            <a:r>
              <a:rPr lang="en-AU" sz="2000"/>
              <a:t>Member (Permits and Violations)</a:t>
            </a:r>
          </a:p>
          <a:p>
            <a:pPr indent="0" lvl="0" marL="0" rtl="0">
              <a:spcBef>
                <a:spcPts val="900"/>
              </a:spcBef>
              <a:buClr>
                <a:schemeClr val="dk1"/>
              </a:buClr>
              <a:buSzPct val="25000"/>
              <a:buFont typeface="Arial"/>
              <a:buNone/>
            </a:pPr>
            <a:r>
              <a:rPr lang="en-AU" sz="2000" u="sng"/>
              <a:t>Role 5 </a:t>
            </a:r>
            <a:r>
              <a:rPr lang="en-AU" sz="2000"/>
              <a:t>– Department Member (Health and Safety)</a:t>
            </a:r>
          </a:p>
        </p:txBody>
      </p:sp>
      <p:sp>
        <p:nvSpPr>
          <p:cNvPr id="85" name="Shape 85"/>
          <p:cNvSpPr/>
          <p:nvPr/>
        </p:nvSpPr>
        <p:spPr>
          <a:xfrm>
            <a:off x="101504" y="109409"/>
            <a:ext cx="969117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174" name="Shape 17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Detailed Payment System</a:t>
            </a:r>
          </a:p>
        </p:txBody>
      </p:sp>
      <p:sp>
        <p:nvSpPr>
          <p:cNvPr id="175" name="Shape 175"/>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vehicle owner</a:t>
            </a:r>
            <a:r>
              <a:rPr lang="en-AU" sz="2400">
                <a:solidFill>
                  <a:schemeClr val="dk1"/>
                </a:solidFill>
                <a:latin typeface="Calibri"/>
                <a:ea typeface="Calibri"/>
                <a:cs typeface="Calibri"/>
                <a:sym typeface="Calibri"/>
              </a:rPr>
              <a:t> I want a payment system that will show me how much I need to pay and why (depending on late or not and offence) so that I understand what violation each fine is for and how much money I owe in the same place I am paying my fine.</a:t>
            </a:r>
          </a:p>
        </p:txBody>
      </p:sp>
      <p:sp>
        <p:nvSpPr>
          <p:cNvPr id="176" name="Shape 17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53987" lvl="0" marL="179387" rtl="0">
              <a:spcBef>
                <a:spcPts val="0"/>
              </a:spcBef>
              <a:buClr>
                <a:schemeClr val="dk1"/>
              </a:buClr>
              <a:buSzPct val="100000"/>
              <a:buFont typeface="Arial"/>
              <a:buChar char="•"/>
            </a:pPr>
            <a:r>
              <a:rPr lang="en-AU" sz="1600">
                <a:solidFill>
                  <a:schemeClr val="dk1"/>
                </a:solidFill>
                <a:latin typeface="Calibri"/>
                <a:ea typeface="Calibri"/>
                <a:cs typeface="Calibri"/>
                <a:sym typeface="Calibri"/>
              </a:rPr>
              <a:t>Payment system via citation unique identifiers</a:t>
            </a:r>
          </a:p>
          <a:p>
            <a:pPr indent="-153987" lvl="0" marL="179387" rtl="0">
              <a:spcBef>
                <a:spcPts val="0"/>
              </a:spcBef>
              <a:buClr>
                <a:schemeClr val="dk1"/>
              </a:buClr>
              <a:buSzPct val="100000"/>
              <a:buFont typeface="Arial"/>
              <a:buChar char="•"/>
            </a:pPr>
            <a:r>
              <a:rPr lang="en-AU" sz="1600">
                <a:solidFill>
                  <a:schemeClr val="dk1"/>
                </a:solidFill>
                <a:latin typeface="Calibri"/>
                <a:ea typeface="Calibri"/>
                <a:cs typeface="Calibri"/>
                <a:sym typeface="Calibri"/>
              </a:rPr>
              <a:t>Date Offence occurred, date of last payment before overdue</a:t>
            </a:r>
          </a:p>
          <a:p>
            <a:pPr indent="-153987" lvl="0" marL="179387" marR="0" rtl="0" algn="l">
              <a:spcBef>
                <a:spcPts val="0"/>
              </a:spcBef>
              <a:buClr>
                <a:schemeClr val="dk1"/>
              </a:buClr>
              <a:buSzPct val="100000"/>
              <a:buFont typeface="Arial"/>
              <a:buChar char="•"/>
            </a:pPr>
            <a:r>
              <a:rPr lang="en-AU" sz="1600">
                <a:solidFill>
                  <a:schemeClr val="dk1"/>
                </a:solidFill>
                <a:latin typeface="Calibri"/>
                <a:ea typeface="Calibri"/>
                <a:cs typeface="Calibri"/>
                <a:sym typeface="Calibri"/>
              </a:rPr>
              <a:t>Original fine, extra fines following, total</a:t>
            </a:r>
          </a:p>
          <a:p>
            <a:pPr indent="-153987" lvl="0" marL="179387" marR="0" rtl="0" algn="l">
              <a:spcBef>
                <a:spcPts val="0"/>
              </a:spcBef>
              <a:buClr>
                <a:schemeClr val="dk1"/>
              </a:buClr>
              <a:buSzPct val="100000"/>
              <a:buFont typeface="Arial"/>
              <a:buChar char="•"/>
            </a:pPr>
            <a:r>
              <a:rPr lang="en-AU" sz="1600">
                <a:solidFill>
                  <a:schemeClr val="dk1"/>
                </a:solidFill>
                <a:latin typeface="Calibri"/>
                <a:ea typeface="Calibri"/>
                <a:cs typeface="Calibri"/>
                <a:sym typeface="Calibri"/>
              </a:rPr>
              <a:t>Information of all details within the acceptance criteria will be updated and found in the user created account </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177" name="Shape 177"/>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78" name="Shape 178"/>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Could</a:t>
            </a:r>
          </a:p>
        </p:txBody>
      </p:sp>
      <p:sp>
        <p:nvSpPr>
          <p:cNvPr id="179" name="Shape 17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Overview of payment before payment</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Extra fines are added before totalling to display whether overdue/not</a:t>
            </a:r>
            <a:r>
              <a:rPr lang="en-AU" sz="2000">
                <a:solidFill>
                  <a:schemeClr val="dk1"/>
                </a:solidFill>
                <a:latin typeface="Calibri"/>
                <a:ea typeface="Calibri"/>
                <a:cs typeface="Calibri"/>
                <a:sym typeface="Calibri"/>
              </a:rPr>
              <a:t>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Each violation needs separate transactions</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782506" y="4406901"/>
            <a:ext cx="8420100" cy="13620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AU"/>
              <a:t>COLLEGE PERSONNEL</a:t>
            </a:r>
          </a:p>
        </p:txBody>
      </p:sp>
      <p:sp>
        <p:nvSpPr>
          <p:cNvPr id="185" name="Shape 185"/>
          <p:cNvSpPr txBox="1"/>
          <p:nvPr>
            <p:ph idx="1" type="body"/>
          </p:nvPr>
        </p:nvSpPr>
        <p:spPr>
          <a:xfrm>
            <a:off x="782506" y="2906713"/>
            <a:ext cx="8420100" cy="1500300"/>
          </a:xfrm>
          <a:prstGeom prst="rect">
            <a:avLst/>
          </a:prstGeom>
          <a:noFill/>
          <a:ln>
            <a:noFill/>
          </a:ln>
        </p:spPr>
        <p:txBody>
          <a:bodyPr anchorCtr="0" anchor="b" bIns="45700" lIns="91425" rIns="91425" tIns="45700">
            <a:noAutofit/>
          </a:bodyPr>
          <a:lstStyle/>
          <a:p>
            <a:pPr indent="0" lvl="0" marL="0" marR="0" rtl="0" algn="l">
              <a:spcBef>
                <a:spcPts val="0"/>
              </a:spcBef>
              <a:buClr>
                <a:srgbClr val="888888"/>
              </a:buClr>
              <a:buSzPct val="25000"/>
              <a:buFont typeface="Arial"/>
              <a:buNone/>
            </a:pPr>
            <a:r>
              <a:rPr b="0" i="0" lang="en-AU" sz="2000" u="none" cap="none" strike="noStrike">
                <a:solidFill>
                  <a:srgbClr val="888888"/>
                </a:solidFill>
                <a:latin typeface="Calibri"/>
                <a:ea typeface="Calibri"/>
                <a:cs typeface="Calibri"/>
                <a:sym typeface="Calibri"/>
              </a:rPr>
              <a:t>Role </a:t>
            </a:r>
            <a:r>
              <a:rPr lang="en-AU"/>
              <a:t>2</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9</a:t>
            </a:r>
          </a:p>
        </p:txBody>
      </p:sp>
      <p:sp>
        <p:nvSpPr>
          <p:cNvPr id="191" name="Shape 19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Exclusive Staff/Student Permit</a:t>
            </a:r>
          </a:p>
        </p:txBody>
      </p:sp>
      <p:sp>
        <p:nvSpPr>
          <p:cNvPr id="192" name="Shape 19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SzPct val="25000"/>
              <a:buNone/>
            </a:pPr>
            <a:r>
              <a:rPr lang="en-AU" sz="2400">
                <a:solidFill>
                  <a:schemeClr val="dk1"/>
                </a:solidFill>
                <a:latin typeface="Calibri"/>
                <a:ea typeface="Calibri"/>
                <a:cs typeface="Calibri"/>
                <a:sym typeface="Calibri"/>
              </a:rPr>
              <a:t>As college personnel I want to be able to request a parking permit as a staff or student member so that I can get a parking permit for a yearly or monthly basis.</a:t>
            </a:r>
          </a:p>
        </p:txBody>
      </p:sp>
      <p:sp>
        <p:nvSpPr>
          <p:cNvPr id="193" name="Shape 19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Applier - Person Name, Department</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Permit Specifications - Duration, Start Date</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Vehicle Type - Two Wheelers, Four Wheelers, Other</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Single Page Form accessible from homepage</a:t>
            </a:r>
          </a:p>
        </p:txBody>
      </p:sp>
      <p:sp>
        <p:nvSpPr>
          <p:cNvPr id="194" name="Shape 19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95" name="Shape 19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96" name="Shape 19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Drop down options on the online form to ensure consistency of formats - (excluding name, and others) - write out preference if other</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Access only to staff/students - hidden for visitors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10</a:t>
            </a:r>
          </a:p>
        </p:txBody>
      </p:sp>
      <p:sp>
        <p:nvSpPr>
          <p:cNvPr id="202" name="Shape 20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Issue Report Forms</a:t>
            </a:r>
          </a:p>
        </p:txBody>
      </p:sp>
      <p:sp>
        <p:nvSpPr>
          <p:cNvPr id="203" name="Shape 203"/>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college personnel I wish to report health and safety issues to the department in a straightforward and time-efficient manner so that </a:t>
            </a:r>
            <a:r>
              <a:rPr lang="en-AU" sz="2400">
                <a:solidFill>
                  <a:schemeClr val="dk1"/>
                </a:solidFill>
                <a:latin typeface="Calibri"/>
                <a:ea typeface="Calibri"/>
                <a:cs typeface="Calibri"/>
                <a:sym typeface="Calibri"/>
              </a:rPr>
              <a:t>I won’t ignore or be late reporting infractions</a:t>
            </a:r>
            <a:r>
              <a:rPr lang="en-AU" sz="2400">
                <a:solidFill>
                  <a:schemeClr val="dk1"/>
                </a:solidFill>
                <a:latin typeface="Calibri"/>
                <a:ea typeface="Calibri"/>
                <a:cs typeface="Calibri"/>
                <a:sym typeface="Calibri"/>
              </a:rPr>
              <a:t>.</a:t>
            </a:r>
          </a:p>
        </p:txBody>
      </p:sp>
      <p:sp>
        <p:nvSpPr>
          <p:cNvPr id="204" name="Shape 20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Online form - date, time, person name, department, description of issue, contact details of person reporting and attachments (pictures and documents) if applicable.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Sent confirmation of sending report along with a copy for future reference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 sent directly to department with instant notification</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205" name="Shape 205"/>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206" name="Shape 206"/>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07" name="Shape 20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Include form of communication to ensure that confirmation is sent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11</a:t>
            </a:r>
          </a:p>
        </p:txBody>
      </p:sp>
      <p:sp>
        <p:nvSpPr>
          <p:cNvPr id="213" name="Shape 21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Notification - Issue Resolution</a:t>
            </a:r>
          </a:p>
        </p:txBody>
      </p:sp>
      <p:sp>
        <p:nvSpPr>
          <p:cNvPr id="214" name="Shape 21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college personnel I want to be notified when a health and safety issue I reported has been resolved so that I can be notified of the actions that were taken to resolve that issue and of any follow-up that may be required of me.</a:t>
            </a:r>
          </a:p>
        </p:txBody>
      </p:sp>
      <p:sp>
        <p:nvSpPr>
          <p:cNvPr id="215" name="Shape 21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Resolution document sent to issuer of report</a:t>
            </a:r>
          </a:p>
        </p:txBody>
      </p:sp>
      <p:sp>
        <p:nvSpPr>
          <p:cNvPr id="216" name="Shape 21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17" name="Shape 21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Won’t</a:t>
            </a:r>
          </a:p>
        </p:txBody>
      </p:sp>
      <p:sp>
        <p:nvSpPr>
          <p:cNvPr id="218" name="Shape 21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Original form needs a form of communication to ensure sending of information can be done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Can be integrated into slide 13 (story ID 11), however this is not a necessary feature and may be skipped if more time on other features is required.</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Privacy issues may also be of concern such as confidentiality to each issue outcome.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782506" y="4406901"/>
            <a:ext cx="8420099" cy="1362075"/>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b="1" i="0" lang="en-AU" sz="4000" u="none" cap="none" strike="noStrike">
                <a:solidFill>
                  <a:schemeClr val="dk1"/>
                </a:solidFill>
                <a:latin typeface="Calibri"/>
                <a:ea typeface="Calibri"/>
                <a:cs typeface="Calibri"/>
                <a:sym typeface="Calibri"/>
              </a:rPr>
              <a:t>PATROL STAFF</a:t>
            </a:r>
          </a:p>
        </p:txBody>
      </p:sp>
      <p:sp>
        <p:nvSpPr>
          <p:cNvPr id="224" name="Shape 224"/>
          <p:cNvSpPr txBox="1"/>
          <p:nvPr>
            <p:ph idx="1" type="body"/>
          </p:nvPr>
        </p:nvSpPr>
        <p:spPr>
          <a:xfrm>
            <a:off x="782506" y="2906713"/>
            <a:ext cx="8420099" cy="1500187"/>
          </a:xfrm>
          <a:prstGeom prst="rect">
            <a:avLst/>
          </a:prstGeom>
          <a:noFill/>
          <a:ln>
            <a:noFill/>
          </a:ln>
        </p:spPr>
        <p:txBody>
          <a:bodyPr anchorCtr="0" anchor="b" bIns="45700" lIns="91425" rIns="91425" tIns="45700">
            <a:noAutofit/>
          </a:bodyPr>
          <a:lstStyle/>
          <a:p>
            <a:pPr indent="0" lvl="0" marL="0" marR="0" rtl="0" algn="l">
              <a:spcBef>
                <a:spcPts val="0"/>
              </a:spcBef>
              <a:buClr>
                <a:srgbClr val="888888"/>
              </a:buClr>
              <a:buSzPct val="25000"/>
              <a:buFont typeface="Arial"/>
              <a:buNone/>
            </a:pPr>
            <a:r>
              <a:rPr b="0" i="0" lang="en-AU" sz="2000" u="none" cap="none" strike="noStrike">
                <a:solidFill>
                  <a:srgbClr val="888888"/>
                </a:solidFill>
                <a:latin typeface="Calibri"/>
                <a:ea typeface="Calibri"/>
                <a:cs typeface="Calibri"/>
                <a:sym typeface="Calibri"/>
              </a:rPr>
              <a:t>Role </a:t>
            </a:r>
            <a:r>
              <a:rPr lang="en-AU"/>
              <a:t>3</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12</a:t>
            </a:r>
          </a:p>
        </p:txBody>
      </p:sp>
      <p:sp>
        <p:nvSpPr>
          <p:cNvPr id="230" name="Shape 23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Citation Forms</a:t>
            </a:r>
          </a:p>
        </p:txBody>
      </p:sp>
      <p:sp>
        <p:nvSpPr>
          <p:cNvPr id="231" name="Shape 231"/>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patrol officer, I want access to citation forms so that I may complete them according to the present violation (parking violation with/without permit, smoking violation, other).</a:t>
            </a:r>
          </a:p>
        </p:txBody>
      </p:sp>
      <p:sp>
        <p:nvSpPr>
          <p:cNvPr id="232" name="Shape 232"/>
          <p:cNvSpPr/>
          <p:nvPr/>
        </p:nvSpPr>
        <p:spPr>
          <a:xfrm>
            <a:off x="39150" y="3335523"/>
            <a:ext cx="9828000" cy="19782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Citation - auto-generating citation number (unique)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Citation - date, time, type (parking, smoking, other), description</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Vehicles w/ permit - permit number, vehicle license number, vehicle type</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Vehicles w/o permit - vehicle license number, vehicle type</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Smoking - violator name, department, supervisor, place in campus</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33" name="Shape 233"/>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234" name="Shape 234"/>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35" name="Shape 235"/>
          <p:cNvSpPr/>
          <p:nvPr/>
        </p:nvSpPr>
        <p:spPr>
          <a:xfrm>
            <a:off x="39150" y="5486775"/>
            <a:ext cx="9828000" cy="12618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Depending on type chosen, options in the form changes (parking/smoking)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13</a:t>
            </a:r>
          </a:p>
        </p:txBody>
      </p:sp>
      <p:sp>
        <p:nvSpPr>
          <p:cNvPr id="241" name="Shape 24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Templates w/ Compulsory Fields</a:t>
            </a:r>
          </a:p>
        </p:txBody>
      </p:sp>
      <p:sp>
        <p:nvSpPr>
          <p:cNvPr id="242" name="Shape 24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patrol officer, I want to be able to file violations using a template with clear, compulsory information fields. This is so that when it’s accessed, the information will be in a consistent format, regardless of the patrol officer that filed it.</a:t>
            </a:r>
          </a:p>
        </p:txBody>
      </p:sp>
      <p:sp>
        <p:nvSpPr>
          <p:cNvPr id="243" name="Shape 24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organised depending on chosen: violation resolved, type of violation, date of violation, violation overdue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Search option</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Drop down fields in forms - consistent options</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44" name="Shape 24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245" name="Shape 24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46" name="Shape 24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Option to choose how data is organised</a:t>
            </a:r>
            <a:r>
              <a:rPr lang="en-AU" sz="2000">
                <a:solidFill>
                  <a:schemeClr val="dk1"/>
                </a:solidFill>
                <a:latin typeface="Calibri"/>
                <a:ea typeface="Calibri"/>
                <a:cs typeface="Calibri"/>
                <a:sym typeface="Calibri"/>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14</a:t>
            </a:r>
          </a:p>
        </p:txBody>
      </p:sp>
      <p:sp>
        <p:nvSpPr>
          <p:cNvPr id="252" name="Shape 25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Up-to-date Connection</a:t>
            </a:r>
          </a:p>
        </p:txBody>
      </p:sp>
      <p:sp>
        <p:nvSpPr>
          <p:cNvPr id="253" name="Shape 25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patrol officer, I want to allow only one form to be submitted and requested at a time, so that the unique citation number is not repeated for violations (by me or by separate patrollers).</a:t>
            </a:r>
          </a:p>
        </p:txBody>
      </p:sp>
      <p:sp>
        <p:nvSpPr>
          <p:cNvPr id="254" name="Shape 25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One of each form is submitted/requested at a time.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 error message when form has already been submitted or requested. </a:t>
            </a:r>
          </a:p>
        </p:txBody>
      </p:sp>
      <p:sp>
        <p:nvSpPr>
          <p:cNvPr id="255" name="Shape 25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256" name="Shape 25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57" name="Shape 25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If patrols click form at same time - depending on current system time (minutes seconds milliseconds) number is given - numbers are not determined by patroller.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15</a:t>
            </a:r>
          </a:p>
        </p:txBody>
      </p:sp>
      <p:sp>
        <p:nvSpPr>
          <p:cNvPr id="263" name="Shape 26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Portable</a:t>
            </a:r>
          </a:p>
        </p:txBody>
      </p:sp>
      <p:sp>
        <p:nvSpPr>
          <p:cNvPr id="264" name="Shape 264"/>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patrol officer, I want portable access to the citation forms and database so that I may access or file violations at any time.</a:t>
            </a:r>
          </a:p>
        </p:txBody>
      </p:sp>
      <p:sp>
        <p:nvSpPr>
          <p:cNvPr id="265" name="Shape 26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Web form accessed through an access portal</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Database/forms accessible via weblink (sign in for patrollers and other authorities)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On campus, database connected by wifi</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Tablet accessibility and optimisation</a:t>
            </a:r>
          </a:p>
        </p:txBody>
      </p:sp>
      <p:sp>
        <p:nvSpPr>
          <p:cNvPr id="266" name="Shape 266"/>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67" name="Shape 267"/>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268" name="Shape 26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Each authority given a sign in</a:t>
            </a:r>
            <a:r>
              <a:rPr lang="en-AU" sz="2000">
                <a:solidFill>
                  <a:schemeClr val="dk1"/>
                </a:solidFill>
                <a:latin typeface="Calibri"/>
                <a:ea typeface="Calibri"/>
                <a:cs typeface="Calibri"/>
                <a:sym typeface="Calibri"/>
              </a:rPr>
              <a:t>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Assuming wifi is on campus everywhere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782506" y="4406901"/>
            <a:ext cx="8420099" cy="1362075"/>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AU"/>
              <a:t>VEHICLE OWNER</a:t>
            </a:r>
          </a:p>
        </p:txBody>
      </p:sp>
      <p:sp>
        <p:nvSpPr>
          <p:cNvPr id="91" name="Shape 91"/>
          <p:cNvSpPr txBox="1"/>
          <p:nvPr>
            <p:ph idx="1" type="body"/>
          </p:nvPr>
        </p:nvSpPr>
        <p:spPr>
          <a:xfrm>
            <a:off x="782506" y="2906713"/>
            <a:ext cx="8420099" cy="1500187"/>
          </a:xfrm>
          <a:prstGeom prst="rect">
            <a:avLst/>
          </a:prstGeom>
          <a:noFill/>
          <a:ln>
            <a:noFill/>
          </a:ln>
        </p:spPr>
        <p:txBody>
          <a:bodyPr anchorCtr="0" anchor="b" bIns="45700" lIns="91425" rIns="91425" tIns="45700">
            <a:noAutofit/>
          </a:bodyPr>
          <a:lstStyle/>
          <a:p>
            <a:pPr indent="0" lvl="0" marL="0" marR="0" rtl="0" algn="l">
              <a:spcBef>
                <a:spcPts val="0"/>
              </a:spcBef>
              <a:buClr>
                <a:srgbClr val="888888"/>
              </a:buClr>
              <a:buSzPct val="25000"/>
              <a:buFont typeface="Arial"/>
              <a:buNone/>
            </a:pPr>
            <a:r>
              <a:rPr b="0" i="0" lang="en-AU" sz="2000" u="none" cap="none" strike="noStrike">
                <a:solidFill>
                  <a:srgbClr val="888888"/>
                </a:solidFill>
                <a:latin typeface="Calibri"/>
                <a:ea typeface="Calibri"/>
                <a:cs typeface="Calibri"/>
                <a:sym typeface="Calibri"/>
              </a:rPr>
              <a:t>Role 1</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274" name="Shape 27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Notification - Digital, to violator</a:t>
            </a:r>
          </a:p>
        </p:txBody>
      </p:sp>
      <p:sp>
        <p:nvSpPr>
          <p:cNvPr id="275" name="Shape 275"/>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s a patrol officer, I want a digital copy of a violation sent to the violator as soon as I file it into the system.</a:t>
            </a:r>
          </a:p>
        </p:txBody>
      </p:sp>
      <p:sp>
        <p:nvSpPr>
          <p:cNvPr id="276" name="Shape 27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 of communication: email, send violator a copy of violation/s via email</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Automated system</a:t>
            </a:r>
          </a:p>
        </p:txBody>
      </p:sp>
      <p:sp>
        <p:nvSpPr>
          <p:cNvPr id="277" name="Shape 277"/>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78" name="Shape 278"/>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Could</a:t>
            </a:r>
          </a:p>
        </p:txBody>
      </p:sp>
      <p:sp>
        <p:nvSpPr>
          <p:cNvPr id="279" name="Shape 27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17</a:t>
            </a:r>
          </a:p>
        </p:txBody>
      </p:sp>
      <p:sp>
        <p:nvSpPr>
          <p:cNvPr id="285" name="Shape 28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Physical Print-out of Violation</a:t>
            </a:r>
          </a:p>
        </p:txBody>
      </p:sp>
      <p:sp>
        <p:nvSpPr>
          <p:cNvPr id="286" name="Shape 286"/>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patrol officer, I want to be able to instantly obtain a physical printed copy of the form to ensure I can attach it to the violator’s vehicle or hand it to the violator.</a:t>
            </a:r>
          </a:p>
        </p:txBody>
      </p:sp>
      <p:sp>
        <p:nvSpPr>
          <p:cNvPr id="287" name="Shape 28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Hand-held printer from device, connected to database</a:t>
            </a:r>
          </a:p>
        </p:txBody>
      </p:sp>
      <p:sp>
        <p:nvSpPr>
          <p:cNvPr id="288" name="Shape 288"/>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289" name="Shape 289"/>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290" name="Shape 29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In some cases cannot send digital copy if violator is not around</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Smaller than A4 for ease of violator</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hand-held printer is too difficult to implement, a form that can be filled out via pen and paper may suffice.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782506" y="4406901"/>
            <a:ext cx="8420099" cy="1362075"/>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AU"/>
              <a:t>DEPARTMENT MEMBER</a:t>
            </a:r>
          </a:p>
          <a:p>
            <a:pPr indent="0" lvl="0" marL="0" marR="0" rtl="0" algn="l">
              <a:spcBef>
                <a:spcPts val="0"/>
              </a:spcBef>
              <a:buClr>
                <a:schemeClr val="dk1"/>
              </a:buClr>
              <a:buSzPct val="25000"/>
              <a:buFont typeface="Calibri"/>
              <a:buNone/>
            </a:pPr>
            <a:r>
              <a:rPr lang="en-AU"/>
              <a:t>(PERMITS AND VIOLATIONS)</a:t>
            </a:r>
          </a:p>
        </p:txBody>
      </p:sp>
      <p:sp>
        <p:nvSpPr>
          <p:cNvPr id="296" name="Shape 296"/>
          <p:cNvSpPr txBox="1"/>
          <p:nvPr>
            <p:ph idx="1" type="body"/>
          </p:nvPr>
        </p:nvSpPr>
        <p:spPr>
          <a:xfrm>
            <a:off x="782506" y="2906713"/>
            <a:ext cx="8420099" cy="1500187"/>
          </a:xfrm>
          <a:prstGeom prst="rect">
            <a:avLst/>
          </a:prstGeom>
          <a:noFill/>
          <a:ln>
            <a:noFill/>
          </a:ln>
        </p:spPr>
        <p:txBody>
          <a:bodyPr anchorCtr="0" anchor="b" bIns="45700" lIns="91425" rIns="91425" tIns="45700">
            <a:noAutofit/>
          </a:bodyPr>
          <a:lstStyle/>
          <a:p>
            <a:pPr indent="0" lvl="0" marL="0" marR="0" rtl="0" algn="l">
              <a:spcBef>
                <a:spcPts val="0"/>
              </a:spcBef>
              <a:buClr>
                <a:srgbClr val="888888"/>
              </a:buClr>
              <a:buSzPct val="25000"/>
              <a:buFont typeface="Arial"/>
              <a:buNone/>
            </a:pPr>
            <a:r>
              <a:rPr b="0" i="0" lang="en-AU" sz="2000" u="none" cap="none" strike="noStrike">
                <a:solidFill>
                  <a:srgbClr val="888888"/>
                </a:solidFill>
                <a:latin typeface="Calibri"/>
                <a:ea typeface="Calibri"/>
                <a:cs typeface="Calibri"/>
                <a:sym typeface="Calibri"/>
              </a:rPr>
              <a:t>Role </a:t>
            </a:r>
            <a:r>
              <a:rPr lang="en-AU"/>
              <a:t>4</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18</a:t>
            </a:r>
          </a:p>
        </p:txBody>
      </p:sp>
      <p:sp>
        <p:nvSpPr>
          <p:cNvPr id="302" name="Shape 30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Notification - new Permit Request</a:t>
            </a:r>
          </a:p>
        </p:txBody>
      </p:sp>
      <p:sp>
        <p:nvSpPr>
          <p:cNvPr id="303" name="Shape 303"/>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latin typeface="Calibri"/>
                <a:ea typeface="Calibri"/>
                <a:cs typeface="Calibri"/>
                <a:sym typeface="Calibri"/>
              </a:rPr>
              <a:t>As a department member, I want to be notified that a vehicle owner has filed a permit request so that I can take necessary follow-up action.</a:t>
            </a:r>
          </a:p>
        </p:txBody>
      </p:sp>
      <p:sp>
        <p:nvSpPr>
          <p:cNvPr id="304" name="Shape 30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Notification System - pop-up window, numerical visuals</a:t>
            </a:r>
            <a:r>
              <a:rPr lang="en-AU" sz="2000">
                <a:solidFill>
                  <a:schemeClr val="dk1"/>
                </a:solidFill>
                <a:latin typeface="Calibri"/>
                <a:ea typeface="Calibri"/>
                <a:cs typeface="Calibri"/>
                <a:sym typeface="Calibri"/>
              </a:rPr>
              <a:t> </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organised depending on approved, unapproved, denied</a:t>
            </a:r>
          </a:p>
        </p:txBody>
      </p:sp>
      <p:sp>
        <p:nvSpPr>
          <p:cNvPr id="305" name="Shape 305"/>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06" name="Shape 306"/>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07" name="Shape 30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Relies on organised database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Once notified, department can check database and organise depending on what they wish to do</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19</a:t>
            </a:r>
          </a:p>
        </p:txBody>
      </p:sp>
      <p:sp>
        <p:nvSpPr>
          <p:cNvPr id="313" name="Shape 31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Automated - create entry “Approval Pending”</a:t>
            </a:r>
          </a:p>
        </p:txBody>
      </p:sp>
      <p:sp>
        <p:nvSpPr>
          <p:cNvPr id="314" name="Shape 31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department member, I want a completed database entry with an “approval pending” status. This is to be automatically created upon a vehicle owner filing their permit request so that I do not have to manually create an entry for each new permit request.</a:t>
            </a:r>
          </a:p>
        </p:txBody>
      </p:sp>
      <p:sp>
        <p:nvSpPr>
          <p:cNvPr id="315" name="Shape 31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Forms automatically update to the database with unapproved option</a:t>
            </a:r>
          </a:p>
        </p:txBody>
      </p:sp>
      <p:sp>
        <p:nvSpPr>
          <p:cNvPr id="316" name="Shape 31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317" name="Shape 31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318" name="Shape 31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 double entering (automatic filing)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Requester does not have to select the unapproved option - it is given by default</a:t>
            </a:r>
            <a:r>
              <a:rPr lang="en-AU" sz="2000">
                <a:solidFill>
                  <a:schemeClr val="dk1"/>
                </a:solidFill>
                <a:latin typeface="Calibri"/>
                <a:ea typeface="Calibri"/>
                <a:cs typeface="Calibri"/>
                <a:sym typeface="Calibri"/>
              </a:rPr>
              <a:t>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Ensure form has consistent options - for duration/vehicle type (four/two) dropdown options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20</a:t>
            </a:r>
          </a:p>
        </p:txBody>
      </p:sp>
      <p:sp>
        <p:nvSpPr>
          <p:cNvPr id="324" name="Shape 32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Unique - Permit Entry</a:t>
            </a:r>
          </a:p>
        </p:txBody>
      </p:sp>
      <p:sp>
        <p:nvSpPr>
          <p:cNvPr id="325" name="Shape 325"/>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latin typeface="Calibri"/>
                <a:ea typeface="Calibri"/>
                <a:cs typeface="Calibri"/>
                <a:sym typeface="Calibri"/>
              </a:rPr>
              <a:t>As a department member, I want a unique number to be provided for each permit entry for when a permit request is sent by a vehicle owner. This will ensure no duplicate entries are in the system. </a:t>
            </a: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326" name="Shape 32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Unique number for each permit entry, where the permit entry will also provide a primary key as stated previously in User Story 18</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 primary key</a:t>
            </a:r>
          </a:p>
        </p:txBody>
      </p:sp>
      <p:sp>
        <p:nvSpPr>
          <p:cNvPr id="327" name="Shape 327"/>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328" name="Shape 328"/>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29" name="Shape 32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21</a:t>
            </a:r>
          </a:p>
        </p:txBody>
      </p:sp>
      <p:sp>
        <p:nvSpPr>
          <p:cNvPr id="335" name="Shape 33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Organise - Approval Status</a:t>
            </a:r>
          </a:p>
        </p:txBody>
      </p:sp>
      <p:sp>
        <p:nvSpPr>
          <p:cNvPr id="336" name="Shape 336"/>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latin typeface="Calibri"/>
                <a:ea typeface="Calibri"/>
                <a:cs typeface="Calibri"/>
                <a:sym typeface="Calibri"/>
              </a:rPr>
              <a:t>As a department member, I want to be able to organise the database according to approval status so that unapproved and approved permits can be viewed separately if chosen.</a:t>
            </a: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337" name="Shape 33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search and organise option - date, time, approved/unapproved/denied, department</a:t>
            </a:r>
          </a:p>
        </p:txBody>
      </p:sp>
      <p:sp>
        <p:nvSpPr>
          <p:cNvPr id="338" name="Shape 338"/>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39" name="Shape 339"/>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340" name="Shape 34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Default to approved/unapproved/denied extra options for very search or organisation</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query?</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22</a:t>
            </a:r>
          </a:p>
        </p:txBody>
      </p:sp>
      <p:sp>
        <p:nvSpPr>
          <p:cNvPr id="346" name="Shape 34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Automated - send Notification of Permit Approval </a:t>
            </a:r>
          </a:p>
        </p:txBody>
      </p:sp>
      <p:sp>
        <p:nvSpPr>
          <p:cNvPr id="347" name="Shape 347"/>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latin typeface="Calibri"/>
                <a:ea typeface="Calibri"/>
                <a:cs typeface="Calibri"/>
                <a:sym typeface="Calibri"/>
              </a:rPr>
              <a:t>As a department member, after the approval of the permit I want to send the necessary notification and information to the vehicle owner so that they can be notified that their request has been approved and informed of the conditions of their permit.</a:t>
            </a:r>
          </a:p>
        </p:txBody>
      </p:sp>
      <p:sp>
        <p:nvSpPr>
          <p:cNvPr id="348" name="Shape 34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 of communication filed for permit requester</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Confirmation of approval - date periods/durations for permit, (all other information)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Pre-written document stored for automatic sending</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349" name="Shape 349"/>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50" name="Shape 350"/>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51" name="Shape 35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23</a:t>
            </a:r>
          </a:p>
        </p:txBody>
      </p:sp>
      <p:sp>
        <p:nvSpPr>
          <p:cNvPr id="357" name="Shape 35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Ensure Physical Permit for Vehicle Owner</a:t>
            </a:r>
          </a:p>
        </p:txBody>
      </p:sp>
      <p:sp>
        <p:nvSpPr>
          <p:cNvPr id="358" name="Shape 35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department member, after the approval of the permit I want to provide access to a physical form of the approved permit to the vehicle owner so that they can affix it to their vehicle.</a:t>
            </a:r>
          </a:p>
        </p:txBody>
      </p:sp>
      <p:sp>
        <p:nvSpPr>
          <p:cNvPr id="359" name="Shape 35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 of communication - mobile/email (pickup or sending option depending on requesters preference)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Printer device</a:t>
            </a:r>
          </a:p>
        </p:txBody>
      </p:sp>
      <p:sp>
        <p:nvSpPr>
          <p:cNvPr id="360" name="Shape 36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361" name="Shape 36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62" name="Shape 36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Print-friendly version, or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Drop-in to pick up physical form, or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Send/deliver physical form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choose to pickup - go into department will print on request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24</a:t>
            </a:r>
          </a:p>
        </p:txBody>
      </p:sp>
      <p:sp>
        <p:nvSpPr>
          <p:cNvPr id="368" name="Shape 36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Organise - Payment Status</a:t>
            </a:r>
          </a:p>
        </p:txBody>
      </p:sp>
      <p:sp>
        <p:nvSpPr>
          <p:cNvPr id="369" name="Shape 36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latin typeface="Calibri"/>
                <a:ea typeface="Calibri"/>
                <a:cs typeface="Calibri"/>
                <a:sym typeface="Calibri"/>
              </a:rPr>
              <a:t>As a department member, </a:t>
            </a:r>
            <a:r>
              <a:rPr lang="en-AU" sz="2400">
                <a:solidFill>
                  <a:schemeClr val="dk1"/>
                </a:solidFill>
                <a:latin typeface="Calibri"/>
                <a:ea typeface="Calibri"/>
                <a:cs typeface="Calibri"/>
                <a:sym typeface="Calibri"/>
              </a:rPr>
              <a:t>I want to be able to organise the violations database according to payment status</a:t>
            </a:r>
            <a:r>
              <a:rPr lang="en-AU" sz="2400">
                <a:latin typeface="Calibri"/>
                <a:ea typeface="Calibri"/>
                <a:cs typeface="Calibri"/>
                <a:sym typeface="Calibri"/>
              </a:rPr>
              <a:t> so that </a:t>
            </a:r>
            <a:r>
              <a:rPr lang="en-AU" sz="2400">
                <a:latin typeface="Calibri"/>
                <a:ea typeface="Calibri"/>
                <a:cs typeface="Calibri"/>
                <a:sym typeface="Calibri"/>
              </a:rPr>
              <a:t>paid</a:t>
            </a:r>
            <a:r>
              <a:rPr lang="en-AU" sz="2400">
                <a:latin typeface="Calibri"/>
                <a:ea typeface="Calibri"/>
                <a:cs typeface="Calibri"/>
                <a:sym typeface="Calibri"/>
              </a:rPr>
              <a:t>, unpaid and late fines </a:t>
            </a:r>
            <a:r>
              <a:rPr lang="en-AU" sz="2400">
                <a:solidFill>
                  <a:schemeClr val="dk1"/>
                </a:solidFill>
                <a:latin typeface="Calibri"/>
                <a:ea typeface="Calibri"/>
                <a:cs typeface="Calibri"/>
                <a:sym typeface="Calibri"/>
              </a:rPr>
              <a:t>can be viewed separately if chosen.</a:t>
            </a:r>
          </a:p>
        </p:txBody>
      </p:sp>
      <p:sp>
        <p:nvSpPr>
          <p:cNvPr id="370" name="Shape 37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search and organise option - paid/unpaid/late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Clear separation</a:t>
            </a:r>
          </a:p>
        </p:txBody>
      </p:sp>
      <p:sp>
        <p:nvSpPr>
          <p:cNvPr id="371" name="Shape 37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72" name="Shape 37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373" name="Shape 37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Other search options available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97" name="Shape 9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Permit Form</a:t>
            </a:r>
          </a:p>
        </p:txBody>
      </p:sp>
      <p:sp>
        <p:nvSpPr>
          <p:cNvPr id="98" name="Shape 98"/>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vehicle owner</a:t>
            </a:r>
            <a:r>
              <a:rPr b="0" i="0" lang="en-AU" sz="2400" u="none" cap="none" strike="noStrike">
                <a:solidFill>
                  <a:schemeClr val="dk1"/>
                </a:solidFill>
                <a:latin typeface="Calibri"/>
                <a:ea typeface="Calibri"/>
                <a:cs typeface="Calibri"/>
                <a:sym typeface="Calibri"/>
              </a:rPr>
              <a:t> I want access to a</a:t>
            </a:r>
            <a:r>
              <a:rPr lang="en-AU" sz="2400">
                <a:solidFill>
                  <a:schemeClr val="dk1"/>
                </a:solidFill>
                <a:latin typeface="Calibri"/>
                <a:ea typeface="Calibri"/>
                <a:cs typeface="Calibri"/>
                <a:sym typeface="Calibri"/>
              </a:rPr>
              <a:t> clearly-marked </a:t>
            </a:r>
            <a:r>
              <a:rPr b="0" i="0" lang="en-AU" sz="2400" u="none" cap="none" strike="noStrike">
                <a:solidFill>
                  <a:schemeClr val="dk1"/>
                </a:solidFill>
                <a:latin typeface="Calibri"/>
                <a:ea typeface="Calibri"/>
                <a:cs typeface="Calibri"/>
                <a:sym typeface="Calibri"/>
              </a:rPr>
              <a:t>order form for my parking permit </a:t>
            </a:r>
            <a:r>
              <a:rPr lang="en-AU" sz="2400">
                <a:solidFill>
                  <a:schemeClr val="dk1"/>
                </a:solidFill>
                <a:latin typeface="Calibri"/>
                <a:ea typeface="Calibri"/>
                <a:cs typeface="Calibri"/>
                <a:sym typeface="Calibri"/>
              </a:rPr>
              <a:t>so that</a:t>
            </a:r>
            <a:r>
              <a:rPr b="0" i="0" lang="en-AU" sz="2400" u="none" cap="none" strike="noStrike">
                <a:solidFill>
                  <a:schemeClr val="dk1"/>
                </a:solidFill>
                <a:latin typeface="Calibri"/>
                <a:ea typeface="Calibri"/>
                <a:cs typeface="Calibri"/>
                <a:sym typeface="Calibri"/>
              </a:rPr>
              <a:t> accurately submitted data, a time-efficient transaction and</a:t>
            </a:r>
            <a:r>
              <a:rPr lang="en-AU" sz="2400">
                <a:solidFill>
                  <a:schemeClr val="dk1"/>
                </a:solidFill>
                <a:latin typeface="Calibri"/>
                <a:ea typeface="Calibri"/>
                <a:cs typeface="Calibri"/>
                <a:sym typeface="Calibri"/>
              </a:rPr>
              <a:t> full understanding of my permit can be ensured.</a:t>
            </a:r>
          </a:p>
        </p:txBody>
      </p:sp>
      <p:sp>
        <p:nvSpPr>
          <p:cNvPr id="99" name="Shape 9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Vehicle</a:t>
            </a:r>
            <a:r>
              <a:rPr lang="en-AU" sz="2000">
                <a:solidFill>
                  <a:schemeClr val="dk1"/>
                </a:solidFill>
                <a:latin typeface="Calibri"/>
                <a:ea typeface="Calibri"/>
                <a:cs typeface="Calibri"/>
                <a:sym typeface="Calibri"/>
              </a:rPr>
              <a:t> owner is able to enter and access forms and information</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Vehicle owner able to submit all information needed easily and efficiently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Forms need to be clearly marked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Forms should have compulsory fields and syntax checks to ensure accuracy</a:t>
            </a:r>
          </a:p>
        </p:txBody>
      </p:sp>
      <p:sp>
        <p:nvSpPr>
          <p:cNvPr id="100" name="Shape 100"/>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101" name="Shape 101"/>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02" name="Shape 10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25</a:t>
            </a:r>
          </a:p>
        </p:txBody>
      </p:sp>
      <p:sp>
        <p:nvSpPr>
          <p:cNvPr id="379" name="Shape 37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Automated - Overdue Notification</a:t>
            </a:r>
          </a:p>
        </p:txBody>
      </p:sp>
      <p:sp>
        <p:nvSpPr>
          <p:cNvPr id="380" name="Shape 38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department member, I want an automated system that determines when a payment is overdue so that an automated notification can be sent to the offender and I can be notified to take follow-up action.</a:t>
            </a:r>
            <a:br>
              <a:rPr lang="en-AU" sz="2400">
                <a:solidFill>
                  <a:schemeClr val="dk1"/>
                </a:solidFill>
                <a:latin typeface="Calibri"/>
                <a:ea typeface="Calibri"/>
                <a:cs typeface="Calibri"/>
                <a:sym typeface="Calibri"/>
              </a:rPr>
            </a:br>
          </a:p>
        </p:txBody>
      </p:sp>
      <p:sp>
        <p:nvSpPr>
          <p:cNvPr id="381" name="Shape 38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 of communication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Date recognition database once exceeded complete actions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Notification and reference information to complete payment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Notification to department to notify</a:t>
            </a:r>
          </a:p>
        </p:txBody>
      </p:sp>
      <p:sp>
        <p:nvSpPr>
          <p:cNvPr id="382" name="Shape 38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83" name="Shape 38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384" name="Shape 38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 of communication may be unable to be retrieved from violators not present at scene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Once data recognition determined automatically update status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782506" y="4406901"/>
            <a:ext cx="8420100" cy="1362000"/>
          </a:xfrm>
          <a:prstGeom prst="rect">
            <a:avLst/>
          </a:prstGeom>
          <a:noFill/>
          <a:ln>
            <a:noFill/>
          </a:ln>
        </p:spPr>
        <p:txBody>
          <a:bodyPr anchorCtr="0" anchor="t" bIns="45700" lIns="91425" rIns="91425" tIns="45700">
            <a:noAutofit/>
          </a:bodyPr>
          <a:lstStyle/>
          <a:p>
            <a:pPr lvl="0">
              <a:spcBef>
                <a:spcPts val="0"/>
              </a:spcBef>
              <a:buClr>
                <a:schemeClr val="dk1"/>
              </a:buClr>
              <a:buSzPct val="25000"/>
              <a:buFont typeface="Calibri"/>
              <a:buNone/>
            </a:pPr>
            <a:r>
              <a:rPr lang="en-AU"/>
              <a:t>DEPARTMENT MEMBER </a:t>
            </a:r>
          </a:p>
          <a:p>
            <a:pPr lvl="0" rtl="0">
              <a:spcBef>
                <a:spcPts val="0"/>
              </a:spcBef>
              <a:buClr>
                <a:schemeClr val="dk1"/>
              </a:buClr>
              <a:buSzPct val="25000"/>
              <a:buFont typeface="Calibri"/>
              <a:buNone/>
            </a:pPr>
            <a:r>
              <a:rPr lang="en-AU"/>
              <a:t>(HEALTH AND SAFETY)</a:t>
            </a:r>
          </a:p>
        </p:txBody>
      </p:sp>
      <p:sp>
        <p:nvSpPr>
          <p:cNvPr id="390" name="Shape 390"/>
          <p:cNvSpPr txBox="1"/>
          <p:nvPr>
            <p:ph idx="1" type="body"/>
          </p:nvPr>
        </p:nvSpPr>
        <p:spPr>
          <a:xfrm>
            <a:off x="782506" y="2906713"/>
            <a:ext cx="8420100" cy="1500300"/>
          </a:xfrm>
          <a:prstGeom prst="rect">
            <a:avLst/>
          </a:prstGeom>
          <a:noFill/>
          <a:ln>
            <a:noFill/>
          </a:ln>
        </p:spPr>
        <p:txBody>
          <a:bodyPr anchorCtr="0" anchor="b" bIns="45700" lIns="91425" rIns="91425" tIns="45700">
            <a:noAutofit/>
          </a:bodyPr>
          <a:lstStyle/>
          <a:p>
            <a:pPr indent="0" lvl="0" marL="0" marR="0" rtl="0" algn="l">
              <a:spcBef>
                <a:spcPts val="0"/>
              </a:spcBef>
              <a:buClr>
                <a:srgbClr val="888888"/>
              </a:buClr>
              <a:buSzPct val="25000"/>
              <a:buFont typeface="Arial"/>
              <a:buNone/>
            </a:pPr>
            <a:r>
              <a:rPr b="0" i="0" lang="en-AU" sz="2000" u="none" cap="none" strike="noStrike">
                <a:solidFill>
                  <a:srgbClr val="888888"/>
                </a:solidFill>
                <a:latin typeface="Calibri"/>
                <a:ea typeface="Calibri"/>
                <a:cs typeface="Calibri"/>
                <a:sym typeface="Calibri"/>
              </a:rPr>
              <a:t>Role </a:t>
            </a:r>
            <a:r>
              <a:rPr lang="en-AU"/>
              <a:t>5</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26</a:t>
            </a:r>
          </a:p>
        </p:txBody>
      </p:sp>
      <p:sp>
        <p:nvSpPr>
          <p:cNvPr id="396" name="Shape 39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Notification - new H&amp;S Issue</a:t>
            </a:r>
          </a:p>
        </p:txBody>
      </p:sp>
      <p:sp>
        <p:nvSpPr>
          <p:cNvPr id="397" name="Shape 397"/>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latin typeface="Calibri"/>
                <a:ea typeface="Calibri"/>
                <a:cs typeface="Calibri"/>
                <a:sym typeface="Calibri"/>
              </a:rPr>
              <a:t>As a department member, I want to be notified once a health and safety issue has been reported so that I </a:t>
            </a:r>
            <a:r>
              <a:rPr lang="en-AU" sz="2400">
                <a:solidFill>
                  <a:schemeClr val="dk1"/>
                </a:solidFill>
                <a:latin typeface="Calibri"/>
                <a:ea typeface="Calibri"/>
                <a:cs typeface="Calibri"/>
                <a:sym typeface="Calibri"/>
              </a:rPr>
              <a:t>can take necessary follow-up action</a:t>
            </a:r>
            <a:r>
              <a:rPr lang="en-AU" sz="2400">
                <a:latin typeface="Calibri"/>
                <a:ea typeface="Calibri"/>
                <a:cs typeface="Calibri"/>
                <a:sym typeface="Calibri"/>
              </a:rPr>
              <a:t>.</a:t>
            </a:r>
            <a:br>
              <a:rPr lang="en-AU" sz="2400">
                <a:latin typeface="Calibri"/>
                <a:ea typeface="Calibri"/>
                <a:cs typeface="Calibri"/>
                <a:sym typeface="Calibri"/>
              </a:rPr>
            </a:b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398" name="Shape 39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Noise/number notification</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search and organise option - date, time, resolved/unresolved</a:t>
            </a:r>
          </a:p>
        </p:txBody>
      </p:sp>
      <p:sp>
        <p:nvSpPr>
          <p:cNvPr id="399" name="Shape 399"/>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400" name="Shape 400"/>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401" name="Shape 40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Notification via pop-up window, number increments visuals, emails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If notification not recognised, database search/organise options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27</a:t>
            </a:r>
          </a:p>
        </p:txBody>
      </p:sp>
      <p:sp>
        <p:nvSpPr>
          <p:cNvPr id="407" name="Shape 40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Regular Edits to H&amp;S Issues</a:t>
            </a:r>
          </a:p>
        </p:txBody>
      </p:sp>
      <p:sp>
        <p:nvSpPr>
          <p:cNvPr id="408" name="Shape 408"/>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department member, I want to be able to make regular edits to unresolved issues until they have been resolved so that the information is kept up-to-date as the situation changes.</a:t>
            </a:r>
          </a:p>
          <a:p>
            <a:pPr indent="0" lvl="0" marL="0" marR="0" rtl="0" algn="l">
              <a:spcBef>
                <a:spcPts val="0"/>
              </a:spcBef>
              <a:buNone/>
            </a:pPr>
            <a:r>
              <a:t/>
            </a:r>
            <a:endParaRPr/>
          </a:p>
        </p:txBody>
      </p:sp>
      <p:sp>
        <p:nvSpPr>
          <p:cNvPr id="409" name="Shape 40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Text/edit column in database </a:t>
            </a:r>
            <a:r>
              <a:rPr lang="en-AU" sz="2000">
                <a:solidFill>
                  <a:schemeClr val="dk1"/>
                </a:solidFill>
                <a:latin typeface="Calibri"/>
                <a:ea typeface="Calibri"/>
                <a:cs typeface="Calibri"/>
                <a:sym typeface="Calibri"/>
              </a:rPr>
              <a:t> </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Version control - ensure all edits are accessible</a:t>
            </a:r>
          </a:p>
        </p:txBody>
      </p:sp>
      <p:sp>
        <p:nvSpPr>
          <p:cNvPr id="410" name="Shape 410"/>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     4</a:t>
            </a:r>
          </a:p>
        </p:txBody>
      </p:sp>
      <p:sp>
        <p:nvSpPr>
          <p:cNvPr id="411" name="Shape 411"/>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412" name="Shape 41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Can be edited by all with authority - ensure keep versions so other authorised personnel can see what has happened</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28</a:t>
            </a:r>
          </a:p>
        </p:txBody>
      </p:sp>
      <p:sp>
        <p:nvSpPr>
          <p:cNvPr id="418" name="Shape 41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Organise - Resolution Status</a:t>
            </a:r>
          </a:p>
        </p:txBody>
      </p:sp>
      <p:sp>
        <p:nvSpPr>
          <p:cNvPr id="419" name="Shape 419"/>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AU" sz="2400">
                <a:latin typeface="Calibri"/>
                <a:ea typeface="Calibri"/>
                <a:cs typeface="Calibri"/>
                <a:sym typeface="Calibri"/>
              </a:rPr>
              <a:t>As a department member, </a:t>
            </a:r>
            <a:r>
              <a:rPr lang="en-AU" sz="2400">
                <a:solidFill>
                  <a:schemeClr val="dk1"/>
                </a:solidFill>
                <a:latin typeface="Calibri"/>
                <a:ea typeface="Calibri"/>
                <a:cs typeface="Calibri"/>
                <a:sym typeface="Calibri"/>
              </a:rPr>
              <a:t>I want to be able to organise the H&amp;S issues according to resolution status</a:t>
            </a:r>
            <a:r>
              <a:rPr lang="en-AU" sz="2400">
                <a:latin typeface="Calibri"/>
                <a:ea typeface="Calibri"/>
                <a:cs typeface="Calibri"/>
                <a:sym typeface="Calibri"/>
              </a:rPr>
              <a:t> so that unresolved and resolved issues </a:t>
            </a:r>
            <a:r>
              <a:rPr lang="en-AU" sz="2400">
                <a:solidFill>
                  <a:schemeClr val="dk1"/>
                </a:solidFill>
                <a:latin typeface="Calibri"/>
                <a:ea typeface="Calibri"/>
                <a:cs typeface="Calibri"/>
                <a:sym typeface="Calibri"/>
              </a:rPr>
              <a:t>can be viewed separately from the database if chosen.</a:t>
            </a:r>
          </a:p>
        </p:txBody>
      </p:sp>
      <p:sp>
        <p:nvSpPr>
          <p:cNvPr id="420" name="Shape 42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Database organised depending on chosen: issue resolved/unresolved, type of H&amp;S issue, date reported</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Search option (for particular type)</a:t>
            </a:r>
          </a:p>
        </p:txBody>
      </p:sp>
      <p:sp>
        <p:nvSpPr>
          <p:cNvPr id="421" name="Shape 421"/>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422" name="Shape 422"/>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423" name="Shape 42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29</a:t>
            </a:r>
          </a:p>
        </p:txBody>
      </p:sp>
      <p:sp>
        <p:nvSpPr>
          <p:cNvPr id="429" name="Shape 42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Upon resolution, enter additional info</a:t>
            </a:r>
          </a:p>
        </p:txBody>
      </p:sp>
      <p:sp>
        <p:nvSpPr>
          <p:cNvPr id="430" name="Shape 43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department member, I want there to be compulsory fields to be filled out before an issue can be changed to “resolved”. This is so that the date/time of resolution and description of actions taken to resolve the issue</a:t>
            </a:r>
            <a:r>
              <a:rPr lang="en-AU" sz="2400">
                <a:solidFill>
                  <a:schemeClr val="dk1"/>
                </a:solidFill>
                <a:latin typeface="Calibri"/>
                <a:ea typeface="Calibri"/>
                <a:cs typeface="Calibri"/>
                <a:sym typeface="Calibri"/>
              </a:rPr>
              <a:t> is</a:t>
            </a:r>
            <a:r>
              <a:rPr lang="en-AU" sz="2400">
                <a:solidFill>
                  <a:schemeClr val="dk1"/>
                </a:solidFill>
                <a:latin typeface="Calibri"/>
                <a:ea typeface="Calibri"/>
                <a:cs typeface="Calibri"/>
                <a:sym typeface="Calibri"/>
              </a:rPr>
              <a:t> entered into the database.</a:t>
            </a:r>
          </a:p>
        </p:txBody>
      </p:sp>
      <p:sp>
        <p:nvSpPr>
          <p:cNvPr id="431" name="Shape 43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 progression button until complete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Pop up message that informs the user there were missing fields, as well as highlighting which fields are still required to be filled out</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Drop down menus for constant options - date/type</a:t>
            </a:r>
          </a:p>
        </p:txBody>
      </p:sp>
      <p:sp>
        <p:nvSpPr>
          <p:cNvPr id="432" name="Shape 43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433" name="Shape 43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434" name="Shape 43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Grey out button until all necessary information has been filled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08" name="Shape 10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Online</a:t>
            </a:r>
          </a:p>
        </p:txBody>
      </p:sp>
      <p:sp>
        <p:nvSpPr>
          <p:cNvPr id="109" name="Shape 109"/>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vehicle owner</a:t>
            </a:r>
            <a:r>
              <a:rPr lang="en-AU" sz="2400">
                <a:solidFill>
                  <a:schemeClr val="dk1"/>
                </a:solidFill>
                <a:latin typeface="Calibri"/>
                <a:ea typeface="Calibri"/>
                <a:cs typeface="Calibri"/>
                <a:sym typeface="Calibri"/>
              </a:rPr>
              <a:t> I want an online form available so that I am able to complete a permit request anywhere at anytime. </a:t>
            </a:r>
          </a:p>
        </p:txBody>
      </p:sp>
      <p:sp>
        <p:nvSpPr>
          <p:cNvPr id="110" name="Shape 11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Applier - Person Name, Department</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Permit Specifications - Duration, Start Date, End Date</a:t>
            </a:r>
            <a:r>
              <a:rPr lang="en-AU" sz="2000">
                <a:solidFill>
                  <a:schemeClr val="dk1"/>
                </a:solidFill>
                <a:latin typeface="Calibri"/>
                <a:ea typeface="Calibri"/>
                <a:cs typeface="Calibri"/>
                <a:sym typeface="Calibri"/>
              </a:rPr>
              <a:t> </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Vehicle Type - Two Wheelers, Four Wheelers, Other</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Single Page Form accessible from homepage</a:t>
            </a:r>
            <a:br>
              <a:rPr lang="en-AU" sz="2000">
                <a:solidFill>
                  <a:schemeClr val="dk1"/>
                </a:solidFill>
                <a:latin typeface="Calibri"/>
                <a:ea typeface="Calibri"/>
                <a:cs typeface="Calibri"/>
                <a:sym typeface="Calibri"/>
              </a:rPr>
            </a:b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111" name="Shape 111"/>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112" name="Shape 112"/>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13" name="Shape 11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Preferably weblink to the form</a:t>
            </a:r>
            <a:r>
              <a:rPr lang="en-AU" sz="2000">
                <a:solidFill>
                  <a:schemeClr val="dk1"/>
                </a:solidFill>
                <a:latin typeface="Calibri"/>
                <a:ea typeface="Calibri"/>
                <a:cs typeface="Calibri"/>
                <a:sym typeface="Calibri"/>
              </a:rPr>
              <a:t>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Easy layout understandable instructions/information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119" name="Shape 11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Notification - Permit Approval</a:t>
            </a:r>
          </a:p>
        </p:txBody>
      </p:sp>
      <p:sp>
        <p:nvSpPr>
          <p:cNvPr id="120" name="Shape 120"/>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vehicle owner</a:t>
            </a:r>
            <a:r>
              <a:rPr lang="en-AU" sz="2400">
                <a:solidFill>
                  <a:schemeClr val="dk1"/>
                </a:solidFill>
                <a:latin typeface="Calibri"/>
                <a:ea typeface="Calibri"/>
                <a:cs typeface="Calibri"/>
                <a:sym typeface="Calibri"/>
              </a:rPr>
              <a:t> I wish to be delivered information after my permit approval through an email that contains a link to the web page containing the information so that I am informed of all the rules, regulations and terms of my permit and the college parking rules.</a:t>
            </a:r>
          </a:p>
        </p:txBody>
      </p:sp>
      <p:sp>
        <p:nvSpPr>
          <p:cNvPr id="121" name="Shape 12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Pre-written document</a:t>
            </a:r>
            <a:r>
              <a:rPr lang="en-AU" sz="2000">
                <a:solidFill>
                  <a:schemeClr val="dk1"/>
                </a:solidFill>
                <a:latin typeface="Calibri"/>
                <a:ea typeface="Calibri"/>
                <a:cs typeface="Calibri"/>
                <a:sym typeface="Calibri"/>
              </a:rPr>
              <a:t> of information</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Method of communication - email and delivery or text</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122" name="Shape 122"/>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     2</a:t>
            </a:r>
          </a:p>
        </p:txBody>
      </p:sp>
      <p:sp>
        <p:nvSpPr>
          <p:cNvPr id="123" name="Shape 123"/>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124" name="Shape 12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First receive original form through email</a:t>
            </a:r>
            <a:r>
              <a:rPr lang="en-AU" sz="2000">
                <a:solidFill>
                  <a:schemeClr val="dk1"/>
                </a:solidFill>
                <a:latin typeface="Calibri"/>
                <a:ea typeface="Calibri"/>
                <a:cs typeface="Calibri"/>
                <a:sym typeface="Calibri"/>
              </a:rPr>
              <a:t> </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After original form, choose to receive </a:t>
            </a:r>
            <a:r>
              <a:rPr lang="en-AU" sz="2000">
                <a:solidFill>
                  <a:schemeClr val="dk1"/>
                </a:solidFill>
                <a:latin typeface="Calibri"/>
                <a:ea typeface="Calibri"/>
                <a:cs typeface="Calibri"/>
                <a:sym typeface="Calibri"/>
              </a:rPr>
              <a:t>information</a:t>
            </a:r>
            <a:r>
              <a:rPr lang="en-AU" sz="2000">
                <a:solidFill>
                  <a:schemeClr val="dk1"/>
                </a:solidFill>
                <a:latin typeface="Calibri"/>
                <a:ea typeface="Calibri"/>
                <a:cs typeface="Calibri"/>
                <a:sym typeface="Calibri"/>
              </a:rPr>
              <a:t> via mail or text (provide details of preference chosen)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30" name="Shape 13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Physical Approved Permit</a:t>
            </a:r>
          </a:p>
        </p:txBody>
      </p:sp>
      <p:sp>
        <p:nvSpPr>
          <p:cNvPr id="131" name="Shape 13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vehicle owner I want access to a physical form of my approved permit so that I can affix it to my windshield (four-wheelers) or front (two-wheelers).</a:t>
            </a:r>
          </a:p>
        </p:txBody>
      </p:sp>
      <p:sp>
        <p:nvSpPr>
          <p:cNvPr id="132" name="Shape 13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Via notification email (print-friendly)</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Via physical mail/delivery</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Via drop-in to department (pick up physical copy) (?)</a:t>
            </a:r>
          </a:p>
        </p:txBody>
      </p:sp>
      <p:sp>
        <p:nvSpPr>
          <p:cNvPr id="133" name="Shape 13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34" name="Shape 13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35" name="Shape 13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Depending on material </a:t>
            </a:r>
            <a:r>
              <a:rPr lang="en-AU" sz="2000">
                <a:solidFill>
                  <a:schemeClr val="dk1"/>
                </a:solidFill>
                <a:latin typeface="Calibri"/>
                <a:ea typeface="Calibri"/>
                <a:cs typeface="Calibri"/>
                <a:sym typeface="Calibri"/>
              </a:rPr>
              <a:t>needed to print, virtual copy they may print at home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Drop-in to department to pick up print-out?</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Patrol officer does not have access to permits (?) else, it’s not his job to deliver permits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141" name="Shape 14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Permit Validity</a:t>
            </a:r>
          </a:p>
        </p:txBody>
      </p:sp>
      <p:sp>
        <p:nvSpPr>
          <p:cNvPr id="142" name="Shape 142"/>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vehicle owner</a:t>
            </a:r>
            <a:r>
              <a:rPr lang="en-AU" sz="2400">
                <a:solidFill>
                  <a:schemeClr val="dk1"/>
                </a:solidFill>
                <a:latin typeface="Calibri"/>
                <a:ea typeface="Calibri"/>
                <a:cs typeface="Calibri"/>
                <a:sym typeface="Calibri"/>
              </a:rPr>
              <a:t> I wish to be able to quickly check the validity status of my permit so that I can avoid any infringements.</a:t>
            </a:r>
          </a:p>
        </p:txBody>
      </p:sp>
      <p:sp>
        <p:nvSpPr>
          <p:cNvPr id="143" name="Shape 14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0" lvl="0" marL="0" marR="0" rtl="0" algn="l">
              <a:lnSpc>
                <a:spcPct val="100000"/>
              </a:lnSpc>
              <a:spcBef>
                <a:spcPts val="0"/>
              </a:spcBef>
              <a:spcAft>
                <a:spcPts val="0"/>
              </a:spcAft>
              <a:buNone/>
            </a:pPr>
            <a:r>
              <a:rPr lang="en-AU">
                <a:solidFill>
                  <a:schemeClr val="dk1"/>
                </a:solidFill>
                <a:latin typeface="Calibri"/>
                <a:ea typeface="Calibri"/>
                <a:cs typeface="Calibri"/>
                <a:sym typeface="Calibri"/>
              </a:rPr>
              <a:t>Permit Sticker, Notification Email: </a:t>
            </a:r>
          </a:p>
          <a:p>
            <a:pPr indent="-228600" lvl="1" marL="914400" marR="0" rtl="0" algn="l">
              <a:lnSpc>
                <a:spcPct val="100000"/>
              </a:lnSpc>
              <a:spcBef>
                <a:spcPts val="0"/>
              </a:spcBef>
              <a:spcAft>
                <a:spcPts val="0"/>
              </a:spcAft>
              <a:buClr>
                <a:schemeClr val="dk1"/>
              </a:buClr>
              <a:buFont typeface="Calibri"/>
            </a:pPr>
            <a:r>
              <a:rPr lang="en-AU">
                <a:solidFill>
                  <a:schemeClr val="dk1"/>
                </a:solidFill>
                <a:latin typeface="Calibri"/>
                <a:ea typeface="Calibri"/>
                <a:cs typeface="Calibri"/>
                <a:sym typeface="Calibri"/>
              </a:rPr>
              <a:t>Unique Identifier, name, department</a:t>
            </a:r>
          </a:p>
          <a:p>
            <a:pPr indent="-228600" lvl="1" marL="914400" marR="0" rtl="0" algn="l">
              <a:spcBef>
                <a:spcPts val="0"/>
              </a:spcBef>
              <a:buClr>
                <a:schemeClr val="dk1"/>
              </a:buClr>
              <a:buFont typeface="Calibri"/>
            </a:pPr>
            <a:r>
              <a:rPr lang="en-AU">
                <a:solidFill>
                  <a:schemeClr val="dk1"/>
                </a:solidFill>
                <a:latin typeface="Calibri"/>
                <a:ea typeface="Calibri"/>
                <a:cs typeface="Calibri"/>
                <a:sym typeface="Calibri"/>
              </a:rPr>
              <a:t>Permit start/end date and duration</a:t>
            </a:r>
          </a:p>
          <a:p>
            <a:pPr indent="-228600" lvl="1" marL="914400" marR="0" rtl="0" algn="l">
              <a:spcBef>
                <a:spcPts val="0"/>
              </a:spcBef>
              <a:buClr>
                <a:schemeClr val="dk1"/>
              </a:buClr>
              <a:buFont typeface="Calibri"/>
            </a:pPr>
            <a:r>
              <a:rPr lang="en-AU">
                <a:solidFill>
                  <a:schemeClr val="dk1"/>
                </a:solidFill>
                <a:latin typeface="Calibri"/>
                <a:ea typeface="Calibri"/>
                <a:cs typeface="Calibri"/>
                <a:sym typeface="Calibri"/>
              </a:rPr>
              <a:t>Vehicle type</a:t>
            </a:r>
          </a:p>
          <a:p>
            <a:pPr indent="0" lvl="0" marL="0" marR="0" rtl="0" algn="l">
              <a:spcBef>
                <a:spcPts val="0"/>
              </a:spcBef>
              <a:buNone/>
            </a:pPr>
            <a:r>
              <a:rPr lang="en-AU">
                <a:solidFill>
                  <a:schemeClr val="dk1"/>
                </a:solidFill>
                <a:latin typeface="Calibri"/>
                <a:ea typeface="Calibri"/>
                <a:cs typeface="Calibri"/>
                <a:sym typeface="Calibri"/>
              </a:rPr>
              <a:t>Update validity status of the specific user created account.</a:t>
            </a:r>
          </a:p>
          <a:p>
            <a:pPr indent="0" lvl="0" marL="0" marR="0" rtl="0" algn="l">
              <a:spcBef>
                <a:spcPts val="0"/>
              </a:spcBef>
              <a:buNone/>
            </a:pPr>
            <a:r>
              <a:rPr lang="en-AU">
                <a:solidFill>
                  <a:schemeClr val="dk1"/>
                </a:solidFill>
                <a:latin typeface="Calibri"/>
                <a:ea typeface="Calibri"/>
                <a:cs typeface="Calibri"/>
                <a:sym typeface="Calibri"/>
              </a:rPr>
              <a:t>Access on department site to current and expired permits</a:t>
            </a:r>
          </a:p>
        </p:txBody>
      </p:sp>
      <p:sp>
        <p:nvSpPr>
          <p:cNvPr id="144" name="Shape 144"/>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45" name="Shape 145"/>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Could</a:t>
            </a:r>
          </a:p>
        </p:txBody>
      </p:sp>
      <p:sp>
        <p:nvSpPr>
          <p:cNvPr id="146" name="Shape 14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All information included on sticker attached to the windscreen or front of vehicle and notification email</a:t>
            </a:r>
            <a:br>
              <a:rPr lang="en-AU" sz="2000">
                <a:solidFill>
                  <a:schemeClr val="dk1"/>
                </a:solidFill>
                <a:latin typeface="Calibri"/>
                <a:ea typeface="Calibri"/>
                <a:cs typeface="Calibri"/>
                <a:sym typeface="Calibri"/>
              </a:rPr>
            </a:b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152" name="Shape 15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Notification - new Violation</a:t>
            </a:r>
          </a:p>
        </p:txBody>
      </p:sp>
      <p:sp>
        <p:nvSpPr>
          <p:cNvPr id="153" name="Shape 15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vehicle owner I want to receive a digital copy of each violation that includes information on that violation so I may be alerted to my violation, pay my fines and clarify the details of the violation if necessary.</a:t>
            </a:r>
          </a:p>
        </p:txBody>
      </p:sp>
      <p:sp>
        <p:nvSpPr>
          <p:cNvPr id="154" name="Shape 154"/>
          <p:cNvSpPr/>
          <p:nvPr/>
        </p:nvSpPr>
        <p:spPr>
          <a:xfrm>
            <a:off x="39150" y="3335525"/>
            <a:ext cx="9828000" cy="234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Form of communication - email</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Violation - </a:t>
            </a:r>
            <a:r>
              <a:rPr lang="en-AU" sz="2000">
                <a:solidFill>
                  <a:schemeClr val="dk1"/>
                </a:solidFill>
                <a:latin typeface="Calibri"/>
                <a:ea typeface="Calibri"/>
                <a:cs typeface="Calibri"/>
                <a:sym typeface="Calibri"/>
              </a:rPr>
              <a:t> Number, Type of violation and description, Date, Time, contact for violation dispute resolution</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Vehicle Violation - permit number, vehicle license number, vehicle type</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Payment - Amount of Fine, payment overdue date, excess fine for late payment, methods of payment</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155" name="Shape 15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56" name="Shape 15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157" name="Shape 157"/>
          <p:cNvSpPr/>
          <p:nvPr/>
        </p:nvSpPr>
        <p:spPr>
          <a:xfrm>
            <a:off x="39150" y="5831349"/>
            <a:ext cx="9828000" cy="9171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Ensure there is an automated system to ensure document was sent ASAP</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7</a:t>
            </a:r>
          </a:p>
        </p:txBody>
      </p:sp>
      <p:sp>
        <p:nvSpPr>
          <p:cNvPr id="163" name="Shape 16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 - varied Payment Options</a:t>
            </a:r>
          </a:p>
        </p:txBody>
      </p:sp>
      <p:sp>
        <p:nvSpPr>
          <p:cNvPr id="164" name="Shape 164"/>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vehicle owner</a:t>
            </a:r>
            <a:r>
              <a:rPr lang="en-AU" sz="2400">
                <a:solidFill>
                  <a:schemeClr val="dk1"/>
                </a:solidFill>
                <a:latin typeface="Calibri"/>
                <a:ea typeface="Calibri"/>
                <a:cs typeface="Calibri"/>
                <a:sym typeface="Calibri"/>
              </a:rPr>
              <a:t> I wish to be able to pay for my violation(s) in a number of different ways so that payment is accessible and convenient (i.e. paypal, credit card).</a:t>
            </a:r>
          </a:p>
        </p:txBody>
      </p:sp>
      <p:sp>
        <p:nvSpPr>
          <p:cNvPr id="165" name="Shape 16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b="1" lang="en-AU" sz="2000">
                <a:solidFill>
                  <a:schemeClr val="dk1"/>
                </a:solidFill>
                <a:latin typeface="Calibri"/>
                <a:ea typeface="Calibri"/>
                <a:cs typeface="Calibri"/>
                <a:sym typeface="Calibri"/>
              </a:rPr>
              <a:t>Secure</a:t>
            </a:r>
            <a:r>
              <a:rPr lang="en-AU" sz="2000">
                <a:solidFill>
                  <a:schemeClr val="dk1"/>
                </a:solidFill>
                <a:latin typeface="Calibri"/>
                <a:ea typeface="Calibri"/>
                <a:cs typeface="Calibri"/>
                <a:sym typeface="Calibri"/>
              </a:rPr>
              <a:t> site accessible to violators to instantly pay for violation - using citation unique identifier</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Information on available methods of payment </a:t>
            </a:r>
          </a:p>
        </p:txBody>
      </p:sp>
      <p:sp>
        <p:nvSpPr>
          <p:cNvPr id="166" name="Shape 166"/>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167" name="Shape 167"/>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68" name="Shape 16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Confirmation of payment to be sent after transaction confirmed</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Pay by cash, in person? (at department)</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