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1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1.xlsx"/></Relationships>

</file>

<file path=ppt/charts/_rels/chart1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2.xlsx"/></Relationships>

</file>

<file path=ppt/charts/_rels/chart1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3.xlsx"/></Relationships>

</file>

<file path=ppt/charts/_rels/chart1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4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97139"/>
          <c:y val="0.0207963"/>
          <c:w val="0.921518"/>
          <c:h val="0.933218"/>
        </c:manualLayout>
      </c:layout>
      <c:area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1" i="0" strike="noStrike" sz="9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Sheet1!$B$1:$BX$1</c:f>
              <c:strCache>
                <c:ptCount val="75"/>
                <c:pt idx="0">
                  <c:v>December 3 2013</c:v>
                </c:pt>
                <c:pt idx="1">
                  <c:v>December 5 2013</c:v>
                </c:pt>
                <c:pt idx="2">
                  <c:v>December 6 2013</c:v>
                </c:pt>
                <c:pt idx="3">
                  <c:v>May 7 2014</c:v>
                </c:pt>
                <c:pt idx="4">
                  <c:v>February 8 2015</c:v>
                </c:pt>
                <c:pt idx="5">
                  <c:v>July 12 2016</c:v>
                </c:pt>
                <c:pt idx="6">
                  <c:v>December 6 2016</c:v>
                </c:pt>
                <c:pt idx="7">
                  <c:v>December 7 2016</c:v>
                </c:pt>
                <c:pt idx="8">
                  <c:v>December 9 2016</c:v>
                </c:pt>
                <c:pt idx="9">
                  <c:v>December 18 2016</c:v>
                </c:pt>
                <c:pt idx="10">
                  <c:v>December 20 2016</c:v>
                </c:pt>
                <c:pt idx="11">
                  <c:v>August 20 2017</c:v>
                </c:pt>
                <c:pt idx="12">
                  <c:v>November 22 2017</c:v>
                </c:pt>
                <c:pt idx="13">
                  <c:v>December 11 2017</c:v>
                </c:pt>
                <c:pt idx="14">
                  <c:v>April 9 2018</c:v>
                </c:pt>
                <c:pt idx="15">
                  <c:v>April 14 2018</c:v>
                </c:pt>
                <c:pt idx="16">
                  <c:v>May 2 2018</c:v>
                </c:pt>
                <c:pt idx="17">
                  <c:v>September 18 2018</c:v>
                </c:pt>
                <c:pt idx="18">
                  <c:v>February 4 2019</c:v>
                </c:pt>
                <c:pt idx="19">
                  <c:v>March 4 2019</c:v>
                </c:pt>
                <c:pt idx="20">
                  <c:v>June 15 2019</c:v>
                </c:pt>
                <c:pt idx="21">
                  <c:v>November 5 2019</c:v>
                </c:pt>
                <c:pt idx="22">
                  <c:v>November 19 2019</c:v>
                </c:pt>
                <c:pt idx="23">
                  <c:v>December 1 2019</c:v>
                </c:pt>
                <c:pt idx="24">
                  <c:v>December 2 2019</c:v>
                </c:pt>
                <c:pt idx="25">
                  <c:v>December 3 2019</c:v>
                </c:pt>
                <c:pt idx="26">
                  <c:v>December 4 2019</c:v>
                </c:pt>
                <c:pt idx="27">
                  <c:v>December 5 2019</c:v>
                </c:pt>
                <c:pt idx="28">
                  <c:v>December 6 2019</c:v>
                </c:pt>
                <c:pt idx="29">
                  <c:v>December 7 2019</c:v>
                </c:pt>
                <c:pt idx="30">
                  <c:v>December 8 2019</c:v>
                </c:pt>
                <c:pt idx="31">
                  <c:v>December 9 2019</c:v>
                </c:pt>
                <c:pt idx="32">
                  <c:v>December 10 2019</c:v>
                </c:pt>
                <c:pt idx="33">
                  <c:v>December 11 2019</c:v>
                </c:pt>
                <c:pt idx="34">
                  <c:v>December 13 2019</c:v>
                </c:pt>
                <c:pt idx="35">
                  <c:v>December 15 2019</c:v>
                </c:pt>
                <c:pt idx="36">
                  <c:v>December 16 2019</c:v>
                </c:pt>
                <c:pt idx="37">
                  <c:v>December 17 2019</c:v>
                </c:pt>
                <c:pt idx="38">
                  <c:v>December 18 2019</c:v>
                </c:pt>
                <c:pt idx="39">
                  <c:v>December 24 2019</c:v>
                </c:pt>
                <c:pt idx="40">
                  <c:v>December 30 2019</c:v>
                </c:pt>
                <c:pt idx="41">
                  <c:v>January 9 2020</c:v>
                </c:pt>
                <c:pt idx="42">
                  <c:v>January 10 2020</c:v>
                </c:pt>
                <c:pt idx="43">
                  <c:v>January 16 2020</c:v>
                </c:pt>
                <c:pt idx="44">
                  <c:v>January 19 2020</c:v>
                </c:pt>
                <c:pt idx="45">
                  <c:v>January 28 2020</c:v>
                </c:pt>
                <c:pt idx="46">
                  <c:v>January 31 2020</c:v>
                </c:pt>
                <c:pt idx="47">
                  <c:v>February 12 2020</c:v>
                </c:pt>
                <c:pt idx="48">
                  <c:v>April 5 2020</c:v>
                </c:pt>
                <c:pt idx="49">
                  <c:v>May 7 2020</c:v>
                </c:pt>
                <c:pt idx="50">
                  <c:v>August 16 2020</c:v>
                </c:pt>
                <c:pt idx="51">
                  <c:v>August 28 2020</c:v>
                </c:pt>
                <c:pt idx="52">
                  <c:v>September 29 2020</c:v>
                </c:pt>
                <c:pt idx="53">
                  <c:v>October 6 2020</c:v>
                </c:pt>
                <c:pt idx="54">
                  <c:v>October 7 2020</c:v>
                </c:pt>
                <c:pt idx="55">
                  <c:v>October 9 2020</c:v>
                </c:pt>
                <c:pt idx="56">
                  <c:v>October 22 2020</c:v>
                </c:pt>
                <c:pt idx="57">
                  <c:v>October 23 2020</c:v>
                </c:pt>
                <c:pt idx="58">
                  <c:v>October 29 2020</c:v>
                </c:pt>
                <c:pt idx="59">
                  <c:v>December 8 2020</c:v>
                </c:pt>
                <c:pt idx="60">
                  <c:v>December 9 2020</c:v>
                </c:pt>
                <c:pt idx="61">
                  <c:v>December 19 2020</c:v>
                </c:pt>
                <c:pt idx="62">
                  <c:v>April 9 2021</c:v>
                </c:pt>
                <c:pt idx="63">
                  <c:v>April 22 2021</c:v>
                </c:pt>
                <c:pt idx="64">
                  <c:v>April 26 2021</c:v>
                </c:pt>
                <c:pt idx="65">
                  <c:v>May 15 2021</c:v>
                </c:pt>
                <c:pt idx="66">
                  <c:v>July 2 2021</c:v>
                </c:pt>
                <c:pt idx="67">
                  <c:v>August 12 2021</c:v>
                </c:pt>
                <c:pt idx="68">
                  <c:v>September 9 2021</c:v>
                </c:pt>
                <c:pt idx="69">
                  <c:v>September 21 2021</c:v>
                </c:pt>
                <c:pt idx="70">
                  <c:v>October 5 2021</c:v>
                </c:pt>
                <c:pt idx="71">
                  <c:v>November 16 2021</c:v>
                </c:pt>
                <c:pt idx="72">
                  <c:v>November 29 2021</c:v>
                </c:pt>
                <c:pt idx="73">
                  <c:v>December 22 2021</c:v>
                </c:pt>
                <c:pt idx="74">
                  <c:v>December 27 2021</c:v>
                </c:pt>
              </c:strCache>
            </c:strRef>
          </c:cat>
          <c:val>
            <c:numRef>
              <c:f>Sheet1!$B$2:$BX$2</c:f>
              <c:numCache>
                <c:ptCount val="75"/>
                <c:pt idx="0">
                  <c:v>3.000000</c:v>
                </c:pt>
                <c:pt idx="1">
                  <c:v>1.000000</c:v>
                </c:pt>
                <c:pt idx="2">
                  <c:v>1.000000</c:v>
                </c:pt>
                <c:pt idx="3">
                  <c:v>1.000000</c:v>
                </c:pt>
                <c:pt idx="4">
                  <c:v>1.000000</c:v>
                </c:pt>
                <c:pt idx="5">
                  <c:v>1.000000</c:v>
                </c:pt>
                <c:pt idx="6">
                  <c:v>2.000000</c:v>
                </c:pt>
                <c:pt idx="7">
                  <c:v>2.000000</c:v>
                </c:pt>
                <c:pt idx="8">
                  <c:v>1.000000</c:v>
                </c:pt>
                <c:pt idx="9">
                  <c:v>1.000000</c:v>
                </c:pt>
                <c:pt idx="10">
                  <c:v>1.000000</c:v>
                </c:pt>
                <c:pt idx="11">
                  <c:v>1.000000</c:v>
                </c:pt>
                <c:pt idx="12">
                  <c:v>1.000000</c:v>
                </c:pt>
                <c:pt idx="13">
                  <c:v>1.000000</c:v>
                </c:pt>
                <c:pt idx="14">
                  <c:v>1.000000</c:v>
                </c:pt>
                <c:pt idx="15">
                  <c:v>1.000000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2.000000</c:v>
                </c:pt>
                <c:pt idx="25">
                  <c:v>36.000000</c:v>
                </c:pt>
                <c:pt idx="26">
                  <c:v>17.000000</c:v>
                </c:pt>
                <c:pt idx="27">
                  <c:v>13.000000</c:v>
                </c:pt>
                <c:pt idx="28">
                  <c:v>6.000000</c:v>
                </c:pt>
                <c:pt idx="29">
                  <c:v>5.000000</c:v>
                </c:pt>
                <c:pt idx="30">
                  <c:v>4.000000</c:v>
                </c:pt>
                <c:pt idx="31">
                  <c:v>2.000000</c:v>
                </c:pt>
                <c:pt idx="32">
                  <c:v>5.000000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3.000000</c:v>
                </c:pt>
                <c:pt idx="38">
                  <c:v>2.000000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2.000000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2.000000</c:v>
                </c:pt>
                <c:pt idx="57">
                  <c:v>2.000000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3.000000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  <c:pt idx="69">
                  <c:v>1.000000</c:v>
                </c:pt>
                <c:pt idx="70">
                  <c:v>1.000000</c:v>
                </c:pt>
                <c:pt idx="71">
                  <c:v>2.000000</c:v>
                </c:pt>
                <c:pt idx="72">
                  <c:v>1.000000</c:v>
                </c:pt>
                <c:pt idx="73">
                  <c:v>1.000000</c:v>
                </c:pt>
                <c:pt idx="74">
                  <c:v>1.000000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midCat"/>
        <c:majorUnit val="10"/>
        <c:minorUnit val="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18"/>
          <c:y val="0.218"/>
          <c:w val="0.564"/>
          <c:h val="0.551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AC09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3"/>
          <c:dPt>
            <c:idx val="0"/>
            <c:explosion val="3"/>
            <c:spPr>
              <a:solidFill>
                <a:srgbClr val="FAC09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3"/>
            <c:spPr>
              <a:solidFill>
                <a:srgbClr val="C3D69B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3"/>
            <c:spPr>
              <a:solidFill>
                <a:srgbClr val="33A6C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3"/>
            <c:spPr>
              <a:solidFill>
                <a:srgbClr val="D9969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Glorification (positive tone)</c:v>
                </c:pt>
                <c:pt idx="1">
                  <c:v>Neutral (simply reporting on results)</c:v>
                </c:pt>
                <c:pt idx="2">
                  <c:v>Scandalization (negative tone)</c:v>
                </c:pt>
                <c:pt idx="3">
                  <c:v>Mixed (both positive and negative tone)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0.095238</c:v>
                </c:pt>
                <c:pt idx="1">
                  <c:v>0.261905</c:v>
                </c:pt>
                <c:pt idx="2">
                  <c:v>0.303571</c:v>
                </c:pt>
                <c:pt idx="3">
                  <c:v>0.321429</c:v>
                </c:pt>
              </c:numCache>
            </c:numRef>
          </c:val>
        </c:ser>
        <c:firstSliceAng val="97"/>
        <c:holeSize val="34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72872"/>
          <c:y val="0.0281023"/>
          <c:w val="0.947713"/>
          <c:h val="0.849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Does the article call for borrowing of policies and/or practices from another country as a response to the results?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Glorification (positive tone)</c:v>
                </c:pt>
                <c:pt idx="1">
                  <c:v>Neutral (simply reporting on results)</c:v>
                </c:pt>
                <c:pt idx="2">
                  <c:v>Mixed (both positive and negative tone)</c:v>
                </c:pt>
                <c:pt idx="3">
                  <c:v>Scandalization (negative tone)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0.111111</c:v>
                </c:pt>
                <c:pt idx="1">
                  <c:v>0.111111</c:v>
                </c:pt>
                <c:pt idx="2">
                  <c:v>0.388889</c:v>
                </c:pt>
                <c:pt idx="3">
                  <c:v>0.388889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Does the article call for reforms as a response to the results?</c:v>
                </c:pt>
              </c:strCache>
            </c:strRef>
          </c:tx>
          <c:spPr>
            <a:solidFill>
              <a:srgbClr val="FAC09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Glorification (positive tone)</c:v>
                </c:pt>
                <c:pt idx="1">
                  <c:v>Neutral (simply reporting on results)</c:v>
                </c:pt>
                <c:pt idx="2">
                  <c:v>Mixed (both positive and negative tone)</c:v>
                </c:pt>
                <c:pt idx="3">
                  <c:v>Scandalization (negative tone)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0.035714</c:v>
                </c:pt>
                <c:pt idx="1">
                  <c:v>0.226190</c:v>
                </c:pt>
                <c:pt idx="2">
                  <c:v>0.321429</c:v>
                </c:pt>
                <c:pt idx="3">
                  <c:v>0.404762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125"/>
        <c:minorUnit val="0.0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968302"/>
          <c:y val="0.931295"/>
          <c:w val="0.831875"/>
          <c:h val="0.06870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2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46403"/>
          <c:y val="0.0267272"/>
          <c:w val="0.833605"/>
          <c:h val="0.88976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Scandalization (negative tone)</c:v>
                </c:pt>
              </c:strCache>
            </c:strRef>
          </c:tx>
          <c:spPr>
            <a:solidFill>
              <a:srgbClr val="FAC09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Brazil</c:v>
                </c:pt>
                <c:pt idx="1">
                  <c:v>Australia</c:v>
                </c:pt>
                <c:pt idx="2">
                  <c:v>Indonesia</c:v>
                </c:pt>
                <c:pt idx="3">
                  <c:v>Italy</c:v>
                </c:pt>
                <c:pt idx="4">
                  <c:v>New Zealand</c:v>
                </c:pt>
                <c:pt idx="5">
                  <c:v>United Kingdom</c:v>
                </c:pt>
                <c:pt idx="6">
                  <c:v>China - Hong Kong</c:v>
                </c:pt>
                <c:pt idx="7">
                  <c:v>Canada</c:v>
                </c:pt>
                <c:pt idx="8">
                  <c:v>France</c:v>
                </c:pt>
                <c:pt idx="9">
                  <c:v>Peru</c:v>
                </c:pt>
                <c:pt idx="10">
                  <c:v>United States</c:v>
                </c:pt>
                <c:pt idx="11">
                  <c:v>China-BSJZ</c:v>
                </c:pt>
                <c:pt idx="12">
                  <c:v>Thailand</c:v>
                </c:pt>
                <c:pt idx="13">
                  <c:v>Estonia</c:v>
                </c:pt>
                <c:pt idx="14">
                  <c:v>Singapore</c:v>
                </c:pt>
                <c:pt idx="15">
                  <c:v>Finland</c:v>
                </c:pt>
              </c:strCache>
            </c:strRef>
          </c:cat>
          <c:val>
            <c:numRef>
              <c:f>Sheet1!$B$2:$Q$2</c:f>
              <c:numCache>
                <c:ptCount val="16"/>
                <c:pt idx="0">
                  <c:v>0.800000</c:v>
                </c:pt>
                <c:pt idx="1">
                  <c:v>0.800000</c:v>
                </c:pt>
                <c:pt idx="2">
                  <c:v>0.500000</c:v>
                </c:pt>
                <c:pt idx="3">
                  <c:v>0.363636</c:v>
                </c:pt>
                <c:pt idx="4">
                  <c:v>0.357143</c:v>
                </c:pt>
                <c:pt idx="5">
                  <c:v>0.350000</c:v>
                </c:pt>
                <c:pt idx="6">
                  <c:v>0.333333</c:v>
                </c:pt>
                <c:pt idx="7">
                  <c:v>0.300000</c:v>
                </c:pt>
                <c:pt idx="8">
                  <c:v>0.300000</c:v>
                </c:pt>
                <c:pt idx="9">
                  <c:v>0.200000</c:v>
                </c:pt>
                <c:pt idx="10">
                  <c:v>0.142857</c:v>
                </c:pt>
                <c:pt idx="11">
                  <c:v>0.100000</c:v>
                </c:pt>
                <c:pt idx="12">
                  <c:v>0.100000</c:v>
                </c:pt>
                <c:pt idx="13">
                  <c:v>0.000000</c:v>
                </c:pt>
                <c:pt idx="14">
                  <c:v>0.000000</c:v>
                </c:pt>
                <c:pt idx="15">
                  <c:v>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Mixed (both positive and negative tone)</c:v>
                </c:pt>
              </c:strCache>
            </c:strRef>
          </c:tx>
          <c:spPr>
            <a:solidFill>
              <a:srgbClr val="CCC1D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Brazil</c:v>
                </c:pt>
                <c:pt idx="1">
                  <c:v>Australia</c:v>
                </c:pt>
                <c:pt idx="2">
                  <c:v>Indonesia</c:v>
                </c:pt>
                <c:pt idx="3">
                  <c:v>Italy</c:v>
                </c:pt>
                <c:pt idx="4">
                  <c:v>New Zealand</c:v>
                </c:pt>
                <c:pt idx="5">
                  <c:v>United Kingdom</c:v>
                </c:pt>
                <c:pt idx="6">
                  <c:v>China - Hong Kong</c:v>
                </c:pt>
                <c:pt idx="7">
                  <c:v>Canada</c:v>
                </c:pt>
                <c:pt idx="8">
                  <c:v>France</c:v>
                </c:pt>
                <c:pt idx="9">
                  <c:v>Peru</c:v>
                </c:pt>
                <c:pt idx="10">
                  <c:v>United States</c:v>
                </c:pt>
                <c:pt idx="11">
                  <c:v>China-BSJZ</c:v>
                </c:pt>
                <c:pt idx="12">
                  <c:v>Thailand</c:v>
                </c:pt>
                <c:pt idx="13">
                  <c:v>Estonia</c:v>
                </c:pt>
                <c:pt idx="14">
                  <c:v>Singapore</c:v>
                </c:pt>
                <c:pt idx="15">
                  <c:v>Finland</c:v>
                </c:pt>
              </c:strCache>
            </c:strRef>
          </c:cat>
          <c:val>
            <c:numRef>
              <c:f>Sheet1!$B$3:$Q$3</c:f>
              <c:numCache>
                <c:ptCount val="16"/>
                <c:pt idx="0">
                  <c:v>0.200000</c:v>
                </c:pt>
                <c:pt idx="1">
                  <c:v>0.200000</c:v>
                </c:pt>
                <c:pt idx="2">
                  <c:v>0.000000</c:v>
                </c:pt>
                <c:pt idx="3">
                  <c:v>0.272727</c:v>
                </c:pt>
                <c:pt idx="4">
                  <c:v>0.428571</c:v>
                </c:pt>
                <c:pt idx="5">
                  <c:v>0.350000</c:v>
                </c:pt>
                <c:pt idx="6">
                  <c:v>0.111111</c:v>
                </c:pt>
                <c:pt idx="7">
                  <c:v>0.300000</c:v>
                </c:pt>
                <c:pt idx="8">
                  <c:v>0.600000</c:v>
                </c:pt>
                <c:pt idx="9">
                  <c:v>0.500000</c:v>
                </c:pt>
                <c:pt idx="10">
                  <c:v>0.428571</c:v>
                </c:pt>
                <c:pt idx="11">
                  <c:v>0.700000</c:v>
                </c:pt>
                <c:pt idx="12">
                  <c:v>0.200000</c:v>
                </c:pt>
                <c:pt idx="13">
                  <c:v>0.250000</c:v>
                </c:pt>
                <c:pt idx="14">
                  <c:v>0.700000</c:v>
                </c:pt>
                <c:pt idx="15">
                  <c:v>0.111111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Neutral (simply reporting on results)</c:v>
                </c:pt>
              </c:strCache>
            </c:strRef>
          </c:tx>
          <c:spPr>
            <a:solidFill>
              <a:srgbClr val="BFBFB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Brazil</c:v>
                </c:pt>
                <c:pt idx="1">
                  <c:v>Australia</c:v>
                </c:pt>
                <c:pt idx="2">
                  <c:v>Indonesia</c:v>
                </c:pt>
                <c:pt idx="3">
                  <c:v>Italy</c:v>
                </c:pt>
                <c:pt idx="4">
                  <c:v>New Zealand</c:v>
                </c:pt>
                <c:pt idx="5">
                  <c:v>United Kingdom</c:v>
                </c:pt>
                <c:pt idx="6">
                  <c:v>China - Hong Kong</c:v>
                </c:pt>
                <c:pt idx="7">
                  <c:v>Canada</c:v>
                </c:pt>
                <c:pt idx="8">
                  <c:v>France</c:v>
                </c:pt>
                <c:pt idx="9">
                  <c:v>Peru</c:v>
                </c:pt>
                <c:pt idx="10">
                  <c:v>United States</c:v>
                </c:pt>
                <c:pt idx="11">
                  <c:v>China-BSJZ</c:v>
                </c:pt>
                <c:pt idx="12">
                  <c:v>Thailand</c:v>
                </c:pt>
                <c:pt idx="13">
                  <c:v>Estonia</c:v>
                </c:pt>
                <c:pt idx="14">
                  <c:v>Singapore</c:v>
                </c:pt>
                <c:pt idx="15">
                  <c:v>Finland</c:v>
                </c:pt>
              </c:strCache>
            </c:strRef>
          </c:cat>
          <c:val>
            <c:numRef>
              <c:f>Sheet1!$B$4:$Q$4</c:f>
              <c:numCache>
                <c:ptCount val="16"/>
                <c:pt idx="0">
                  <c:v>0.000000</c:v>
                </c:pt>
                <c:pt idx="1">
                  <c:v>0.000000</c:v>
                </c:pt>
                <c:pt idx="2">
                  <c:v>0.400000</c:v>
                </c:pt>
                <c:pt idx="3">
                  <c:v>0.363636</c:v>
                </c:pt>
                <c:pt idx="4">
                  <c:v>0.214286</c:v>
                </c:pt>
                <c:pt idx="5">
                  <c:v>0.000000</c:v>
                </c:pt>
                <c:pt idx="6">
                  <c:v>0.555556</c:v>
                </c:pt>
                <c:pt idx="7">
                  <c:v>0.300000</c:v>
                </c:pt>
                <c:pt idx="8">
                  <c:v>0.100000</c:v>
                </c:pt>
                <c:pt idx="9">
                  <c:v>0.300000</c:v>
                </c:pt>
                <c:pt idx="10">
                  <c:v>0.428571</c:v>
                </c:pt>
                <c:pt idx="11">
                  <c:v>0.200000</c:v>
                </c:pt>
                <c:pt idx="12">
                  <c:v>0.700000</c:v>
                </c:pt>
                <c:pt idx="13">
                  <c:v>0.125000</c:v>
                </c:pt>
                <c:pt idx="14">
                  <c:v>0.000000</c:v>
                </c:pt>
                <c:pt idx="15">
                  <c:v>0.888889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Glorification (positive tone)</c:v>
                </c:pt>
              </c:strCache>
            </c:strRef>
          </c:tx>
          <c:spPr>
            <a:solidFill>
              <a:srgbClr val="93CDDD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Brazil</c:v>
                </c:pt>
                <c:pt idx="1">
                  <c:v>Australia</c:v>
                </c:pt>
                <c:pt idx="2">
                  <c:v>Indonesia</c:v>
                </c:pt>
                <c:pt idx="3">
                  <c:v>Italy</c:v>
                </c:pt>
                <c:pt idx="4">
                  <c:v>New Zealand</c:v>
                </c:pt>
                <c:pt idx="5">
                  <c:v>United Kingdom</c:v>
                </c:pt>
                <c:pt idx="6">
                  <c:v>China - Hong Kong</c:v>
                </c:pt>
                <c:pt idx="7">
                  <c:v>Canada</c:v>
                </c:pt>
                <c:pt idx="8">
                  <c:v>France</c:v>
                </c:pt>
                <c:pt idx="9">
                  <c:v>Peru</c:v>
                </c:pt>
                <c:pt idx="10">
                  <c:v>United States</c:v>
                </c:pt>
                <c:pt idx="11">
                  <c:v>China-BSJZ</c:v>
                </c:pt>
                <c:pt idx="12">
                  <c:v>Thailand</c:v>
                </c:pt>
                <c:pt idx="13">
                  <c:v>Estonia</c:v>
                </c:pt>
                <c:pt idx="14">
                  <c:v>Singapore</c:v>
                </c:pt>
                <c:pt idx="15">
                  <c:v>Finland</c:v>
                </c:pt>
              </c:strCache>
            </c:strRef>
          </c:cat>
          <c:val>
            <c:numRef>
              <c:f>Sheet1!$B$5:$Q$5</c:f>
              <c:numCache>
                <c:ptCount val="16"/>
                <c:pt idx="0">
                  <c:v>0.000000</c:v>
                </c:pt>
                <c:pt idx="1">
                  <c:v>0.000000</c:v>
                </c:pt>
                <c:pt idx="2">
                  <c:v>0.100000</c:v>
                </c:pt>
                <c:pt idx="3">
                  <c:v>0.000000</c:v>
                </c:pt>
                <c:pt idx="4">
                  <c:v>0.000000</c:v>
                </c:pt>
                <c:pt idx="5">
                  <c:v>0.300000</c:v>
                </c:pt>
                <c:pt idx="6">
                  <c:v>0.000000</c:v>
                </c:pt>
                <c:pt idx="7">
                  <c:v>0.100000</c:v>
                </c:pt>
                <c:pt idx="8">
                  <c:v>0.000000</c:v>
                </c:pt>
                <c:pt idx="9">
                  <c:v>0.000000</c:v>
                </c:pt>
                <c:pt idx="10">
                  <c:v>0.000000</c:v>
                </c:pt>
                <c:pt idx="11">
                  <c:v>0.000000</c:v>
                </c:pt>
                <c:pt idx="12">
                  <c:v>0.000000</c:v>
                </c:pt>
                <c:pt idx="13">
                  <c:v>0.625000</c:v>
                </c:pt>
                <c:pt idx="14">
                  <c:v>0.300000</c:v>
                </c:pt>
                <c:pt idx="15">
                  <c:v>0.000000</c:v>
                </c:pt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731796"/>
          <c:y val="0.967996"/>
          <c:w val="0.854673"/>
          <c:h val="0.032004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80211"/>
          <c:y val="0.0680211"/>
          <c:w val="0.863958"/>
          <c:h val="0.851458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D99694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rgbClr val="D9969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rgbClr val="33A6C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1" i="0" strike="noStrike" sz="16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1" i="0" strike="noStrike" sz="16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1" i="0" strike="noStrike" sz="16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No reference</c:v>
                </c:pt>
                <c:pt idx="1">
                  <c:v>Yes, at least one reference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0.359281</c:v>
                </c:pt>
                <c:pt idx="1">
                  <c:v>0.640719</c:v>
                </c:pt>
              </c:numCache>
            </c:numRef>
          </c:val>
        </c:ser>
        <c:firstSliceAng val="0"/>
        <c:holeSize val="45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04907"/>
          <c:y val="0.0207245"/>
          <c:w val="0.787748"/>
          <c:h val="0.9403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Sheet1!$B$1:$AH$1</c:f>
              <c:strCache>
                <c:ptCount val="33"/>
                <c:pt idx="0">
                  <c:v>Singapore</c:v>
                </c:pt>
                <c:pt idx="1">
                  <c:v>Estonia</c:v>
                </c:pt>
                <c:pt idx="2">
                  <c:v>Finland</c:v>
                </c:pt>
                <c:pt idx="3">
                  <c:v>China - Hong Kong</c:v>
                </c:pt>
                <c:pt idx="4">
                  <c:v>Korea</c:v>
                </c:pt>
                <c:pt idx="5">
                  <c:v>United Kingdom</c:v>
                </c:pt>
                <c:pt idx="6">
                  <c:v>China (with no specific information)</c:v>
                </c:pt>
                <c:pt idx="7">
                  <c:v>China - Macao</c:v>
                </c:pt>
                <c:pt idx="8">
                  <c:v>Japan</c:v>
                </c:pt>
                <c:pt idx="9">
                  <c:v>Germany</c:v>
                </c:pt>
                <c:pt idx="10">
                  <c:v>China - Shanghai</c:v>
                </c:pt>
                <c:pt idx="11">
                  <c:v>Canada</c:v>
                </c:pt>
                <c:pt idx="12">
                  <c:v>Poland</c:v>
                </c:pt>
                <c:pt idx="13">
                  <c:v>China-BSJZ</c:v>
                </c:pt>
                <c:pt idx="14">
                  <c:v>China - Beijing</c:v>
                </c:pt>
                <c:pt idx="15">
                  <c:v>China - Jiangsu</c:v>
                </c:pt>
                <c:pt idx="16">
                  <c:v>United States</c:v>
                </c:pt>
                <c:pt idx="17">
                  <c:v>OTHER</c:v>
                </c:pt>
                <c:pt idx="18">
                  <c:v>Ireland</c:v>
                </c:pt>
                <c:pt idx="19">
                  <c:v>France</c:v>
                </c:pt>
                <c:pt idx="20">
                  <c:v>China - Zhejiang</c:v>
                </c:pt>
                <c:pt idx="21">
                  <c:v>Argentina</c:v>
                </c:pt>
                <c:pt idx="22">
                  <c:v>Sweden</c:v>
                </c:pt>
                <c:pt idx="23">
                  <c:v>Portugal</c:v>
                </c:pt>
                <c:pt idx="24">
                  <c:v>Netherlands</c:v>
                </c:pt>
                <c:pt idx="25">
                  <c:v>Colombia</c:v>
                </c:pt>
                <c:pt idx="26">
                  <c:v>Chinese Taipei / Taiwan</c:v>
                </c:pt>
                <c:pt idx="27">
                  <c:v>Australia</c:v>
                </c:pt>
                <c:pt idx="28">
                  <c:v>Asian countires (as a general term)</c:v>
                </c:pt>
                <c:pt idx="29">
                  <c:v>Switzerland</c:v>
                </c:pt>
                <c:pt idx="30">
                  <c:v>Iceland</c:v>
                </c:pt>
                <c:pt idx="31">
                  <c:v>Denmark</c:v>
                </c:pt>
                <c:pt idx="32">
                  <c:v>China- Guangdong</c:v>
                </c:pt>
              </c:strCache>
            </c:strRef>
          </c:cat>
          <c:val>
            <c:numRef>
              <c:f>Sheet1!$B$2:$AH$2</c:f>
              <c:numCache>
                <c:ptCount val="33"/>
                <c:pt idx="0">
                  <c:v>44.000000</c:v>
                </c:pt>
                <c:pt idx="1">
                  <c:v>34.000000</c:v>
                </c:pt>
                <c:pt idx="2">
                  <c:v>30.000000</c:v>
                </c:pt>
                <c:pt idx="3">
                  <c:v>28.000000</c:v>
                </c:pt>
                <c:pt idx="4">
                  <c:v>27.000000</c:v>
                </c:pt>
                <c:pt idx="5">
                  <c:v>25.000000</c:v>
                </c:pt>
                <c:pt idx="6">
                  <c:v>25.000000</c:v>
                </c:pt>
                <c:pt idx="7">
                  <c:v>23.000000</c:v>
                </c:pt>
                <c:pt idx="8">
                  <c:v>22.000000</c:v>
                </c:pt>
                <c:pt idx="9">
                  <c:v>22.000000</c:v>
                </c:pt>
                <c:pt idx="10">
                  <c:v>18.000000</c:v>
                </c:pt>
                <c:pt idx="11">
                  <c:v>18.000000</c:v>
                </c:pt>
                <c:pt idx="12">
                  <c:v>16.000000</c:v>
                </c:pt>
                <c:pt idx="13">
                  <c:v>16.000000</c:v>
                </c:pt>
                <c:pt idx="14">
                  <c:v>15.000000</c:v>
                </c:pt>
                <c:pt idx="15">
                  <c:v>14.000000</c:v>
                </c:pt>
                <c:pt idx="16">
                  <c:v>13.000000</c:v>
                </c:pt>
                <c:pt idx="17">
                  <c:v>13.000000</c:v>
                </c:pt>
                <c:pt idx="18">
                  <c:v>12.000000</c:v>
                </c:pt>
                <c:pt idx="19">
                  <c:v>12.000000</c:v>
                </c:pt>
                <c:pt idx="20">
                  <c:v>10.000000</c:v>
                </c:pt>
                <c:pt idx="21">
                  <c:v>10.000000</c:v>
                </c:pt>
                <c:pt idx="22">
                  <c:v>9.000000</c:v>
                </c:pt>
                <c:pt idx="23">
                  <c:v>9.000000</c:v>
                </c:pt>
                <c:pt idx="24">
                  <c:v>8.000000</c:v>
                </c:pt>
                <c:pt idx="25">
                  <c:v>8.000000</c:v>
                </c:pt>
                <c:pt idx="26">
                  <c:v>8.000000</c:v>
                </c:pt>
                <c:pt idx="27">
                  <c:v>7.000000</c:v>
                </c:pt>
                <c:pt idx="28">
                  <c:v>7.000000</c:v>
                </c:pt>
                <c:pt idx="29">
                  <c:v>6.000000</c:v>
                </c:pt>
                <c:pt idx="30">
                  <c:v>6.000000</c:v>
                </c:pt>
                <c:pt idx="31">
                  <c:v>6.000000</c:v>
                </c:pt>
                <c:pt idx="32">
                  <c:v>6.000000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42766"/>
          <c:y val="0.0233257"/>
          <c:w val="0.744155"/>
          <c:h val="0.9343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Freq.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Social issues and Education Section</c:v>
                </c:pt>
                <c:pt idx="1">
                  <c:v>National/International</c:v>
                </c:pt>
                <c:pt idx="2">
                  <c:v>Other</c:v>
                </c:pt>
                <c:pt idx="3">
                  <c:v>Opinion and Editorial Pages</c:v>
                </c:pt>
                <c:pt idx="4">
                  <c:v>Section not given</c:v>
                </c:pt>
                <c:pt idx="5">
                  <c:v>Business and Financial Section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0.337278</c:v>
                </c:pt>
                <c:pt idx="1">
                  <c:v>0.195266</c:v>
                </c:pt>
                <c:pt idx="2">
                  <c:v>0.177515</c:v>
                </c:pt>
                <c:pt idx="3">
                  <c:v>0.153846</c:v>
                </c:pt>
                <c:pt idx="4">
                  <c:v>0.112426</c:v>
                </c:pt>
                <c:pt idx="5">
                  <c:v>0.023669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3A6C2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rgbClr val="33A6C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rgbClr val="FFD966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>
                    <a:defRPr b="1" i="0" strike="noStrike" sz="14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1" i="0" strike="noStrike" sz="14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b="1" i="0" strike="noStrike" sz="14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At least one</c:v>
                </c:pt>
                <c:pt idx="1">
                  <c:v>No Visuals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0.816568</c:v>
                </c:pt>
                <c:pt idx="1">
                  <c:v>0.183432</c:v>
                </c:pt>
              </c:numCache>
            </c:numRef>
          </c:val>
        </c:ser>
        <c:firstSliceAng val="0"/>
        <c:holeSize val="58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58091"/>
          <c:y val="0.0289754"/>
          <c:w val="0.615763"/>
          <c:h val="0.9201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Picture of student(s)</c:v>
                </c:pt>
                <c:pt idx="1">
                  <c:v>Partial ranking table (some countries included)</c:v>
                </c:pt>
                <c:pt idx="2">
                  <c:v>Headshots of speakers</c:v>
                </c:pt>
                <c:pt idx="3">
                  <c:v>Picture of a classroom or school</c:v>
                </c:pt>
                <c:pt idx="4">
                  <c:v>Picture of teacher(s)</c:v>
                </c:pt>
                <c:pt idx="5">
                  <c:v>Other</c:v>
                </c:pt>
                <c:pt idx="6">
                  <c:v>Infographics or charts</c:v>
                </c:pt>
                <c:pt idx="7">
                  <c:v>Complete ranking table (all countries included)</c:v>
                </c:pt>
                <c:pt idx="8">
                  <c:v>Image from TIMSS/PISA test</c:v>
                </c:pt>
              </c:strCache>
            </c:strRef>
          </c:cat>
          <c:val>
            <c:numRef>
              <c:f>Sheet1!$B$2:$J$2</c:f>
              <c:numCache>
                <c:ptCount val="9"/>
                <c:pt idx="0">
                  <c:v>0.295337</c:v>
                </c:pt>
                <c:pt idx="1">
                  <c:v>0.160622</c:v>
                </c:pt>
                <c:pt idx="2">
                  <c:v>0.139896</c:v>
                </c:pt>
                <c:pt idx="3">
                  <c:v>0.108808</c:v>
                </c:pt>
                <c:pt idx="4">
                  <c:v>0.093264</c:v>
                </c:pt>
                <c:pt idx="5">
                  <c:v>0.082902</c:v>
                </c:pt>
                <c:pt idx="6">
                  <c:v>0.056995</c:v>
                </c:pt>
                <c:pt idx="7">
                  <c:v>0.036269</c:v>
                </c:pt>
                <c:pt idx="8">
                  <c:v>0.025907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075"/>
        <c:minorUnit val="0.0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40769"/>
          <c:y val="0.0272319"/>
          <c:w val="0.743436"/>
          <c:h val="0.9254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1" i="0" strike="noStrike" sz="14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Ranking (1st, 2nd‚ 3rd)</c:v>
                </c:pt>
                <c:pt idx="1">
                  <c:v>Percentiles / percentages</c:v>
                </c:pt>
                <c:pt idx="2">
                  <c:v>Other</c:v>
                </c:pt>
                <c:pt idx="3">
                  <c:v>Raw score (652, 500...)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0.482301</c:v>
                </c:pt>
                <c:pt idx="1">
                  <c:v>0.261062</c:v>
                </c:pt>
                <c:pt idx="2">
                  <c:v>0.190265</c:v>
                </c:pt>
                <c:pt idx="3">
                  <c:v>0.066372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125"/>
        <c:minorUnit val="0.06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447096"/>
          <c:y val="0.0317192"/>
          <c:w val="0.536795"/>
          <c:h val="0.9137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What PISA (the acronym) stands for</c:v>
                </c:pt>
                <c:pt idx="1">
                  <c:v>Methods: Sample size in the country (schools and students)</c:v>
                </c:pt>
                <c:pt idx="2">
                  <c:v>The history/motivation of the country participating in PISA</c:v>
                </c:pt>
                <c:pt idx="3">
                  <c:v>Why does PISA exist?</c:v>
                </c:pt>
                <c:pt idx="4">
                  <c:v>Differences between different ILSAs</c:v>
                </c:pt>
                <c:pt idx="5">
                  <c:v>Who is behind PISA (OECD)?</c:v>
                </c:pt>
                <c:pt idx="6">
                  <c:v>Limitations of PISA</c:v>
                </c:pt>
                <c:pt idx="7">
                  <c:v>Methods: How the test items were constructed</c:v>
                </c:pt>
                <c:pt idx="8">
                  <c:v>Methods: Different booklets</c:v>
                </c:pt>
              </c:strCache>
            </c:strRef>
          </c:cat>
          <c:val>
            <c:numRef>
              <c:f>Sheet1!$B$2:$J$2</c:f>
              <c:numCache>
                <c:ptCount val="9"/>
                <c:pt idx="0">
                  <c:v>0.367089</c:v>
                </c:pt>
                <c:pt idx="1">
                  <c:v>0.145570</c:v>
                </c:pt>
                <c:pt idx="2">
                  <c:v>0.123418</c:v>
                </c:pt>
                <c:pt idx="3">
                  <c:v>0.107595</c:v>
                </c:pt>
                <c:pt idx="4">
                  <c:v>0.072785</c:v>
                </c:pt>
                <c:pt idx="5">
                  <c:v>0.063291</c:v>
                </c:pt>
                <c:pt idx="6">
                  <c:v>0.056962</c:v>
                </c:pt>
                <c:pt idx="7">
                  <c:v>0.034810</c:v>
                </c:pt>
                <c:pt idx="8">
                  <c:v>0.028481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512256"/>
          <c:y val="0.0309832"/>
          <c:w val="0.459919"/>
          <c:h val="0.91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Student achievement</c:v>
                </c:pt>
                <c:pt idx="1">
                  <c:v>Differences between countries (e.g., ranking)</c:v>
                </c:pt>
                <c:pt idx="2">
                  <c:v>Differences over time (e.g., comparing 2015 results with previous results)</c:v>
                </c:pt>
                <c:pt idx="3">
                  <c:v>Differences between low and high family background</c:v>
                </c:pt>
                <c:pt idx="4">
                  <c:v>Differences based on other variables</c:v>
                </c:pt>
                <c:pt idx="5">
                  <c:v>Differences between boys and girls</c:v>
                </c:pt>
                <c:pt idx="6">
                  <c:v>Other</c:v>
                </c:pt>
                <c:pt idx="7">
                  <c:v>Student attitudes and engagement (e.g., liking math/science)</c:v>
                </c:pt>
              </c:strCache>
            </c:strRef>
          </c:cat>
          <c:val>
            <c:numRef>
              <c:f>Sheet1!$B$2:$I$2</c:f>
              <c:numCache>
                <c:ptCount val="8"/>
                <c:pt idx="0">
                  <c:v>0.296610</c:v>
                </c:pt>
                <c:pt idx="1">
                  <c:v>0.190678</c:v>
                </c:pt>
                <c:pt idx="2">
                  <c:v>0.182203</c:v>
                </c:pt>
                <c:pt idx="3">
                  <c:v>0.129237</c:v>
                </c:pt>
                <c:pt idx="4">
                  <c:v>0.067797</c:v>
                </c:pt>
                <c:pt idx="5">
                  <c:v>0.063559</c:v>
                </c:pt>
                <c:pt idx="6">
                  <c:v>0.055085</c:v>
                </c:pt>
                <c:pt idx="7">
                  <c:v>0.014831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075"/>
        <c:minorUnit val="0.0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68971"/>
          <c:y val="0.268971"/>
          <c:w val="0.462057"/>
          <c:h val="0.449557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3A6C2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rgbClr val="33A6C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rgbClr val="D9969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rgbClr val="C3D69B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1" i="0" strike="noStrike" sz="12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Sheet1!$B$1:$D$1</c:f>
              <c:strCache>
                <c:ptCount val="3"/>
                <c:pt idx="0">
                  <c:v>Both</c:v>
                </c:pt>
                <c:pt idx="1">
                  <c:v>Differences between countries (ranking)</c:v>
                </c:pt>
                <c:pt idx="2">
                  <c:v>Differences within country (inequality in achievements)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0.339286</c:v>
                </c:pt>
                <c:pt idx="1">
                  <c:v>0.255952</c:v>
                </c:pt>
                <c:pt idx="2">
                  <c:v>0.404762</c:v>
                </c:pt>
              </c:numCache>
            </c:numRef>
          </c:val>
        </c:ser>
        <c:firstSliceAng val="0"/>
        <c:holeSize val="5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582802"/>
          <c:y val="0.0270332"/>
          <c:w val="0.404369"/>
          <c:h val="0.9246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33A6C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1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...refer to results of other countries or regions?</c:v>
                </c:pt>
                <c:pt idx="1">
                  <c:v>...provide possible explanations for the results of the country?</c:v>
                </c:pt>
                <c:pt idx="2">
                  <c:v>...call for reforms as a response to the results?</c:v>
                </c:pt>
                <c:pt idx="3">
                  <c:v>...discuss the implications of the results for the country? </c:v>
                </c:pt>
                <c:pt idx="4">
                  <c:v>...provide possible explanations for the results of other countries? </c:v>
                </c:pt>
                <c:pt idx="5">
                  <c:v>...compare PISA results to the country‚Äôs national standard tests</c:v>
                </c:pt>
                <c:pt idx="6">
                  <c:v>...call for borrowing of policies and/or practices from another country as a response to the results? 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0.640719</c:v>
                </c:pt>
                <c:pt idx="1">
                  <c:v>0.538922</c:v>
                </c:pt>
                <c:pt idx="2">
                  <c:v>0.502994</c:v>
                </c:pt>
                <c:pt idx="3">
                  <c:v>0.488095</c:v>
                </c:pt>
                <c:pt idx="4">
                  <c:v>0.200000</c:v>
                </c:pt>
                <c:pt idx="5">
                  <c:v>0.147929</c:v>
                </c:pt>
                <c:pt idx="6">
                  <c:v>0.107143</c:v>
                </c:pt>
              </c:numCache>
            </c:numRef>
          </c:val>
        </c:ser>
        <c:gapWidth val="182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175"/>
        <c:minorUnit val="0.08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Cloud of Titles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Shape 1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and China – OTHERS coded by two different people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Media Analysis Assignment</a:t>
            </a:r>
            <a:br/>
            <a:r>
              <a:rPr b="0"/>
              <a:t>Summary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000000"/>
                </a:solidFill>
              </a:defRPr>
            </a:lvl1pPr>
          </a:lstStyle>
          <a:p>
            <a:pPr/>
            <a:r>
              <a:t>Spring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What aspects of PISA are mentioned?</a:t>
            </a:r>
          </a:p>
        </p:txBody>
      </p:sp>
      <p:graphicFrame>
        <p:nvGraphicFramePr>
          <p:cNvPr id="142" name="Chart 4"/>
          <p:cNvGraphicFramePr/>
          <p:nvPr/>
        </p:nvGraphicFramePr>
        <p:xfrm>
          <a:off x="-143496" y="1425873"/>
          <a:ext cx="9130978" cy="506289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457200" y="42862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Focus of the article?</a:t>
            </a:r>
          </a:p>
        </p:txBody>
      </p:sp>
      <p:graphicFrame>
        <p:nvGraphicFramePr>
          <p:cNvPr id="145" name="Chart 5"/>
          <p:cNvGraphicFramePr/>
          <p:nvPr/>
        </p:nvGraphicFramePr>
        <p:xfrm>
          <a:off x="-1001887" y="-1821831"/>
          <a:ext cx="11147774" cy="1114777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457200" y="42862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Percent of articles…</a:t>
            </a:r>
          </a:p>
        </p:txBody>
      </p:sp>
      <p:grpSp>
        <p:nvGrpSpPr>
          <p:cNvPr id="150" name="Rounded Rectangular Callout 2"/>
          <p:cNvGrpSpPr/>
          <p:nvPr/>
        </p:nvGrpSpPr>
        <p:grpSpPr>
          <a:xfrm>
            <a:off x="7162800" y="4572000"/>
            <a:ext cx="1676400" cy="1396822"/>
            <a:chOff x="0" y="0"/>
            <a:chExt cx="1676400" cy="1396821"/>
          </a:xfrm>
        </p:grpSpPr>
        <p:sp>
          <p:nvSpPr>
            <p:cNvPr id="148" name="Shape"/>
            <p:cNvSpPr/>
            <p:nvPr/>
          </p:nvSpPr>
          <p:spPr>
            <a:xfrm>
              <a:off x="0" y="0"/>
              <a:ext cx="1676400" cy="139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61"/>
                  </a:moveTo>
                  <a:cubicBezTo>
                    <a:pt x="0" y="1147"/>
                    <a:pt x="955" y="0"/>
                    <a:pt x="2134" y="0"/>
                  </a:cubicBezTo>
                  <a:lnTo>
                    <a:pt x="3600" y="0"/>
                  </a:lnTo>
                  <a:lnTo>
                    <a:pt x="19466" y="0"/>
                  </a:lnTo>
                  <a:cubicBezTo>
                    <a:pt x="20645" y="0"/>
                    <a:pt x="21600" y="1147"/>
                    <a:pt x="21600" y="2561"/>
                  </a:cubicBezTo>
                  <a:lnTo>
                    <a:pt x="21600" y="12805"/>
                  </a:lnTo>
                  <a:cubicBezTo>
                    <a:pt x="21600" y="14219"/>
                    <a:pt x="20645" y="15365"/>
                    <a:pt x="19466" y="15365"/>
                  </a:cubicBezTo>
                  <a:lnTo>
                    <a:pt x="9000" y="15365"/>
                  </a:lnTo>
                  <a:lnTo>
                    <a:pt x="8996" y="21600"/>
                  </a:lnTo>
                  <a:lnTo>
                    <a:pt x="3600" y="15365"/>
                  </a:lnTo>
                  <a:lnTo>
                    <a:pt x="2134" y="15365"/>
                  </a:lnTo>
                  <a:cubicBezTo>
                    <a:pt x="955" y="15365"/>
                    <a:pt x="0" y="14219"/>
                    <a:pt x="0" y="12805"/>
                  </a:cubicBezTo>
                  <a:lnTo>
                    <a:pt x="0" y="12805"/>
                  </a:lnTo>
                  <a:lnTo>
                    <a:pt x="0" y="8963"/>
                  </a:lnTo>
                  <a:close/>
                </a:path>
              </a:pathLst>
            </a:custGeom>
            <a:solidFill>
              <a:srgbClr val="E46C0A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Examples?"/>
            <p:cNvSpPr txBox="1"/>
            <p:nvPr/>
          </p:nvSpPr>
          <p:spPr>
            <a:xfrm>
              <a:off x="94226" y="330280"/>
              <a:ext cx="1487949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Examples?</a:t>
              </a:r>
            </a:p>
          </p:txBody>
        </p:sp>
      </p:grpSp>
      <p:graphicFrame>
        <p:nvGraphicFramePr>
          <p:cNvPr id="151" name="Chart 5"/>
          <p:cNvGraphicFramePr/>
          <p:nvPr/>
        </p:nvGraphicFramePr>
        <p:xfrm>
          <a:off x="-1738338" y="917873"/>
          <a:ext cx="10762209" cy="580267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457200" y="274638"/>
            <a:ext cx="8229600" cy="563563"/>
          </a:xfrm>
          <a:prstGeom prst="rect">
            <a:avLst/>
          </a:prstGeom>
        </p:spPr>
        <p:txBody>
          <a:bodyPr/>
          <a:lstStyle>
            <a:lvl1pPr defTabSz="886968">
              <a:defRPr sz="3783"/>
            </a:lvl1pPr>
          </a:lstStyle>
          <a:p>
            <a:pPr/>
            <a:r>
              <a:t>Overall tone of the article</a:t>
            </a:r>
          </a:p>
        </p:txBody>
      </p:sp>
      <p:graphicFrame>
        <p:nvGraphicFramePr>
          <p:cNvPr id="154" name="Chart 5"/>
          <p:cNvGraphicFramePr/>
          <p:nvPr/>
        </p:nvGraphicFramePr>
        <p:xfrm>
          <a:off x="94604" y="-672252"/>
          <a:ext cx="8954792" cy="895479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457200" y="274638"/>
            <a:ext cx="8229600" cy="487363"/>
          </a:xfrm>
          <a:prstGeom prst="rect">
            <a:avLst/>
          </a:prstGeom>
        </p:spPr>
        <p:txBody>
          <a:bodyPr/>
          <a:lstStyle>
            <a:lvl1pPr defTabSz="731520">
              <a:defRPr sz="3120"/>
            </a:lvl1pPr>
          </a:lstStyle>
          <a:p>
            <a:pPr/>
            <a:r>
              <a:t>Overall tone and policy</a:t>
            </a:r>
          </a:p>
        </p:txBody>
      </p:sp>
      <p:graphicFrame>
        <p:nvGraphicFramePr>
          <p:cNvPr id="157" name="Chart 4"/>
          <p:cNvGraphicFramePr/>
          <p:nvPr/>
        </p:nvGraphicFramePr>
        <p:xfrm>
          <a:off x="-417602" y="592435"/>
          <a:ext cx="8793626" cy="558192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457200" y="34976"/>
            <a:ext cx="8229600" cy="72702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Overall tone, by country</a:t>
            </a:r>
          </a:p>
        </p:txBody>
      </p:sp>
      <p:graphicFrame>
        <p:nvGraphicFramePr>
          <p:cNvPr id="160" name="Chart 4"/>
          <p:cNvGraphicFramePr/>
          <p:nvPr/>
        </p:nvGraphicFramePr>
        <p:xfrm>
          <a:off x="148590" y="727191"/>
          <a:ext cx="8837702" cy="586909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457200" y="-1"/>
            <a:ext cx="8229600" cy="868364"/>
          </a:xfrm>
          <a:prstGeom prst="rect">
            <a:avLst/>
          </a:prstGeom>
        </p:spPr>
        <p:txBody>
          <a:bodyPr/>
          <a:lstStyle/>
          <a:p>
            <a:pPr/>
            <a:r>
              <a:t>Who Are The Speakers?</a:t>
            </a:r>
          </a:p>
        </p:txBody>
      </p:sp>
      <p:pic>
        <p:nvPicPr>
          <p:cNvPr id="16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16477"/>
            <a:ext cx="9144000" cy="5284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Reference to Other Societies</a:t>
            </a:r>
          </a:p>
        </p:txBody>
      </p:sp>
      <p:graphicFrame>
        <p:nvGraphicFramePr>
          <p:cNvPr id="166" name="Chart 4"/>
          <p:cNvGraphicFramePr/>
          <p:nvPr/>
        </p:nvGraphicFramePr>
        <p:xfrm>
          <a:off x="1503150" y="918950"/>
          <a:ext cx="5782100" cy="57821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xfrm>
            <a:off x="457200" y="30956"/>
            <a:ext cx="8229600" cy="487364"/>
          </a:xfrm>
          <a:prstGeom prst="rect">
            <a:avLst/>
          </a:prstGeom>
        </p:spPr>
        <p:txBody>
          <a:bodyPr/>
          <a:lstStyle>
            <a:lvl1pPr defTabSz="795527">
              <a:defRPr sz="3132"/>
            </a:lvl1pPr>
          </a:lstStyle>
          <a:p>
            <a:pPr/>
            <a:r>
              <a:t>Reference Societies (Whole)</a:t>
            </a:r>
          </a:p>
        </p:txBody>
      </p:sp>
      <p:pic>
        <p:nvPicPr>
          <p:cNvPr id="16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235" y="633897"/>
            <a:ext cx="8247531" cy="6237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457200" y="30956"/>
            <a:ext cx="8229600" cy="487364"/>
          </a:xfrm>
          <a:prstGeom prst="rect">
            <a:avLst/>
          </a:prstGeom>
        </p:spPr>
        <p:txBody>
          <a:bodyPr/>
          <a:lstStyle>
            <a:lvl1pPr defTabSz="795527">
              <a:defRPr sz="3132"/>
            </a:lvl1pPr>
          </a:lstStyle>
          <a:p>
            <a:pPr/>
            <a:r>
              <a:t>Reference Societies (Top References)</a:t>
            </a:r>
          </a:p>
        </p:txBody>
      </p:sp>
      <p:graphicFrame>
        <p:nvGraphicFramePr>
          <p:cNvPr id="172" name="Chart 5"/>
          <p:cNvGraphicFramePr/>
          <p:nvPr/>
        </p:nvGraphicFramePr>
        <p:xfrm>
          <a:off x="144780" y="965026"/>
          <a:ext cx="8751570" cy="552357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00" y="0"/>
            <a:ext cx="90678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Countries coded (n=14)</a:t>
            </a:r>
          </a:p>
        </p:txBody>
      </p:sp>
      <p:sp>
        <p:nvSpPr>
          <p:cNvPr id="102" name="Content Placeholder 5"/>
          <p:cNvSpPr txBox="1"/>
          <p:nvPr>
            <p:ph type="body" sz="half" idx="1"/>
          </p:nvPr>
        </p:nvSpPr>
        <p:spPr>
          <a:xfrm>
            <a:off x="457200" y="1600200"/>
            <a:ext cx="441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Australia (10)</a:t>
            </a:r>
          </a:p>
          <a:p>
            <a:pPr marL="0" indent="0">
              <a:buSzTx/>
              <a:buNone/>
            </a:pPr>
            <a:r>
              <a:t>Brazil (10)</a:t>
            </a:r>
          </a:p>
          <a:p>
            <a:pPr marL="0" indent="0">
              <a:buSzTx/>
              <a:buNone/>
            </a:pPr>
            <a:r>
              <a:t>Canada (10)</a:t>
            </a:r>
          </a:p>
          <a:p>
            <a:pPr marL="0" indent="0">
              <a:buSzTx/>
              <a:buNone/>
            </a:pPr>
            <a:r>
              <a:t>China – Hong Kong (10)</a:t>
            </a:r>
          </a:p>
          <a:p>
            <a:pPr marL="0" indent="0">
              <a:buSzTx/>
              <a:buNone/>
            </a:pPr>
            <a:r>
              <a:t>China – BSJZ (10)</a:t>
            </a:r>
          </a:p>
          <a:p>
            <a:pPr marL="0" indent="0">
              <a:buSzTx/>
              <a:buNone/>
            </a:pPr>
            <a:r>
              <a:t>Estonia (8)</a:t>
            </a:r>
          </a:p>
          <a:p>
            <a:pPr marL="0" indent="0">
              <a:buSzTx/>
              <a:buNone/>
            </a:pPr>
            <a:r>
              <a:t>Finland (9)</a:t>
            </a:r>
          </a:p>
          <a:p>
            <a:pPr marL="0" indent="0">
              <a:buSzTx/>
              <a:buNone/>
            </a:pPr>
            <a:r>
              <a:t>France (10)</a:t>
            </a:r>
          </a:p>
        </p:txBody>
      </p:sp>
      <p:sp>
        <p:nvSpPr>
          <p:cNvPr id="103" name="Content Placeholder 3"/>
          <p:cNvSpPr txBox="1"/>
          <p:nvPr/>
        </p:nvSpPr>
        <p:spPr>
          <a:xfrm>
            <a:off x="5151120" y="1600199"/>
            <a:ext cx="394716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Indonesia (10)</a:t>
            </a:r>
          </a:p>
          <a:p>
            <a:pPr>
              <a:spcBef>
                <a:spcPts val="600"/>
              </a:spcBef>
              <a:defRPr sz="2800"/>
            </a:pPr>
            <a:r>
              <a:t>Italy (11)</a:t>
            </a:r>
          </a:p>
          <a:p>
            <a:pPr>
              <a:spcBef>
                <a:spcPts val="600"/>
              </a:spcBef>
              <a:defRPr sz="2800"/>
            </a:pPr>
            <a:r>
              <a:t>New Zealand (14)</a:t>
            </a:r>
          </a:p>
          <a:p>
            <a:pPr>
              <a:spcBef>
                <a:spcPts val="600"/>
              </a:spcBef>
              <a:defRPr sz="2800"/>
            </a:pPr>
            <a:r>
              <a:t>Peru (10)</a:t>
            </a:r>
          </a:p>
          <a:p>
            <a:pPr>
              <a:spcBef>
                <a:spcPts val="600"/>
              </a:spcBef>
              <a:defRPr sz="2800"/>
            </a:pPr>
            <a:r>
              <a:t>Singapore (10)</a:t>
            </a:r>
          </a:p>
          <a:p>
            <a:pPr>
              <a:spcBef>
                <a:spcPts val="600"/>
              </a:spcBef>
              <a:defRPr sz="2800"/>
            </a:pPr>
            <a:r>
              <a:t>Thailand (10)</a:t>
            </a:r>
          </a:p>
          <a:p>
            <a:pPr>
              <a:spcBef>
                <a:spcPts val="600"/>
              </a:spcBef>
              <a:defRPr sz="2800"/>
            </a:pPr>
            <a:r>
              <a:t>United Kingdom (20)</a:t>
            </a:r>
          </a:p>
          <a:p>
            <a:pPr>
              <a:spcBef>
                <a:spcPts val="600"/>
              </a:spcBef>
              <a:defRPr sz="2800"/>
            </a:pPr>
            <a:r>
              <a:t>United States 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Chart 6"/>
          <p:cNvGraphicFramePr/>
          <p:nvPr/>
        </p:nvGraphicFramePr>
        <p:xfrm>
          <a:off x="234950" y="812626"/>
          <a:ext cx="8393132" cy="550452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08" name="Title 1"/>
          <p:cNvSpPr txBox="1"/>
          <p:nvPr>
            <p:ph type="title"/>
          </p:nvPr>
        </p:nvSpPr>
        <p:spPr>
          <a:xfrm>
            <a:off x="457200" y="38100"/>
            <a:ext cx="8229600" cy="5715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Media attention, by day/date</a:t>
            </a:r>
          </a:p>
        </p:txBody>
      </p:sp>
      <p:grpSp>
        <p:nvGrpSpPr>
          <p:cNvPr id="116" name="Cloud Callout 4"/>
          <p:cNvGrpSpPr/>
          <p:nvPr/>
        </p:nvGrpSpPr>
        <p:grpSpPr>
          <a:xfrm>
            <a:off x="4003299" y="2030929"/>
            <a:ext cx="2245904" cy="1348465"/>
            <a:chOff x="0" y="0"/>
            <a:chExt cx="2245903" cy="1348464"/>
          </a:xfrm>
        </p:grpSpPr>
        <p:grpSp>
          <p:nvGrpSpPr>
            <p:cNvPr id="114" name="Group"/>
            <p:cNvGrpSpPr/>
            <p:nvPr/>
          </p:nvGrpSpPr>
          <p:grpSpPr>
            <a:xfrm>
              <a:off x="-1" y="0"/>
              <a:ext cx="2245904" cy="1348465"/>
              <a:chOff x="0" y="0"/>
              <a:chExt cx="2245902" cy="1348463"/>
            </a:xfrm>
          </p:grpSpPr>
          <p:sp>
            <p:nvSpPr>
              <p:cNvPr id="109" name="Shape"/>
              <p:cNvSpPr/>
              <p:nvPr/>
            </p:nvSpPr>
            <p:spPr>
              <a:xfrm>
                <a:off x="567279" y="-1"/>
                <a:ext cx="1678624" cy="1145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Circle"/>
              <p:cNvSpPr/>
              <p:nvPr/>
            </p:nvSpPr>
            <p:spPr>
              <a:xfrm>
                <a:off x="435238" y="949851"/>
                <a:ext cx="190501" cy="190501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1" name="Circle"/>
              <p:cNvSpPr/>
              <p:nvPr/>
            </p:nvSpPr>
            <p:spPr>
              <a:xfrm>
                <a:off x="189737" y="1132592"/>
                <a:ext cx="127001" cy="127001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" name="Circle"/>
              <p:cNvSpPr/>
              <p:nvPr/>
            </p:nvSpPr>
            <p:spPr>
              <a:xfrm>
                <a:off x="0" y="1284964"/>
                <a:ext cx="63500" cy="63501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Shape"/>
              <p:cNvSpPr/>
              <p:nvPr/>
            </p:nvSpPr>
            <p:spPr>
              <a:xfrm>
                <a:off x="652516" y="58233"/>
                <a:ext cx="1538180" cy="972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15" name="PISA 2018 Release Date"/>
            <p:cNvSpPr txBox="1"/>
            <p:nvPr/>
          </p:nvSpPr>
          <p:spPr>
            <a:xfrm>
              <a:off x="845469" y="172324"/>
              <a:ext cx="1003654" cy="73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PISA 2018 Release Date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457200" y="274638"/>
            <a:ext cx="8229600" cy="7159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Media attention, by location</a:t>
            </a:r>
          </a:p>
        </p:txBody>
      </p:sp>
      <p:graphicFrame>
        <p:nvGraphicFramePr>
          <p:cNvPr id="119" name="Chart 6"/>
          <p:cNvGraphicFramePr/>
          <p:nvPr/>
        </p:nvGraphicFramePr>
        <p:xfrm>
          <a:off x="670983" y="1390476"/>
          <a:ext cx="8038433" cy="490762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pSp>
        <p:nvGrpSpPr>
          <p:cNvPr id="127" name="Cloud Callout 5"/>
          <p:cNvGrpSpPr/>
          <p:nvPr/>
        </p:nvGrpSpPr>
        <p:grpSpPr>
          <a:xfrm>
            <a:off x="5767874" y="2427200"/>
            <a:ext cx="2919923" cy="1450615"/>
            <a:chOff x="0" y="0"/>
            <a:chExt cx="2919921" cy="1450613"/>
          </a:xfrm>
        </p:grpSpPr>
        <p:grpSp>
          <p:nvGrpSpPr>
            <p:cNvPr id="125" name="Group"/>
            <p:cNvGrpSpPr/>
            <p:nvPr/>
          </p:nvGrpSpPr>
          <p:grpSpPr>
            <a:xfrm>
              <a:off x="0" y="-1"/>
              <a:ext cx="2919922" cy="1450615"/>
              <a:chOff x="0" y="0"/>
              <a:chExt cx="2919921" cy="1450613"/>
            </a:xfrm>
          </p:grpSpPr>
          <p:sp>
            <p:nvSpPr>
              <p:cNvPr id="120" name="Shape"/>
              <p:cNvSpPr/>
              <p:nvPr/>
            </p:nvSpPr>
            <p:spPr>
              <a:xfrm>
                <a:off x="834776" y="-1"/>
                <a:ext cx="2085147" cy="1450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lnTo>
                      <a:pt x="18513" y="2598"/>
                    </a:ln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>
                <a:off x="490369" y="773913"/>
                <a:ext cx="241301" cy="241301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>
                <a:off x="205348" y="859149"/>
                <a:ext cx="160868" cy="160867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Circle"/>
              <p:cNvSpPr/>
              <p:nvPr/>
            </p:nvSpPr>
            <p:spPr>
              <a:xfrm>
                <a:off x="0" y="933357"/>
                <a:ext cx="80435" cy="80435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Shape"/>
              <p:cNvSpPr/>
              <p:nvPr/>
            </p:nvSpPr>
            <p:spPr>
              <a:xfrm>
                <a:off x="940655" y="73762"/>
                <a:ext cx="1910690" cy="1231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lnTo>
                      <a:pt x="7802" y="21600"/>
                    </a:ln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26" name="Local news, online, forums, etc."/>
            <p:cNvSpPr txBox="1"/>
            <p:nvPr/>
          </p:nvSpPr>
          <p:spPr>
            <a:xfrm>
              <a:off x="1169265" y="227034"/>
              <a:ext cx="1268859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Local news, online, forums, etc.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Chart 1"/>
          <p:cNvGraphicFramePr/>
          <p:nvPr/>
        </p:nvGraphicFramePr>
        <p:xfrm>
          <a:off x="1770271" y="1381730"/>
          <a:ext cx="5334129" cy="533413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30" name="Visu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457200" y="274638"/>
            <a:ext cx="8229600" cy="56356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What kind of visuals?</a:t>
            </a:r>
          </a:p>
        </p:txBody>
      </p:sp>
      <p:graphicFrame>
        <p:nvGraphicFramePr>
          <p:cNvPr id="133" name="Chart 4"/>
          <p:cNvGraphicFramePr/>
          <p:nvPr/>
        </p:nvGraphicFramePr>
        <p:xfrm>
          <a:off x="300990" y="1075035"/>
          <a:ext cx="8502323" cy="541373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41247">
              <a:defRPr sz="3588"/>
            </a:pPr>
            <a:r>
              <a:t>How does the article (in what form) present </a:t>
            </a:r>
            <a:br/>
            <a:r>
              <a:t>PISA results?</a:t>
            </a:r>
          </a:p>
        </p:txBody>
      </p:sp>
      <p:graphicFrame>
        <p:nvGraphicFramePr>
          <p:cNvPr id="136" name="Chart 4"/>
          <p:cNvGraphicFramePr/>
          <p:nvPr/>
        </p:nvGraphicFramePr>
        <p:xfrm>
          <a:off x="464396" y="1445667"/>
          <a:ext cx="8262633" cy="503346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/>
            </a:lvl1pPr>
          </a:lstStyle>
          <a:p>
            <a:pPr/>
            <a:r>
              <a:t>Does the article provide description and/or details about PISA? </a:t>
            </a:r>
          </a:p>
        </p:txBody>
      </p:sp>
      <p:graphicFrame>
        <p:nvGraphicFramePr>
          <p:cNvPr id="139" name="Chart 4"/>
          <p:cNvGraphicFramePr/>
          <p:nvPr/>
        </p:nvGraphicFramePr>
        <p:xfrm>
          <a:off x="300990" y="1608435"/>
          <a:ext cx="8570481" cy="49454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