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2"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B11EF-FE3A-4C46-A667-247C517A7158}" v="6" dt="2024-03-19T15:30:22.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35"/>
    <p:restoredTop sz="82913"/>
  </p:normalViewPr>
  <p:slideViewPr>
    <p:cSldViewPr snapToGrid="0">
      <p:cViewPr varScale="1">
        <p:scale>
          <a:sx n="85" d="100"/>
          <a:sy n="85"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316F4-6536-C943-A92D-687CCD03D992}"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F0811-F2FB-4E4F-A689-99B53E852FF1}" type="slidenum">
              <a:rPr lang="en-US" smtClean="0"/>
              <a:t>‹#›</a:t>
            </a:fld>
            <a:endParaRPr lang="en-US"/>
          </a:p>
        </p:txBody>
      </p:sp>
    </p:spTree>
    <p:extLst>
      <p:ext uri="{BB962C8B-B14F-4D97-AF65-F5344CB8AC3E}">
        <p14:creationId xmlns:p14="http://schemas.microsoft.com/office/powerpoint/2010/main" val="3004647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highlight>
                  <a:srgbClr val="FFFF00"/>
                </a:highlight>
              </a:rPr>
              <a:t>Note from MM: to repull this data would need both screening surveys, both baseline surveys, RZ survey, and Pt excluded survey</a:t>
            </a:r>
          </a:p>
          <a:p>
            <a:endParaRPr lang="en-US" b="1" u="sng" dirty="0">
              <a:highlight>
                <a:srgbClr val="FFFF00"/>
              </a:highlight>
            </a:endParaRPr>
          </a:p>
          <a:p>
            <a:r>
              <a:rPr lang="en-US" b="1" u="sng" dirty="0">
                <a:highlight>
                  <a:srgbClr val="FFFF00"/>
                </a:highlight>
              </a:rPr>
              <a:t>Note: MM removed “did not complete screening” since it is messy as some folks clicked into the survey so it created a new study id, but didn’t do anything at all within the survey (HB previously told me we should remove these ones who just clicked in but did nothing but MM ran out of time </a:t>
            </a:r>
            <a:r>
              <a:rPr lang="en-US" b="1" u="sng" dirty="0">
                <a:highlight>
                  <a:srgbClr val="FFFF00"/>
                </a:highlight>
                <a:sym typeface="Wingdings" pitchFamily="2" charset="2"/>
              </a:rPr>
              <a:t> I am sorry)</a:t>
            </a:r>
            <a:endParaRPr lang="en-US" b="1" u="sng" dirty="0">
              <a:highlight>
                <a:srgbClr val="FFFF00"/>
              </a:highlight>
            </a:endParaRPr>
          </a:p>
          <a:p>
            <a:endParaRPr lang="en-US" dirty="0"/>
          </a:p>
          <a:p>
            <a:endParaRPr lang="en-US" dirty="0"/>
          </a:p>
        </p:txBody>
      </p:sp>
      <p:sp>
        <p:nvSpPr>
          <p:cNvPr id="4" name="Slide Number Placeholder 3"/>
          <p:cNvSpPr>
            <a:spLocks noGrp="1"/>
          </p:cNvSpPr>
          <p:nvPr>
            <p:ph type="sldNum" sz="quarter" idx="5"/>
          </p:nvPr>
        </p:nvSpPr>
        <p:spPr/>
        <p:txBody>
          <a:bodyPr/>
          <a:lstStyle/>
          <a:p>
            <a:fld id="{300F0811-F2FB-4E4F-A689-99B53E852FF1}" type="slidenum">
              <a:rPr lang="en-US" smtClean="0"/>
              <a:t>1</a:t>
            </a:fld>
            <a:endParaRPr lang="en-US"/>
          </a:p>
        </p:txBody>
      </p:sp>
    </p:spTree>
    <p:extLst>
      <p:ext uri="{BB962C8B-B14F-4D97-AF65-F5344CB8AC3E}">
        <p14:creationId xmlns:p14="http://schemas.microsoft.com/office/powerpoint/2010/main" val="344520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2C85319-BAC3-B344-A87A-E0373B2D96A0}" type="datetimeFigureOut">
              <a:rPr lang="en-US" smtClean="0"/>
              <a:t>4/26/24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17415875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85319-BAC3-B344-A87A-E0373B2D96A0}"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265165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85319-BAC3-B344-A87A-E0373B2D96A0}"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316018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C85319-BAC3-B344-A87A-E0373B2D96A0}" type="datetimeFigureOut">
              <a:rPr lang="en-US" smtClean="0"/>
              <a:t>4/26/24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336971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2C85319-BAC3-B344-A87A-E0373B2D96A0}" type="datetimeFigureOut">
              <a:rPr lang="en-US" smtClean="0"/>
              <a:t>4/26/24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20919224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2C85319-BAC3-B344-A87A-E0373B2D96A0}" type="datetimeFigureOut">
              <a:rPr lang="en-US" smtClean="0"/>
              <a:t>4/26/24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320858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2C85319-BAC3-B344-A87A-E0373B2D96A0}" type="datetimeFigureOut">
              <a:rPr lang="en-US" smtClean="0"/>
              <a:t>4/26/24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18ADF-7ACA-A54A-9B78-FFCD1706E6C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6985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C85319-BAC3-B344-A87A-E0373B2D96A0}" type="datetimeFigureOut">
              <a:rPr lang="en-US" smtClean="0"/>
              <a:t>4/26/24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7492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85319-BAC3-B344-A87A-E0373B2D96A0}" type="datetimeFigureOut">
              <a:rPr lang="en-US" smtClean="0"/>
              <a:t>4/26/24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298507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2C85319-BAC3-B344-A87A-E0373B2D96A0}" type="datetimeFigureOut">
              <a:rPr lang="en-US" smtClean="0"/>
              <a:t>4/26/24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361881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2C85319-BAC3-B344-A87A-E0373B2D96A0}" type="datetimeFigureOut">
              <a:rPr lang="en-US" smtClean="0"/>
              <a:t>4/26/24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1118ADF-7ACA-A54A-9B78-FFCD1706E6C4}" type="slidenum">
              <a:rPr lang="en-US" smtClean="0"/>
              <a:t>‹#›</a:t>
            </a:fld>
            <a:endParaRPr lang="en-US"/>
          </a:p>
        </p:txBody>
      </p:sp>
    </p:spTree>
    <p:extLst>
      <p:ext uri="{BB962C8B-B14F-4D97-AF65-F5344CB8AC3E}">
        <p14:creationId xmlns:p14="http://schemas.microsoft.com/office/powerpoint/2010/main" val="281694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2C85319-BAC3-B344-A87A-E0373B2D96A0}" type="datetimeFigureOut">
              <a:rPr lang="en-US" smtClean="0"/>
              <a:t>4/26/24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1118ADF-7ACA-A54A-9B78-FFCD1706E6C4}" type="slidenum">
              <a:rPr lang="en-US" smtClean="0"/>
              <a:t>‹#›</a:t>
            </a:fld>
            <a:endParaRPr lang="en-US"/>
          </a:p>
        </p:txBody>
      </p:sp>
    </p:spTree>
    <p:extLst>
      <p:ext uri="{BB962C8B-B14F-4D97-AF65-F5344CB8AC3E}">
        <p14:creationId xmlns:p14="http://schemas.microsoft.com/office/powerpoint/2010/main" val="1726935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81BE-CA5E-0E78-21EE-E9B942D416E5}"/>
              </a:ext>
            </a:extLst>
          </p:cNvPr>
          <p:cNvSpPr>
            <a:spLocks noGrp="1"/>
          </p:cNvSpPr>
          <p:nvPr>
            <p:ph type="title"/>
          </p:nvPr>
        </p:nvSpPr>
        <p:spPr>
          <a:xfrm>
            <a:off x="482873" y="379711"/>
            <a:ext cx="4974336" cy="981456"/>
          </a:xfrm>
        </p:spPr>
        <p:txBody>
          <a:bodyPr>
            <a:normAutofit fontScale="90000"/>
          </a:bodyPr>
          <a:lstStyle/>
          <a:p>
            <a:r>
              <a:rPr lang="en-US" dirty="0"/>
              <a:t>Recruitment &amp; Enrollment As of 4/26/24</a:t>
            </a:r>
          </a:p>
        </p:txBody>
      </p:sp>
      <p:sp>
        <p:nvSpPr>
          <p:cNvPr id="7" name="Rectangle 6">
            <a:extLst>
              <a:ext uri="{FF2B5EF4-FFF2-40B4-BE49-F238E27FC236}">
                <a16:creationId xmlns:a16="http://schemas.microsoft.com/office/drawing/2014/main" id="{F20E36EE-7700-8665-4A19-2F85DD9EE289}"/>
              </a:ext>
            </a:extLst>
          </p:cNvPr>
          <p:cNvSpPr/>
          <p:nvPr/>
        </p:nvSpPr>
        <p:spPr>
          <a:xfrm>
            <a:off x="6570784" y="511435"/>
            <a:ext cx="5503971" cy="306497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2613 completed screening</a:t>
            </a:r>
          </a:p>
          <a:p>
            <a:r>
              <a:rPr lang="en-US" dirty="0"/>
              <a:t>	Ineligible – 330</a:t>
            </a:r>
          </a:p>
          <a:p>
            <a:r>
              <a:rPr lang="en-US" dirty="0"/>
              <a:t>		Ineligible on initial screen - 202</a:t>
            </a:r>
          </a:p>
          <a:p>
            <a:r>
              <a:rPr lang="en-US" dirty="0"/>
              <a:t>		Did not create account – 128</a:t>
            </a:r>
          </a:p>
          <a:p>
            <a:r>
              <a:rPr lang="en-US" dirty="0"/>
              <a:t>	Eligible – did not consent – 99</a:t>
            </a:r>
          </a:p>
          <a:p>
            <a:r>
              <a:rPr lang="en-US" dirty="0"/>
              <a:t>	Eligible &amp; consented but fraudulent – 1,739</a:t>
            </a:r>
          </a:p>
          <a:p>
            <a:r>
              <a:rPr lang="en-US" dirty="0"/>
              <a:t>		After randomization – 267</a:t>
            </a:r>
          </a:p>
          <a:p>
            <a:r>
              <a:rPr lang="en-US" dirty="0"/>
              <a:t>		Before randomization – 1, 472</a:t>
            </a:r>
          </a:p>
          <a:p>
            <a:r>
              <a:rPr lang="en-US" dirty="0"/>
              <a:t>	Eligible, consented, randomized – 445</a:t>
            </a:r>
          </a:p>
        </p:txBody>
      </p:sp>
      <p:sp>
        <p:nvSpPr>
          <p:cNvPr id="8" name="Rectangle 7">
            <a:extLst>
              <a:ext uri="{FF2B5EF4-FFF2-40B4-BE49-F238E27FC236}">
                <a16:creationId xmlns:a16="http://schemas.microsoft.com/office/drawing/2014/main" id="{AAAF5178-5162-EDCE-D6B7-32D817A0F523}"/>
              </a:ext>
            </a:extLst>
          </p:cNvPr>
          <p:cNvSpPr/>
          <p:nvPr/>
        </p:nvSpPr>
        <p:spPr>
          <a:xfrm>
            <a:off x="482872" y="1677719"/>
            <a:ext cx="4974335" cy="189869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Eligible &amp; Randomized (N=445)</a:t>
            </a:r>
          </a:p>
          <a:p>
            <a:pPr marL="285750" indent="-285750">
              <a:buFont typeface="Arial" panose="020B0604020202020204" pitchFamily="34" charset="0"/>
              <a:buChar char="•"/>
            </a:pPr>
            <a:r>
              <a:rPr lang="en-US" sz="2400" dirty="0"/>
              <a:t>226 control </a:t>
            </a:r>
          </a:p>
          <a:p>
            <a:pPr marL="742950" lvl="1" indent="-285750">
              <a:buFont typeface="Arial" panose="020B0604020202020204" pitchFamily="34" charset="0"/>
              <a:buChar char="•"/>
            </a:pPr>
            <a:r>
              <a:rPr lang="en-US" sz="2400" dirty="0"/>
              <a:t>3 withdrawal</a:t>
            </a:r>
          </a:p>
          <a:p>
            <a:pPr marL="285750" indent="-285750">
              <a:buFont typeface="Arial" panose="020B0604020202020204" pitchFamily="34" charset="0"/>
              <a:buChar char="•"/>
            </a:pPr>
            <a:r>
              <a:rPr lang="en-US" sz="2400" dirty="0"/>
              <a:t>219 treatment</a:t>
            </a:r>
          </a:p>
          <a:p>
            <a:pPr marL="742950" lvl="1" indent="-285750">
              <a:buFont typeface="Arial" panose="020B0604020202020204" pitchFamily="34" charset="0"/>
              <a:buChar char="•"/>
            </a:pPr>
            <a:r>
              <a:rPr lang="en-US" sz="2400" dirty="0"/>
              <a:t>2 withdrawal</a:t>
            </a:r>
          </a:p>
        </p:txBody>
      </p:sp>
      <p:sp>
        <p:nvSpPr>
          <p:cNvPr id="4" name="TextBox 3">
            <a:extLst>
              <a:ext uri="{FF2B5EF4-FFF2-40B4-BE49-F238E27FC236}">
                <a16:creationId xmlns:a16="http://schemas.microsoft.com/office/drawing/2014/main" id="{13E0B5B5-329E-319D-E751-B2FD74A62C86}"/>
              </a:ext>
            </a:extLst>
          </p:cNvPr>
          <p:cNvSpPr txBox="1"/>
          <p:nvPr/>
        </p:nvSpPr>
        <p:spPr>
          <a:xfrm>
            <a:off x="185923" y="3892966"/>
            <a:ext cx="6097464" cy="2585323"/>
          </a:xfrm>
          <a:prstGeom prst="rect">
            <a:avLst/>
          </a:prstGeom>
          <a:solidFill>
            <a:schemeClr val="accent2">
              <a:lumMod val="60000"/>
              <a:lumOff val="40000"/>
            </a:schemeClr>
          </a:solidFill>
          <a:ln>
            <a:solidFill>
              <a:schemeClr val="tx1"/>
            </a:solidFill>
          </a:ln>
        </p:spPr>
        <p:txBody>
          <a:bodyPr wrap="square">
            <a:spAutoFit/>
          </a:bodyPr>
          <a:lstStyle/>
          <a:p>
            <a:r>
              <a:rPr lang="en-US" dirty="0"/>
              <a:t>Fraudulent / could not confirm human (1,739)</a:t>
            </a:r>
          </a:p>
          <a:p>
            <a:pPr marL="285750" indent="-285750">
              <a:buFont typeface="Arial" panose="020B0604020202020204" pitchFamily="34" charset="0"/>
              <a:buChar char="•"/>
            </a:pPr>
            <a:r>
              <a:rPr lang="en-US" dirty="0"/>
              <a:t>15 duplicate / overlapping entries</a:t>
            </a:r>
          </a:p>
          <a:p>
            <a:pPr marL="285750" indent="-285750">
              <a:buFont typeface="Arial" panose="020B0604020202020204" pitchFamily="34" charset="0"/>
              <a:buChar char="•"/>
            </a:pPr>
            <a:r>
              <a:rPr lang="en-US" dirty="0"/>
              <a:t>433 time spent unrealistic for human participant</a:t>
            </a:r>
          </a:p>
          <a:p>
            <a:pPr marL="285750" indent="-285750">
              <a:buFont typeface="Arial" panose="020B0604020202020204" pitchFamily="34" charset="0"/>
              <a:buChar char="•"/>
            </a:pPr>
            <a:r>
              <a:rPr lang="en-US" dirty="0"/>
              <a:t>321 did not verify contact information within 2 weeks</a:t>
            </a:r>
          </a:p>
          <a:p>
            <a:pPr marL="285750" indent="-285750">
              <a:buFont typeface="Arial" panose="020B0604020202020204" pitchFamily="34" charset="0"/>
              <a:buChar char="•"/>
            </a:pPr>
            <a:r>
              <a:rPr lang="en-US" dirty="0"/>
              <a:t>373 provided inconsistent contact information</a:t>
            </a:r>
          </a:p>
          <a:p>
            <a:pPr marL="285750" indent="-285750">
              <a:buFont typeface="Arial" panose="020B0604020202020204" pitchFamily="34" charset="0"/>
              <a:buChar char="•"/>
            </a:pPr>
            <a:r>
              <a:rPr lang="en-US" dirty="0"/>
              <a:t>597 identified as fraudulent by study team</a:t>
            </a:r>
          </a:p>
          <a:p>
            <a:pPr marL="742950" lvl="1" indent="-285750">
              <a:buFont typeface="Arial" panose="020B0604020202020204" pitchFamily="34" charset="0"/>
              <a:buChar char="•"/>
            </a:pPr>
            <a:r>
              <a:rPr lang="en-US" dirty="0"/>
              <a:t>10 invalid email address</a:t>
            </a:r>
          </a:p>
          <a:p>
            <a:pPr marL="742950" lvl="1" indent="-285750">
              <a:buFont typeface="Arial" panose="020B0604020202020204" pitchFamily="34" charset="0"/>
              <a:buChar char="•"/>
            </a:pPr>
            <a:r>
              <a:rPr lang="en-US" dirty="0"/>
              <a:t>124 invalid mailing address</a:t>
            </a:r>
          </a:p>
          <a:p>
            <a:pPr marL="742950" lvl="1" indent="-285750">
              <a:buFont typeface="Arial" panose="020B0604020202020204" pitchFamily="34" charset="0"/>
              <a:buChar char="•"/>
            </a:pPr>
            <a:r>
              <a:rPr lang="en-US" dirty="0"/>
              <a:t>463 invalid phone number</a:t>
            </a:r>
          </a:p>
        </p:txBody>
      </p:sp>
      <p:sp>
        <p:nvSpPr>
          <p:cNvPr id="5" name="Rectangle 4">
            <a:extLst>
              <a:ext uri="{FF2B5EF4-FFF2-40B4-BE49-F238E27FC236}">
                <a16:creationId xmlns:a16="http://schemas.microsoft.com/office/drawing/2014/main" id="{6210DC6B-72F8-B11E-A5B7-394F6323A243}"/>
              </a:ext>
            </a:extLst>
          </p:cNvPr>
          <p:cNvSpPr/>
          <p:nvPr/>
        </p:nvSpPr>
        <p:spPr>
          <a:xfrm>
            <a:off x="6877812" y="4151289"/>
            <a:ext cx="4440820" cy="185385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An expensive mistake</a:t>
            </a:r>
          </a:p>
          <a:p>
            <a:pPr algn="ctr"/>
            <a:endParaRPr lang="en-US" sz="2400" dirty="0"/>
          </a:p>
          <a:p>
            <a:pPr algn="ctr"/>
            <a:r>
              <a:rPr lang="en-US" sz="2400" dirty="0"/>
              <a:t>$12,000</a:t>
            </a:r>
          </a:p>
        </p:txBody>
      </p:sp>
    </p:spTree>
    <p:extLst>
      <p:ext uri="{BB962C8B-B14F-4D97-AF65-F5344CB8AC3E}">
        <p14:creationId xmlns:p14="http://schemas.microsoft.com/office/powerpoint/2010/main" val="69013624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f8a7bc4-e337-47a5-a0fc-0d512c0e05f1}" enabled="0" method="" siteId="{3f8a7bc4-e337-47a5-a0fc-0d512c0e05f1}" removed="1"/>
</clbl:labelList>
</file>

<file path=docProps/app.xml><?xml version="1.0" encoding="utf-8"?>
<Properties xmlns="http://schemas.openxmlformats.org/officeDocument/2006/extended-properties" xmlns:vt="http://schemas.openxmlformats.org/officeDocument/2006/docPropsVTypes">
  <Template>{1A86EC75-AFED-CC47-A1DF-14A159C59ECD}tf10001120</Template>
  <TotalTime>1861</TotalTime>
  <Words>234</Words>
  <Application>Microsoft Macintosh PowerPoint</Application>
  <PresentationFormat>Widescreen</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Wingdings</vt:lpstr>
      <vt:lpstr>Parcel</vt:lpstr>
      <vt:lpstr>Recruitment &amp; Enrollment As of 4/26/24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Updates</dc:title>
  <dc:creator>MADELINE KATHLEEN MOUREAU</dc:creator>
  <cp:lastModifiedBy>MADELINE KATHLEEN MOUREAU</cp:lastModifiedBy>
  <cp:revision>33</cp:revision>
  <dcterms:created xsi:type="dcterms:W3CDTF">2024-02-07T22:53:54Z</dcterms:created>
  <dcterms:modified xsi:type="dcterms:W3CDTF">2024-04-26T21:54:18Z</dcterms:modified>
</cp:coreProperties>
</file>