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Teko"/>
      <p:regular r:id="rId16"/>
      <p:bold r:id="rId17"/>
    </p:embeddedFon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36">
          <p15:clr>
            <a:srgbClr val="A4A3A4"/>
          </p15:clr>
        </p15:guide>
        <p15:guide id="2" pos="3840">
          <p15:clr>
            <a:srgbClr val="A4A3A4"/>
          </p15:clr>
        </p15:guide>
        <p15:guide id="3" pos="2933">
          <p15:clr>
            <a:srgbClr val="A4A3A4"/>
          </p15:clr>
        </p15:guide>
        <p15:guide id="4" orient="horz" pos="3135">
          <p15:clr>
            <a:srgbClr val="A4A3A4"/>
          </p15:clr>
        </p15:guide>
        <p15:guide id="5" orient="horz" pos="1207">
          <p15:clr>
            <a:srgbClr val="A4A3A4"/>
          </p15:clr>
        </p15:guide>
        <p15:guide id="6" pos="47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DEC188C-176B-4925-9E57-ADFCCFC789BB}">
  <a:tblStyle styleId="{ADEC188C-176B-4925-9E57-ADFCCFC789BB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36" orient="horz"/>
        <p:guide pos="3840"/>
        <p:guide pos="2933"/>
        <p:guide pos="3135" orient="horz"/>
        <p:guide pos="1207" orient="horz"/>
        <p:guide pos="474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Teko-bold.fntdata"/><Relationship Id="rId16" Type="http://schemas.openxmlformats.org/officeDocument/2006/relationships/font" Target="fonts/Tek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Gill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Gill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5" name="Google Shape;135;p4:notes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idea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Twitter features</a:t>
            </a:r>
            <a:endParaRPr/>
          </a:p>
        </p:txBody>
      </p:sp>
      <p:sp>
        <p:nvSpPr>
          <p:cNvPr id="143" name="Google Shape;143;p5:notes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idea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Twitter features</a:t>
            </a:r>
            <a:endParaRPr/>
          </a:p>
        </p:txBody>
      </p:sp>
      <p:sp>
        <p:nvSpPr>
          <p:cNvPr id="181" name="Google Shape;181;p7:notes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فارغ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عنوان ونص عمودي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rtl="1" algn="r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rtl="1" algn="r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rtl="1" algn="r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rtl="1" algn="r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عنوان ونص عموديان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عنوان ومحتوى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شريحة عنوان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rt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rt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rtl="1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rtl="1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rtl="1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rtl="1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rtl="1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rtl="1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عنوان المقطع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محتويان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مقارنة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عنوان فقط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محتوى مع تسمية توضيحية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5440" lvl="0" marL="457200" rtl="1" algn="r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rtl="1" algn="r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rtl="1" algn="r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rtl="1" algn="r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rtl="1" algn="r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rtl="1" algn="r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rtl="1" algn="r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rtl="1" algn="r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rtl="1" algn="r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صورة مع تسمية توضيحية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416169" y="879229"/>
            <a:ext cx="11359661" cy="50995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1" name="Google Shape;101;p13"/>
          <p:cNvCxnSpPr/>
          <p:nvPr/>
        </p:nvCxnSpPr>
        <p:spPr>
          <a:xfrm flipH="1" rot="10800000">
            <a:off x="3230351" y="1905186"/>
            <a:ext cx="1220102" cy="1283908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3"/>
          <p:cNvCxnSpPr/>
          <p:nvPr/>
        </p:nvCxnSpPr>
        <p:spPr>
          <a:xfrm rot="10800000">
            <a:off x="3068628" y="3038992"/>
            <a:ext cx="136951" cy="14757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3"/>
          <p:cNvSpPr/>
          <p:nvPr/>
        </p:nvSpPr>
        <p:spPr>
          <a:xfrm>
            <a:off x="2769685" y="3186563"/>
            <a:ext cx="144000" cy="144000"/>
          </a:xfrm>
          <a:prstGeom prst="donut">
            <a:avLst>
              <a:gd fmla="val 2444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3534124" y="2921168"/>
            <a:ext cx="51592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50ABF1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b="1" i="0" lang="en-US" sz="6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MPRINT SYSTEM</a:t>
            </a:r>
            <a:r>
              <a:rPr b="1" i="0" lang="en-US" sz="3600" u="none" cap="none" strike="noStrike">
                <a:solidFill>
                  <a:srgbClr val="50ABF1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endParaRPr b="1" i="0" sz="3600" u="none" cap="none" strike="noStrike">
              <a:solidFill>
                <a:srgbClr val="50ABF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5" name="Google Shape;105;p13"/>
          <p:cNvSpPr/>
          <p:nvPr/>
        </p:nvSpPr>
        <p:spPr>
          <a:xfrm rot="-5400000">
            <a:off x="3334352" y="2627290"/>
            <a:ext cx="925447" cy="1513203"/>
          </a:xfrm>
          <a:prstGeom prst="mathEqual">
            <a:avLst>
              <a:gd fmla="val 2563" name="adj1"/>
              <a:gd fmla="val 11760" name="adj2"/>
            </a:avLst>
          </a:prstGeom>
          <a:solidFill>
            <a:schemeClr val="l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3666424" y="2871429"/>
            <a:ext cx="261301" cy="780098"/>
          </a:xfrm>
          <a:prstGeom prst="mathEqual">
            <a:avLst>
              <a:gd fmla="val 4310" name="adj1"/>
              <a:gd fmla="val 11760" name="adj2"/>
            </a:avLst>
          </a:prstGeom>
          <a:solidFill>
            <a:schemeClr val="l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13"/>
          <p:cNvSpPr/>
          <p:nvPr/>
        </p:nvSpPr>
        <p:spPr>
          <a:xfrm rot="-10718928">
            <a:off x="3670420" y="3600845"/>
            <a:ext cx="254320" cy="264823"/>
          </a:xfrm>
          <a:prstGeom prst="blockArc">
            <a:avLst>
              <a:gd fmla="val 10695629" name="adj1"/>
              <a:gd fmla="val 21449708" name="adj2"/>
              <a:gd fmla="val 14758" name="adj3"/>
            </a:avLst>
          </a:prstGeom>
          <a:solidFill>
            <a:schemeClr val="l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2984372" y="2947451"/>
            <a:ext cx="108000" cy="10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3272391" y="2047601"/>
            <a:ext cx="1044000" cy="1044000"/>
          </a:xfrm>
          <a:prstGeom prst="donut">
            <a:avLst>
              <a:gd fmla="val 11582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3176351" y="3143737"/>
            <a:ext cx="108000" cy="10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1" name="Google Shape;111;p13"/>
          <p:cNvCxnSpPr/>
          <p:nvPr/>
        </p:nvCxnSpPr>
        <p:spPr>
          <a:xfrm rot="10800000">
            <a:off x="4459310" y="1961290"/>
            <a:ext cx="136951" cy="14757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3"/>
          <p:cNvSpPr/>
          <p:nvPr/>
        </p:nvSpPr>
        <p:spPr>
          <a:xfrm>
            <a:off x="4375054" y="1869749"/>
            <a:ext cx="108000" cy="10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4567033" y="2066035"/>
            <a:ext cx="108000" cy="10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4" name="Google Shape;114;p13"/>
          <p:cNvCxnSpPr/>
          <p:nvPr/>
        </p:nvCxnSpPr>
        <p:spPr>
          <a:xfrm flipH="1" rot="10800000">
            <a:off x="4596261" y="1660424"/>
            <a:ext cx="513630" cy="456509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3"/>
          <p:cNvCxnSpPr>
            <a:stCxn id="103" idx="7"/>
          </p:cNvCxnSpPr>
          <p:nvPr/>
        </p:nvCxnSpPr>
        <p:spPr>
          <a:xfrm flipH="1" rot="10800000">
            <a:off x="2892597" y="3007851"/>
            <a:ext cx="140700" cy="199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3"/>
          <p:cNvSpPr/>
          <p:nvPr/>
        </p:nvSpPr>
        <p:spPr>
          <a:xfrm>
            <a:off x="3454191" y="2201166"/>
            <a:ext cx="6804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14"/>
          <p:cNvGraphicFramePr/>
          <p:nvPr/>
        </p:nvGraphicFramePr>
        <p:xfrm>
          <a:off x="1967229" y="17678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{ADEC188C-176B-4925-9E57-ADFCCFC789BB}</a:tableStyleId>
              </a:tblPr>
              <a:tblGrid>
                <a:gridCol w="2752525"/>
                <a:gridCol w="2752525"/>
                <a:gridCol w="2752525"/>
              </a:tblGrid>
              <a:tr h="47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72450">
                <a:tc>
                  <a:txBody>
                    <a:bodyPr/>
                    <a:lstStyle/>
                    <a:p>
                      <a:pPr indent="0" lvl="0" marL="88900" marR="88900" rtl="1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436000389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1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أثير ماجد الحازمي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50">
                <a:tc>
                  <a:txBody>
                    <a:bodyPr/>
                    <a:lstStyle/>
                    <a:p>
                      <a:pPr indent="0" lvl="0" marL="88900" marR="88900" rtl="1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436001115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1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إلهام مسفر الاسمري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50">
                <a:tc>
                  <a:txBody>
                    <a:bodyPr/>
                    <a:lstStyle/>
                    <a:p>
                      <a:pPr indent="0" lvl="0" marL="88900" marR="88900" rtl="1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436039450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1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شهد عماد السيد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50">
                <a:tc>
                  <a:txBody>
                    <a:bodyPr/>
                    <a:lstStyle/>
                    <a:p>
                      <a:pPr indent="0" lvl="0" marL="88900" marR="88900" rtl="1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436001850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1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ليان صالح الاحمدي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50">
                <a:tc>
                  <a:txBody>
                    <a:bodyPr/>
                    <a:lstStyle/>
                    <a:p>
                      <a:pPr indent="0" lvl="0" marL="88900" marR="88900" rtl="1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436000308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1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هديل يوسف الردادي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2" name="Google Shape;122;p14"/>
          <p:cNvCxnSpPr/>
          <p:nvPr/>
        </p:nvCxnSpPr>
        <p:spPr>
          <a:xfrm>
            <a:off x="4411980" y="1143000"/>
            <a:ext cx="3368040" cy="0"/>
          </a:xfrm>
          <a:prstGeom prst="straightConnector1">
            <a:avLst/>
          </a:prstGeom>
          <a:noFill/>
          <a:ln cap="flat" cmpd="sng" w="38100">
            <a:solidFill>
              <a:srgbClr val="45112E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23" name="Google Shape;123;p14"/>
          <p:cNvSpPr txBox="1"/>
          <p:nvPr/>
        </p:nvSpPr>
        <p:spPr>
          <a:xfrm>
            <a:off x="4671059" y="538193"/>
            <a:ext cx="28498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757575"/>
                </a:solidFill>
                <a:latin typeface="Gill Sans"/>
                <a:ea typeface="Gill Sans"/>
                <a:cs typeface="Gill Sans"/>
                <a:sym typeface="Gill Sans"/>
              </a:rPr>
              <a:t>Team member</a:t>
            </a:r>
            <a:endParaRPr b="0" i="0" sz="3200" u="none" cap="none" strike="noStrike">
              <a:solidFill>
                <a:srgbClr val="75757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2750818" y="5227315"/>
            <a:ext cx="64693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757575"/>
                </a:solidFill>
                <a:latin typeface="Gill Sans"/>
                <a:ea typeface="Gill Sans"/>
                <a:cs typeface="Gill Sans"/>
                <a:sym typeface="Gill Sans"/>
              </a:rPr>
              <a:t>Supervisor: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Dr. Loui Alarabi</a:t>
            </a:r>
            <a:endParaRPr b="0" i="0" sz="2800" u="none" cap="none" strike="noStrike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927947" y="3105037"/>
            <a:ext cx="3073914" cy="116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>
                <a:solidFill>
                  <a:srgbClr val="262626"/>
                </a:solidFill>
              </a:rPr>
              <a:t>OUTLINE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130" name="Google Shape;130;p15"/>
          <p:cNvSpPr txBox="1"/>
          <p:nvPr>
            <p:ph idx="1" type="body"/>
          </p:nvPr>
        </p:nvSpPr>
        <p:spPr>
          <a:xfrm>
            <a:off x="4795289" y="1494028"/>
            <a:ext cx="6144367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Introduction. 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System overview.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Implementation Challenge.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Demo.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Conclusion.</a:t>
            </a:r>
            <a:endParaRPr/>
          </a:p>
          <a:p>
            <a:pPr indent="0" lvl="0" marL="0" rtl="1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</a:t>
            </a:r>
            <a:endParaRPr sz="2000"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INTRODUCTION  </a:t>
            </a:r>
            <a:endParaRPr/>
          </a:p>
        </p:txBody>
      </p:sp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</a:t>
            </a:r>
            <a:endParaRPr sz="2000"/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581192" y="2180496"/>
            <a:ext cx="654719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What is Imprint system about?</a:t>
            </a:r>
            <a:endParaRPr/>
          </a:p>
          <a:p>
            <a:pPr indent="0" lvl="1" marL="324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/>
              <a:t>a capable system </a:t>
            </a:r>
            <a:r>
              <a:rPr lang="en-US" sz="1800">
                <a:solidFill>
                  <a:schemeClr val="accent1"/>
                </a:solidFill>
              </a:rPr>
              <a:t>to house </a:t>
            </a:r>
            <a:r>
              <a:rPr lang="en-US" sz="1800"/>
              <a:t>several method to cluster account, locate hashtag, and show evolution of hashtag to assign a value of these information for level up some aspects of </a:t>
            </a:r>
            <a:r>
              <a:rPr lang="en-US" sz="1800">
                <a:solidFill>
                  <a:schemeClr val="accent1"/>
                </a:solidFill>
              </a:rPr>
              <a:t>2030 vision </a:t>
            </a:r>
            <a:r>
              <a:rPr lang="en-US" sz="1800"/>
              <a:t>and for </a:t>
            </a:r>
            <a:r>
              <a:rPr lang="en-US" sz="1800">
                <a:solidFill>
                  <a:schemeClr val="accent1"/>
                </a:solidFill>
              </a:rPr>
              <a:t>information seekers</a:t>
            </a:r>
            <a:r>
              <a:rPr lang="en-US" sz="1800"/>
              <a:t>.</a:t>
            </a:r>
            <a:endParaRPr sz="1800"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  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SYSTEM OVERVIEW   </a:t>
            </a:r>
            <a:endParaRPr/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</a:t>
            </a:r>
            <a:endParaRPr sz="2000"/>
          </a:p>
        </p:txBody>
      </p:sp>
      <p:pic>
        <p:nvPicPr>
          <p:cNvPr descr="صورة تحتوي على رسم&#10;&#10;تم إنشاء الوصف تلقائياً"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2113" y="3600095"/>
            <a:ext cx="1148438" cy="114843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/>
          <p:nvPr/>
        </p:nvSpPr>
        <p:spPr>
          <a:xfrm>
            <a:off x="4436191" y="2469371"/>
            <a:ext cx="1414884" cy="3780000"/>
          </a:xfrm>
          <a:prstGeom prst="rect">
            <a:avLst/>
          </a:prstGeom>
          <a:noFill/>
          <a:ln cap="rnd" cmpd="sng" w="222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Web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interface</a:t>
            </a:r>
            <a:endParaRPr b="0" i="0" sz="1800" u="none" cap="none" strike="noStrik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254105" y="2469371"/>
            <a:ext cx="1414884" cy="3780000"/>
          </a:xfrm>
          <a:prstGeom prst="rect">
            <a:avLst/>
          </a:prstGeom>
          <a:noFill/>
          <a:ln cap="rnd" cmpd="sng" w="222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indexer</a:t>
            </a:r>
            <a:endParaRPr b="0" i="0" sz="1800" u="none" cap="none" strike="noStrik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8072019" y="2469371"/>
            <a:ext cx="1504600" cy="1021314"/>
          </a:xfrm>
          <a:prstGeom prst="rect">
            <a:avLst/>
          </a:prstGeom>
          <a:noFill/>
          <a:ln cap="rnd" cmpd="sng" w="222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Preprocessor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8072018" y="3848714"/>
            <a:ext cx="1504597" cy="1021314"/>
          </a:xfrm>
          <a:prstGeom prst="rect">
            <a:avLst/>
          </a:prstGeom>
          <a:noFill/>
          <a:ln cap="rnd" cmpd="sng" w="222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Knowledge discovery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module </a:t>
            </a:r>
            <a:endParaRPr b="0" i="0" sz="1800" u="none" cap="none" strike="noStrik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8072018" y="5228057"/>
            <a:ext cx="1504593" cy="1021314"/>
          </a:xfrm>
          <a:prstGeom prst="rect">
            <a:avLst/>
          </a:prstGeom>
          <a:noFill/>
          <a:ln cap="rnd" cmpd="sng" w="222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Analyzer</a:t>
            </a:r>
            <a:endParaRPr b="0" i="0" sz="1800" u="none" cap="none" strike="noStrik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3" name="Google Shape;153;p17"/>
          <p:cNvCxnSpPr>
            <a:stCxn id="154" idx="2"/>
            <a:endCxn id="150" idx="0"/>
          </p:cNvCxnSpPr>
          <p:nvPr/>
        </p:nvCxnSpPr>
        <p:spPr>
          <a:xfrm flipH="1">
            <a:off x="8824380" y="2191503"/>
            <a:ext cx="4800" cy="2778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17"/>
          <p:cNvCxnSpPr/>
          <p:nvPr/>
        </p:nvCxnSpPr>
        <p:spPr>
          <a:xfrm rot="10800000">
            <a:off x="7668989" y="5726757"/>
            <a:ext cx="403030" cy="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17"/>
          <p:cNvCxnSpPr>
            <a:stCxn id="150" idx="2"/>
            <a:endCxn id="151" idx="0"/>
          </p:cNvCxnSpPr>
          <p:nvPr/>
        </p:nvCxnSpPr>
        <p:spPr>
          <a:xfrm>
            <a:off x="8824319" y="3490685"/>
            <a:ext cx="0" cy="3579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17"/>
          <p:cNvCxnSpPr/>
          <p:nvPr/>
        </p:nvCxnSpPr>
        <p:spPr>
          <a:xfrm>
            <a:off x="4038600" y="3490685"/>
            <a:ext cx="397591" cy="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4038600" y="5014685"/>
            <a:ext cx="397591" cy="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59" name="Google Shape;159;p17"/>
          <p:cNvCxnSpPr/>
          <p:nvPr/>
        </p:nvCxnSpPr>
        <p:spPr>
          <a:xfrm>
            <a:off x="5856514" y="3479799"/>
            <a:ext cx="397591" cy="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" name="Google Shape;160;p17"/>
          <p:cNvCxnSpPr/>
          <p:nvPr/>
        </p:nvCxnSpPr>
        <p:spPr>
          <a:xfrm>
            <a:off x="5856514" y="5003799"/>
            <a:ext cx="397591" cy="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54" name="Google Shape;154;p17"/>
          <p:cNvSpPr/>
          <p:nvPr/>
        </p:nvSpPr>
        <p:spPr>
          <a:xfrm>
            <a:off x="7503689" y="1822171"/>
            <a:ext cx="2650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Twitter micro blog stream 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3021307" y="3261930"/>
            <a:ext cx="10377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request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2995505" y="4807904"/>
            <a:ext cx="103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response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3" name="Google Shape;163;p17"/>
          <p:cNvCxnSpPr/>
          <p:nvPr/>
        </p:nvCxnSpPr>
        <p:spPr>
          <a:xfrm>
            <a:off x="8803296" y="4872351"/>
            <a:ext cx="0" cy="358029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TOPIC MODELING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1892707" y="4591662"/>
            <a:ext cx="1868129" cy="796413"/>
          </a:xfrm>
          <a:prstGeom prst="rect">
            <a:avLst/>
          </a:prstGeom>
          <a:noFill/>
          <a:ln cap="rnd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Data Pre-processing</a:t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8809708" y="4591663"/>
            <a:ext cx="1868129" cy="796413"/>
          </a:xfrm>
          <a:prstGeom prst="rect">
            <a:avLst/>
          </a:prstGeom>
          <a:noFill/>
          <a:ln cap="rnd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classify a tweet text </a:t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6504041" y="4592688"/>
            <a:ext cx="1868129" cy="796413"/>
          </a:xfrm>
          <a:prstGeom prst="rect">
            <a:avLst/>
          </a:prstGeom>
          <a:noFill/>
          <a:ln cap="rnd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assign the word </a:t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4198374" y="4591664"/>
            <a:ext cx="1868129" cy="796413"/>
          </a:xfrm>
          <a:prstGeom prst="rect">
            <a:avLst/>
          </a:prstGeom>
          <a:noFill/>
          <a:ln cap="rnd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Specify the number of topics</a:t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1052056" y="2432765"/>
            <a:ext cx="7816645" cy="1992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allocation (LDA) is a generative statistical model that allows sets of observations to be explained by unobserved groups that explain why some parts of the data are similar.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18"/>
          <p:cNvCxnSpPr>
            <a:stCxn id="169" idx="3"/>
            <a:endCxn id="172" idx="1"/>
          </p:cNvCxnSpPr>
          <p:nvPr/>
        </p:nvCxnSpPr>
        <p:spPr>
          <a:xfrm>
            <a:off x="3760836" y="4989869"/>
            <a:ext cx="437400" cy="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" name="Google Shape;175;p18"/>
          <p:cNvCxnSpPr>
            <a:stCxn id="172" idx="3"/>
            <a:endCxn id="171" idx="1"/>
          </p:cNvCxnSpPr>
          <p:nvPr/>
        </p:nvCxnSpPr>
        <p:spPr>
          <a:xfrm>
            <a:off x="6066503" y="4989871"/>
            <a:ext cx="437400" cy="9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18"/>
          <p:cNvCxnSpPr>
            <a:stCxn id="171" idx="3"/>
            <a:endCxn id="170" idx="1"/>
          </p:cNvCxnSpPr>
          <p:nvPr/>
        </p:nvCxnSpPr>
        <p:spPr>
          <a:xfrm flipH="1" rot="10800000">
            <a:off x="8372170" y="4989994"/>
            <a:ext cx="437400" cy="9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4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IMPLEMENTATION CHALLENGE  </a:t>
            </a:r>
            <a:endParaRPr/>
          </a:p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5</a:t>
            </a:r>
            <a:endParaRPr sz="2000"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Dealing with new environment like python and postgres.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Clean text method suit to the goal of the imprint system.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Filter data implementation.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Text classification.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DEMO </a:t>
            </a:r>
            <a:endParaRPr/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6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/>
        </p:nvSpPr>
        <p:spPr>
          <a:xfrm>
            <a:off x="3395098" y="2411792"/>
            <a:ext cx="578622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Thank you for listening.   </a:t>
            </a:r>
            <a:endParaRPr sz="5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1143000" y="792480"/>
            <a:ext cx="1905000" cy="527304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655320" y="792480"/>
            <a:ext cx="1905000" cy="527304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المقسوم">
  <a:themeElements>
    <a:clrScheme name="المقسوم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نسق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