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5BB5355-1E29-4BBE-9223-57CD5C8B7C24}" type="datetimeFigureOut">
              <a:rPr lang="en-CH" smtClean="0"/>
              <a:t>06/10/2023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A1926BF-0784-4790-AE02-A6577BB424EE}" type="slidenum">
              <a:rPr lang="en-CH" smtClean="0"/>
              <a:t>‹#›</a:t>
            </a:fld>
            <a:endParaRPr lang="en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9049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355-1E29-4BBE-9223-57CD5C8B7C24}" type="datetimeFigureOut">
              <a:rPr lang="en-CH" smtClean="0"/>
              <a:t>06/10/2023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26BF-0784-4790-AE02-A6577BB424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139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355-1E29-4BBE-9223-57CD5C8B7C24}" type="datetimeFigureOut">
              <a:rPr lang="en-CH" smtClean="0"/>
              <a:t>06/10/2023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26BF-0784-4790-AE02-A6577BB424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626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355-1E29-4BBE-9223-57CD5C8B7C24}" type="datetimeFigureOut">
              <a:rPr lang="en-CH" smtClean="0"/>
              <a:t>06/10/2023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26BF-0784-4790-AE02-A6577BB424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939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355-1E29-4BBE-9223-57CD5C8B7C24}" type="datetimeFigureOut">
              <a:rPr lang="en-CH" smtClean="0"/>
              <a:t>06/10/2023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26BF-0784-4790-AE02-A6577BB424EE}" type="slidenum">
              <a:rPr lang="en-CH" smtClean="0"/>
              <a:t>‹#›</a:t>
            </a:fld>
            <a:endParaRPr lang="en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925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355-1E29-4BBE-9223-57CD5C8B7C24}" type="datetimeFigureOut">
              <a:rPr lang="en-CH" smtClean="0"/>
              <a:t>06/10/2023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26BF-0784-4790-AE02-A6577BB424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24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355-1E29-4BBE-9223-57CD5C8B7C24}" type="datetimeFigureOut">
              <a:rPr lang="en-CH" smtClean="0"/>
              <a:t>06/10/2023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26BF-0784-4790-AE02-A6577BB424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577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355-1E29-4BBE-9223-57CD5C8B7C24}" type="datetimeFigureOut">
              <a:rPr lang="en-CH" smtClean="0"/>
              <a:t>06/10/2023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26BF-0784-4790-AE02-A6577BB424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896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355-1E29-4BBE-9223-57CD5C8B7C24}" type="datetimeFigureOut">
              <a:rPr lang="en-CH" smtClean="0"/>
              <a:t>06/10/2023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26BF-0784-4790-AE02-A6577BB424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809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355-1E29-4BBE-9223-57CD5C8B7C24}" type="datetimeFigureOut">
              <a:rPr lang="en-CH" smtClean="0"/>
              <a:t>06/10/2023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26BF-0784-4790-AE02-A6577BB424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165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355-1E29-4BBE-9223-57CD5C8B7C24}" type="datetimeFigureOut">
              <a:rPr lang="en-CH" smtClean="0"/>
              <a:t>06/10/2023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26BF-0784-4790-AE02-A6577BB424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666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5BB5355-1E29-4BBE-9223-57CD5C8B7C24}" type="datetimeFigureOut">
              <a:rPr lang="en-CH" smtClean="0"/>
              <a:t>06/10/2023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1926BF-0784-4790-AE02-A6577BB424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810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facial-keypoints-detection/overvie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4164-84E9-FE2D-3BF1-7453F00AA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Facial recognition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2A2C0-BB30-458C-CDA9-A99701B6E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Lucas Mariétan 06.10.23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3600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335A-A0A5-0E06-A46F-00E68462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0784-D495-1DC2-8799-40E34506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score of RMSE = 2.14 on Kaggle (should have kept color code below)</a:t>
            </a: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80E2E-DF79-5D1F-1A19-BE6449150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762" y="2278210"/>
            <a:ext cx="3991470" cy="3972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7E65C-76F4-D110-4EB3-59EB25391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19" y="2352375"/>
            <a:ext cx="5366026" cy="402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3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9E8E-AE81-A88C-EE88-D3A8F9AF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EE44-7082-5772-41F4-C69751C2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Executive Summary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Methodology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Results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Appendix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2798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2F35-E121-D081-1D1B-87995B03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0137-65A5-1DC1-4E68-1E80FB94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Convoluted neural networks provide the best performance under the following conditions:</a:t>
            </a:r>
          </a:p>
          <a:p>
            <a:pPr lvl="1"/>
            <a:r>
              <a:rPr lang="en-US" sz="1800" dirty="0"/>
              <a:t>Specialized nets for specific tasks, for example a specialist predicts the position of the nose tip.</a:t>
            </a:r>
          </a:p>
          <a:p>
            <a:pPr lvl="1"/>
            <a:r>
              <a:rPr lang="en-US" sz="1800" dirty="0"/>
              <a:t>Learning rate and momentum linearly dependent on the epochs</a:t>
            </a:r>
          </a:p>
          <a:p>
            <a:pPr lvl="1"/>
            <a:r>
              <a:rPr lang="en-US" sz="1800" dirty="0"/>
              <a:t>Regularization techniques</a:t>
            </a:r>
          </a:p>
          <a:p>
            <a:pPr lvl="1"/>
            <a:endParaRPr lang="en-US" dirty="0"/>
          </a:p>
          <a:p>
            <a:r>
              <a:rPr lang="en-US" dirty="0"/>
              <a:t>This work must be seen as an introduction to neural networks, i.e. no extensive research on optimization of parameters.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2466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67BD-6F7A-B2C2-B710-BEA2B98A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4F47-DD16-D195-37C5-27F8FA689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objective of this task is to predict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keypoint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positions on face images. This can be used as a building block in several applications, such as: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tracking faces in images and video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analysing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 facial expressions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detecting dysmorphic facial signs for medical diagnosis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biometrics / face recognition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2921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A4C9-1AC6-01FA-94D2-D01E9791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summary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A332-4AC1-8343-2760-5F4AA490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Kaggle challenge </a:t>
            </a:r>
            <a:r>
              <a:rPr lang="fr-FR" dirty="0">
                <a:hlinkClick r:id="rId2"/>
              </a:rPr>
              <a:t>Facial </a:t>
            </a:r>
            <a:r>
              <a:rPr lang="fr-FR" dirty="0" err="1">
                <a:hlinkClick r:id="rId2"/>
              </a:rPr>
              <a:t>Keypoints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Detection</a:t>
            </a:r>
            <a:r>
              <a:rPr lang="fr-FR" dirty="0">
                <a:hlinkClick r:id="rId2"/>
              </a:rPr>
              <a:t> | </a:t>
            </a:r>
            <a:r>
              <a:rPr lang="fr-FR" dirty="0" err="1">
                <a:hlinkClick r:id="rId2"/>
              </a:rPr>
              <a:t>Kaggle</a:t>
            </a:r>
            <a:endParaRPr lang="fr-FR" dirty="0"/>
          </a:p>
          <a:p>
            <a:r>
              <a:rPr lang="fr-FR" dirty="0"/>
              <a:t>Black and white 96x96 face </a:t>
            </a:r>
            <a:r>
              <a:rPr lang="fr-FR" dirty="0" err="1"/>
              <a:t>pictures</a:t>
            </a:r>
            <a:r>
              <a:rPr lang="fr-FR" dirty="0"/>
              <a:t>. Training set </a:t>
            </a:r>
            <a:r>
              <a:rPr lang="fr-FR" dirty="0" err="1"/>
              <a:t>labeled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up to 15 </a:t>
            </a:r>
            <a:r>
              <a:rPr lang="fr-FR" dirty="0" err="1"/>
              <a:t>keypoints</a:t>
            </a:r>
            <a:r>
              <a:rPr lang="fr-FR" dirty="0"/>
              <a:t> location (x and y </a:t>
            </a:r>
            <a:r>
              <a:rPr lang="fr-FR" dirty="0" err="1"/>
              <a:t>coordinates</a:t>
            </a:r>
            <a:r>
              <a:rPr lang="fr-FR" dirty="0"/>
              <a:t>).</a:t>
            </a:r>
          </a:p>
          <a:p>
            <a:r>
              <a:rPr lang="fr-FR" dirty="0" err="1"/>
              <a:t>Convoluted</a:t>
            </a:r>
            <a:r>
              <a:rPr lang="fr-FR" dirty="0"/>
              <a:t> </a:t>
            </a:r>
            <a:r>
              <a:rPr lang="fr-FR" dirty="0" err="1"/>
              <a:t>specialists</a:t>
            </a:r>
            <a:r>
              <a:rPr lang="fr-FR" dirty="0"/>
              <a:t> networks</a:t>
            </a:r>
          </a:p>
          <a:p>
            <a:r>
              <a:rPr lang="fr-FR" dirty="0"/>
              <a:t>RMSE to </a:t>
            </a:r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fr-FR" dirty="0" err="1"/>
              <a:t>predictions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4080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C137-1B08-FA47-DBA3-20FB1F1F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data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1FA5-16B0-8097-4C8A-1398925B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Each predicted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keypoint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is specified by an (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x,y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) real-valued pair in the space of pixel indices. There are max 15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keypoints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per image.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input image consists of a list of pixels (ordered by row), as integers in (0,255). The images are 96x96 pixels.</a:t>
            </a:r>
          </a:p>
          <a:p>
            <a:pPr algn="l" fontAlgn="base"/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Data files</a:t>
            </a:r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training.csv: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list of training 7049 images. Each row contains the (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x,y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) coordinates for 15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keypoints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, and image data as row-ordered list of pixels.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test.csv: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list of 1783 test images. Each row contains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ImageId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 and image data as row-ordered list of pixels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3418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7F0B-E827-A0F0-85EF-23553961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Base architecture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98E6-78DD-ABEA-E562-632250CA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129D8-7CE3-9C5D-DD30-37344DDF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5762921" cy="25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4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C33F-679E-988C-8986-9A30A8D7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Specialized head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6BDA5-E375-CE91-C1BA-52B9160A8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3730024"/>
            <a:ext cx="5613689" cy="110178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67CBBF-4AE8-F37B-929E-8A6E3A520666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Task prediction is divided into specialists, i.e. one model predicts the position of the center of the eyes, another predicts the nose tip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A fully connected layer is added on top of each specialist.</a:t>
            </a:r>
          </a:p>
          <a:p>
            <a:r>
              <a:rPr lang="en-US" dirty="0"/>
              <a:t>The output layer size depends on the number of </a:t>
            </a:r>
            <a:r>
              <a:rPr lang="en-US" dirty="0" err="1"/>
              <a:t>keypoints</a:t>
            </a:r>
            <a:r>
              <a:rPr lang="en-US" dirty="0"/>
              <a:t> for the corresponding specialist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9319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6ED5-96AF-9259-773B-2F8CBB7B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Hyperparameters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929A-775D-FE58-D285-713B75DF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rate and momentum decrease, respectively increase linearly with the epoch number.</a:t>
            </a:r>
          </a:p>
          <a:p>
            <a:r>
              <a:rPr lang="en-US" dirty="0"/>
              <a:t>Random shifting and flipping of images</a:t>
            </a:r>
          </a:p>
          <a:p>
            <a:r>
              <a:rPr lang="en-US" dirty="0"/>
              <a:t>Adam optimizer with gradient clipping at 1</a:t>
            </a:r>
          </a:p>
          <a:p>
            <a:r>
              <a:rPr lang="en-US" dirty="0"/>
              <a:t>Early stopping at 60 epochs (could have been smaller)</a:t>
            </a:r>
          </a:p>
          <a:p>
            <a:r>
              <a:rPr lang="en-US" dirty="0"/>
              <a:t>Batch size = 32</a:t>
            </a:r>
          </a:p>
          <a:p>
            <a:r>
              <a:rPr lang="en-US" dirty="0"/>
              <a:t>500 epochs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8868699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1853</TotalTime>
  <Words>414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Abadi</vt:lpstr>
      <vt:lpstr>Arial</vt:lpstr>
      <vt:lpstr>Century Schoolbook</vt:lpstr>
      <vt:lpstr>inherit</vt:lpstr>
      <vt:lpstr>Inter</vt:lpstr>
      <vt:lpstr>Wingdings 2</vt:lpstr>
      <vt:lpstr>View</vt:lpstr>
      <vt:lpstr>Facial recognition</vt:lpstr>
      <vt:lpstr>Outline</vt:lpstr>
      <vt:lpstr>Executive summary</vt:lpstr>
      <vt:lpstr>Introduction</vt:lpstr>
      <vt:lpstr>Methodology - summary</vt:lpstr>
      <vt:lpstr>Methodology - data</vt:lpstr>
      <vt:lpstr>Methodology – Base architecture</vt:lpstr>
      <vt:lpstr>Methodology – Specialized head</vt:lpstr>
      <vt:lpstr>Methodology - Hyperparameters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</dc:title>
  <dc:creator>Lucas Mariétan</dc:creator>
  <cp:lastModifiedBy>Lucas Mariétan</cp:lastModifiedBy>
  <cp:revision>2</cp:revision>
  <dcterms:created xsi:type="dcterms:W3CDTF">2023-10-06T10:32:02Z</dcterms:created>
  <dcterms:modified xsi:type="dcterms:W3CDTF">2023-10-07T17:25:11Z</dcterms:modified>
</cp:coreProperties>
</file>