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9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5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8A25963-47A3-410E-827E-D2E8D8725550}">
          <p14:sldIdLst>
            <p14:sldId id="256"/>
            <p14:sldId id="296"/>
            <p14:sldId id="258"/>
          </p14:sldIdLst>
        </p14:section>
        <p14:section name="Model-View Controller" id="{88A218D0-BAE1-4E32-9DF5-7A4AC86E2C57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Spring MVC" id="{A6A84B82-507D-4EC2-9DC5-F2A60B2E5150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Thymeleaf" id="{868870F9-BF8F-466D-8EEB-129EC289CF63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B5034CE0-1EA8-47EE-82FA-7BC788FB60A4}">
          <p14:sldIdLst>
            <p14:sldId id="287"/>
            <p14:sldId id="293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9" d="100"/>
          <a:sy n="99" d="100"/>
        </p:scale>
        <p:origin x="930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131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616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7144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93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4966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MVC, Spring and Thymeleaf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/>
              <a:t>Web Project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fiverr-res.cloudinary.com/images/t_main1,q_auto,f_auto/gigs/104961974/original/115a26d1dd15eb9dc31b93fc1032b8ce9c1d3e3c/develop-web-services-from-spring-framework.png">
            <a:extLst>
              <a:ext uri="{FF2B5EF4-FFF2-40B4-BE49-F238E27FC236}">
                <a16:creationId xmlns:a16="http://schemas.microsoft.com/office/drawing/2014/main" id="{A8A0BB43-1D00-46F2-89F2-F83AED9EB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25033" b="39655"/>
          <a:stretch/>
        </p:blipFill>
        <p:spPr bwMode="auto">
          <a:xfrm>
            <a:off x="882355" y="2185796"/>
            <a:ext cx="2529102" cy="25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2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fiverr-res.cloudinary.com/images/t_main1,q_auto,f_auto/gigs/104961974/original/115a26d1dd15eb9dc31b93fc1032b8ce9c1d3e3c/develop-web-services-from-spring-framework.png">
            <a:extLst>
              <a:ext uri="{FF2B5EF4-FFF2-40B4-BE49-F238E27FC236}">
                <a16:creationId xmlns:a16="http://schemas.microsoft.com/office/drawing/2014/main" id="{45D633F1-E450-4C23-B5CE-C18AD31E5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25033" b="39655"/>
          <a:stretch/>
        </p:blipFill>
        <p:spPr bwMode="auto">
          <a:xfrm>
            <a:off x="4831449" y="1385091"/>
            <a:ext cx="2529102" cy="25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B7D91B-EE83-4D39-9DDC-A1B479271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MVC == open source Web MVC </a:t>
            </a:r>
            <a:br>
              <a:rPr lang="en-GB" dirty="0"/>
            </a:br>
            <a:r>
              <a:rPr lang="en-GB" dirty="0"/>
              <a:t>framework for Java</a:t>
            </a:r>
          </a:p>
          <a:p>
            <a:pPr lvl="1"/>
            <a:r>
              <a:rPr lang="en-GB" dirty="0"/>
              <a:t>Developed by Pivotal Software</a:t>
            </a:r>
          </a:p>
          <a:p>
            <a:pPr lvl="1"/>
            <a:r>
              <a:rPr lang="en-GB" dirty="0">
                <a:hlinkClick r:id="rId2"/>
              </a:rPr>
              <a:t>https://spring.io</a:t>
            </a:r>
            <a:endParaRPr lang="en-GB" dirty="0"/>
          </a:p>
          <a:p>
            <a:r>
              <a:rPr lang="en-US" dirty="0"/>
              <a:t>Built top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Servlet API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C93657-7388-4930-A607-7BD88938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MVC</a:t>
            </a:r>
          </a:p>
        </p:txBody>
      </p:sp>
      <p:pic>
        <p:nvPicPr>
          <p:cNvPr id="7" name="Picture 4" descr="File:Pivotal Java Spring Logo.png">
            <a:extLst>
              <a:ext uri="{FF2B5EF4-FFF2-40B4-BE49-F238E27FC236}">
                <a16:creationId xmlns:a16="http://schemas.microsoft.com/office/drawing/2014/main" id="{489A9576-552A-4BEB-95A9-21FC096D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15" y="4559573"/>
            <a:ext cx="4340257" cy="14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10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9DDF38-458F-464A-A8A2-540AC31D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Simplifies building Spring applications</a:t>
            </a:r>
          </a:p>
          <a:p>
            <a:pPr>
              <a:buClr>
                <a:schemeClr val="tx1"/>
              </a:buClr>
            </a:pPr>
            <a:r>
              <a:rPr lang="en-GB" dirty="0"/>
              <a:t>Convention-over-configuration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Rapid application development with Spring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Create production-grade applications that you can "</a:t>
            </a:r>
            <a:r>
              <a:rPr lang="en-GB" b="1" dirty="0">
                <a:solidFill>
                  <a:schemeClr val="bg1"/>
                </a:solidFill>
              </a:rPr>
              <a:t>just run</a:t>
            </a:r>
            <a:r>
              <a:rPr lang="en-GB" dirty="0"/>
              <a:t>"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Automatically</a:t>
            </a:r>
            <a:r>
              <a:rPr lang="en-GB" dirty="0"/>
              <a:t> configure Spring Framework</a:t>
            </a:r>
          </a:p>
          <a:p>
            <a:pPr>
              <a:buClr>
                <a:schemeClr val="tx1"/>
              </a:buClr>
            </a:pPr>
            <a:r>
              <a:rPr lang="en-GB" dirty="0"/>
              <a:t>Built-in Web server (Tomcat)</a:t>
            </a:r>
          </a:p>
          <a:p>
            <a:pPr>
              <a:buClr>
                <a:schemeClr val="tx1"/>
              </a:buClr>
            </a:pPr>
            <a:r>
              <a:rPr lang="en-GB" dirty="0"/>
              <a:t>Integrates Spring MVC, Spring Data and </a:t>
            </a:r>
            <a:br>
              <a:rPr lang="en-GB" dirty="0"/>
            </a:br>
            <a:r>
              <a:rPr lang="en-GB" dirty="0"/>
              <a:t>other Spring technologies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F36E29-931E-47B0-83CF-FEC0C585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254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4F3B81-FAEB-4710-83DB-C52C1D990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new Maven-based Java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A2672-4C5B-420B-88F7-BA0838FF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12F576-12ED-4F74-8FC3-CD491349870C}"/>
              </a:ext>
            </a:extLst>
          </p:cNvPr>
          <p:cNvSpPr/>
          <p:nvPr/>
        </p:nvSpPr>
        <p:spPr bwMode="auto">
          <a:xfrm>
            <a:off x="6312667" y="3612881"/>
            <a:ext cx="546847" cy="367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5661F0-42E4-44D4-ADCD-38AD99AE9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36" y="3169069"/>
            <a:ext cx="3580104" cy="1255176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69" y="1933719"/>
            <a:ext cx="5468676" cy="4296277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3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F45DED-2767-4643-AFD5-55D2F6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81F522-BA60-4B49-AB52-595C40B30D1A}"/>
              </a:ext>
            </a:extLst>
          </p:cNvPr>
          <p:cNvGrpSpPr/>
          <p:nvPr/>
        </p:nvGrpSpPr>
        <p:grpSpPr>
          <a:xfrm>
            <a:off x="1100843" y="1345397"/>
            <a:ext cx="9990313" cy="5360644"/>
            <a:chOff x="965376" y="1254231"/>
            <a:chExt cx="9990313" cy="5360644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5D20B829-CD1E-4DBD-8A53-FBCED889AEE9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77320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&lt;parent&gt;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&lt;artifactId&gt;spring-boot-starter-parent&lt;/artifactId&gt;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&lt;version&gt;2.0.4.RELEASE&lt;/version&gt;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&lt;/parent&gt;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&lt;dependencies&gt;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&lt;/dependencies&gt;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&lt;properties&gt;&lt;</a:t>
              </a:r>
              <a:r>
                <a:rPr lang="en-US" sz="2400" dirty="0" err="1">
                  <a:solidFill>
                    <a:schemeClr val="tx1"/>
                  </a:solidFill>
                </a:rPr>
                <a:t>java.version</a:t>
              </a:r>
              <a:r>
                <a:rPr lang="en-US" sz="2400" dirty="0">
                  <a:solidFill>
                    <a:schemeClr val="tx1"/>
                  </a:solidFill>
                </a:rPr>
                <a:t>&gt;11&lt;/java.version&gt;&lt;/properties&gt;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44DE751-FE5C-4E2E-93E4-984CFDC7D742}"/>
                </a:ext>
              </a:extLst>
            </p:cNvPr>
            <p:cNvSpPr txBox="1">
              <a:spLocks/>
            </p:cNvSpPr>
            <p:nvPr/>
          </p:nvSpPr>
          <p:spPr>
            <a:xfrm>
              <a:off x="965376" y="1254231"/>
              <a:ext cx="999031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769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F45DED-2767-4643-AFD5-55D2F6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 (2)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81F522-BA60-4B49-AB52-595C40B30D1A}"/>
              </a:ext>
            </a:extLst>
          </p:cNvPr>
          <p:cNvGrpSpPr/>
          <p:nvPr/>
        </p:nvGrpSpPr>
        <p:grpSpPr>
          <a:xfrm>
            <a:off x="1100843" y="1345397"/>
            <a:ext cx="9990313" cy="4837423"/>
            <a:chOff x="965376" y="1254231"/>
            <a:chExt cx="9990313" cy="4837423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5D20B829-CD1E-4DBD-8A53-FBCED889AEE9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2499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&lt;dependency&gt;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&lt;artifactId&gt;spring-boot-starter-thymeleaf&lt;/artifactId&gt;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&lt;artifactId&gt;spring-boot-starter-web&lt;/artifactId&gt;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&lt;/dependency&gt;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44DE751-FE5C-4E2E-93E4-984CFDC7D742}"/>
                </a:ext>
              </a:extLst>
            </p:cNvPr>
            <p:cNvSpPr txBox="1">
              <a:spLocks/>
            </p:cNvSpPr>
            <p:nvPr/>
          </p:nvSpPr>
          <p:spPr>
            <a:xfrm>
              <a:off x="965376" y="1254231"/>
              <a:ext cx="999031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0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758734-CEDF-4803-A5EC-08B98F2B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 Application Class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8C15EA-7C23-4F21-929B-3A6B9D39B933}"/>
              </a:ext>
            </a:extLst>
          </p:cNvPr>
          <p:cNvGrpSpPr/>
          <p:nvPr/>
        </p:nvGrpSpPr>
        <p:grpSpPr>
          <a:xfrm>
            <a:off x="1861062" y="1227870"/>
            <a:ext cx="8469876" cy="5391423"/>
            <a:chOff x="1663926" y="1279266"/>
            <a:chExt cx="9317583" cy="6123064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CB2DDCAB-26C6-4EAD-9C0E-777FF9FABEA4}"/>
                </a:ext>
              </a:extLst>
            </p:cNvPr>
            <p:cNvSpPr txBox="1">
              <a:spLocks/>
            </p:cNvSpPr>
            <p:nvPr/>
          </p:nvSpPr>
          <p:spPr>
            <a:xfrm>
              <a:off x="1663926" y="1279266"/>
              <a:ext cx="9317583" cy="6671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src/main/java/app/MvcAppExample.java</a:t>
              </a:r>
            </a:p>
          </p:txBody>
        </p:sp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A39C9B98-6943-4DFC-92E1-3E1A27CEE3A5}"/>
                </a:ext>
              </a:extLst>
            </p:cNvPr>
            <p:cNvSpPr txBox="1">
              <a:spLocks/>
            </p:cNvSpPr>
            <p:nvPr/>
          </p:nvSpPr>
          <p:spPr>
            <a:xfrm>
              <a:off x="1663926" y="1946426"/>
              <a:ext cx="9317583" cy="545590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200" dirty="0">
                  <a:solidFill>
                    <a:schemeClr val="tx1"/>
                  </a:solidFill>
                </a:rPr>
                <a:t>package app;</a:t>
              </a:r>
            </a:p>
            <a:p>
              <a:pPr>
                <a:spcBef>
                  <a:spcPts val="1800"/>
                </a:spcBef>
              </a:pPr>
              <a:r>
                <a:rPr lang="en-US" sz="2200" dirty="0">
                  <a:solidFill>
                    <a:schemeClr val="tx1"/>
                  </a:solidFill>
                </a:rPr>
                <a:t>import org.springframework.boot.*;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import org.springframework.boot.autoconfigure.*;</a:t>
              </a:r>
            </a:p>
            <a:p>
              <a:pPr>
                <a:spcBef>
                  <a:spcPts val="1800"/>
                </a:spcBef>
              </a:pPr>
              <a:r>
                <a:rPr lang="en-US" sz="2200" dirty="0">
                  <a:solidFill>
                    <a:schemeClr val="bg1"/>
                  </a:solidFill>
                </a:rPr>
                <a:t>@SpringBootApplication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public class MvcAppExample {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public static void main(String[] args) {</a:t>
              </a:r>
            </a:p>
            <a:p>
              <a:r>
                <a:rPr lang="en-US" sz="2200" dirty="0"/>
                <a:t>    </a:t>
              </a:r>
              <a:r>
                <a:rPr lang="en-US" sz="2200" dirty="0">
                  <a:solidFill>
                    <a:schemeClr val="bg1"/>
                  </a:solidFill>
                </a:rPr>
                <a:t>SpringApplication.run</a:t>
              </a:r>
              <a:r>
                <a:rPr lang="en-US" sz="2200" dirty="0">
                  <a:solidFill>
                    <a:schemeClr val="tx1"/>
                  </a:solidFill>
                </a:rPr>
                <a:t>(MvcAppExample.class, args);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}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4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0A63A2-A42E-4DF8-83AB-76F16D39B4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uses strongly-typed annotations</a:t>
            </a:r>
          </a:p>
          <a:p>
            <a:pPr lvl="1"/>
            <a:r>
              <a:rPr lang="en-GB" dirty="0"/>
              <a:t>Syntax highlighting + error checking</a:t>
            </a:r>
          </a:p>
          <a:p>
            <a:pPr lvl="1"/>
            <a:r>
              <a:rPr lang="en-GB" dirty="0"/>
              <a:t>Describe the code below them</a:t>
            </a:r>
          </a:p>
          <a:p>
            <a:pPr lvl="1"/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BA490FB-29AA-4823-BA9E-3E0971C4FC75}"/>
              </a:ext>
            </a:extLst>
          </p:cNvPr>
          <p:cNvSpPr txBox="1">
            <a:spLocks/>
          </p:cNvSpPr>
          <p:nvPr/>
        </p:nvSpPr>
        <p:spPr>
          <a:xfrm>
            <a:off x="6432750" y="3346206"/>
            <a:ext cx="481227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@GetMapping</a:t>
            </a:r>
            <a:r>
              <a:rPr lang="en-GB" sz="2200" dirty="0">
                <a:solidFill>
                  <a:schemeClr val="tx1"/>
                </a:solidFill>
              </a:rPr>
              <a:t>("/hello")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hello()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8774A-984E-47F1-89C4-C84DBE4F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Annotations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5FDC2E2-2B4C-4932-B166-41C6B70B414D}"/>
              </a:ext>
            </a:extLst>
          </p:cNvPr>
          <p:cNvSpPr txBox="1">
            <a:spLocks/>
          </p:cNvSpPr>
          <p:nvPr/>
        </p:nvSpPr>
        <p:spPr>
          <a:xfrm>
            <a:off x="857003" y="3346207"/>
            <a:ext cx="481227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@Controller</a:t>
            </a:r>
          </a:p>
          <a:p>
            <a:r>
              <a:rPr lang="en-US" sz="2200" dirty="0">
                <a:solidFill>
                  <a:schemeClr val="tx1"/>
                </a:solidFill>
              </a:rPr>
              <a:t>public class HomeController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42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AD9687-33ED-4077-AA92-104A0AB2E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MVC </a:t>
            </a: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hold </a:t>
            </a:r>
            <a:r>
              <a:rPr lang="en-GB" b="1" dirty="0">
                <a:solidFill>
                  <a:schemeClr val="bg1"/>
                </a:solidFill>
              </a:rPr>
              <a:t>actions</a:t>
            </a:r>
            <a:r>
              <a:rPr lang="en-GB" dirty="0"/>
              <a:t>, mapped to </a:t>
            </a:r>
            <a:r>
              <a:rPr lang="en-GB" b="1" dirty="0">
                <a:solidFill>
                  <a:schemeClr val="bg1"/>
                </a:solidFill>
              </a:rPr>
              <a:t>URL</a:t>
            </a:r>
            <a:r>
              <a:rPr lang="en-GB" dirty="0"/>
              <a:t> by </a:t>
            </a:r>
            <a:r>
              <a:rPr lang="en-GB" b="1" dirty="0">
                <a:solidFill>
                  <a:schemeClr val="bg1"/>
                </a:solidFill>
              </a:rPr>
              <a:t>annotations</a:t>
            </a:r>
          </a:p>
          <a:p>
            <a:r>
              <a:rPr lang="en-GB" dirty="0"/>
              <a:t>Defined with </a:t>
            </a:r>
            <a:r>
              <a:rPr lang="en-GB" b="1" dirty="0">
                <a:solidFill>
                  <a:schemeClr val="bg1"/>
                </a:solidFill>
              </a:rPr>
              <a:t>@Controller </a:t>
            </a:r>
            <a:r>
              <a:rPr lang="en-GB" dirty="0"/>
              <a:t>annotations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Controllers can hold multiple actions on different routes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B11B5F-45E5-4EBC-8FBF-1588EE88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Controllers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D36A105-ADF2-4C9F-97DB-4EC766C8212F}"/>
              </a:ext>
            </a:extLst>
          </p:cNvPr>
          <p:cNvSpPr txBox="1">
            <a:spLocks/>
          </p:cNvSpPr>
          <p:nvPr/>
        </p:nvSpPr>
        <p:spPr>
          <a:xfrm>
            <a:off x="778625" y="2545019"/>
            <a:ext cx="476873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@Controller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class HomeController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B53689-14BF-496A-AE92-F93C49F09E47}"/>
              </a:ext>
            </a:extLst>
          </p:cNvPr>
          <p:cNvSpPr txBox="1">
            <a:spLocks/>
          </p:cNvSpPr>
          <p:nvPr/>
        </p:nvSpPr>
        <p:spPr>
          <a:xfrm>
            <a:off x="778626" y="5403351"/>
            <a:ext cx="9297192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@GetMapping("home")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ModelAndView home (ModelAndView modelAndView) { … }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39AD2B6-A32F-4B35-9CB7-1C3871FD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606" y="5239405"/>
            <a:ext cx="3809049" cy="688499"/>
          </a:xfrm>
          <a:prstGeom prst="wedgeRoundRectCallout">
            <a:avLst>
              <a:gd name="adj1" fmla="val -56269"/>
              <a:gd name="adj2" fmla="val 206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Mapped to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http://localhost:8080/hello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21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A8EF15-1530-48DB-AF79-046AC7FD1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GetMapping</a:t>
            </a:r>
            <a:r>
              <a:rPr lang="bg-BG" dirty="0"/>
              <a:t> –</a:t>
            </a:r>
            <a:r>
              <a:rPr lang="en-GB" dirty="0"/>
              <a:t> GET Request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PostMapping – POST Request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A0684-77A7-4B4C-9503-ED7406BD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Actions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6B2DDE9-12D6-4536-BE18-CD8E8C792187}"/>
              </a:ext>
            </a:extLst>
          </p:cNvPr>
          <p:cNvSpPr txBox="1">
            <a:spLocks/>
          </p:cNvSpPr>
          <p:nvPr/>
        </p:nvSpPr>
        <p:spPr>
          <a:xfrm>
            <a:off x="822168" y="1891876"/>
            <a:ext cx="9088186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@GetMapping("/home")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home(ModelAndView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939954-1B38-4B86-864D-C5AC12DA5BE9}"/>
              </a:ext>
            </a:extLst>
          </p:cNvPr>
          <p:cNvSpPr txBox="1">
            <a:spLocks/>
          </p:cNvSpPr>
          <p:nvPr/>
        </p:nvSpPr>
        <p:spPr>
          <a:xfrm>
            <a:off x="822168" y="4672050"/>
            <a:ext cx="908818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</a:t>
            </a:r>
            <a:r>
              <a:rPr lang="en-GB" sz="2200" dirty="0" err="1">
                <a:solidFill>
                  <a:schemeClr val="bg1"/>
                </a:solidFill>
              </a:rPr>
              <a:t>PostMapping</a:t>
            </a:r>
            <a:r>
              <a:rPr lang="en-GB" sz="2200" dirty="0">
                <a:solidFill>
                  <a:schemeClr val="bg1"/>
                </a:solidFill>
              </a:rPr>
              <a:t>("/register")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 err="1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register(</a:t>
            </a:r>
            <a:r>
              <a:rPr lang="en-GB" sz="2200" dirty="0" err="1">
                <a:solidFill>
                  <a:schemeClr val="tx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err="1">
                <a:solidFill>
                  <a:schemeClr val="tx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458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mtClean="0"/>
              <a:t>Model-View Controller (MVC)</a:t>
            </a:r>
            <a:endParaRPr lang="bg-BG" smtClean="0"/>
          </a:p>
          <a:p>
            <a:r>
              <a:rPr lang="en-GB" smtClean="0"/>
              <a:t>Spring MVC</a:t>
            </a:r>
          </a:p>
          <a:p>
            <a:pPr lvl="1"/>
            <a:r>
              <a:rPr lang="en-GB" smtClean="0"/>
              <a:t>Annotations</a:t>
            </a:r>
          </a:p>
          <a:p>
            <a:pPr lvl="1"/>
            <a:r>
              <a:rPr lang="en-GB" smtClean="0"/>
              <a:t>Controllers</a:t>
            </a:r>
          </a:p>
          <a:p>
            <a:pPr lvl="1"/>
            <a:r>
              <a:rPr lang="en-GB" smtClean="0"/>
              <a:t>Processing Requests</a:t>
            </a:r>
          </a:p>
          <a:p>
            <a:r>
              <a:rPr lang="en-GB" smtClean="0"/>
              <a:t>Thymeleaf View Engine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8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101205-D16D-4F2F-ACE2-DC7DD89C3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Web controller + action /hello + view hello.html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0C6907-7EA5-4657-8A25-89FFA2EE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Controller: Example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0165C93-39EA-48BE-966D-CD769C5AC9C5}"/>
              </a:ext>
            </a:extLst>
          </p:cNvPr>
          <p:cNvSpPr txBox="1">
            <a:spLocks/>
          </p:cNvSpPr>
          <p:nvPr/>
        </p:nvSpPr>
        <p:spPr>
          <a:xfrm>
            <a:off x="1201782" y="2013489"/>
            <a:ext cx="9788435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@Controller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class GreetingController {</a:t>
            </a:r>
          </a:p>
          <a:p>
            <a:r>
              <a:rPr lang="en-GB" sz="2400" dirty="0">
                <a:solidFill>
                  <a:schemeClr val="bg1"/>
                </a:solidFill>
              </a:rPr>
              <a:t>   @</a:t>
            </a:r>
            <a:r>
              <a:rPr lang="en-GB" sz="2400" dirty="0" err="1">
                <a:solidFill>
                  <a:schemeClr val="bg1"/>
                </a:solidFill>
              </a:rPr>
              <a:t>GetMapping</a:t>
            </a:r>
            <a:r>
              <a:rPr lang="en-GB" sz="2400" dirty="0">
                <a:solidFill>
                  <a:schemeClr val="bg1"/>
                </a:solidFill>
              </a:rPr>
              <a:t>("/hello")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public </a:t>
            </a:r>
            <a:r>
              <a:rPr lang="en-GB" sz="2400" dirty="0">
                <a:solidFill>
                  <a:schemeClr val="bg1"/>
                </a:solidFill>
              </a:rPr>
              <a:t>ModelAndView</a:t>
            </a:r>
            <a:r>
              <a:rPr lang="en-GB" sz="2400" dirty="0">
                <a:solidFill>
                  <a:schemeClr val="tx1"/>
                </a:solidFill>
              </a:rPr>
              <a:t> home(</a:t>
            </a:r>
            <a:r>
              <a:rPr lang="en-GB" sz="2400" dirty="0">
                <a:solidFill>
                  <a:schemeClr val="bg1"/>
                </a:solidFill>
              </a:rPr>
              <a:t>ModelAndView modelAndView</a:t>
            </a:r>
            <a:r>
              <a:rPr lang="en-GB" sz="24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modelAndView.</a:t>
            </a:r>
            <a:r>
              <a:rPr lang="en-GB" sz="2400" dirty="0">
                <a:solidFill>
                  <a:schemeClr val="bg1"/>
                </a:solidFill>
              </a:rPr>
              <a:t>setViewName</a:t>
            </a:r>
            <a:r>
              <a:rPr lang="en-GB" sz="2400" dirty="0">
                <a:solidFill>
                  <a:schemeClr val="tx1"/>
                </a:solidFill>
              </a:rPr>
              <a:t>("hello.html");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return </a:t>
            </a:r>
            <a:r>
              <a:rPr lang="en-GB" sz="2400" dirty="0">
                <a:solidFill>
                  <a:schemeClr val="bg1"/>
                </a:solidFill>
              </a:rPr>
              <a:t>modelAndView</a:t>
            </a:r>
            <a:r>
              <a:rPr lang="en-GB" sz="2400" dirty="0">
                <a:solidFill>
                  <a:schemeClr val="tx1"/>
                </a:solidFill>
              </a:rPr>
              <a:t>;   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50974FA-442D-4E01-B8FC-C7A5E2FA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872" y="4665117"/>
            <a:ext cx="3559277" cy="1450547"/>
          </a:xfrm>
          <a:prstGeom prst="wedgeRoundRectCallout">
            <a:avLst>
              <a:gd name="adj1" fmla="val -64221"/>
              <a:gd name="adj2" fmla="val -539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in resources/templates/hello.html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28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spring mvc leaf">
            <a:extLst>
              <a:ext uri="{FF2B5EF4-FFF2-40B4-BE49-F238E27FC236}">
                <a16:creationId xmlns:a16="http://schemas.microsoft.com/office/drawing/2014/main" id="{79C950DD-BC86-4489-BA5E-56CBD059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37" y="1522257"/>
            <a:ext cx="2542325" cy="19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Thymeleaf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Template Engine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65BF8-524A-4760-AD69-2ED715DD4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Thymeleaf is a view engine used in </a:t>
            </a:r>
            <a:r>
              <a:rPr lang="en-GB" b="1" dirty="0">
                <a:solidFill>
                  <a:schemeClr val="bg1"/>
                </a:solidFill>
              </a:rPr>
              <a:t>Spring MVC</a:t>
            </a:r>
          </a:p>
          <a:p>
            <a:pPr lvl="1"/>
            <a:r>
              <a:rPr lang="en-GB" dirty="0"/>
              <a:t>Natural templates – HTML with</a:t>
            </a:r>
            <a:br>
              <a:rPr lang="en-GB" dirty="0"/>
            </a:br>
            <a:r>
              <a:rPr lang="en-GB" dirty="0"/>
              <a:t>additional attributes to add view logic</a:t>
            </a:r>
          </a:p>
          <a:p>
            <a:r>
              <a:rPr lang="en-GB" dirty="0"/>
              <a:t>Thymeleaf allows us to:</a:t>
            </a:r>
          </a:p>
          <a:p>
            <a:pPr lvl="1"/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/ </a:t>
            </a:r>
            <a:r>
              <a:rPr lang="en-GB" b="1" dirty="0">
                <a:solidFill>
                  <a:schemeClr val="bg1"/>
                </a:solidFill>
              </a:rPr>
              <a:t>collections</a:t>
            </a:r>
            <a:r>
              <a:rPr lang="en-GB" dirty="0"/>
              <a:t> in our views</a:t>
            </a:r>
          </a:p>
          <a:p>
            <a:pPr lvl="1"/>
            <a:r>
              <a:rPr lang="en-GB" dirty="0"/>
              <a:t>Execute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on our variables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Iterate </a:t>
            </a:r>
            <a:r>
              <a:rPr lang="en-GB" dirty="0"/>
              <a:t>over</a:t>
            </a:r>
            <a:r>
              <a:rPr lang="en-GB" b="1" dirty="0">
                <a:solidFill>
                  <a:schemeClr val="bg1"/>
                </a:solidFill>
              </a:rPr>
              <a:t> collections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3DD697-6427-4CA2-858F-9DAAF8BB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556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B41152-985D-4DE6-ACCB-5D67A6495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All Thymeleaf tags and attributes begin with </a:t>
            </a:r>
            <a:r>
              <a:rPr lang="en-GB" b="1" dirty="0">
                <a:solidFill>
                  <a:schemeClr val="bg1"/>
                </a:solidFill>
              </a:rPr>
              <a:t>th:</a:t>
            </a:r>
          </a:p>
          <a:p>
            <a:pPr>
              <a:buClr>
                <a:schemeClr val="tx1"/>
              </a:buClr>
            </a:pPr>
            <a:r>
              <a:rPr lang="en-GB" dirty="0"/>
              <a:t>Example of Thymeleaf attribute</a:t>
            </a:r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th:block</a:t>
            </a:r>
            <a:r>
              <a:rPr lang="en-GB" dirty="0"/>
              <a:t> is an attribute container </a:t>
            </a:r>
            <a:br>
              <a:rPr lang="en-GB" dirty="0"/>
            </a:br>
            <a:r>
              <a:rPr lang="en-GB" dirty="0"/>
              <a:t>that disappears in the HTML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C533F68-13EB-4ACB-98E9-6FBAFBC8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Tags and Attributes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E986EBE-BE1E-4D45-B972-E0E20117AD93}"/>
              </a:ext>
            </a:extLst>
          </p:cNvPr>
          <p:cNvSpPr txBox="1">
            <a:spLocks/>
          </p:cNvSpPr>
          <p:nvPr/>
        </p:nvSpPr>
        <p:spPr>
          <a:xfrm>
            <a:off x="765725" y="2580498"/>
            <a:ext cx="46642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&lt;p </a:t>
            </a:r>
            <a:r>
              <a:rPr lang="en-GB" sz="2400" dirty="0">
                <a:solidFill>
                  <a:schemeClr val="bg1"/>
                </a:solidFill>
              </a:rPr>
              <a:t>th:text</a:t>
            </a:r>
            <a:r>
              <a:rPr lang="en-GB" sz="2400" dirty="0">
                <a:solidFill>
                  <a:schemeClr val="tx1"/>
                </a:solidFill>
              </a:rPr>
              <a:t>="Example"&gt;…&lt;/p&gt;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006AE23-68E2-4A8F-8AC3-10BDF9F37F6C}"/>
              </a:ext>
            </a:extLst>
          </p:cNvPr>
          <p:cNvSpPr txBox="1">
            <a:spLocks/>
          </p:cNvSpPr>
          <p:nvPr/>
        </p:nvSpPr>
        <p:spPr>
          <a:xfrm>
            <a:off x="861681" y="4488844"/>
            <a:ext cx="466423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</a:t>
            </a:r>
            <a:r>
              <a:rPr lang="en-GB" sz="2400" dirty="0">
                <a:solidFill>
                  <a:schemeClr val="bg1"/>
                </a:solidFill>
              </a:rPr>
              <a:t>th:block</a:t>
            </a:r>
            <a:r>
              <a:rPr lang="en-GB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…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</a:t>
            </a:r>
            <a:r>
              <a:rPr lang="en-GB" sz="2400" dirty="0">
                <a:solidFill>
                  <a:schemeClr val="bg1"/>
                </a:solidFill>
              </a:rPr>
              <a:t>th:block</a:t>
            </a:r>
            <a:r>
              <a:rPr lang="en-GB" sz="2400" dirty="0">
                <a:solidFill>
                  <a:schemeClr val="tx1"/>
                </a:solidFill>
              </a:rPr>
              <a:t>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28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9F1450-58C9-49EC-98B2-D9AA2B067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 Expressions are executed </a:t>
            </a:r>
            <a:br>
              <a:rPr lang="en-GB" dirty="0"/>
            </a:br>
            <a:r>
              <a:rPr lang="en-GB" dirty="0"/>
              <a:t>on the context variables</a:t>
            </a:r>
          </a:p>
          <a:p>
            <a:endParaRPr lang="en-GB" dirty="0"/>
          </a:p>
          <a:p>
            <a:r>
              <a:rPr lang="en-GB" dirty="0"/>
              <a:t>Examples: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1DD84-0BB9-4B09-8EEA-D701A695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Variable Expressions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4B0F868-3D0A-4410-973A-896EA9C60EAC}"/>
              </a:ext>
            </a:extLst>
          </p:cNvPr>
          <p:cNvSpPr txBox="1">
            <a:spLocks/>
          </p:cNvSpPr>
          <p:nvPr/>
        </p:nvSpPr>
        <p:spPr>
          <a:xfrm>
            <a:off x="799592" y="2445032"/>
            <a:ext cx="13227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 … 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5A7361-AE22-4342-91CE-C03BE3EEABDD}"/>
              </a:ext>
            </a:extLst>
          </p:cNvPr>
          <p:cNvSpPr txBox="1">
            <a:spLocks/>
          </p:cNvSpPr>
          <p:nvPr/>
        </p:nvSpPr>
        <p:spPr>
          <a:xfrm>
            <a:off x="799592" y="3825528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title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9B7C9A2-0841-4018-8ADC-73CCBCBB72BB}"/>
              </a:ext>
            </a:extLst>
          </p:cNvPr>
          <p:cNvSpPr txBox="1">
            <a:spLocks/>
          </p:cNvSpPr>
          <p:nvPr/>
        </p:nvSpPr>
        <p:spPr>
          <a:xfrm>
            <a:off x="799592" y="4654916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article.title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CC6C54E-DB48-4D63-9EF7-A307984B751E}"/>
              </a:ext>
            </a:extLst>
          </p:cNvPr>
          <p:cNvSpPr txBox="1">
            <a:spLocks/>
          </p:cNvSpPr>
          <p:nvPr/>
        </p:nvSpPr>
        <p:spPr>
          <a:xfrm>
            <a:off x="799592" y="5558722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article.author.name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75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9E979C-214B-4E26-857A-1F259031D7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Link Expressions are used to build URLs</a:t>
            </a:r>
          </a:p>
          <a:p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r>
              <a:rPr lang="en-GB" dirty="0"/>
              <a:t>You can also pass query string parameters</a:t>
            </a:r>
          </a:p>
          <a:p>
            <a:endParaRPr lang="en-GB" dirty="0"/>
          </a:p>
          <a:p>
            <a:r>
              <a:rPr lang="en-GB" dirty="0"/>
              <a:t>Create dynamic URLs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E49F0-4D17-4F12-862D-60F4AE65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Link Expressions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A297994-C8FD-4FDA-9A44-4B6554E6FACA}"/>
              </a:ext>
            </a:extLst>
          </p:cNvPr>
          <p:cNvSpPr txBox="1">
            <a:spLocks/>
          </p:cNvSpPr>
          <p:nvPr/>
        </p:nvSpPr>
        <p:spPr>
          <a:xfrm>
            <a:off x="754435" y="1901052"/>
            <a:ext cx="13227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@{</a:t>
            </a:r>
            <a:r>
              <a:rPr lang="en-GB" sz="2400" dirty="0">
                <a:solidFill>
                  <a:schemeClr val="tx1"/>
                </a:solidFill>
              </a:rPr>
              <a:t> … 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B7EF17-5280-42FE-962C-742C41363C6C}"/>
              </a:ext>
            </a:extLst>
          </p:cNvPr>
          <p:cNvSpPr txBox="1">
            <a:spLocks/>
          </p:cNvSpPr>
          <p:nvPr/>
        </p:nvSpPr>
        <p:spPr>
          <a:xfrm>
            <a:off x="754435" y="3266334"/>
            <a:ext cx="66849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@{/register}</a:t>
            </a:r>
            <a:r>
              <a:rPr lang="en-GB" sz="2400" dirty="0">
                <a:solidFill>
                  <a:schemeClr val="tx1"/>
                </a:solidFill>
              </a:rPr>
              <a:t>"&gt;Register&lt;/a&gt;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DBCE3B5-E90A-411F-AE8E-71FFEAA137CA}"/>
              </a:ext>
            </a:extLst>
          </p:cNvPr>
          <p:cNvSpPr txBox="1">
            <a:spLocks/>
          </p:cNvSpPr>
          <p:nvPr/>
        </p:nvSpPr>
        <p:spPr>
          <a:xfrm>
            <a:off x="754435" y="4671128"/>
            <a:ext cx="894201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@{/details(id=${game.id})}</a:t>
            </a:r>
            <a:r>
              <a:rPr lang="en-GB" sz="2400" dirty="0">
                <a:solidFill>
                  <a:schemeClr val="tx1"/>
                </a:solidFill>
              </a:rPr>
              <a:t>"&gt;Details&lt;/a&gt;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5DCC4FA-015D-45F6-96FE-46BC7EC456D7}"/>
              </a:ext>
            </a:extLst>
          </p:cNvPr>
          <p:cNvSpPr txBox="1">
            <a:spLocks/>
          </p:cNvSpPr>
          <p:nvPr/>
        </p:nvSpPr>
        <p:spPr>
          <a:xfrm>
            <a:off x="754435" y="6022471"/>
            <a:ext cx="97442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@{/games/{id}/edit(id=${game.id})}</a:t>
            </a:r>
            <a:r>
              <a:rPr lang="en-GB" sz="2400" dirty="0">
                <a:solidFill>
                  <a:schemeClr val="tx1"/>
                </a:solidFill>
              </a:rPr>
              <a:t>"&gt;Edit&lt;/a&gt;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45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D4762F-F29B-4FC5-967E-675882ED4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 Thymeleaf you can create HTML forms: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parse the input as an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3CCDD-1B09-47F0-822A-20A36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09EB0BB-A679-4A32-BEFC-10991048A28F}"/>
              </a:ext>
            </a:extLst>
          </p:cNvPr>
          <p:cNvSpPr txBox="1">
            <a:spLocks/>
          </p:cNvSpPr>
          <p:nvPr/>
        </p:nvSpPr>
        <p:spPr>
          <a:xfrm>
            <a:off x="737502" y="1916639"/>
            <a:ext cx="7966231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&lt;form </a:t>
            </a:r>
            <a:r>
              <a:rPr lang="en-GB" sz="2400" dirty="0">
                <a:solidFill>
                  <a:schemeClr val="bg1"/>
                </a:solidFill>
              </a:rPr>
              <a:t>th:action</a:t>
            </a:r>
            <a:r>
              <a:rPr lang="en-GB" sz="2400" dirty="0">
                <a:solidFill>
                  <a:schemeClr val="tx1"/>
                </a:solidFill>
              </a:rPr>
              <a:t>="@{/user}" </a:t>
            </a:r>
            <a:r>
              <a:rPr lang="en-GB" sz="2400" dirty="0">
                <a:solidFill>
                  <a:schemeClr val="bg1"/>
                </a:solidFill>
              </a:rPr>
              <a:t>th:method</a:t>
            </a:r>
            <a:r>
              <a:rPr lang="en-GB" sz="2400" dirty="0">
                <a:solidFill>
                  <a:schemeClr val="tx1"/>
                </a:solidFill>
              </a:rPr>
              <a:t>="post"&gt;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type="number" name="id"/&gt;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type="text" name="name"/&gt;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type="submit"&gt;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&lt;/form&gt;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773AF-7017-4FE3-A118-5DC49AA60FB1}"/>
              </a:ext>
            </a:extLst>
          </p:cNvPr>
          <p:cNvSpPr txBox="1">
            <a:spLocks/>
          </p:cNvSpPr>
          <p:nvPr/>
        </p:nvSpPr>
        <p:spPr>
          <a:xfrm>
            <a:off x="737502" y="5298407"/>
            <a:ext cx="1060783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@PostMapping("/user")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ModelAndView register(</a:t>
            </a:r>
            <a:r>
              <a:rPr lang="en-US" sz="2400" dirty="0">
                <a:solidFill>
                  <a:schemeClr val="bg1"/>
                </a:solidFill>
              </a:rPr>
              <a:t>@ModelAttribute</a:t>
            </a:r>
            <a:r>
              <a:rPr lang="en-US" sz="2400" dirty="0">
                <a:solidFill>
                  <a:schemeClr val="tx1"/>
                </a:solidFill>
              </a:rPr>
              <a:t> User user) { …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862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60B104-BCA0-482F-85B8-03917443E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can use if statements in thymeleaf using </a:t>
            </a:r>
            <a:r>
              <a:rPr lang="en-GB" b="1" dirty="0">
                <a:solidFill>
                  <a:schemeClr val="bg1"/>
                </a:solidFill>
              </a:rPr>
              <a:t>th:if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You can create inverted if statements using </a:t>
            </a:r>
            <a:r>
              <a:rPr lang="en-GB" b="1" dirty="0">
                <a:solidFill>
                  <a:schemeClr val="bg1"/>
                </a:solidFill>
              </a:rPr>
              <a:t>th:unless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CB42AB-DF14-4435-9DCD-60BA50E9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0F97F18-064D-4661-B429-9C1383428DCD}"/>
              </a:ext>
            </a:extLst>
          </p:cNvPr>
          <p:cNvSpPr txBox="1">
            <a:spLocks/>
          </p:cNvSpPr>
          <p:nvPr/>
        </p:nvSpPr>
        <p:spPr>
          <a:xfrm>
            <a:off x="780796" y="1795118"/>
            <a:ext cx="574418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th:if="${…}"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&lt;p&gt;The statement is true"&lt;/p&gt;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678346-56A8-449E-9D22-0F6B8294BD52}"/>
              </a:ext>
            </a:extLst>
          </p:cNvPr>
          <p:cNvSpPr txBox="1">
            <a:spLocks/>
          </p:cNvSpPr>
          <p:nvPr/>
        </p:nvSpPr>
        <p:spPr>
          <a:xfrm>
            <a:off x="780796" y="4096154"/>
            <a:ext cx="574418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th:unless="${…}"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&lt;p&gt;The statement is false"&lt;/p&gt;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236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2E252-08ED-433E-AE2B-DD9CB8589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 loop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58299C-1AE0-410B-B7CB-8B30F99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D1ACEDA-CBC8-4337-9610-A47BBE7AA2CE}"/>
              </a:ext>
            </a:extLst>
          </p:cNvPr>
          <p:cNvSpPr txBox="1">
            <a:spLocks/>
          </p:cNvSpPr>
          <p:nvPr/>
        </p:nvSpPr>
        <p:spPr>
          <a:xfrm>
            <a:off x="769507" y="1806407"/>
            <a:ext cx="972916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th:each="element 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${#numbers.sequence(start, end, step)}"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th:text="${</a:t>
            </a:r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}"&gt;&lt;/p&gt;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3CE6E5-6F3B-4236-95C5-301A2FE3874E}"/>
              </a:ext>
            </a:extLst>
          </p:cNvPr>
          <p:cNvSpPr txBox="1">
            <a:spLocks/>
          </p:cNvSpPr>
          <p:nvPr/>
        </p:nvSpPr>
        <p:spPr>
          <a:xfrm>
            <a:off x="769507" y="4573791"/>
            <a:ext cx="972916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th:each="element : ${#numbers.sequence(1, 5, 1)}"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th:text="${</a:t>
            </a:r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}"&gt;&lt;/p&gt;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//1 2 3 4 5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1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74696-0C58-4D7C-8845-F85A4CA2E9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For-each loop</a:t>
            </a:r>
          </a:p>
          <a:p>
            <a:endParaRPr lang="en-GB" dirty="0"/>
          </a:p>
          <a:p>
            <a:pPr>
              <a:spcAft>
                <a:spcPts val="1800"/>
              </a:spcAft>
            </a:pPr>
            <a:endParaRPr lang="en-GB" dirty="0"/>
          </a:p>
          <a:p>
            <a:r>
              <a:rPr lang="en-GB" dirty="0"/>
              <a:t>Example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81DDA1-337C-4D88-8EF5-0ED44C83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Thymeleaf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942A213-8158-4A05-B7F3-80A7F9AD9C27}"/>
              </a:ext>
            </a:extLst>
          </p:cNvPr>
          <p:cNvSpPr txBox="1">
            <a:spLocks/>
          </p:cNvSpPr>
          <p:nvPr/>
        </p:nvSpPr>
        <p:spPr>
          <a:xfrm>
            <a:off x="865462" y="4048360"/>
            <a:ext cx="6675516" cy="26793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th:each="book : ${books}"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chemeClr val="bg1"/>
                </a:solidFill>
              </a:rPr>
              <a:t>book</a:t>
            </a:r>
            <a:r>
              <a:rPr lang="bg-BG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name</a:t>
            </a:r>
            <a:r>
              <a:rPr lang="bg-BG" dirty="0">
                <a:solidFill>
                  <a:schemeClr val="bg1"/>
                </a:solidFill>
              </a:rPr>
              <a:t>}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   &lt;p th:text="</a:t>
            </a:r>
            <a:r>
              <a:rPr lang="en-GB" dirty="0">
                <a:solidFill>
                  <a:schemeClr val="bg1"/>
                </a:solidFill>
              </a:rPr>
              <a:t>${book.author}</a:t>
            </a:r>
            <a:r>
              <a:rPr lang="en-GB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   &lt;p th:text="</a:t>
            </a:r>
            <a:r>
              <a:rPr lang="en-GB" dirty="0">
                <a:solidFill>
                  <a:schemeClr val="bg1"/>
                </a:solidFill>
              </a:rPr>
              <a:t>${book.price}</a:t>
            </a:r>
            <a:r>
              <a:rPr lang="en-GB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5050B0-441D-48D6-BB1E-D348A0B471FD}"/>
              </a:ext>
            </a:extLst>
          </p:cNvPr>
          <p:cNvSpPr txBox="1">
            <a:spLocks/>
          </p:cNvSpPr>
          <p:nvPr/>
        </p:nvSpPr>
        <p:spPr>
          <a:xfrm>
            <a:off x="865462" y="1812419"/>
            <a:ext cx="6675516" cy="163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th:each="item : ${collection}"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chemeClr val="bg1"/>
                </a:solidFill>
              </a:rPr>
              <a:t>item</a:t>
            </a:r>
            <a:r>
              <a:rPr lang="bg-BG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property</a:t>
            </a:r>
            <a:r>
              <a:rPr lang="bg-BG" dirty="0">
                <a:solidFill>
                  <a:schemeClr val="bg1"/>
                </a:solidFill>
              </a:rPr>
              <a:t>}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730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3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string to the view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Attributes to View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707416" y="3531130"/>
            <a:ext cx="938484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@GetMapping("/hello")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ModelAndView hello(ModelAndView modelAndView)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modelAndView.setViewName("hello");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modelAndView.</a:t>
            </a:r>
            <a:r>
              <a:rPr lang="en-US" sz="2400" dirty="0">
                <a:solidFill>
                  <a:schemeClr val="bg1"/>
                </a:solidFill>
              </a:rPr>
              <a:t>addObject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"name"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"Peter"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707417" y="1757057"/>
            <a:ext cx="938484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&lt;p&gt;Hello, &lt;span th:text="</a:t>
            </a:r>
            <a:r>
              <a:rPr lang="en-GB" sz="2400" dirty="0">
                <a:solidFill>
                  <a:schemeClr val="bg1"/>
                </a:solidFill>
              </a:rPr>
              <a:t>${name}</a:t>
            </a:r>
            <a:r>
              <a:rPr lang="en-GB" sz="2400" dirty="0">
                <a:solidFill>
                  <a:schemeClr val="tx1"/>
                </a:solidFill>
              </a:rPr>
              <a:t>"&gt;&lt;/span&gt;&lt;/p&gt;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&lt;/body&gt;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57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collection to the view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Attributes to View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707417" y="3372555"/>
            <a:ext cx="9238094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@GetMapping("/all")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ModelAndView listBooks(ModelAndView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modelAndView.</a:t>
            </a:r>
            <a:r>
              <a:rPr lang="en-GB" sz="2200" dirty="0">
                <a:solidFill>
                  <a:schemeClr val="bg1"/>
                </a:solidFill>
              </a:rPr>
              <a:t>addObject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"books"</a:t>
            </a:r>
            <a:r>
              <a:rPr lang="en-GB" sz="2200" dirty="0">
                <a:solidFill>
                  <a:schemeClr val="tx1"/>
                </a:solidFill>
              </a:rPr>
              <a:t>, </a:t>
            </a:r>
            <a:r>
              <a:rPr lang="en-GB" sz="2200" dirty="0">
                <a:solidFill>
                  <a:schemeClr val="bg1"/>
                </a:solidFill>
              </a:rPr>
              <a:t>books</a:t>
            </a:r>
            <a:r>
              <a:rPr lang="en-GB" sz="2200" dirty="0">
                <a:solidFill>
                  <a:schemeClr val="tx1"/>
                </a:solidFill>
              </a:rPr>
              <a:t>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707417" y="1757057"/>
            <a:ext cx="923809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&lt;div th:each="</a:t>
            </a:r>
            <a:r>
              <a:rPr lang="en-GB" sz="2200" dirty="0">
                <a:solidFill>
                  <a:schemeClr val="bg1"/>
                </a:solidFill>
              </a:rPr>
              <a:t>book</a:t>
            </a:r>
            <a:r>
              <a:rPr lang="en-GB" sz="2200" dirty="0">
                <a:solidFill>
                  <a:schemeClr val="tx1"/>
                </a:solidFill>
              </a:rPr>
              <a:t> : </a:t>
            </a:r>
            <a:r>
              <a:rPr lang="en-GB" sz="2200" dirty="0">
                <a:solidFill>
                  <a:schemeClr val="bg1"/>
                </a:solidFill>
              </a:rPr>
              <a:t>${books}"</a:t>
            </a:r>
            <a:r>
              <a:rPr lang="en-GB" sz="2200" dirty="0">
                <a:solidFill>
                  <a:schemeClr val="tx1"/>
                </a:solidFill>
              </a:rPr>
              <a:t>&gt;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&lt;p th:text="</a:t>
            </a:r>
            <a:r>
              <a:rPr lang="en-GB" sz="2200" dirty="0">
                <a:solidFill>
                  <a:schemeClr val="bg1"/>
                </a:solidFill>
              </a:rPr>
              <a:t>${book.name}</a:t>
            </a:r>
            <a:r>
              <a:rPr lang="en-GB" sz="2200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sz="2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3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…</a:t>
            </a:r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18174" y="1541539"/>
            <a:ext cx="778053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Implementing </a:t>
            </a:r>
            <a:r>
              <a:rPr lang="en-US" sz="3400" b="1" dirty="0">
                <a:solidFill>
                  <a:schemeClr val="bg1"/>
                </a:solidFill>
              </a:rPr>
              <a:t>MVC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Spring MVC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Open Source </a:t>
            </a:r>
            <a:r>
              <a:rPr lang="en-US" sz="3000" b="1" dirty="0">
                <a:solidFill>
                  <a:schemeClr val="bg1"/>
                </a:solidFill>
              </a:rPr>
              <a:t>Framework</a:t>
            </a:r>
            <a:r>
              <a:rPr lang="en-US" sz="3000" dirty="0">
                <a:solidFill>
                  <a:schemeClr val="bg2"/>
                </a:solidFill>
              </a:rPr>
              <a:t> for </a:t>
            </a:r>
            <a:r>
              <a:rPr lang="en-US" sz="3000" b="1" dirty="0">
                <a:solidFill>
                  <a:schemeClr val="bg1"/>
                </a:solidFill>
              </a:rPr>
              <a:t>Java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Spring Boot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Configures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simplifies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Spring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Thymeleaf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Powerful </a:t>
            </a:r>
            <a:r>
              <a:rPr lang="en-US" sz="3000" b="1" dirty="0">
                <a:solidFill>
                  <a:schemeClr val="bg1"/>
                </a:solidFill>
              </a:rPr>
              <a:t>view engine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Expressions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Conditions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4342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6823" y="1147483"/>
            <a:ext cx="2967317" cy="27076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MVC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Model-View Controller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E0FC10-D7FE-4B86-812F-C6BE78F1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MVC</a:t>
            </a:r>
            <a:r>
              <a:rPr lang="en-GB" dirty="0"/>
              <a:t> == Model-View-Controller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Views</a:t>
            </a:r>
            <a:r>
              <a:rPr lang="en-GB" dirty="0"/>
              <a:t> (presentation / UI)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Render UI (produce HTML)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(logic)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Prepare UI (presentation 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Update database (business logic)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Models</a:t>
            </a:r>
            <a:r>
              <a:rPr lang="en-GB" dirty="0"/>
              <a:t> (data)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Data access classes or ORM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0552EA-8957-4FB8-8BF6-960390A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Model-View Controller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01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</a:t>
            </a:r>
            <a:br>
              <a:rPr lang="en-GB" dirty="0"/>
            </a:br>
            <a:r>
              <a:rPr lang="en-GB" dirty="0"/>
              <a:t>are working with</a:t>
            </a:r>
          </a:p>
          <a:p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can 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02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Defines how the application's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user interface </a:t>
            </a:r>
            <a:r>
              <a:rPr lang="en-GB" dirty="0"/>
              <a:t>(UI) will be displayed</a:t>
            </a:r>
          </a:p>
          <a:p>
            <a:r>
              <a:rPr lang="en-GB" dirty="0"/>
              <a:t>May support master views (</a:t>
            </a:r>
            <a:r>
              <a:rPr lang="en-GB" b="1" dirty="0">
                <a:solidFill>
                  <a:schemeClr val="bg1"/>
                </a:solidFill>
              </a:rPr>
              <a:t>layouts</a:t>
            </a:r>
            <a:r>
              <a:rPr lang="en-GB" dirty="0"/>
              <a:t>) </a:t>
            </a:r>
          </a:p>
          <a:p>
            <a:r>
              <a:rPr lang="en-GB" dirty="0"/>
              <a:t>May support sub-views 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partial views </a:t>
            </a:r>
            <a:r>
              <a:rPr lang="en-GB" dirty="0"/>
              <a:t>or controls)</a:t>
            </a:r>
          </a:p>
          <a:p>
            <a:r>
              <a:rPr lang="en-GB" dirty="0"/>
              <a:t>May use </a:t>
            </a:r>
            <a:r>
              <a:rPr lang="en-GB" b="1" dirty="0">
                <a:solidFill>
                  <a:schemeClr val="bg1"/>
                </a:solidFill>
              </a:rPr>
              <a:t>templates</a:t>
            </a:r>
            <a:r>
              <a:rPr lang="en-GB" dirty="0"/>
              <a:t> to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dynamically generate </a:t>
            </a:r>
            <a:r>
              <a:rPr lang="en-GB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</a:t>
            </a:r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:a16="http://schemas.microsoft.com/office/drawing/2014/main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63" y="3429000"/>
            <a:ext cx="2352178" cy="22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4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core</a:t>
            </a:r>
            <a:r>
              <a:rPr lang="en-GB" dirty="0"/>
              <a:t> MVC component - holds the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</a:p>
          <a:p>
            <a:pPr>
              <a:buClr>
                <a:schemeClr val="tx1"/>
              </a:buClr>
            </a:pPr>
            <a:r>
              <a:rPr lang="en-GB" dirty="0"/>
              <a:t>Process the requests</a:t>
            </a:r>
          </a:p>
          <a:p>
            <a:pPr>
              <a:buClr>
                <a:schemeClr val="tx1"/>
              </a:buClr>
            </a:pPr>
            <a:r>
              <a:rPr lang="en-GB" dirty="0"/>
              <a:t>A set of classes that handles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Communication</a:t>
            </a:r>
            <a:r>
              <a:rPr lang="en-GB" dirty="0"/>
              <a:t> from the user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Overall application </a:t>
            </a:r>
            <a:r>
              <a:rPr lang="en-GB" b="1" dirty="0">
                <a:solidFill>
                  <a:schemeClr val="bg1"/>
                </a:solidFill>
              </a:rPr>
              <a:t>flow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Application-specific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  <a:r>
              <a:rPr lang="en-GB" dirty="0"/>
              <a:t> (business logic)</a:t>
            </a:r>
          </a:p>
          <a:p>
            <a:pPr>
              <a:buClr>
                <a:schemeClr val="tx1"/>
              </a:buClr>
            </a:pPr>
            <a:r>
              <a:rPr lang="en-GB" dirty="0"/>
              <a:t>Every controller has one or more </a:t>
            </a:r>
            <a:r>
              <a:rPr lang="en-GB" b="1" dirty="0">
                <a:solidFill>
                  <a:schemeClr val="bg1"/>
                </a:solidFill>
              </a:rPr>
              <a:t>"actions"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217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2F43D3-47A8-4A90-89B5-A0D794BB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MVC Pattern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F7BF5A4B-7AED-4A46-8F7C-C7075B2E03EC}"/>
              </a:ext>
            </a:extLst>
          </p:cNvPr>
          <p:cNvSpPr/>
          <p:nvPr/>
        </p:nvSpPr>
        <p:spPr>
          <a:xfrm>
            <a:off x="1691302" y="1423604"/>
            <a:ext cx="2615788" cy="8826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/Some/Page/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83C7C7-99BD-461E-8F17-A815C7AC4C66}"/>
              </a:ext>
            </a:extLst>
          </p:cNvPr>
          <p:cNvSpPr/>
          <p:nvPr/>
        </p:nvSpPr>
        <p:spPr>
          <a:xfrm>
            <a:off x="5041605" y="3077107"/>
            <a:ext cx="2599766" cy="1066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BB30FD-3C3F-4674-AD45-B5D4268F70A2}"/>
              </a:ext>
            </a:extLst>
          </p:cNvPr>
          <p:cNvSpPr/>
          <p:nvPr/>
        </p:nvSpPr>
        <p:spPr>
          <a:xfrm>
            <a:off x="1691302" y="1125349"/>
            <a:ext cx="22508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B232EE25-E5F6-4212-9F7B-6A4A682B092C}"/>
              </a:ext>
            </a:extLst>
          </p:cNvPr>
          <p:cNvSpPr/>
          <p:nvPr/>
        </p:nvSpPr>
        <p:spPr>
          <a:xfrm>
            <a:off x="4532857" y="1207372"/>
            <a:ext cx="3599330" cy="121727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controller (dispatcher)</a:t>
            </a:r>
          </a:p>
        </p:txBody>
      </p:sp>
      <p:sp>
        <p:nvSpPr>
          <p:cNvPr id="10" name="Down Arrow 8">
            <a:extLst>
              <a:ext uri="{FF2B5EF4-FFF2-40B4-BE49-F238E27FC236}">
                <a16:creationId xmlns:a16="http://schemas.microsoft.com/office/drawing/2014/main" id="{4A183B13-94D9-47A3-8031-5FD1E938BC54}"/>
              </a:ext>
            </a:extLst>
          </p:cNvPr>
          <p:cNvSpPr/>
          <p:nvPr/>
        </p:nvSpPr>
        <p:spPr>
          <a:xfrm>
            <a:off x="6080390" y="2499003"/>
            <a:ext cx="360830" cy="49695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5DD2DFFD-CC9E-4760-8057-403078CCB2CD}"/>
              </a:ext>
            </a:extLst>
          </p:cNvPr>
          <p:cNvSpPr/>
          <p:nvPr/>
        </p:nvSpPr>
        <p:spPr>
          <a:xfrm>
            <a:off x="7784805" y="5174266"/>
            <a:ext cx="236220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(data)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986C59EB-D50D-4B6E-BB30-E9062843805B}"/>
              </a:ext>
            </a:extLst>
          </p:cNvPr>
          <p:cNvSpPr/>
          <p:nvPr/>
        </p:nvSpPr>
        <p:spPr>
          <a:xfrm>
            <a:off x="2442625" y="5174266"/>
            <a:ext cx="242865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(render UI)</a:t>
            </a:r>
          </a:p>
        </p:txBody>
      </p:sp>
      <p:sp>
        <p:nvSpPr>
          <p:cNvPr id="13" name="Left Arrow 11">
            <a:extLst>
              <a:ext uri="{FF2B5EF4-FFF2-40B4-BE49-F238E27FC236}">
                <a16:creationId xmlns:a16="http://schemas.microsoft.com/office/drawing/2014/main" id="{2E613100-3D5D-4D0E-B5A2-C312C916298E}"/>
              </a:ext>
            </a:extLst>
          </p:cNvPr>
          <p:cNvSpPr/>
          <p:nvPr/>
        </p:nvSpPr>
        <p:spPr>
          <a:xfrm rot="10800000">
            <a:off x="5023675" y="5391488"/>
            <a:ext cx="2617696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EA7ACC-B5D0-443A-91A6-3C9461234471}"/>
              </a:ext>
            </a:extLst>
          </p:cNvPr>
          <p:cNvSpPr/>
          <p:nvPr/>
        </p:nvSpPr>
        <p:spPr>
          <a:xfrm>
            <a:off x="2226099" y="3050192"/>
            <a:ext cx="8707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6" name="Left Arrow 24">
            <a:extLst>
              <a:ext uri="{FF2B5EF4-FFF2-40B4-BE49-F238E27FC236}">
                <a16:creationId xmlns:a16="http://schemas.microsoft.com/office/drawing/2014/main" id="{F06E969F-C246-4DA3-8F32-AA5F9989B4A1}"/>
              </a:ext>
            </a:extLst>
          </p:cNvPr>
          <p:cNvSpPr/>
          <p:nvPr/>
        </p:nvSpPr>
        <p:spPr>
          <a:xfrm rot="14392517">
            <a:off x="7354570" y="4450093"/>
            <a:ext cx="1017025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eft Arrow 25">
            <a:extLst>
              <a:ext uri="{FF2B5EF4-FFF2-40B4-BE49-F238E27FC236}">
                <a16:creationId xmlns:a16="http://schemas.microsoft.com/office/drawing/2014/main" id="{21A6E8C9-BE90-48FD-A130-05C709D16678}"/>
              </a:ext>
            </a:extLst>
          </p:cNvPr>
          <p:cNvSpPr/>
          <p:nvPr/>
        </p:nvSpPr>
        <p:spPr>
          <a:xfrm rot="17829597">
            <a:off x="4366271" y="4453683"/>
            <a:ext cx="999969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20">
            <a:extLst>
              <a:ext uri="{FF2B5EF4-FFF2-40B4-BE49-F238E27FC236}">
                <a16:creationId xmlns:a16="http://schemas.microsoft.com/office/drawing/2014/main" id="{FB51A307-B9A1-432B-BD11-D85DA6FC2340}"/>
              </a:ext>
            </a:extLst>
          </p:cNvPr>
          <p:cNvSpPr/>
          <p:nvPr/>
        </p:nvSpPr>
        <p:spPr>
          <a:xfrm rot="10073138">
            <a:off x="2657654" y="3599594"/>
            <a:ext cx="495852" cy="134391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9E465C-8A6B-41FF-A7F5-20EA43C4FEAF}"/>
              </a:ext>
            </a:extLst>
          </p:cNvPr>
          <p:cNvSpPr/>
          <p:nvPr/>
        </p:nvSpPr>
        <p:spPr>
          <a:xfrm>
            <a:off x="3174518" y="3731488"/>
            <a:ext cx="160608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20990C-BAF9-4FD9-A815-7E6CA92BF7BD}"/>
              </a:ext>
            </a:extLst>
          </p:cNvPr>
          <p:cNvSpPr/>
          <p:nvPr/>
        </p:nvSpPr>
        <p:spPr>
          <a:xfrm>
            <a:off x="6441220" y="2513315"/>
            <a:ext cx="27179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Delegate request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AE9C18-D75E-4AD8-824E-1B44987135D3}"/>
              </a:ext>
            </a:extLst>
          </p:cNvPr>
          <p:cNvSpPr/>
          <p:nvPr/>
        </p:nvSpPr>
        <p:spPr>
          <a:xfrm>
            <a:off x="5175002" y="4096634"/>
            <a:ext cx="192347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Select view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&amp; pass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EB36D7-A9B2-4B6E-A5EA-CD7529B19196}"/>
              </a:ext>
            </a:extLst>
          </p:cNvPr>
          <p:cNvSpPr/>
          <p:nvPr/>
        </p:nvSpPr>
        <p:spPr>
          <a:xfrm>
            <a:off x="5113696" y="5853634"/>
            <a:ext cx="229421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 data from</a:t>
            </a:r>
          </a:p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the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42AE70-5A87-46F6-BF98-5FF8BA686A1F}"/>
              </a:ext>
            </a:extLst>
          </p:cNvPr>
          <p:cNvSpPr/>
          <p:nvPr/>
        </p:nvSpPr>
        <p:spPr>
          <a:xfrm>
            <a:off x="8072872" y="3974596"/>
            <a:ext cx="178606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CRUD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71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1352</Words>
  <Application>Microsoft Office PowerPoint</Application>
  <PresentationFormat>Widescreen</PresentationFormat>
  <Paragraphs>344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Basic Web Project</vt:lpstr>
      <vt:lpstr>Table of Contents</vt:lpstr>
      <vt:lpstr>Have a Question?</vt:lpstr>
      <vt:lpstr>MVC</vt:lpstr>
      <vt:lpstr>What is Model-View Controller</vt:lpstr>
      <vt:lpstr>Model (Data)</vt:lpstr>
      <vt:lpstr>View </vt:lpstr>
      <vt:lpstr>Controller</vt:lpstr>
      <vt:lpstr>The MVC Pattern</vt:lpstr>
      <vt:lpstr>Spring MVC</vt:lpstr>
      <vt:lpstr>Spring MVC</vt:lpstr>
      <vt:lpstr>Spring Boot</vt:lpstr>
      <vt:lpstr>Starting with Spring Boot</vt:lpstr>
      <vt:lpstr>Starting with Spring Boot</vt:lpstr>
      <vt:lpstr>Starting with Spring Boot (2)</vt:lpstr>
      <vt:lpstr>Spring Boot Application Class</vt:lpstr>
      <vt:lpstr>Spring Annotations</vt:lpstr>
      <vt:lpstr>Spring Controllers</vt:lpstr>
      <vt:lpstr>Controller Actions</vt:lpstr>
      <vt:lpstr>Spring Controller: Example</vt:lpstr>
      <vt:lpstr>Thymeleaf</vt:lpstr>
      <vt:lpstr>Thymeleaf</vt:lpstr>
      <vt:lpstr>Thymeleaf Tags and Attributes</vt:lpstr>
      <vt:lpstr>Thymeleaf Variable Expressions</vt:lpstr>
      <vt:lpstr>Thymeleaf Link Expressions</vt:lpstr>
      <vt:lpstr>Forms in Thymeleaf</vt:lpstr>
      <vt:lpstr>Conditional Statements in Thymeleaf</vt:lpstr>
      <vt:lpstr>Loops in Thymeleaf</vt:lpstr>
      <vt:lpstr>Loops in Thymeleaf (2)</vt:lpstr>
      <vt:lpstr>Passing Attributes to View</vt:lpstr>
      <vt:lpstr>Passing Attributes to View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Web</dc:title>
  <dc:subject>Java Fundamentals  – Practical Training Course @ SoftUni</dc:subject>
  <dc:creator>Software University</dc:creator>
  <cp:keywords>Programming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asdf</cp:lastModifiedBy>
  <cp:revision>15</cp:revision>
  <dcterms:created xsi:type="dcterms:W3CDTF">2018-05-23T13:08:44Z</dcterms:created>
  <dcterms:modified xsi:type="dcterms:W3CDTF">2020-08-31T13:40:55Z</dcterms:modified>
  <cp:category>programming; education; software engineering; software development</cp:category>
</cp:coreProperties>
</file>