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401" r:id="rId41"/>
    <p:sldId id="405" r:id="rId42"/>
    <p:sldId id="4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7BA277-28D7-4136-A653-EA03A42BA7C3}">
          <p14:sldIdLst>
            <p14:sldId id="256"/>
            <p14:sldId id="257"/>
            <p14:sldId id="258"/>
          </p14:sldIdLst>
        </p14:section>
        <p14:section name="Inheritance" id="{4FA4D41C-6826-40BD-ACD2-F6534170BF4C}">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E85842A6-6807-4556-A51F-BD615C842379}">
          <p14:sldIdLst>
            <p14:sldId id="276"/>
            <p14:sldId id="277"/>
            <p14:sldId id="278"/>
            <p14:sldId id="279"/>
            <p14:sldId id="280"/>
            <p14:sldId id="281"/>
            <p14:sldId id="282"/>
            <p14:sldId id="283"/>
            <p14:sldId id="284"/>
            <p14:sldId id="285"/>
            <p14:sldId id="286"/>
          </p14:sldIdLst>
        </p14:section>
        <p14:section name="Types of Class Reuse" id="{BE8AFE25-8C71-470C-8961-E13D9CD87CAF}">
          <p14:sldIdLst>
            <p14:sldId id="287"/>
            <p14:sldId id="288"/>
            <p14:sldId id="289"/>
            <p14:sldId id="290"/>
            <p14:sldId id="291"/>
            <p14:sldId id="292"/>
            <p14:sldId id="293"/>
          </p14:sldIdLst>
        </p14:section>
        <p14:section name="Conclusion" id="{173D575B-DE98-4DE7-BEA6-5D85A4EB58D8}">
          <p14:sldIdLst>
            <p14:sldId id="29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81" d="100"/>
          <a:sy n="81" d="100"/>
        </p:scale>
        <p:origin x="797" y="72"/>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D203BA1B-C881-4142-8A92-682314397E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1048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96467C67-4C7E-4EB2-8DAA-1A2811068A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9354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F6FEBE05-9ADA-46D2-881C-A4613C2DDB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0045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E8C542BD-6051-4432-B22A-86F151F4A8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479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EA92790B-6D68-41FA-A481-31810362667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270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2E154166-BF5B-48C8-A4D5-F6C9627A36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510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A6411AAA-AD79-4806-A276-4F01CC1AF4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8494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5C799F80-3C10-45F2-8B20-3F5630B977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699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CC30F0C-2B49-441A-9456-21E69D7DE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9428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79120F6C-D9D9-48DA-A9AB-8C5EAB81C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6993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727E36AD-1529-4F21-A570-DE29FB3414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07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EF80824-A268-4C2F-93B4-3FC8E54FBBC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3232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B155C618-BD74-4E33-9510-A663314869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441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E31C2ABA-5735-43FC-B66F-7BE5505B85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6864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553BF992-03FE-4FF1-BE99-3B0B19210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272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7B0B134-F881-45DE-BBEB-5820E7E6957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014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DD5D5AA6-FD5E-45C0-8398-70E0D3C801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0338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B98FB1BD-22B3-433B-8E99-125C850FC1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9733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B42FDFE4-3618-483A-A759-49690F7F01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8428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ED334903-BFE0-4EC2-9F02-8A6B5C570F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535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BA9A3B0B-CF58-4EBC-8F5D-6CC9C4F51F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49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D5AF1EE8-3DFD-4A67-AA48-163A852FDF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8023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80BDF737-4165-4730-A0E3-5B0FE6829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1723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08727C0A-8912-48FF-B63D-3F0C39B4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35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279D4AB-6B0B-4C79-BA6B-E20510866D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4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3A4546AD-67FF-4451-BB59-0C3434A7C6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447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E87DC1B8-AAD0-4B70-9B3A-1FCE70736D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3761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A96602C-C835-462B-A37F-ACA0426E0B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651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02C89512-10FF-4B2F-9165-41889A57BE0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7703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3D412329-671E-4592-9EE3-4C18BA74246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809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6D84B5A2-DDD3-4C91-B30C-CA4100CB37D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5073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A7332963-E969-441D-87CE-8854D90C10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B8992B76-ABF0-4357-A533-5D75A033AD6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61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F79E384C-CA0F-459F-99A2-AAD3F687A18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6246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a:t>Extending Classes</a:t>
            </a:r>
            <a:endParaRPr lang="en-US" dirty="0">
              <a:solidFill>
                <a:srgbClr val="FF0000"/>
              </a:solidFill>
            </a:endParaRPr>
          </a:p>
        </p:txBody>
      </p:sp>
    </p:spTree>
    <p:extLst>
      <p:ext uri="{BB962C8B-B14F-4D97-AF65-F5344CB8AC3E}">
        <p14:creationId xmlns:p14="http://schemas.microsoft.com/office/powerpoint/2010/main" val="1381329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EE1C2ACD-3DB3-4DB0-BA9A-562622D9075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75454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a:t>Inheritance – Derived Class</a:t>
            </a:r>
            <a:endParaRPr lang="en-US" dirty="0"/>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E7F6BF9D-201B-436D-B228-CA53B3CB9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436900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FCEDC725-6012-48D5-A74C-43C01D2C8B8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29996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6AADD12A-7124-4A1B-813E-BB4B8C6703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714386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a:p>
            <a:pPr marL="0" indent="0">
              <a:buNone/>
            </a:pPr>
            <a:endParaRPr lang="en-US" dirty="0"/>
          </a:p>
        </p:txBody>
      </p:sp>
      <p:sp>
        <p:nvSpPr>
          <p:cNvPr id="4" name="Title 3"/>
          <p:cNvSpPr>
            <a:spLocks noGrp="1"/>
          </p:cNvSpPr>
          <p:nvPr>
            <p:ph type="title"/>
          </p:nvPr>
        </p:nvSpPr>
        <p:spPr/>
        <p:txBody>
          <a:bodyPr/>
          <a:lstStyle/>
          <a:p>
            <a:r>
              <a:rPr lang="en-US"/>
              <a:t>Thinking about Inheritance – Extends</a:t>
            </a:r>
            <a:endParaRPr lang="en-US" dirty="0"/>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6FCD5FCE-F2D3-4631-8DBD-FA27DE34BF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875279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52A8EEA3-447D-45F4-BE6C-60F503836B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2883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implemented</a:t>
            </a:r>
          </a:p>
          <a:p>
            <a:pPr marL="0" indent="0">
              <a:buNone/>
            </a:pP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3C0FEF82-7221-44D7-AD3A-F3824F0E73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840906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3732DDBA-B526-4251-AE4E-99C2B038C1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01787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4E69A454-F63F-4249-9A0C-1D04AA30AA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4375887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7648B982-87FA-4CE7-AA35-8FE4F32E14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0536812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type="body" sz="quarter" idx="10"/>
          </p:nvPr>
        </p:nvSpPr>
        <p:spPr/>
        <p:txBody>
          <a:bodyPr>
            <a:normAutofit/>
          </a:bodyPr>
          <a:lstStyle/>
          <a:p>
            <a:pPr marL="514350" indent="-514350">
              <a:lnSpc>
                <a:spcPct val="100000"/>
              </a:lnSpc>
              <a:spcBef>
                <a:spcPts val="500"/>
              </a:spcBef>
              <a:buFont typeface="+mj-lt"/>
              <a:buAutoNum type="arabicPeriod"/>
            </a:pPr>
            <a:r>
              <a:rPr lang="en-US" dirty="0"/>
              <a:t>Inheritance</a:t>
            </a:r>
          </a:p>
          <a:p>
            <a:pPr marL="514350" indent="-514350">
              <a:lnSpc>
                <a:spcPct val="100000"/>
              </a:lnSpc>
              <a:spcBef>
                <a:spcPts val="500"/>
              </a:spcBef>
              <a:buFont typeface="+mj-lt"/>
              <a:buAutoNum type="arabicPeriod"/>
            </a:pPr>
            <a:r>
              <a:rPr lang="en-US" dirty="0"/>
              <a:t>Class Hierarchies</a:t>
            </a:r>
          </a:p>
          <a:p>
            <a:pPr marL="514350" indent="-514350">
              <a:lnSpc>
                <a:spcPct val="100000"/>
              </a:lnSpc>
              <a:spcBef>
                <a:spcPts val="500"/>
              </a:spcBef>
              <a:buFont typeface="+mj-lt"/>
              <a:buAutoNum type="arabicPeriod"/>
            </a:pPr>
            <a:r>
              <a:rPr lang="en-US" dirty="0"/>
              <a:t>Inheritance in Java</a:t>
            </a:r>
          </a:p>
          <a:p>
            <a:pPr marL="514350" indent="-514350">
              <a:lnSpc>
                <a:spcPct val="100000"/>
              </a:lnSpc>
              <a:spcBef>
                <a:spcPts val="500"/>
              </a:spcBef>
              <a:buFont typeface="+mj-lt"/>
              <a:buAutoNum type="arabicPeriod"/>
            </a:pPr>
            <a:r>
              <a:rPr lang="en-US" dirty="0"/>
              <a:t>Accessing Members of the Base Class</a:t>
            </a:r>
          </a:p>
          <a:p>
            <a:pPr marL="514350" indent="-514350">
              <a:lnSpc>
                <a:spcPct val="100000"/>
              </a:lnSpc>
              <a:spcBef>
                <a:spcPts val="500"/>
              </a:spcBef>
              <a:buFont typeface="+mj-lt"/>
              <a:buAutoNum type="arabicPeriod"/>
            </a:pPr>
            <a:r>
              <a:rPr lang="en-GB" dirty="0"/>
              <a:t>Types of Class Reuse</a:t>
            </a:r>
            <a:endParaRPr lang="en-US" dirty="0"/>
          </a:p>
          <a:p>
            <a:pPr lvl="1">
              <a:lnSpc>
                <a:spcPct val="100000"/>
              </a:lnSpc>
              <a:spcBef>
                <a:spcPts val="500"/>
              </a:spcBef>
            </a:pPr>
            <a:r>
              <a:rPr lang="en-US" dirty="0"/>
              <a:t>Extension, Composition, Delegation</a:t>
            </a:r>
          </a:p>
          <a:p>
            <a:pPr marL="514350" indent="-514350">
              <a:lnSpc>
                <a:spcPct val="100000"/>
              </a:lnSpc>
              <a:spcBef>
                <a:spcPts val="500"/>
              </a:spcBef>
              <a:buFont typeface="+mj-lt"/>
              <a:buAutoNum type="arabicPeriod"/>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A0883137-B9B9-4EF0-B7F7-FCBCA8C83E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507567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FB3CC6A2-FD37-499F-B74C-8F611B1E6B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96517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1F9BB342-439A-4E13-AF83-B813D17BD63C}"/>
              </a:ext>
            </a:extLst>
          </p:cNvPr>
          <p:cNvSpPr>
            <a:spLocks noGrp="1"/>
          </p:cNvSpPr>
          <p:nvPr>
            <p:ph type="title" sz="quarter" idx="10"/>
          </p:nvPr>
        </p:nvSpPr>
        <p:spPr/>
        <p:txBody>
          <a:bodyPr/>
          <a:lstStyle/>
          <a:p>
            <a:r>
              <a:rPr lang="en-US"/>
              <a:t>Reusing Classes</a:t>
            </a:r>
          </a:p>
        </p:txBody>
      </p:sp>
    </p:spTree>
    <p:extLst>
      <p:ext uri="{BB962C8B-B14F-4D97-AF65-F5344CB8AC3E}">
        <p14:creationId xmlns:p14="http://schemas.microsoft.com/office/powerpoint/2010/main" val="271161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4BDFCE42-92D2-4C02-A425-010A6598C98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41023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599569A3-F928-4BFC-9ED9-173862A7BA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2171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48B5EFE9-4F20-477F-95EC-082C01FF8D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2813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6B446649-A1A7-4065-A139-2825E546B2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4040920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709E532D-8928-4CDA-B836-94EDB7CF2BD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407068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ECC9A0CC-D483-4C07-8638-B1B784F0EA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53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1DD03C7D-83A2-4091-8DDE-2AB6ACDE4E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380927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88EB9FEA-7CD4-445B-914A-4BD97B0F0AE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060022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DFE157F6-4E0A-4033-B8D8-97035675AC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4276705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30041B27-3C17-489F-86BB-5D6122F2FEA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551017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EEA08AB3-C7E1-4B9D-B59D-65B8A7073BB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767978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04BA4914-9D36-4F50-8A4C-13FFCCA486A8}"/>
              </a:ext>
            </a:extLst>
          </p:cNvPr>
          <p:cNvSpPr>
            <a:spLocks noGrp="1"/>
          </p:cNvSpPr>
          <p:nvPr>
            <p:ph type="title" sz="quarter" idx="10"/>
          </p:nvPr>
        </p:nvSpPr>
        <p:spPr/>
        <p:txBody>
          <a:bodyPr/>
          <a:lstStyle/>
          <a:p>
            <a:r>
              <a:rPr lang="en-US"/>
              <a:t>Types of Class Reuse</a:t>
            </a:r>
          </a:p>
        </p:txBody>
      </p:sp>
    </p:spTree>
    <p:extLst>
      <p:ext uri="{BB962C8B-B14F-4D97-AF65-F5344CB8AC3E}">
        <p14:creationId xmlns:p14="http://schemas.microsoft.com/office/powerpoint/2010/main" val="14690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6CD57E-0596-4342-A414-0A01C7205E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878757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
        <p:nvSpPr>
          <p:cNvPr id="11" name="Slide Number">
            <a:extLst>
              <a:ext uri="{FF2B5EF4-FFF2-40B4-BE49-F238E27FC236}">
                <a16:creationId xmlns:a16="http://schemas.microsoft.com/office/drawing/2014/main" id="{7CB93B01-2361-4E61-80A0-836EEFDC052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92371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81DAD8B8-FC27-4B9A-9555-5C3B0D9497C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613045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D72F3ED8-A7F4-49EF-B2C6-368BB55904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43433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E07E579A-E414-4CA7-A74A-06E0DB5322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379878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3A22CF01-E5B7-4717-B227-5206726501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799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838200" y="1949813"/>
            <a:ext cx="8425046" cy="3621761"/>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000" dirty="0">
                <a:solidFill>
                  <a:schemeClr val="bg2"/>
                </a:solidFill>
              </a:rPr>
              <a:t>Inheritance is a powerful tool for </a:t>
            </a:r>
            <a:r>
              <a:rPr lang="en-US" sz="30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000" b="1" dirty="0">
                <a:solidFill>
                  <a:schemeClr val="bg1"/>
                </a:solidFill>
              </a:rPr>
              <a:t>Subclass</a:t>
            </a:r>
            <a:r>
              <a:rPr lang="en-US" sz="3000" b="1" dirty="0">
                <a:solidFill>
                  <a:schemeClr val="tx2">
                    <a:lumMod val="75000"/>
                  </a:schemeClr>
                </a:solidFill>
              </a:rPr>
              <a:t> </a:t>
            </a:r>
            <a:r>
              <a:rPr lang="en-US" sz="3000" b="1" dirty="0">
                <a:solidFill>
                  <a:schemeClr val="bg1"/>
                </a:solidFill>
              </a:rPr>
              <a:t>inherits</a:t>
            </a:r>
            <a:r>
              <a:rPr lang="en-US" sz="3000" b="1" dirty="0">
                <a:solidFill>
                  <a:schemeClr val="tx2">
                    <a:lumMod val="75000"/>
                  </a:schemeClr>
                </a:solidFill>
              </a:rPr>
              <a:t> </a:t>
            </a:r>
            <a:r>
              <a:rPr lang="en-US" sz="3000" dirty="0">
                <a:solidFill>
                  <a:schemeClr val="bg2"/>
                </a:solidFill>
              </a:rPr>
              <a:t>members</a:t>
            </a:r>
            <a:r>
              <a:rPr lang="en-US" sz="3000" dirty="0"/>
              <a:t> </a:t>
            </a:r>
            <a:r>
              <a:rPr lang="en-US" sz="3000" dirty="0">
                <a:solidFill>
                  <a:schemeClr val="bg2"/>
                </a:solidFill>
              </a:rPr>
              <a:t>from</a:t>
            </a:r>
            <a:r>
              <a:rPr lang="en-US" sz="3000" dirty="0">
                <a:solidFill>
                  <a:schemeClr val="tx2">
                    <a:lumMod val="75000"/>
                  </a:schemeClr>
                </a:solidFill>
              </a:rPr>
              <a:t> </a:t>
            </a:r>
            <a:r>
              <a:rPr lang="en-US" sz="3000" b="1" dirty="0">
                <a:solidFill>
                  <a:schemeClr val="bg1"/>
                </a:solidFill>
              </a:rPr>
              <a:t>Superclass</a:t>
            </a:r>
          </a:p>
          <a:p>
            <a:pPr marL="358775" indent="-358775">
              <a:lnSpc>
                <a:spcPct val="110000"/>
              </a:lnSpc>
              <a:buFont typeface="Wingdings" panose="05000000000000000000" pitchFamily="2" charset="2"/>
              <a:buChar char="§"/>
            </a:pPr>
            <a:r>
              <a:rPr lang="en-US" sz="3000" dirty="0">
                <a:solidFill>
                  <a:schemeClr val="bg2"/>
                </a:solidFill>
              </a:rPr>
              <a:t>Subclass</a:t>
            </a:r>
            <a:r>
              <a:rPr lang="en-US" sz="3000" dirty="0"/>
              <a:t> </a:t>
            </a:r>
            <a:r>
              <a:rPr lang="en-US" sz="3000" dirty="0">
                <a:solidFill>
                  <a:schemeClr val="bg2"/>
                </a:solidFill>
              </a:rPr>
              <a:t>can</a:t>
            </a:r>
            <a:r>
              <a:rPr lang="en-US" sz="3000" dirty="0"/>
              <a:t> </a:t>
            </a:r>
            <a:r>
              <a:rPr lang="en-US" sz="3000" b="1" dirty="0">
                <a:solidFill>
                  <a:schemeClr val="bg1"/>
                </a:solidFill>
              </a:rPr>
              <a:t>override</a:t>
            </a:r>
            <a:r>
              <a:rPr lang="en-US" sz="3000" dirty="0">
                <a:solidFill>
                  <a:schemeClr val="tx2">
                    <a:lumMod val="75000"/>
                  </a:schemeClr>
                </a:solidFill>
              </a:rPr>
              <a:t> </a:t>
            </a:r>
            <a:r>
              <a:rPr lang="en-US" sz="3000" dirty="0">
                <a:solidFill>
                  <a:schemeClr val="bg2"/>
                </a:solidFill>
              </a:rPr>
              <a:t>methods</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dirty="0">
                <a:solidFill>
                  <a:schemeClr val="bg2"/>
                </a:solidFill>
              </a:rPr>
              <a:t>classes</a:t>
            </a:r>
            <a:r>
              <a:rPr lang="en-US" sz="3000" dirty="0"/>
              <a:t> </a:t>
            </a:r>
            <a:r>
              <a:rPr lang="en-US" sz="3000" dirty="0">
                <a:solidFill>
                  <a:schemeClr val="bg2"/>
                </a:solidFill>
              </a:rPr>
              <a:t>with</a:t>
            </a:r>
            <a:r>
              <a:rPr lang="en-US" sz="3000" dirty="0"/>
              <a:t> </a:t>
            </a:r>
            <a:r>
              <a:rPr lang="en-US" sz="3000" dirty="0">
                <a:solidFill>
                  <a:schemeClr val="bg2"/>
                </a:solidFill>
              </a:rPr>
              <a:t>the</a:t>
            </a:r>
            <a:r>
              <a:rPr lang="en-US" sz="3000" dirty="0"/>
              <a:t> </a:t>
            </a:r>
            <a:r>
              <a:rPr lang="en-US" sz="3000" b="1" dirty="0">
                <a:solidFill>
                  <a:schemeClr val="bg1"/>
                </a:solidFill>
              </a:rPr>
              <a:t>same</a:t>
            </a:r>
            <a:r>
              <a:rPr lang="en-US" sz="3000" b="1" dirty="0">
                <a:solidFill>
                  <a:schemeClr val="tx2">
                    <a:lumMod val="75000"/>
                  </a:schemeClr>
                </a:solidFill>
              </a:rPr>
              <a:t> </a:t>
            </a:r>
            <a:r>
              <a:rPr lang="en-US" sz="3000" b="1" dirty="0">
                <a:solidFill>
                  <a:schemeClr val="bg1"/>
                </a:solidFill>
              </a:rPr>
              <a:t>role</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b="1" dirty="0">
                <a:solidFill>
                  <a:schemeClr val="bg1"/>
                </a:solidFill>
              </a:rPr>
              <a:t>IS-A</a:t>
            </a:r>
            <a:r>
              <a:rPr lang="en-US" sz="3000" b="1" dirty="0"/>
              <a:t> </a:t>
            </a:r>
            <a:r>
              <a:rPr lang="en-US" sz="3000" dirty="0">
                <a:solidFill>
                  <a:schemeClr val="bg2"/>
                </a:solidFill>
              </a:rPr>
              <a:t>and</a:t>
            </a:r>
            <a:r>
              <a:rPr lang="en-US" sz="3000" dirty="0"/>
              <a:t> </a:t>
            </a:r>
            <a:r>
              <a:rPr lang="en-US" sz="3000" b="1" dirty="0">
                <a:solidFill>
                  <a:schemeClr val="bg1"/>
                </a:solidFill>
              </a:rPr>
              <a:t>IS-A-SUBSTITUTE</a:t>
            </a:r>
            <a:r>
              <a:rPr lang="en-US" sz="3000" b="1" dirty="0"/>
              <a:t> </a:t>
            </a:r>
            <a:r>
              <a:rPr lang="en-US" sz="3000" dirty="0">
                <a:solidFill>
                  <a:schemeClr val="bg2"/>
                </a:solidFill>
              </a:rPr>
              <a:t>for</a:t>
            </a:r>
            <a:r>
              <a:rPr lang="en-US" sz="3000" dirty="0"/>
              <a:t> </a:t>
            </a:r>
            <a:r>
              <a:rPr lang="en-US" sz="3000" dirty="0">
                <a:solidFill>
                  <a:schemeClr val="bg2"/>
                </a:solidFill>
              </a:rPr>
              <a:t>relationship</a:t>
            </a:r>
          </a:p>
          <a:p>
            <a:pPr marL="358775" indent="-358775">
              <a:lnSpc>
                <a:spcPct val="110000"/>
              </a:lnSpc>
              <a:buFont typeface="Wingdings" panose="05000000000000000000" pitchFamily="2" charset="2"/>
              <a:buChar char="§"/>
            </a:pPr>
            <a:r>
              <a:rPr lang="en-US" sz="3000" dirty="0">
                <a:solidFill>
                  <a:schemeClr val="bg2"/>
                </a:solidFill>
              </a:rPr>
              <a:t>Consider</a:t>
            </a:r>
            <a:r>
              <a:rPr lang="en-US" sz="3000" dirty="0"/>
              <a:t> </a:t>
            </a:r>
            <a:r>
              <a:rPr lang="en-US" sz="3000" b="1" dirty="0">
                <a:solidFill>
                  <a:schemeClr val="bg1"/>
                </a:solidFill>
              </a:rPr>
              <a:t>Composition</a:t>
            </a:r>
            <a:r>
              <a:rPr lang="en-US" sz="3000" dirty="0"/>
              <a:t> </a:t>
            </a:r>
            <a:r>
              <a:rPr lang="en-US" sz="3000" dirty="0">
                <a:solidFill>
                  <a:schemeClr val="bg2"/>
                </a:solidFill>
              </a:rPr>
              <a:t>and</a:t>
            </a:r>
            <a:r>
              <a:rPr lang="en-US" sz="3000" dirty="0"/>
              <a:t> </a:t>
            </a:r>
            <a:r>
              <a:rPr lang="en-US" sz="3000" b="1" dirty="0">
                <a:solidFill>
                  <a:schemeClr val="bg1"/>
                </a:solidFill>
              </a:rPr>
              <a:t>Delegation</a:t>
            </a:r>
            <a:r>
              <a:rPr lang="en-US" sz="3000" dirty="0"/>
              <a:t> </a:t>
            </a:r>
            <a:r>
              <a:rPr lang="en-US" sz="3000" dirty="0">
                <a:solidFill>
                  <a:schemeClr val="bg2"/>
                </a:solidFill>
              </a:rPr>
              <a:t>instead</a:t>
            </a:r>
          </a:p>
          <a:p>
            <a:pPr marL="358775" indent="-358775">
              <a:lnSpc>
                <a:spcPct val="110000"/>
              </a:lnSpc>
              <a:buFont typeface="Wingdings" panose="05000000000000000000" pitchFamily="2" charset="2"/>
              <a:buChar char="§"/>
            </a:pPr>
            <a:endParaRPr lang="bg-BG" sz="3000" dirty="0">
              <a:solidFill>
                <a:schemeClr val="tx2">
                  <a:lumMod val="75000"/>
                </a:schemeClr>
              </a:solidFill>
            </a:endParaRPr>
          </a:p>
        </p:txBody>
      </p:sp>
      <p:sp>
        <p:nvSpPr>
          <p:cNvPr id="16" name="Slide Number">
            <a:extLst>
              <a:ext uri="{FF2B5EF4-FFF2-40B4-BE49-F238E27FC236}">
                <a16:creationId xmlns:a16="http://schemas.microsoft.com/office/drawing/2014/main" id="{11B615BC-9F62-4E19-8904-89668D95B1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41648726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Title 3">
            <a:extLst>
              <a:ext uri="{FF2B5EF4-FFF2-40B4-BE49-F238E27FC236}">
                <a16:creationId xmlns:a16="http://schemas.microsoft.com/office/drawing/2014/main" id="{C7B9FDF2-41B2-4104-B261-FA829683834E}"/>
              </a:ext>
            </a:extLst>
          </p:cNvPr>
          <p:cNvSpPr>
            <a:spLocks noGrp="1"/>
          </p:cNvSpPr>
          <p:nvPr>
            <p:ph type="title" sz="quarter" idx="10"/>
          </p:nvPr>
        </p:nvSpPr>
        <p:spPr/>
        <p:txBody>
          <a:bodyPr/>
          <a:lstStyle/>
          <a:p>
            <a:r>
              <a:rPr lang="en-US"/>
              <a:t>Inheritance</a:t>
            </a:r>
          </a:p>
        </p:txBody>
      </p:sp>
    </p:spTree>
    <p:extLst>
      <p:ext uri="{BB962C8B-B14F-4D97-AF65-F5344CB8AC3E}">
        <p14:creationId xmlns:p14="http://schemas.microsoft.com/office/powerpoint/2010/main" val="3634747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77009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1EDF8112-6DB5-4161-A615-9252637B01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2015924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825924E-64E5-4A54-B5C8-2A1CA3913A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176334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F5E29F5E-6B80-4F73-B2CC-E87D56F557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3971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B8337459-4AC9-45B1-A200-100EB98131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148417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6EA88AE1-3E80-433E-A0C7-78E32263944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0697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5E8FE3A5-3DE3-44C2-B124-BD168A6E95B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728741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6B50B344-547F-4C25-B308-13E4901463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96331250"/>
      </p:ext>
    </p:extLst>
  </p:cSld>
  <p:clrMapOvr>
    <a:masterClrMapping/>
  </p:clrMapOvr>
  <p:transition/>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3704</TotalTime>
  <Words>2840</Words>
  <Application>Microsoft Office PowerPoint</Application>
  <PresentationFormat>Widescreen</PresentationFormat>
  <Paragraphs>565</Paragraphs>
  <Slides>42</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Lyubomir Tomanov</cp:lastModifiedBy>
  <cp:revision>15</cp:revision>
  <dcterms:created xsi:type="dcterms:W3CDTF">2018-05-23T13:08:44Z</dcterms:created>
  <dcterms:modified xsi:type="dcterms:W3CDTF">2020-06-29T08:28:54Z</dcterms:modified>
  <cp:category>programming;computer programming;software development;web development</cp:category>
</cp:coreProperties>
</file>