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401" r:id="rId37"/>
    <p:sldId id="405" r:id="rId38"/>
    <p:sldId id="4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37445A6-FCB0-4230-B2E8-B8D6BB031EAA}">
          <p14:sldIdLst>
            <p14:sldId id="256"/>
            <p14:sldId id="257"/>
            <p14:sldId id="258"/>
          </p14:sldIdLst>
        </p14:section>
        <p14:section name="Abstraction" id="{503EF277-1D4B-43BE-966A-F36ABE5A69D6}">
          <p14:sldIdLst>
            <p14:sldId id="259"/>
            <p14:sldId id="260"/>
            <p14:sldId id="261"/>
            <p14:sldId id="262"/>
            <p14:sldId id="263"/>
          </p14:sldIdLst>
        </p14:section>
        <p14:section name="Interface" id="{DA4078BE-1A08-4905-9328-5EE65B98B3B7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Abstract Classes" id="{CCCE73F2-88C9-463F-992C-F1638419D998}">
          <p14:sldIdLst>
            <p14:sldId id="282"/>
            <p14:sldId id="283"/>
            <p14:sldId id="284"/>
          </p14:sldIdLst>
        </p14:section>
        <p14:section name="Interfaces vs Abstract Classes" id="{845FB528-34A4-44F5-B356-37673A7945F1}">
          <p14:sldIdLst>
            <p14:sldId id="285"/>
            <p14:sldId id="286"/>
            <p14:sldId id="287"/>
            <p14:sldId id="288"/>
            <p14:sldId id="289"/>
          </p14:sldIdLst>
        </p14:section>
        <p14:section name="Conclusion" id="{A78872A8-BED4-46AC-A682-B1857B4868D2}">
          <p14:sldIdLst>
            <p14:sldId id="290"/>
            <p14:sldId id="401"/>
            <p14:sldId id="405"/>
            <p14:sldId id="493"/>
          </p14:sldIdLst>
        </p14:section>
        <p14:section name="Default Section" id="{7D2D65CC-624F-4B64-BFEA-BDD77A34D3C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7.12.2020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761B3C3-B2D1-4979-873E-6CA806A017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77749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F17907D-44ED-4DF2-A1F8-4648CEEEC78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70592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24CC222-85A5-42AD-8720-D402106485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14905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FAA2506-441E-4925-B399-CCCA076030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514572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A4B8753-DDCD-4852-B0D5-0A347CA1FE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402255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BE757D1-AB9A-4790-8B0C-3556685327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16507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34917EA-2019-4813-A7B2-496E878B1E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43545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267BD35-20C6-400C-88B7-EDE0555595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192214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3FF079D-7B24-49E2-9327-91BE94F40E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208630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D830E98-3923-4D87-82AA-5DBDBD8F85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390623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6627895-2DFE-4848-9FCD-BD27EB69F9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71380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3C35A-099E-4867-9ECA-C7C8A6FD2E28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283BCA3-0BC7-4837-8AB8-E5478D331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185967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279DE14-D0DF-41E0-BCDE-2E30441BF5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040292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F9403AB-BAA0-4E9A-B6CA-CC03CDB465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203928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9017FD2-F309-4812-9AC0-E4085488AC3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405700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A99D4BD-F871-4490-97BE-2CC105B7DA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313358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B22D75C-F4B9-488A-94E0-804776B5CE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850905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Java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interfaces </a:t>
            </a:r>
            <a:r>
              <a:rPr lang="en-US" dirty="0"/>
              <a:t>are like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purely abstract classes</a:t>
            </a:r>
            <a:r>
              <a:rPr lang="en-US" dirty="0"/>
              <a:t>, but: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- All interface methods are abstract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- Interface members do not have scope modifiers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- Their scope is assumed public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- But public is not specified explicitly</a:t>
            </a:r>
            <a:endParaRPr lang="ru-RU" dirty="0"/>
          </a:p>
          <a:p>
            <a:pPr lvl="1">
              <a:lnSpc>
                <a:spcPct val="110000"/>
              </a:lnSpc>
            </a:pPr>
            <a:r>
              <a:rPr lang="en-US" dirty="0"/>
              <a:t>- Cannot define fields, inner types and constructors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61C16A7-4192-4E2A-993D-9CEC5413D9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33279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2D8E303-465D-429B-AA7E-F8CC498629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69012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93A226F-CECC-4523-A52F-12B3B6B0FD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724002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ED532E3-33B3-40B1-A81D-504B9047F26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11397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E22DBD1-E8E5-40C3-9F5E-632B2A259B6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08303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2558875-11D4-4DCD-8789-568F594980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269403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713D2C4-A030-4E6B-AE42-03C33A25DA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88176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EB00290-81EC-4B97-BF9A-EE01C76216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33402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01ABC04-ACDB-4271-8C36-EEDB55EDA3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50342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2824480-C3A3-4B58-9420-555AC23841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40843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0CCF7F3-EA20-430A-B83B-8CEAFFE7F1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08577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E7C52E6-BEAC-4E37-A179-40E605D2146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40486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84D68CE-10EE-48C1-A77B-23774F322A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58137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81/Interfaces-and-Abstraction-Lab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Interfaces vs Abstract Classes</a:t>
            </a:r>
            <a:br>
              <a:rPr lang="fr-FR" dirty="0"/>
            </a:br>
            <a:r>
              <a:rPr lang="fr-FR" dirty="0"/>
              <a:t>Abstraction vs Encapsulation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Interfaces and Abstraction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hlinkClick r:id="rId3"/>
              </a:rPr>
              <a:t>https://softuni.bg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2561677"/>
            <a:ext cx="2553890" cy="19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77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Internal addition by compiler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864579" y="1963284"/>
            <a:ext cx="6462845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Printable {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  int MIN = 5;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  void print();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64579" y="4495800"/>
            <a:ext cx="6462845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latin typeface="Consolas" pitchFamily="49" charset="0"/>
              </a:rPr>
              <a:t>interface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Printable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static final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MIN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5;</a:t>
            </a:r>
          </a:p>
          <a:p>
            <a:pPr fontAlgn="base"/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public abstract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void print();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Arrow: Down 4"/>
          <p:cNvSpPr/>
          <p:nvPr/>
        </p:nvSpPr>
        <p:spPr>
          <a:xfrm>
            <a:off x="4038600" y="3790665"/>
            <a:ext cx="3701908" cy="665540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8804" latinLnBrk="0"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compiler</a:t>
            </a:r>
            <a:endParaRPr lang="bg-BG" sz="28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20"/>
          <p:cNvSpPr>
            <a:spLocks noChangeArrowheads="1"/>
          </p:cNvSpPr>
          <p:nvPr/>
        </p:nvSpPr>
        <p:spPr bwMode="auto">
          <a:xfrm>
            <a:off x="327991" y="5156182"/>
            <a:ext cx="2465928" cy="919401"/>
          </a:xfrm>
          <a:prstGeom prst="wedgeRoundRectCallout">
            <a:avLst>
              <a:gd name="adj1" fmla="val 63083"/>
              <a:gd name="adj2" fmla="val 2031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chemeClr val="bg2"/>
                </a:solidFill>
              </a:rPr>
              <a:t>"public abstract" before methods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3" name="AutoShape 20"/>
          <p:cNvSpPr>
            <a:spLocks noChangeArrowheads="1"/>
          </p:cNvSpPr>
          <p:nvPr/>
        </p:nvSpPr>
        <p:spPr bwMode="auto">
          <a:xfrm>
            <a:off x="8120179" y="3950590"/>
            <a:ext cx="2947461" cy="919401"/>
          </a:xfrm>
          <a:prstGeom prst="wedgeRoundRectCallout">
            <a:avLst>
              <a:gd name="adj1" fmla="val -64405"/>
              <a:gd name="adj2" fmla="val 49227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chemeClr val="bg2"/>
                </a:solidFill>
              </a:rPr>
              <a:t>"public static final" before fields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5" name="AutoShape 20"/>
          <p:cNvSpPr>
            <a:spLocks noChangeArrowheads="1"/>
          </p:cNvSpPr>
          <p:nvPr/>
        </p:nvSpPr>
        <p:spPr bwMode="auto">
          <a:xfrm>
            <a:off x="190402" y="2377473"/>
            <a:ext cx="2603517" cy="987504"/>
          </a:xfrm>
          <a:prstGeom prst="wedgeRoundRectCallout">
            <a:avLst>
              <a:gd name="adj1" fmla="val 56279"/>
              <a:gd name="adj2" fmla="val -43130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2600" b="1" dirty="0">
                <a:solidFill>
                  <a:schemeClr val="bg2"/>
                </a:solidFill>
              </a:rPr>
              <a:t>Public or default modifier </a:t>
            </a:r>
            <a:endParaRPr lang="bg-BG" sz="2600" b="1" dirty="0">
              <a:solidFill>
                <a:schemeClr val="bg2"/>
              </a:solidFill>
            </a:endParaRPr>
          </a:p>
        </p:txBody>
      </p:sp>
      <p:sp>
        <p:nvSpPr>
          <p:cNvPr id="16" name="AutoShape 20"/>
          <p:cNvSpPr>
            <a:spLocks noChangeArrowheads="1"/>
          </p:cNvSpPr>
          <p:nvPr/>
        </p:nvSpPr>
        <p:spPr bwMode="auto">
          <a:xfrm>
            <a:off x="6077610" y="1250852"/>
            <a:ext cx="1853725" cy="578882"/>
          </a:xfrm>
          <a:prstGeom prst="wedgeRoundRectCallout">
            <a:avLst>
              <a:gd name="adj1" fmla="val -48021"/>
              <a:gd name="adj2" fmla="val 94471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bg2"/>
                </a:solidFill>
              </a:rPr>
              <a:t>Keyword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20"/>
          <p:cNvSpPr>
            <a:spLocks noChangeArrowheads="1"/>
          </p:cNvSpPr>
          <p:nvPr/>
        </p:nvSpPr>
        <p:spPr bwMode="auto">
          <a:xfrm>
            <a:off x="7201204" y="2546368"/>
            <a:ext cx="1460262" cy="578882"/>
          </a:xfrm>
          <a:prstGeom prst="wedgeRoundRectCallout">
            <a:avLst>
              <a:gd name="adj1" fmla="val -38208"/>
              <a:gd name="adj2" fmla="val -69600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bg2"/>
                </a:solidFill>
              </a:rPr>
              <a:t>Name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3E31AD67-6D02-4F64-B676-64704F1A7D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91741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243614" y="1151125"/>
            <a:ext cx="11804822" cy="5570355"/>
          </a:xfrm>
        </p:spPr>
        <p:txBody>
          <a:bodyPr/>
          <a:lstStyle/>
          <a:p>
            <a:r>
              <a:rPr lang="en-US" dirty="0"/>
              <a:t>Relationship between classes and interfaces</a:t>
            </a:r>
          </a:p>
          <a:p>
            <a:endParaRPr lang="en-US" dirty="0"/>
          </a:p>
          <a:p>
            <a:endParaRPr lang="en-US" dirty="0"/>
          </a:p>
          <a:p>
            <a:endParaRPr lang="en-US" sz="2000" dirty="0"/>
          </a:p>
          <a:p>
            <a:r>
              <a:rPr lang="en-US" dirty="0"/>
              <a:t>Multiple inheritance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Implements vs Extends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4800600" y="1905001"/>
            <a:ext cx="2146218" cy="427473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Interface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04925" y="2394985"/>
            <a:ext cx="1955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implements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44450" y="2384805"/>
            <a:ext cx="1354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extends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067801" y="2389528"/>
            <a:ext cx="1354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extends</a:t>
            </a:r>
            <a:endParaRPr lang="bg-BG" sz="2800" b="1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>
            <a:cxnSpLocks/>
          </p:cNvCxnSpPr>
          <p:nvPr/>
        </p:nvCxnSpPr>
        <p:spPr>
          <a:xfrm flipV="1">
            <a:off x="1371601" y="2350266"/>
            <a:ext cx="1" cy="695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8468928" y="3046066"/>
            <a:ext cx="2146218" cy="439968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Interface</a:t>
            </a:r>
          </a:p>
        </p:txBody>
      </p:sp>
      <p:sp>
        <p:nvSpPr>
          <p:cNvPr id="33" name="Text Box 18"/>
          <p:cNvSpPr txBox="1">
            <a:spLocks noChangeArrowheads="1"/>
          </p:cNvSpPr>
          <p:nvPr/>
        </p:nvSpPr>
        <p:spPr bwMode="auto">
          <a:xfrm>
            <a:off x="8468928" y="1909211"/>
            <a:ext cx="2146218" cy="423263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Interface</a:t>
            </a:r>
          </a:p>
        </p:txBody>
      </p: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4800600" y="3063086"/>
            <a:ext cx="2146218" cy="422949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Class</a:t>
            </a:r>
          </a:p>
        </p:txBody>
      </p: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1127135" y="3063086"/>
            <a:ext cx="2146218" cy="422949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Class</a:t>
            </a:r>
          </a:p>
        </p:txBody>
      </p:sp>
      <p:sp>
        <p:nvSpPr>
          <p:cNvPr id="36" name="Text Box 18"/>
          <p:cNvSpPr txBox="1">
            <a:spLocks noChangeArrowheads="1"/>
          </p:cNvSpPr>
          <p:nvPr/>
        </p:nvSpPr>
        <p:spPr bwMode="auto">
          <a:xfrm>
            <a:off x="1138848" y="1905001"/>
            <a:ext cx="2146218" cy="427473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Class</a:t>
            </a:r>
          </a:p>
        </p:txBody>
      </p:sp>
      <p:sp>
        <p:nvSpPr>
          <p:cNvPr id="39" name="Text Box 18"/>
          <p:cNvSpPr txBox="1">
            <a:spLocks noChangeArrowheads="1"/>
          </p:cNvSpPr>
          <p:nvPr/>
        </p:nvSpPr>
        <p:spPr bwMode="auto">
          <a:xfrm>
            <a:off x="1905000" y="5707579"/>
            <a:ext cx="2146218" cy="457200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Class</a:t>
            </a: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3124200" y="4515512"/>
            <a:ext cx="2146218" cy="475766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Interface</a:t>
            </a:r>
          </a:p>
        </p:txBody>
      </p:sp>
      <p:sp>
        <p:nvSpPr>
          <p:cNvPr id="43" name="Text Box 18"/>
          <p:cNvSpPr txBox="1">
            <a:spLocks noChangeArrowheads="1"/>
          </p:cNvSpPr>
          <p:nvPr/>
        </p:nvSpPr>
        <p:spPr bwMode="auto">
          <a:xfrm>
            <a:off x="527091" y="4517124"/>
            <a:ext cx="2146218" cy="475766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Interface</a:t>
            </a:r>
          </a:p>
        </p:txBody>
      </p:sp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6146025" y="4515512"/>
            <a:ext cx="2146218" cy="475766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Interface</a:t>
            </a: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8763000" y="4515512"/>
            <a:ext cx="2146218" cy="475766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Interface</a:t>
            </a:r>
          </a:p>
        </p:txBody>
      </p:sp>
      <p:sp>
        <p:nvSpPr>
          <p:cNvPr id="46" name="Text Box 18"/>
          <p:cNvSpPr txBox="1">
            <a:spLocks noChangeArrowheads="1"/>
          </p:cNvSpPr>
          <p:nvPr/>
        </p:nvSpPr>
        <p:spPr bwMode="auto">
          <a:xfrm>
            <a:off x="7432331" y="5689013"/>
            <a:ext cx="2146218" cy="475766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Interface</a:t>
            </a:r>
          </a:p>
        </p:txBody>
      </p:sp>
      <p:cxnSp>
        <p:nvCxnSpPr>
          <p:cNvPr id="47" name="Straight Arrow Connector 46"/>
          <p:cNvCxnSpPr>
            <a:cxnSpLocks/>
          </p:cNvCxnSpPr>
          <p:nvPr/>
        </p:nvCxnSpPr>
        <p:spPr>
          <a:xfrm flipV="1">
            <a:off x="8861333" y="2335183"/>
            <a:ext cx="1" cy="695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cxnSpLocks/>
          </p:cNvCxnSpPr>
          <p:nvPr/>
        </p:nvCxnSpPr>
        <p:spPr>
          <a:xfrm flipV="1">
            <a:off x="5181601" y="2347733"/>
            <a:ext cx="1" cy="69502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  <a:endCxn id="43" idx="2"/>
          </p:cNvCxnSpPr>
          <p:nvPr/>
        </p:nvCxnSpPr>
        <p:spPr>
          <a:xfrm flipH="1" flipV="1">
            <a:off x="1600200" y="4992890"/>
            <a:ext cx="1355944" cy="71468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  <a:stCxn id="39" idx="0"/>
            <a:endCxn id="42" idx="2"/>
          </p:cNvCxnSpPr>
          <p:nvPr/>
        </p:nvCxnSpPr>
        <p:spPr>
          <a:xfrm flipV="1">
            <a:off x="2978109" y="4991279"/>
            <a:ext cx="1219200" cy="71630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  <a:stCxn id="46" idx="0"/>
            <a:endCxn id="45" idx="2"/>
          </p:cNvCxnSpPr>
          <p:nvPr/>
        </p:nvCxnSpPr>
        <p:spPr>
          <a:xfrm flipV="1">
            <a:off x="8505441" y="4991279"/>
            <a:ext cx="1330669" cy="697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cxnSpLocks/>
            <a:stCxn id="46" idx="0"/>
          </p:cNvCxnSpPr>
          <p:nvPr/>
        </p:nvCxnSpPr>
        <p:spPr>
          <a:xfrm flipH="1" flipV="1">
            <a:off x="7161746" y="4972357"/>
            <a:ext cx="1343694" cy="716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525001" y="5069075"/>
            <a:ext cx="1354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extends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953222" y="5087818"/>
            <a:ext cx="1955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implements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7C2A62A4-08D3-4E75-B90E-F5D924742D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14858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" grpId="0"/>
      <p:bldP spid="26" grpId="0"/>
      <p:bldP spid="28" grpId="0"/>
      <p:bldP spid="32" grpId="0" animBg="1"/>
      <p:bldP spid="33" grpId="0" animBg="1"/>
      <p:bldP spid="34" grpId="0" animBg="1"/>
      <p:bldP spid="35" grpId="0" animBg="1"/>
      <p:bldP spid="36" grpId="0" animBg="1"/>
      <p:bldP spid="39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59" grpId="0"/>
      <p:bldP spid="6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Implementation of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print()</a:t>
            </a:r>
            <a:r>
              <a:rPr lang="en-US" dirty="0"/>
              <a:t> is provided in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Document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Example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26443" y="2029048"/>
            <a:ext cx="5345772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Printable {</a:t>
            </a:r>
          </a:p>
          <a:p>
            <a:pPr fontAlgn="base"/>
            <a:r>
              <a:rPr lang="en-US" sz="2600" b="1" noProof="1">
                <a:latin typeface="Consolas" pitchFamily="49" charset="0"/>
                <a:cs typeface="Consolas" pitchFamily="49" charset="0"/>
              </a:rPr>
              <a:t>  void print();</a:t>
            </a:r>
          </a:p>
          <a:p>
            <a:pPr fontAlgn="base"/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26443" y="3534431"/>
            <a:ext cx="9501531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400" b="1" noProof="1">
                <a:latin typeface="Consolas" pitchFamily="49" charset="0"/>
              </a:rPr>
              <a:t>class Document implements Printable {  </a:t>
            </a:r>
          </a:p>
          <a:p>
            <a:pPr fontAlgn="base"/>
            <a:r>
              <a:rPr lang="en-US" sz="2400" b="1" noProof="1">
                <a:latin typeface="Consolas" pitchFamily="49" charset="0"/>
              </a:rPr>
              <a:t>  public void</a:t>
            </a:r>
            <a:r>
              <a:rPr lang="en-US" sz="24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print() </a:t>
            </a:r>
            <a:r>
              <a:rPr lang="en-US" sz="2400" b="1" noProof="1">
                <a:latin typeface="Consolas" pitchFamily="49" charset="0"/>
              </a:rPr>
              <a:t>{ System.out.println("Hello"); }</a:t>
            </a:r>
          </a:p>
          <a:p>
            <a:pPr fontAlgn="base"/>
            <a:r>
              <a:rPr lang="en-US" sz="2400" b="1" noProof="1">
                <a:latin typeface="Consolas" pitchFamily="49" charset="0"/>
              </a:rPr>
              <a:t>  public static void main(String args[]) {</a:t>
            </a:r>
            <a:endParaRPr lang="en-US" sz="2400" b="1" noProof="1">
              <a:solidFill>
                <a:srgbClr val="FBEEDC"/>
              </a:solidFill>
              <a:latin typeface="Consolas" pitchFamily="49" charset="0"/>
            </a:endParaRPr>
          </a:p>
          <a:p>
            <a:pPr fontAlgn="base"/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    Printable</a:t>
            </a:r>
            <a:r>
              <a:rPr lang="en-US" sz="24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doc = new Document();  </a:t>
            </a:r>
          </a:p>
          <a:p>
            <a:pPr fontAlgn="base"/>
            <a:r>
              <a:rPr lang="en-US" sz="2400" b="1" noProof="1">
                <a:latin typeface="Consolas" pitchFamily="49" charset="0"/>
              </a:rPr>
              <a:t>    doc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.print();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Hello</a:t>
            </a:r>
          </a:p>
          <a:p>
            <a:pPr fontAlgn="base"/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</a:rPr>
              <a:t>}</a:t>
            </a:r>
          </a:p>
          <a:p>
            <a:pPr fontAlgn="base"/>
            <a:r>
              <a:rPr lang="en-US" sz="2400" b="1" noProof="1">
                <a:latin typeface="Consolas" pitchFamily="49" charset="0"/>
              </a:rPr>
              <a:t>} </a:t>
            </a:r>
          </a:p>
        </p:txBody>
      </p:sp>
      <p:sp>
        <p:nvSpPr>
          <p:cNvPr id="19" name="AutoShape 20"/>
          <p:cNvSpPr>
            <a:spLocks noChangeArrowheads="1"/>
          </p:cNvSpPr>
          <p:nvPr/>
        </p:nvSpPr>
        <p:spPr bwMode="auto">
          <a:xfrm>
            <a:off x="6297006" y="5117045"/>
            <a:ext cx="2460061" cy="544830"/>
          </a:xfrm>
          <a:prstGeom prst="wedgeRoundRectCallout">
            <a:avLst>
              <a:gd name="adj1" fmla="val -57719"/>
              <a:gd name="adj2" fmla="val -41199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2600" b="1" dirty="0">
                <a:solidFill>
                  <a:schemeClr val="bg2"/>
                </a:solidFill>
              </a:rPr>
              <a:t>Polymorphism</a:t>
            </a:r>
            <a:endParaRPr lang="bg-BG" sz="2600" b="1" dirty="0">
              <a:solidFill>
                <a:schemeClr val="bg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E6E134D-7C96-4949-9290-D00CA826FF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64341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 Shop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851658" y="1600201"/>
            <a:ext cx="5716343" cy="1710211"/>
            <a:chOff x="5180012" y="1828800"/>
            <a:chExt cx="5716343" cy="1710211"/>
          </a:xfrm>
        </p:grpSpPr>
        <p:grpSp>
          <p:nvGrpSpPr>
            <p:cNvPr id="8" name="Group 7"/>
            <p:cNvGrpSpPr/>
            <p:nvPr/>
          </p:nvGrpSpPr>
          <p:grpSpPr>
            <a:xfrm>
              <a:off x="5180012" y="1828800"/>
              <a:ext cx="5715000" cy="1136939"/>
              <a:chOff x="-306388" y="2077297"/>
              <a:chExt cx="3131324" cy="1136939"/>
            </a:xfrm>
          </p:grpSpPr>
          <p:sp>
            <p:nvSpPr>
              <p:cNvPr id="9" name="Rectangle 3"/>
              <p:cNvSpPr>
                <a:spLocks noChangeArrowheads="1"/>
              </p:cNvSpPr>
              <p:nvPr/>
            </p:nvSpPr>
            <p:spPr bwMode="auto">
              <a:xfrm>
                <a:off x="-306388" y="2077297"/>
                <a:ext cx="3131324" cy="58263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Seat</a:t>
                </a:r>
                <a:endParaRPr lang="en-US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" name="Rectangle 4"/>
              <p:cNvSpPr>
                <a:spLocks noChangeArrowheads="1"/>
              </p:cNvSpPr>
              <p:nvPr/>
            </p:nvSpPr>
            <p:spPr bwMode="auto">
              <a:xfrm>
                <a:off x="-306388" y="2650569"/>
                <a:ext cx="3131324" cy="56366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-countryProduced: String</a:t>
                </a:r>
                <a:endParaRPr lang="en-US" sz="2000" b="1" noProof="1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5181355" y="2975344"/>
              <a:ext cx="5715000" cy="56366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+toString(): String</a:t>
              </a:r>
              <a:endParaRPr lang="en-US" sz="2000" b="1" noProof="1">
                <a:latin typeface="Consolas" panose="020B0609020204030204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90405" y="2819400"/>
            <a:ext cx="5233772" cy="2863484"/>
            <a:chOff x="5180012" y="1333423"/>
            <a:chExt cx="4608598" cy="2863484"/>
          </a:xfrm>
        </p:grpSpPr>
        <p:grpSp>
          <p:nvGrpSpPr>
            <p:cNvPr id="15" name="Group 14"/>
            <p:cNvGrpSpPr/>
            <p:nvPr/>
          </p:nvGrpSpPr>
          <p:grpSpPr>
            <a:xfrm>
              <a:off x="5180012" y="1333423"/>
              <a:ext cx="4608598" cy="1514716"/>
              <a:chOff x="-306388" y="1581920"/>
              <a:chExt cx="2525112" cy="1514716"/>
            </a:xfrm>
          </p:grpSpPr>
          <p:sp>
            <p:nvSpPr>
              <p:cNvPr id="17" name="Rectangle 3"/>
              <p:cNvSpPr>
                <a:spLocks noChangeArrowheads="1"/>
              </p:cNvSpPr>
              <p:nvPr/>
            </p:nvSpPr>
            <p:spPr bwMode="auto">
              <a:xfrm>
                <a:off x="-306388" y="1581920"/>
                <a:ext cx="2525112" cy="87814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&lt;&lt;interface&gt;&gt;</a:t>
                </a:r>
              </a:p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&lt;&lt;Car&gt;&gt;</a:t>
                </a:r>
              </a:p>
            </p:txBody>
          </p:sp>
          <p:sp>
            <p:nvSpPr>
              <p:cNvPr id="20" name="Rectangle 4"/>
              <p:cNvSpPr>
                <a:spLocks noChangeArrowheads="1"/>
              </p:cNvSpPr>
              <p:nvPr/>
            </p:nvSpPr>
            <p:spPr bwMode="auto">
              <a:xfrm>
                <a:off x="-306388" y="2460070"/>
                <a:ext cx="2525112" cy="63656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+TIRES: Integer</a:t>
                </a:r>
                <a:endParaRPr lang="en-US" sz="2000" b="1" noProof="1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>
              <a:off x="5184286" y="2857423"/>
              <a:ext cx="4604324" cy="133948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+getModel():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+getColor():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+getHorsePower(): Integer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776890" y="1568351"/>
            <a:ext cx="2297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Serializable</a:t>
            </a:r>
            <a:endParaRPr lang="bg-BG" sz="2800" dirty="0"/>
          </a:p>
        </p:txBody>
      </p:sp>
      <p:cxnSp>
        <p:nvCxnSpPr>
          <p:cNvPr id="6" name="Straight Connector 5"/>
          <p:cNvCxnSpPr>
            <a:cxnSpLocks/>
            <a:endCxn id="9" idx="1"/>
          </p:cNvCxnSpPr>
          <p:nvPr/>
        </p:nvCxnSpPr>
        <p:spPr>
          <a:xfrm flipV="1">
            <a:off x="4114801" y="1891518"/>
            <a:ext cx="1736857" cy="137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2"/>
          </p:cNvCxnSpPr>
          <p:nvPr/>
        </p:nvCxnSpPr>
        <p:spPr>
          <a:xfrm flipH="1">
            <a:off x="8709158" y="3310411"/>
            <a:ext cx="1343" cy="705422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endCxn id="20" idx="3"/>
          </p:cNvCxnSpPr>
          <p:nvPr/>
        </p:nvCxnSpPr>
        <p:spPr>
          <a:xfrm flipH="1" flipV="1">
            <a:off x="5424177" y="4015833"/>
            <a:ext cx="3284980" cy="1819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88E31C5-988F-4310-8B38-DC164A3AFBCC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https://judge.softuni.bg/Contests/1581/Interfaces-and-Abstraction-Lab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pic>
        <p:nvPicPr>
          <p:cNvPr id="7" name="Picture 6" descr="A picture containing wheel&#10;&#10;Description automatically generated">
            <a:extLst>
              <a:ext uri="{FF2B5EF4-FFF2-40B4-BE49-F238E27FC236}">
                <a16:creationId xmlns:a16="http://schemas.microsoft.com/office/drawing/2014/main" id="{62B3D494-BF7C-46E3-BF09-D55306C12F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297" y="3536634"/>
            <a:ext cx="2953015" cy="2953015"/>
          </a:xfrm>
          <a:prstGeom prst="rect">
            <a:avLst/>
          </a:prstGeom>
        </p:spPr>
      </p:pic>
      <p:sp>
        <p:nvSpPr>
          <p:cNvPr id="23" name="Slide Number">
            <a:extLst>
              <a:ext uri="{FF2B5EF4-FFF2-40B4-BE49-F238E27FC236}">
                <a16:creationId xmlns:a16="http://schemas.microsoft.com/office/drawing/2014/main" id="{1AC8294A-1F11-422E-8C2E-69848C80C8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66433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4" y="0"/>
            <a:ext cx="9577597" cy="1110780"/>
          </a:xfrm>
        </p:spPr>
        <p:txBody>
          <a:bodyPr/>
          <a:lstStyle/>
          <a:p>
            <a:r>
              <a:rPr lang="en-US" dirty="0"/>
              <a:t>Solution: Car Shop (1)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8047" y="1623994"/>
            <a:ext cx="5791199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interface</a:t>
            </a:r>
            <a:r>
              <a:rPr lang="en-US" sz="2800" b="1" noProof="1">
                <a:latin typeface="Consolas" pitchFamily="49" charset="0"/>
              </a:rPr>
              <a:t> Car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int TIRES = 4;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String getModel();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String getColor();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Integer getHorsePower();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String countryProduced();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EC2584E-2105-406B-AB90-F78EE091A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204794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Shop (2)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17864" y="1605832"/>
            <a:ext cx="11287449" cy="43088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public class Seat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implements Car, Serializable </a:t>
            </a:r>
            <a:r>
              <a:rPr lang="en-US" sz="26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// TODO: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Add fields, constructor and private methods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@Override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</a:rPr>
              <a:t>public String getModel() { return this.model; }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@Override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</a:rPr>
              <a:t>public String getColor() { return this.color; }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@Override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</a:rPr>
              <a:t>public Integer getHorsePower() { return this.horsePower; } 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} 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C5AFF6A-A6AF-4269-91FE-B0975AE622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985550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Interface can </a:t>
            </a:r>
            <a:r>
              <a:rPr lang="en-US" b="1" dirty="0">
                <a:solidFill>
                  <a:schemeClr val="bg1"/>
                </a:solidFill>
              </a:rPr>
              <a:t>extend another interface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 Interface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8473" y="1884031"/>
            <a:ext cx="9077979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Showable 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void show();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Up Arrow 1"/>
          <p:cNvSpPr/>
          <p:nvPr/>
        </p:nvSpPr>
        <p:spPr>
          <a:xfrm>
            <a:off x="4933795" y="3823886"/>
            <a:ext cx="447333" cy="665365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8473" y="4736336"/>
            <a:ext cx="9077979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Printable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Showable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void print();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7EC21A7-A173-42A1-B809-D6C0C43ECD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89304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 which implements </a:t>
            </a:r>
            <a:r>
              <a:rPr lang="en-US" b="1" dirty="0">
                <a:solidFill>
                  <a:schemeClr val="bg1"/>
                </a:solidFill>
              </a:rPr>
              <a:t>child </a:t>
            </a:r>
            <a:r>
              <a:rPr lang="en-US" dirty="0"/>
              <a:t>interface</a:t>
            </a:r>
            <a:r>
              <a:rPr lang="en-US" b="1" dirty="0">
                <a:solidFill>
                  <a:schemeClr val="bg1"/>
                </a:solidFill>
              </a:rPr>
              <a:t> must </a:t>
            </a:r>
            <a:r>
              <a:rPr lang="en-US" dirty="0"/>
              <a:t>provide                 implementation for </a:t>
            </a:r>
            <a:r>
              <a:rPr lang="en-US" b="1" dirty="0">
                <a:solidFill>
                  <a:schemeClr val="bg1"/>
                </a:solidFill>
              </a:rPr>
              <a:t>parent </a:t>
            </a:r>
            <a:r>
              <a:rPr lang="en-US" dirty="0"/>
              <a:t>interface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too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Extend Interface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13841" y="2529997"/>
            <a:ext cx="7172802" cy="38010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class Circle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implements Printable</a:t>
            </a:r>
          </a:p>
          <a:p>
            <a:pPr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public void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print() </a:t>
            </a: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  System.out.println("Hello");</a:t>
            </a:r>
          </a:p>
          <a:p>
            <a:pPr fontAlgn="base">
              <a:spcBef>
                <a:spcPts val="600"/>
              </a:spcBef>
              <a:spcAft>
                <a:spcPts val="1800"/>
              </a:spcAft>
            </a:pPr>
            <a:r>
              <a:rPr lang="en-US" sz="2800" b="1" noProof="1">
                <a:latin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latin typeface="Consolas" pitchFamily="49" charset="0"/>
            </a:endParaRPr>
          </a:p>
          <a:p>
            <a:pPr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public void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show() </a:t>
            </a: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  System.out.println("Welcome");</a:t>
            </a:r>
          </a:p>
          <a:p>
            <a:pPr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4" t="4779" r="6192" b="6052"/>
          <a:stretch/>
        </p:blipFill>
        <p:spPr>
          <a:xfrm>
            <a:off x="9501809" y="1860834"/>
            <a:ext cx="1958008" cy="3801041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9D23F44D-507F-476F-AAFD-DC573EAFCD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83577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88859"/>
          </a:xfrm>
        </p:spPr>
        <p:txBody>
          <a:bodyPr/>
          <a:lstStyle/>
          <a:p>
            <a:r>
              <a:rPr lang="en-US" dirty="0"/>
              <a:t>Refactor your first problem code</a:t>
            </a:r>
          </a:p>
          <a:p>
            <a:pPr lvl="1"/>
            <a:r>
              <a:rPr lang="en-US" dirty="0"/>
              <a:t>Add for rentable cars</a:t>
            </a:r>
          </a:p>
          <a:p>
            <a:pPr lvl="1"/>
            <a:r>
              <a:rPr lang="en-US" dirty="0"/>
              <a:t>Add class  </a:t>
            </a:r>
            <a:r>
              <a:rPr lang="en-US" b="1" noProof="1">
                <a:solidFill>
                  <a:schemeClr val="bg1"/>
                </a:solidFill>
              </a:rPr>
              <a:t>C</a:t>
            </a:r>
            <a:r>
              <a:rPr lang="en-US" b="1" dirty="0">
                <a:solidFill>
                  <a:schemeClr val="bg1"/>
                </a:solidFill>
              </a:rPr>
              <a:t>interface</a:t>
            </a:r>
            <a:r>
              <a:rPr lang="en-US" dirty="0"/>
              <a:t> for sellable cars</a:t>
            </a:r>
          </a:p>
          <a:p>
            <a:pPr lvl="1"/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interface</a:t>
            </a:r>
            <a:r>
              <a:rPr lang="en-US" dirty="0"/>
              <a:t> </a:t>
            </a:r>
            <a:r>
              <a:rPr lang="en-US" b="1" noProof="1">
                <a:solidFill>
                  <a:schemeClr val="bg1"/>
                </a:solidFill>
              </a:rPr>
              <a:t>arImpl</a:t>
            </a:r>
          </a:p>
          <a:p>
            <a:pPr lvl="1"/>
            <a:r>
              <a:rPr lang="en-US" dirty="0"/>
              <a:t>Add class Audi, which </a:t>
            </a:r>
            <a:r>
              <a:rPr lang="en-US" b="1" dirty="0">
                <a:solidFill>
                  <a:schemeClr val="bg1"/>
                </a:solidFill>
              </a:rPr>
              <a:t>extends</a:t>
            </a:r>
            <a:r>
              <a:rPr lang="en-US" dirty="0"/>
              <a:t> </a:t>
            </a:r>
            <a:r>
              <a:rPr lang="en-US" b="1" noProof="1">
                <a:solidFill>
                  <a:schemeClr val="bg1"/>
                </a:solidFill>
              </a:rPr>
              <a:t>CarImpl</a:t>
            </a:r>
            <a:r>
              <a:rPr lang="en-US" noProof="1"/>
              <a:t> and </a:t>
            </a:r>
            <a:r>
              <a:rPr lang="en-US" b="1" noProof="1">
                <a:solidFill>
                  <a:schemeClr val="bg1"/>
                </a:solidFill>
              </a:rPr>
              <a:t>implements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rentable</a:t>
            </a:r>
          </a:p>
          <a:p>
            <a:pPr lvl="1"/>
            <a:r>
              <a:rPr lang="en-US" noProof="1"/>
              <a:t>Refactor class Seat to </a:t>
            </a:r>
            <a:r>
              <a:rPr lang="en-US" b="1" noProof="1">
                <a:solidFill>
                  <a:schemeClr val="bg1"/>
                </a:solidFill>
              </a:rPr>
              <a:t>extends</a:t>
            </a:r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</a:rPr>
              <a:t>CarIm</a:t>
            </a:r>
            <a:r>
              <a:rPr lang="en-US" b="1" dirty="0">
                <a:solidFill>
                  <a:schemeClr val="bg1"/>
                </a:solidFill>
              </a:rPr>
              <a:t>pl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implements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rentable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 Shop Extended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8095ACE-22AD-43AF-BFF7-7039D5A81C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07456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Shop Extended (1)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15658" y="1608577"/>
            <a:ext cx="8310626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interface</a:t>
            </a:r>
            <a:r>
              <a:rPr lang="en-US" sz="2800" b="1" noProof="1">
                <a:latin typeface="Consolas" pitchFamily="49" charset="0"/>
              </a:rPr>
              <a:t> Sellable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extends</a:t>
            </a:r>
            <a:r>
              <a:rPr lang="en-US" sz="2800" b="1" noProof="1">
                <a:latin typeface="Consolas" pitchFamily="49" charset="0"/>
              </a:rPr>
              <a:t> Car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Double getPrice();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5658" y="3756083"/>
            <a:ext cx="8310627" cy="22775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interface</a:t>
            </a:r>
            <a:r>
              <a:rPr lang="en-US" sz="2800" b="1" noProof="1">
                <a:latin typeface="Consolas" pitchFamily="49" charset="0"/>
              </a:rPr>
              <a:t> Rentable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extends</a:t>
            </a:r>
            <a:r>
              <a:rPr lang="en-US" sz="2800" b="1" noProof="1">
                <a:latin typeface="Consolas" pitchFamily="49" charset="0"/>
              </a:rPr>
              <a:t> Car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Integer getMinRentDay();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Double getPricePerDay();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1E4D597-2345-4651-AC8A-DAD26DCF99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62425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Abstraction</a:t>
            </a:r>
          </a:p>
          <a:p>
            <a:pPr lvl="1"/>
            <a:r>
              <a:rPr lang="en-US" dirty="0"/>
              <a:t>Abstraction vs Encapsulation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Interfaces</a:t>
            </a:r>
          </a:p>
          <a:p>
            <a:pPr marL="1047416" lvl="1" indent="-514350"/>
            <a:r>
              <a:rPr lang="en-US" dirty="0"/>
              <a:t>Default Methods</a:t>
            </a:r>
          </a:p>
          <a:p>
            <a:pPr marL="1047416" lvl="1" indent="-514350"/>
            <a:r>
              <a:rPr lang="en-US" dirty="0"/>
              <a:t>Static 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Abstract Classes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Interfaces vs Abstract Classes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6" name="Picture 5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3ED5F60B-9678-490B-B36A-FE30825867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85161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Shop Extended (2)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10394" y="1600200"/>
            <a:ext cx="10971211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 class Audi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extends CarImpl implements Rentable </a:t>
            </a: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public Integer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getMinRentDay() </a:t>
            </a:r>
            <a:r>
              <a:rPr lang="en-US" sz="2800" b="1" noProof="1">
                <a:latin typeface="Consolas" pitchFamily="49" charset="0"/>
              </a:rPr>
              <a:t>{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 return this.minDaysForRent; }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</a:rPr>
              <a:t>public Double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getPricePerDay()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{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 return this.pricePerDay; }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  // TODO: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Add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fields, toString() and Constructor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82EE0E8-1691-49F6-8FFD-CB71A54B10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45372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Since Java 8 we can have </a:t>
            </a:r>
            <a:r>
              <a:rPr lang="en-US" b="1" dirty="0">
                <a:solidFill>
                  <a:schemeClr val="bg1"/>
                </a:solidFill>
              </a:rPr>
              <a:t>method body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</a:rPr>
              <a:t>interface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need to </a:t>
            </a:r>
            <a:r>
              <a:rPr lang="en-US" sz="3400" b="1" dirty="0">
                <a:solidFill>
                  <a:schemeClr val="bg1"/>
                </a:solidFill>
              </a:rPr>
              <a:t>override</a:t>
            </a:r>
            <a:r>
              <a:rPr lang="en-US" dirty="0"/>
              <a:t> default method </a:t>
            </a:r>
            <a:r>
              <a:rPr lang="en-US" sz="3400" dirty="0"/>
              <a:t>think about your </a:t>
            </a:r>
            <a:r>
              <a:rPr lang="en-US" sz="3400" b="1" dirty="0">
                <a:solidFill>
                  <a:schemeClr val="bg1"/>
                </a:solidFill>
              </a:rPr>
              <a:t>design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Method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49013" y="1908786"/>
            <a:ext cx="8588829" cy="3447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Drawable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void draw();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void msg()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System.out.println("default method:");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4394F76-6907-4999-9847-B64F176F42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50120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Implementation is </a:t>
            </a:r>
            <a:r>
              <a:rPr lang="en-US" b="1" dirty="0">
                <a:solidFill>
                  <a:schemeClr val="bg1"/>
                </a:solidFill>
              </a:rPr>
              <a:t>not needed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default methods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</a:t>
            </a:r>
            <a:r>
              <a:rPr lang="en-US"/>
              <a:t>Method 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2057400"/>
            <a:ext cx="8993188" cy="3724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class TestInterfaceDefault {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public static void main(String args[]) {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 Drawable d = new Rectangle();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 d.draw();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drawing rectangle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   </a:t>
            </a:r>
            <a:r>
              <a:rPr lang="en-US" sz="2800" b="1" noProof="1">
                <a:latin typeface="Consolas" pitchFamily="49" charset="0"/>
              </a:rPr>
              <a:t>d.msg();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default method</a:t>
            </a:r>
          </a:p>
          <a:p>
            <a:pPr fontAlgn="base">
              <a:spcBef>
                <a:spcPts val="1200"/>
              </a:spcBef>
            </a:pPr>
            <a:r>
              <a:rPr lang="en-US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</a:rPr>
              <a:t> } </a:t>
            </a:r>
          </a:p>
          <a:p>
            <a:pPr fontAlgn="base">
              <a:spcBef>
                <a:spcPts val="1200"/>
              </a:spcBef>
            </a:pPr>
            <a:r>
              <a:rPr lang="en-US" b="1" noProof="1">
                <a:latin typeface="Consolas" pitchFamily="49" charset="0"/>
              </a:rPr>
              <a:t>} 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2799BB5-D861-4800-BB28-F638FBB52D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99140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6766" y="1135686"/>
            <a:ext cx="11804822" cy="5570355"/>
          </a:xfrm>
        </p:spPr>
        <p:txBody>
          <a:bodyPr/>
          <a:lstStyle/>
          <a:p>
            <a:r>
              <a:rPr lang="en-US" dirty="0"/>
              <a:t>Since Java 11, we can have </a:t>
            </a:r>
            <a:r>
              <a:rPr lang="en-US" b="1" dirty="0">
                <a:solidFill>
                  <a:schemeClr val="bg1"/>
                </a:solidFill>
              </a:rPr>
              <a:t>static method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interface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Method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0302" y="1810489"/>
            <a:ext cx="9622971" cy="22775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Drawable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void draw();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int cube(int x) { return x*x*x; }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0302" y="4274071"/>
            <a:ext cx="9622971" cy="22775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 static void main(String args[]) {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Drawable d = new Rectangle();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d.draw();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System.out.println(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Drawable.cube(3)</a:t>
            </a:r>
            <a:r>
              <a:rPr lang="en-US" sz="2800" b="1" noProof="1">
                <a:latin typeface="Consolas" pitchFamily="49" charset="0"/>
              </a:rPr>
              <a:t>); }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27</a:t>
            </a:r>
            <a:endParaRPr lang="en-US" sz="28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CFBC9A3-8AB3-4AA6-95A8-58F9D0EED2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46393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Design a project, which has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Interface</a:t>
            </a:r>
            <a:r>
              <a:rPr lang="en-US" dirty="0"/>
              <a:t> for Person</a:t>
            </a:r>
          </a:p>
          <a:p>
            <a:pPr lvl="1">
              <a:spcBef>
                <a:spcPts val="0"/>
              </a:spcBef>
            </a:pPr>
            <a:r>
              <a:rPr lang="en-US" dirty="0"/>
              <a:t>3 implementations </a:t>
            </a:r>
            <a:br>
              <a:rPr lang="en-US" dirty="0"/>
            </a:br>
            <a:r>
              <a:rPr lang="en-US" dirty="0"/>
              <a:t>for different nationalities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Override where needed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Say Hello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24400" y="4123616"/>
            <a:ext cx="2895600" cy="1560486"/>
            <a:chOff x="-306388" y="1714897"/>
            <a:chExt cx="1970922" cy="720386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-306388" y="1714897"/>
              <a:ext cx="1970922" cy="72038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&lt;&lt;Person&gt;&gt;</a:t>
              </a:r>
            </a:p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European</a:t>
              </a:r>
              <a:endPara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-306388" y="2167103"/>
              <a:ext cx="1970922" cy="26818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-name: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000" b="1" noProof="1">
                <a:latin typeface="Consolas" panose="020B0609020204030204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553200" y="1642523"/>
            <a:ext cx="3886200" cy="1844940"/>
            <a:chOff x="5226904" y="1479121"/>
            <a:chExt cx="3886200" cy="1844940"/>
          </a:xfrm>
        </p:grpSpPr>
        <p:sp>
          <p:nvSpPr>
            <p:cNvPr id="38" name="Rectangle 3"/>
            <p:cNvSpPr>
              <a:spLocks noChangeArrowheads="1"/>
            </p:cNvSpPr>
            <p:nvPr/>
          </p:nvSpPr>
          <p:spPr bwMode="auto">
            <a:xfrm>
              <a:off x="5226904" y="1479121"/>
              <a:ext cx="3886200" cy="9450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&lt;&lt;interface&gt;&gt;</a:t>
              </a:r>
            </a:p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&lt;&lt;Person&gt;&gt;</a:t>
              </a:r>
              <a:endPara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Rectangle 4"/>
            <p:cNvSpPr>
              <a:spLocks noChangeArrowheads="1"/>
            </p:cNvSpPr>
            <p:nvPr/>
          </p:nvSpPr>
          <p:spPr bwMode="auto">
            <a:xfrm>
              <a:off x="5226904" y="2411176"/>
              <a:ext cx="3886200" cy="9128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+getName():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+sayHello():String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52890" y="4123617"/>
            <a:ext cx="3962400" cy="2126713"/>
            <a:chOff x="4421579" y="4188933"/>
            <a:chExt cx="3433520" cy="2120186"/>
          </a:xfrm>
        </p:grpSpPr>
        <p:grpSp>
          <p:nvGrpSpPr>
            <p:cNvPr id="2" name="Group 1"/>
            <p:cNvGrpSpPr/>
            <p:nvPr/>
          </p:nvGrpSpPr>
          <p:grpSpPr>
            <a:xfrm>
              <a:off x="4426097" y="4188933"/>
              <a:ext cx="3429002" cy="1541043"/>
              <a:chOff x="4676268" y="4188933"/>
              <a:chExt cx="3429002" cy="1541043"/>
            </a:xfrm>
          </p:grpSpPr>
          <p:sp>
            <p:nvSpPr>
              <p:cNvPr id="17" name="Rectangle 3"/>
              <p:cNvSpPr>
                <a:spLocks noChangeArrowheads="1"/>
              </p:cNvSpPr>
              <p:nvPr/>
            </p:nvSpPr>
            <p:spPr bwMode="auto">
              <a:xfrm>
                <a:off x="4676268" y="4188933"/>
                <a:ext cx="3429001" cy="98178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&lt;&lt;Person&gt;&gt;</a:t>
                </a:r>
              </a:p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Bulgarian</a:t>
                </a:r>
              </a:p>
            </p:txBody>
          </p:sp>
          <p:sp>
            <p:nvSpPr>
              <p:cNvPr id="22" name="Rectangle 4"/>
              <p:cNvSpPr>
                <a:spLocks noChangeArrowheads="1"/>
              </p:cNvSpPr>
              <p:nvPr/>
            </p:nvSpPr>
            <p:spPr bwMode="auto">
              <a:xfrm>
                <a:off x="4676269" y="5170714"/>
                <a:ext cx="3429001" cy="55926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-name: String</a:t>
                </a:r>
                <a:endParaRPr lang="en-US" sz="2000" b="1" noProof="1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4" name="Rectangle 4"/>
            <p:cNvSpPr>
              <a:spLocks noChangeArrowheads="1"/>
            </p:cNvSpPr>
            <p:nvPr/>
          </p:nvSpPr>
          <p:spPr bwMode="auto">
            <a:xfrm>
              <a:off x="4421579" y="5729977"/>
              <a:ext cx="3433520" cy="57914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+sayHello(): String</a:t>
              </a:r>
              <a:endParaRPr lang="en-US" sz="2000" b="1" noProof="1">
                <a:latin typeface="Consolas" panose="020B0609020204030204" pitchFamily="49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924802" y="4123618"/>
            <a:ext cx="3962398" cy="2126712"/>
            <a:chOff x="8275384" y="4188933"/>
            <a:chExt cx="3433520" cy="2121975"/>
          </a:xfrm>
        </p:grpSpPr>
        <p:grpSp>
          <p:nvGrpSpPr>
            <p:cNvPr id="4" name="Group 3"/>
            <p:cNvGrpSpPr/>
            <p:nvPr/>
          </p:nvGrpSpPr>
          <p:grpSpPr>
            <a:xfrm>
              <a:off x="8277762" y="4188933"/>
              <a:ext cx="3429002" cy="1541043"/>
              <a:chOff x="8361956" y="4188933"/>
              <a:chExt cx="3429002" cy="1541043"/>
            </a:xfrm>
          </p:grpSpPr>
          <p:sp>
            <p:nvSpPr>
              <p:cNvPr id="19" name="Rectangle 3"/>
              <p:cNvSpPr>
                <a:spLocks noChangeArrowheads="1"/>
              </p:cNvSpPr>
              <p:nvPr/>
            </p:nvSpPr>
            <p:spPr bwMode="auto">
              <a:xfrm>
                <a:off x="8361957" y="4188933"/>
                <a:ext cx="3429001" cy="98178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&lt;&lt;Person&gt;&gt;</a:t>
                </a:r>
              </a:p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Chinese</a:t>
                </a:r>
              </a:p>
            </p:txBody>
          </p:sp>
          <p:sp>
            <p:nvSpPr>
              <p:cNvPr id="23" name="Rectangle 4"/>
              <p:cNvSpPr>
                <a:spLocks noChangeArrowheads="1"/>
              </p:cNvSpPr>
              <p:nvPr/>
            </p:nvSpPr>
            <p:spPr bwMode="auto">
              <a:xfrm>
                <a:off x="8361956" y="5166309"/>
                <a:ext cx="3429001" cy="56366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-name: String</a:t>
                </a:r>
                <a:endParaRPr lang="en-US" sz="2000" b="1" noProof="1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8275384" y="5751645"/>
              <a:ext cx="3433520" cy="55926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+sayHello(): String</a:t>
              </a:r>
              <a:endParaRPr lang="en-US" sz="2000" b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21" name="Slide Number">
            <a:extLst>
              <a:ext uri="{FF2B5EF4-FFF2-40B4-BE49-F238E27FC236}">
                <a16:creationId xmlns:a16="http://schemas.microsoft.com/office/drawing/2014/main" id="{10BE8A3F-A7F1-4364-9925-4291845A63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85197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Say Hello (1) 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24342" y="1349831"/>
            <a:ext cx="9934800" cy="19236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public interface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Person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</a:rPr>
              <a:t>String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getName()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</a:rPr>
              <a:t>default String sayHello() {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return</a:t>
            </a:r>
            <a:r>
              <a:rPr lang="en-US" sz="2600" b="1" noProof="1">
                <a:latin typeface="Consolas" pitchFamily="49" charset="0"/>
              </a:rPr>
              <a:t> "Hello"; }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0485" y="3774046"/>
            <a:ext cx="9938656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public class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European implements </a:t>
            </a:r>
            <a:r>
              <a:rPr lang="en-US" sz="2600" b="1" noProof="1">
                <a:latin typeface="Consolas" pitchFamily="49" charset="0"/>
              </a:rPr>
              <a:t>Person {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  private String name;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  public European(String name) { this.name = name; }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 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  public String getName() </a:t>
            </a:r>
            <a:r>
              <a:rPr lang="en-US" sz="2600" b="1" noProof="1">
                <a:latin typeface="Consolas" pitchFamily="49" charset="0"/>
              </a:rPr>
              <a:t>{ return this.name; }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AB0C35B-8A80-424D-B7BF-5458522E1E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7932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Say Hello (2)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19870" y="1614837"/>
            <a:ext cx="8948673" cy="43088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public class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Bulgarian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implements Person {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  private String name;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  public Bulgarian(String name) {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    this.name = name;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  }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  public String getName() { return this.name; }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public String sayHello() </a:t>
            </a:r>
            <a:r>
              <a:rPr lang="en-US" sz="2600" b="1" noProof="1">
                <a:latin typeface="Consolas" pitchFamily="49" charset="0"/>
              </a:rPr>
              <a:t>{ return "</a:t>
            </a:r>
            <a:r>
              <a:rPr lang="bg-BG" sz="2600" b="1" noProof="1">
                <a:latin typeface="Consolas" pitchFamily="49" charset="0"/>
              </a:rPr>
              <a:t>Здравей";</a:t>
            </a:r>
            <a:r>
              <a:rPr lang="en-US" sz="2600" b="1" noProof="1">
                <a:latin typeface="Consolas" pitchFamily="49" charset="0"/>
              </a:rPr>
              <a:t> </a:t>
            </a:r>
            <a:r>
              <a:rPr lang="bg-BG" sz="2600" b="1" noProof="1">
                <a:latin typeface="Consolas" pitchFamily="49" charset="0"/>
              </a:rPr>
              <a:t>}</a:t>
            </a:r>
          </a:p>
          <a:p>
            <a:pPr fontAlgn="base">
              <a:spcBef>
                <a:spcPts val="600"/>
              </a:spcBef>
            </a:pPr>
            <a:r>
              <a:rPr lang="bg-BG" sz="2600" b="1" noProof="1">
                <a:latin typeface="Consolas" pitchFamily="49" charset="0"/>
              </a:rPr>
              <a:t>}</a:t>
            </a:r>
            <a:endParaRPr lang="en-US" sz="2600" b="1" noProof="1">
              <a:latin typeface="Consolas" pitchFamily="49" charset="0"/>
            </a:endParaRP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// TODO: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implement class Chinese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D9DFCC8-2223-4189-9D08-39BDD39225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75048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02E9115-FE4D-4121-8AF1-B41B16759A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2" y="1676400"/>
            <a:ext cx="2924211" cy="188733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FE33F2E-4E0A-4341-81F9-B6661BF8DE4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Abstract Classes</a:t>
            </a:r>
          </a:p>
        </p:txBody>
      </p:sp>
    </p:spTree>
    <p:extLst>
      <p:ext uri="{BB962C8B-B14F-4D97-AF65-F5344CB8AC3E}">
        <p14:creationId xmlns:p14="http://schemas.microsoft.com/office/powerpoint/2010/main" val="348386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2131766" y="1121143"/>
            <a:ext cx="976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be instantiated</a:t>
            </a:r>
          </a:p>
          <a:p>
            <a:r>
              <a:rPr lang="en-US" dirty="0"/>
              <a:t>May contain </a:t>
            </a:r>
            <a:r>
              <a:rPr lang="en-US" b="1" dirty="0">
                <a:solidFill>
                  <a:schemeClr val="bg1"/>
                </a:solidFill>
              </a:rPr>
              <a:t>abstract methods</a:t>
            </a:r>
            <a:endParaRPr lang="en-US" b="1" noProof="1">
              <a:solidFill>
                <a:schemeClr val="bg1"/>
              </a:solidFill>
            </a:endParaRPr>
          </a:p>
          <a:p>
            <a:r>
              <a:rPr lang="en-US" dirty="0"/>
              <a:t>Must provide </a:t>
            </a:r>
            <a:r>
              <a:rPr lang="en-US" b="1" dirty="0">
                <a:solidFill>
                  <a:schemeClr val="bg1"/>
                </a:solidFill>
              </a:rPr>
              <a:t>implementation</a:t>
            </a:r>
            <a:r>
              <a:rPr lang="en-US" dirty="0"/>
              <a:t> for all </a:t>
            </a:r>
            <a:r>
              <a:rPr lang="en-US" b="1" dirty="0">
                <a:solidFill>
                  <a:schemeClr val="bg1"/>
                </a:solidFill>
              </a:rPr>
              <a:t>inherited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interface members</a:t>
            </a:r>
          </a:p>
          <a:p>
            <a:r>
              <a:rPr lang="en-US" dirty="0"/>
              <a:t>Implementing an interface might map the interface methods onto </a:t>
            </a:r>
            <a:r>
              <a:rPr lang="en-US" b="1" dirty="0">
                <a:solidFill>
                  <a:schemeClr val="bg1"/>
                </a:solidFill>
              </a:rPr>
              <a:t>abstract</a:t>
            </a:r>
            <a:r>
              <a:rPr lang="en-US" dirty="0"/>
              <a:t> methods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9C91EA-D50C-45BE-BC8F-660A83474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3958" y="5053622"/>
            <a:ext cx="6017024" cy="120220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288000" tIns="180000" rIns="288000" bIns="180000" rtlCol="0">
            <a:spAutoFit/>
          </a:bodyPr>
          <a:lstStyle/>
          <a:p>
            <a:pPr defTabSz="1218438" latinLnBrk="0">
              <a:spcBef>
                <a:spcPts val="300"/>
              </a:spcBef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class Animal {   </a:t>
            </a:r>
          </a:p>
          <a:p>
            <a:pPr defTabSz="1218438" latinLnBrk="0">
              <a:spcBef>
                <a:spcPts val="300"/>
              </a:spcBef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DB9B4AA-943A-4FCA-B05F-992AED1574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1387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Methods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Declarations are only permitted in </a:t>
            </a:r>
            <a:r>
              <a:rPr lang="en-US" b="1" dirty="0">
                <a:solidFill>
                  <a:schemeClr val="bg1"/>
                </a:solidFill>
              </a:rPr>
              <a:t>abstract classes</a:t>
            </a:r>
          </a:p>
          <a:p>
            <a:r>
              <a:rPr lang="en-US" dirty="0"/>
              <a:t>Bodies must be </a:t>
            </a:r>
            <a:r>
              <a:rPr lang="en-US" b="1" dirty="0">
                <a:solidFill>
                  <a:schemeClr val="bg1"/>
                </a:solidFill>
              </a:rPr>
              <a:t>empty</a:t>
            </a:r>
            <a:r>
              <a:rPr lang="en-US" dirty="0"/>
              <a:t> (no curly braces)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An abstract method declaration provides </a:t>
            </a:r>
            <a:r>
              <a:rPr lang="en-US" b="1" dirty="0">
                <a:solidFill>
                  <a:schemeClr val="bg1"/>
                </a:solidFill>
              </a:rPr>
              <a:t>no</a:t>
            </a:r>
            <a:r>
              <a:rPr lang="en-US" dirty="0"/>
              <a:t> actual </a:t>
            </a:r>
            <a:br>
              <a:rPr lang="en-US" dirty="0"/>
            </a:br>
            <a:r>
              <a:rPr lang="en-US" dirty="0"/>
              <a:t>implementation:</a:t>
            </a:r>
            <a:endParaRPr lang="bg-BG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33085" y="3838681"/>
            <a:ext cx="7543800" cy="85595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288000" tIns="180000" rIns="288000" bIns="180000" rtlCol="0">
            <a:spAutoFit/>
          </a:bodyPr>
          <a:lstStyle/>
          <a:p>
            <a:pPr defTabSz="1218438" latinLnBrk="0">
              <a:spcBef>
                <a:spcPts val="300"/>
              </a:spcBef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void build();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A65B7D9-1340-4AF3-915C-8AA1276D77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44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  <a:hlinkClick r:id="rId2"/>
              </a:rPr>
              <a:t>sli.do</a:t>
            </a:r>
            <a:endParaRPr lang="en-US" sz="88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63F8455-4598-40C0-AE8D-0A3B22909D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237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BB7F133B-2E04-4762-BCBF-38D76588478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022" y="1537491"/>
            <a:ext cx="2295955" cy="229595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58939B9-FB81-4D16-A053-1083FDE4C31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Interfaces vs Abstract Classes</a:t>
            </a:r>
          </a:p>
        </p:txBody>
      </p:sp>
    </p:spTree>
    <p:extLst>
      <p:ext uri="{BB962C8B-B14F-4D97-AF65-F5344CB8AC3E}">
        <p14:creationId xmlns:p14="http://schemas.microsoft.com/office/powerpoint/2010/main" val="47566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23716E2-EEA1-4450-8003-03FC73DF0E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pPr algn="just">
              <a:buClr>
                <a:schemeClr val="tx1"/>
              </a:buClr>
            </a:pPr>
            <a:r>
              <a:rPr lang="en-GB" dirty="0"/>
              <a:t>Abstract Class (AC)</a:t>
            </a:r>
          </a:p>
          <a:p>
            <a:pPr lvl="1"/>
            <a:r>
              <a:rPr lang="en-US" dirty="0"/>
              <a:t>May </a:t>
            </a:r>
            <a:r>
              <a:rPr lang="en-US" b="1" dirty="0">
                <a:solidFill>
                  <a:schemeClr val="bg1"/>
                </a:solidFill>
              </a:rPr>
              <a:t>inherit only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one abstract</a:t>
            </a:r>
            <a:r>
              <a:rPr lang="en-US" dirty="0"/>
              <a:t> class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</a:t>
            </a:r>
            <a:r>
              <a:rPr lang="en-US" b="1" dirty="0">
                <a:solidFill>
                  <a:schemeClr val="bg1"/>
                </a:solidFill>
              </a:rPr>
              <a:t>rovides implementation</a:t>
            </a:r>
            <a:r>
              <a:rPr lang="en-US" dirty="0"/>
              <a:t> and/or just the </a:t>
            </a:r>
            <a:r>
              <a:rPr lang="en-US" b="1" dirty="0">
                <a:solidFill>
                  <a:schemeClr val="bg1"/>
                </a:solidFill>
              </a:rPr>
              <a:t>signature</a:t>
            </a:r>
            <a:r>
              <a:rPr lang="en-US" dirty="0"/>
              <a:t> that has to be overridden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dirty="0"/>
              <a:t>Can</a:t>
            </a:r>
            <a:r>
              <a:rPr lang="en-US" b="1" dirty="0">
                <a:solidFill>
                  <a:schemeClr val="bg1"/>
                </a:solidFill>
              </a:rPr>
              <a:t> contain access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modifiers </a:t>
            </a:r>
            <a:r>
              <a:rPr lang="en-US" dirty="0"/>
              <a:t>for the fields, </a:t>
            </a:r>
            <a:br>
              <a:rPr lang="en-US" dirty="0"/>
            </a:br>
            <a:r>
              <a:rPr lang="en-US" dirty="0"/>
              <a:t>functions, properties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699520-1209-4FE3-94A6-E77E57196D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400" dirty="0"/>
              <a:t>Interface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A class may </a:t>
            </a:r>
            <a:r>
              <a:rPr lang="en-US" sz="3200" b="1" dirty="0">
                <a:solidFill>
                  <a:schemeClr val="bg1"/>
                </a:solidFill>
              </a:rPr>
              <a:t>implement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several interfaces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Cannot have access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modifiers</a:t>
            </a:r>
            <a:r>
              <a:rPr lang="en-US" sz="3200" dirty="0"/>
              <a:t>,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everything is </a:t>
            </a:r>
            <a:br>
              <a:rPr lang="en-US" sz="3200" dirty="0"/>
            </a:br>
            <a:r>
              <a:rPr lang="en-US" sz="3200" dirty="0"/>
              <a:t>assumed as public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A9AEA88-F579-4B8D-ACE5-5619ED42F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vs Abstract Class</a:t>
            </a:r>
            <a:r>
              <a:rPr lang="bg-BG" dirty="0"/>
              <a:t> (1)</a:t>
            </a:r>
            <a:r>
              <a:rPr lang="en-GB" dirty="0"/>
              <a:t>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D3EB0E5-68CA-41AE-BD16-75530960DB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21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FBD9C4-8D33-4A8E-BACD-1C47DCCB61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GB" sz="3400" dirty="0"/>
              <a:t>Abstract Class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Fields and constants </a:t>
            </a:r>
            <a:r>
              <a:rPr lang="en-US" sz="3200" b="1" dirty="0">
                <a:solidFill>
                  <a:schemeClr val="bg1"/>
                </a:solidFill>
              </a:rPr>
              <a:t/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can be defined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If we add a </a:t>
            </a:r>
            <a:r>
              <a:rPr lang="en-US" sz="3200" b="1" dirty="0">
                <a:solidFill>
                  <a:schemeClr val="bg1"/>
                </a:solidFill>
              </a:rPr>
              <a:t>new method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dirty="0"/>
              <a:t>we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have the option of </a:t>
            </a:r>
            <a:br>
              <a:rPr lang="en-US" sz="3200" dirty="0"/>
            </a:br>
            <a:r>
              <a:rPr lang="en-US" sz="3200" dirty="0"/>
              <a:t>providing</a:t>
            </a:r>
            <a:r>
              <a:rPr lang="en-US" sz="3200" b="1" dirty="0">
                <a:solidFill>
                  <a:schemeClr val="bg1"/>
                </a:solidFill>
              </a:rPr>
              <a:t> default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implementation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720EF5-04AA-473B-AF59-433FDE7F02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400" dirty="0"/>
              <a:t>Interface</a:t>
            </a:r>
          </a:p>
          <a:p>
            <a:pPr lvl="1"/>
            <a:r>
              <a:rPr lang="en-US" sz="3200" dirty="0"/>
              <a:t>If we add a </a:t>
            </a:r>
            <a:r>
              <a:rPr lang="en-US" sz="3200" b="1" dirty="0">
                <a:solidFill>
                  <a:schemeClr val="bg1"/>
                </a:solidFill>
              </a:rPr>
              <a:t>new method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dirty="0"/>
              <a:t>we must</a:t>
            </a:r>
            <a:r>
              <a:rPr lang="en-US" sz="3200" b="1" dirty="0">
                <a:solidFill>
                  <a:schemeClr val="bg1"/>
                </a:solidFill>
              </a:rPr>
              <a:t> track down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all </a:t>
            </a:r>
            <a:r>
              <a:rPr lang="en-US" sz="3200" dirty="0"/>
              <a:t>the</a:t>
            </a:r>
            <a:r>
              <a:rPr lang="en-US" sz="3200" b="1" dirty="0">
                <a:solidFill>
                  <a:schemeClr val="bg1"/>
                </a:solidFill>
              </a:rPr>
              <a:t> implementations </a:t>
            </a:r>
            <a:r>
              <a:rPr lang="en-US" sz="3200" dirty="0"/>
              <a:t>of the interface and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define implementation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for the new method</a:t>
            </a:r>
            <a:endParaRPr lang="en-GB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8D6CBE-F76F-4D03-8820-48EF74DAE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vs Abstract Class (2)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FEC6633-CD2E-4AC2-B639-A664F7C9D2E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30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US" dirty="0"/>
              <a:t>Refactor the code from the last problem</a:t>
            </a:r>
          </a:p>
          <a:p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BasePerson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abstract class</a:t>
            </a:r>
          </a:p>
          <a:p>
            <a:pPr lvl="1"/>
            <a:r>
              <a:rPr lang="en-US" dirty="0"/>
              <a:t>In which move all </a:t>
            </a:r>
            <a:r>
              <a:rPr lang="en-US" b="1" dirty="0">
                <a:solidFill>
                  <a:schemeClr val="bg1"/>
                </a:solidFill>
              </a:rPr>
              <a:t>code duplication </a:t>
            </a:r>
            <a:r>
              <a:rPr lang="en-US" dirty="0"/>
              <a:t>from European, Bulgarian, Chinese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Say Hello Extended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680318" y="3429000"/>
            <a:ext cx="3886200" cy="2028365"/>
            <a:chOff x="4149724" y="3581402"/>
            <a:chExt cx="3886200" cy="1128688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4149724" y="3581402"/>
              <a:ext cx="3886200" cy="45228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BasePerson</a:t>
              </a:r>
              <a:endPara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4149724" y="4370878"/>
              <a:ext cx="3886200" cy="33921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#BasePerson(name)</a:t>
              </a:r>
              <a:endParaRPr lang="en-US" sz="2000" b="1" noProof="1">
                <a:latin typeface="Consolas" panose="020B0609020204030204" pitchFamily="49" charset="0"/>
              </a:endParaRP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4149724" y="4033688"/>
              <a:ext cx="3886200" cy="33921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-name: String</a:t>
              </a:r>
              <a:endParaRPr lang="en-US" sz="2000" b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11" name="Rectangle 4">
            <a:extLst>
              <a:ext uri="{FF2B5EF4-FFF2-40B4-BE49-F238E27FC236}">
                <a16:creationId xmlns:a16="http://schemas.microsoft.com/office/drawing/2014/main" id="{89F8EBF9-0EFC-4859-AB80-FCF724192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0318" y="5453731"/>
            <a:ext cx="3886200" cy="609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>
            <a:no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-setName(): void</a:t>
            </a:r>
            <a:endParaRPr lang="en-US" sz="2000" b="1" noProof="1">
              <a:latin typeface="Consolas" panose="020B0609020204030204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F830DD56-E947-4157-86E2-24B54B3AFE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790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Say Hello Extended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20488" y="1611087"/>
            <a:ext cx="105918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600" b="1" noProof="1">
                <a:latin typeface="Consolas" pitchFamily="49" charset="0"/>
              </a:rPr>
              <a:t>public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abstract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class BasePerson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implements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Person {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private String name;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protected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BasePerson(String name) {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  this.setName(name);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}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private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void setName(String name) { this.name = name; }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@Override</a:t>
            </a:r>
            <a:endParaRPr lang="en-US" sz="2600" b="1" noProof="1">
              <a:latin typeface="Consolas" pitchFamily="49" charset="0"/>
            </a:endParaRPr>
          </a:p>
          <a:p>
            <a:pPr fontAlgn="base"/>
            <a:r>
              <a:rPr lang="en-US" sz="2600" b="1" noProof="1">
                <a:latin typeface="Consolas" pitchFamily="49" charset="0"/>
              </a:rPr>
              <a:t>  public String getName() {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  return this.name;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}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F9D1AAA-9A2A-4983-8DBD-F0BBB23890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37143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9416636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608578" y="4124739"/>
            <a:ext cx="2099035" cy="2271683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8928981" cy="470671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/>
                </a:solidFill>
              </a:rPr>
              <a:t>Abstraction – </a:t>
            </a:r>
            <a:r>
              <a:rPr lang="en-US" b="1" dirty="0">
                <a:solidFill>
                  <a:schemeClr val="bg1"/>
                </a:solidFill>
              </a:rPr>
              <a:t>hiding</a:t>
            </a:r>
            <a:r>
              <a:rPr lang="en-US" dirty="0">
                <a:solidFill>
                  <a:schemeClr val="bg2"/>
                </a:solidFill>
              </a:rPr>
              <a:t> implementation and </a:t>
            </a:r>
            <a:r>
              <a:rPr lang="en-US" b="1" dirty="0">
                <a:solidFill>
                  <a:schemeClr val="bg1"/>
                </a:solidFill>
              </a:rPr>
              <a:t>showing</a:t>
            </a:r>
            <a:r>
              <a:rPr lang="en-US" dirty="0">
                <a:solidFill>
                  <a:schemeClr val="bg2"/>
                </a:solidFill>
              </a:rPr>
              <a:t> functionality </a:t>
            </a:r>
          </a:p>
          <a:p>
            <a:r>
              <a:rPr lang="en-US" dirty="0">
                <a:solidFill>
                  <a:schemeClr val="bg2"/>
                </a:solidFill>
              </a:rPr>
              <a:t>Interfaces</a:t>
            </a:r>
          </a:p>
          <a:p>
            <a:pPr lvl="1"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implements</a:t>
            </a:r>
            <a:r>
              <a:rPr lang="en-US" dirty="0">
                <a:solidFill>
                  <a:schemeClr val="bg2"/>
                </a:solidFill>
              </a:rPr>
              <a:t> vs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extends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Default and Static methods</a:t>
            </a:r>
          </a:p>
          <a:p>
            <a:r>
              <a:rPr lang="en-US" dirty="0">
                <a:solidFill>
                  <a:schemeClr val="bg2"/>
                </a:solidFill>
              </a:rPr>
              <a:t>Abstract classes</a:t>
            </a:r>
          </a:p>
          <a:p>
            <a:r>
              <a:rPr lang="en-US" dirty="0">
                <a:solidFill>
                  <a:schemeClr val="bg2"/>
                </a:solidFill>
              </a:rPr>
              <a:t>Interfaces vs Abstract Classes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A6F89487-CFA8-4CDF-A7ED-5824311608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310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80427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35BABE0-443F-4EA3-BB19-B026F96D4F7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09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974A310-D680-48C2-BC04-64CD61D055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56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F25A37AB-C8C9-4964-97B6-3F9F5B5ABC6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313" y="1617070"/>
            <a:ext cx="2229373" cy="222937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1C6C84C-4251-4DF5-86C7-BCCC49FDBEA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424728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Latin origin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Preserving </a:t>
            </a:r>
            <a:r>
              <a:rPr lang="en-US" dirty="0"/>
              <a:t>information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that is </a:t>
            </a:r>
            <a:r>
              <a:rPr lang="en-US" b="1" dirty="0">
                <a:solidFill>
                  <a:schemeClr val="bg1"/>
                </a:solidFill>
              </a:rPr>
              <a:t>relevant </a:t>
            </a:r>
            <a:r>
              <a:rPr lang="en-US" dirty="0"/>
              <a:t>in a context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Forgetting </a:t>
            </a:r>
            <a:r>
              <a:rPr lang="en-US" dirty="0"/>
              <a:t>information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that is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irrelevant </a:t>
            </a:r>
            <a:r>
              <a:rPr lang="en-US" dirty="0"/>
              <a:t>in that context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Abstraction?</a:t>
            </a:r>
            <a:endParaRPr lang="bg-BG" dirty="0"/>
          </a:p>
        </p:txBody>
      </p:sp>
      <p:sp>
        <p:nvSpPr>
          <p:cNvPr id="28" name="Rectangle: Rounded Corners 4"/>
          <p:cNvSpPr>
            <a:spLocks noChangeArrowheads="1"/>
          </p:cNvSpPr>
          <p:nvPr/>
        </p:nvSpPr>
        <p:spPr bwMode="auto">
          <a:xfrm>
            <a:off x="3948213" y="1934585"/>
            <a:ext cx="1965687" cy="106304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Abs</a:t>
            </a:r>
          </a:p>
          <a:p>
            <a:pPr algn="ctr"/>
            <a:r>
              <a:rPr lang="en-GB" sz="2400" b="1" noProof="1">
                <a:solidFill>
                  <a:srgbClr val="FFFFFF"/>
                </a:solidFill>
              </a:rPr>
              <a:t>(away from)</a:t>
            </a:r>
          </a:p>
        </p:txBody>
      </p:sp>
      <p:sp>
        <p:nvSpPr>
          <p:cNvPr id="29" name="Rectangle: Rounded Corners 4"/>
          <p:cNvSpPr>
            <a:spLocks noChangeArrowheads="1"/>
          </p:cNvSpPr>
          <p:nvPr/>
        </p:nvSpPr>
        <p:spPr bwMode="auto">
          <a:xfrm>
            <a:off x="7757433" y="1934585"/>
            <a:ext cx="1965687" cy="106304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Trahere</a:t>
            </a:r>
          </a:p>
          <a:p>
            <a:pPr algn="ctr"/>
            <a:r>
              <a:rPr lang="en-GB" sz="2400" b="1" noProof="1">
                <a:solidFill>
                  <a:srgbClr val="FFFFFF"/>
                </a:solidFill>
              </a:rPr>
              <a:t>(to draw)</a:t>
            </a:r>
          </a:p>
        </p:txBody>
      </p:sp>
      <p:sp>
        <p:nvSpPr>
          <p:cNvPr id="30" name="Rectangle: Rounded Corners 4"/>
          <p:cNvSpPr>
            <a:spLocks noChangeArrowheads="1"/>
          </p:cNvSpPr>
          <p:nvPr/>
        </p:nvSpPr>
        <p:spPr bwMode="auto">
          <a:xfrm>
            <a:off x="5859298" y="3155044"/>
            <a:ext cx="1943100" cy="76762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Abstraction</a:t>
            </a:r>
          </a:p>
        </p:txBody>
      </p:sp>
      <p:cxnSp>
        <p:nvCxnSpPr>
          <p:cNvPr id="31" name="Straight Arrow Connector 30"/>
          <p:cNvCxnSpPr>
            <a:cxnSpLocks/>
          </p:cNvCxnSpPr>
          <p:nvPr/>
        </p:nvCxnSpPr>
        <p:spPr>
          <a:xfrm flipH="1">
            <a:off x="6817785" y="2439983"/>
            <a:ext cx="8146" cy="721014"/>
          </a:xfrm>
          <a:prstGeom prst="straightConnector1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913900" y="2436524"/>
            <a:ext cx="1843533" cy="0"/>
          </a:xfrm>
          <a:prstGeom prst="line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Slide Number">
            <a:extLst>
              <a:ext uri="{FF2B5EF4-FFF2-40B4-BE49-F238E27FC236}">
                <a16:creationId xmlns:a16="http://schemas.microsoft.com/office/drawing/2014/main" id="{66030ABA-3F15-4F3D-AC20-DD95079FFD8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1692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457200" indent="-457200">
              <a:lnSpc>
                <a:spcPct val="13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Abstraction </a:t>
            </a:r>
            <a:r>
              <a:rPr lang="en-US" sz="3000" dirty="0"/>
              <a:t>means ignoring </a:t>
            </a:r>
            <a:r>
              <a:rPr lang="en-US" sz="3000" b="1" dirty="0">
                <a:solidFill>
                  <a:schemeClr val="bg1"/>
                </a:solidFill>
              </a:rPr>
              <a:t>irrelevant </a:t>
            </a:r>
            <a:r>
              <a:rPr lang="en-US" sz="3000" dirty="0"/>
              <a:t>features, properties, or </a:t>
            </a:r>
            <a:br>
              <a:rPr lang="en-US" sz="3000" dirty="0"/>
            </a:br>
            <a:r>
              <a:rPr lang="en-US" sz="3000" dirty="0"/>
              <a:t>functions and emphasizing the</a:t>
            </a:r>
            <a:r>
              <a:rPr lang="en-US" sz="3000" b="1" dirty="0">
                <a:solidFill>
                  <a:schemeClr val="bg1"/>
                </a:solidFill>
              </a:rPr>
              <a:t> relevant ones … </a:t>
            </a:r>
          </a:p>
          <a:p>
            <a:pPr marL="457200" indent="-457200">
              <a:lnSpc>
                <a:spcPct val="13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sz="16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sz="16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... relevant </a:t>
            </a:r>
            <a:r>
              <a:rPr lang="en-US" sz="3000" dirty="0"/>
              <a:t>to the </a:t>
            </a:r>
            <a:r>
              <a:rPr lang="en-US" sz="3000" b="1" dirty="0">
                <a:solidFill>
                  <a:schemeClr val="bg1"/>
                </a:solidFill>
              </a:rPr>
              <a:t>context </a:t>
            </a:r>
            <a:r>
              <a:rPr lang="en-US" sz="3000" dirty="0"/>
              <a:t>of the </a:t>
            </a:r>
            <a:r>
              <a:rPr lang="en-US" sz="3000" b="1" dirty="0">
                <a:solidFill>
                  <a:schemeClr val="bg1"/>
                </a:solidFill>
              </a:rPr>
              <a:t>project </a:t>
            </a:r>
            <a:r>
              <a:rPr lang="en-US" sz="3000" dirty="0"/>
              <a:t>we develop</a:t>
            </a:r>
          </a:p>
          <a:p>
            <a:pPr marL="457200" indent="-457200">
              <a:lnSpc>
                <a:spcPct val="13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Abstraction helps </a:t>
            </a:r>
            <a:r>
              <a:rPr lang="en-US" sz="3000" b="1" dirty="0">
                <a:solidFill>
                  <a:schemeClr val="bg1"/>
                </a:solidFill>
              </a:rPr>
              <a:t>managing </a:t>
            </a:r>
            <a:r>
              <a:rPr lang="en-US" sz="3000" dirty="0"/>
              <a:t>complexity</a:t>
            </a:r>
          </a:p>
          <a:p>
            <a:pPr marL="457200" indent="-457200">
              <a:lnSpc>
                <a:spcPct val="13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Abstraction lets you focus on </a:t>
            </a:r>
            <a:r>
              <a:rPr lang="en-US" sz="3000" b="1" dirty="0">
                <a:solidFill>
                  <a:schemeClr val="bg1"/>
                </a:solidFill>
              </a:rPr>
              <a:t>what the </a:t>
            </a:r>
            <a:r>
              <a:rPr lang="en-US" sz="3000" dirty="0"/>
              <a:t>object does instead of 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</a:rPr>
              <a:t>how it does it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in OOP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75E589A-1771-431D-B488-D97C54543D2D}"/>
              </a:ext>
            </a:extLst>
          </p:cNvPr>
          <p:cNvGrpSpPr/>
          <p:nvPr/>
        </p:nvGrpSpPr>
        <p:grpSpPr>
          <a:xfrm>
            <a:off x="4079233" y="2514599"/>
            <a:ext cx="7922365" cy="2185425"/>
            <a:chOff x="4249046" y="2975113"/>
            <a:chExt cx="7922365" cy="2185425"/>
          </a:xfrm>
          <a:solidFill>
            <a:schemeClr val="tx2"/>
          </a:solidFill>
        </p:grpSpPr>
        <p:sp>
          <p:nvSpPr>
            <p:cNvPr id="9" name="Thought Bubble: Cloud 8">
              <a:extLst>
                <a:ext uri="{FF2B5EF4-FFF2-40B4-BE49-F238E27FC236}">
                  <a16:creationId xmlns:a16="http://schemas.microsoft.com/office/drawing/2014/main" id="{664925D4-E565-4699-9E7F-9E213DF67281}"/>
                </a:ext>
              </a:extLst>
            </p:cNvPr>
            <p:cNvSpPr/>
            <p:nvPr/>
          </p:nvSpPr>
          <p:spPr>
            <a:xfrm>
              <a:off x="4249046" y="2975113"/>
              <a:ext cx="5310808" cy="1378226"/>
            </a:xfrm>
            <a:prstGeom prst="cloudCallout">
              <a:avLst>
                <a:gd name="adj1" fmla="val 69260"/>
                <a:gd name="adj2" fmla="val -19404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bg2"/>
                  </a:solidFill>
                </a:rPr>
                <a:t>"Relevant" to what?</a:t>
              </a:r>
              <a:endParaRPr lang="bg-BG" sz="3600" b="1" dirty="0">
                <a:solidFill>
                  <a:schemeClr val="bg2"/>
                </a:solidFill>
              </a:endParaRPr>
            </a:p>
          </p:txBody>
        </p:sp>
        <p:pic>
          <p:nvPicPr>
            <p:cNvPr id="10" name="Graphic 9" descr="Man">
              <a:extLst>
                <a:ext uri="{FF2B5EF4-FFF2-40B4-BE49-F238E27FC236}">
                  <a16:creationId xmlns:a16="http://schemas.microsoft.com/office/drawing/2014/main" id="{CC449C43-FF1E-49AE-8BCE-5EC5C19AB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0190211" y="3179338"/>
              <a:ext cx="1981200" cy="1981200"/>
            </a:xfrm>
            <a:prstGeom prst="rect">
              <a:avLst/>
            </a:prstGeom>
          </p:spPr>
        </p:pic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B34A2BB6-6309-43E1-8AC0-72ABB9B3EB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66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2 ways to achieve abstraction in Java</a:t>
            </a:r>
          </a:p>
          <a:p>
            <a:pPr lvl="1"/>
            <a:r>
              <a:rPr lang="en-US" dirty="0"/>
              <a:t>Interfaces (</a:t>
            </a:r>
            <a:r>
              <a:rPr lang="en-US" b="1" dirty="0">
                <a:solidFill>
                  <a:schemeClr val="bg1"/>
                </a:solidFill>
              </a:rPr>
              <a:t>100% abstraction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Abstract class (</a:t>
            </a:r>
            <a:r>
              <a:rPr lang="en-US" b="1" dirty="0">
                <a:solidFill>
                  <a:schemeClr val="bg1"/>
                </a:solidFill>
              </a:rPr>
              <a:t>0% - 100% abstraction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Achieving Abstraction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11297" y="3644206"/>
            <a:ext cx="110346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Animal {}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class Mammal {}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Person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Mammal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implements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Animal {}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C0B1220-FF97-43BC-AC69-0ECA888A2C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90234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572C44-9F26-47BB-B3CD-F218ED177C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GB" dirty="0"/>
              <a:t>Encapsulation</a:t>
            </a:r>
          </a:p>
          <a:p>
            <a:pPr lvl="1"/>
            <a:r>
              <a:rPr lang="en-GB" dirty="0"/>
              <a:t>Used to </a:t>
            </a:r>
            <a:r>
              <a:rPr lang="en-GB" b="1" dirty="0">
                <a:solidFill>
                  <a:schemeClr val="bg1"/>
                </a:solidFill>
              </a:rPr>
              <a:t>hide </a:t>
            </a:r>
            <a:r>
              <a:rPr lang="en-GB" dirty="0"/>
              <a:t>the</a:t>
            </a:r>
            <a:r>
              <a:rPr lang="en-GB" b="1" dirty="0">
                <a:solidFill>
                  <a:schemeClr val="bg1"/>
                </a:solidFill>
              </a:rPr>
              <a:t> code 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</a:rPr>
              <a:t>data</a:t>
            </a:r>
            <a:r>
              <a:rPr lang="en-GB" dirty="0"/>
              <a:t> inside a </a:t>
            </a:r>
            <a:r>
              <a:rPr lang="en-GB" b="1" dirty="0">
                <a:solidFill>
                  <a:schemeClr val="bg1"/>
                </a:solidFill>
              </a:rPr>
              <a:t>single</a:t>
            </a:r>
            <a:r>
              <a:rPr lang="en-GB" dirty="0"/>
              <a:t>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unit</a:t>
            </a:r>
            <a:r>
              <a:rPr lang="en-GB" dirty="0"/>
              <a:t> to</a:t>
            </a:r>
            <a:r>
              <a:rPr lang="en-GB" b="1" dirty="0">
                <a:solidFill>
                  <a:schemeClr val="bg1"/>
                </a:solidFill>
              </a:rPr>
              <a:t> protect </a:t>
            </a:r>
            <a:r>
              <a:rPr lang="en-GB" dirty="0"/>
              <a:t>the data </a:t>
            </a:r>
            <a:br>
              <a:rPr lang="en-GB" dirty="0"/>
            </a:br>
            <a:r>
              <a:rPr lang="en-GB" dirty="0"/>
              <a:t>from the outside world </a:t>
            </a:r>
          </a:p>
          <a:p>
            <a:pPr lvl="1"/>
            <a:r>
              <a:rPr lang="en-GB" dirty="0"/>
              <a:t>Achieved with </a:t>
            </a:r>
            <a:r>
              <a:rPr lang="en-GB" b="1" dirty="0">
                <a:solidFill>
                  <a:schemeClr val="bg1"/>
                </a:solidFill>
              </a:rPr>
              <a:t>access</a:t>
            </a:r>
            <a:r>
              <a:rPr lang="en-GB" dirty="0"/>
              <a:t>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modifiers</a:t>
            </a:r>
            <a:r>
              <a:rPr lang="en-GB" dirty="0"/>
              <a:t> (private, </a:t>
            </a:r>
            <a:br>
              <a:rPr lang="en-GB" dirty="0"/>
            </a:br>
            <a:r>
              <a:rPr lang="en-GB" dirty="0"/>
              <a:t>protected, public)</a:t>
            </a:r>
          </a:p>
          <a:p>
            <a:pPr lvl="1"/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E0E432-8D34-4432-8EE0-93B011726C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Abstraction</a:t>
            </a:r>
          </a:p>
          <a:p>
            <a:pPr lvl="1"/>
            <a:r>
              <a:rPr lang="en-US" dirty="0"/>
              <a:t>Process of </a:t>
            </a:r>
            <a:r>
              <a:rPr lang="en-US" b="1" dirty="0">
                <a:solidFill>
                  <a:schemeClr val="bg1"/>
                </a:solidFill>
              </a:rPr>
              <a:t>hiding </a:t>
            </a:r>
            <a:r>
              <a:rPr lang="en-US" dirty="0"/>
              <a:t>the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implementation details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and showing only </a:t>
            </a:r>
            <a:br>
              <a:rPr lang="en-US" dirty="0"/>
            </a:br>
            <a:r>
              <a:rPr lang="en-US" dirty="0"/>
              <a:t>functionality to the user</a:t>
            </a:r>
          </a:p>
          <a:p>
            <a:pPr lvl="1"/>
            <a:r>
              <a:rPr lang="en-US" dirty="0"/>
              <a:t>Achieved with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  <a:r>
              <a:rPr lang="en-US" dirty="0"/>
              <a:t>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abstract classes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A2B937E-FF41-41ED-AE91-61EA0296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vs. Encapsulation</a:t>
            </a:r>
            <a:endParaRPr lang="en-GB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E7E2B56-B2B0-4855-98DF-B339B68E938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9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ransport, wheel&#10;&#10;Description automatically generated">
            <a:extLst>
              <a:ext uri="{FF2B5EF4-FFF2-40B4-BE49-F238E27FC236}">
                <a16:creationId xmlns:a16="http://schemas.microsoft.com/office/drawing/2014/main" id="{5B4B5DB0-97E7-431A-9BFF-E3A9ECC7C3C5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278" y="1464638"/>
            <a:ext cx="2411624" cy="241162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C7FE577-DFFB-40A6-B335-3FBA96A57C0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Interfaces</a:t>
            </a:r>
          </a:p>
        </p:txBody>
      </p:sp>
    </p:spTree>
    <p:extLst>
      <p:ext uri="{BB962C8B-B14F-4D97-AF65-F5344CB8AC3E}">
        <p14:creationId xmlns:p14="http://schemas.microsoft.com/office/powerpoint/2010/main" val="63063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3710</TotalTime>
  <Words>2189</Words>
  <Application>Microsoft Office PowerPoint</Application>
  <PresentationFormat>Widescreen</PresentationFormat>
  <Paragraphs>486</Paragraphs>
  <Slides>38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Interfaces and Abstraction </vt:lpstr>
      <vt:lpstr>Table of Contents</vt:lpstr>
      <vt:lpstr>Have a Question?</vt:lpstr>
      <vt:lpstr>Abstraction</vt:lpstr>
      <vt:lpstr>What is Abstraction?</vt:lpstr>
      <vt:lpstr>Abstraction in OOP</vt:lpstr>
      <vt:lpstr>Achieving Abstraction</vt:lpstr>
      <vt:lpstr>Abstraction vs. Encapsulation</vt:lpstr>
      <vt:lpstr>Interfaces</vt:lpstr>
      <vt:lpstr>Interface</vt:lpstr>
      <vt:lpstr>Implements vs Extends</vt:lpstr>
      <vt:lpstr>Interface Example</vt:lpstr>
      <vt:lpstr>Problem: Car Shop</vt:lpstr>
      <vt:lpstr>Solution: Car Shop (1)</vt:lpstr>
      <vt:lpstr>Solution: Car Shop (2)</vt:lpstr>
      <vt:lpstr>Extend Interface</vt:lpstr>
      <vt:lpstr>Extend Interface</vt:lpstr>
      <vt:lpstr>Problem: Car Shop Extended</vt:lpstr>
      <vt:lpstr>Solution: Car Shop Extended (1)</vt:lpstr>
      <vt:lpstr>Solution: Car Shop Extended (2)</vt:lpstr>
      <vt:lpstr>Default Method</vt:lpstr>
      <vt:lpstr>Default Method </vt:lpstr>
      <vt:lpstr>Static Method</vt:lpstr>
      <vt:lpstr>Problem: Say Hello </vt:lpstr>
      <vt:lpstr>Solution: Say Hello (1) </vt:lpstr>
      <vt:lpstr>Solution: Say Hello (2)</vt:lpstr>
      <vt:lpstr>Abstract Classes</vt:lpstr>
      <vt:lpstr>Abstract Class</vt:lpstr>
      <vt:lpstr>Abstract Methods</vt:lpstr>
      <vt:lpstr>Interfaces vs Abstract Classes</vt:lpstr>
      <vt:lpstr>Interface vs Abstract Class (1) </vt:lpstr>
      <vt:lpstr>Interface vs Abstract Class (2)</vt:lpstr>
      <vt:lpstr>Problem: Say Hello Extended</vt:lpstr>
      <vt:lpstr>Solution: Say Hello Extended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- Interfaces and Abstraction</dc:title>
  <dc:subject>Java OOP – Practical Training Course @ SoftUni</dc:subject>
  <dc:creator>Software University</dc:creator>
  <cp:keywords>Encapsulation; Reflection; Abstartion; Interface; class; Java Basics; Java;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15</cp:revision>
  <dcterms:created xsi:type="dcterms:W3CDTF">2018-05-23T13:08:44Z</dcterms:created>
  <dcterms:modified xsi:type="dcterms:W3CDTF">2020-12-07T14:47:30Z</dcterms:modified>
  <cp:category>programming;computer programming;software development;web development</cp:category>
</cp:coreProperties>
</file>