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401" r:id="rId49"/>
    <p:sldId id="405" r:id="rId50"/>
    <p:sldId id="4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AE713-1773-41C4-81D0-20DC5802B9D8}">
          <p14:sldIdLst>
            <p14:sldId id="256"/>
            <p14:sldId id="257"/>
            <p14:sldId id="258"/>
          </p14:sldIdLst>
        </p14:section>
        <p14:section name="Reflection" id="{8820BAC7-EA2B-4498-97C8-557B2F31DF02}">
          <p14:sldIdLst>
            <p14:sldId id="259"/>
            <p14:sldId id="260"/>
            <p14:sldId id="261"/>
            <p14:sldId id="262"/>
            <p14:sldId id="263"/>
          </p14:sldIdLst>
        </p14:section>
        <p14:section name="Reflection API" id="{B7A2D07C-1AFA-4283-A6E2-7E96ABA458AC}">
          <p14:sldIdLst>
            <p14:sldId id="264"/>
            <p14:sldId id="265"/>
          </p14:sldIdLst>
        </p14:section>
        <p14:section name="Untitled Section" id="{49539175-B568-4C42-A16A-2D0FABAD5EA4}">
          <p14:sldIdLst>
            <p14:sldId id="266"/>
            <p14:sldId id="267"/>
            <p14:sldId id="268"/>
            <p14:sldId id="269"/>
          </p14:sldIdLst>
        </p14:section>
        <p14:section name="Constructors, Fields and Methods" id="{99C2C8D5-D039-47C7-B478-0D009118D76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Access Modifiers" id="{1C8BBE7F-C373-4020-ADCC-9BF4D686A92D}">
          <p14:sldIdLst>
            <p14:sldId id="279"/>
            <p14:sldId id="280"/>
            <p14:sldId id="281"/>
            <p14:sldId id="282"/>
            <p14:sldId id="283"/>
          </p14:sldIdLst>
        </p14:section>
        <p14:section name="Annotations" id="{C056168A-0FE8-407E-865D-2C82BCE71AAB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Conclusion" id="{15EADA19-9E53-494F-AF6E-A7AA7D3FF020}">
          <p14:sldIdLst>
            <p14:sldId id="302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B3AE82-1A9B-4A1B-BAB9-D99DA0856F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61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249463-6F39-4886-A501-7F887000D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29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0460E1-D0D6-47F4-BAB0-69670000C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516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A13054-8590-4596-B85D-3BFF626969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122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2B077B-CC48-4931-8285-991B81B810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660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45E4A91-51B3-4BCA-9A28-8E03AB9884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8111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EC00E-8794-418F-8134-9FE5C8279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73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D6C635-9D17-4FA4-93C0-70BC769F58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0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41F4BF-ACDB-47FB-B553-5EF092B70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447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E96496-B3F6-458A-931A-88022110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013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35838E-227C-4B41-83FA-96633D25A6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973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D7EC51-C395-4A79-8379-7ECA1DF36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336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3B26BE-8033-4D79-BE51-A070D5973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1111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B99B8-2BEC-43A2-BFF2-9B15DF6D64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475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25C434-8F74-4698-9ABE-EDF1665AB9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84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9E0D6-0D15-4048-8648-5E4161541B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4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B3AB52-E6A4-40E9-9DAE-039782F4DF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161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C9A3C3-09EC-4A3D-87DA-ADDD555A97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2277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24CF52-C8FB-49BC-B30E-6DBC5803D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7302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3CF160-D478-41E4-ADA3-D8AAD5F57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9244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B3BA46-EF6E-4753-BF9B-F526A5166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9763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5FD26C-87BF-43C6-8A2C-E5D088A166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198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27F1B9-14C6-47D2-A6A9-179CD7D59B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143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BCF851-2382-4EF4-A37A-6A0BDDF51A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878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FE40DA-9A9F-4C37-82EA-C0118CB5B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6839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CA13CD-F8B4-43FE-92D6-190A88490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628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E94269-1C2D-4221-9107-705169A1BA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1657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086518-0647-4478-960D-940E1DD7F4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5025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DB7ECF-3B25-45E5-9730-59A772E8BD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365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A06BC62-FE2F-47D0-B7BC-BDEB29D3D9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216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7F3A6B-5599-4C69-9724-A2E19BA4F4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423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978953-F98E-4E93-B4DB-7D9E643C18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645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5BDA3E-D2C9-41A3-91D4-758408B52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9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98BB37-C4A7-4CEE-997D-4C3198853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498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23BAC-1ED5-4A02-9FAC-7EE48FA6E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740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AF05DD-ED54-4FFF-A09E-AED47BB146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72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5" y="762860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</a:t>
            </a:r>
            <a:r>
              <a:rPr lang="en-US" sz="5400" dirty="0"/>
              <a:t>Annotations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75" y="2539440"/>
            <a:ext cx="2631413" cy="16114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8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en-US" dirty="0"/>
              <a:t>btain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know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200" y="2590801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myObjectClass = MyObject.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191001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myClass = 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587511" y="5043291"/>
            <a:ext cx="3763470" cy="1055608"/>
          </a:xfrm>
          <a:prstGeom prst="wedgeRoundRectCallout">
            <a:avLst>
              <a:gd name="adj1" fmla="val 31399"/>
              <a:gd name="adj2" fmla="val -6619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You need fully qualified class name as String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CB53763-FE49-4A0C-B0D1-7A9D69DD5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32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Fully qualified class name</a:t>
            </a:r>
          </a:p>
          <a:p>
            <a:pPr marL="609219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Class name without the package 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9040" y="4126265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simpleClassName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getSimpleName()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9040" y="2526065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A23AC2-0E8B-4FA3-89DC-892E11A7A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560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99841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parent class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b="1" dirty="0">
                <a:solidFill>
                  <a:schemeClr val="bg1"/>
                </a:solidFill>
              </a:rPr>
              <a:t>represented</a:t>
            </a:r>
            <a:r>
              <a:rPr lang="en-US" dirty="0"/>
              <a:t> by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</a:t>
            </a:r>
            <a:br>
              <a:rPr lang="en-US" dirty="0"/>
            </a:br>
            <a:r>
              <a:rPr lang="en-US" dirty="0"/>
              <a:t>Java Reflection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Only the interfaces </a:t>
            </a:r>
            <a:r>
              <a:rPr lang="en-US" b="1" dirty="0">
                <a:solidFill>
                  <a:schemeClr val="bg1"/>
                </a:solidFill>
              </a:rPr>
              <a:t>specifically declared </a:t>
            </a:r>
            <a:r>
              <a:rPr lang="en-GB" dirty="0"/>
              <a:t>implemented </a:t>
            </a:r>
            <a:r>
              <a:rPr lang="en-US" dirty="0"/>
              <a:t>by a given class are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823" y="1811691"/>
            <a:ext cx="953355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getSuperclass()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819" y="3299921"/>
            <a:ext cx="953355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interfaces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C3E921-D168-4D3E-BC50-C63A2AD50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324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ReflectionClass to your </a:t>
            </a:r>
            <a:r>
              <a:rPr lang="en-US" b="1" dirty="0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folder in your project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you should print:</a:t>
            </a:r>
            <a:endParaRPr lang="bg-BG" dirty="0"/>
          </a:p>
          <a:p>
            <a:pPr lvl="1"/>
            <a:r>
              <a:rPr lang="en-US" dirty="0"/>
              <a:t>This class type</a:t>
            </a:r>
          </a:p>
          <a:p>
            <a:pPr lvl="1"/>
            <a:r>
              <a:rPr lang="en-US" dirty="0"/>
              <a:t>Super class type</a:t>
            </a:r>
          </a:p>
          <a:p>
            <a:pPr lvl="1"/>
            <a:r>
              <a:rPr lang="en-US" dirty="0"/>
              <a:t>All Interfaces</a:t>
            </a:r>
          </a:p>
          <a:p>
            <a:pPr lvl="1"/>
            <a:r>
              <a:rPr lang="en-US" dirty="0"/>
              <a:t>Instantiate object using reflection and print it</a:t>
            </a:r>
          </a:p>
          <a:p>
            <a:r>
              <a:rPr lang="en-US" dirty="0"/>
              <a:t>Don't change anything in class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18A10-99F7-403C-9B82-E2C162EDB57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18479B1-D7D2-4D35-869C-6AE65021CE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20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7333" y="1447801"/>
            <a:ext cx="1203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Class&lt;Reflection&gt; aClass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Reflection.class</a:t>
            </a:r>
            <a:r>
              <a:rPr lang="en-US" sz="2600" b="1" noProof="1">
                <a:latin typeface="Consolas" pitchFamily="49" charset="0"/>
              </a:rPr>
              <a:t>;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</a:t>
            </a:r>
            <a:r>
              <a:rPr lang="bg-BG" sz="2600" b="1" noProof="1">
                <a:latin typeface="Consolas" pitchFamily="49" charset="0"/>
              </a:rPr>
              <a:t>);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getSuperclass</a:t>
            </a:r>
            <a:r>
              <a:rPr lang="en-US" sz="2600" b="1" noProof="1">
                <a:latin typeface="Consolas" pitchFamily="49" charset="0"/>
              </a:rPr>
              <a:t>());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Class[] interfaces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getInterfaces</a:t>
            </a:r>
            <a:r>
              <a:rPr lang="en-US" sz="2600" b="1" noProof="1"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for (Class anInterface : interfaces)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System.out.println(anInterface);</a:t>
            </a: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//Reflection ref = aClass.newInstance();//Deprecated since Java 9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Reflection ref = aClass.getDeclaredConstructor().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newInstance()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System.out.println(ref);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6962550" y="5768164"/>
            <a:ext cx="2733902" cy="510778"/>
          </a:xfrm>
          <a:prstGeom prst="wedgeRoundRectCallout">
            <a:avLst>
              <a:gd name="adj1" fmla="val 55914"/>
              <a:gd name="adj2" fmla="val -4795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object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27368-D2B0-4971-A1D6-1E23BAA05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117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8B7FD0-6395-42F6-8095-F1DAF239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01" y="1321724"/>
            <a:ext cx="2844875" cy="24038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4B0E9-30ED-4DF7-843B-660C245397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Constructors,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59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only public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constructor by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5" y="1752601"/>
            <a:ext cx="1007127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274" y="3136612"/>
            <a:ext cx="1007127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ctors =     </a:t>
            </a:r>
          </a:p>
          <a:p>
            <a:r>
              <a:rPr lang="en-GB" sz="3000" b="1" dirty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aClass.</a:t>
            </a:r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getDeclaredConstructors()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4" y="4953000"/>
            <a:ext cx="100712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getConstructor(String.class)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4C4FF28-44FE-47C7-8D05-4440F1F9D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141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parameter types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Instantiating objects </a:t>
            </a:r>
            <a:r>
              <a:rPr lang="en-US" dirty="0"/>
              <a:t>using 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4" y="1752600"/>
            <a:ext cx="1030454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parameterTypes =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ctor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2" y="3850429"/>
            <a:ext cx="1030454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 =  MyObject.class.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(MyObject)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	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newInstance("arg1")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7F5D0C-9968-41E2-9A37-2ED6811C4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010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4200"/>
              </a:spcBef>
              <a:buNone/>
            </a:pPr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fields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Get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Name and Type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4830" y="1676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 = aClas</a:t>
            </a:r>
            <a:r>
              <a:rPr lang="en-US" sz="3000" b="1" noProof="1">
                <a:latin typeface="Consolas" pitchFamily="49" charset="0"/>
              </a:rPr>
              <a:t>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getField("somefield")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4830" y="3654433"/>
            <a:ext cx="955553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4830" y="5105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fieldName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812EB6-EC39-462C-A691-05D0AB180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9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Setting value for field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Set and Get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5819" y="1715278"/>
            <a:ext cx="10386527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aClass = MyObject.class;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field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"someField"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MyObject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MyObject();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setAccessible(true)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 value = field.get(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value);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761609" y="5378018"/>
            <a:ext cx="5924175" cy="1328023"/>
          </a:xfrm>
          <a:prstGeom prst="wedgeRoundRectCallout">
            <a:avLst>
              <a:gd name="adj1" fmla="val -54447"/>
              <a:gd name="adj2" fmla="val -4029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objectInstance</a:t>
            </a:r>
            <a:r>
              <a:rPr lang="en-US" sz="2400" b="1" dirty="0">
                <a:solidFill>
                  <a:schemeClr val="bg2"/>
                </a:solidFill>
              </a:rPr>
              <a:t> parameter passed to 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solidFill>
                  <a:schemeClr val="bg2"/>
                </a:solidFill>
              </a:rPr>
              <a:t> method should be an instance of the class that owns the field</a:t>
            </a:r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id="{0B6E65F0-A1C1-4E96-8F6F-A683DD87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317" y="3363686"/>
            <a:ext cx="3747793" cy="752049"/>
          </a:xfrm>
          <a:prstGeom prst="wedgeRoundRectCallout">
            <a:avLst>
              <a:gd name="adj1" fmla="val -55361"/>
              <a:gd name="adj2" fmla="val -1297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Change the behavior of the </a:t>
            </a:r>
            <a:r>
              <a:rPr lang="en-US" sz="2400" b="1" dirty="0" err="1">
                <a:solidFill>
                  <a:schemeClr val="bg1"/>
                </a:solidFill>
              </a:rPr>
              <a:t>AccessibleObject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2C613D5-AD64-4E03-8E07-AC3231DE5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3259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Reflection - What? Why? Where?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Access Modifiers</a:t>
            </a:r>
          </a:p>
          <a:p>
            <a:pPr marL="819096" lvl="1" indent="-514350"/>
            <a:r>
              <a:rPr lang="en-US" dirty="0"/>
              <a:t>Reflecting Annotations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AF1A319-9669-4E51-8757-F453991A5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531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" y="1752601"/>
            <a:ext cx="1062584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getMethod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("doSomething",String.class)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495800"/>
            <a:ext cx="1062584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getMethod("doSomething", null)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A3EE3EA-9473-47CA-9668-B9FAAF7B5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301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8874" y="1740694"/>
            <a:ext cx="1084030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paramTypes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returnType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getReturnType()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874" y="3773031"/>
            <a:ext cx="108403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Method method = MyObject.class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.getMethod("doSomething", String.class);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"arg1");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920246" y="5729918"/>
            <a:ext cx="4832976" cy="646986"/>
          </a:xfrm>
          <a:prstGeom prst="wedgeRoundRectCallout">
            <a:avLst>
              <a:gd name="adj1" fmla="val 33983"/>
              <a:gd name="adj2" fmla="val -7316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b="1" dirty="0">
                <a:solidFill>
                  <a:schemeClr val="bg2"/>
                </a:solidFill>
              </a:rPr>
              <a:t> is for static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808FA9-5EF4-4EB1-9778-50E8B5181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8107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get all methods and print: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getters and setters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Getters:</a:t>
            </a:r>
          </a:p>
          <a:p>
            <a:pPr lvl="1"/>
            <a:r>
              <a:rPr lang="en-US" dirty="0"/>
              <a:t>A getter method have its name start with "get", take 0 </a:t>
            </a:r>
            <a:br>
              <a:rPr lang="en-US" dirty="0"/>
            </a:br>
            <a:r>
              <a:rPr lang="en-US" dirty="0"/>
              <a:t>parameters, and returns a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Setters:</a:t>
            </a:r>
          </a:p>
          <a:p>
            <a:pPr lvl="1"/>
            <a:r>
              <a:rPr lang="en-US" dirty="0"/>
              <a:t>A setter method have its name start with "set", and </a:t>
            </a:r>
            <a:br>
              <a:rPr lang="en-US" dirty="0"/>
            </a:br>
            <a:r>
              <a:rPr lang="en-US" dirty="0"/>
              <a:t>takes 1 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437D0-F194-42F6-8E47-A56AD02FC412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410FF4-9D49-470E-A9C4-B4DAE76F1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8347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4218" y="1602646"/>
            <a:ext cx="10321637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methods = Reflection.class.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getDeclaredMethods()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getters = Arrays.stream(methods)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.filter(m -&gt;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m.getName().startsWith("get")</a:t>
            </a:r>
            <a:r>
              <a:rPr lang="en-US" sz="2400" b="1" noProof="1">
                <a:latin typeface="Consolas" pitchFamily="49" charset="0"/>
              </a:rPr>
              <a:t> &amp;&amp;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m.getParameterCount() == 0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.sorted(Comparator.comparing(Method::getName))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.toArray(Method[]::new);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Arrays.stream(getters).forEach(m -&gt;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System.out.printf("%s will return class %s%n",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m.getReturnType().getName()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4734BB-94D0-449E-B2E0-620DC8093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1777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D9530A-44C4-44F8-B236-93ABA425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50F2DB-6BE4-4C4D-82C2-015AF8F921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5268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1023"/>
          </a:xfrm>
        </p:spPr>
        <p:txBody>
          <a:bodyPr/>
          <a:lstStyle/>
          <a:p>
            <a:r>
              <a:rPr lang="en-US" dirty="0"/>
              <a:t>Obtain the </a:t>
            </a:r>
            <a:r>
              <a:rPr lang="en-US" b="1" dirty="0">
                <a:solidFill>
                  <a:schemeClr val="bg1"/>
                </a:solidFill>
              </a:rPr>
              <a:t>class modifiers </a:t>
            </a:r>
            <a:r>
              <a:rPr lang="en-US" dirty="0"/>
              <a:t>like this</a:t>
            </a:r>
            <a:endParaRPr lang="bg-BG" dirty="0"/>
          </a:p>
          <a:p>
            <a:pPr marL="0" indent="0">
              <a:spcBef>
                <a:spcPts val="0"/>
              </a:spcBef>
              <a:buNone/>
            </a:pPr>
            <a:endParaRPr lang="bg-BG" dirty="0"/>
          </a:p>
          <a:p>
            <a:r>
              <a:rPr lang="bg-BG" dirty="0"/>
              <a:t>Е</a:t>
            </a:r>
            <a:r>
              <a:rPr lang="en-US" dirty="0"/>
              <a:t>ach modifier is a </a:t>
            </a:r>
            <a:r>
              <a:rPr lang="en-US" b="1" dirty="0">
                <a:solidFill>
                  <a:schemeClr val="bg1"/>
                </a:solidFill>
              </a:rPr>
              <a:t>flag bit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that is either set or cleared</a:t>
            </a:r>
          </a:p>
          <a:p>
            <a:r>
              <a:rPr lang="en-US" dirty="0"/>
              <a:t>You can check the modifiers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783" y="1840348"/>
            <a:ext cx="81168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modifiers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3783" y="4419601"/>
            <a:ext cx="8116888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Modifier.isProtected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Modifier.isPublic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Modifier.isStatic</a:t>
            </a:r>
            <a:r>
              <a:rPr lang="fr-FR" sz="2800" b="1" noProof="1">
                <a:latin typeface="Consolas" pitchFamily="49" charset="0"/>
              </a:rPr>
              <a:t>(modifiers);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362700" y="2640941"/>
            <a:ext cx="4495800" cy="919401"/>
          </a:xfrm>
          <a:prstGeom prst="wedgeRoundRectCallout">
            <a:avLst>
              <a:gd name="adj1" fmla="val -34661"/>
              <a:gd name="adj2" fmla="val -63003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getModifiers()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called on constructors, fields,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EB8836D-B087-4C4C-B936-C1AD9E61F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814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arrays via Java Reflection</a:t>
            </a:r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Obtain parameter annotations</a:t>
            </a:r>
          </a:p>
          <a:p>
            <a:pPr marL="0" indent="0">
              <a:spcBef>
                <a:spcPts val="60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998" y="3235404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0, 123);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1, 456);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0998" y="5290317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stringArrayComponentType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               stringArrayClass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.getComponentType()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0997" y="1861132"/>
            <a:ext cx="11430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intArray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(int[]) </a:t>
            </a:r>
            <a:r>
              <a:rPr lang="en-US" sz="2800" b="1" noProof="1"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(int.class, 3)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FD81A9-D17D-461E-96B2-EE4FD2DD8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15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perfectly know how to write High Quality Code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Reflection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 all mistakes in </a:t>
            </a:r>
            <a:r>
              <a:rPr lang="en-US" b="1" dirty="0">
                <a:solidFill>
                  <a:schemeClr val="bg1"/>
                </a:solidFill>
              </a:rPr>
              <a:t>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which you can find</a:t>
            </a:r>
          </a:p>
          <a:p>
            <a:r>
              <a:rPr lang="en-US" dirty="0"/>
              <a:t>Get all fields, getters and setters and sort each </a:t>
            </a:r>
            <a:br>
              <a:rPr lang="en-US" dirty="0"/>
            </a:br>
            <a:r>
              <a:rPr lang="en-US" dirty="0"/>
              <a:t>category by name</a:t>
            </a:r>
          </a:p>
          <a:p>
            <a:r>
              <a:rPr lang="en-US" dirty="0"/>
              <a:t>First print mistakes in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 Quality Mistakes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EC2EF-E4D3-4E58-8EB0-5A1AEAFF2638}"/>
              </a:ext>
            </a:extLst>
          </p:cNvPr>
          <p:cNvSpPr txBox="1"/>
          <p:nvPr/>
        </p:nvSpPr>
        <p:spPr>
          <a:xfrm>
            <a:off x="760412" y="634422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EBDA96-6AF3-4774-B298-054CAB85B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020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8527" y="1610035"/>
            <a:ext cx="1055494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Field[] fields = Reflection.class.getDeclaredFields();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Arrays.stream(fields)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.filter(f -&gt; !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en-US" sz="2400" b="1" noProof="1">
                <a:latin typeface="Consolas" pitchFamily="49" charset="0"/>
              </a:rPr>
              <a:t>(f.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400" b="1" noProof="1">
                <a:latin typeface="Consolas" pitchFamily="49" charset="0"/>
              </a:rPr>
              <a:t>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.sorted((Comparator.comparing(Field::getName)))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.forEach(f -&gt; System.out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   .printf("%s must be private!%n", 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Do the same for getters and setters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BD656F-946E-4EF1-AC03-F824B9E27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316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00A2C-BEF8-45F0-844B-FFA191BD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F646B7-414A-4319-9828-0B2D9E14C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30791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8B13E4-AC20-4C03-974F-C65D511CE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1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3684815"/>
            <a:ext cx="9621296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88" y="1284330"/>
            <a:ext cx="3255313" cy="19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13E50BE-BED8-4DA0-928D-E0E247ADD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5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Autofit/>
          </a:bodyPr>
          <a:lstStyle/>
          <a:p>
            <a:r>
              <a:rPr lang="en-US" dirty="0"/>
              <a:t>To generate </a:t>
            </a:r>
            <a:r>
              <a:rPr lang="en-US" b="1" dirty="0">
                <a:solidFill>
                  <a:schemeClr val="bg1"/>
                </a:solidFill>
              </a:rPr>
              <a:t>compiler 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At 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524" y="1874622"/>
            <a:ext cx="709284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@SuppressWarnings("unchecked")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464F25-8291-46F2-B442-4FBFA1C7C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88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</a:t>
            </a:r>
            <a:r>
              <a:rPr lang="en-US" b="1" dirty="0">
                <a:solidFill>
                  <a:schemeClr val="bg1"/>
                </a:solidFill>
              </a:rPr>
              <a:t>compile time error</a:t>
            </a:r>
            <a:r>
              <a:rPr lang="en-US" b="1" dirty="0"/>
              <a:t> </a:t>
            </a:r>
            <a:r>
              <a:rPr lang="en-US" dirty="0"/>
              <a:t>if the method does not override a method in a parent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(1)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514600"/>
            <a:ext cx="8021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toString()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"new toString() method";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87EB38-1B87-47FE-8DB0-990CFC001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7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@SupressWarning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turns off </a:t>
            </a:r>
            <a:r>
              <a:rPr lang="en-US" b="1" dirty="0">
                <a:solidFill>
                  <a:schemeClr val="bg1"/>
                </a:solidFill>
              </a:rPr>
              <a:t>compiler warnings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357497"/>
            <a:ext cx="9545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@SuppressWarnings(value = 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&lt;T&gt; void warning(int size)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T[] unchecked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Object[size];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46987" y="2563773"/>
            <a:ext cx="2019425" cy="1055608"/>
          </a:xfrm>
          <a:prstGeom prst="wedgeRoundRectCallout">
            <a:avLst>
              <a:gd name="adj1" fmla="val -60113"/>
              <a:gd name="adj2" fmla="val -331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Annotation with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28800" y="4439830"/>
            <a:ext cx="4008582" cy="1055608"/>
          </a:xfrm>
          <a:prstGeom prst="wedgeRoundRectCallout">
            <a:avLst>
              <a:gd name="adj1" fmla="val 35514"/>
              <a:gd name="adj2" fmla="val -63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4EF1A8D-E5F1-4E48-9ED7-5E1E4E48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010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@Deprecated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a </a:t>
            </a:r>
            <a:r>
              <a:rPr lang="en-US" b="1" dirty="0">
                <a:solidFill>
                  <a:schemeClr val="bg1"/>
                </a:solidFill>
              </a:rPr>
              <a:t>compiler warning </a:t>
            </a:r>
            <a:r>
              <a:rPr lang="en-US" dirty="0"/>
              <a:t>if </a:t>
            </a:r>
            <a:br>
              <a:rPr lang="en-US" dirty="0"/>
            </a:br>
            <a:r>
              <a:rPr lang="en-US" dirty="0"/>
              <a:t>the element is 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(3)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2619668"/>
            <a:ext cx="869843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650672" y="2263838"/>
            <a:ext cx="3285837" cy="1055608"/>
          </a:xfrm>
          <a:prstGeom prst="wedgeRoundRectCallout">
            <a:avLst>
              <a:gd name="adj1" fmla="val -56897"/>
              <a:gd name="adj2" fmla="val 158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DB8DEAC-A364-4F59-AFA2-D84D4E33F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6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4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@interface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the keyword for annotations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Annotations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1905001"/>
            <a:ext cx="8935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myValue()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"default";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5704" y="4029432"/>
            <a:ext cx="8935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@MyAnnotation(myValue = "value")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annotatedMethod()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System.out.println("I am annotated");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173043" y="4371915"/>
            <a:ext cx="3674102" cy="919401"/>
          </a:xfrm>
          <a:prstGeom prst="wedgeRoundRectCallout">
            <a:avLst>
              <a:gd name="adj1" fmla="val -54198"/>
              <a:gd name="adj2" fmla="val -341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Skip name if you have only one value named "value"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357253" y="3173611"/>
            <a:ext cx="2847109" cy="510778"/>
          </a:xfrm>
          <a:prstGeom prst="wedgeRoundRectCallout">
            <a:avLst>
              <a:gd name="adj1" fmla="val -54655"/>
              <a:gd name="adj2" fmla="val -447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Annotation element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6966828-6518-48FC-B073-994105D04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Allowed types for annotation elements:</a:t>
            </a:r>
          </a:p>
          <a:p>
            <a:pPr lvl="1"/>
            <a:r>
              <a:rPr lang="en-US" dirty="0">
                <a:latin typeface="+mj-lt"/>
              </a:rPr>
              <a:t>Primitive types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+mj-lt"/>
              </a:rPr>
              <a:t>, etc.)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Annotation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dirty="0">
                <a:latin typeface="+mj-lt"/>
              </a:rPr>
              <a:t> of any of the above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200011-2593-4E31-8EB9-3785992FB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07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Meta annotations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annotate annotations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@Target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specifies where the annotation is applicable</a:t>
            </a: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400" dirty="0"/>
              <a:t>Available element types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FIELD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LOCAL_VARIABLE</a:t>
            </a:r>
            <a:r>
              <a:rPr lang="en-US" sz="3400" dirty="0"/>
              <a:t>,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PACKAGE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PARAMETER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@Target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667001"/>
            <a:ext cx="77763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FieldAnnotation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46441" y="2454280"/>
            <a:ext cx="2519217" cy="919401"/>
          </a:xfrm>
          <a:prstGeom prst="wedgeRoundRectCallout">
            <a:avLst>
              <a:gd name="adj1" fmla="val -56380"/>
              <a:gd name="adj2" fmla="val -104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Used to annotate fields only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98BA57-EBE2-4934-9F32-4061A39E8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80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@Retention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where annotation is available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Available retention policies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CLASS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RUNTIME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@Retention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1961730"/>
            <a:ext cx="8081909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RuntimeAnnotation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831392" y="1961730"/>
            <a:ext cx="2279953" cy="919401"/>
          </a:xfrm>
          <a:prstGeom prst="wedgeRoundRectCallout">
            <a:avLst>
              <a:gd name="adj1" fmla="val -59221"/>
              <a:gd name="adj2" fmla="val -188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can get info at runtime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AB4DD7E-A313-44EC-9EE6-1DAA85A66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5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 with a String[]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"categories"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types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Annotation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0395" y="3429000"/>
            <a:ext cx="6456243" cy="1362075"/>
            <a:chOff x="866916" y="4038600"/>
            <a:chExt cx="6456243" cy="13620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459" y="4038600"/>
              <a:ext cx="6362700" cy="1362075"/>
            </a:xfrm>
            <a:prstGeom prst="roundRect">
              <a:avLst>
                <a:gd name="adj" fmla="val 8995"/>
              </a:avLst>
            </a:prstGeom>
            <a:ln>
              <a:solidFill>
                <a:schemeClr val="tx1"/>
              </a:solidFill>
            </a:ln>
          </p:spPr>
        </p:pic>
        <p:sp>
          <p:nvSpPr>
            <p:cNvPr id="9" name="Arrow: Right 8"/>
            <p:cNvSpPr/>
            <p:nvPr/>
          </p:nvSpPr>
          <p:spPr>
            <a:xfrm>
              <a:off x="866916" y="4174423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25A1B78D-3195-42AC-9EE7-E22DD525E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71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68" y="1524000"/>
            <a:ext cx="3324266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D2175-F8CD-4E4E-B1DE-FC50A19262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1937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Annotation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5887" y="1607127"/>
            <a:ext cx="8226949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@Target(ElementType.TYPE)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Subject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categories();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43CEAD-41F3-4E24-A3AF-FB1C3A0CC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85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annotations</a:t>
            </a:r>
            <a:endParaRPr lang="bg-BG" dirty="0"/>
          </a:p>
          <a:p>
            <a:pPr marL="0" indent="0">
              <a:spcBef>
                <a:spcPts val="3600"/>
              </a:spcBef>
              <a:buNone/>
            </a:pPr>
            <a:endParaRPr lang="bg-BG" dirty="0"/>
          </a:p>
          <a:p>
            <a:r>
              <a:rPr lang="en-US" dirty="0"/>
              <a:t>Obtain parameter annotations</a:t>
            </a:r>
          </a:p>
          <a:p>
            <a:pPr marL="0" indent="0">
              <a:spcBef>
                <a:spcPts val="36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4936" y="1771262"/>
            <a:ext cx="11039669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 </a:t>
            </a:r>
            <a:r>
              <a:rPr lang="en-US" sz="2600" b="1" noProof="1">
                <a:latin typeface="Consolas" pitchFamily="49" charset="0"/>
              </a:rPr>
              <a:t>annotations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annotation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getAnnotation(MyAnno.class)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934" y="3561186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Annotation[][] </a:t>
            </a:r>
            <a:r>
              <a:rPr lang="en-US" sz="2600" b="1" noProof="1">
                <a:latin typeface="Consolas" pitchFamily="49" charset="0"/>
              </a:rPr>
              <a:t>parameterAnnotations =                   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                  method.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getParameterAnnotations()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934" y="5352662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fieldAnots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methodAnot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9B4447-E27E-4EA4-B849-DF183105C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930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(1)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08632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@Author(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"Gosho")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AuthoredClass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 cl = AuthoredClass.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69D6E1-9312-4A3A-9767-E3C4E63C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5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327994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AuthoredClass.class;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Annotation[]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annotations =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getAnnotations()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(Annotation annotation : annotations)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(annotation.annotationType().equals(Author.class))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Author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annotation;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7CF2DB-8126-453C-84ED-122B0DD0C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6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with a String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"name"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methods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A6F62-3D0A-4CC7-BE0F-098AB0649F8D}"/>
              </a:ext>
            </a:extLst>
          </p:cNvPr>
          <p:cNvGrpSpPr/>
          <p:nvPr/>
        </p:nvGrpSpPr>
        <p:grpSpPr>
          <a:xfrm>
            <a:off x="599516" y="4760273"/>
            <a:ext cx="10626913" cy="1803203"/>
            <a:chOff x="485863" y="4760273"/>
            <a:chExt cx="10626913" cy="1803203"/>
          </a:xfrm>
        </p:grpSpPr>
        <p:sp>
          <p:nvSpPr>
            <p:cNvPr id="9" name="Arrow: Right 8"/>
            <p:cNvSpPr/>
            <p:nvPr/>
          </p:nvSpPr>
          <p:spPr>
            <a:xfrm>
              <a:off x="6814075" y="5471374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8D76F6-86F7-4436-A3CF-84298791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863" y="4760273"/>
              <a:ext cx="6182411" cy="1803203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7D4B30-01D3-4C44-9FC7-D938B372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676" y="5347549"/>
              <a:ext cx="3848100" cy="628650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34E8FE6B-C3DA-445C-80A5-B073F9B58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30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(1)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101777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Tracker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printMethodsByAuthor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(Class&lt;?&gt; cl)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Map&lt;String, List&lt;String&gt;&gt; methodsByAuthor = new HashMap&lt;&gt;();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Method[] methods = cl.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getDeclaredMethods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(Method method : methods)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Author annotation = 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getAnnotation(Author.class)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37138F-FE4E-4BB2-9405-6BFA8FE14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7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08404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(annotation != null)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.putIfAbsent(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new ArrayList&lt;&gt;());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.get(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).add(method.getName() + "()");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the results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80B99-1850-43F0-A090-D9D5A91D7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6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2" y="1612806"/>
            <a:ext cx="837873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What is </a:t>
            </a:r>
            <a:r>
              <a:rPr lang="en-US" sz="3400" b="1" dirty="0">
                <a:solidFill>
                  <a:schemeClr val="bg1"/>
                </a:solidFill>
              </a:rPr>
              <a:t>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Reflection </a:t>
            </a:r>
            <a:r>
              <a:rPr lang="en-US" sz="3400" b="1" dirty="0">
                <a:solidFill>
                  <a:schemeClr val="bg1"/>
                </a:solidFill>
              </a:rPr>
              <a:t>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Reflecting Classes, Constructors,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Fields,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Annotations</a:t>
            </a:r>
            <a:endParaRPr lang="en-US" sz="3400" dirty="0">
              <a:solidFill>
                <a:schemeClr val="bg2"/>
              </a:solidFill>
            </a:endParaRP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Used to describe our code</a:t>
            </a: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Provide the possibility to work with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non-existing classes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accessed through </a:t>
            </a:r>
            <a:r>
              <a:rPr lang="en-US" sz="3200" b="1" dirty="0">
                <a:solidFill>
                  <a:schemeClr val="bg1"/>
                </a:solidFill>
              </a:rPr>
              <a:t>reflection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AC325AD-B350-4CDE-9179-AB18010EE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6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5139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C417BC-D838-4E93-8568-2B0162B6D2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 technique </a:t>
            </a:r>
            <a:r>
              <a:rPr lang="en-US" dirty="0"/>
              <a:t>in which computer programs have the ability to treat </a:t>
            </a:r>
            <a:r>
              <a:rPr lang="en-US" b="1" dirty="0">
                <a:solidFill>
                  <a:schemeClr val="bg1"/>
                </a:solidFill>
              </a:rPr>
              <a:t>programs 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 itself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2514600"/>
            <a:ext cx="4470399" cy="3352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9A039A-3A6E-47A7-8594-D050AE10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524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30387E3-3E2B-4C74-9052-F2C188EAE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82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GB" dirty="0"/>
              <a:t>Reflection?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8" y="3251448"/>
            <a:ext cx="3925125" cy="39261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B05187-B57B-4BAC-9E16-89E723F7D7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7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GB" dirty="0"/>
              <a:t>Reflection?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51430" y="735955"/>
            <a:ext cx="222791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dirty="0">
                <a:ln w="0"/>
              </a:rPr>
              <a:t>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6F446A-C217-4C15-8C55-533C87A1CA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4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 logic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GB" dirty="0"/>
              <a:t>Reflection?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69" y="2441358"/>
            <a:ext cx="2908150" cy="290890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F789F0-0575-4D2E-9CEF-2536B542E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962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3505200" cy="23899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BF5232-F311-4534-A9DA-DDD9E8C28B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Reflection  API</a:t>
            </a:r>
          </a:p>
        </p:txBody>
      </p:sp>
    </p:spTree>
    <p:extLst>
      <p:ext uri="{BB962C8B-B14F-4D97-AF65-F5344CB8AC3E}">
        <p14:creationId xmlns:p14="http://schemas.microsoft.com/office/powerpoint/2010/main" val="35886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2297</Words>
  <Application>Microsoft Office PowerPoint</Application>
  <PresentationFormat>Widescreen</PresentationFormat>
  <Paragraphs>527</Paragraphs>
  <Slides>50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Reflection and Annotations</vt:lpstr>
      <vt:lpstr>Table of Contents</vt:lpstr>
      <vt:lpstr>Have a Question?</vt:lpstr>
      <vt:lpstr>Reflection</vt:lpstr>
      <vt:lpstr>What is Metaprogramming?</vt:lpstr>
      <vt:lpstr>What is Reflection?</vt:lpstr>
      <vt:lpstr>When to Use Reflection?</vt:lpstr>
      <vt:lpstr>When Not to Use Reflection?</vt:lpstr>
      <vt:lpstr>Reflection  API</vt:lpstr>
      <vt:lpstr>The Class Object</vt:lpstr>
      <vt:lpstr>Class Name</vt:lpstr>
      <vt:lpstr>Base Class and Interfaces</vt:lpstr>
      <vt:lpstr>Problem: Reflection</vt:lpstr>
      <vt:lpstr>Solution: Reflection</vt:lpstr>
      <vt:lpstr>Constructors, Fields and Methods</vt:lpstr>
      <vt:lpstr>Constructors (1)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Access Modifiers</vt:lpstr>
      <vt:lpstr>Access Modifiers</vt:lpstr>
      <vt:lpstr>Arrays</vt:lpstr>
      <vt:lpstr>Problem: High Quality Mistakes</vt:lpstr>
      <vt:lpstr>Solution: High Quality Mistakes</vt:lpstr>
      <vt:lpstr>Annotations</vt:lpstr>
      <vt:lpstr>Annotation</vt:lpstr>
      <vt:lpstr>Annotation Usage</vt:lpstr>
      <vt:lpstr>Built-In Annotations (1)</vt:lpstr>
      <vt:lpstr>Built-In Annotations (2)</vt:lpstr>
      <vt:lpstr>Built-In Annotations (3)</vt:lpstr>
      <vt:lpstr>Creating Annotations</vt:lpstr>
      <vt:lpstr>Annotation Elements</vt:lpstr>
      <vt:lpstr>Meta Annotations – @Target</vt:lpstr>
      <vt:lpstr>Meta Annotations – @Retention</vt:lpstr>
      <vt:lpstr>Problem: Create Annotation</vt:lpstr>
      <vt:lpstr>Solution: Create Annotation</vt:lpstr>
      <vt:lpstr>Annotations</vt:lpstr>
      <vt:lpstr>Accessing Annotation (1)</vt:lpstr>
      <vt:lpstr>Accessing Annotation (2)</vt:lpstr>
      <vt:lpstr>Problem: Coding Tracker</vt:lpstr>
      <vt:lpstr>Solution: Coding Tracker (1)</vt:lpstr>
      <vt:lpstr>Solution: Coding Tracker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Reflection and Annotations</dc:title>
  <dc:subject>Java OOP – Practical Training Course @ SoftUni</dc:subject>
  <dc:creator>Software University</dc:creator>
  <cp:keywords>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15</cp:revision>
  <dcterms:created xsi:type="dcterms:W3CDTF">2018-05-23T13:08:44Z</dcterms:created>
  <dcterms:modified xsi:type="dcterms:W3CDTF">2020-12-03T08:41:24Z</dcterms:modified>
  <cp:category>programming;computer programming;software development;web development</cp:category>
</cp:coreProperties>
</file>