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257"/>
            <p14:sldId id="258"/>
          </p14:sldIdLst>
        </p14:section>
        <p14:section name="Exceptions" id="{2DFEDB4D-78B2-46CC-A9A1-DB96D359D43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andling Exceptions" id="{A5DF420C-8526-4AE5-950D-F0B80564C0D4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Throwing Exceptions" id="{ED2BAA77-DBA7-441B-8C2E-92F3720E4B20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est Practices" id="{888AE233-B61D-4636-8A16-E653EC5B735B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ustom Exceptions" id="{769D5B5F-B30B-4292-A5BB-87C572764B32}">
          <p14:sldIdLst>
            <p14:sldId id="287"/>
            <p14:sldId id="288"/>
          </p14:sldIdLst>
        </p14:section>
        <p14:section name="Conclusion" id="{FCF6D18A-A56E-4A62-8215-737F8B37A083}">
          <p14:sldIdLst>
            <p14:sldId id="28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2045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489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915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0861-E750-421F-B3C7-6CBB5B61FF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78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CA8523-76F6-4191-9480-7BC0A50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4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394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10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14D784-B65A-4654-B75F-C9474E9778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84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25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479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157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64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05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75292"/>
            <a:ext cx="2950749" cy="8316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1" y="2047892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 ÐµÐ·ÑÐ»ÑÐ°Ñ Ñ Ð¸Ð·Ð¾Ð±ÑÐ°Ð¶ÐµÐ½Ð¸Ðµ Ð·Ð° 404 png">
            <a:extLst>
              <a:ext uri="{FF2B5EF4-FFF2-40B4-BE49-F238E27FC236}">
                <a16:creationId xmlns:a16="http://schemas.microsoft.com/office/drawing/2014/main" id="{5687D31C-6063-48C9-89FB-2C059DD1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6" y="1175016"/>
            <a:ext cx="3054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6319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80" y="2366968"/>
            <a:ext cx="9047094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34" y="3262431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29246" y="1615563"/>
            <a:ext cx="10065988" cy="42099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sc.nextLine();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 %s.", s);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marL="0" indent="0" eaLnBrk="0" hangingPunct="0"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When catching an exception of a particular class, all its </a:t>
            </a:r>
            <a:br>
              <a:rPr lang="en-US" sz="3400" dirty="0"/>
            </a:br>
            <a:r>
              <a:rPr lang="en-US" sz="3400" dirty="0"/>
              <a:t>inheritors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400" dirty="0"/>
              <a:t>Handles</a:t>
            </a:r>
            <a:r>
              <a:rPr lang="bg-BG" sz="3400" dirty="0"/>
              <a:t>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>its descendants </a:t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bg-BG" sz="3400" dirty="0"/>
              <a:t> 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19811" y="2388572"/>
            <a:ext cx="9076641" cy="213904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77" y="2012842"/>
            <a:ext cx="1439378" cy="2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57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958574" y="1614430"/>
            <a:ext cx="10460539" cy="4585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sc.nextLine();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1976"/>
            <a:ext cx="2066671" cy="510778"/>
          </a:xfrm>
          <a:prstGeom prst="wedgeRoundRectCallout">
            <a:avLst>
              <a:gd name="adj1" fmla="val -56713"/>
              <a:gd name="adj2" fmla="val -56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688" y="4642945"/>
            <a:ext cx="2743200" cy="510778"/>
          </a:xfrm>
          <a:prstGeom prst="wedgeRoundRectCallout">
            <a:avLst>
              <a:gd name="adj1" fmla="val -56629"/>
              <a:gd name="adj2" fmla="val 164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896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For handling all exceptions (even unmanaged) use the </a:t>
            </a:r>
            <a:br>
              <a:rPr lang="en-US" sz="3400" dirty="0"/>
            </a:br>
            <a:r>
              <a:rPr lang="en-US" sz="3400" dirty="0"/>
              <a:t>construction:</a:t>
            </a:r>
            <a:endParaRPr lang="bg-BG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12913" y="3203750"/>
            <a:ext cx="9296399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953FD-0976-476E-B5E7-F83575846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61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a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20595" y="1775769"/>
            <a:ext cx="9286975" cy="203132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35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409189" y="1288639"/>
            <a:ext cx="11371634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196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5893118-B276-42EE-AA0B-EAF30017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5404" y="1828800"/>
            <a:ext cx="4001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AE8E16-9A9A-4DED-8BB3-AE9B78606B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9040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80D3C62-45FC-4E2B-B484-01C105B2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3" y="990601"/>
            <a:ext cx="5061575" cy="28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CADEF-4536-482E-BA0F-64823AC6B2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8725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 notify the calling code in case of an error </a:t>
            </a:r>
            <a:br>
              <a:rPr lang="en-US" sz="3400" dirty="0"/>
            </a:br>
            <a:r>
              <a:rPr lang="en-US" sz="3400" dirty="0"/>
              <a:t>or unusual situation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99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400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400" dirty="0"/>
          </a:p>
          <a:p>
            <a:pPr>
              <a:spcBef>
                <a:spcPct val="0"/>
              </a:spcBef>
            </a:pPr>
            <a:r>
              <a:rPr lang="en-US" sz="3400" dirty="0"/>
              <a:t>Exceptions can accept message and cause:</a:t>
            </a:r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ct val="0"/>
              </a:spcBef>
              <a:buNone/>
            </a:pPr>
            <a:endParaRPr lang="en-US" sz="3400" dirty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Note</a:t>
            </a:r>
            <a:r>
              <a:rPr lang="bg-BG" sz="3400" b="1" dirty="0"/>
              <a:t>:</a:t>
            </a:r>
            <a:r>
              <a:rPr lang="en-US" sz="3400" b="1" dirty="0"/>
              <a:t> </a:t>
            </a:r>
            <a:r>
              <a:rPr lang="en-US" sz="3400" dirty="0"/>
              <a:t>if the original exception is not passed, the initial cause of the exception is lost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19125" y="1835555"/>
            <a:ext cx="1113472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9125" y="3041425"/>
            <a:ext cx="11134725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invoice.",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321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5812" y="1879060"/>
            <a:ext cx="9160214" cy="267765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10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692288" y="1288639"/>
            <a:ext cx="10815536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(IllegalArgumentException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97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68" y="1600201"/>
            <a:ext cx="3386266" cy="21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938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Ð ÐµÐ·ÑÐ»ÑÐ°Ñ Ñ Ð¸Ð·Ð¾Ð±ÑÐ°Ð¶ÐµÐ½Ð¸Ðµ Ð·Ð° brain training png">
            <a:extLst>
              <a:ext uri="{FF2B5EF4-FFF2-40B4-BE49-F238E27FC236}">
                <a16:creationId xmlns:a16="http://schemas.microsoft.com/office/drawing/2014/main" id="{41F5FE03-FB2E-43BC-A169-24A5512D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76" y="1219200"/>
            <a:ext cx="340725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4813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</a:t>
            </a:r>
            <a:br>
              <a:rPr lang="en-US" sz="3500" dirty="0"/>
            </a:br>
            <a:r>
              <a:rPr lang="en-US" sz="3500" dirty="0"/>
              <a:t>which 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793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When an application attempts to 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400" noProof="1">
                <a:cs typeface="Consolas" pitchFamily="49" charset="0"/>
              </a:rPr>
              <a:t> in a case where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an object is required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array has been accessed with an illegal index –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An index is either negative or greater than the size of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the string 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Attempts to convert a inappropriate string to one of the </a:t>
            </a:r>
            <a:br>
              <a:rPr lang="en-US" sz="3400" noProof="1">
                <a:cs typeface="Consolas" pitchFamily="49" charset="0"/>
              </a:rPr>
            </a:br>
            <a:r>
              <a:rPr lang="en-US" sz="3400" noProof="1">
                <a:cs typeface="Consolas" pitchFamily="49" charset="0"/>
              </a:rPr>
              <a:t>numeric types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42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When an exceptional arithmetic condition has occurred –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Attempts to cast an object to a subclass of which it is not an </a:t>
            </a:r>
            <a:br>
              <a:rPr lang="en-US" sz="3400" noProof="1"/>
            </a:br>
            <a:r>
              <a:rPr lang="en-US" sz="3400" noProof="1"/>
              <a:t>instance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noProof="1"/>
              <a:t>A method has been passed an illegal or inappropriate </a:t>
            </a:r>
            <a:br>
              <a:rPr lang="en-US" sz="3400" noProof="1"/>
            </a:br>
            <a:r>
              <a:rPr lang="en-US" sz="3400" noProof="1"/>
              <a:t>argument -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3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235BB-3C6F-4FA1-9FB8-0EC520AC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r>
              <a:rPr lang="en-US" sz="3700" dirty="0"/>
              <a:t>When raising an exception, always pass to the constructor a </a:t>
            </a:r>
            <a:br>
              <a:rPr lang="en-US" sz="3700" dirty="0"/>
            </a:br>
            <a:r>
              <a:rPr lang="en-US" sz="3700" b="1" dirty="0">
                <a:solidFill>
                  <a:schemeClr val="bg1"/>
                </a:solidFill>
              </a:rPr>
              <a:t>good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explanation message</a:t>
            </a:r>
            <a:endParaRPr lang="bg-BG" sz="37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700" dirty="0"/>
              <a:t>When throwing an exception always pass a good description </a:t>
            </a:r>
            <a:br>
              <a:rPr lang="en-US" sz="3700" dirty="0"/>
            </a:br>
            <a:r>
              <a:rPr lang="en-US" sz="3700" dirty="0"/>
              <a:t>of the problem</a:t>
            </a:r>
          </a:p>
          <a:p>
            <a:pPr lvl="1">
              <a:lnSpc>
                <a:spcPct val="100000"/>
              </a:lnSpc>
            </a:pPr>
            <a:r>
              <a:rPr lang="en-US" sz="3500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Good: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"Unexpected error"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Bad: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35" y="446270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26" y="561181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9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9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B11C0DF-1CA8-407B-83F8-A09E003F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76" y="989214"/>
            <a:ext cx="3176847" cy="31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</p:spTree>
    <p:extLst>
      <p:ext uri="{BB962C8B-B14F-4D97-AF65-F5344CB8AC3E}">
        <p14:creationId xmlns:p14="http://schemas.microsoft.com/office/powerpoint/2010/main" val="36730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Custom exceptions inherit an exception class</a:t>
            </a:r>
            <a:br>
              <a:rPr lang="en-US" sz="3400" dirty="0"/>
            </a:br>
            <a:r>
              <a:rPr lang="en-US" sz="3400" dirty="0"/>
              <a:t>(commonly –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400" dirty="0"/>
              <a:t>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spcBef>
                <a:spcPts val="4200"/>
              </a:spcBef>
              <a:buNone/>
            </a:pPr>
            <a:endParaRPr lang="en-US" sz="3400" dirty="0"/>
          </a:p>
          <a:p>
            <a:r>
              <a:rPr lang="en-US" sz="3400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468" y="2400181"/>
            <a:ext cx="9467386" cy="22467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TankException extends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TankException(String msg)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super(msg)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290" y="5650725"/>
            <a:ext cx="10553234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5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353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/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70096C-C060-4A4C-96A1-4D03ECD77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B84189-BBBB-463B-B3C4-65161FFB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7E3605BF-6D83-4B2C-B955-718011D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1219140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648" y="1108911"/>
            <a:ext cx="10129234" cy="55465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F73D20-8285-440D-985C-A9F22C28A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</a:t>
            </a:r>
            <a:br>
              <a:rPr lang="en-US" dirty="0"/>
            </a:br>
            <a:r>
              <a:rPr lang="en-US" dirty="0"/>
              <a:t>all exceptions in JVM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</a:t>
            </a:r>
            <a:br>
              <a:rPr lang="en-US" dirty="0"/>
            </a:br>
            <a:r>
              <a:rPr lang="en-US" dirty="0"/>
              <a:t>moment of exception throwing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Java exceptions inherit from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noProof="1"/>
              <a:t>Below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Throwable </a:t>
            </a:r>
            <a:r>
              <a:rPr lang="en-US" sz="3400" noProof="1"/>
              <a:t>are: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200" dirty="0"/>
              <a:t> - not expected to be caught under normal </a:t>
            </a:r>
            <a:br>
              <a:rPr lang="en-US" sz="3200" dirty="0"/>
            </a:br>
            <a:r>
              <a:rPr lang="en-US" sz="3200" dirty="0"/>
              <a:t>circumstances from the program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noProof="1"/>
              <a:t>Example -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Used for exceptional conditions that user programs should catch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/>
              <a:t>User-defined exceptions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FE5F3E-3C16-4FF9-9099-034C5D6B3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19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- an exception that is checked (notified) by the </a:t>
            </a:r>
            <a:br>
              <a:rPr lang="en-US" dirty="0"/>
            </a:br>
            <a:r>
              <a:rPr lang="en-US" dirty="0"/>
              <a:t>compiler at compilation-time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as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dirty="0"/>
              <a:t> exceptions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- an exception that occurs at the time of execution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Also called as </a:t>
            </a:r>
            <a:r>
              <a:rPr lang="en-US" sz="3198" b="1" dirty="0">
                <a:solidFill>
                  <a:schemeClr val="bg1"/>
                </a:solidFill>
              </a:rPr>
              <a:t>Runtime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749A8-EC35-45C0-A1F9-3BBA1202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72" y="3560987"/>
            <a:ext cx="7552693" cy="16127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File("E://file.txt");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122" y="4813333"/>
            <a:ext cx="3241560" cy="510778"/>
          </a:xfrm>
          <a:prstGeom prst="wedgeRoundRectCallout">
            <a:avLst>
              <a:gd name="adj1" fmla="val -54431"/>
              <a:gd name="adj2" fmla="val -459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FileNotFoundException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4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990331"/>
            <a:ext cx="9226487" cy="511809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371ACA7-FF8E-4379-92CD-37E115AB43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1357</Words>
  <Application>Microsoft Office PowerPoint</Application>
  <PresentationFormat>Widescreen</PresentationFormat>
  <Paragraphs>326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What Are Exceptions?</vt:lpstr>
      <vt:lpstr>What Are Exceptions?</vt:lpstr>
      <vt:lpstr>The Throwable Class</vt:lpstr>
      <vt:lpstr>Types of Exceptions</vt:lpstr>
      <vt:lpstr>Exceptions</vt:lpstr>
      <vt:lpstr>Exception Hierarchy </vt:lpstr>
      <vt:lpstr>Handling Exceptions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Handling Exceptions</vt:lpstr>
      <vt:lpstr>Throwing Exceptions</vt:lpstr>
      <vt:lpstr>Throwing Exceptions</vt:lpstr>
      <vt:lpstr>Using Throw Keyword</vt:lpstr>
      <vt:lpstr>Re-Throwing Exceptions</vt:lpstr>
      <vt:lpstr>Throwing Exceptions – Example</vt:lpstr>
      <vt:lpstr>Throwing Exceptions</vt:lpstr>
      <vt:lpstr>Best Practices</vt:lpstr>
      <vt:lpstr>Using Catch Block</vt:lpstr>
      <vt:lpstr>Choosing the Exception Type (1)</vt:lpstr>
      <vt:lpstr>Choosing the Exception Type (2)</vt:lpstr>
      <vt:lpstr>Exceptions – Best Practices (1)</vt:lpstr>
      <vt:lpstr>Exceptions – Best Practices (2)</vt:lpstr>
      <vt:lpstr>Custom Exceptions</vt:lpstr>
      <vt:lpstr>Creating Custom Exceptions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2020-12-07T15:04:32Z</dcterms:modified>
  <cp:category>programming;computer programming;software development;web development</cp:category>
</cp:coreProperties>
</file>