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508" r:id="rId4"/>
    <p:sldId id="259" r:id="rId5"/>
    <p:sldId id="260" r:id="rId6"/>
    <p:sldId id="261" r:id="rId7"/>
    <p:sldId id="262" r:id="rId8"/>
    <p:sldId id="284" r:id="rId9"/>
    <p:sldId id="503" r:id="rId10"/>
    <p:sldId id="50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405" r:id="rId21"/>
    <p:sldId id="4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57C87A-93FC-4D0E-81E2-C2B0F3B6BF81}">
          <p14:sldIdLst>
            <p14:sldId id="256"/>
            <p14:sldId id="257"/>
          </p14:sldIdLst>
        </p14:section>
        <p14:section name="Diamond Partners" id="{47EE665F-B0D9-4A8C-B346-2E5CBB82A035}">
          <p14:sldIdLst>
            <p14:sldId id="508"/>
          </p14:sldIdLst>
        </p14:section>
        <p14:section name="Course Objective" id="{742B18B3-FE95-418E-A851-ED2B7C10B20D}">
          <p14:sldIdLst>
            <p14:sldId id="259"/>
            <p14:sldId id="260"/>
            <p14:sldId id="261"/>
          </p14:sldIdLst>
        </p14:section>
        <p14:section name="Trainers" id="{AE4C5655-7FD6-446B-BDD8-AFB5120EA175}">
          <p14:sldIdLst>
            <p14:sldId id="262"/>
            <p14:sldId id="284"/>
            <p14:sldId id="503"/>
            <p14:sldId id="505"/>
          </p14:sldIdLst>
        </p14:section>
        <p14:section name="Evaluation and Exams" id="{C2BE19AC-349C-44DB-9AF1-526A1375B15A}">
          <p14:sldIdLst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Recources" id="{44547B1B-82F4-4A20-9DD2-2B22C9630FAE}">
          <p14:sldIdLst>
            <p14:sldId id="272"/>
            <p14:sldId id="273"/>
            <p14:sldId id="274"/>
          </p14:sldIdLst>
        </p14:section>
        <p14:section name="Conclusion" id="{E79F497F-63F9-412A-B527-F0BD15582E12}">
          <p14:sldIdLst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808D65-6E92-4D99-9BB9-3E81C20C03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243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0134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3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0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4F6EA-423E-42DF-9292-215E7D886C4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3C58F5C-D1B4-4525-BDB1-03C04C70D3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7182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780895-0989-4F06-9E6D-F78DF12FFB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3366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387637-994E-4618-A2FE-9614729B1D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333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69/module-java-advanced" TargetMode="External"/><Relationship Id="rId3" Type="http://schemas.openxmlformats.org/officeDocument/2006/relationships/hyperlink" Target="https://softuni.bg/trainings/3216/java-oop-february-2021" TargetMode="External"/><Relationship Id="rId7" Type="http://schemas.openxmlformats.org/officeDocument/2006/relationships/hyperlink" Target="https://www.facebook.com/groups/javaadvancedjanuary202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hyperlink" Target="https://www.facebook.com/groups/SoftUniJavaCommunity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28.png"/><Relationship Id="rId26" Type="http://schemas.openxmlformats.org/officeDocument/2006/relationships/image" Target="../media/image32.jfif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softwaregroup.com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3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telenor.bg/" TargetMode="External"/><Relationship Id="rId10" Type="http://schemas.openxmlformats.org/officeDocument/2006/relationships/image" Target="../media/image24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26.jpeg"/><Relationship Id="rId22" Type="http://schemas.openxmlformats.org/officeDocument/2006/relationships/image" Target="../media/image30.png"/><Relationship Id="rId27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Java OOP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21668"/>
            <a:ext cx="2327260" cy="232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7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381001" y="1567442"/>
            <a:ext cx="7020000" cy="5138597"/>
          </a:xfrm>
        </p:spPr>
        <p:txBody>
          <a:bodyPr>
            <a:normAutofit/>
          </a:bodyPr>
          <a:lstStyle/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dirty="0"/>
              <a:t> Java Developer @ </a:t>
            </a:r>
            <a:r>
              <a:rPr lang="en-US" sz="3600"/>
              <a:t>PremFina</a:t>
            </a:r>
            <a:endParaRPr lang="en-US" sz="3600" dirty="0"/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/>
              <a:t>Technical Trainer @ SoftUni</a:t>
            </a:r>
            <a:endParaRPr lang="bg-BG" sz="3600" noProof="1"/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 smtClean="0"/>
              <a:t>Applied Mathematics and Informatics at Technical university of Sofia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 smtClean="0"/>
              <a:t>Experience in Java and JavaScript 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Lyubomir</a:t>
            </a:r>
            <a:r>
              <a:rPr lang="en-US" dirty="0" smtClean="0"/>
              <a:t> </a:t>
            </a:r>
            <a:r>
              <a:rPr lang="en-US" dirty="0" err="1" smtClean="0"/>
              <a:t>Tomanov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A809A10-7C0C-4183-A36C-6D3F146ACC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000" y="1624958"/>
            <a:ext cx="3550661" cy="43434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272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ECD516F6-A482-4E36-9F8E-0065E20FDE2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385091"/>
            <a:ext cx="2560712" cy="256071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651A2A8-50E2-4BF5-86A7-C053F7870B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18130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159DCB-898C-4603-8997-80C8D795F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10129234" cy="554658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7 weeks / 4 times a week</a:t>
            </a:r>
          </a:p>
          <a:p>
            <a:r>
              <a:rPr lang="en-GB" dirty="0"/>
              <a:t>15 Credits</a:t>
            </a:r>
          </a:p>
          <a:p>
            <a:r>
              <a:rPr lang="en-GB" dirty="0"/>
              <a:t>Time frame</a:t>
            </a:r>
          </a:p>
          <a:p>
            <a:pPr lvl="1"/>
            <a:r>
              <a:rPr lang="bg-BG" dirty="0" smtClean="0"/>
              <a:t>23</a:t>
            </a:r>
            <a:r>
              <a:rPr lang="en-GB" dirty="0" smtClean="0"/>
              <a:t> </a:t>
            </a:r>
            <a:r>
              <a:rPr lang="en-US" dirty="0" smtClean="0"/>
              <a:t>February</a:t>
            </a:r>
            <a:r>
              <a:rPr lang="en-GB" dirty="0" smtClean="0"/>
              <a:t> 2021 </a:t>
            </a:r>
            <a:r>
              <a:rPr lang="en-GB" dirty="0"/>
              <a:t>– </a:t>
            </a:r>
            <a:r>
              <a:rPr lang="en-GB" dirty="0" smtClean="0"/>
              <a:t>10 April 2021</a:t>
            </a:r>
            <a:endParaRPr lang="en-GB" dirty="0"/>
          </a:p>
          <a:p>
            <a:r>
              <a:rPr lang="en-GB" dirty="0"/>
              <a:t>Exams</a:t>
            </a:r>
          </a:p>
          <a:p>
            <a:pPr lvl="1"/>
            <a:r>
              <a:rPr lang="en-GB" dirty="0"/>
              <a:t>Theoretical: </a:t>
            </a:r>
            <a:r>
              <a:rPr lang="en-GB" dirty="0" smtClean="0"/>
              <a:t>10 April 2021</a:t>
            </a:r>
            <a:endParaRPr lang="en-GB" dirty="0"/>
          </a:p>
          <a:p>
            <a:pPr lvl="1"/>
            <a:r>
              <a:rPr lang="en-GB" dirty="0"/>
              <a:t>Practical: </a:t>
            </a:r>
            <a:r>
              <a:rPr lang="en-GB" dirty="0" smtClean="0"/>
              <a:t>10 April 2021 </a:t>
            </a:r>
            <a:endParaRPr lang="en-GB" dirty="0"/>
          </a:p>
          <a:p>
            <a:pPr lvl="1"/>
            <a:r>
              <a:rPr lang="en-GB" dirty="0"/>
              <a:t>Theoretical (Retake): </a:t>
            </a:r>
            <a:r>
              <a:rPr lang="bg-BG" dirty="0" smtClean="0"/>
              <a:t>18</a:t>
            </a:r>
            <a:r>
              <a:rPr lang="en-GB" dirty="0" smtClean="0"/>
              <a:t> April 2021</a:t>
            </a:r>
            <a:endParaRPr lang="en-GB" dirty="0"/>
          </a:p>
          <a:p>
            <a:pPr lvl="1"/>
            <a:r>
              <a:rPr lang="en-GB" dirty="0"/>
              <a:t>Practical (Retake): </a:t>
            </a:r>
            <a:r>
              <a:rPr lang="en-US" dirty="0" smtClean="0"/>
              <a:t>18 April 2021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68053C-1DF7-4F86-A88B-86F17468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Information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2EC58EA-C1FA-44BE-899F-B399EF2209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4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</a:t>
            </a:r>
            <a:r>
              <a:rPr lang="en-US" b="1" dirty="0">
                <a:solidFill>
                  <a:schemeClr val="bg1"/>
                </a:solidFill>
              </a:rPr>
              <a:t>homework</a:t>
            </a:r>
            <a:r>
              <a:rPr lang="en-US" dirty="0"/>
              <a:t>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</a:t>
            </a:r>
            <a:r>
              <a:rPr lang="en-US" sz="3398" b="1" dirty="0">
                <a:solidFill>
                  <a:schemeClr val="bg1"/>
                </a:solidFill>
              </a:rPr>
              <a:t>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9C94DA5-6D72-4E57-9BF9-789779A5A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179" y="2590800"/>
            <a:ext cx="2420988" cy="242098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DAB77D0-B312-4668-8CED-DC83783BA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94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4367" y="1251284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0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047550">
            <a:off x="7308097" y="542821"/>
            <a:ext cx="2400297" cy="3585897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9065" y="2030654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0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PracticalExam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en-US" sz="2799" b="1" dirty="0"/>
              <a:t>95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872657" y="1570067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0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9878" y="3514088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992096" y="4868665"/>
            <a:ext cx="1884705" cy="100242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0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4FB3A59-644E-4BA8-9854-68A2E106F8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2 practical problem for 4 hours</a:t>
            </a:r>
          </a:p>
          <a:p>
            <a:pPr lvl="1"/>
            <a:r>
              <a:rPr lang="en-GB" dirty="0"/>
              <a:t>Create a </a:t>
            </a:r>
            <a:r>
              <a:rPr lang="en-GB" b="1" dirty="0">
                <a:solidFill>
                  <a:schemeClr val="bg1"/>
                </a:solidFill>
              </a:rPr>
              <a:t>simple project</a:t>
            </a:r>
          </a:p>
          <a:p>
            <a:pPr lvl="2"/>
            <a:r>
              <a:rPr lang="en-GB" dirty="0"/>
              <a:t>Following the OOP principles</a:t>
            </a:r>
          </a:p>
          <a:p>
            <a:pPr lvl="2">
              <a:buClr>
                <a:schemeClr val="tx1"/>
              </a:buClr>
            </a:pPr>
            <a:r>
              <a:rPr lang="en-GB" dirty="0"/>
              <a:t>Implement functionality based on the description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Test</a:t>
            </a:r>
            <a:r>
              <a:rPr lang="en-GB" dirty="0"/>
              <a:t> a provided </a:t>
            </a:r>
            <a:r>
              <a:rPr lang="en-GB" b="1" dirty="0">
                <a:solidFill>
                  <a:schemeClr val="bg1"/>
                </a:solidFill>
              </a:rPr>
              <a:t>class</a:t>
            </a:r>
          </a:p>
          <a:p>
            <a:r>
              <a:rPr lang="en-GB" dirty="0"/>
              <a:t>Automated judge system with </a:t>
            </a:r>
            <a:r>
              <a:rPr lang="en-GB" b="1" dirty="0">
                <a:solidFill>
                  <a:schemeClr val="bg1"/>
                </a:solidFill>
              </a:rPr>
              <a:t>real-time feedback</a:t>
            </a:r>
          </a:p>
          <a:p>
            <a:pPr lvl="1"/>
            <a:r>
              <a:rPr lang="en-GB" dirty="0"/>
              <a:t>Upload a zip project to the judge system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B39968-F2D1-4384-B6AA-90B4446498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7E38D0-3D7F-4C66-9612-CF4A3489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Exam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54BF3D-3FA1-4AA1-A22E-D9896EC36E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325" y="1121143"/>
            <a:ext cx="10321675" cy="5546589"/>
          </a:xfrm>
        </p:spPr>
        <p:txBody>
          <a:bodyPr/>
          <a:lstStyle/>
          <a:p>
            <a:r>
              <a:rPr lang="en-US" dirty="0"/>
              <a:t>30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Multiple-choice</a:t>
            </a:r>
            <a:r>
              <a:rPr lang="en-US" dirty="0"/>
              <a:t> with 1 or more correct answer</a:t>
            </a:r>
          </a:p>
          <a:p>
            <a:pPr lvl="1"/>
            <a:r>
              <a:rPr lang="en-US" dirty="0"/>
              <a:t>English</a:t>
            </a:r>
          </a:p>
          <a:p>
            <a:pPr lvl="1"/>
            <a:r>
              <a:rPr lang="en-US" dirty="0"/>
              <a:t>Automated quiz system</a:t>
            </a:r>
          </a:p>
          <a:p>
            <a:r>
              <a:rPr lang="en-US" dirty="0"/>
              <a:t>Available </a:t>
            </a:r>
            <a:r>
              <a:rPr lang="en-US" b="1" dirty="0">
                <a:solidFill>
                  <a:schemeClr val="bg1"/>
                </a:solidFill>
              </a:rPr>
              <a:t>online </a:t>
            </a:r>
            <a:r>
              <a:rPr lang="en-US" dirty="0"/>
              <a:t>on the day of </a:t>
            </a:r>
            <a:r>
              <a:rPr lang="en-US" b="1" dirty="0">
                <a:solidFill>
                  <a:schemeClr val="bg1"/>
                </a:solidFill>
              </a:rPr>
              <a:t>the practical </a:t>
            </a:r>
            <a:r>
              <a:rPr lang="en-US" dirty="0"/>
              <a:t>exam</a:t>
            </a:r>
          </a:p>
          <a:p>
            <a:r>
              <a:rPr lang="en-US" dirty="0"/>
              <a:t>You can submit your answers just one time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DA895F-9312-4CAC-BA42-9BF07DFDB6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0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454BC60-AFD0-4C1E-95B4-811B509F2A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503" y="1589904"/>
            <a:ext cx="2122997" cy="212299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B2E44FC-84FC-4B0C-96C1-0A53D8C1DB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679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5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endParaRPr lang="en-US" sz="5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groups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5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Community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Course </a:t>
            </a:r>
            <a:r>
              <a:rPr lang="en-US" dirty="0"/>
              <a:t>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8816" y="1777756"/>
            <a:ext cx="8224976" cy="720939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>
              <a:defRPr/>
            </a:pPr>
            <a:r>
              <a:rPr lang="en-US" sz="2000" b="1" noProof="1" smtClean="0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3"/>
              </a:rPr>
              <a:t>https://softuni.bg/trainings/3216/java-oop-february-2021</a:t>
            </a:r>
            <a:endParaRPr lang="bg-BG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0312" y="289225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012" y="1484536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935" y="4521928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4363600"/>
            <a:ext cx="8224976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>
              <a:defRPr/>
            </a:pPr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7"/>
              </a:rPr>
              <a:t>https://</a:t>
            </a:r>
            <a:r>
              <a:rPr lang="en-US" sz="2000" b="1" noProof="1" smtClean="0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7"/>
              </a:rPr>
              <a:t>www.facebook.com/groups/javaadvancedjanuary2021</a:t>
            </a:r>
            <a:endParaRPr lang="bg-BG" sz="2000" b="1" noProof="1" smtClean="0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14198" y="3080324"/>
            <a:ext cx="8234340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>
              <a:defRPr/>
            </a:pPr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8"/>
              </a:rPr>
              <a:t>https://</a:t>
            </a:r>
            <a:r>
              <a:rPr lang="en-US" sz="2000" b="1" noProof="1" smtClean="0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8"/>
              </a:rPr>
              <a:t>softuni.bg/forum/categories/69/module-java-advanced</a:t>
            </a:r>
            <a:endParaRPr lang="bg-BG" sz="2000" b="1" noProof="1" smtClean="0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D16A6E70-A5EB-4203-B419-B4C3E25BED20}"/>
              </a:ext>
            </a:extLst>
          </p:cNvPr>
          <p:cNvSpPr/>
          <p:nvPr/>
        </p:nvSpPr>
        <p:spPr>
          <a:xfrm>
            <a:off x="623562" y="5751817"/>
            <a:ext cx="8224976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9"/>
              </a:rPr>
              <a:t>https://www.facebook.com/groups/SoftUniJavaCommunity/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4DADCDD-4D99-4327-8632-FD6021680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4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34" y="3417849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129" y="2357711"/>
            <a:ext cx="1719221" cy="169483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0A2F624-E84E-48B2-9157-110CAE5228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030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Diamond Partners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Course Objectives &amp;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Trainers Team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Course Organization</a:t>
            </a:r>
            <a:endParaRPr lang="bg-BG" dirty="0"/>
          </a:p>
          <a:p>
            <a:pPr lvl="1"/>
            <a:r>
              <a:rPr lang="en-US" dirty="0"/>
              <a:t>Homework</a:t>
            </a:r>
          </a:p>
          <a:p>
            <a:pPr lvl="1"/>
            <a:r>
              <a:rPr lang="en-US" dirty="0"/>
              <a:t>Exam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A54AC7-08EC-4C9E-BBAC-94825DCA98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93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AC530FC-D2C7-43B2-816D-5EA130CCE1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A87BEC-E87B-4C00-89EE-598449CFB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26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111631" y="4407698"/>
            <a:ext cx="6140835" cy="9512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204340" y="3339000"/>
            <a:ext cx="4272023" cy="8995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1063878" y="2301988"/>
            <a:ext cx="292608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8320122" y="1224899"/>
            <a:ext cx="2926650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88000" y="2287667"/>
            <a:ext cx="4288364" cy="9034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8841000" y="2304529"/>
            <a:ext cx="1966594" cy="1835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1076054" y="3362375"/>
            <a:ext cx="2913904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2665" y="1233899"/>
            <a:ext cx="1380716" cy="8646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3878" y="1238451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4637814" y="1224899"/>
            <a:ext cx="3388735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31802" y="5516785"/>
            <a:ext cx="3214198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5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595012" y="5492060"/>
            <a:ext cx="265176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1063878" y="4407697"/>
            <a:ext cx="3837857" cy="2016760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85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24A3C-7588-496C-8E9B-1030953684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14" y="1295400"/>
            <a:ext cx="27487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7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10129234" cy="5546589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Object-oriented programming </a:t>
            </a:r>
            <a:r>
              <a:rPr lang="en-GB" dirty="0"/>
              <a:t>is an important paradigm</a:t>
            </a:r>
          </a:p>
          <a:p>
            <a:pPr>
              <a:buClr>
                <a:schemeClr val="tx1"/>
              </a:buClr>
            </a:pPr>
            <a:r>
              <a:rPr lang="en-GB" dirty="0"/>
              <a:t>Anyone involved in software development should be </a:t>
            </a:r>
            <a:br>
              <a:rPr lang="en-GB" dirty="0"/>
            </a:br>
            <a:r>
              <a:rPr lang="en-GB" dirty="0"/>
              <a:t>familiar with </a:t>
            </a:r>
            <a:r>
              <a:rPr lang="en-GB" b="1" dirty="0">
                <a:solidFill>
                  <a:schemeClr val="bg1"/>
                </a:solidFill>
              </a:rPr>
              <a:t>OOP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OO</a:t>
            </a:r>
            <a:r>
              <a:rPr lang="en-GB" dirty="0"/>
              <a:t> modelling</a:t>
            </a:r>
          </a:p>
          <a:p>
            <a:pPr>
              <a:buClr>
                <a:schemeClr val="tx1"/>
              </a:buClr>
            </a:pPr>
            <a:r>
              <a:rPr lang="en-GB" dirty="0"/>
              <a:t>All modern languages are either object-oriented or </a:t>
            </a:r>
            <a:br>
              <a:rPr lang="en-GB" dirty="0"/>
            </a:br>
            <a:r>
              <a:rPr lang="en-GB" dirty="0"/>
              <a:t>support classes and objects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Modern frameworks, libraries and APIs are </a:t>
            </a:r>
            <a:br>
              <a:rPr lang="en-GB" dirty="0"/>
            </a:br>
            <a:r>
              <a:rPr lang="en-GB" dirty="0"/>
              <a:t>object-oriented</a:t>
            </a:r>
          </a:p>
          <a:p>
            <a:pPr>
              <a:buClr>
                <a:schemeClr val="tx1"/>
              </a:buClr>
            </a:pPr>
            <a:r>
              <a:rPr lang="en-GB" dirty="0"/>
              <a:t>OOP is a </a:t>
            </a:r>
            <a:r>
              <a:rPr lang="en-GB" b="1" dirty="0">
                <a:solidFill>
                  <a:schemeClr val="bg1"/>
                </a:solidFill>
              </a:rPr>
              <a:t>basic requirement </a:t>
            </a:r>
            <a:r>
              <a:rPr lang="en-GB" dirty="0"/>
              <a:t>for starting a job as 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OOP?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EC82ED-F1DE-46BD-B192-D3BFE17E0F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3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295401"/>
            <a:ext cx="5904060" cy="54106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Working with Abstraction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Encapsulation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Inheritance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Interfaces and Abstraction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Polymorphism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SOLID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Reflection and Annotations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63897DC-297C-4CB5-833F-48CEEFE55156}"/>
              </a:ext>
            </a:extLst>
          </p:cNvPr>
          <p:cNvSpPr txBox="1">
            <a:spLocks/>
          </p:cNvSpPr>
          <p:nvPr/>
        </p:nvSpPr>
        <p:spPr>
          <a:xfrm>
            <a:off x="6096001" y="1295401"/>
            <a:ext cx="5904060" cy="541063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Workshop: Exceptions and </a:t>
            </a:r>
            <a:br>
              <a:rPr lang="en-US" sz="3200" dirty="0"/>
            </a:br>
            <a:r>
              <a:rPr lang="en-US" sz="3200" dirty="0"/>
              <a:t>Error Handling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Unit Testing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Test Driven Development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Design Patterns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D21B72F-3A28-4414-A5C3-275D19302C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3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1F3AA8-7637-43FE-BF4E-B0D6075824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Trainers Team</a:t>
            </a:r>
          </a:p>
        </p:txBody>
      </p:sp>
      <p:pic>
        <p:nvPicPr>
          <p:cNvPr id="4" name="Picture 2" descr="Ð ÐµÐ·ÑÐ»ÑÐ°Ñ Ñ Ð¸Ð·Ð¾Ð±ÑÐ°Ð¶ÐµÐ½Ð¸Ðµ Ð·Ð° lecture png">
            <a:extLst>
              <a:ext uri="{FF2B5EF4-FFF2-40B4-BE49-F238E27FC236}">
                <a16:creationId xmlns:a16="http://schemas.microsoft.com/office/drawing/2014/main" id="{1316E379-60D6-43AE-8A90-18B5941D6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9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95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586898"/>
            <a:ext cx="7497612" cy="5201066"/>
          </a:xfrm>
        </p:spPr>
        <p:txBody>
          <a:bodyPr>
            <a:normAutofit/>
          </a:bodyPr>
          <a:lstStyle/>
          <a:p>
            <a:pPr lvl="1"/>
            <a:r>
              <a:rPr lang="en-US" sz="3600" noProof="1" smtClean="0"/>
              <a:t>Java </a:t>
            </a:r>
            <a:r>
              <a:rPr lang="en-US" sz="3600" noProof="1"/>
              <a:t>Developer </a:t>
            </a:r>
            <a:r>
              <a:rPr lang="en-US" sz="3600" noProof="1" smtClean="0"/>
              <a:t>at</a:t>
            </a:r>
            <a:br>
              <a:rPr lang="en-US" sz="3600" noProof="1" smtClean="0"/>
            </a:br>
            <a:r>
              <a:rPr lang="en-US" sz="3600" noProof="1" smtClean="0"/>
              <a:t>Virtual </a:t>
            </a:r>
            <a:r>
              <a:rPr lang="en-US" sz="3600" noProof="1"/>
              <a:t>Racing School</a:t>
            </a:r>
          </a:p>
          <a:p>
            <a:pPr lvl="1"/>
            <a:r>
              <a:rPr lang="en-US" sz="3600" noProof="1"/>
              <a:t>Experience with Java, C++, C#</a:t>
            </a:r>
          </a:p>
          <a:p>
            <a:pPr lvl="1"/>
            <a:r>
              <a:rPr lang="en-US" sz="3600" noProof="1"/>
              <a:t>Technical Trainer @ SoftUni</a:t>
            </a:r>
          </a:p>
          <a:p>
            <a:pPr lvl="1"/>
            <a:r>
              <a:rPr lang="en-US" sz="3600" noProof="1"/>
              <a:t>Interested in Astrophysics</a:t>
            </a:r>
          </a:p>
          <a:p>
            <a:pPr marL="442912" lvl="1" indent="0">
              <a:buNone/>
            </a:pPr>
            <a:endParaRPr lang="en-GB" sz="36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Martin </a:t>
            </a:r>
            <a:r>
              <a:rPr lang="en-US" dirty="0" err="1" smtClean="0"/>
              <a:t>Paunov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66" y="1921200"/>
            <a:ext cx="4082034" cy="33528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DA96988D-019D-428F-9609-627AC94DF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4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567443"/>
            <a:ext cx="7216989" cy="4826400"/>
          </a:xfrm>
        </p:spPr>
        <p:txBody>
          <a:bodyPr>
            <a:normAutofit/>
          </a:bodyPr>
          <a:lstStyle/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dirty="0"/>
              <a:t> </a:t>
            </a:r>
            <a:r>
              <a:rPr lang="en-US" sz="3600" dirty="0"/>
              <a:t>Android Developer @ Imperia Online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 smtClean="0"/>
              <a:t>Technical </a:t>
            </a:r>
            <a:r>
              <a:rPr lang="en-US" sz="3600" noProof="1" smtClean="0"/>
              <a:t>Trainer @ SoftUni</a:t>
            </a:r>
            <a:endParaRPr lang="bg-BG" sz="3600" noProof="1" smtClean="0"/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 smtClean="0"/>
              <a:t>Chemical </a:t>
            </a:r>
            <a:r>
              <a:rPr lang="en-US" sz="3600" noProof="1"/>
              <a:t>Engineering at University of Chemical Technology and Metallurgy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 smtClean="0"/>
              <a:t>Experience in Java and Kotlin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Lora Georgieva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225" y="1913044"/>
            <a:ext cx="4117775" cy="411777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0251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4800</TotalTime>
  <Words>608</Words>
  <Application>Microsoft Office PowerPoint</Application>
  <PresentationFormat>Widescreen</PresentationFormat>
  <Paragraphs>154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Java OOP</vt:lpstr>
      <vt:lpstr>Table of Contents</vt:lpstr>
      <vt:lpstr>SoftUni Diamond Partners</vt:lpstr>
      <vt:lpstr>Course Objectives</vt:lpstr>
      <vt:lpstr>Why OOP?</vt:lpstr>
      <vt:lpstr>Course Topics</vt:lpstr>
      <vt:lpstr>The Trainers Team</vt:lpstr>
      <vt:lpstr>Martin Paunov</vt:lpstr>
      <vt:lpstr>Lora Georgieva</vt:lpstr>
      <vt:lpstr>Lyubomir Tomanov</vt:lpstr>
      <vt:lpstr>Course Organization</vt:lpstr>
      <vt:lpstr>Course Information</vt:lpstr>
      <vt:lpstr>Homework Assignments &amp; Exercises</vt:lpstr>
      <vt:lpstr>Scoring System for the Course</vt:lpstr>
      <vt:lpstr>Practical Exam</vt:lpstr>
      <vt:lpstr>Theoretical Exam</vt:lpstr>
      <vt:lpstr>Resources</vt:lpstr>
      <vt:lpstr>Course Web Site, Forum and FB Group</vt:lpstr>
      <vt:lpstr>Learn to Search in Internet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– Course Overview</dc:title>
  <dc:subject>Software Development Course</dc:subject>
  <dc:creator>Software University</dc:creator>
  <cp:keywords>OOP; Object-oriented programming;  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41</cp:revision>
  <dcterms:created xsi:type="dcterms:W3CDTF">2018-05-23T13:08:44Z</dcterms:created>
  <dcterms:modified xsi:type="dcterms:W3CDTF">2021-02-22T16:24:55Z</dcterms:modified>
  <cp:category>programming;computer programming;software development;web development</cp:category>
</cp:coreProperties>
</file>