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8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DA951EF-3073-4122-927F-37B6A27E734C}">
          <p14:sldIdLst>
            <p14:sldId id="256"/>
            <p14:sldId id="257"/>
            <p14:sldId id="258"/>
          </p14:sldIdLst>
        </p14:section>
        <p14:section name="Query Basics" id="{D3DCF60F-8E17-4D54-BC72-91EC9D6650E9}">
          <p14:sldIdLst>
            <p14:sldId id="259"/>
            <p14:sldId id="260"/>
            <p14:sldId id="261"/>
          </p14:sldIdLst>
        </p14:section>
        <p14:section name="Retrieving Data" id="{8A01E710-DCEC-48A6-8C00-C639FACF9018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Writing Data" id="{159493D7-1A02-47F5-AC97-50A4AF8383FA}">
          <p14:sldIdLst>
            <p14:sldId id="281"/>
            <p14:sldId id="282"/>
            <p14:sldId id="283"/>
          </p14:sldIdLst>
        </p14:section>
        <p14:section name="Modifying Existing Records" id="{4F7D6406-D016-4548-9059-D062F10274DF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E191A289-2F6F-4F24-8D64-2615B898D08E}">
          <p14:sldIdLst>
            <p14:sldId id="290"/>
            <p14:sldId id="296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7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3F4482-E835-4D6D-A703-2ECE310B629A}" type="slidenum">
              <a:rPr lang="en-US"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Capabilities of SQL </a:t>
            </a:r>
            <a:r>
              <a:rPr lang="en-US" b="1" dirty="0">
                <a:latin typeface="Courier New" panose="02070309020205020404" pitchFamily="49" charset="0"/>
              </a:rPr>
              <a:t>SELECT</a:t>
            </a:r>
            <a:r>
              <a:rPr lang="en-US" b="1" dirty="0"/>
              <a:t> Statements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retrieves information from the database. Using a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FC0128"/>
                </a:solidFill>
              </a:rPr>
              <a:t> </a:t>
            </a:r>
            <a:r>
              <a:rPr lang="en-US" dirty="0"/>
              <a:t>statement, you can do the following: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Projection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projection capability in SQL to choose the columns in a table that you want returned by your query. You can choose as few or as many columns of the table as you require. 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Selection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selection capability in SQL to choose the rows in a table that you want returned by a query. You can use various criteria to restrict the rows that you see.</a:t>
            </a:r>
          </a:p>
          <a:p>
            <a:pPr lvl="2"/>
            <a:r>
              <a:rPr lang="en-US" b="1" dirty="0">
                <a:solidFill>
                  <a:srgbClr val="FC0128"/>
                </a:solidFill>
              </a:rPr>
              <a:t>Joining</a:t>
            </a:r>
            <a:r>
              <a:rPr lang="en-US" dirty="0">
                <a:solidFill>
                  <a:srgbClr val="FC0128"/>
                </a:solidFill>
              </a:rPr>
              <a:t>:</a:t>
            </a:r>
            <a:r>
              <a:rPr lang="en-US" dirty="0"/>
              <a:t> You can use the join capability in SQL to bring together data that is stored in different tables by creating a link between them. You learn more about joins in a later lesson.</a:t>
            </a:r>
            <a:r>
              <a:rPr lang="en-US" b="1" dirty="0"/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C52957-6182-4E9B-A2CC-870C5CF9040D}" type="slidenum">
              <a:rPr lang="en-US"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Concatenation Operator</a:t>
            </a:r>
          </a:p>
          <a:p>
            <a:pPr lvl="1"/>
            <a:r>
              <a:rPr lang="en-US" dirty="0"/>
              <a:t>You can link columns to other columns, arithmetic expressions, or constant values to create a character expression by using the </a:t>
            </a:r>
            <a:r>
              <a:rPr lang="en-US" dirty="0">
                <a:solidFill>
                  <a:srgbClr val="FC0128"/>
                </a:solidFill>
              </a:rPr>
              <a:t>concatenation operator</a:t>
            </a:r>
            <a:r>
              <a:rPr lang="en-US" dirty="0"/>
              <a:t> (+). Columns on either side of the operator are combined to make a single output column.</a:t>
            </a:r>
          </a:p>
          <a:p>
            <a:pPr lvl="1"/>
            <a:r>
              <a:rPr lang="en-US" dirty="0"/>
              <a:t>In the example, </a:t>
            </a:r>
            <a:r>
              <a:rPr lang="en-US" dirty="0">
                <a:latin typeface="Courier New" panose="02070309020205020404" pitchFamily="49" charset="0"/>
              </a:rPr>
              <a:t>FirstName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LastName</a:t>
            </a:r>
            <a:r>
              <a:rPr lang="en-US" dirty="0"/>
              <a:t> are concatenated, and they are given the alias </a:t>
            </a:r>
            <a:r>
              <a:rPr lang="en-US" dirty="0">
                <a:latin typeface="Courier New" panose="02070309020205020404" pitchFamily="49" charset="0"/>
              </a:rPr>
              <a:t>FullName</a:t>
            </a:r>
            <a:r>
              <a:rPr lang="en-US" dirty="0"/>
              <a:t>. Notice that the employee first name and last name are combined to make a single output column.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AS</a:t>
            </a:r>
            <a:r>
              <a:rPr lang="en-US" dirty="0"/>
              <a:t> keyword before the alias name makes 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267CD7-A18F-4980-AB6D-286E4AF98F86}" type="slidenum">
              <a:rPr lang="en-US"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FC0128"/>
                </a:solidFill>
              </a:rPr>
              <a:t>Character strings</a:t>
            </a:r>
            <a:r>
              <a:rPr lang="en-US" dirty="0"/>
              <a:t> and dates in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must be enclosed in single quotation marks (</a:t>
            </a:r>
            <a:r>
              <a:rPr lang="en-US" dirty="0">
                <a:latin typeface="Courier New" panose="02070309020205020404" pitchFamily="49" charset="0"/>
              </a:rPr>
              <a:t>''</a:t>
            </a:r>
            <a:r>
              <a:rPr lang="en-US" dirty="0"/>
              <a:t>). Number constants, however, should not be enclosed in single quotation marks.</a:t>
            </a:r>
            <a:endParaRPr lang="en-US" b="1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583E75-DA76-4813-B316-C64EF6206043}" type="slidenum">
              <a:rPr lang="en-US"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BETWEEN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can display rows based on a range of values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BETWEEN</a:t>
            </a:r>
            <a:r>
              <a:rPr lang="en-US" dirty="0">
                <a:solidFill>
                  <a:srgbClr val="FC0128"/>
                </a:solidFill>
              </a:rPr>
              <a:t> range condition</a:t>
            </a:r>
            <a:r>
              <a:rPr lang="en-US" dirty="0"/>
              <a:t>. The range that you specify contains a lower limit and an upper limit.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SELECT</a:t>
            </a:r>
            <a:r>
              <a:rPr lang="en-US" dirty="0"/>
              <a:t> statement on the slide returns rows from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 for any employee whose base rate is between 40 and 50.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dirty="0"/>
              <a:t>Values specified with the </a:t>
            </a:r>
            <a:r>
              <a:rPr lang="en-US" dirty="0">
                <a:latin typeface="Courier New" panose="02070309020205020404" pitchFamily="49" charset="0"/>
              </a:rPr>
              <a:t>BETWEEN</a:t>
            </a:r>
            <a:r>
              <a:rPr lang="en-US" dirty="0"/>
              <a:t> condition are inclusive. You must specify the lower limit first.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IN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To test for values in a specified set of values, use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</a:t>
            </a:r>
            <a:r>
              <a:rPr lang="en-US" dirty="0">
                <a:latin typeface="Courier New" panose="02070309020205020404" pitchFamily="49" charset="0"/>
              </a:rPr>
              <a:t>IN</a:t>
            </a:r>
            <a:r>
              <a:rPr lang="en-US" dirty="0"/>
              <a:t> condition is also known as the </a:t>
            </a:r>
            <a:r>
              <a:rPr lang="en-US" i="1" dirty="0"/>
              <a:t>membership condition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LIKE</a:t>
            </a:r>
            <a:r>
              <a:rPr lang="en-US" b="1" dirty="0"/>
              <a:t> Condition</a:t>
            </a:r>
          </a:p>
          <a:p>
            <a:pPr lvl="1"/>
            <a:r>
              <a:rPr lang="en-US" dirty="0"/>
              <a:t>You may not always know the exact value to search for. You can select rows that match a character pattern by using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FC0128"/>
                </a:solidFill>
              </a:rPr>
              <a:t> condition</a:t>
            </a:r>
            <a:r>
              <a:rPr lang="en-US" dirty="0"/>
              <a:t>. The character pattern-matching operation is referred to as a </a:t>
            </a:r>
            <a:r>
              <a:rPr lang="en-US" i="1" dirty="0">
                <a:solidFill>
                  <a:srgbClr val="FC0128"/>
                </a:solidFill>
              </a:rPr>
              <a:t>wildcard </a:t>
            </a:r>
            <a:r>
              <a:rPr lang="en-US" dirty="0">
                <a:solidFill>
                  <a:srgbClr val="FC0128"/>
                </a:solidFill>
              </a:rPr>
              <a:t>search</a:t>
            </a:r>
            <a:r>
              <a:rPr lang="en-US" dirty="0"/>
              <a:t>. Two symbols can be used to construct the search string. </a:t>
            </a:r>
          </a:p>
          <a:p>
            <a:r>
              <a:rPr lang="en-US" dirty="0"/>
              <a:t>	Search conditions can contain either literal characters or numbers: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%</a:t>
            </a:r>
            <a:r>
              <a:rPr lang="en-US" dirty="0"/>
              <a:t> denotes zero or many characters.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		_</a:t>
            </a:r>
            <a:r>
              <a:rPr lang="en-US" dirty="0"/>
              <a:t> denotes one character.</a:t>
            </a:r>
          </a:p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3C00336-F467-488C-BA9A-FF63DD7FC134}" type="slidenum">
              <a:rPr lang="en-US"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Null Values</a:t>
            </a:r>
          </a:p>
          <a:p>
            <a:pPr lvl="1"/>
            <a:r>
              <a:rPr lang="en-US" dirty="0"/>
              <a:t>If a row lacks the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, or to contain a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null is a value that is unavailable, unassigned, unknown, or inapplicable. A null is not the same as zero or a space.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constraints, </a:t>
            </a:r>
            <a:r>
              <a:rPr lang="en-US" dirty="0">
                <a:latin typeface="Courier New" panose="02070309020205020404" pitchFamily="49" charset="0"/>
              </a:rPr>
              <a:t>NOT NULL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PRIMARY KEY</a:t>
            </a:r>
            <a:r>
              <a:rPr lang="en-US" dirty="0"/>
              <a:t>,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dirty="0">
                <a:latin typeface="Courier New" panose="02070309020205020404" pitchFamily="49" charset="0"/>
              </a:rPr>
              <a:t>ManagerID</a:t>
            </a:r>
            <a:r>
              <a:rPr lang="en-US" dirty="0"/>
              <a:t> column in the </a:t>
            </a:r>
            <a:r>
              <a:rPr lang="en-US" dirty="0">
                <a:latin typeface="Courier New" panose="02070309020205020404" pitchFamily="49" charset="0"/>
              </a:rPr>
              <a:t>Employees</a:t>
            </a:r>
            <a:r>
              <a:rPr lang="en-US" dirty="0"/>
              <a:t> table, notice that managers (like Sanchez) have no ManagerID. </a:t>
            </a:r>
          </a:p>
          <a:p>
            <a:pPr lvl="1"/>
            <a:r>
              <a:rPr lang="en-US" dirty="0"/>
              <a:t>If any column value in an arithmetic expression is null, the result is </a:t>
            </a:r>
            <a:r>
              <a:rPr lang="en-US" dirty="0">
                <a:solidFill>
                  <a:srgbClr val="FC0128"/>
                </a:solidFill>
              </a:rPr>
              <a:t>null.</a:t>
            </a:r>
            <a:r>
              <a:rPr lang="en-US" dirty="0"/>
              <a:t> For example, if you attempt to perform division with zero, you get an error. However, if you divide a number by null, the result is a null or unknown. 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D25F89-D88C-455F-8A69-83D987A61408}" type="slidenum">
              <a:rPr lang="en-US"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ORDER BY</a:t>
            </a:r>
            <a:r>
              <a:rPr lang="en-US" b="1" dirty="0"/>
              <a:t> Clause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</a:rPr>
              <a:t>order of rows</a:t>
            </a:r>
            <a:r>
              <a:rPr lang="en-US" dirty="0"/>
              <a:t> returned in a query result is undefined. The </a:t>
            </a:r>
            <a:r>
              <a:rPr lang="en-US" dirty="0">
                <a:solidFill>
                  <a:srgbClr val="FC0128"/>
                </a:solidFill>
                <a:latin typeface="Courier New" panose="02070309020205020404" pitchFamily="49" charset="0"/>
              </a:rPr>
              <a:t>ORDER BY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be used to sort the rows. If you use the </a:t>
            </a:r>
            <a:r>
              <a:rPr lang="en-US" dirty="0">
                <a:latin typeface="Courier New" panose="02070309020205020404" pitchFamily="49" charset="0"/>
              </a:rPr>
              <a:t>ORDER BY</a:t>
            </a:r>
            <a:r>
              <a:rPr lang="en-US" dirty="0"/>
              <a:t> clause, it must be the last clause of the SQL statement. You can specify an expression, or an alias, or column position as the sort condition.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Create, Retrieve, Update, Delete – Using SQL Queries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CRUD in MySQL Server</a:t>
            </a:r>
            <a:endParaRPr lang="bg-BG" dirty="0"/>
          </a:p>
        </p:txBody>
      </p:sp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90" y="2246171"/>
            <a:ext cx="2362268" cy="2220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34" y="3442178"/>
            <a:ext cx="1743249" cy="1567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Write a query to </a:t>
            </a:r>
            <a:r>
              <a:rPr lang="en-GB" b="1" dirty="0">
                <a:solidFill>
                  <a:schemeClr val="bg1"/>
                </a:solidFill>
              </a:rPr>
              <a:t>select</a:t>
            </a:r>
            <a:r>
              <a:rPr lang="en-GB" dirty="0"/>
              <a:t> all employees</a:t>
            </a:r>
            <a:r>
              <a:rPr lang="en-US" dirty="0"/>
              <a:t> from "</a:t>
            </a:r>
            <a:r>
              <a:rPr lang="en-US" b="1" dirty="0"/>
              <a:t>Hotel</a:t>
            </a:r>
            <a:r>
              <a:rPr lang="en-US" dirty="0"/>
              <a:t>" database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Retrieve</a:t>
            </a:r>
            <a:r>
              <a:rPr lang="en-GB" dirty="0"/>
              <a:t> information about their </a:t>
            </a:r>
            <a:r>
              <a:rPr lang="en-GB" b="1" dirty="0"/>
              <a:t>id</a:t>
            </a:r>
            <a:r>
              <a:rPr lang="en-GB" dirty="0"/>
              <a:t>, </a:t>
            </a:r>
            <a:r>
              <a:rPr lang="en-GB" b="1" dirty="0"/>
              <a:t>first_name, last_name</a:t>
            </a:r>
            <a:r>
              <a:rPr lang="en-GB" dirty="0"/>
              <a:t> and </a:t>
            </a:r>
            <a:r>
              <a:rPr lang="en-GB" b="1" dirty="0"/>
              <a:t>job_title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Ordered</a:t>
            </a:r>
            <a:r>
              <a:rPr lang="en-GB" b="1" dirty="0"/>
              <a:t> </a:t>
            </a:r>
            <a:r>
              <a:rPr lang="en-GB" dirty="0"/>
              <a:t>by id</a:t>
            </a:r>
          </a:p>
          <a:p>
            <a:pPr>
              <a:buClr>
                <a:schemeClr val="tx1"/>
              </a:buClr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Select Employee Information</a:t>
            </a:r>
            <a:endParaRPr lang="en-US" dirty="0"/>
          </a:p>
        </p:txBody>
      </p:sp>
      <p:graphicFrame>
        <p:nvGraphicFramePr>
          <p:cNvPr id="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26741"/>
              </p:ext>
            </p:extLst>
          </p:nvPr>
        </p:nvGraphicFramePr>
        <p:xfrm>
          <a:off x="2088344" y="4444968"/>
          <a:ext cx="8046720" cy="196291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6711" y="1205824"/>
            <a:ext cx="10958580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id, first_name, last_name, job_title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>
                <a:solidFill>
                  <a:schemeClr val="tx1"/>
                </a:solidFill>
              </a:rPr>
              <a:t>id;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 Information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391000" y="1324607"/>
            <a:ext cx="2514600" cy="600968"/>
          </a:xfrm>
          <a:prstGeom prst="wedgeRoundRectCallout">
            <a:avLst>
              <a:gd name="adj1" fmla="val -59204"/>
              <a:gd name="adj2" fmla="val -2174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91348" y="1321075"/>
            <a:ext cx="6109653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306000" y="2033459"/>
            <a:ext cx="2514600" cy="600968"/>
          </a:xfrm>
          <a:prstGeom prst="wedgeRoundRectCallout">
            <a:avLst>
              <a:gd name="adj1" fmla="val -54773"/>
              <a:gd name="adj2" fmla="val -3449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540782" y="1859555"/>
            <a:ext cx="1608862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6"/>
          <p:cNvSpPr txBox="1"/>
          <p:nvPr/>
        </p:nvSpPr>
        <p:spPr>
          <a:xfrm>
            <a:off x="625283" y="3712522"/>
            <a:ext cx="10958580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793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tx1"/>
                </a:solidFill>
              </a:rPr>
              <a:t> e.id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'No.', </a:t>
            </a:r>
          </a:p>
          <a:p>
            <a:r>
              <a:rPr lang="en-US" dirty="0">
                <a:solidFill>
                  <a:schemeClr val="tx1"/>
                </a:solidFill>
              </a:rPr>
              <a:t>e.first_name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'First Name',</a:t>
            </a:r>
          </a:p>
          <a:p>
            <a:r>
              <a:rPr lang="en-US" dirty="0">
                <a:solidFill>
                  <a:schemeClr val="tx1"/>
                </a:solidFill>
              </a:rPr>
              <a:t>e.last_name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'Last Name',</a:t>
            </a:r>
          </a:p>
          <a:p>
            <a:r>
              <a:rPr lang="en-US" dirty="0">
                <a:solidFill>
                  <a:schemeClr val="tx1"/>
                </a:solidFill>
              </a:rPr>
              <a:t>e.job_title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'Job Title'</a:t>
            </a:r>
          </a:p>
          <a:p>
            <a:r>
              <a:rPr lang="en-US" dirty="0">
                <a:solidFill>
                  <a:schemeClr val="bg1"/>
                </a:solidFill>
              </a:rPr>
              <a:t>FROM</a:t>
            </a:r>
            <a:r>
              <a:rPr lang="en-US" dirty="0">
                <a:solidFill>
                  <a:schemeClr val="tx1"/>
                </a:solidFill>
              </a:rPr>
              <a:t> employees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>
                <a:solidFill>
                  <a:schemeClr val="bg1"/>
                </a:solidFill>
              </a:rPr>
              <a:t>ORDER BY</a:t>
            </a:r>
            <a:r>
              <a:rPr lang="en-US" dirty="0">
                <a:solidFill>
                  <a:schemeClr val="tx1"/>
                </a:solidFill>
              </a:rPr>
              <a:t> id;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064" y="2993375"/>
            <a:ext cx="11815018" cy="650236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Aliases</a:t>
            </a:r>
            <a:r>
              <a:rPr lang="en-US" sz="3600" dirty="0"/>
              <a:t> rename a table or a column heading: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03513" y="1143001"/>
            <a:ext cx="12086900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concat</a:t>
            </a:r>
            <a:r>
              <a:rPr lang="en-US" sz="3400" b="1" dirty="0">
                <a:solidFill>
                  <a:schemeClr val="bg1"/>
                </a:solidFill>
              </a:rPr>
              <a:t>() </a:t>
            </a:r>
            <a:r>
              <a:rPr lang="en-US" sz="3400" dirty="0"/>
              <a:t>- returns the string that results from concatenating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400" dirty="0"/>
              <a:t>arguments 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String literals are enclosed in [</a:t>
            </a:r>
            <a:r>
              <a:rPr lang="en-US" sz="32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3200" dirty="0"/>
              <a:t>](</a:t>
            </a:r>
            <a:r>
              <a:rPr lang="en-US" sz="3200" b="1" dirty="0">
                <a:solidFill>
                  <a:srgbClr val="FFA72A"/>
                </a:solidFill>
              </a:rPr>
              <a:t>single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rgbClr val="FFA72A"/>
                </a:solidFill>
              </a:rPr>
              <a:t>quotes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Table and column names containing special symbols use 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rgbClr val="FFA72A"/>
                </a:solidFill>
              </a:rPr>
              <a:t>`</a:t>
            </a:r>
            <a:r>
              <a:rPr lang="en-US" sz="3200" dirty="0"/>
              <a:t>]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A72A"/>
                </a:solidFill>
              </a:rPr>
              <a:t>backtick</a:t>
            </a:r>
            <a:r>
              <a:rPr lang="en-US" sz="3200" dirty="0"/>
              <a:t>)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705863" y="4374000"/>
            <a:ext cx="108822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function of concatenation is </a:t>
            </a:r>
            <a:r>
              <a:rPr lang="en-US" b="1" dirty="0">
                <a:solidFill>
                  <a:schemeClr val="bg1"/>
                </a:solidFill>
              </a:rPr>
              <a:t>concat_ws()</a:t>
            </a:r>
            <a:r>
              <a:rPr lang="bg-BG" dirty="0"/>
              <a:t> - </a:t>
            </a:r>
            <a:r>
              <a:rPr lang="en-US" dirty="0"/>
              <a:t>stands for 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en-GB" dirty="0"/>
              <a:t>	</a:t>
            </a:r>
            <a:r>
              <a:rPr lang="en-US" dirty="0"/>
              <a:t>concatenate with </a:t>
            </a:r>
            <a:r>
              <a:rPr lang="en-US" b="1" dirty="0">
                <a:solidFill>
                  <a:schemeClr val="bg1"/>
                </a:solidFill>
              </a:rPr>
              <a:t>separator</a:t>
            </a:r>
            <a:r>
              <a:rPr lang="en-US" dirty="0"/>
              <a:t> and is a special form of </a:t>
            </a:r>
            <a:r>
              <a:rPr lang="en-US" b="1" dirty="0"/>
              <a:t>CONCAT()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Skip any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after the separator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Concatenation(2)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3156" y="3429001"/>
            <a:ext cx="11280543" cy="209288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bg-BG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No.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82658" y="3505201"/>
            <a:ext cx="56389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368181" y="2653433"/>
            <a:ext cx="2514600" cy="600968"/>
          </a:xfrm>
          <a:prstGeom prst="wedgeRoundRectCallout">
            <a:avLst>
              <a:gd name="adj1" fmla="val 21912"/>
              <a:gd name="adj2" fmla="val 66070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Separator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6726000" y="2674964"/>
            <a:ext cx="2514600" cy="600968"/>
          </a:xfrm>
          <a:prstGeom prst="wedgeRoundRectCallout">
            <a:avLst>
              <a:gd name="adj1" fmla="val -22603"/>
              <a:gd name="adj2" fmla="val 7030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Arguments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889215" y="3505201"/>
            <a:ext cx="6720626" cy="359215"/>
          </a:xfrm>
          <a:prstGeom prst="round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information about all employees, listing their: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Job title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Salary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to display first and last names as </a:t>
            </a:r>
            <a:r>
              <a:rPr lang="en-US" b="1" dirty="0">
                <a:solidFill>
                  <a:schemeClr val="bg1"/>
                </a:solidFill>
              </a:rPr>
              <a:t>one field</a:t>
            </a:r>
          </a:p>
          <a:p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Hotel</a:t>
            </a:r>
            <a:r>
              <a:rPr lang="en-US" dirty="0"/>
              <a:t>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Select Employees with Filter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Select Employees with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819401"/>
            <a:ext cx="11201400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) AS 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Full name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job_title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Job title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salary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1000;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2608258" y="1944000"/>
            <a:ext cx="2439945" cy="646687"/>
          </a:xfrm>
          <a:prstGeom prst="wedgeRoundRectCallout">
            <a:avLst>
              <a:gd name="adj1" fmla="val -30946"/>
              <a:gd name="adj2" fmla="val 7743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Concatenation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253849" y="3789000"/>
            <a:ext cx="2652151" cy="646687"/>
          </a:xfrm>
          <a:prstGeom prst="wedgeRoundRectCallout">
            <a:avLst>
              <a:gd name="adj1" fmla="val -66982"/>
              <a:gd name="adj2" fmla="val 17337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Column alias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923859" cy="5525351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dirty="0"/>
              <a:t> to eliminate duplicate results</a:t>
            </a:r>
          </a:p>
          <a:p>
            <a:pPr>
              <a:spcBef>
                <a:spcPts val="7800"/>
              </a:spcBef>
            </a:pPr>
            <a:r>
              <a:rPr lang="en-US" dirty="0"/>
              <a:t>You can filter rows by specific conditions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</a:t>
            </a:r>
          </a:p>
          <a:p>
            <a:pPr>
              <a:lnSpc>
                <a:spcPct val="150000"/>
              </a:lnSpc>
              <a:spcBef>
                <a:spcPts val="9000"/>
              </a:spcBef>
            </a:pPr>
            <a:r>
              <a:rPr lang="en-US" dirty="0"/>
              <a:t>Other </a:t>
            </a:r>
            <a:r>
              <a:rPr lang="en-US" b="1" dirty="0">
                <a:solidFill>
                  <a:srgbClr val="FFA72A"/>
                </a:solidFill>
              </a:rPr>
              <a:t>logical operators </a:t>
            </a:r>
            <a:r>
              <a:rPr lang="en-US" dirty="0"/>
              <a:t>can be used for better control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the Selected Rows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424000" y="3431061"/>
            <a:ext cx="664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`department_id`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</p:txBody>
      </p:sp>
      <p:sp>
        <p:nvSpPr>
          <p:cNvPr id="511004" name="Rectangle 28"/>
          <p:cNvSpPr>
            <a:spLocks noChangeArrowheads="1"/>
          </p:cNvSpPr>
          <p:nvPr/>
        </p:nvSpPr>
        <p:spPr bwMode="auto">
          <a:xfrm>
            <a:off x="3054000" y="5362838"/>
            <a:ext cx="53820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20000;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424001" y="1828800"/>
            <a:ext cx="6641999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`department_id`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`employees`;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100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Conditions can be combined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brackets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to specify a range:</a:t>
            </a:r>
          </a:p>
          <a:p>
            <a:pPr>
              <a:spcBef>
                <a:spcPts val="8400"/>
              </a:spcBef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dirty="0"/>
              <a:t>to specify a set of values: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Comparison Conditions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1524000" y="35886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`salary`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`salary`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BETWEEN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20000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22000;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524000" y="5341204"/>
            <a:ext cx="9144000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`first_name`,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(109, 3, 16);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1836004"/>
            <a:ext cx="9144000" cy="83099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 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(`manager_id` = 3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`manager_id` = 4);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Write a query to </a:t>
            </a:r>
            <a:r>
              <a:rPr lang="en-GB" sz="3200" b="1" dirty="0">
                <a:solidFill>
                  <a:schemeClr val="bg1"/>
                </a:solidFill>
              </a:rPr>
              <a:t>retrieve</a:t>
            </a:r>
            <a:r>
              <a:rPr lang="en-GB" sz="3200" dirty="0"/>
              <a:t> information about employees</a:t>
            </a:r>
            <a:r>
              <a:rPr lang="en-US" sz="3200" dirty="0"/>
              <a:t>, order by id</a:t>
            </a:r>
            <a:endParaRPr lang="en-GB" sz="3200" dirty="0"/>
          </a:p>
          <a:p>
            <a:pPr lvl="1"/>
            <a:r>
              <a:rPr lang="en-GB" sz="3200" dirty="0"/>
              <a:t>who are in </a:t>
            </a:r>
            <a:r>
              <a:rPr lang="en-GB" sz="3200" b="1" dirty="0"/>
              <a:t>department 4</a:t>
            </a:r>
            <a:r>
              <a:rPr lang="en-GB" sz="3200" dirty="0"/>
              <a:t> </a:t>
            </a:r>
          </a:p>
          <a:p>
            <a:pPr lvl="1"/>
            <a:r>
              <a:rPr lang="en-GB" sz="3200" dirty="0"/>
              <a:t>have salary </a:t>
            </a:r>
            <a:r>
              <a:rPr lang="en-GB" sz="3200" b="1" dirty="0"/>
              <a:t>higher or equal to 1o00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</a:t>
            </a:r>
            <a:r>
              <a:rPr lang="en-GB" dirty="0"/>
              <a:t>Select Employees by Multiple Filters</a:t>
            </a:r>
            <a:endParaRPr lang="en-US" dirty="0"/>
          </a:p>
        </p:txBody>
      </p:sp>
      <p:sp>
        <p:nvSpPr>
          <p:cNvPr id="7" name="Text Placeholder 6"/>
          <p:cNvSpPr txBox="1"/>
          <p:nvPr/>
        </p:nvSpPr>
        <p:spPr>
          <a:xfrm>
            <a:off x="616711" y="5132758"/>
            <a:ext cx="1095858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793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3200" b="1" noProof="1" smtClean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989965" indent="-3810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36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2330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1295" indent="-304800" defTabSz="121793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089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6pPr>
            <a:lvl7pPr marL="39598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7pPr>
            <a:lvl8pPr marL="4569460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8pPr>
            <a:lvl9pPr marL="5178425" indent="-304800" defTabSz="1217930" latinLnBrk="1">
              <a:spcBef>
                <a:spcPct val="20000"/>
              </a:spcBef>
              <a:buFont typeface="Arial" panose="020B0604020202020204" pitchFamily="34" charset="0"/>
              <a:buChar char="•"/>
              <a:defRPr sz="2665"/>
            </a:lvl9pPr>
          </a:lstStyle>
          <a:p>
            <a:r>
              <a:rPr lang="en-US" sz="2800" dirty="0"/>
              <a:t>SELECT 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/>
              <a:t> FROM </a:t>
            </a:r>
            <a:r>
              <a:rPr lang="en-US" sz="2800" dirty="0">
                <a:solidFill>
                  <a:schemeClr val="tx1"/>
                </a:solidFill>
              </a:rPr>
              <a:t>employees</a:t>
            </a:r>
            <a:r>
              <a:rPr lang="en-US" sz="2800" dirty="0"/>
              <a:t> AS </a:t>
            </a:r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/>
              <a:t>WHERE </a:t>
            </a:r>
            <a:r>
              <a:rPr lang="en-US" sz="2800" dirty="0">
                <a:solidFill>
                  <a:schemeClr val="tx1"/>
                </a:solidFill>
              </a:rPr>
              <a:t>e.department_id = 4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tx1"/>
                </a:solidFill>
              </a:rPr>
              <a:t>e.salary &gt;= 1000;</a:t>
            </a:r>
          </a:p>
        </p:txBody>
      </p:sp>
      <p:sp>
        <p:nvSpPr>
          <p:cNvPr id="8" name="Arrow: Down 6"/>
          <p:cNvSpPr/>
          <p:nvPr/>
        </p:nvSpPr>
        <p:spPr>
          <a:xfrm>
            <a:off x="5334000" y="444562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3"/>
          <p:cNvPicPr/>
          <p:nvPr/>
        </p:nvPicPr>
        <p:blipFill>
          <a:blip r:embed="rId2"/>
          <a:stretch/>
        </p:blipFill>
        <p:spPr>
          <a:xfrm>
            <a:off x="2090880" y="3246120"/>
            <a:ext cx="7357320" cy="98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449000"/>
            <a:ext cx="11804822" cy="5188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400" dirty="0"/>
              <a:t> is a special value that means missing value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Not the same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/>
              <a:t> or a blank space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Checking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values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6000" y="4051573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05800" y="5328643"/>
            <a:ext cx="55837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16000" y="2728306"/>
            <a:ext cx="5573594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`manager_id`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WHERE `manager_id`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2496000" y="3527761"/>
            <a:ext cx="3188837" cy="523812"/>
          </a:xfrm>
          <a:prstGeom prst="wedgeRoundRectCallout">
            <a:avLst>
              <a:gd name="adj1" fmla="val 53769"/>
              <a:gd name="adj2" fmla="val 19594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This is always false!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Query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Retrieving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Writing Data in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Modifying Existing Records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 rows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clause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/>
              <a:t>: ascending order, default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dirty="0"/>
              <a:t>: descending order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ORDER BY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914400" y="3203138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`hire_date`;</a:t>
            </a:r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01853"/>
              </p:ext>
            </p:extLst>
          </p:nvPr>
        </p:nvGraphicFramePr>
        <p:xfrm>
          <a:off x="7559050" y="2070604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1998-07-31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Brown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1999-02-26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Tamburello</a:t>
                      </a:r>
                      <a:endParaRPr kumimoji="1" lang="bg-BG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1999-12-12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914400" y="4953000"/>
            <a:ext cx="5943600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`last_name`, `hire_date`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6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`hire_date`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aphicFrame>
        <p:nvGraphicFramePr>
          <p:cNvPr id="51714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3893"/>
              </p:ext>
            </p:extLst>
          </p:nvPr>
        </p:nvGraphicFramePr>
        <p:xfrm>
          <a:off x="7559050" y="4490763"/>
          <a:ext cx="3203575" cy="1962912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Valdez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Tsoflias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2005-07-01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Abbas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bg-BG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2005-04-15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animBg="1"/>
      <p:bldP spid="517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</a:t>
            </a:r>
            <a:r>
              <a:rPr lang="en-US" b="1" dirty="0">
                <a:solidFill>
                  <a:schemeClr val="bg1"/>
                </a:solidFill>
              </a:rPr>
              <a:t>virtual tables </a:t>
            </a:r>
            <a:r>
              <a:rPr lang="en-US" dirty="0"/>
              <a:t>made from others tables, views or joins between them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To simplify writing complex queries </a:t>
            </a:r>
          </a:p>
          <a:p>
            <a:pPr lvl="1"/>
            <a:r>
              <a:rPr lang="en-US" dirty="0"/>
              <a:t>To limit access to data for certain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(2)</a:t>
            </a:r>
          </a:p>
        </p:txBody>
      </p:sp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02281"/>
              </p:ext>
            </p:extLst>
          </p:nvPr>
        </p:nvGraphicFramePr>
        <p:xfrm>
          <a:off x="762001" y="427395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12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23946"/>
              </p:ext>
            </p:extLst>
          </p:nvPr>
        </p:nvGraphicFramePr>
        <p:xfrm>
          <a:off x="762000" y="18288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504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Table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40096"/>
              </p:ext>
            </p:extLst>
          </p:nvPr>
        </p:nvGraphicFramePr>
        <p:xfrm>
          <a:off x="6996002" y="2895600"/>
          <a:ext cx="4571999" cy="1639824"/>
        </p:xfrm>
        <a:graphic>
          <a:graphicData uri="http://schemas.openxmlformats.org/drawingml/2006/table">
            <a:tbl>
              <a:tblPr/>
              <a:tblGrid>
                <a:gridCol w="149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67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v_table1_table2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Column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en-US" sz="20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1" lang="bg-BG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Arrow: Right 2"/>
          <p:cNvSpPr/>
          <p:nvPr/>
        </p:nvSpPr>
        <p:spPr>
          <a:xfrm>
            <a:off x="5918889" y="3468624"/>
            <a:ext cx="552136" cy="471310"/>
          </a:xfrm>
          <a:prstGeom prst="right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employee names and salaries, by department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8657" y="1997307"/>
            <a:ext cx="11187000" cy="156966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`v_hr_result_set`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(`first_name`,' ',`last_name`)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'Full Name', `salary`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`department_id`;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8278" y="4106539"/>
            <a:ext cx="6502343" cy="523220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`v_hr_result_set`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that selects all information about the </a:t>
            </a:r>
            <a:r>
              <a:rPr lang="en-US" sz="3200" b="1" dirty="0">
                <a:solidFill>
                  <a:schemeClr val="bg1"/>
                </a:solidFill>
              </a:rPr>
              <a:t>top paid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employee</a:t>
            </a:r>
          </a:p>
          <a:p>
            <a:pPr lvl="1"/>
            <a:r>
              <a:rPr lang="en-US" sz="3200" dirty="0"/>
              <a:t>Name the view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v_top_paid_employee</a:t>
            </a:r>
          </a:p>
          <a:p>
            <a:pPr lvl="1"/>
            <a:r>
              <a:rPr lang="en-US" sz="3200" dirty="0"/>
              <a:t>Note: Query </a:t>
            </a:r>
            <a:r>
              <a:rPr lang="en-US" sz="3200" b="1" dirty="0">
                <a:solidFill>
                  <a:schemeClr val="bg1"/>
                </a:solidFill>
              </a:rPr>
              <a:t>Hotel</a:t>
            </a:r>
            <a:r>
              <a:rPr lang="en-US" sz="3200" dirty="0"/>
              <a:t> database</a:t>
            </a:r>
            <a:endParaRPr lang="en-US" sz="32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608965" lvl="1" indent="0">
              <a:buNone/>
            </a:pPr>
            <a:endParaRPr lang="en-US" sz="4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Top Paid Employee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638800" y="3867849"/>
            <a:ext cx="914400" cy="533400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10" name="Picture 4"/>
          <p:cNvPicPr/>
          <p:nvPr/>
        </p:nvPicPr>
        <p:blipFill>
          <a:blip r:embed="rId2"/>
          <a:stretch/>
        </p:blipFill>
        <p:spPr>
          <a:xfrm>
            <a:off x="1955880" y="4959000"/>
            <a:ext cx="8476560" cy="6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Top Paid Employee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1974711"/>
            <a:ext cx="7772400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`v_top_paid_employee`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salary`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 LIMIT 1</a:t>
            </a:r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7162801" y="3987759"/>
            <a:ext cx="3228989" cy="640710"/>
          </a:xfrm>
          <a:prstGeom prst="wedgeRoundRectCallout">
            <a:avLst>
              <a:gd name="adj1" fmla="val -18946"/>
              <a:gd name="adj2" fmla="val -8329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Greatest value first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2971800" y="3901125"/>
            <a:ext cx="2743200" cy="640710"/>
          </a:xfrm>
          <a:prstGeom prst="wedgeRoundRectCallout">
            <a:avLst>
              <a:gd name="adj1" fmla="val 30752"/>
              <a:gd name="adj2" fmla="val -741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Sorting column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6465" y="5294853"/>
            <a:ext cx="7775735" cy="52322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`v_top_paid_employee`;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15" y="1553130"/>
            <a:ext cx="2706373" cy="2371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Writing Data in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INSERT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The SQL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3000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Bulk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can be recorded in a single query, separated by comma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905001"/>
            <a:ext cx="10820400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`towns`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(33, 'Paris');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8001001" y="1035629"/>
            <a:ext cx="2430567" cy="956145"/>
          </a:xfrm>
          <a:prstGeom prst="wedgeRoundRectCallout">
            <a:avLst>
              <a:gd name="adj1" fmla="val -56788"/>
              <a:gd name="adj2" fmla="val 3824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Values for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all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4724401"/>
            <a:ext cx="10820400" cy="1692771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`employees_projects`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(2</a:t>
            </a:r>
            <a:r>
              <a:rPr lang="bg-BG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2809354"/>
            <a:ext cx="10820400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600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projects(`name`, `start_date`)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('Reflective Jacket',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8686800" y="2520154"/>
            <a:ext cx="1676400" cy="1079164"/>
          </a:xfrm>
          <a:prstGeom prst="wedgeRoundRectCallout">
            <a:avLst>
              <a:gd name="adj1" fmla="val -65941"/>
              <a:gd name="adj2" fmla="val -1385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Specify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sz="3000" dirty="0"/>
              <a:t>You can use existing records to create a </a:t>
            </a:r>
            <a:r>
              <a:rPr lang="en-US" sz="3000" b="1" dirty="0">
                <a:solidFill>
                  <a:schemeClr val="bg1"/>
                </a:solidFill>
              </a:rPr>
              <a:t>new table</a:t>
            </a:r>
          </a:p>
          <a:p>
            <a:pPr marL="357505" indent="-357505">
              <a:lnSpc>
                <a:spcPct val="100000"/>
              </a:lnSpc>
              <a:spcBef>
                <a:spcPts val="18000"/>
              </a:spcBef>
            </a:pPr>
            <a:r>
              <a:rPr lang="en-US" sz="3000" dirty="0"/>
              <a:t>Or into an existing table</a:t>
            </a: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838201" y="4989621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SELECT CONCAT(name,' ', ' Restructuring'), </a:t>
            </a:r>
            <a:r>
              <a:rPr lang="en-US" sz="26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FROM departments;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1" y="1935828"/>
            <a:ext cx="10515598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`customer_contacts`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SELECT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`customer_id`, `first_name`, `email`, `phone`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`customers`;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048500" y="1723108"/>
            <a:ext cx="2819400" cy="596911"/>
          </a:xfrm>
          <a:prstGeom prst="wedgeRoundRectCallout">
            <a:avLst>
              <a:gd name="adj1" fmla="val -55810"/>
              <a:gd name="adj2" fmla="val 248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3048001" y="3350392"/>
            <a:ext cx="2636523" cy="596911"/>
          </a:xfrm>
          <a:prstGeom prst="wedgeRoundRectCallout">
            <a:avLst>
              <a:gd name="adj1" fmla="val -34249"/>
              <a:gd name="adj2" fmla="val -7573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Existing source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2" name="AutoShape 22"/>
          <p:cNvSpPr>
            <a:spLocks noChangeArrowheads="1"/>
          </p:cNvSpPr>
          <p:nvPr/>
        </p:nvSpPr>
        <p:spPr bwMode="auto">
          <a:xfrm>
            <a:off x="5867400" y="4246684"/>
            <a:ext cx="2452800" cy="596911"/>
          </a:xfrm>
          <a:prstGeom prst="wedgeRoundRectCallout">
            <a:avLst>
              <a:gd name="adj1" fmla="val -29464"/>
              <a:gd name="adj2" fmla="val 72823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22" y="1447800"/>
            <a:ext cx="2461758" cy="24617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Modifying Existing Records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UPDATE and DELETE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57505" indent="-357505">
              <a:lnSpc>
                <a:spcPct val="100000"/>
              </a:lnSpc>
            </a:pPr>
            <a:r>
              <a:rPr lang="en-US" dirty="0"/>
              <a:t>The SQL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 command</a:t>
            </a:r>
          </a:p>
          <a:p>
            <a:pPr marL="357505" indent="-357505">
              <a:lnSpc>
                <a:spcPct val="100000"/>
              </a:lnSpc>
              <a:spcBef>
                <a:spcPts val="300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rgbClr val="FFA72A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27934" y="1981201"/>
            <a:ext cx="9729936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noProof="1">
                <a:solidFill>
                  <a:srgbClr val="FFA7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anose="020B0609020204030204" pitchFamily="49" charset="0"/>
                <a:cs typeface="Consolas" panose="020B0609020204030204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6456000" y="2163280"/>
            <a:ext cx="2060498" cy="679926"/>
          </a:xfrm>
          <a:prstGeom prst="wedgeRoundRectCallout">
            <a:avLst>
              <a:gd name="adj1" fmla="val -60705"/>
              <a:gd name="adj2" fmla="val 20252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New values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Update</a:t>
            </a:r>
            <a:r>
              <a:rPr lang="en-GB" dirty="0"/>
              <a:t> all employees salaries whose </a:t>
            </a:r>
            <a:r>
              <a:rPr lang="en-GB" b="1" dirty="0"/>
              <a:t>job_title</a:t>
            </a:r>
            <a:r>
              <a:rPr lang="en-GB" dirty="0"/>
              <a:t> is "</a:t>
            </a:r>
            <a:r>
              <a:rPr lang="en-GB" sz="3400" b="1" spc="-1" dirty="0">
                <a:solidFill>
                  <a:srgbClr val="234465"/>
                </a:solidFill>
              </a:rPr>
              <a:t>Manager</a:t>
            </a:r>
            <a:r>
              <a:rPr lang="en-GB" dirty="0"/>
              <a:t>" by </a:t>
            </a:r>
            <a:r>
              <a:rPr lang="en-GB" b="1" dirty="0"/>
              <a:t>100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Update Employees Salary</a:t>
            </a:r>
            <a:endParaRPr lang="en-US" dirty="0"/>
          </a:p>
        </p:txBody>
      </p:sp>
      <p:sp>
        <p:nvSpPr>
          <p:cNvPr id="6" name="Arrow: Down 6"/>
          <p:cNvSpPr/>
          <p:nvPr/>
        </p:nvSpPr>
        <p:spPr>
          <a:xfrm rot="16200000">
            <a:off x="7083119" y="3612978"/>
            <a:ext cx="687003" cy="859046"/>
          </a:xfrm>
          <a:prstGeom prst="downArrow">
            <a:avLst/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17201" y="2880644"/>
            <a:ext cx="5278799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 = salary + 100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lang="en-US" sz="2500" b="1" spc="-1" dirty="0" err="1">
                <a:solidFill>
                  <a:srgbClr val="234465"/>
                </a:solidFill>
                <a:latin typeface="Consolas"/>
                <a:ea typeface="DejaVu Sans"/>
              </a:rPr>
              <a:t>job_title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= 'Manager';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salary</a:t>
            </a:r>
            <a:endParaRPr lang="en-US" sz="2500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1" spc="-1" dirty="0">
                <a:solidFill>
                  <a:srgbClr val="FFA000"/>
                </a:solidFill>
                <a:latin typeface="Consolas"/>
                <a:ea typeface="DejaVu Sans"/>
              </a:rPr>
              <a:t>FROM</a:t>
            </a:r>
            <a:r>
              <a:rPr lang="en-US" sz="2500" b="1" spc="-1" dirty="0">
                <a:solidFill>
                  <a:srgbClr val="234465"/>
                </a:solidFill>
                <a:latin typeface="Consolas"/>
                <a:ea typeface="DejaVu Sans"/>
              </a:rPr>
              <a:t> employees;</a:t>
            </a:r>
            <a:endParaRPr lang="en-US" sz="2500" spc="-1" dirty="0">
              <a:latin typeface="Arial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82873-14D7-4652-BC7E-6C109679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473" y="2214000"/>
            <a:ext cx="1749053" cy="393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085659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 lvl="1"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</a:t>
            </a:r>
            <a:r>
              <a:rPr lang="en-US" b="1" dirty="0">
                <a:solidFill>
                  <a:schemeClr val="bg1"/>
                </a:solidFill>
              </a:rPr>
              <a:t>TRUNCATE</a:t>
            </a:r>
            <a:r>
              <a:rPr lang="en-US" dirty="0"/>
              <a:t> works faster than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979614" y="1947894"/>
            <a:ext cx="4701386" cy="89255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981204" y="5334001"/>
            <a:ext cx="4069796" cy="49244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 TABLE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996000" y="2161079"/>
            <a:ext cx="1791184" cy="679926"/>
          </a:xfrm>
          <a:prstGeom prst="wedgeRoundRectCallout">
            <a:avLst>
              <a:gd name="adj1" fmla="val -62496"/>
              <a:gd name="adj2" fmla="val 1624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Condition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Delete</a:t>
            </a:r>
            <a:r>
              <a:rPr lang="en-GB" dirty="0"/>
              <a:t> all employees from the "</a:t>
            </a:r>
            <a:r>
              <a:rPr lang="en-GB" b="1" dirty="0"/>
              <a:t>employees</a:t>
            </a:r>
            <a:r>
              <a:rPr lang="en-GB" dirty="0"/>
              <a:t>" table who are in department </a:t>
            </a:r>
            <a:r>
              <a:rPr lang="en-GB" b="1" dirty="0"/>
              <a:t>2 or 1</a:t>
            </a:r>
            <a:r>
              <a:rPr lang="en-GB" dirty="0"/>
              <a:t>. 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Order</a:t>
            </a:r>
            <a:r>
              <a:rPr lang="en-GB" dirty="0"/>
              <a:t> by id.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Delete from Table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1821000" y="3429000"/>
            <a:ext cx="7158480" cy="151516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3201" y="2719699"/>
            <a:ext cx="5057371" cy="24033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DELETE FROM</a:t>
            </a:r>
            <a:r>
              <a:rPr lang="en-US" sz="2800" dirty="0"/>
              <a:t> employees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department_id</a:t>
            </a:r>
            <a:r>
              <a:rPr lang="en-US" sz="2800" dirty="0"/>
              <a:t>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SELECT * FROM employees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114615" y="4030728"/>
            <a:ext cx="2636523" cy="596911"/>
          </a:xfrm>
          <a:prstGeom prst="wedgeRoundRectCallout">
            <a:avLst>
              <a:gd name="adj1" fmla="val 52263"/>
              <a:gd name="adj2" fmla="val -43395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Condition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2133601" y="1995978"/>
            <a:ext cx="2636523" cy="596911"/>
          </a:xfrm>
          <a:prstGeom prst="wedgeRoundRectCallout">
            <a:avLst>
              <a:gd name="adj1" fmla="val -10092"/>
              <a:gd name="adj2" fmla="val 76816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Delete Data</a:t>
            </a:r>
            <a:endParaRPr lang="bg-BG" sz="2800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4" y="1723768"/>
            <a:ext cx="7965961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We can easy manipulate our database with SQL queries</a:t>
            </a:r>
          </a:p>
          <a:p>
            <a:pPr>
              <a:lnSpc>
                <a:spcPct val="100000"/>
              </a:lnSpc>
              <a:spcBef>
                <a:spcPts val="13800"/>
              </a:spcBef>
            </a:pPr>
            <a:r>
              <a:rPr lang="en-US" sz="3200" dirty="0">
                <a:solidFill>
                  <a:schemeClr val="bg2"/>
                </a:solidFill>
              </a:rPr>
              <a:t>Queries provide a flexible and 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to manipulate records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06726" y="3069000"/>
            <a:ext cx="6349235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`projects`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5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`start_date` = '2006-01-01';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103" y="1603601"/>
            <a:ext cx="2318395" cy="2318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Query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SQL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43001"/>
            <a:ext cx="11804822" cy="549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first, last name and job title about employees: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Select projects which start on 01-06-2003: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Inserting data into table:</a:t>
            </a: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723900" y="1773026"/>
            <a:ext cx="10741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first_name, last_name, job_title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23900" y="4537921"/>
            <a:ext cx="1074102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projects(name, start_date)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('Introduction to SQL Course', '2006-01-01');</a:t>
            </a: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723902" y="3155474"/>
            <a:ext cx="1074102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start_date='2003-06-01';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 animBg="1"/>
      <p:bldP spid="4843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Update end date of specific projects: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Delete specific projects: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 – Few Examples</a:t>
            </a:r>
            <a:endParaRPr lang="bg-BG" dirty="0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833351" y="1942710"/>
            <a:ext cx="638764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end_date = '2006-08-31'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833351" y="4489987"/>
            <a:ext cx="63876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start_date = '2006-01-01';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omputertrainingcenters.com/wp-content/uploads/2014/05/sql_icon_by_raisch-d3ax2i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40" y="1523497"/>
            <a:ext cx="2871841" cy="24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Retrieving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SQL SELECT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SQL SELECT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2837" y="1262572"/>
            <a:ext cx="4899139" cy="2922332"/>
            <a:chOff x="6191248" y="1116268"/>
            <a:chExt cx="4899139" cy="2922332"/>
          </a:xfrm>
          <a:solidFill>
            <a:schemeClr val="accent6"/>
          </a:solidFill>
        </p:grpSpPr>
        <p:sp>
          <p:nvSpPr>
            <p:cNvPr id="76" name="Rounded Rectangle 75"/>
            <p:cNvSpPr/>
            <p:nvPr/>
          </p:nvSpPr>
          <p:spPr>
            <a:xfrm>
              <a:off x="6191248" y="1116268"/>
              <a:ext cx="4899139" cy="2922332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542212" y="2349500"/>
              <a:ext cx="1866900" cy="1377951"/>
              <a:chOff x="7542212" y="2349500"/>
              <a:chExt cx="1866900" cy="1377951"/>
            </a:xfrm>
            <a:grpFill/>
          </p:grpSpPr>
          <p:sp>
            <p:nvSpPr>
              <p:cNvPr id="492549" name="Rectangle 5"/>
              <p:cNvSpPr>
                <a:spLocks noChangeArrowheads="1"/>
              </p:cNvSpPr>
              <p:nvPr/>
            </p:nvSpPr>
            <p:spPr bwMode="blackWhite">
              <a:xfrm>
                <a:off x="7554912" y="2363787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3" name="Group 9"/>
              <p:cNvGrpSpPr/>
              <p:nvPr/>
            </p:nvGrpSpPr>
            <p:grpSpPr bwMode="auto">
              <a:xfrm>
                <a:off x="7564438" y="2527300"/>
                <a:ext cx="1825625" cy="1066800"/>
                <a:chOff x="3422" y="1549"/>
                <a:chExt cx="1150" cy="672"/>
              </a:xfrm>
              <a:grpFill/>
            </p:grpSpPr>
            <p:sp>
              <p:nvSpPr>
                <p:cNvPr id="492554" name="Rectangle 10"/>
                <p:cNvSpPr>
                  <a:spLocks noChangeArrowheads="1"/>
                </p:cNvSpPr>
                <p:nvPr/>
              </p:nvSpPr>
              <p:spPr bwMode="ltGray">
                <a:xfrm>
                  <a:off x="3422" y="1741"/>
                  <a:ext cx="1150" cy="9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5" name="Rectangle 11"/>
                <p:cNvSpPr>
                  <a:spLocks noChangeArrowheads="1"/>
                </p:cNvSpPr>
                <p:nvPr/>
              </p:nvSpPr>
              <p:spPr bwMode="ltGray">
                <a:xfrm>
                  <a:off x="3422" y="2026"/>
                  <a:ext cx="1150" cy="1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6" name="Rectangle 12"/>
                <p:cNvSpPr>
                  <a:spLocks noChangeArrowheads="1"/>
                </p:cNvSpPr>
                <p:nvPr/>
              </p:nvSpPr>
              <p:spPr bwMode="ltGray">
                <a:xfrm>
                  <a:off x="3422" y="1549"/>
                  <a:ext cx="1150" cy="8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57" name="Line 13"/>
              <p:cNvSpPr>
                <a:spLocks noChangeShapeType="1"/>
              </p:cNvSpPr>
              <p:nvPr/>
            </p:nvSpPr>
            <p:spPr bwMode="auto">
              <a:xfrm>
                <a:off x="8523287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8" name="Line 14"/>
              <p:cNvSpPr>
                <a:spLocks noChangeShapeType="1"/>
              </p:cNvSpPr>
              <p:nvPr/>
            </p:nvSpPr>
            <p:spPr bwMode="auto">
              <a:xfrm>
                <a:off x="7827962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59" name="Line 15"/>
              <p:cNvSpPr>
                <a:spLocks noChangeShapeType="1"/>
              </p:cNvSpPr>
              <p:nvPr/>
            </p:nvSpPr>
            <p:spPr bwMode="auto">
              <a:xfrm>
                <a:off x="7542212" y="2522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0" name="Line 16"/>
              <p:cNvSpPr>
                <a:spLocks noChangeShapeType="1"/>
              </p:cNvSpPr>
              <p:nvPr/>
            </p:nvSpPr>
            <p:spPr bwMode="auto">
              <a:xfrm>
                <a:off x="7542212" y="2674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1" name="Line 17"/>
              <p:cNvSpPr>
                <a:spLocks noChangeShapeType="1"/>
              </p:cNvSpPr>
              <p:nvPr/>
            </p:nvSpPr>
            <p:spPr bwMode="auto">
              <a:xfrm>
                <a:off x="7542212" y="2827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2" name="Line 18"/>
              <p:cNvSpPr>
                <a:spLocks noChangeShapeType="1"/>
              </p:cNvSpPr>
              <p:nvPr/>
            </p:nvSpPr>
            <p:spPr bwMode="auto">
              <a:xfrm>
                <a:off x="7542212" y="29797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3" name="Line 19"/>
              <p:cNvSpPr>
                <a:spLocks noChangeShapeType="1"/>
              </p:cNvSpPr>
              <p:nvPr/>
            </p:nvSpPr>
            <p:spPr bwMode="auto">
              <a:xfrm>
                <a:off x="7542212" y="31321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4" name="Line 20"/>
              <p:cNvSpPr>
                <a:spLocks noChangeShapeType="1"/>
              </p:cNvSpPr>
              <p:nvPr/>
            </p:nvSpPr>
            <p:spPr bwMode="auto">
              <a:xfrm>
                <a:off x="7542212" y="32845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5" name="Line 21"/>
              <p:cNvSpPr>
                <a:spLocks noChangeShapeType="1"/>
              </p:cNvSpPr>
              <p:nvPr/>
            </p:nvSpPr>
            <p:spPr bwMode="auto">
              <a:xfrm>
                <a:off x="7542212" y="34369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6" name="Line 22"/>
              <p:cNvSpPr>
                <a:spLocks noChangeShapeType="1"/>
              </p:cNvSpPr>
              <p:nvPr/>
            </p:nvSpPr>
            <p:spPr bwMode="auto">
              <a:xfrm>
                <a:off x="7542212" y="3589337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7" name="Line 23"/>
              <p:cNvSpPr>
                <a:spLocks noChangeShapeType="1"/>
              </p:cNvSpPr>
              <p:nvPr/>
            </p:nvSpPr>
            <p:spPr bwMode="auto">
              <a:xfrm>
                <a:off x="8794750" y="2351088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68" name="Line 24"/>
              <p:cNvSpPr>
                <a:spLocks noChangeShapeType="1"/>
              </p:cNvSpPr>
              <p:nvPr/>
            </p:nvSpPr>
            <p:spPr bwMode="auto">
              <a:xfrm>
                <a:off x="9120187" y="2349500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4" name="Text Box 70"/>
            <p:cNvSpPr txBox="1">
              <a:spLocks noChangeArrowheads="1"/>
            </p:cNvSpPr>
            <p:nvPr/>
          </p:nvSpPr>
          <p:spPr bwMode="auto">
            <a:xfrm>
              <a:off x="6371636" y="1188720"/>
              <a:ext cx="3944862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Selection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rows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8712" y="1272096"/>
            <a:ext cx="4738688" cy="2912808"/>
            <a:chOff x="1127124" y="1125792"/>
            <a:chExt cx="4738688" cy="2912808"/>
          </a:xfrm>
          <a:solidFill>
            <a:schemeClr val="accent6"/>
          </a:solidFill>
        </p:grpSpPr>
        <p:sp>
          <p:nvSpPr>
            <p:cNvPr id="5" name="Rounded Rectangle 4"/>
            <p:cNvSpPr/>
            <p:nvPr/>
          </p:nvSpPr>
          <p:spPr>
            <a:xfrm>
              <a:off x="1127124" y="1125792"/>
              <a:ext cx="4738688" cy="2912808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38399" y="2355851"/>
              <a:ext cx="1889125" cy="1377949"/>
              <a:chOff x="2438399" y="2355851"/>
              <a:chExt cx="1889125" cy="1377949"/>
            </a:xfrm>
            <a:grpFill/>
          </p:grpSpPr>
          <p:sp>
            <p:nvSpPr>
              <p:cNvPr id="492547" name="Rectangle 3"/>
              <p:cNvSpPr>
                <a:spLocks noChangeArrowheads="1"/>
              </p:cNvSpPr>
              <p:nvPr/>
            </p:nvSpPr>
            <p:spPr bwMode="blackWhite">
              <a:xfrm>
                <a:off x="2451099" y="2370138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grpSp>
            <p:nvGrpSpPr>
              <p:cNvPr id="2" name="Group 6"/>
              <p:cNvGrpSpPr/>
              <p:nvPr/>
            </p:nvGrpSpPr>
            <p:grpSpPr bwMode="auto">
              <a:xfrm>
                <a:off x="2733675" y="2381250"/>
                <a:ext cx="1274763" cy="1327150"/>
                <a:chOff x="1244" y="1460"/>
                <a:chExt cx="803" cy="836"/>
              </a:xfrm>
              <a:grpFill/>
            </p:grpSpPr>
            <p:sp>
              <p:nvSpPr>
                <p:cNvPr id="492551" name="Rectangle 7"/>
                <p:cNvSpPr>
                  <a:spLocks noChangeArrowheads="1"/>
                </p:cNvSpPr>
                <p:nvPr/>
              </p:nvSpPr>
              <p:spPr bwMode="ltGray">
                <a:xfrm>
                  <a:off x="1244" y="1460"/>
                  <a:ext cx="42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  <p:sp>
              <p:nvSpPr>
                <p:cNvPr id="492552" name="Rectangle 8"/>
                <p:cNvSpPr>
                  <a:spLocks noChangeArrowheads="1"/>
                </p:cNvSpPr>
                <p:nvPr/>
              </p:nvSpPr>
              <p:spPr bwMode="ltGray">
                <a:xfrm>
                  <a:off x="1852" y="1460"/>
                  <a:ext cx="195" cy="83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bg-BG" dirty="0"/>
                </a:p>
              </p:txBody>
            </p:sp>
          </p:grpSp>
          <p:sp>
            <p:nvSpPr>
              <p:cNvPr id="492597" name="Line 53"/>
              <p:cNvSpPr>
                <a:spLocks noChangeShapeType="1"/>
              </p:cNvSpPr>
              <p:nvPr/>
            </p:nvSpPr>
            <p:spPr bwMode="auto">
              <a:xfrm>
                <a:off x="3419474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8" name="Line 54"/>
              <p:cNvSpPr>
                <a:spLocks noChangeShapeType="1"/>
              </p:cNvSpPr>
              <p:nvPr/>
            </p:nvSpPr>
            <p:spPr bwMode="auto">
              <a:xfrm>
                <a:off x="2724149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9" name="Line 55"/>
              <p:cNvSpPr>
                <a:spLocks noChangeShapeType="1"/>
              </p:cNvSpPr>
              <p:nvPr/>
            </p:nvSpPr>
            <p:spPr bwMode="auto">
              <a:xfrm>
                <a:off x="2438399" y="2528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0" name="Line 56"/>
              <p:cNvSpPr>
                <a:spLocks noChangeShapeType="1"/>
              </p:cNvSpPr>
              <p:nvPr/>
            </p:nvSpPr>
            <p:spPr bwMode="auto">
              <a:xfrm>
                <a:off x="2438399" y="2681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1" name="Line 57"/>
              <p:cNvSpPr>
                <a:spLocks noChangeShapeType="1"/>
              </p:cNvSpPr>
              <p:nvPr/>
            </p:nvSpPr>
            <p:spPr bwMode="auto">
              <a:xfrm>
                <a:off x="2438399" y="2833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2" name="Line 58"/>
              <p:cNvSpPr>
                <a:spLocks noChangeShapeType="1"/>
              </p:cNvSpPr>
              <p:nvPr/>
            </p:nvSpPr>
            <p:spPr bwMode="auto">
              <a:xfrm>
                <a:off x="2460624" y="29860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3" name="Line 59"/>
              <p:cNvSpPr>
                <a:spLocks noChangeShapeType="1"/>
              </p:cNvSpPr>
              <p:nvPr/>
            </p:nvSpPr>
            <p:spPr bwMode="auto">
              <a:xfrm>
                <a:off x="2438399" y="31384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4" name="Line 60"/>
              <p:cNvSpPr>
                <a:spLocks noChangeShapeType="1"/>
              </p:cNvSpPr>
              <p:nvPr/>
            </p:nvSpPr>
            <p:spPr bwMode="auto">
              <a:xfrm>
                <a:off x="2438399" y="32908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2438399" y="34432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6" name="Line 62"/>
              <p:cNvSpPr>
                <a:spLocks noChangeShapeType="1"/>
              </p:cNvSpPr>
              <p:nvPr/>
            </p:nvSpPr>
            <p:spPr bwMode="auto">
              <a:xfrm>
                <a:off x="2438399" y="3595688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7" name="Line 63"/>
              <p:cNvSpPr>
                <a:spLocks noChangeShapeType="1"/>
              </p:cNvSpPr>
              <p:nvPr/>
            </p:nvSpPr>
            <p:spPr bwMode="auto">
              <a:xfrm>
                <a:off x="3690937" y="235743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608" name="Line 64"/>
              <p:cNvSpPr>
                <a:spLocks noChangeShapeType="1"/>
              </p:cNvSpPr>
              <p:nvPr/>
            </p:nvSpPr>
            <p:spPr bwMode="auto">
              <a:xfrm>
                <a:off x="4016374" y="235585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15" name="Text Box 71"/>
            <p:cNvSpPr txBox="1">
              <a:spLocks noChangeArrowheads="1"/>
            </p:cNvSpPr>
            <p:nvPr/>
          </p:nvSpPr>
          <p:spPr bwMode="auto">
            <a:xfrm>
              <a:off x="1279524" y="1219200"/>
              <a:ext cx="4469878" cy="101566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Projection</a:t>
              </a:r>
              <a:endParaRPr lang="en-US" sz="2800" b="1" dirty="0">
                <a:solidFill>
                  <a:schemeClr val="bg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Take a subset of the columns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28713" y="4417506"/>
            <a:ext cx="9963263" cy="2141791"/>
            <a:chOff x="1127124" y="4335209"/>
            <a:chExt cx="9963263" cy="2141791"/>
          </a:xfrm>
          <a:solidFill>
            <a:schemeClr val="accent6"/>
          </a:solidFill>
        </p:grpSpPr>
        <p:sp>
          <p:nvSpPr>
            <p:cNvPr id="77" name="Rounded Rectangle 76"/>
            <p:cNvSpPr/>
            <p:nvPr/>
          </p:nvSpPr>
          <p:spPr>
            <a:xfrm>
              <a:off x="1127124" y="4335209"/>
              <a:ext cx="9963263" cy="2141791"/>
            </a:xfrm>
            <a:prstGeom prst="roundRect">
              <a:avLst>
                <a:gd name="adj" fmla="val 3505"/>
              </a:avLst>
            </a:prstGeom>
            <a:solidFill>
              <a:srgbClr val="F4F5F7">
                <a:alpha val="80000"/>
              </a:srgb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  <a:grpFill/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7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  <a:grpFill/>
          </p:grpSpPr>
          <p:sp>
            <p:nvSpPr>
              <p:cNvPr id="492569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5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6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7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8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89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0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1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2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3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4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5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92596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grp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492609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492610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40011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492611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39687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  <p:sp>
          <p:nvSpPr>
            <p:cNvPr id="492616" name="Text Box 72"/>
            <p:cNvSpPr txBox="1">
              <a:spLocks noChangeArrowheads="1"/>
            </p:cNvSpPr>
            <p:nvPr/>
          </p:nvSpPr>
          <p:spPr bwMode="auto">
            <a:xfrm>
              <a:off x="1293812" y="4488021"/>
              <a:ext cx="3013076" cy="1446550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3200" b="1" dirty="0">
                  <a:solidFill>
                    <a:schemeClr val="bg1"/>
                  </a:solidFill>
                </a:rPr>
                <a:t>Join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Combine tables by</a:t>
              </a:r>
            </a:p>
            <a:p>
              <a:pPr>
                <a:lnSpc>
                  <a:spcPct val="100000"/>
                </a:lnSpc>
              </a:pPr>
              <a:r>
                <a:rPr lang="en-US" sz="2800" dirty="0"/>
                <a:t>some column</a:t>
              </a:r>
            </a:p>
          </p:txBody>
        </p:sp>
      </p:grpSp>
      <p:sp>
        <p:nvSpPr>
          <p:cNvPr id="8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Selecting all columns from the "employees"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01000" y="4733103"/>
            <a:ext cx="4588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600" b="1" noProof="1">
                <a:solidFill>
                  <a:srgbClr val="FBEE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employees;</a:t>
            </a:r>
          </a:p>
        </p:txBody>
      </p:sp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38805"/>
              </p:ext>
            </p:extLst>
          </p:nvPr>
        </p:nvGraphicFramePr>
        <p:xfrm>
          <a:off x="554184" y="2022296"/>
          <a:ext cx="11125200" cy="23743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job_title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department_id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400" b="1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Manager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Customer Service</a:t>
                      </a:r>
                      <a:endParaRPr lang="en-US" sz="2000" b="0" strike="noStrike" spc="-1" dirty="0">
                        <a:latin typeface="Arial"/>
                      </a:endParaRPr>
                    </a:p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Johnson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b="0" strike="noStrike" spc="-1" dirty="0">
                          <a:solidFill>
                            <a:srgbClr val="234465"/>
                          </a:solidFill>
                          <a:latin typeface="+mn-lt"/>
                        </a:rPr>
                        <a:t>Porter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930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000" kern="1200" noProof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bg-BG" sz="2000" kern="1200" noProof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3039000" y="5361427"/>
            <a:ext cx="2514600" cy="1054111"/>
          </a:xfrm>
          <a:prstGeom prst="wedgeRoundRectCallout">
            <a:avLst>
              <a:gd name="adj1" fmla="val 32245"/>
              <a:gd name="adj2" fmla="val -6395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List of columns</a:t>
            </a:r>
          </a:p>
          <a:p>
            <a:pPr algn="ctr"/>
            <a:r>
              <a:rPr lang="en-US" sz="2800" noProof="1">
                <a:solidFill>
                  <a:schemeClr val="bg2"/>
                </a:solidFill>
              </a:rPr>
              <a:t>(* for all)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230000" y="5343997"/>
            <a:ext cx="2108454" cy="646687"/>
          </a:xfrm>
          <a:prstGeom prst="wedgeRoundRectCallout">
            <a:avLst>
              <a:gd name="adj1" fmla="val -31660"/>
              <a:gd name="adj2" fmla="val -7501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Table name</a:t>
            </a:r>
            <a:endParaRPr lang="bg-BG" sz="2800" noProof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2850</Words>
  <Application>Microsoft Office PowerPoint</Application>
  <PresentationFormat>Widescreen</PresentationFormat>
  <Paragraphs>448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Basic CRUD in MySQL Server</vt:lpstr>
      <vt:lpstr>Table of Contents</vt:lpstr>
      <vt:lpstr>Have a Question?</vt:lpstr>
      <vt:lpstr>Query Basics</vt:lpstr>
      <vt:lpstr>SQL Queries – Few Examples</vt:lpstr>
      <vt:lpstr>SQL Queries – Few Examples</vt:lpstr>
      <vt:lpstr>Retrieving Data</vt:lpstr>
      <vt:lpstr>Capabilities of SQL SELECT </vt:lpstr>
      <vt:lpstr>SELECT – Examples</vt:lpstr>
      <vt:lpstr>Problem: Select Employee Information</vt:lpstr>
      <vt:lpstr>Solution: Select Employee Information</vt:lpstr>
      <vt:lpstr>Concatenation</vt:lpstr>
      <vt:lpstr>Concatenation(2)</vt:lpstr>
      <vt:lpstr>Problem: Select Employees with Filter</vt:lpstr>
      <vt:lpstr>Solution: Select Employees with Filter</vt:lpstr>
      <vt:lpstr>Filtering the Selected Rows</vt:lpstr>
      <vt:lpstr>Other Comparison Conditions</vt:lpstr>
      <vt:lpstr>Problem: Select Employees by Multiple Filters</vt:lpstr>
      <vt:lpstr>Comparing with NULL</vt:lpstr>
      <vt:lpstr>Sorting with ORDER BY</vt:lpstr>
      <vt:lpstr>Views</vt:lpstr>
      <vt:lpstr>Views (2)</vt:lpstr>
      <vt:lpstr>Views – Example</vt:lpstr>
      <vt:lpstr>Problem: Top Paid Employee</vt:lpstr>
      <vt:lpstr>Solution: Top Paid Employee</vt:lpstr>
      <vt:lpstr>Writing Data in Tables</vt:lpstr>
      <vt:lpstr>Inserting Data</vt:lpstr>
      <vt:lpstr>Inserting Data (2)</vt:lpstr>
      <vt:lpstr>Modifying Existing Records</vt:lpstr>
      <vt:lpstr>Updating Data</vt:lpstr>
      <vt:lpstr>Problem: Update Employees Salary</vt:lpstr>
      <vt:lpstr>Deleting Data</vt:lpstr>
      <vt:lpstr>Problem: Delete from Table</vt:lpstr>
      <vt:lpstr>Solution: Delete from Table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Basics – Course Overview</dc:title>
  <dc:subject>Software Development Course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43</cp:revision>
  <dcterms:created xsi:type="dcterms:W3CDTF">2018-05-23T13:08:44Z</dcterms:created>
  <dcterms:modified xsi:type="dcterms:W3CDTF">2021-05-11T07:11:39Z</dcterms:modified>
  <cp:category>programming;computer programming;software development;web development</cp:category>
</cp:coreProperties>
</file>