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5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3CF218-30A8-401B-A687-E22BAC3899B4}">
          <p14:sldIdLst>
            <p14:sldId id="256"/>
            <p14:sldId id="257"/>
            <p14:sldId id="258"/>
          </p14:sldIdLst>
        </p14:section>
        <p14:section name="Joins" id="{4482E4EB-B661-4E7B-87D9-209B5E8E031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ubqueries" id="{C2231DA1-9254-478B-99A9-757958B253FF}">
          <p14:sldIdLst>
            <p14:sldId id="278"/>
            <p14:sldId id="279"/>
            <p14:sldId id="280"/>
            <p14:sldId id="281"/>
          </p14:sldIdLst>
        </p14:section>
        <p14:section name="Indices" id="{0B14808E-5169-4023-90A1-1EE14E59F6C0}">
          <p14:sldIdLst>
            <p14:sldId id="282"/>
            <p14:sldId id="283"/>
            <p14:sldId id="284"/>
            <p14:sldId id="285"/>
            <p14:sldId id="286"/>
          </p14:sldIdLst>
        </p14:section>
        <p14:section name="Conclusion" id="{A8C18E47-CEE7-49D9-A95C-E44D1BA8E7BF}">
          <p14:sldIdLst>
            <p14:sldId id="287"/>
            <p14:sldId id="293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19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E92CD7-3A53-49A7-A6DD-9E3A99F23A85}" type="slidenum">
              <a:rPr lang="en-US"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C4BA63B-286B-46C9-B52C-1B6101BC0A03}" type="slidenum">
              <a:rPr lang="en-US"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9DC064-E946-4394-A38B-3AD43C9C7D2D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9DC064-E946-4394-A38B-3AD43C9C7D2D}" type="slidenum">
              <a:rPr lang="en-US"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/>
              <a:t>Data Retrieval and Performance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Joins, Subqueries and Indices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511503"/>
            <a:ext cx="2446389" cy="24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atabase, storag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91" y="333382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337"/>
    </mc:Choice>
    <mc:Fallback xmlns="">
      <p:transition spd="slow" advClick="0" advTm="33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/>
              <a:t>Produces a set of records which </a:t>
            </a:r>
            <a:r>
              <a:rPr lang="en-US" sz="3200" b="1">
                <a:solidFill>
                  <a:schemeClr val="bg1"/>
                </a:solidFill>
              </a:rPr>
              <a:t>match in both tables</a:t>
            </a:r>
          </a:p>
          <a:p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INNER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23614" y="4039219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 JOIN</a:t>
            </a:r>
            <a:r>
              <a:rPr lang="en-US" sz="26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#or just JOIN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433074" y="3958197"/>
          <a:ext cx="4589403" cy="2303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1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49688" y="4657003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522490" y="6006175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24" y="1837556"/>
            <a:ext cx="3347814" cy="192747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pic>
        <p:nvPicPr>
          <p:cNvPr id="11" name="Контейнер за съдържание 10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5009" y="1758646"/>
            <a:ext cx="3213100" cy="2201862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8464" y="4131024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370754" y="3936543"/>
          <a:ext cx="4568971" cy="26704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926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1986" y="465025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362410" y="6210853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7517" y="6198254"/>
            <a:ext cx="4515442" cy="39787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603" y="1901338"/>
            <a:ext cx="3276600" cy="2119313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4800" y="4240523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/>
        </p:nvGraphicFramePr>
        <p:xfrm>
          <a:off x="7372011" y="3020750"/>
          <a:ext cx="4542469" cy="3125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1986" y="4703397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362410" y="6153166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4861" y="4836871"/>
            <a:ext cx="4507992" cy="85507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Returns all records in both tables regardless of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match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Less useful than </a:t>
            </a:r>
            <a:r>
              <a:rPr lang="en-US" sz="3400" b="1" dirty="0">
                <a:latin typeface="Consolas" panose="020B0609020204030204" pitchFamily="49" charset="0"/>
              </a:rPr>
              <a:t>INNER</a:t>
            </a:r>
            <a:r>
              <a:rPr lang="en-US" sz="3400" dirty="0"/>
              <a:t>, </a:t>
            </a:r>
            <a:r>
              <a:rPr lang="en-US" sz="3400" b="1" dirty="0">
                <a:latin typeface="Consolas" panose="020B0609020204030204" pitchFamily="49" charset="0"/>
              </a:rPr>
              <a:t>LEFT</a:t>
            </a:r>
            <a:r>
              <a:rPr lang="en-US" sz="3400" dirty="0"/>
              <a:t> or </a:t>
            </a:r>
            <a:r>
              <a:rPr lang="en-US" sz="3400" b="1" dirty="0">
                <a:latin typeface="Consolas" panose="020B0609020204030204" pitchFamily="49" charset="0"/>
              </a:rPr>
              <a:t>RIGHT</a:t>
            </a:r>
            <a:r>
              <a:rPr lang="en-US" sz="3400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JOIN</a:t>
            </a:r>
            <a:r>
              <a:rPr lang="en-US" sz="3400" b="1" dirty="0"/>
              <a:t>s</a:t>
            </a:r>
            <a:r>
              <a:rPr lang="en-US" sz="3400" dirty="0"/>
              <a:t> and it's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b="1" dirty="0">
                <a:solidFill>
                  <a:srgbClr val="F3CD60"/>
                </a:solidFill>
              </a:rPr>
              <a:t>   </a:t>
            </a:r>
            <a:r>
              <a:rPr lang="en-US" sz="3400" b="1" dirty="0">
                <a:solidFill>
                  <a:schemeClr val="bg1"/>
                </a:solidFill>
              </a:rPr>
              <a:t>implemented in MySQL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We can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UNION</a:t>
            </a:r>
            <a:r>
              <a:rPr lang="en-US" sz="3400" dirty="0"/>
              <a:t>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(FULL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JOIN)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6000" y="3879000"/>
            <a:ext cx="3581400" cy="237827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UNION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of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02444" y="10528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7285" y="1617870"/>
            <a:ext cx="6477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ON students.course_id = courses.id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7467601" y="2082475"/>
          <a:ext cx="4551707" cy="35643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8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Стрелка надясно 7"/>
          <p:cNvSpPr/>
          <p:nvPr/>
        </p:nvSpPr>
        <p:spPr>
          <a:xfrm>
            <a:off x="6951208" y="360946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7488830" y="4343400"/>
            <a:ext cx="4507992" cy="130340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Produces a set of associated rows of two tables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Multiplication of each row in the first table with each in second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result is a </a:t>
            </a:r>
            <a:r>
              <a:rPr lang="en-US" sz="3400" b="1" dirty="0">
                <a:solidFill>
                  <a:schemeClr val="bg1"/>
                </a:solidFill>
              </a:rPr>
              <a:t>Cartesian</a:t>
            </a:r>
            <a:r>
              <a:rPr lang="en-US" sz="3400" dirty="0"/>
              <a:t> product, when there's </a:t>
            </a:r>
            <a:r>
              <a:rPr lang="en-US" sz="3400" b="1" dirty="0">
                <a:solidFill>
                  <a:schemeClr val="bg1"/>
                </a:solidFill>
              </a:rPr>
              <a:t>no condition</a:t>
            </a:r>
            <a:r>
              <a:rPr lang="en-US" sz="3400" b="1" dirty="0">
                <a:solidFill>
                  <a:srgbClr val="F3CD60"/>
                </a:solidFill>
              </a:rPr>
              <a:t> </a:t>
            </a:r>
            <a:r>
              <a:rPr lang="en-US" sz="3400" dirty="0"/>
              <a:t>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400" dirty="0"/>
              <a:t> clause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255702" y="4648201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courses AS c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students AS s;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GB" sz="3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9400" y="6003738"/>
            <a:ext cx="3005126" cy="581402"/>
          </a:xfrm>
          <a:prstGeom prst="wedgeRoundRectCallout">
            <a:avLst>
              <a:gd name="adj1" fmla="val -47098"/>
              <a:gd name="adj2" fmla="val -844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(2)</a:t>
            </a:r>
            <a:endParaRPr lang="bg-BG" dirty="0"/>
          </a:p>
        </p:txBody>
      </p:sp>
      <p:graphicFrame>
        <p:nvGraphicFramePr>
          <p:cNvPr id="17" name="Table 15"/>
          <p:cNvGraphicFramePr>
            <a:graphicFrameLocks noGrp="1"/>
          </p:cNvGraphicFramePr>
          <p:nvPr/>
        </p:nvGraphicFramePr>
        <p:xfrm>
          <a:off x="6629401" y="1191669"/>
          <a:ext cx="4038601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825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le 15"/>
          <p:cNvGraphicFramePr>
            <a:graphicFrameLocks noGrp="1"/>
          </p:cNvGraphicFramePr>
          <p:nvPr/>
        </p:nvGraphicFramePr>
        <p:xfrm>
          <a:off x="1524000" y="1191669"/>
          <a:ext cx="3116560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62"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2412124" y="653664"/>
            <a:ext cx="133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Courses</a:t>
            </a: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7865082" y="571964"/>
            <a:ext cx="1473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28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97247"/>
              </p:ext>
            </p:extLst>
          </p:nvPr>
        </p:nvGraphicFramePr>
        <p:xfrm>
          <a:off x="2125632" y="4190948"/>
          <a:ext cx="7552989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7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89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Текстово поле 28"/>
          <p:cNvSpPr txBox="1"/>
          <p:nvPr/>
        </p:nvSpPr>
        <p:spPr>
          <a:xfrm>
            <a:off x="5360088" y="3597137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0" name="Съединител &quot;права стрелка&quot; 9"/>
          <p:cNvCxnSpPr/>
          <p:nvPr/>
        </p:nvCxnSpPr>
        <p:spPr>
          <a:xfrm flipV="1">
            <a:off x="4792960" y="1871265"/>
            <a:ext cx="1607840" cy="43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/>
          <p:cNvCxnSpPr/>
          <p:nvPr/>
        </p:nvCxnSpPr>
        <p:spPr>
          <a:xfrm>
            <a:off x="4792960" y="1875570"/>
            <a:ext cx="1615480" cy="36309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/>
          <p:nvPr/>
        </p:nvCxnSpPr>
        <p:spPr>
          <a:xfrm>
            <a:off x="4800600" y="1875569"/>
            <a:ext cx="1668760" cy="8114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4792960" y="1878439"/>
            <a:ext cx="1676400" cy="11903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ъединител &quot;права стрелка&quot; 41"/>
          <p:cNvCxnSpPr/>
          <p:nvPr/>
        </p:nvCxnSpPr>
        <p:spPr>
          <a:xfrm>
            <a:off x="4800600" y="1872701"/>
            <a:ext cx="1676400" cy="170538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cxnSp>
        <p:nvCxnSpPr>
          <p:cNvPr id="42" name="Connector: Elbow 41"/>
          <p:cNvCxnSpPr/>
          <p:nvPr/>
        </p:nvCxnSpPr>
        <p:spPr>
          <a:xfrm rot="16200000" flipH="1">
            <a:off x="6089650" y="3740150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04945" y="5713973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Relation</a:t>
            </a:r>
          </a:p>
        </p:txBody>
      </p:sp>
      <p:graphicFrame>
        <p:nvGraphicFramePr>
          <p:cNvPr id="43" name="Table 15"/>
          <p:cNvGraphicFramePr>
            <a:graphicFrameLocks noGrp="1"/>
          </p:cNvGraphicFramePr>
          <p:nvPr/>
        </p:nvGraphicFramePr>
        <p:xfrm>
          <a:off x="1102755" y="1806437"/>
          <a:ext cx="4619012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503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4" name="Table 15"/>
          <p:cNvGraphicFramePr>
            <a:graphicFrameLocks noGrp="1"/>
          </p:cNvGraphicFramePr>
          <p:nvPr/>
        </p:nvGraphicFramePr>
        <p:xfrm>
          <a:off x="6248400" y="1806437"/>
          <a:ext cx="4876800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INNER JOIN</a:t>
            </a:r>
          </a:p>
        </p:txBody>
      </p:sp>
      <p:graphicFrame>
        <p:nvGraphicFramePr>
          <p:cNvPr id="4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11231"/>
              </p:ext>
            </p:extLst>
          </p:nvPr>
        </p:nvGraphicFramePr>
        <p:xfrm>
          <a:off x="723781" y="1177108"/>
          <a:ext cx="4619012" cy="3090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2"/>
                          </a:solidFill>
                        </a:rPr>
                        <a:t>employee_name</a:t>
                      </a:r>
                      <a:endParaRPr lang="en-US" i="0" noProof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40548"/>
              </p:ext>
            </p:extLst>
          </p:nvPr>
        </p:nvGraphicFramePr>
        <p:xfrm>
          <a:off x="6366000" y="1182254"/>
          <a:ext cx="4876800" cy="3103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832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752505" y="2520352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738143" y="2996437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4" name="Правоъгълник 53"/>
          <p:cNvSpPr/>
          <p:nvPr/>
        </p:nvSpPr>
        <p:spPr>
          <a:xfrm>
            <a:off x="752505" y="3846286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415915" y="29571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405624" y="2111366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3" name="Правоъгълник 62"/>
          <p:cNvSpPr/>
          <p:nvPr/>
        </p:nvSpPr>
        <p:spPr>
          <a:xfrm>
            <a:off x="6413551" y="3846286"/>
            <a:ext cx="4837176" cy="41148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30504"/>
              </p:ext>
            </p:extLst>
          </p:nvPr>
        </p:nvGraphicFramePr>
        <p:xfrm>
          <a:off x="1776000" y="4630395"/>
          <a:ext cx="8495674" cy="17779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2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179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4" grpId="0" animBg="1"/>
      <p:bldP spid="61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LEFT JOIN</a:t>
            </a:r>
          </a:p>
        </p:txBody>
      </p:sp>
      <p:graphicFrame>
        <p:nvGraphicFramePr>
          <p:cNvPr id="4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16292"/>
              </p:ext>
            </p:extLst>
          </p:nvPr>
        </p:nvGraphicFramePr>
        <p:xfrm>
          <a:off x="741000" y="1196125"/>
          <a:ext cx="4619012" cy="2212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68098"/>
              </p:ext>
            </p:extLst>
          </p:nvPr>
        </p:nvGraphicFramePr>
        <p:xfrm>
          <a:off x="6245855" y="1196125"/>
          <a:ext cx="48768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751732" y="210651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751732" y="2540293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278506" y="29426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263051" y="16493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18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38717"/>
              </p:ext>
            </p:extLst>
          </p:nvPr>
        </p:nvGraphicFramePr>
        <p:xfrm>
          <a:off x="1734450" y="4083173"/>
          <a:ext cx="87300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7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61488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Правоъгълник 2">
            <a:extLst>
              <a:ext uri="{FF2B5EF4-FFF2-40B4-BE49-F238E27FC236}">
                <a16:creationId xmlns:a16="http://schemas.microsoft.com/office/drawing/2014/main" id="{DE68A67E-97CF-4B26-91E3-D64FA02D6530}"/>
              </a:ext>
            </a:extLst>
          </p:cNvPr>
          <p:cNvSpPr/>
          <p:nvPr/>
        </p:nvSpPr>
        <p:spPr>
          <a:xfrm>
            <a:off x="734870" y="1677327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Правоъгълник 2">
            <a:extLst>
              <a:ext uri="{FF2B5EF4-FFF2-40B4-BE49-F238E27FC236}">
                <a16:creationId xmlns:a16="http://schemas.microsoft.com/office/drawing/2014/main" id="{2CA8C1E8-94E2-4A0F-9883-9661A2303D36}"/>
              </a:ext>
            </a:extLst>
          </p:cNvPr>
          <p:cNvSpPr/>
          <p:nvPr/>
        </p:nvSpPr>
        <p:spPr>
          <a:xfrm>
            <a:off x="768426" y="3006320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61" grpId="0" animBg="1"/>
      <p:bldP spid="62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JOINS</a:t>
            </a:r>
          </a:p>
          <a:p>
            <a:pPr lvl="1"/>
            <a:r>
              <a:rPr lang="en-US" dirty="0"/>
              <a:t>Gathering Data From Multiple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Subqueries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Query Manipulation on Multiple Levels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Indices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Clustered and Non-Clustered Indices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RIGHT JOIN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36817"/>
              </p:ext>
            </p:extLst>
          </p:nvPr>
        </p:nvGraphicFramePr>
        <p:xfrm>
          <a:off x="741000" y="1196125"/>
          <a:ext cx="4619012" cy="2212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15620"/>
              </p:ext>
            </p:extLst>
          </p:nvPr>
        </p:nvGraphicFramePr>
        <p:xfrm>
          <a:off x="6245855" y="1196125"/>
          <a:ext cx="48768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Правоъгълник 17"/>
          <p:cNvSpPr/>
          <p:nvPr/>
        </p:nvSpPr>
        <p:spPr>
          <a:xfrm>
            <a:off x="751732" y="210651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Правоъгълник 18"/>
          <p:cNvSpPr/>
          <p:nvPr/>
        </p:nvSpPr>
        <p:spPr>
          <a:xfrm>
            <a:off x="751732" y="2540293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Правоъгълник 19"/>
          <p:cNvSpPr/>
          <p:nvPr/>
        </p:nvSpPr>
        <p:spPr>
          <a:xfrm>
            <a:off x="6263051" y="294262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Правоъгълник 20"/>
          <p:cNvSpPr/>
          <p:nvPr/>
        </p:nvSpPr>
        <p:spPr>
          <a:xfrm>
            <a:off x="6263051" y="16493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2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02273"/>
              </p:ext>
            </p:extLst>
          </p:nvPr>
        </p:nvGraphicFramePr>
        <p:xfrm>
          <a:off x="1734450" y="4083173"/>
          <a:ext cx="8730000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7"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661488"/>
                  </a:ext>
                </a:extLst>
              </a:tr>
              <a:tr h="30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Правоъгълник 19">
            <a:extLst>
              <a:ext uri="{FF2B5EF4-FFF2-40B4-BE49-F238E27FC236}">
                <a16:creationId xmlns:a16="http://schemas.microsoft.com/office/drawing/2014/main" id="{E853E88A-9CCC-40EE-B824-52BE80C42CDE}"/>
              </a:ext>
            </a:extLst>
          </p:cNvPr>
          <p:cNvSpPr/>
          <p:nvPr/>
        </p:nvSpPr>
        <p:spPr>
          <a:xfrm>
            <a:off x="6263051" y="2524572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Правоъгълник 19">
            <a:extLst>
              <a:ext uri="{FF2B5EF4-FFF2-40B4-BE49-F238E27FC236}">
                <a16:creationId xmlns:a16="http://schemas.microsoft.com/office/drawing/2014/main" id="{B0F511FC-8A46-430B-9072-AED2C8B4CAF0}"/>
              </a:ext>
            </a:extLst>
          </p:cNvPr>
          <p:cNvSpPr/>
          <p:nvPr/>
        </p:nvSpPr>
        <p:spPr>
          <a:xfrm>
            <a:off x="6268869" y="2106514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Get information about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first 5 managers </a:t>
            </a:r>
            <a:r>
              <a:rPr lang="en-US" dirty="0">
                <a:latin typeface="+mj-lt"/>
              </a:rPr>
              <a:t>in the "</a:t>
            </a:r>
            <a:r>
              <a:rPr lang="en-US" noProof="1">
                <a:latin typeface="+mj-lt"/>
              </a:rPr>
              <a:t>soft_uni</a:t>
            </a:r>
            <a:r>
              <a:rPr lang="en-US" dirty="0">
                <a:latin typeface="+mj-lt"/>
              </a:rPr>
              <a:t>"     database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full_name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department_name</a:t>
            </a:r>
          </a:p>
          <a:p>
            <a:pPr marL="377825" lvl="1" indent="0">
              <a:lnSpc>
                <a:spcPct val="100000"/>
              </a:lnSpc>
              <a:buNone/>
            </a:pPr>
            <a:endParaRPr lang="en-US" b="1" noProof="1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Managers</a:t>
            </a:r>
            <a:endParaRPr lang="bg-BG" dirty="0"/>
          </a:p>
        </p:txBody>
      </p:sp>
      <p:graphicFrame>
        <p:nvGraphicFramePr>
          <p:cNvPr id="6" name="Table 15"/>
          <p:cNvGraphicFramePr>
            <a:graphicFrameLocks noGrp="1"/>
          </p:cNvGraphicFramePr>
          <p:nvPr/>
        </p:nvGraphicFramePr>
        <p:xfrm>
          <a:off x="5181600" y="2065832"/>
          <a:ext cx="6705600" cy="38245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8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688"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full_name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Roberto Tamburello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Finance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 Walters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Tool Design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 Bradley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Terri Duffy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Peter Krebs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Production Control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Managers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3001" y="1828801"/>
            <a:ext cx="9828213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800" b="1" dirty="0">
                <a:latin typeface="Consolas" panose="020B0609020204030204" pitchFamily="49" charset="0"/>
              </a:rPr>
              <a:t>.employee_id, CONCAT(</a:t>
            </a:r>
            <a:r>
              <a:rPr lang="en-US" sz="2800" b="1" noProof="1">
                <a:latin typeface="Consolas" panose="020B0609020204030204" pitchFamily="49" charset="0"/>
              </a:rPr>
              <a:t>first_name</a:t>
            </a:r>
            <a:r>
              <a:rPr lang="en-US" sz="2800" b="1" dirty="0">
                <a:latin typeface="Consolas" panose="020B0609020204030204" pitchFamily="49" charset="0"/>
              </a:rPr>
              <a:t>, ' ', </a:t>
            </a:r>
            <a:r>
              <a:rPr lang="en-US" sz="2800" b="1" noProof="1">
                <a:latin typeface="Consolas" panose="020B0609020204030204" pitchFamily="49" charset="0"/>
              </a:rPr>
              <a:t>last_name</a:t>
            </a:r>
            <a:r>
              <a:rPr lang="en-US" sz="2800" b="1" dirty="0">
                <a:latin typeface="Consolas" panose="020B0609020204030204" pitchFamily="49" charset="0"/>
              </a:rPr>
              <a:t>) AS '</a:t>
            </a:r>
            <a:r>
              <a:rPr lang="en-US" sz="2800" b="1" noProof="1">
                <a:latin typeface="Consolas" panose="020B0609020204030204" pitchFamily="49" charset="0"/>
              </a:rPr>
              <a:t>full</a:t>
            </a:r>
            <a:r>
              <a:rPr lang="en-US" sz="2800" b="1" dirty="0">
                <a:latin typeface="Consolas" panose="020B0609020204030204" pitchFamily="49" charset="0"/>
              </a:rPr>
              <a:t>_name',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</a:rPr>
              <a:t>department</a:t>
            </a:r>
            <a:r>
              <a:rPr lang="en-US" sz="2800" b="1" dirty="0">
                <a:latin typeface="Consolas" panose="020B0609020204030204" pitchFamily="49" charset="0"/>
              </a:rPr>
              <a:t>_id,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.name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employees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 JOIN </a:t>
            </a:r>
            <a:r>
              <a:rPr lang="en-US" sz="2800" b="1" dirty="0">
                <a:latin typeface="Consolas" panose="020B0609020204030204" pitchFamily="49" charset="0"/>
              </a:rPr>
              <a:t>departments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d.manager_id </a:t>
            </a:r>
            <a:r>
              <a:rPr lang="en-US" sz="2800" b="1" dirty="0">
                <a:latin typeface="Consolas" panose="020B0609020204030204" pitchFamily="49" charset="0"/>
              </a:rPr>
              <a:t>= e.</a:t>
            </a:r>
            <a:r>
              <a:rPr lang="en-US" sz="2800" b="1" noProof="1">
                <a:latin typeface="Consolas" panose="020B0609020204030204" pitchFamily="49" charset="0"/>
              </a:rPr>
              <a:t>employee_id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ORDER BY e.employee_id LIMIT 5;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иране 23"/>
          <p:cNvGrpSpPr/>
          <p:nvPr/>
        </p:nvGrpSpPr>
        <p:grpSpPr>
          <a:xfrm>
            <a:off x="4572000" y="1543553"/>
            <a:ext cx="2819400" cy="2129098"/>
            <a:chOff x="3177125" y="1931894"/>
            <a:chExt cx="5138738" cy="2403883"/>
          </a:xfrm>
        </p:grpSpPr>
        <p:grpSp>
          <p:nvGrpSpPr>
            <p:cNvPr id="2" name="Групиране 1"/>
            <p:cNvGrpSpPr/>
            <p:nvPr/>
          </p:nvGrpSpPr>
          <p:grpSpPr>
            <a:xfrm>
              <a:off x="5706012" y="2926102"/>
              <a:ext cx="1052513" cy="992676"/>
              <a:chOff x="4418012" y="2590800"/>
              <a:chExt cx="609600" cy="533400"/>
            </a:xfrm>
          </p:grpSpPr>
          <p:sp>
            <p:nvSpPr>
              <p:cNvPr id="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TextBox 16"/>
              <p:cNvSpPr txBox="1"/>
              <p:nvPr/>
            </p:nvSpPr>
            <p:spPr>
              <a:xfrm>
                <a:off x="4418012" y="2768600"/>
                <a:ext cx="609600" cy="35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" name="Straight Arrow Connector 50"/>
            <p:cNvCxnSpPr/>
            <p:nvPr/>
          </p:nvCxnSpPr>
          <p:spPr>
            <a:xfrm>
              <a:off x="6812003" y="34283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Folded Corner 15"/>
            <p:cNvSpPr/>
            <p:nvPr/>
          </p:nvSpPr>
          <p:spPr>
            <a:xfrm rot="10800000">
              <a:off x="7820563" y="3764861"/>
              <a:ext cx="381000" cy="533400"/>
            </a:xfrm>
            <a:prstGeom prst="foldedCorner">
              <a:avLst>
                <a:gd name="adj" fmla="val 44167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7706263" y="3918778"/>
              <a:ext cx="609600" cy="41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  <p:grpSp>
          <p:nvGrpSpPr>
            <p:cNvPr id="15" name="Групиране 14"/>
            <p:cNvGrpSpPr/>
            <p:nvPr/>
          </p:nvGrpSpPr>
          <p:grpSpPr>
            <a:xfrm>
              <a:off x="3177125" y="1931894"/>
              <a:ext cx="1966913" cy="1737158"/>
              <a:chOff x="4418012" y="2590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8012" y="2768600"/>
                <a:ext cx="609600" cy="288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8" name="Straight Arrow Connector 50"/>
            <p:cNvCxnSpPr/>
            <p:nvPr/>
          </p:nvCxnSpPr>
          <p:spPr>
            <a:xfrm>
              <a:off x="4910525" y="27044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50"/>
            <p:cNvCxnSpPr/>
            <p:nvPr/>
          </p:nvCxnSpPr>
          <p:spPr>
            <a:xfrm flipH="1" flipV="1">
              <a:off x="6800298" y="3738227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50"/>
            <p:cNvCxnSpPr/>
            <p:nvPr/>
          </p:nvCxnSpPr>
          <p:spPr>
            <a:xfrm flipH="1" flipV="1">
              <a:off x="4940935" y="3063835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Subqueries</a:t>
            </a:r>
          </a:p>
        </p:txBody>
      </p:sp>
      <p:sp>
        <p:nvSpPr>
          <p:cNvPr id="9" name="Подзаглавие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 Manipulation On Multiple Levels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Subqueries – SQL query inside a larger one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nested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Usually added within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+mj-lt"/>
              </a:rPr>
              <a:t> clause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80780" y="4343400"/>
            <a:ext cx="5334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course_id = 1;</a:t>
            </a:r>
          </a:p>
        </p:txBody>
      </p:sp>
      <p:sp>
        <p:nvSpPr>
          <p:cNvPr id="19" name="Стрелка надясно 18"/>
          <p:cNvSpPr/>
          <p:nvPr/>
        </p:nvSpPr>
        <p:spPr>
          <a:xfrm>
            <a:off x="6494009" y="4653409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/>
        </p:nvGraphicFramePr>
        <p:xfrm>
          <a:off x="7292339" y="4214497"/>
          <a:ext cx="4038601" cy="13347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8686801" y="5715000"/>
            <a:ext cx="1572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Count</a:t>
            </a:r>
            <a:r>
              <a:rPr lang="en-US" dirty="0">
                <a:latin typeface="+mj-lt"/>
              </a:rPr>
              <a:t> the number of employees who receive salary,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higher</a:t>
            </a:r>
            <a:r>
              <a:rPr lang="en-US" dirty="0">
                <a:latin typeface="+mj-lt"/>
              </a:rPr>
              <a:t> than the average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Use "soft_uni" database</a:t>
            </a:r>
          </a:p>
          <a:p>
            <a:pPr marL="37782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Higher Salary </a:t>
            </a:r>
            <a:endParaRPr lang="bg-BG" dirty="0"/>
          </a:p>
        </p:txBody>
      </p:sp>
      <p:sp>
        <p:nvSpPr>
          <p:cNvPr id="19" name="Стрелка надясно 18"/>
          <p:cNvSpPr/>
          <p:nvPr/>
        </p:nvSpPr>
        <p:spPr>
          <a:xfrm>
            <a:off x="7968349" y="4429360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/>
        </p:nvGraphicFramePr>
        <p:xfrm>
          <a:off x="8889466" y="4209904"/>
          <a:ext cx="914400" cy="8957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3293759" y="5706669"/>
            <a:ext cx="289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Table "employees"</a:t>
            </a:r>
          </a:p>
        </p:txBody>
      </p:sp>
      <p:graphicFrame>
        <p:nvGraphicFramePr>
          <p:cNvPr id="10" name="Table 15"/>
          <p:cNvGraphicFramePr>
            <a:graphicFrameLocks noGrp="1"/>
          </p:cNvGraphicFramePr>
          <p:nvPr/>
        </p:nvGraphicFramePr>
        <p:xfrm>
          <a:off x="1877479" y="3665195"/>
          <a:ext cx="5732008" cy="17736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first_name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216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Mike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Seamans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178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Barbara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Moreland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Higher Salary 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3001" y="1828800"/>
            <a:ext cx="982821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>
                <a:latin typeface="Consolas" panose="020B0609020204030204" pitchFamily="49" charset="0"/>
              </a:rPr>
              <a:t>(e.</a:t>
            </a:r>
            <a:r>
              <a:rPr lang="en-US" sz="3200" b="1" noProof="1">
                <a:latin typeface="Consolas" panose="020B0609020204030204" pitchFamily="49" charset="0"/>
              </a:rPr>
              <a:t>employee</a:t>
            </a:r>
            <a:r>
              <a:rPr lang="en-US" sz="3200" b="1" dirty="0">
                <a:latin typeface="Consolas" panose="020B0609020204030204" pitchFamily="49" charset="0"/>
              </a:rPr>
              <a:t>_id) AS 'count' 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WHERE e.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	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dirty="0">
                <a:latin typeface="Consolas" panose="020B0609020204030204" pitchFamily="49" charset="0"/>
              </a:rPr>
              <a:t>(salary) AS         	</a:t>
            </a:r>
            <a:r>
              <a:rPr lang="en-US" sz="3200" b="1" noProof="1">
                <a:latin typeface="Consolas" panose="020B0609020204030204" pitchFamily="49" charset="0"/>
              </a:rPr>
              <a:t>'average</a:t>
            </a:r>
            <a:r>
              <a:rPr lang="en-US" sz="3200" b="1" dirty="0">
                <a:latin typeface="Consolas" panose="020B0609020204030204" pitchFamily="49" charset="0"/>
              </a:rPr>
              <a:t>_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' FROM employees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buchanindustries.com/img/mtindexes/mt-index-m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78" y="1676400"/>
            <a:ext cx="2507045" cy="1905000"/>
          </a:xfrm>
          <a:prstGeom prst="roundRect">
            <a:avLst>
              <a:gd name="adj" fmla="val 4655"/>
            </a:avLst>
          </a:prstGeom>
          <a:noFill/>
          <a:effectLst>
            <a:softEdge rad="63500"/>
          </a:effectLst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Indices</a:t>
            </a:r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Clustered and Non-Clustered Indices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Structures associated with a table or view that speeds retrieval of rows 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Usually implemented as </a:t>
            </a:r>
            <a:r>
              <a:rPr lang="en-US" b="1" dirty="0">
                <a:solidFill>
                  <a:schemeClr val="bg1"/>
                </a:solidFill>
              </a:rPr>
              <a:t>B-trees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ct val="25000"/>
              </a:spcBef>
            </a:pPr>
            <a:r>
              <a:rPr lang="en-US" dirty="0"/>
              <a:t>Indices can be built-in the table (</a:t>
            </a:r>
            <a:r>
              <a:rPr lang="en-US" b="1" dirty="0">
                <a:solidFill>
                  <a:schemeClr val="bg1"/>
                </a:solidFill>
              </a:rPr>
              <a:t>clustered</a:t>
            </a:r>
            <a:r>
              <a:rPr lang="en-US" dirty="0"/>
              <a:t>) or stored externally (</a:t>
            </a:r>
            <a:r>
              <a:rPr lang="en-US" b="1" dirty="0">
                <a:solidFill>
                  <a:schemeClr val="bg1"/>
                </a:solidFill>
              </a:rPr>
              <a:t>non-clustered</a:t>
            </a:r>
            <a:r>
              <a:rPr lang="en-US" dirty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records 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Indices should be used for big tables only (e.g.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  <a:r>
              <a:rPr lang="en-US" dirty="0"/>
              <a:t> rows)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Clustered </a:t>
            </a:r>
            <a:r>
              <a:rPr lang="en-US" dirty="0">
                <a:solidFill>
                  <a:schemeClr val="tx2"/>
                </a:solidFill>
              </a:rPr>
              <a:t>index</a:t>
            </a:r>
            <a:r>
              <a:rPr lang="en-US" b="1" dirty="0">
                <a:solidFill>
                  <a:schemeClr val="bg1"/>
                </a:solidFill>
              </a:rPr>
              <a:t> determine the order </a:t>
            </a:r>
            <a:r>
              <a:rPr lang="en-US" dirty="0">
                <a:solidFill>
                  <a:schemeClr val="tx2"/>
                </a:solidFill>
              </a:rPr>
              <a:t>of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Very useful for fast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br>
              <a:rPr lang="en-US" b="1">
                <a:solidFill>
                  <a:schemeClr val="bg1"/>
                </a:solidFill>
                <a:cs typeface="Consolas" panose="020B0609020204030204" pitchFamily="49" charset="0"/>
              </a:rPr>
            </a:br>
            <a:r>
              <a:rPr lang="en-US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Maximum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clustered index per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table has no clustered index, </a:t>
            </a:r>
            <a:br>
              <a:rPr lang="en-US" dirty="0"/>
            </a:br>
            <a:r>
              <a:rPr lang="en-US" dirty="0"/>
              <a:t>its data rows are stored in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unordered structure </a:t>
            </a:r>
            <a:r>
              <a:rPr lang="en-US" dirty="0"/>
              <a:t>(heap)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Indices</a:t>
            </a:r>
          </a:p>
        </p:txBody>
      </p:sp>
      <p:sp>
        <p:nvSpPr>
          <p:cNvPr id="6" name="Rectangle 9"/>
          <p:cNvSpPr/>
          <p:nvPr/>
        </p:nvSpPr>
        <p:spPr>
          <a:xfrm>
            <a:off x="8382000" y="3505200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grpSp>
        <p:nvGrpSpPr>
          <p:cNvPr id="7" name="Group 39"/>
          <p:cNvGrpSpPr/>
          <p:nvPr/>
        </p:nvGrpSpPr>
        <p:grpSpPr>
          <a:xfrm>
            <a:off x="6096000" y="5659548"/>
            <a:ext cx="5194074" cy="836369"/>
            <a:chOff x="5847137" y="5460998"/>
            <a:chExt cx="5194074" cy="836369"/>
          </a:xfrm>
        </p:grpSpPr>
        <p:sp>
          <p:nvSpPr>
            <p:cNvPr id="8" name="Rectangle: Rounded Corners 13"/>
            <p:cNvSpPr/>
            <p:nvPr/>
          </p:nvSpPr>
          <p:spPr>
            <a:xfrm>
              <a:off x="58471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</a:p>
          </p:txBody>
        </p:sp>
        <p:grpSp>
          <p:nvGrpSpPr>
            <p:cNvPr id="9" name="Group 14"/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28" name="Rectangle: Folded Corner 15"/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26" name="Rectangle: Folded Corner 18"/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7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Group 20"/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24" name="Rectangle: Folded Corner 21"/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5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Group 23"/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22" name="Rectangle: Folded Corner 24"/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Group 26"/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20" name="Rectangle: Folded Corner 27"/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1" name="TextBox 28"/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Group 33"/>
            <p:cNvGrpSpPr/>
            <p:nvPr/>
          </p:nvGrpSpPr>
          <p:grpSpPr>
            <a:xfrm>
              <a:off x="9500941" y="5536846"/>
              <a:ext cx="609600" cy="533400"/>
              <a:chOff x="3998912" y="2246742"/>
              <a:chExt cx="609600" cy="533400"/>
            </a:xfrm>
          </p:grpSpPr>
          <p:sp>
            <p:nvSpPr>
              <p:cNvPr id="18" name="Rectangle: Folded Corner 34"/>
              <p:cNvSpPr/>
              <p:nvPr/>
            </p:nvSpPr>
            <p:spPr>
              <a:xfrm rot="10800000">
                <a:off x="4120573" y="2246742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10090901" y="5536845"/>
              <a:ext cx="609600" cy="533400"/>
              <a:chOff x="3998912" y="2246741"/>
              <a:chExt cx="609600" cy="533400"/>
            </a:xfrm>
          </p:grpSpPr>
          <p:sp>
            <p:nvSpPr>
              <p:cNvPr id="16" name="Rectangle: Folded Corner 37"/>
              <p:cNvSpPr/>
              <p:nvPr/>
            </p:nvSpPr>
            <p:spPr>
              <a:xfrm rot="10800000">
                <a:off x="4121212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0" name="Rectangle 40"/>
          <p:cNvSpPr/>
          <p:nvPr/>
        </p:nvSpPr>
        <p:spPr>
          <a:xfrm>
            <a:off x="8278154" y="4396640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41"/>
          <p:cNvSpPr/>
          <p:nvPr/>
        </p:nvSpPr>
        <p:spPr>
          <a:xfrm>
            <a:off x="6800323" y="4396640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2" name="Rectangle 42"/>
          <p:cNvSpPr/>
          <p:nvPr/>
        </p:nvSpPr>
        <p:spPr>
          <a:xfrm>
            <a:off x="9635221" y="4396640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Connector: Elbow 44"/>
          <p:cNvCxnSpPr>
            <a:stCxn id="6" idx="1"/>
            <a:endCxn id="31" idx="0"/>
          </p:cNvCxnSpPr>
          <p:nvPr/>
        </p:nvCxnSpPr>
        <p:spPr>
          <a:xfrm rot="10800000" flipV="1">
            <a:off x="7497953" y="3771900"/>
            <a:ext cx="884049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46"/>
          <p:cNvCxnSpPr>
            <a:stCxn id="6" idx="3"/>
            <a:endCxn id="32" idx="0"/>
          </p:cNvCxnSpPr>
          <p:nvPr/>
        </p:nvCxnSpPr>
        <p:spPr>
          <a:xfrm>
            <a:off x="9448800" y="3771900"/>
            <a:ext cx="887494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8"/>
          <p:cNvCxnSpPr>
            <a:stCxn id="6" idx="2"/>
            <a:endCxn id="30" idx="0"/>
          </p:cNvCxnSpPr>
          <p:nvPr/>
        </p:nvCxnSpPr>
        <p:spPr>
          <a:xfrm>
            <a:off x="8915400" y="4038600"/>
            <a:ext cx="0" cy="35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0"/>
          <p:cNvCxnSpPr>
            <a:stCxn id="31" idx="2"/>
          </p:cNvCxnSpPr>
          <p:nvPr/>
        </p:nvCxnSpPr>
        <p:spPr>
          <a:xfrm flipH="1">
            <a:off x="7130563" y="4930041"/>
            <a:ext cx="367388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2"/>
          <p:cNvCxnSpPr>
            <a:stCxn id="31" idx="2"/>
          </p:cNvCxnSpPr>
          <p:nvPr/>
        </p:nvCxnSpPr>
        <p:spPr>
          <a:xfrm>
            <a:off x="7497951" y="4930041"/>
            <a:ext cx="185682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4"/>
          <p:cNvCxnSpPr/>
          <p:nvPr/>
        </p:nvCxnSpPr>
        <p:spPr>
          <a:xfrm flipH="1">
            <a:off x="8282192" y="4956751"/>
            <a:ext cx="599092" cy="6626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6"/>
          <p:cNvCxnSpPr>
            <a:stCxn id="30" idx="2"/>
          </p:cNvCxnSpPr>
          <p:nvPr/>
        </p:nvCxnSpPr>
        <p:spPr>
          <a:xfrm flipH="1">
            <a:off x="8880930" y="4930041"/>
            <a:ext cx="34471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8"/>
          <p:cNvCxnSpPr>
            <a:stCxn id="30" idx="2"/>
          </p:cNvCxnSpPr>
          <p:nvPr/>
        </p:nvCxnSpPr>
        <p:spPr>
          <a:xfrm>
            <a:off x="8915401" y="4930041"/>
            <a:ext cx="527677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0"/>
          <p:cNvCxnSpPr>
            <a:stCxn id="32" idx="2"/>
          </p:cNvCxnSpPr>
          <p:nvPr/>
        </p:nvCxnSpPr>
        <p:spPr>
          <a:xfrm flipH="1">
            <a:off x="10078580" y="4930041"/>
            <a:ext cx="257714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4"/>
          <p:cNvCxnSpPr>
            <a:stCxn id="32" idx="2"/>
          </p:cNvCxnSpPr>
          <p:nvPr/>
        </p:nvCxnSpPr>
        <p:spPr>
          <a:xfrm>
            <a:off x="10336294" y="4930041"/>
            <a:ext cx="308270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Useful for fast retrieving a </a:t>
            </a:r>
            <a:r>
              <a:rPr lang="en-US" b="1" dirty="0">
                <a:solidFill>
                  <a:schemeClr val="bg1"/>
                </a:solidFill>
              </a:rPr>
              <a:t>single record </a:t>
            </a:r>
            <a:r>
              <a:rPr lang="en-US" dirty="0"/>
              <a:t>or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key value entry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has a pointer to the data row that contains the key value</a:t>
            </a:r>
          </a:p>
          <a:p>
            <a:pPr>
              <a:lnSpc>
                <a:spcPct val="100000"/>
              </a:lnSpc>
            </a:pPr>
            <a:r>
              <a:rPr lang="en-US" dirty="0"/>
              <a:t>Maintained in a separate </a:t>
            </a:r>
          </a:p>
          <a:p>
            <a:pPr>
              <a:lnSpc>
                <a:spcPct val="100000"/>
              </a:lnSpc>
            </a:pPr>
            <a:r>
              <a:rPr lang="en-US" dirty="0"/>
              <a:t>Structure in the DB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Indices</a:t>
            </a:r>
          </a:p>
        </p:txBody>
      </p:sp>
      <p:sp>
        <p:nvSpPr>
          <p:cNvPr id="5" name="Rectangle 9"/>
          <p:cNvSpPr/>
          <p:nvPr/>
        </p:nvSpPr>
        <p:spPr>
          <a:xfrm>
            <a:off x="8382000" y="2589896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sp>
        <p:nvSpPr>
          <p:cNvPr id="29" name="Rectangle 40"/>
          <p:cNvSpPr/>
          <p:nvPr/>
        </p:nvSpPr>
        <p:spPr>
          <a:xfrm>
            <a:off x="8317501" y="3536229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41"/>
          <p:cNvSpPr/>
          <p:nvPr/>
        </p:nvSpPr>
        <p:spPr>
          <a:xfrm>
            <a:off x="6839670" y="3536229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1" name="Rectangle 42"/>
          <p:cNvSpPr/>
          <p:nvPr/>
        </p:nvSpPr>
        <p:spPr>
          <a:xfrm>
            <a:off x="9674568" y="3536229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Connector: Elbow 44"/>
          <p:cNvCxnSpPr>
            <a:stCxn id="5" idx="1"/>
            <a:endCxn id="30" idx="0"/>
          </p:cNvCxnSpPr>
          <p:nvPr/>
        </p:nvCxnSpPr>
        <p:spPr>
          <a:xfrm rot="10800000" flipV="1">
            <a:off x="7537298" y="2856596"/>
            <a:ext cx="844702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46"/>
          <p:cNvCxnSpPr>
            <a:stCxn id="5" idx="3"/>
            <a:endCxn id="31" idx="0"/>
          </p:cNvCxnSpPr>
          <p:nvPr/>
        </p:nvCxnSpPr>
        <p:spPr>
          <a:xfrm>
            <a:off x="9448801" y="2856597"/>
            <a:ext cx="926841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8"/>
          <p:cNvCxnSpPr>
            <a:stCxn id="5" idx="2"/>
            <a:endCxn id="29" idx="0"/>
          </p:cNvCxnSpPr>
          <p:nvPr/>
        </p:nvCxnSpPr>
        <p:spPr>
          <a:xfrm>
            <a:off x="8915401" y="3123297"/>
            <a:ext cx="39347" cy="4129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0"/>
          <p:cNvCxnSpPr/>
          <p:nvPr/>
        </p:nvCxnSpPr>
        <p:spPr>
          <a:xfrm flipH="1">
            <a:off x="7314725" y="4986348"/>
            <a:ext cx="305148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2"/>
          <p:cNvCxnSpPr/>
          <p:nvPr/>
        </p:nvCxnSpPr>
        <p:spPr>
          <a:xfrm>
            <a:off x="7619872" y="4986348"/>
            <a:ext cx="284812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4"/>
          <p:cNvCxnSpPr>
            <a:endCxn id="23" idx="2"/>
          </p:cNvCxnSpPr>
          <p:nvPr/>
        </p:nvCxnSpPr>
        <p:spPr>
          <a:xfrm flipH="1">
            <a:off x="8494646" y="4986348"/>
            <a:ext cx="54267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6"/>
          <p:cNvCxnSpPr>
            <a:endCxn id="21" idx="2"/>
          </p:cNvCxnSpPr>
          <p:nvPr/>
        </p:nvCxnSpPr>
        <p:spPr>
          <a:xfrm>
            <a:off x="9037323" y="4986348"/>
            <a:ext cx="47285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8"/>
          <p:cNvCxnSpPr>
            <a:endCxn id="19" idx="2"/>
          </p:cNvCxnSpPr>
          <p:nvPr/>
        </p:nvCxnSpPr>
        <p:spPr>
          <a:xfrm>
            <a:off x="9037322" y="4986348"/>
            <a:ext cx="63724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60"/>
          <p:cNvCxnSpPr>
            <a:endCxn id="17" idx="2"/>
          </p:cNvCxnSpPr>
          <p:nvPr/>
        </p:nvCxnSpPr>
        <p:spPr>
          <a:xfrm flipH="1">
            <a:off x="10264530" y="4986348"/>
            <a:ext cx="193687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4"/>
          <p:cNvCxnSpPr>
            <a:endCxn id="15" idx="2"/>
          </p:cNvCxnSpPr>
          <p:nvPr/>
        </p:nvCxnSpPr>
        <p:spPr>
          <a:xfrm>
            <a:off x="10458217" y="4986348"/>
            <a:ext cx="396273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0"/>
          <p:cNvSpPr/>
          <p:nvPr/>
        </p:nvSpPr>
        <p:spPr>
          <a:xfrm>
            <a:off x="8304146" y="4397342"/>
            <a:ext cx="1655583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6587,6589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ectangle 41"/>
          <p:cNvSpPr/>
          <p:nvPr/>
        </p:nvSpPr>
        <p:spPr>
          <a:xfrm>
            <a:off x="6519235" y="4410338"/>
            <a:ext cx="168172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1885,1885</a:t>
            </a:r>
          </a:p>
        </p:txBody>
      </p:sp>
      <p:sp>
        <p:nvSpPr>
          <p:cNvPr id="50" name="Rectangle 42"/>
          <p:cNvSpPr/>
          <p:nvPr/>
        </p:nvSpPr>
        <p:spPr>
          <a:xfrm>
            <a:off x="10098509" y="4399147"/>
            <a:ext cx="1622254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8052,8053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343532" y="4090561"/>
            <a:ext cx="127946" cy="3531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0"/>
          <p:cNvCxnSpPr>
            <a:stCxn id="29" idx="2"/>
          </p:cNvCxnSpPr>
          <p:nvPr/>
        </p:nvCxnSpPr>
        <p:spPr>
          <a:xfrm>
            <a:off x="8954747" y="4069629"/>
            <a:ext cx="14908" cy="3830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0"/>
          <p:cNvCxnSpPr/>
          <p:nvPr/>
        </p:nvCxnSpPr>
        <p:spPr>
          <a:xfrm>
            <a:off x="10402237" y="4090560"/>
            <a:ext cx="159488" cy="3130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Текстово поле 58"/>
          <p:cNvSpPr txBox="1"/>
          <p:nvPr/>
        </p:nvSpPr>
        <p:spPr>
          <a:xfrm>
            <a:off x="4905730" y="4397342"/>
            <a:ext cx="137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Pointers</a:t>
            </a:r>
          </a:p>
        </p:txBody>
      </p:sp>
      <p:grpSp>
        <p:nvGrpSpPr>
          <p:cNvPr id="52" name="Group 39"/>
          <p:cNvGrpSpPr/>
          <p:nvPr/>
        </p:nvGrpSpPr>
        <p:grpSpPr>
          <a:xfrm>
            <a:off x="6172200" y="5659548"/>
            <a:ext cx="5194074" cy="836369"/>
            <a:chOff x="5923337" y="5460998"/>
            <a:chExt cx="5194074" cy="836369"/>
          </a:xfrm>
        </p:grpSpPr>
        <p:sp>
          <p:nvSpPr>
            <p:cNvPr id="53" name="Rectangle: Rounded Corners 13"/>
            <p:cNvSpPr/>
            <p:nvPr/>
          </p:nvSpPr>
          <p:spPr>
            <a:xfrm>
              <a:off x="59233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</a:p>
          </p:txBody>
        </p:sp>
        <p:grpSp>
          <p:nvGrpSpPr>
            <p:cNvPr id="54" name="Group 14"/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76" name="Rectangle: Folded Corner 15"/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17"/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74" name="Rectangle: Folded Corner 18"/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8" name="Group 20"/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72" name="Rectangle: Folded Corner 21"/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0" name="Group 23"/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70" name="Rectangle: Folded Corner 24"/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1" name="Group 26"/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68" name="Rectangle: Folded Corner 27"/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28"/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33"/>
            <p:cNvGrpSpPr/>
            <p:nvPr/>
          </p:nvGrpSpPr>
          <p:grpSpPr>
            <a:xfrm>
              <a:off x="9500941" y="5537315"/>
              <a:ext cx="609600" cy="533400"/>
              <a:chOff x="3998912" y="2247211"/>
              <a:chExt cx="609600" cy="533400"/>
            </a:xfrm>
          </p:grpSpPr>
          <p:sp>
            <p:nvSpPr>
              <p:cNvPr id="66" name="Rectangle: Folded Corner 34"/>
              <p:cNvSpPr/>
              <p:nvPr/>
            </p:nvSpPr>
            <p:spPr>
              <a:xfrm rot="10800000">
                <a:off x="4112624" y="2247211"/>
                <a:ext cx="381000" cy="533400"/>
              </a:xfrm>
              <a:prstGeom prst="foldedCorner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Group 36"/>
            <p:cNvGrpSpPr/>
            <p:nvPr/>
          </p:nvGrpSpPr>
          <p:grpSpPr>
            <a:xfrm>
              <a:off x="10090901" y="5554670"/>
              <a:ext cx="609600" cy="533400"/>
              <a:chOff x="3998912" y="2264566"/>
              <a:chExt cx="609600" cy="533400"/>
            </a:xfrm>
          </p:grpSpPr>
          <p:sp>
            <p:nvSpPr>
              <p:cNvPr id="64" name="Rectangle: Folded Corner 37"/>
              <p:cNvSpPr/>
              <p:nvPr/>
            </p:nvSpPr>
            <p:spPr>
              <a:xfrm rot="10800000">
                <a:off x="4123032" y="2264566"/>
                <a:ext cx="381000" cy="533400"/>
              </a:xfrm>
              <a:prstGeom prst="foldedCorner">
                <a:avLst>
                  <a:gd name="adj" fmla="val 441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1" grpId="0" animBg="1"/>
      <p:bldP spid="48" grpId="0" animBg="1"/>
      <p:bldP spid="49" grpId="0" animBg="1"/>
      <p:bldP spid="50" grpId="0" animBg="1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2" y="2667001"/>
            <a:ext cx="8839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0" tIns="91440" rIns="0" bIns="91440" rtlCol="0">
            <a:spAutoFit/>
          </a:bodyPr>
          <a:lstStyle/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INDEX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	ix_users_first_name_last_name</a:t>
            </a:r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users(first_name, last_name);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3400" y="4792830"/>
            <a:ext cx="2932706" cy="564085"/>
          </a:xfrm>
          <a:prstGeom prst="wedgeRoundRectCallout">
            <a:avLst>
              <a:gd name="adj1" fmla="val 45776"/>
              <a:gd name="adj2" fmla="val -157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94512" y="4532686"/>
            <a:ext cx="2932706" cy="564085"/>
          </a:xfrm>
          <a:prstGeom prst="wedgeRoundRectCallout">
            <a:avLst>
              <a:gd name="adj1" fmla="val -50336"/>
              <a:gd name="adj2" fmla="val -97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Joins</a:t>
            </a:r>
            <a:br>
              <a:rPr lang="en-US" sz="3200" dirty="0">
                <a:solidFill>
                  <a:schemeClr val="bg2"/>
                </a:solidFill>
              </a:rPr>
            </a:br>
            <a:br>
              <a:rPr lang="en-US" sz="3200" dirty="0">
                <a:solidFill>
                  <a:schemeClr val="bg2"/>
                </a:solidFill>
              </a:rPr>
            </a:br>
            <a:br>
              <a:rPr lang="en-US" sz="3200" dirty="0">
                <a:solidFill>
                  <a:schemeClr val="bg2"/>
                </a:solidFill>
              </a:rPr>
            </a:br>
            <a:br>
              <a:rPr lang="en-US" sz="3200" dirty="0">
                <a:solidFill>
                  <a:schemeClr val="bg2"/>
                </a:solidFill>
              </a:rPr>
            </a:b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Subqueries</a:t>
            </a:r>
            <a:r>
              <a:rPr lang="en-US" sz="3200" dirty="0">
                <a:solidFill>
                  <a:schemeClr val="bg2"/>
                </a:solidFill>
              </a:rPr>
              <a:t> are used to nest queries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Indices improve SQL search </a:t>
            </a:r>
            <a:r>
              <a:rPr lang="en-US" sz="3200" b="1" dirty="0">
                <a:solidFill>
                  <a:schemeClr val="bg1"/>
                </a:solidFill>
              </a:rPr>
              <a:t>performance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if used properly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37994" y="2486106"/>
            <a:ext cx="7257608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departments AS 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b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d.department_id = e.department_id</a:t>
            </a:r>
            <a:endParaRPr lang="en-US" sz="3000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00"/>
          <a:stretch>
            <a:fillRect/>
          </a:stretch>
        </p:blipFill>
        <p:spPr>
          <a:xfrm>
            <a:off x="4953000" y="1447801"/>
            <a:ext cx="2090852" cy="2461945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Gathering Data from Multiple Tables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067800" y="4285439"/>
            <a:ext cx="4953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1383710" y="3828239"/>
            <a:ext cx="597490" cy="1675219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you need data from several tables: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Multiple Tables</a:t>
            </a:r>
          </a:p>
        </p:txBody>
      </p:sp>
      <p:sp>
        <p:nvSpPr>
          <p:cNvPr id="15" name="TextBox 12"/>
          <p:cNvSpPr txBox="1"/>
          <p:nvPr/>
        </p:nvSpPr>
        <p:spPr>
          <a:xfrm>
            <a:off x="1802162" y="191208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00801" y="245663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512484" y="188501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1981200" y="5059362"/>
          <a:ext cx="7086599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49"/>
          <p:cNvGraphicFramePr/>
          <p:nvPr/>
        </p:nvGraphicFramePr>
        <p:xfrm>
          <a:off x="533401" y="2417917"/>
          <a:ext cx="4812129" cy="1374648"/>
        </p:xfrm>
        <a:graphic>
          <a:graphicData uri="http://schemas.openxmlformats.org/drawingml/2006/table">
            <a:tbl>
              <a:tblPr/>
              <a:tblGrid>
                <a:gridCol w="243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Edward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will produce </a:t>
            </a:r>
            <a:r>
              <a:rPr lang="en-US" b="1" dirty="0">
                <a:solidFill>
                  <a:schemeClr val="bg1"/>
                </a:solidFill>
              </a:rPr>
              <a:t>Cartesian product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057400" y="1905000"/>
            <a:ext cx="76962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last_name, name AS department_name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employees, departments;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3200400" y="3586545"/>
          <a:ext cx="4724400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row in the first table is paired with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rows in the         second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there is </a:t>
            </a:r>
            <a:r>
              <a:rPr lang="en-US" b="1" dirty="0">
                <a:solidFill>
                  <a:schemeClr val="bg1"/>
                </a:solidFill>
              </a:rPr>
              <a:t>no relationship </a:t>
            </a:r>
            <a:r>
              <a:rPr lang="en-US" dirty="0"/>
              <a:t>defined between the two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Formed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omitted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invalid</a:t>
            </a:r>
          </a:p>
          <a:p>
            <a:pPr>
              <a:lnSpc>
                <a:spcPct val="100000"/>
              </a:lnSpc>
            </a:pPr>
            <a:r>
              <a:rPr lang="en-US" dirty="0"/>
              <a:t>To avoid, always include a valid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JOINS</a:t>
            </a:r>
            <a:r>
              <a:rPr lang="en-US" sz="3600" dirty="0"/>
              <a:t> – used to collect data from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more</a:t>
            </a:r>
            <a:r>
              <a:rPr lang="en-US" sz="36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Types:</a:t>
            </a:r>
            <a:endParaRPr lang="en-US" sz="34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JOINS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4700922" y="2605376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LEFT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авоъгълник 10"/>
          <p:cNvSpPr/>
          <p:nvPr/>
        </p:nvSpPr>
        <p:spPr>
          <a:xfrm>
            <a:off x="1407205" y="2623849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INNER JOIN</a:t>
            </a:r>
          </a:p>
        </p:txBody>
      </p:sp>
      <p:sp>
        <p:nvSpPr>
          <p:cNvPr id="12" name="Правоъгълник 11"/>
          <p:cNvSpPr/>
          <p:nvPr/>
        </p:nvSpPr>
        <p:spPr>
          <a:xfrm>
            <a:off x="6536418" y="474493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CROSS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8001723" y="260245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RIGHT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авоъгълник 13"/>
          <p:cNvSpPr/>
          <p:nvPr/>
        </p:nvSpPr>
        <p:spPr>
          <a:xfrm>
            <a:off x="2895601" y="4720903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OUTER (UNION)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sz="34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6" name="Table 15"/>
          <p:cNvGraphicFramePr>
            <a:graphicFrameLocks noGrp="1"/>
          </p:cNvGraphicFramePr>
          <p:nvPr/>
        </p:nvGraphicFramePr>
        <p:xfrm>
          <a:off x="1752600" y="2261902"/>
          <a:ext cx="4714792" cy="27511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14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7010400" y="2261901"/>
          <a:ext cx="3124200" cy="2751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02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</TotalTime>
  <Words>2498</Words>
  <Application>Microsoft Office PowerPoint</Application>
  <PresentationFormat>Widescreen</PresentationFormat>
  <Paragraphs>663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Joins, Subqueries and Indices</vt:lpstr>
      <vt:lpstr>Table of Contents</vt:lpstr>
      <vt:lpstr>Questions</vt:lpstr>
      <vt:lpstr>JOINs</vt:lpstr>
      <vt:lpstr>Data from Multiple Tables</vt:lpstr>
      <vt:lpstr>Cartesian Product</vt:lpstr>
      <vt:lpstr>Cartesian Product (2)</vt:lpstr>
      <vt:lpstr>JOINS</vt:lpstr>
      <vt:lpstr>Tables</vt:lpstr>
      <vt:lpstr>INNER JOIN</vt:lpstr>
      <vt:lpstr>LEFT JOIN</vt:lpstr>
      <vt:lpstr>RIGHT JOIN</vt:lpstr>
      <vt:lpstr>OUTER (FULL JOIN)</vt:lpstr>
      <vt:lpstr>UNION of LEFT and RIGHT JOIN</vt:lpstr>
      <vt:lpstr>Cross Join</vt:lpstr>
      <vt:lpstr>Cross Join (2)</vt:lpstr>
      <vt:lpstr>Join Overview</vt:lpstr>
      <vt:lpstr>Join Overview: INNER JOIN</vt:lpstr>
      <vt:lpstr>Join Overview: LEFT JOIN</vt:lpstr>
      <vt:lpstr>Join Overview: RIGHT JOIN</vt:lpstr>
      <vt:lpstr>Problem: Managers</vt:lpstr>
      <vt:lpstr>Solution: Managers</vt:lpstr>
      <vt:lpstr>Subqueries</vt:lpstr>
      <vt:lpstr>Subqueries</vt:lpstr>
      <vt:lpstr>Problem: Higher Salary </vt:lpstr>
      <vt:lpstr>Solution: Higher Salary </vt:lpstr>
      <vt:lpstr>Indices</vt:lpstr>
      <vt:lpstr>Indices</vt:lpstr>
      <vt:lpstr>Clustered Indices</vt:lpstr>
      <vt:lpstr>Non-Clustered Indices</vt:lpstr>
      <vt:lpstr>Indices Syntax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Joins; Subquries; CTE and Indices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84</cp:revision>
  <dcterms:created xsi:type="dcterms:W3CDTF">2018-05-23T13:08:44Z</dcterms:created>
  <dcterms:modified xsi:type="dcterms:W3CDTF">2021-05-12T09:56:26Z</dcterms:modified>
  <cp:category>DB Basics Course @ SoftUni - https://softuni.bg/courses/databases-basics-mysql</cp:category>
</cp:coreProperties>
</file>