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0" r:id="rId50"/>
    <p:sldId id="312" r:id="rId51"/>
    <p:sldId id="31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44FCAF0-D88E-42A2-A1CF-06D7637B371E}">
          <p14:sldIdLst>
            <p14:sldId id="256"/>
            <p14:sldId id="257"/>
            <p14:sldId id="258"/>
          </p14:sldIdLst>
        </p14:section>
        <p14:section name="JDBC Essentials" id="{DE78906B-B06C-4DAA-B051-EABEEC1ED43E}">
          <p14:sldIdLst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  <p14:section name="Statements" id="{DD523300-40B1-4418-AE18-F41AAD81314C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dvanced Concepts" id="{B68586E8-4C99-42A3-BC0B-2B3563AD6474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0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vdar Mitkov" initials="CM" lastIdx="1" clrIdx="0">
    <p:extLst>
      <p:ext uri="{19B8F6BF-5375-455C-9EA6-DF929625EA0E}">
        <p15:presenceInfo xmlns:p15="http://schemas.microsoft.com/office/powerpoint/2012/main" userId="S::chavdar.mitkov@softuni.bg::94fb789c-14ce-453c-a3e5-658244118f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8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6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Maven, Hibernate, Configuration, JPA, Annotations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2283580"/>
            <a:ext cx="9906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677671"/>
            <a:ext cx="9906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9200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0" y="4266305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8600" y="1135246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dirty="0"/>
              <a:t>Dependencies are set with the </a:t>
            </a:r>
            <a:r>
              <a:rPr lang="en-US" sz="3200" b="1" dirty="0">
                <a:solidFill>
                  <a:schemeClr val="bg1"/>
                </a:solidFill>
              </a:rPr>
              <a:t>&lt;dependency&gt; </a:t>
            </a:r>
            <a:r>
              <a:rPr lang="en-US" sz="3000" dirty="0"/>
              <a:t>tag</a:t>
            </a:r>
            <a:r>
              <a:rPr lang="bg-BG" sz="3000" dirty="0"/>
              <a:t>:</a:t>
            </a:r>
            <a:endParaRPr lang="en-US" sz="3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Hibernate Framework</a:t>
            </a:r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08" y="1371958"/>
            <a:ext cx="2731924" cy="2253837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Mapping Java Classes to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dirty="0"/>
              <a:t>It is implemented by the configuration of an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or by using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6" y="3968168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b="1" dirty="0">
                <a:solidFill>
                  <a:schemeClr val="bg1"/>
                </a:solidFill>
              </a:rPr>
              <a:t>Java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1979" y="1116780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Pom.xml explain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4232" y="2372988"/>
            <a:ext cx="9635304" cy="3985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…</a:t>
            </a:r>
          </a:p>
          <a:p>
            <a:pPr lvl="1"/>
            <a:r>
              <a:rPr lang="en-US" sz="1800" noProof="1"/>
              <a:t> &lt;</a:t>
            </a:r>
            <a:r>
              <a:rPr lang="en-US" sz="1800" noProof="1">
                <a:solidFill>
                  <a:schemeClr val="bg1"/>
                </a:solidFill>
              </a:rPr>
              <a:t>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&lt;groupId&gt;org.hibernate&lt;/groupId&gt;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hibernate-core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    &lt;version&gt;5.4.30.Final&lt;/version&gt;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&lt;groupId&gt;mysql&lt;/groupId&gt;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mysql-connector-java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    </a:t>
            </a:r>
          </a:p>
          <a:p>
            <a:pPr lvl="1"/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/dependencies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4232" y="1767080"/>
            <a:ext cx="96353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9521" y="3657600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54121" y="5329213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(2)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204" y="1744236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6204" y="1229497"/>
            <a:ext cx="100727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00900" y="1990328"/>
            <a:ext cx="2057400" cy="440242"/>
          </a:xfrm>
          <a:prstGeom prst="wedgeRoundRectCallout">
            <a:avLst>
              <a:gd name="adj1" fmla="val -63400"/>
              <a:gd name="adj2" fmla="val 134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9600" y="49530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Dialect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6000" y="59940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1886339"/>
            <a:ext cx="10287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name="hibernate.connection.url"&gt;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jdbc:mysql://localhost:3306/school?createDatabaseIfNotExist=true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371600"/>
            <a:ext cx="10287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4000" y="2977130"/>
            <a:ext cx="2514600" cy="370803"/>
          </a:xfrm>
          <a:prstGeom prst="wedgeRoundRectCallout">
            <a:avLst>
              <a:gd name="adj1" fmla="val -54173"/>
              <a:gd name="adj2" fmla="val -501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61008" y="3617200"/>
            <a:ext cx="915988" cy="440242"/>
          </a:xfrm>
          <a:prstGeom prst="wedgeRoundRectCallout">
            <a:avLst>
              <a:gd name="adj1" fmla="val -84068"/>
              <a:gd name="adj2" fmla="val -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36414" y="4694869"/>
            <a:ext cx="840582" cy="440242"/>
          </a:xfrm>
          <a:prstGeom prst="wedgeRoundRectCallout">
            <a:avLst>
              <a:gd name="adj1" fmla="val -86126"/>
              <a:gd name="adj2" fmla="val -32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36414" y="5770117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strategy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7804" y="2207380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noProof="1">
                <a:effectLst/>
              </a:rPr>
              <a:t>…</a:t>
            </a:r>
          </a:p>
          <a:p>
            <a:pPr lvl="1"/>
            <a:r>
              <a:rPr lang="en-US" noProof="1">
                <a:effectLst/>
              </a:rPr>
              <a:t>        &lt;!-- List of XML mapping files --&gt;</a:t>
            </a:r>
          </a:p>
          <a:p>
            <a:pPr lvl="1"/>
            <a:r>
              <a:rPr lang="en-US" noProof="1">
                <a:effectLst/>
              </a:rPr>
              <a:t>        &lt;mapping resource="</a:t>
            </a:r>
            <a:r>
              <a:rPr lang="en-US" noProof="1">
                <a:solidFill>
                  <a:schemeClr val="bg1"/>
                </a:solidFill>
                <a:effectLst/>
              </a:rPr>
              <a:t>student.hbm.xml</a:t>
            </a:r>
            <a:r>
              <a:rPr lang="en-US" noProof="1">
                <a:effectLst/>
              </a:rPr>
              <a:t>"/&gt;</a:t>
            </a:r>
          </a:p>
          <a:p>
            <a:pPr lvl="1"/>
            <a:r>
              <a:rPr lang="en-US" noProof="1">
                <a:effectLst/>
              </a:rPr>
              <a:t>    &lt;/session-factory&gt;</a:t>
            </a:r>
          </a:p>
          <a:p>
            <a:pPr lvl="1"/>
            <a:r>
              <a:rPr lang="en-US" noProof="1">
                <a:effectLst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7804" y="1692641"/>
            <a:ext cx="73295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2500" y="3505200"/>
            <a:ext cx="2209800" cy="440242"/>
          </a:xfrm>
          <a:prstGeom prst="wedgeRoundRectCallout">
            <a:avLst>
              <a:gd name="adj1" fmla="val -39717"/>
              <a:gd name="adj2" fmla="val -916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POJO (Plain Old Java Objects) + XML mappings</a:t>
            </a:r>
          </a:p>
          <a:p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95902" y="2209800"/>
            <a:ext cx="75294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class </a:t>
            </a:r>
            <a:r>
              <a:rPr lang="en-US" dirty="0">
                <a:solidFill>
                  <a:schemeClr val="bg1"/>
                </a:solidFill>
              </a:rPr>
              <a:t>Student</a:t>
            </a:r>
            <a:r>
              <a:rPr lang="en-US" dirty="0"/>
              <a:t> {</a:t>
            </a:r>
          </a:p>
          <a:p>
            <a:r>
              <a:rPr lang="en-US" dirty="0"/>
              <a:t>  private long id;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Student() {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// Getters and setters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Mapping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0600" y="1921698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effectLst/>
              </a:rPr>
              <a:t>&lt;?xml version="1.0" encoding="utf-8"?&gt;</a:t>
            </a:r>
          </a:p>
          <a:p>
            <a:pPr lvl="1"/>
            <a:r>
              <a:rPr lang="en-US" noProof="1">
                <a:effectLst/>
              </a:rPr>
              <a:t>&lt;!DOCTYPE </a:t>
            </a:r>
            <a:r>
              <a:rPr lang="en-US" noProof="1">
                <a:solidFill>
                  <a:schemeClr val="bg1"/>
                </a:solidFill>
                <a:effectLst/>
              </a:rPr>
              <a:t>hibernate-mapping</a:t>
            </a:r>
            <a:r>
              <a:rPr lang="en-US" noProof="1">
                <a:effectLst/>
              </a:rPr>
              <a:t> PUBLIC</a:t>
            </a:r>
          </a:p>
          <a:p>
            <a:pPr lvl="1"/>
            <a:r>
              <a:rPr lang="en-US" noProof="1">
                <a:effectLst/>
              </a:rPr>
              <a:t>        "-//Hibernate/Hibernate Mapping DTD//EN"</a:t>
            </a:r>
          </a:p>
          <a:p>
            <a:pPr lvl="1"/>
            <a:r>
              <a:rPr lang="en-US" noProof="1">
                <a:effectLst/>
              </a:rPr>
              <a:t>        "http://www.hibernate.org/dtd/hibernate-mapping-3.0.dtd"&gt;</a:t>
            </a:r>
          </a:p>
          <a:p>
            <a:pPr lvl="1"/>
            <a:endParaRPr lang="en-US" noProof="1">
              <a:effectLst/>
            </a:endParaRPr>
          </a:p>
          <a:p>
            <a:pPr lvl="1"/>
            <a:r>
              <a:rPr lang="en-US" noProof="1">
                <a:effectLst/>
              </a:rPr>
              <a:t>&lt;hibernate-mapping&gt;</a:t>
            </a:r>
          </a:p>
          <a:p>
            <a:pPr lvl="1"/>
            <a:r>
              <a:rPr lang="en-US" noProof="1">
                <a:effectLst/>
              </a:rPr>
              <a:t>    &lt;class name="</a:t>
            </a:r>
            <a:r>
              <a:rPr lang="en-US" noProof="1">
                <a:solidFill>
                  <a:schemeClr val="bg1"/>
                </a:solidFill>
                <a:effectLst/>
              </a:rPr>
              <a:t>entities.Student</a:t>
            </a:r>
            <a:r>
              <a:rPr lang="en-US" noProof="1">
                <a:effectLst/>
              </a:rPr>
              <a:t>" table="</a:t>
            </a:r>
            <a:r>
              <a:rPr lang="en-US" noProof="1">
                <a:solidFill>
                  <a:schemeClr val="bg1"/>
                </a:solidFill>
                <a:effectLst/>
              </a:rPr>
              <a:t>students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&lt;id name="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 column="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    &lt;generator class="identity" /&gt;</a:t>
            </a:r>
          </a:p>
          <a:p>
            <a:pPr lvl="1"/>
            <a:r>
              <a:rPr lang="en-US" noProof="1">
                <a:effectLst/>
              </a:rPr>
              <a:t>        &lt;/id&gt;</a:t>
            </a:r>
          </a:p>
          <a:p>
            <a:pPr lvl="1"/>
            <a:r>
              <a:rPr lang="en-US" noProof="1">
                <a:effectLst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0600" y="1412214"/>
            <a:ext cx="1035226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file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mapping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3619" y="4402440"/>
            <a:ext cx="2151268" cy="440242"/>
          </a:xfrm>
          <a:prstGeom prst="wedgeRoundRectCallout">
            <a:avLst>
              <a:gd name="adj1" fmla="val -62964"/>
              <a:gd name="adj2" fmla="val -25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Maven.</a:t>
            </a:r>
          </a:p>
          <a:p>
            <a:r>
              <a:rPr lang="en-US" sz="3400" dirty="0"/>
              <a:t>Hibernate Framework.</a:t>
            </a:r>
          </a:p>
          <a:p>
            <a:r>
              <a:rPr lang="en-US" sz="3400" dirty="0"/>
              <a:t>Java Persistence API.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8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Mapping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2" y="3313739"/>
            <a:ext cx="1112519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	&lt;property name="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first_name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  &lt;/class&gt;</a:t>
            </a:r>
          </a:p>
          <a:p>
            <a:pPr lvl="1"/>
            <a:r>
              <a:rPr lang="en-US" noProof="1"/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2" y="2799000"/>
            <a:ext cx="11125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798" y="3093618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Sessions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1737886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class Main {</a:t>
            </a:r>
          </a:p>
          <a:p>
            <a:pPr lvl="1"/>
            <a:r>
              <a:rPr lang="en-US" noProof="1"/>
              <a:t>    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Configuration</a:t>
            </a:r>
            <a:r>
              <a:rPr lang="en-US" noProof="1"/>
              <a:t> cfg = new Configuration();</a:t>
            </a:r>
          </a:p>
          <a:p>
            <a:pPr lvl="1"/>
            <a:r>
              <a:rPr lang="en-US" noProof="1"/>
              <a:t>        cfg.configure();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SessionFactory</a:t>
            </a:r>
            <a:r>
              <a:rPr lang="en-US" noProof="1"/>
              <a:t> sessionFactory =</a:t>
            </a:r>
          </a:p>
          <a:p>
            <a:pPr lvl="1"/>
            <a:r>
              <a:rPr lang="en-US" noProof="1"/>
              <a:t>                cfg.buildSessionFactory();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</a:t>
            </a:r>
            <a:r>
              <a:rPr lang="en-US" noProof="1"/>
              <a:t> session = sessionFactory.openSession();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// Your Code Here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984" y="1223147"/>
            <a:ext cx="8763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5501193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commit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7426" y="2858590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Registry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63866" y="4284158"/>
            <a:ext cx="1256337" cy="440242"/>
          </a:xfrm>
          <a:prstGeom prst="wedgeRoundRectCallout">
            <a:avLst>
              <a:gd name="adj1" fmla="val -39698"/>
              <a:gd name="adj2" fmla="val -810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Save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2200" y="1887944"/>
            <a:ext cx="7467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l"/>
            <a:r>
              <a:rPr lang="en-US" noProof="1"/>
              <a:t>public static void main(String[] args) {</a:t>
            </a:r>
          </a:p>
          <a:p>
            <a:pPr lvl="1" algn="l"/>
            <a:r>
              <a:rPr lang="en-US" noProof="1"/>
              <a:t>	//…</a:t>
            </a:r>
          </a:p>
          <a:p>
            <a:pPr lvl="1" algn="l"/>
            <a:r>
              <a:rPr lang="en-US" noProof="1"/>
              <a:t>     session.beginTransaction();</a:t>
            </a:r>
          </a:p>
          <a:p>
            <a:pPr lvl="1" algn="l"/>
            <a:r>
              <a:rPr lang="en-US" noProof="1"/>
              <a:t>	</a:t>
            </a:r>
          </a:p>
          <a:p>
            <a:pPr lvl="1" algn="l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example = new Student();</a:t>
            </a:r>
          </a:p>
          <a:p>
            <a:pPr lvl="1" algn="l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save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example</a:t>
            </a:r>
            <a:r>
              <a:rPr lang="en-US" noProof="1"/>
              <a:t>);</a:t>
            </a:r>
          </a:p>
          <a:p>
            <a:pPr lvl="1" algn="l"/>
            <a:endParaRPr lang="en-US" noProof="1"/>
          </a:p>
          <a:p>
            <a:pPr lvl="1" algn="l"/>
            <a:r>
              <a:rPr lang="en-US" noProof="1"/>
              <a:t>      	session.getTransaction().commit();</a:t>
            </a:r>
          </a:p>
          <a:p>
            <a:pPr lvl="1" algn="l"/>
            <a:r>
              <a:rPr lang="en-US" noProof="1"/>
              <a:t>      	session.close();</a:t>
            </a:r>
          </a:p>
          <a:p>
            <a:pPr lvl="1" algn="l"/>
            <a:r>
              <a:rPr lang="en-US" noProof="1"/>
              <a:t>    }</a:t>
            </a:r>
            <a:br>
              <a:rPr lang="en-US" noProof="1"/>
            </a:br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2200" y="1373205"/>
            <a:ext cx="746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43800" y="3956516"/>
            <a:ext cx="1905000" cy="440242"/>
          </a:xfrm>
          <a:prstGeom prst="wedgeRoundRectCallout">
            <a:avLst>
              <a:gd name="adj1" fmla="val -63253"/>
              <a:gd name="adj2" fmla="val -343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Get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6798" y="2180130"/>
            <a:ext cx="1104900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…</a:t>
            </a:r>
          </a:p>
          <a:p>
            <a:pPr lvl="1"/>
            <a:r>
              <a:rPr lang="en-US" noProof="1"/>
              <a:t>        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session.</a:t>
            </a:r>
            <a:r>
              <a:rPr lang="en-US" noProof="1">
                <a:solidFill>
                  <a:schemeClr val="bg1"/>
                </a:solidFill>
              </a:rPr>
              <a:t>get</a:t>
            </a:r>
            <a:r>
              <a:rPr lang="en-US" noProof="1"/>
              <a:t>(Student.class, </a:t>
            </a:r>
            <a:r>
              <a:rPr lang="en-US" noProof="1">
                <a:solidFill>
                  <a:schemeClr val="bg1"/>
                </a:solidFill>
              </a:rPr>
              <a:t>1L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 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6798" y="1665391"/>
            <a:ext cx="11049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000" y="3969000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40698" y="1718213"/>
            <a:ext cx="92964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// 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	List&lt;Student&gt; studentList = </a:t>
            </a:r>
          </a:p>
          <a:p>
            <a:pPr lvl="1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createQuery</a:t>
            </a:r>
            <a:r>
              <a:rPr lang="en-US" noProof="1"/>
              <a:t>("FROM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" ,							 Student.class).list();</a:t>
            </a:r>
          </a:p>
          <a:p>
            <a:pPr lvl="1"/>
            <a:r>
              <a:rPr lang="en-US" noProof="1"/>
              <a:t>        for (Student student : studentList) {</a:t>
            </a:r>
          </a:p>
          <a:p>
            <a:pPr lvl="1"/>
            <a:r>
              <a:rPr lang="en-US" noProof="1"/>
              <a:t>            System.out.println(student.getId());</a:t>
            </a:r>
          </a:p>
          <a:p>
            <a:pPr lvl="1"/>
            <a:r>
              <a:rPr lang="en-US" noProof="1"/>
              <a:t>        }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40698" y="1203474"/>
            <a:ext cx="92964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76000" y="3069000"/>
            <a:ext cx="2590800" cy="440242"/>
          </a:xfrm>
          <a:prstGeom prst="wedgeRoundRectCallout">
            <a:avLst>
              <a:gd name="adj1" fmla="val -26270"/>
              <a:gd name="adj2" fmla="val 746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– HQL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1952" y="1784015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81952" y="124386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81952" y="3639266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81952" y="3086284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5604" y="5393620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AS s </a:t>
            </a:r>
          </a:p>
          <a:p>
            <a:pPr lvl="1"/>
            <a:r>
              <a:rPr lang="en-US" noProof="1"/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5604" y="4844453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JOIN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Criteria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1651645"/>
            <a:ext cx="10148996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public static void main(String[] args)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//…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session.beginTransaction();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CriteriaBuilder</a:t>
            </a:r>
            <a:r>
              <a:rPr lang="en-US" sz="2000" noProof="1">
                <a:solidFill>
                  <a:srgbClr val="234465"/>
                </a:solidFill>
              </a:rPr>
              <a:t> builder = session.getCriteriaBuilder();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CriteriaQuery</a:t>
            </a:r>
            <a:r>
              <a:rPr lang="en-US" sz="2000" noProof="1">
                <a:solidFill>
                  <a:srgbClr val="234465"/>
                </a:solidFill>
              </a:rPr>
              <a:t> criteria = builder.</a:t>
            </a:r>
            <a:r>
              <a:rPr lang="en-US" sz="2000" noProof="1">
                <a:solidFill>
                  <a:schemeClr val="bg1"/>
                </a:solidFill>
              </a:rPr>
              <a:t>createQuery()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pPr lvl="1">
              <a:defRPr/>
            </a:pPr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Root</a:t>
            </a:r>
            <a:r>
              <a:rPr lang="en-US" sz="2000" noProof="1">
                <a:solidFill>
                  <a:schemeClr val="tx1"/>
                </a:solidFill>
              </a:rPr>
              <a:t>&lt;Student</a:t>
            </a:r>
            <a:r>
              <a:rPr lang="en-US" sz="2000" noProof="1">
                <a:solidFill>
                  <a:srgbClr val="234465"/>
                </a:solidFill>
              </a:rPr>
              <a:t>&gt; r = criteria.</a:t>
            </a:r>
            <a:r>
              <a:rPr lang="en-US" sz="2000" noProof="1">
                <a:solidFill>
                  <a:schemeClr val="bg1"/>
                </a:solidFill>
              </a:rPr>
              <a:t>from</a:t>
            </a:r>
            <a:r>
              <a:rPr lang="en-US" sz="2000" noProof="1">
                <a:solidFill>
                  <a:srgbClr val="234465"/>
                </a:solidFill>
              </a:rPr>
              <a:t>(Student.class);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criteria.select(r).</a:t>
            </a:r>
            <a:r>
              <a:rPr lang="en-US" sz="2000" noProof="1">
                <a:solidFill>
                  <a:schemeClr val="bg1"/>
                </a:solidFill>
              </a:rPr>
              <a:t>where</a:t>
            </a:r>
            <a:r>
              <a:rPr lang="en-US" sz="2000" noProof="1">
                <a:solidFill>
                  <a:srgbClr val="234465"/>
                </a:solidFill>
              </a:rPr>
              <a:t>(builder.</a:t>
            </a:r>
            <a:r>
              <a:rPr lang="en-US" sz="2000" noProof="1">
                <a:solidFill>
                  <a:schemeClr val="bg1"/>
                </a:solidFill>
              </a:rPr>
              <a:t>like</a:t>
            </a:r>
            <a:r>
              <a:rPr lang="en-US" sz="2000" noProof="1">
                <a:solidFill>
                  <a:srgbClr val="234465"/>
                </a:solidFill>
              </a:rPr>
              <a:t>(r.get("</a:t>
            </a:r>
            <a:r>
              <a:rPr lang="en-US" sz="2000" noProof="1">
                <a:solidFill>
                  <a:schemeClr val="bg1"/>
                </a:solidFill>
              </a:rPr>
              <a:t>name</a:t>
            </a:r>
            <a:r>
              <a:rPr lang="en-US" sz="2000" noProof="1">
                <a:solidFill>
                  <a:srgbClr val="234465"/>
                </a:solidFill>
              </a:rPr>
              <a:t>"),"</a:t>
            </a:r>
            <a:r>
              <a:rPr lang="en-US" sz="2000" noProof="1">
                <a:solidFill>
                  <a:schemeClr val="bg1"/>
                </a:solidFill>
              </a:rPr>
              <a:t>P%</a:t>
            </a:r>
            <a:r>
              <a:rPr lang="en-US" sz="2000" noProof="1">
                <a:solidFill>
                  <a:srgbClr val="234465"/>
                </a:solidFill>
              </a:rPr>
              <a:t>"));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List&lt;Student&gt; studentList = 	session.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>
                <a:solidFill>
                  <a:srgbClr val="234465"/>
                </a:solidFill>
              </a:rPr>
              <a:t>(</a:t>
            </a:r>
            <a:r>
              <a:rPr lang="en-US" sz="2000" noProof="1">
                <a:solidFill>
                  <a:schemeClr val="bg1"/>
                </a:solidFill>
              </a:rPr>
              <a:t>criteria</a:t>
            </a:r>
            <a:r>
              <a:rPr lang="en-US" sz="2000" noProof="1">
                <a:solidFill>
                  <a:srgbClr val="234465"/>
                </a:solidFill>
              </a:rPr>
              <a:t>).getResultList();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for (Student student : studentList)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    System.out.println(student.getName());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}</a:t>
            </a:r>
          </a:p>
          <a:p>
            <a:pPr lvl="1">
              <a:defRPr/>
            </a:pPr>
            <a:endParaRPr lang="en-US" sz="2000" noProof="1">
              <a:solidFill>
                <a:srgbClr val="234465"/>
              </a:solidFill>
            </a:endParaRP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session.getTransaction().commit();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session.close();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136906"/>
            <a:ext cx="101489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noProof="1">
                <a:solidFill>
                  <a:srgbClr val="234465"/>
                </a:solidFill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9392" y="4038600"/>
            <a:ext cx="2590800" cy="685800"/>
          </a:xfrm>
          <a:prstGeom prst="wedgeRoundRectCallout">
            <a:avLst>
              <a:gd name="adj1" fmla="val -70641"/>
              <a:gd name="adj2" fmla="val -12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Get list of objects by criteria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API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8070" y="5486401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066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ORM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About JPA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98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600" dirty="0"/>
              <a:t>Database persistence technology </a:t>
            </a:r>
            <a:br>
              <a:rPr lang="en-US" sz="3600" dirty="0"/>
            </a:br>
            <a:r>
              <a:rPr lang="en-US" sz="3600" dirty="0"/>
              <a:t>   for Java (</a:t>
            </a:r>
            <a:r>
              <a:rPr lang="en-US" sz="3600" b="1" dirty="0">
                <a:solidFill>
                  <a:schemeClr val="bg1"/>
                </a:solidFill>
              </a:rPr>
              <a:t>official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standard</a:t>
            </a:r>
            <a:r>
              <a:rPr lang="en-US" sz="36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Implemented by many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engines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br>
              <a:rPr lang="en-US" sz="3200" dirty="0">
                <a:solidFill>
                  <a:srgbClr val="F3CD60"/>
                </a:solidFill>
              </a:rPr>
            </a:br>
            <a:r>
              <a:rPr lang="en-US" sz="3200" dirty="0">
                <a:solidFill>
                  <a:srgbClr val="F3CD60"/>
                </a:solidFill>
              </a:rPr>
              <a:t>	</a:t>
            </a:r>
            <a:r>
              <a:rPr lang="en-US" sz="3200" b="1" dirty="0">
                <a:solidFill>
                  <a:schemeClr val="bg1"/>
                </a:solidFill>
              </a:rPr>
              <a:t>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EclipseLink</a:t>
            </a:r>
            <a:r>
              <a:rPr lang="en-US" sz="3200" dirty="0"/>
              <a:t>, etc.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94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Create, read, update, delete +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724400"/>
            <a:ext cx="2054530" cy="165825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8800" b="1" u="sng" dirty="0">
                <a:solidFill>
                  <a:srgbClr val="FFA000"/>
                </a:solidFill>
              </a:rPr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b="1" dirty="0">
                <a:solidFill>
                  <a:schemeClr val="bg1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(e.g., validation)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09557" y="1786548"/>
            <a:ext cx="9582174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>
                <a:solidFill>
                  <a:schemeClr val="bg1"/>
                </a:solidFill>
              </a:rPr>
              <a:t>@Entity @Table(name = "students")</a:t>
            </a:r>
          </a:p>
          <a:p>
            <a:pPr lvl="1"/>
            <a:r>
              <a:rPr lang="en-US" sz="2400" noProof="1"/>
              <a:t>public class Student {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@Id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@GeneratedValue(strategy = GenerationType.IDENTITY)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"id")</a:t>
            </a:r>
          </a:p>
          <a:p>
            <a:pPr lvl="1"/>
            <a:r>
              <a:rPr lang="en-US" sz="2400" noProof="1"/>
              <a:t>    private long id;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"name", length = 50)</a:t>
            </a:r>
          </a:p>
          <a:p>
            <a:pPr lvl="1"/>
            <a:r>
              <a:rPr lang="en-US" sz="2400" noProof="1"/>
              <a:t>    private String name;</a:t>
            </a:r>
          </a:p>
          <a:p>
            <a:pPr lvl="1"/>
            <a:endParaRPr lang="en-US" sz="2400" noProof="1"/>
          </a:p>
          <a:p>
            <a:pPr lvl="1"/>
            <a:r>
              <a:rPr lang="en-US" sz="2400" noProof="1"/>
              <a:t>	</a:t>
            </a:r>
            <a:r>
              <a:rPr lang="en-US" sz="2400" noProof="1">
                <a:solidFill>
                  <a:schemeClr val="accent2"/>
                </a:solidFill>
              </a:rPr>
              <a:t>// Getters and setters </a:t>
            </a:r>
          </a:p>
          <a:p>
            <a:pPr lvl="1"/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00937" y="1242759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96937" y="1927177"/>
            <a:ext cx="2160472" cy="440242"/>
          </a:xfrm>
          <a:prstGeom prst="wedgeRoundRectCallout">
            <a:avLst>
              <a:gd name="adj1" fmla="val -65011"/>
              <a:gd name="adj2" fmla="val -176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table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2112" y="2609610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731720" y="2474789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08061" y="3410374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935137" y="3854477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and length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231000" y="4616477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@Basic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 Specifies non-constraint fields explicitly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@Transient </a:t>
            </a:r>
            <a:r>
              <a:rPr lang="en-US" dirty="0"/>
              <a:t>- Specifies the property that is not persistent, i.e., </a:t>
            </a:r>
            <a:br>
              <a:rPr lang="en-US" dirty="0"/>
            </a:br>
            <a:r>
              <a:rPr lang="en-US" dirty="0"/>
              <a:t>the 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specifies how the identity </a:t>
            </a:r>
            <a:br>
              <a:rPr lang="en-US" dirty="0"/>
            </a:br>
            <a:r>
              <a:rPr lang="en-US" dirty="0"/>
              <a:t>attribute can be initialized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Automatic, manual, or value taken from a sequence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5908" y="1758880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&lt;project xmlns="http://maven.apache.org/POM/4.0.0" xmlns:xsi="http://www.w3.org/2001/XMLSchema-instance"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    xsi:schemaLocation="http://maven.apache.org/POM/4.0.0 	http://maven.apache.org/maven-v4_0_0.xsd"&gt;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&lt;modelVersion&gt;4.0.0&lt;/modelVersion&gt;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&lt;groupId&gt;com.javawebtutor&lt;/groupId&gt;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&lt;artifactId&gt;JPAMavenExample&lt;/artifactId&gt;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&lt;packaging&gt;jar&lt;/packaging&gt;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&lt;version&gt;1.0-SNAPSHOT&lt;/version&gt;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&lt;name&gt;JPAMavenExample&lt;/name&gt;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&lt;url&gt;http://maven.apache.org&lt;/url&gt;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5908" y="1213363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&lt;dependencies&gt;</a:t>
            </a:r>
          </a:p>
          <a:p>
            <a:pPr lvl="1"/>
            <a:r>
              <a:rPr lang="en-US" noProof="1"/>
              <a:t>	   &lt;dependency&gt;</a:t>
            </a:r>
          </a:p>
          <a:p>
            <a:pPr lvl="1"/>
            <a:r>
              <a:rPr lang="en-US" noProof="1"/>
              <a:t>            &lt;groupId&gt;javax.persistence&lt;/groupId&gt;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javax.persistence-api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&lt;version&gt;2.2&lt;/version&gt;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&lt;version&gt;5.4.30.Final&lt;/version&gt;</a:t>
            </a:r>
          </a:p>
          <a:p>
            <a:pPr lvl="1"/>
            <a:r>
              <a:rPr lang="en-US" noProof="1"/>
              <a:t>	  &lt;/dependency&gt;</a:t>
            </a:r>
          </a:p>
          <a:p>
            <a:pPr lvl="1"/>
            <a:r>
              <a:rPr lang="en-US" noProof="1"/>
              <a:t>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2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    	   &lt;dependency&gt;</a:t>
            </a:r>
          </a:p>
          <a:p>
            <a:pPr lvl="1"/>
            <a:r>
              <a:rPr lang="en-US" noProof="1"/>
              <a:t>		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&lt;version&gt;8.0.25&lt;/version&gt;</a:t>
            </a:r>
          </a:p>
          <a:p>
            <a:pPr lvl="1"/>
            <a:r>
              <a:rPr lang="en-US" noProof="1"/>
              <a:t>	   &lt;/dependency&gt;</a:t>
            </a:r>
          </a:p>
          <a:p>
            <a:pPr lvl="1"/>
            <a:r>
              <a:rPr lang="en-US" noProof="1"/>
              <a:t>    &lt;/dependencies&gt;</a:t>
            </a:r>
          </a:p>
          <a:p>
            <a:pPr lvl="1"/>
            <a:r>
              <a:rPr lang="en-US" noProof="1"/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0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8454" y="2723184"/>
            <a:ext cx="10655092" cy="37892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50000"/>
              </a:lnSpc>
            </a:pPr>
            <a:r>
              <a:rPr lang="en-US" sz="2000" noProof="1"/>
              <a:t>&lt;?xml version="1.0" encoding="UTF-8"?&gt;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&lt;persistence xmlns="http://java.sun.com/xml/ns/persistence" version="2.0"&gt;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&lt;persistence-unit name="school"&gt;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&lt;properties&gt;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hibernate.connection.url</a:t>
            </a:r>
            <a:r>
              <a:rPr lang="en-US" sz="2000" noProof="1"/>
              <a:t>" value="jdbc:mysql://localhost:3306/school?createDatabaseIfNotExist=true"/&gt;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hibernate.connection.driver_class</a:t>
            </a:r>
            <a:r>
              <a:rPr lang="en-US" sz="2000" noProof="1"/>
              <a:t>" value="com.mysql.jdbc.Driver"/&gt;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8454" y="2177668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F1385A-1697-49BC-A1BA-61385181C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454" y="1316756"/>
            <a:ext cx="10412546" cy="76224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/>
              <a:t>Create new </a:t>
            </a:r>
            <a:r>
              <a:rPr lang="en-US" dirty="0"/>
              <a:t>directory </a:t>
            </a:r>
            <a:r>
              <a:rPr lang="en-US" b="1" dirty="0">
                <a:solidFill>
                  <a:schemeClr val="bg1"/>
                </a:solidFill>
              </a:rPr>
              <a:t>META-INF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 folder. After that place persistence.xml in 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2229474"/>
            <a:ext cx="11212348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sz="2200" noProof="1"/>
              <a:t>	… 	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hibernate.connection.username</a:t>
            </a:r>
            <a:r>
              <a:rPr lang="en-US" sz="2200" noProof="1"/>
              <a:t>" value="root"/&gt;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hibernate.connection.password</a:t>
            </a:r>
            <a:r>
              <a:rPr lang="en-US" sz="2200" noProof="1"/>
              <a:t>" value="1234"/&gt;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hibernate.dialect</a:t>
            </a:r>
            <a:r>
              <a:rPr lang="en-US" sz="2200" noProof="1"/>
              <a:t>" value="org.hibernate.dialect.MySQL8Dialect"/&gt;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hibernate.hbm2ddl.auto</a:t>
            </a:r>
            <a:r>
              <a:rPr lang="en-US" sz="2200" noProof="1"/>
              <a:t>" value="update"/&gt;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hibernate.show_sql</a:t>
            </a:r>
            <a:r>
              <a:rPr lang="en-US" sz="2200" noProof="1"/>
              <a:t>" value = "true" /&gt;</a:t>
            </a:r>
          </a:p>
          <a:p>
            <a:pPr lvl="1"/>
            <a:r>
              <a:rPr lang="en-US" sz="2200" noProof="1"/>
              <a:t>      &lt;/properties&gt;</a:t>
            </a:r>
          </a:p>
          <a:p>
            <a:pPr lvl="1"/>
            <a:r>
              <a:rPr lang="en-US" sz="2200" noProof="1"/>
              <a:t>   &lt;/persistence-unit&gt;</a:t>
            </a:r>
          </a:p>
          <a:p>
            <a:pPr lvl="1"/>
            <a:r>
              <a:rPr lang="en-US" sz="2200" noProof="1"/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714736"/>
            <a:ext cx="112123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Save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314" y="2121008"/>
            <a:ext cx="10671686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EntityManagerFactory</a:t>
            </a:r>
            <a:r>
              <a:rPr lang="en-US" noProof="1"/>
              <a:t> emf = Persistence.createEntityManagerFactory("school");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</a:t>
            </a:r>
            <a:r>
              <a:rPr lang="en-US" noProof="1"/>
              <a:t> em = emf.</a:t>
            </a:r>
            <a:r>
              <a:rPr lang="en-US" noProof="1">
                <a:solidFill>
                  <a:schemeClr val="bg1"/>
                </a:solidFill>
              </a:rPr>
              <a:t>createEntityManager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new Student("Teo");</a:t>
            </a:r>
          </a:p>
          <a:p>
            <a:pPr lvl="1"/>
            <a:r>
              <a:rPr lang="en-US" noProof="1"/>
              <a:t>        em.</a:t>
            </a:r>
            <a:r>
              <a:rPr lang="en-US" noProof="1">
                <a:solidFill>
                  <a:schemeClr val="bg1"/>
                </a:solidFill>
              </a:rPr>
              <a:t>persist</a:t>
            </a:r>
            <a:r>
              <a:rPr lang="en-US" noProof="1"/>
              <a:t>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314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Main.java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Maven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0" cy="2819400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Project Management and Comprehension 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5" name="Down Arrow 4"/>
          <p:cNvSpPr/>
          <p:nvPr/>
        </p:nvSpPr>
        <p:spPr>
          <a:xfrm>
            <a:off x="2561053" y="2501688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230145" y="4160692"/>
            <a:ext cx="442496" cy="3167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265252" y="5559587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09602" y="1377634"/>
            <a:ext cx="4510199" cy="933335"/>
            <a:chOff x="405418" y="1188760"/>
            <a:chExt cx="4926994" cy="933335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699690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2" y="3020661"/>
            <a:ext cx="4510199" cy="931121"/>
            <a:chOff x="405418" y="1245667"/>
            <a:chExt cx="4926994" cy="931121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24566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561053" y="4119093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09602" y="4611983"/>
            <a:ext cx="4510199" cy="1768140"/>
            <a:chOff x="405418" y="1239645"/>
            <a:chExt cx="4926994" cy="1768140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239645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getTransaction()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find() / createQuery()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persist()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67501" y="2596410"/>
            <a:ext cx="3428999" cy="1767937"/>
            <a:chOff x="405418" y="1239847"/>
            <a:chExt cx="4926994" cy="1767937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23984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setParameter()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getResultList()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getSingleResult()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67500" y="4889019"/>
            <a:ext cx="3429000" cy="1490080"/>
            <a:chOff x="405418" y="1240706"/>
            <a:chExt cx="4926994" cy="1490080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240706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begin()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commit()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844200" y="1466208"/>
            <a:ext cx="158580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443185" y="2205443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344689" y="3607312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12252" y="3235637"/>
            <a:ext cx="1442866" cy="1490725"/>
            <a:chOff x="405418" y="1248579"/>
            <a:chExt cx="4926994" cy="1490725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248579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id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field1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200" y="5446674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443185" y="4997681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775989" y="1383328"/>
            <a:ext cx="34290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237406" y="150314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237690" y="1597656"/>
            <a:ext cx="400022" cy="3046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4922" y="2300708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6646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3189" y="2751837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5668" y="5187975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50285" y="5363749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3001" y="2882182"/>
            <a:ext cx="2827945" cy="1400894"/>
            <a:chOff x="405418" y="1138413"/>
            <a:chExt cx="4926994" cy="1669638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38413"/>
              <a:ext cx="4926994" cy="613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0536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a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4545" y="2403346"/>
            <a:ext cx="3293888" cy="2397254"/>
            <a:chOff x="7923212" y="2674848"/>
            <a:chExt cx="3293888" cy="2397254"/>
          </a:xfrm>
          <a:solidFill>
            <a:srgbClr val="F3F4F6"/>
          </a:solidFill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grpFill/>
            <a:ln w="19050">
              <a:solidFill>
                <a:schemeClr val="tx1">
                  <a:alpha val="9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  <a:grpFill/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7246" y="3760595"/>
            <a:ext cx="381000" cy="104496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2764" y="5049753"/>
            <a:ext cx="840636" cy="841361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77" y="5003219"/>
            <a:ext cx="1032919" cy="1182727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55737" y="3252385"/>
            <a:ext cx="2960908" cy="458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5737" y="3668860"/>
            <a:ext cx="2960908" cy="4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/>
      <p:bldP spid="23" grpId="0"/>
      <p:bldP spid="33" grpId="0" animBg="1"/>
      <p:bldP spid="34" grpId="0" animBg="1"/>
      <p:bldP spid="21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Entity Object Life Cycle </a:t>
            </a:r>
            <a:endParaRPr lang="bg-BG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28038" y="2176888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67566" y="2721969"/>
            <a:ext cx="326105" cy="69807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67311" y="4287945"/>
            <a:ext cx="361641" cy="745713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16316" y="2131992"/>
            <a:ext cx="315322" cy="85433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60553" y="3392545"/>
            <a:ext cx="292064" cy="62925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18160" y="3130935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14783" y="4352556"/>
            <a:ext cx="348821" cy="7700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06223" y="2185253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878233" y="5218094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2212" y="3416107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2383" y="3753885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3134" y="1735309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7934" y="1760074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7832" y="1821689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2127444"/>
            <a:ext cx="196823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New /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466" y="2310155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488" y="4721072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62" y="3100000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404" y="442013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441471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34181" y="2854116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381783" y="2964353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178156" y="5204242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Write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50939"/>
            <a:ext cx="9551988" cy="5373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persist() </a:t>
            </a:r>
            <a:r>
              <a:rPr lang="en-US" dirty="0"/>
              <a:t>– persists given entity object into the DB </a:t>
            </a:r>
            <a:br>
              <a:rPr lang="en-US" dirty="0"/>
            </a:br>
            <a:r>
              <a:rPr lang="en-US" dirty="0"/>
              <a:t>(SQL INSERT)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 </a:t>
            </a:r>
            <a:r>
              <a:rPr lang="en-US" dirty="0"/>
              <a:t>– deletes given entity into the DB </a:t>
            </a:r>
            <a:br>
              <a:rPr lang="en-US" dirty="0"/>
            </a:br>
            <a:r>
              <a:rPr lang="en-US" dirty="0"/>
              <a:t>(SQL DELETE by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refresh() </a:t>
            </a:r>
            <a:r>
              <a:rPr lang="en-US" dirty="0"/>
              <a:t>– reloads given entity from the DB </a:t>
            </a:r>
            <a:br>
              <a:rPr lang="en-US" dirty="0"/>
            </a:br>
            <a:r>
              <a:rPr lang="en-US" dirty="0"/>
              <a:t>(SQL SELECT by primary key)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Write Data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3615" y="1148311"/>
            <a:ext cx="982980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detach() </a:t>
            </a:r>
            <a:r>
              <a:rPr lang="en-US" dirty="0"/>
              <a:t>– removes the object from the persistence context(PC)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Read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82689"/>
            <a:ext cx="11804650" cy="5538787"/>
          </a:xfrm>
        </p:spPr>
        <p:txBody>
          <a:bodyPr>
            <a:normAutofit/>
          </a:bodyPr>
          <a:lstStyle/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/>
              <a:t>execute a simple Select query by primary key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578959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em.find(Student.class,1)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4800600"/>
            <a:ext cx="1676400" cy="4572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Delete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2104876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Student student = em.find(Student.class,1);</a:t>
            </a:r>
          </a:p>
          <a:p>
            <a:pPr lvl="1"/>
            <a:r>
              <a:rPr lang="en-US" noProof="1"/>
              <a:t>        em.remove(student);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4000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4419600"/>
            <a:ext cx="2209800" cy="3810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Merge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8822"/>
            <a:ext cx="11804650" cy="5570537"/>
          </a:xfrm>
        </p:spPr>
        <p:txBody>
          <a:bodyPr/>
          <a:lstStyle/>
          <a:p>
            <a:r>
              <a:rPr lang="en-US" dirty="0"/>
              <a:t>Merges the state of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detached entity.</a:t>
            </a:r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9512" y="3733801"/>
            <a:ext cx="10729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public Student storeUpdatedStudent(Student student) {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  return entityManager.</a:t>
            </a:r>
            <a:r>
              <a:rPr lang="en-US" altLang="en-US" sz="2600" dirty="0">
                <a:solidFill>
                  <a:schemeClr val="bg1"/>
                </a:solidFill>
                <a:effectLst/>
              </a:rPr>
              <a:t>merge</a:t>
            </a:r>
            <a:r>
              <a:rPr lang="en-US" altLang="en-US" sz="2600" dirty="0">
                <a:solidFill>
                  <a:schemeClr val="tx1"/>
                </a:solidFill>
                <a:effectLst/>
              </a:rPr>
              <a:t>(student);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Maven helps us </a:t>
            </a:r>
            <a:r>
              <a:rPr lang="en-GB" sz="3200" dirty="0">
                <a:solidFill>
                  <a:schemeClr val="bg1"/>
                </a:solidFill>
              </a:rPr>
              <a:t>build</a:t>
            </a:r>
            <a:r>
              <a:rPr lang="en-GB" sz="3200" dirty="0">
                <a:solidFill>
                  <a:schemeClr val="bg2"/>
                </a:solidFill>
              </a:rPr>
              <a:t> our project easily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dependency import by </a:t>
            </a:r>
            <a:r>
              <a:rPr lang="en-GB" sz="3000" dirty="0">
                <a:solidFill>
                  <a:schemeClr val="bg1"/>
                </a:solidFill>
              </a:rPr>
              <a:t>XMLs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Java Persistence API (JPA) is an </a:t>
            </a:r>
            <a:r>
              <a:rPr lang="en-GB" sz="3200" dirty="0">
                <a:solidFill>
                  <a:schemeClr val="bg1"/>
                </a:solidFill>
              </a:rPr>
              <a:t>official 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standard </a:t>
            </a:r>
            <a:r>
              <a:rPr lang="en-GB" sz="3200" dirty="0">
                <a:solidFill>
                  <a:schemeClr val="bg2"/>
                </a:solidFill>
              </a:rPr>
              <a:t>for Java ORMs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Hibernate is a widely used Java ORM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Implements JPA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built automation tool.</a:t>
            </a:r>
          </a:p>
          <a:p>
            <a:pPr lvl="1"/>
            <a:r>
              <a:rPr lang="en-US" dirty="0"/>
              <a:t>Describes how software is built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its dependencies</a:t>
            </a:r>
          </a:p>
          <a:p>
            <a:pPr lvl="1"/>
            <a:r>
              <a:rPr lang="en-US" dirty="0"/>
              <a:t>Uses XML files</a:t>
            </a:r>
          </a:p>
          <a:p>
            <a:r>
              <a:rPr lang="en-US" sz="3200" dirty="0"/>
              <a:t>Dynamically downloads </a:t>
            </a:r>
            <a:r>
              <a:rPr lang="en-US" sz="3200" b="1" dirty="0">
                <a:solidFill>
                  <a:schemeClr val="bg1"/>
                </a:solidFill>
              </a:rPr>
              <a:t>Java libraries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Maven plug-ins</a:t>
            </a:r>
          </a:p>
          <a:p>
            <a:pPr lvl="1"/>
            <a:r>
              <a:rPr lang="en-US" sz="3000" dirty="0"/>
              <a:t>Projects are configured using a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roject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</a:t>
            </a:r>
            <a:r>
              <a:rPr lang="en-US" sz="3000" dirty="0"/>
              <a:t>, which is </a:t>
            </a:r>
            <a:br>
              <a:rPr lang="en-US" sz="3000" dirty="0"/>
            </a:br>
            <a:r>
              <a:rPr lang="en-US" sz="3000" dirty="0"/>
              <a:t>stored in a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pic>
        <p:nvPicPr>
          <p:cNvPr id="1026" name="Picture 2" descr="Ð ÐµÐ·ÑÐ»ÑÐ°Ñ Ñ Ð¸Ð·Ð¾Ð±ÑÐ°Ð¶ÐµÐ½Ð¸Ðµ Ð·Ð° mav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64" y="5486401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– Creating a Maven Project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Select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dirty="0"/>
              <a:t>" project from the new project panel: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C4C9A-F1D0-4C80-8EDF-40B0F9E9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00" y="2079000"/>
            <a:ext cx="7770000" cy="42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2078206"/>
            <a:ext cx="9844210" cy="385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36000" y="3390914"/>
            <a:ext cx="2253600" cy="440242"/>
          </a:xfrm>
          <a:prstGeom prst="wedgeRoundRectCallout">
            <a:avLst>
              <a:gd name="adj1" fmla="val -42665"/>
              <a:gd name="adj2" fmla="val 11223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group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336000" y="2129880"/>
            <a:ext cx="2253600" cy="440242"/>
          </a:xfrm>
          <a:prstGeom prst="wedgeRoundRectCallout">
            <a:avLst>
              <a:gd name="adj1" fmla="val -39835"/>
              <a:gd name="adj2" fmla="val 10874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336000" y="5510691"/>
            <a:ext cx="2253600" cy="440242"/>
          </a:xfrm>
          <a:prstGeom prst="wedgeRoundRectCallout">
            <a:avLst>
              <a:gd name="adj1" fmla="val -63732"/>
              <a:gd name="adj2" fmla="val -600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191943" y="1151121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odel(</a:t>
            </a:r>
            <a:r>
              <a:rPr lang="en-US" sz="3200" b="1" dirty="0">
                <a:solidFill>
                  <a:schemeClr val="bg1"/>
                </a:solidFill>
              </a:rPr>
              <a:t>POM</a:t>
            </a:r>
            <a:r>
              <a:rPr lang="en-US" sz="3200" dirty="0"/>
              <a:t>) is the fundamental unit of work in Maven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Configurations</a:t>
            </a:r>
            <a:r>
              <a:rPr lang="en-US" sz="3200" dirty="0"/>
              <a:t> are held in the </a:t>
            </a:r>
            <a:r>
              <a:rPr lang="en-US" sz="3200" b="1" dirty="0">
                <a:solidFill>
                  <a:schemeClr val="bg1"/>
                </a:solidFill>
              </a:rPr>
              <a:t>pom.xml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executing a task or goal, Maven looks for the POM file in the current directory</a:t>
            </a:r>
            <a:endParaRPr lang="en-US" sz="3000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8038955" y="3754517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POM Model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29570"/>
            <a:ext cx="10668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&lt;build&gt;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&lt;groupId&gt;org.apache.maven.plugins&lt;/groupId&gt;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&lt;artifactId&gt;maven-compiler-plugin&lt;/artifactId&gt;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&lt;/source&gt;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&lt;/target&gt;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&lt;/configuration&gt;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&lt;/plugin&gt;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&lt;/plugins&gt;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1223661"/>
            <a:ext cx="10668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44285" y="4648200"/>
            <a:ext cx="2286000" cy="914400"/>
          </a:xfrm>
          <a:prstGeom prst="wedgeRoundRectCallout">
            <a:avLst>
              <a:gd name="adj1" fmla="val -63415"/>
              <a:gd name="adj2" fmla="val -344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</TotalTime>
  <Words>3607</Words>
  <Application>Microsoft Office PowerPoint</Application>
  <PresentationFormat>Widescreen</PresentationFormat>
  <Paragraphs>570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Hibernate Introduction</vt:lpstr>
      <vt:lpstr>Table of Contents</vt:lpstr>
      <vt:lpstr>Questions</vt:lpstr>
      <vt:lpstr>Maven</vt:lpstr>
      <vt:lpstr>Maven Overview</vt:lpstr>
      <vt:lpstr>Setup – Creating a Maven Project</vt:lpstr>
      <vt:lpstr>Setup (2)</vt:lpstr>
      <vt:lpstr>Maven Configurations</vt:lpstr>
      <vt:lpstr>POM Model </vt:lpstr>
      <vt:lpstr>Dependencies</vt:lpstr>
      <vt:lpstr>Hibernate Framework</vt:lpstr>
      <vt:lpstr>Hibernate Framework</vt:lpstr>
      <vt:lpstr>Java ORM Approaches</vt:lpstr>
      <vt:lpstr>Hibernate Configuration </vt:lpstr>
      <vt:lpstr>Hibernate Configuration (2) </vt:lpstr>
      <vt:lpstr>Hibernate Configuration (2)</vt:lpstr>
      <vt:lpstr>Hibernate Configuration (3)</vt:lpstr>
      <vt:lpstr>Hibernate Implementation Example</vt:lpstr>
      <vt:lpstr>Hibernate Mapping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– HQL</vt:lpstr>
      <vt:lpstr>Hibernate Retrieve Data by Criteria</vt:lpstr>
      <vt:lpstr>Java Persistence API</vt:lpstr>
      <vt:lpstr>About JPA</vt:lpstr>
      <vt:lpstr>About JPA (2)</vt:lpstr>
      <vt:lpstr>Entities in JPA</vt:lpstr>
      <vt:lpstr>Entity Class: Student</vt:lpstr>
      <vt:lpstr>Annotations</vt:lpstr>
      <vt:lpstr>Annotations (2)</vt:lpstr>
      <vt:lpstr>JPA Configuration </vt:lpstr>
      <vt:lpstr>JPA Configuration (2) </vt:lpstr>
      <vt:lpstr>JPA Configuration (3) </vt:lpstr>
      <vt:lpstr>JPA Configuration</vt:lpstr>
      <vt:lpstr>JPA Configuration (2)</vt:lpstr>
      <vt:lpstr>JPA Save Objects</vt:lpstr>
      <vt:lpstr>JPA – Java Persistence API</vt:lpstr>
      <vt:lpstr>Persistence Context (PC) and Entities</vt:lpstr>
      <vt:lpstr>Entity Object Life Cycle </vt:lpstr>
      <vt:lpstr>JPA Write Data Methods</vt:lpstr>
      <vt:lpstr>JPA Write Data Methods (2)</vt:lpstr>
      <vt:lpstr>JPA Read Data Methods</vt:lpstr>
      <vt:lpstr>JPA Delete Objects</vt:lpstr>
      <vt:lpstr>JPA Merge Objects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90</cp:revision>
  <dcterms:created xsi:type="dcterms:W3CDTF">2018-05-23T13:08:44Z</dcterms:created>
  <dcterms:modified xsi:type="dcterms:W3CDTF">2021-06-24T06:11:00Z</dcterms:modified>
  <cp:category>https://softuni.bg/trainings/1444/databases-advanced-hibernate-october-2016</cp:category>
</cp:coreProperties>
</file>