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7"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4DAA6-B4EA-46A6-9557-0677DDB3794B}" v="3" dt="2021-08-03T21:59:08.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userId="18b08ab35eb42175" providerId="LiveId" clId="{4704DAA6-B4EA-46A6-9557-0677DDB3794B}"/>
    <pc:docChg chg="custSel addSld modSld">
      <pc:chgData name="Nathan" userId="18b08ab35eb42175" providerId="LiveId" clId="{4704DAA6-B4EA-46A6-9557-0677DDB3794B}" dt="2021-08-04T01:06:47.600" v="2070" actId="20577"/>
      <pc:docMkLst>
        <pc:docMk/>
      </pc:docMkLst>
      <pc:sldChg chg="modSp mod">
        <pc:chgData name="Nathan" userId="18b08ab35eb42175" providerId="LiveId" clId="{4704DAA6-B4EA-46A6-9557-0677DDB3794B}" dt="2021-08-03T22:01:14.733" v="1803" actId="20577"/>
        <pc:sldMkLst>
          <pc:docMk/>
          <pc:sldMk cId="2584280759" sldId="257"/>
        </pc:sldMkLst>
        <pc:spChg chg="mod">
          <ac:chgData name="Nathan" userId="18b08ab35eb42175" providerId="LiveId" clId="{4704DAA6-B4EA-46A6-9557-0677DDB3794B}" dt="2021-08-03T22:01:14.733" v="1803" actId="20577"/>
          <ac:spMkLst>
            <pc:docMk/>
            <pc:sldMk cId="2584280759" sldId="257"/>
            <ac:spMk id="3" creationId="{C8722DDC-8EEE-4A06-8DFE-B44871EAA2CF}"/>
          </ac:spMkLst>
        </pc:spChg>
      </pc:sldChg>
      <pc:sldChg chg="addSp delSp modSp mod">
        <pc:chgData name="Nathan" userId="18b08ab35eb42175" providerId="LiveId" clId="{4704DAA6-B4EA-46A6-9557-0677DDB3794B}" dt="2021-08-03T21:37:33.754" v="310" actId="403"/>
        <pc:sldMkLst>
          <pc:docMk/>
          <pc:sldMk cId="3509738271" sldId="264"/>
        </pc:sldMkLst>
        <pc:spChg chg="mod">
          <ac:chgData name="Nathan" userId="18b08ab35eb42175" providerId="LiveId" clId="{4704DAA6-B4EA-46A6-9557-0677DDB3794B}" dt="2021-08-03T21:31:39.206" v="27" actId="20577"/>
          <ac:spMkLst>
            <pc:docMk/>
            <pc:sldMk cId="3509738271" sldId="264"/>
            <ac:spMk id="2" creationId="{B338FB31-9DB0-42F8-BDE7-28611E333C0A}"/>
          </ac:spMkLst>
        </pc:spChg>
        <pc:spChg chg="del">
          <ac:chgData name="Nathan" userId="18b08ab35eb42175" providerId="LiveId" clId="{4704DAA6-B4EA-46A6-9557-0677DDB3794B}" dt="2021-08-03T21:34:03.528" v="28" actId="478"/>
          <ac:spMkLst>
            <pc:docMk/>
            <pc:sldMk cId="3509738271" sldId="264"/>
            <ac:spMk id="3" creationId="{A827022C-D4C1-4E31-A706-13EA6D59ADC6}"/>
          </ac:spMkLst>
        </pc:spChg>
        <pc:spChg chg="del">
          <ac:chgData name="Nathan" userId="18b08ab35eb42175" providerId="LiveId" clId="{4704DAA6-B4EA-46A6-9557-0677DDB3794B}" dt="2021-08-03T21:34:22.450" v="29" actId="931"/>
          <ac:spMkLst>
            <pc:docMk/>
            <pc:sldMk cId="3509738271" sldId="264"/>
            <ac:spMk id="4" creationId="{9F02F6F2-168C-446E-A0FE-74198AB198AD}"/>
          </ac:spMkLst>
        </pc:spChg>
        <pc:spChg chg="add mod">
          <ac:chgData name="Nathan" userId="18b08ab35eb42175" providerId="LiveId" clId="{4704DAA6-B4EA-46A6-9557-0677DDB3794B}" dt="2021-08-03T21:37:33.754" v="310" actId="403"/>
          <ac:spMkLst>
            <pc:docMk/>
            <pc:sldMk cId="3509738271" sldId="264"/>
            <ac:spMk id="7" creationId="{CFB3E04D-E47C-47A0-8874-36C6EA35E96B}"/>
          </ac:spMkLst>
        </pc:spChg>
        <pc:picChg chg="add mod ord">
          <ac:chgData name="Nathan" userId="18b08ab35eb42175" providerId="LiveId" clId="{4704DAA6-B4EA-46A6-9557-0677DDB3794B}" dt="2021-08-03T21:34:32.072" v="32" actId="1076"/>
          <ac:picMkLst>
            <pc:docMk/>
            <pc:sldMk cId="3509738271" sldId="264"/>
            <ac:picMk id="6" creationId="{DCF57C8A-2500-4E11-AAF0-184710439EBD}"/>
          </ac:picMkLst>
        </pc:picChg>
      </pc:sldChg>
      <pc:sldChg chg="modSp new mod">
        <pc:chgData name="Nathan" userId="18b08ab35eb42175" providerId="LiveId" clId="{4704DAA6-B4EA-46A6-9557-0677DDB3794B}" dt="2021-08-03T21:46:04.993" v="1650" actId="403"/>
        <pc:sldMkLst>
          <pc:docMk/>
          <pc:sldMk cId="411594162" sldId="265"/>
        </pc:sldMkLst>
        <pc:spChg chg="mod">
          <ac:chgData name="Nathan" userId="18b08ab35eb42175" providerId="LiveId" clId="{4704DAA6-B4EA-46A6-9557-0677DDB3794B}" dt="2021-08-03T21:38:30.433" v="348" actId="5793"/>
          <ac:spMkLst>
            <pc:docMk/>
            <pc:sldMk cId="411594162" sldId="265"/>
            <ac:spMk id="2" creationId="{16FA1AA6-D6B4-45EF-B5F0-8AA2CB7C2870}"/>
          </ac:spMkLst>
        </pc:spChg>
        <pc:spChg chg="mod">
          <ac:chgData name="Nathan" userId="18b08ab35eb42175" providerId="LiveId" clId="{4704DAA6-B4EA-46A6-9557-0677DDB3794B}" dt="2021-08-03T21:46:04.993" v="1650" actId="403"/>
          <ac:spMkLst>
            <pc:docMk/>
            <pc:sldMk cId="411594162" sldId="265"/>
            <ac:spMk id="3" creationId="{BEB42F89-7CD4-40B9-8F1B-5DFDF733737D}"/>
          </ac:spMkLst>
        </pc:spChg>
      </pc:sldChg>
      <pc:sldChg chg="addSp delSp modSp new mod">
        <pc:chgData name="Nathan" userId="18b08ab35eb42175" providerId="LiveId" clId="{4704DAA6-B4EA-46A6-9557-0677DDB3794B}" dt="2021-08-03T21:49:52.474" v="1666" actId="962"/>
        <pc:sldMkLst>
          <pc:docMk/>
          <pc:sldMk cId="1780187426" sldId="266"/>
        </pc:sldMkLst>
        <pc:spChg chg="mod">
          <ac:chgData name="Nathan" userId="18b08ab35eb42175" providerId="LiveId" clId="{4704DAA6-B4EA-46A6-9557-0677DDB3794B}" dt="2021-08-03T21:47:58.983" v="1663" actId="20577"/>
          <ac:spMkLst>
            <pc:docMk/>
            <pc:sldMk cId="1780187426" sldId="266"/>
            <ac:spMk id="2" creationId="{7BC28598-EE01-4852-B385-4B2AE431017D}"/>
          </ac:spMkLst>
        </pc:spChg>
        <pc:spChg chg="del">
          <ac:chgData name="Nathan" userId="18b08ab35eb42175" providerId="LiveId" clId="{4704DAA6-B4EA-46A6-9557-0677DDB3794B}" dt="2021-08-03T21:49:51.380" v="1664" actId="931"/>
          <ac:spMkLst>
            <pc:docMk/>
            <pc:sldMk cId="1780187426" sldId="266"/>
            <ac:spMk id="3" creationId="{25CE206B-CCBA-4C72-BE09-670AFBC4D88A}"/>
          </ac:spMkLst>
        </pc:spChg>
        <pc:picChg chg="add mod ord">
          <ac:chgData name="Nathan" userId="18b08ab35eb42175" providerId="LiveId" clId="{4704DAA6-B4EA-46A6-9557-0677DDB3794B}" dt="2021-08-03T21:49:52.474" v="1666" actId="962"/>
          <ac:picMkLst>
            <pc:docMk/>
            <pc:sldMk cId="1780187426" sldId="266"/>
            <ac:picMk id="5" creationId="{EC751748-D589-41B0-BF61-AB8C082A21AB}"/>
          </ac:picMkLst>
        </pc:picChg>
      </pc:sldChg>
      <pc:sldChg chg="addSp delSp modSp new mod">
        <pc:chgData name="Nathan" userId="18b08ab35eb42175" providerId="LiveId" clId="{4704DAA6-B4EA-46A6-9557-0677DDB3794B}" dt="2021-08-03T21:59:36.695" v="1784" actId="1076"/>
        <pc:sldMkLst>
          <pc:docMk/>
          <pc:sldMk cId="2746672187" sldId="267"/>
        </pc:sldMkLst>
        <pc:spChg chg="mod">
          <ac:chgData name="Nathan" userId="18b08ab35eb42175" providerId="LiveId" clId="{4704DAA6-B4EA-46A6-9557-0677DDB3794B}" dt="2021-08-03T21:50:45.638" v="1684" actId="20577"/>
          <ac:spMkLst>
            <pc:docMk/>
            <pc:sldMk cId="2746672187" sldId="267"/>
            <ac:spMk id="2" creationId="{35F425CF-4F61-41CC-81CC-1BA37A9CB820}"/>
          </ac:spMkLst>
        </pc:spChg>
        <pc:spChg chg="del">
          <ac:chgData name="Nathan" userId="18b08ab35eb42175" providerId="LiveId" clId="{4704DAA6-B4EA-46A6-9557-0677DDB3794B}" dt="2021-08-03T21:51:43.903" v="1685" actId="478"/>
          <ac:spMkLst>
            <pc:docMk/>
            <pc:sldMk cId="2746672187" sldId="267"/>
            <ac:spMk id="3" creationId="{B43CB7A0-DE6A-4344-AA80-807FC4F25724}"/>
          </ac:spMkLst>
        </pc:spChg>
        <pc:spChg chg="add del">
          <ac:chgData name="Nathan" userId="18b08ab35eb42175" providerId="LiveId" clId="{4704DAA6-B4EA-46A6-9557-0677DDB3794B}" dt="2021-08-03T21:53:39.911" v="1687" actId="478"/>
          <ac:spMkLst>
            <pc:docMk/>
            <pc:sldMk cId="2746672187" sldId="267"/>
            <ac:spMk id="5" creationId="{3C1B21C1-872D-40E0-A4A6-8CFEB5F3B756}"/>
          </ac:spMkLst>
        </pc:spChg>
        <pc:spChg chg="add mod">
          <ac:chgData name="Nathan" userId="18b08ab35eb42175" providerId="LiveId" clId="{4704DAA6-B4EA-46A6-9557-0677DDB3794B}" dt="2021-08-03T21:59:36.695" v="1784" actId="1076"/>
          <ac:spMkLst>
            <pc:docMk/>
            <pc:sldMk cId="2746672187" sldId="267"/>
            <ac:spMk id="10" creationId="{EABB8550-8D35-4E37-B897-F6C42903A0DC}"/>
          </ac:spMkLst>
        </pc:spChg>
        <pc:spChg chg="add mod">
          <ac:chgData name="Nathan" userId="18b08ab35eb42175" providerId="LiveId" clId="{4704DAA6-B4EA-46A6-9557-0677DDB3794B}" dt="2021-08-03T21:59:27.041" v="1783" actId="14100"/>
          <ac:spMkLst>
            <pc:docMk/>
            <pc:sldMk cId="2746672187" sldId="267"/>
            <ac:spMk id="11" creationId="{B151551E-3186-451D-A668-6C11E0BC4F49}"/>
          </ac:spMkLst>
        </pc:spChg>
        <pc:picChg chg="add mod">
          <ac:chgData name="Nathan" userId="18b08ab35eb42175" providerId="LiveId" clId="{4704DAA6-B4EA-46A6-9557-0677DDB3794B}" dt="2021-08-03T21:57:21.812" v="1701" actId="14100"/>
          <ac:picMkLst>
            <pc:docMk/>
            <pc:sldMk cId="2746672187" sldId="267"/>
            <ac:picMk id="7" creationId="{349448FA-7E0D-4001-A233-141A8B85ACE2}"/>
          </ac:picMkLst>
        </pc:picChg>
        <pc:picChg chg="add mod">
          <ac:chgData name="Nathan" userId="18b08ab35eb42175" providerId="LiveId" clId="{4704DAA6-B4EA-46A6-9557-0677DDB3794B}" dt="2021-08-03T21:57:12.930" v="1699" actId="1076"/>
          <ac:picMkLst>
            <pc:docMk/>
            <pc:sldMk cId="2746672187" sldId="267"/>
            <ac:picMk id="9" creationId="{53D56453-DC87-4D0E-BF0C-E91E82F5801C}"/>
          </ac:picMkLst>
        </pc:picChg>
      </pc:sldChg>
      <pc:sldChg chg="modSp new mod">
        <pc:chgData name="Nathan" userId="18b08ab35eb42175" providerId="LiveId" clId="{4704DAA6-B4EA-46A6-9557-0677DDB3794B}" dt="2021-08-04T01:06:47.600" v="2070" actId="20577"/>
        <pc:sldMkLst>
          <pc:docMk/>
          <pc:sldMk cId="1511215661" sldId="268"/>
        </pc:sldMkLst>
        <pc:spChg chg="mod">
          <ac:chgData name="Nathan" userId="18b08ab35eb42175" providerId="LiveId" clId="{4704DAA6-B4EA-46A6-9557-0677DDB3794B}" dt="2021-08-03T22:00:22.689" v="1796" actId="20577"/>
          <ac:spMkLst>
            <pc:docMk/>
            <pc:sldMk cId="1511215661" sldId="268"/>
            <ac:spMk id="2" creationId="{2366F09C-1D66-4008-B523-7BB6BA078311}"/>
          </ac:spMkLst>
        </pc:spChg>
        <pc:spChg chg="mod">
          <ac:chgData name="Nathan" userId="18b08ab35eb42175" providerId="LiveId" clId="{4704DAA6-B4EA-46A6-9557-0677DDB3794B}" dt="2021-08-04T01:06:47.600" v="2070" actId="20577"/>
          <ac:spMkLst>
            <pc:docMk/>
            <pc:sldMk cId="1511215661" sldId="268"/>
            <ac:spMk id="3" creationId="{26885FD1-F1DC-47AB-AEA8-E815475343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cdc.gov/nchs/covid19/"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US Incidence of Covid cases vs vaccination rates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52937"/>
            <a:ext cx="4775075" cy="559656"/>
          </a:xfrm>
        </p:spPr>
        <p:txBody>
          <a:bodyPr>
            <a:normAutofit fontScale="92500" lnSpcReduction="20000"/>
          </a:bodyPr>
          <a:lstStyle/>
          <a:p>
            <a:pPr>
              <a:spcAft>
                <a:spcPts val="600"/>
              </a:spcAft>
            </a:pPr>
            <a:r>
              <a:rPr lang="en-US" dirty="0">
                <a:solidFill>
                  <a:schemeClr val="tx1"/>
                </a:solidFill>
              </a:rPr>
              <a:t>Team 3: Rana Badri-Pena, Matt Lett, </a:t>
            </a:r>
            <a:r>
              <a:rPr lang="en-US" dirty="0" err="1">
                <a:solidFill>
                  <a:schemeClr val="tx1"/>
                </a:solidFill>
              </a:rPr>
              <a:t>Zhuoli</a:t>
            </a:r>
            <a:r>
              <a:rPr lang="en-US" dirty="0">
                <a:solidFill>
                  <a:schemeClr val="tx1"/>
                </a:solidFill>
              </a:rPr>
              <a:t> Ma, Nathan Weinberg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D634-989B-4716-A458-1C1A52A39315}"/>
              </a:ext>
            </a:extLst>
          </p:cNvPr>
          <p:cNvSpPr>
            <a:spLocks noGrp="1"/>
          </p:cNvSpPr>
          <p:nvPr>
            <p:ph type="title"/>
          </p:nvPr>
        </p:nvSpPr>
        <p:spPr/>
        <p:txBody>
          <a:bodyPr/>
          <a:lstStyle/>
          <a:p>
            <a:pPr algn="ctr"/>
            <a:r>
              <a:rPr lang="en-US" dirty="0"/>
              <a:t>Motivation &amp; Summary</a:t>
            </a:r>
          </a:p>
        </p:txBody>
      </p:sp>
      <p:sp>
        <p:nvSpPr>
          <p:cNvPr id="3" name="Content Placeholder 2">
            <a:extLst>
              <a:ext uri="{FF2B5EF4-FFF2-40B4-BE49-F238E27FC236}">
                <a16:creationId xmlns:a16="http://schemas.microsoft.com/office/drawing/2014/main" id="{303C838C-1806-4BAE-B3AA-A0673860B63C}"/>
              </a:ext>
            </a:extLst>
          </p:cNvPr>
          <p:cNvSpPr>
            <a:spLocks noGrp="1"/>
          </p:cNvSpPr>
          <p:nvPr>
            <p:ph idx="1"/>
          </p:nvPr>
        </p:nvSpPr>
        <p:spPr/>
        <p:txBody>
          <a:bodyPr>
            <a:normAutofit/>
          </a:bodyPr>
          <a:lstStyle/>
          <a:p>
            <a:r>
              <a:rPr lang="en-US" sz="2000" dirty="0"/>
              <a:t>Core Message:  Using CDC data, try to examine the relationship between resurgence of Covid Cases in the United States versus State Vaccination Rates.</a:t>
            </a:r>
          </a:p>
          <a:p>
            <a:endParaRPr lang="en-US" sz="2000" dirty="0"/>
          </a:p>
        </p:txBody>
      </p:sp>
      <p:pic>
        <p:nvPicPr>
          <p:cNvPr id="5" name="Picture 4" descr="A picture containing text, clock, gauge, sign&#10;&#10;Description automatically generated">
            <a:extLst>
              <a:ext uri="{FF2B5EF4-FFF2-40B4-BE49-F238E27FC236}">
                <a16:creationId xmlns:a16="http://schemas.microsoft.com/office/drawing/2014/main" id="{FC27517B-802A-4538-B46B-391136DF892B}"/>
              </a:ext>
            </a:extLst>
          </p:cNvPr>
          <p:cNvPicPr>
            <a:picLocks noChangeAspect="1"/>
          </p:cNvPicPr>
          <p:nvPr/>
        </p:nvPicPr>
        <p:blipFill>
          <a:blip r:embed="rId2"/>
          <a:stretch>
            <a:fillRect/>
          </a:stretch>
        </p:blipFill>
        <p:spPr>
          <a:xfrm>
            <a:off x="1162957" y="3775093"/>
            <a:ext cx="3871380" cy="2177651"/>
          </a:xfrm>
          <a:prstGeom prst="rect">
            <a:avLst/>
          </a:prstGeom>
        </p:spPr>
      </p:pic>
      <p:pic>
        <p:nvPicPr>
          <p:cNvPr id="7" name="Picture 6" descr="A picture containing plant, close, decorated&#10;&#10;Description automatically generated">
            <a:extLst>
              <a:ext uri="{FF2B5EF4-FFF2-40B4-BE49-F238E27FC236}">
                <a16:creationId xmlns:a16="http://schemas.microsoft.com/office/drawing/2014/main" id="{72924942-4E6F-4951-9420-477C79B35301}"/>
              </a:ext>
            </a:extLst>
          </p:cNvPr>
          <p:cNvPicPr>
            <a:picLocks noChangeAspect="1"/>
          </p:cNvPicPr>
          <p:nvPr/>
        </p:nvPicPr>
        <p:blipFill>
          <a:blip r:embed="rId3"/>
          <a:stretch>
            <a:fillRect/>
          </a:stretch>
        </p:blipFill>
        <p:spPr>
          <a:xfrm>
            <a:off x="6697796" y="3790713"/>
            <a:ext cx="3810196" cy="2146410"/>
          </a:xfrm>
          <a:prstGeom prst="rect">
            <a:avLst/>
          </a:prstGeom>
        </p:spPr>
      </p:pic>
      <p:sp>
        <p:nvSpPr>
          <p:cNvPr id="8" name="TextBox 7">
            <a:extLst>
              <a:ext uri="{FF2B5EF4-FFF2-40B4-BE49-F238E27FC236}">
                <a16:creationId xmlns:a16="http://schemas.microsoft.com/office/drawing/2014/main" id="{68402786-D425-4C64-A92D-44CB7EAF7F5C}"/>
              </a:ext>
            </a:extLst>
          </p:cNvPr>
          <p:cNvSpPr txBox="1"/>
          <p:nvPr/>
        </p:nvSpPr>
        <p:spPr>
          <a:xfrm>
            <a:off x="5599416" y="4863918"/>
            <a:ext cx="461986" cy="369332"/>
          </a:xfrm>
          <a:prstGeom prst="rect">
            <a:avLst/>
          </a:prstGeom>
          <a:noFill/>
        </p:spPr>
        <p:txBody>
          <a:bodyPr wrap="none" rtlCol="0">
            <a:spAutoFit/>
          </a:bodyPr>
          <a:lstStyle/>
          <a:p>
            <a:r>
              <a:rPr lang="en-US" dirty="0"/>
              <a:t>VS</a:t>
            </a:r>
          </a:p>
        </p:txBody>
      </p:sp>
    </p:spTree>
    <p:extLst>
      <p:ext uri="{BB962C8B-B14F-4D97-AF65-F5344CB8AC3E}">
        <p14:creationId xmlns:p14="http://schemas.microsoft.com/office/powerpoint/2010/main" val="90105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3AD1-F499-41D8-9EAD-06298CEB3AB5}"/>
              </a:ext>
            </a:extLst>
          </p:cNvPr>
          <p:cNvSpPr>
            <a:spLocks noGrp="1"/>
          </p:cNvSpPr>
          <p:nvPr>
            <p:ph type="title"/>
          </p:nvPr>
        </p:nvSpPr>
        <p:spPr>
          <a:xfrm>
            <a:off x="1066800" y="642594"/>
            <a:ext cx="10058400" cy="1371600"/>
          </a:xfrm>
        </p:spPr>
        <p:txBody>
          <a:bodyPr anchor="ctr">
            <a:normAutofit/>
          </a:bodyPr>
          <a:lstStyle/>
          <a:p>
            <a:r>
              <a:rPr lang="en-US" dirty="0"/>
              <a:t>Questions and Data Sources</a:t>
            </a:r>
          </a:p>
        </p:txBody>
      </p:sp>
      <p:sp>
        <p:nvSpPr>
          <p:cNvPr id="3" name="Content Placeholder 2">
            <a:extLst>
              <a:ext uri="{FF2B5EF4-FFF2-40B4-BE49-F238E27FC236}">
                <a16:creationId xmlns:a16="http://schemas.microsoft.com/office/drawing/2014/main" id="{7A92BFD8-C90D-4013-AF1E-EB8183A1D65F}"/>
              </a:ext>
            </a:extLst>
          </p:cNvPr>
          <p:cNvSpPr>
            <a:spLocks noGrp="1"/>
          </p:cNvSpPr>
          <p:nvPr>
            <p:ph sz="half" idx="1"/>
          </p:nvPr>
        </p:nvSpPr>
        <p:spPr>
          <a:xfrm>
            <a:off x="1066800" y="2103120"/>
            <a:ext cx="4663440" cy="3749040"/>
          </a:xfrm>
        </p:spPr>
        <p:txBody>
          <a:bodyPr>
            <a:normAutofit/>
          </a:bodyPr>
          <a:lstStyle/>
          <a:p>
            <a:r>
              <a:rPr lang="en-US"/>
              <a:t>The main question was how did state vaccination rates impact the resurgence of covid over time?</a:t>
            </a:r>
          </a:p>
          <a:p>
            <a:r>
              <a:rPr lang="en-US"/>
              <a:t>The majority of our data was sourced from the CDC website:  </a:t>
            </a:r>
            <a:r>
              <a:rPr lang="en-US">
                <a:hlinkClick r:id="rId2"/>
              </a:rPr>
              <a:t>https://www.cdc.gov/nchs/covid19/</a:t>
            </a:r>
            <a:endParaRPr lang="en-US"/>
          </a:p>
          <a:p>
            <a:pPr lvl="1"/>
            <a:r>
              <a:rPr lang="en-US" sz="1800"/>
              <a:t>Daily Data on Vaccination Rates (by US County, State)</a:t>
            </a:r>
          </a:p>
          <a:p>
            <a:pPr lvl="1"/>
            <a:r>
              <a:rPr lang="en-US" sz="1800"/>
              <a:t>Daily Data on Covid Cases reported by each State</a:t>
            </a:r>
          </a:p>
          <a:p>
            <a:pPr lvl="1"/>
            <a:r>
              <a:rPr lang="en-US" sz="1800"/>
              <a:t>State Population data (as of 2019)</a:t>
            </a:r>
          </a:p>
          <a:p>
            <a:endParaRPr lang="en-US"/>
          </a:p>
        </p:txBody>
      </p:sp>
      <p:pic>
        <p:nvPicPr>
          <p:cNvPr id="5" name="Picture 4" descr="A picture containing person, indoor&#10;&#10;Description automatically generated">
            <a:extLst>
              <a:ext uri="{FF2B5EF4-FFF2-40B4-BE49-F238E27FC236}">
                <a16:creationId xmlns:a16="http://schemas.microsoft.com/office/drawing/2014/main" id="{83DFA28A-5E32-4D5C-ACF3-D928AEED2281}"/>
              </a:ext>
            </a:extLst>
          </p:cNvPr>
          <p:cNvPicPr>
            <a:picLocks noChangeAspect="1"/>
          </p:cNvPicPr>
          <p:nvPr/>
        </p:nvPicPr>
        <p:blipFill rotWithShape="1">
          <a:blip r:embed="rId3"/>
          <a:srcRect l="13238" r="-3" b="-3"/>
          <a:stretch/>
        </p:blipFill>
        <p:spPr>
          <a:xfrm>
            <a:off x="6461760" y="2103120"/>
            <a:ext cx="4663440" cy="3749040"/>
          </a:xfrm>
          <a:prstGeom prst="rect">
            <a:avLst/>
          </a:prstGeom>
          <a:noFill/>
        </p:spPr>
      </p:pic>
    </p:spTree>
    <p:extLst>
      <p:ext uri="{BB962C8B-B14F-4D97-AF65-F5344CB8AC3E}">
        <p14:creationId xmlns:p14="http://schemas.microsoft.com/office/powerpoint/2010/main" val="114183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FB31-9DB0-42F8-BDE7-28611E333C0A}"/>
              </a:ext>
            </a:extLst>
          </p:cNvPr>
          <p:cNvSpPr>
            <a:spLocks noGrp="1"/>
          </p:cNvSpPr>
          <p:nvPr>
            <p:ph type="title"/>
          </p:nvPr>
        </p:nvSpPr>
        <p:spPr/>
        <p:txBody>
          <a:bodyPr/>
          <a:lstStyle/>
          <a:p>
            <a:r>
              <a:rPr lang="en-US" dirty="0"/>
              <a:t>Data Cleanup and Exploration</a:t>
            </a:r>
          </a:p>
        </p:txBody>
      </p:sp>
      <p:pic>
        <p:nvPicPr>
          <p:cNvPr id="6" name="Content Placeholder 5" descr="A picture containing logo&#10;&#10;Description automatically generated">
            <a:extLst>
              <a:ext uri="{FF2B5EF4-FFF2-40B4-BE49-F238E27FC236}">
                <a16:creationId xmlns:a16="http://schemas.microsoft.com/office/drawing/2014/main" id="{DCF57C8A-2500-4E11-AAF0-184710439EBD}"/>
              </a:ext>
            </a:extLst>
          </p:cNvPr>
          <p:cNvPicPr>
            <a:picLocks noGrp="1" noChangeAspect="1"/>
          </p:cNvPicPr>
          <p:nvPr>
            <p:ph sz="half" idx="2"/>
          </p:nvPr>
        </p:nvPicPr>
        <p:blipFill>
          <a:blip r:embed="rId2"/>
          <a:stretch>
            <a:fillRect/>
          </a:stretch>
        </p:blipFill>
        <p:spPr>
          <a:xfrm>
            <a:off x="1066800" y="2237002"/>
            <a:ext cx="3874224" cy="3748087"/>
          </a:xfrm>
        </p:spPr>
      </p:pic>
      <p:sp>
        <p:nvSpPr>
          <p:cNvPr id="7" name="TextBox 6">
            <a:extLst>
              <a:ext uri="{FF2B5EF4-FFF2-40B4-BE49-F238E27FC236}">
                <a16:creationId xmlns:a16="http://schemas.microsoft.com/office/drawing/2014/main" id="{CFB3E04D-E47C-47A0-8874-36C6EA35E96B}"/>
              </a:ext>
            </a:extLst>
          </p:cNvPr>
          <p:cNvSpPr txBox="1"/>
          <p:nvPr/>
        </p:nvSpPr>
        <p:spPr>
          <a:xfrm>
            <a:off x="5989834" y="2237002"/>
            <a:ext cx="5135366" cy="3785652"/>
          </a:xfrm>
          <a:prstGeom prst="rect">
            <a:avLst/>
          </a:prstGeom>
          <a:noFill/>
        </p:spPr>
        <p:txBody>
          <a:bodyPr wrap="square" rtlCol="0">
            <a:spAutoFit/>
          </a:bodyPr>
          <a:lstStyle/>
          <a:p>
            <a:r>
              <a:rPr lang="en-US" sz="2400" dirty="0"/>
              <a:t>Data Cleanup consisted of 3 phases:</a:t>
            </a:r>
          </a:p>
          <a:p>
            <a:pPr marL="342900" indent="-342900">
              <a:buFont typeface="+mj-lt"/>
              <a:buAutoNum type="arabicPeriod"/>
            </a:pPr>
            <a:r>
              <a:rPr lang="en-US" sz="2400" dirty="0"/>
              <a:t>Importing, fixing and selecting relevant data in </a:t>
            </a:r>
            <a:r>
              <a:rPr lang="en-US" sz="2400" dirty="0" err="1"/>
              <a:t>Jupyter</a:t>
            </a:r>
            <a:r>
              <a:rPr lang="en-US" sz="2400" dirty="0"/>
              <a:t> Notebook (pandas)</a:t>
            </a:r>
          </a:p>
          <a:p>
            <a:pPr marL="342900" indent="-342900">
              <a:buFont typeface="+mj-lt"/>
              <a:buAutoNum type="arabicPeriod"/>
            </a:pPr>
            <a:r>
              <a:rPr lang="en-US" sz="2400" dirty="0"/>
              <a:t>Enhancing summaries in Excel using </a:t>
            </a:r>
            <a:r>
              <a:rPr lang="en-US" sz="2400" dirty="0" err="1"/>
              <a:t>vba</a:t>
            </a:r>
            <a:endParaRPr lang="en-US" sz="2400" dirty="0"/>
          </a:p>
          <a:p>
            <a:pPr marL="342900" indent="-342900">
              <a:buFont typeface="+mj-lt"/>
              <a:buAutoNum type="arabicPeriod"/>
            </a:pPr>
            <a:r>
              <a:rPr lang="en-US" sz="2400" dirty="0"/>
              <a:t>Summarizing and then plotting data in </a:t>
            </a:r>
            <a:r>
              <a:rPr lang="en-US" sz="2400" dirty="0" err="1"/>
              <a:t>Jupyter</a:t>
            </a:r>
            <a:r>
              <a:rPr lang="en-US" sz="2400" dirty="0"/>
              <a:t> Notebook (matplotlib)</a:t>
            </a:r>
          </a:p>
        </p:txBody>
      </p:sp>
    </p:spTree>
    <p:extLst>
      <p:ext uri="{BB962C8B-B14F-4D97-AF65-F5344CB8AC3E}">
        <p14:creationId xmlns:p14="http://schemas.microsoft.com/office/powerpoint/2010/main" val="350973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1AA6-D6B4-45EF-B5F0-8AA2CB7C2870}"/>
              </a:ext>
            </a:extLst>
          </p:cNvPr>
          <p:cNvSpPr>
            <a:spLocks noGrp="1"/>
          </p:cNvSpPr>
          <p:nvPr>
            <p:ph type="title"/>
          </p:nvPr>
        </p:nvSpPr>
        <p:spPr/>
        <p:txBody>
          <a:bodyPr/>
          <a:lstStyle/>
          <a:p>
            <a:r>
              <a:rPr lang="en-US" dirty="0"/>
              <a:t>Data Cleanup and Exploration </a:t>
            </a:r>
            <a:r>
              <a:rPr lang="en-US" dirty="0" err="1"/>
              <a:t>cont</a:t>
            </a:r>
            <a:r>
              <a:rPr lang="en-US" dirty="0"/>
              <a:t>…</a:t>
            </a:r>
          </a:p>
        </p:txBody>
      </p:sp>
      <p:sp>
        <p:nvSpPr>
          <p:cNvPr id="3" name="Content Placeholder 2">
            <a:extLst>
              <a:ext uri="{FF2B5EF4-FFF2-40B4-BE49-F238E27FC236}">
                <a16:creationId xmlns:a16="http://schemas.microsoft.com/office/drawing/2014/main" id="{BEB42F89-7CD4-40B9-8F1B-5DFDF733737D}"/>
              </a:ext>
            </a:extLst>
          </p:cNvPr>
          <p:cNvSpPr>
            <a:spLocks noGrp="1"/>
          </p:cNvSpPr>
          <p:nvPr>
            <p:ph idx="1"/>
          </p:nvPr>
        </p:nvSpPr>
        <p:spPr/>
        <p:txBody>
          <a:bodyPr/>
          <a:lstStyle/>
          <a:p>
            <a:r>
              <a:rPr lang="en-US" sz="1800" dirty="0"/>
              <a:t>Data anomalies:</a:t>
            </a:r>
          </a:p>
          <a:p>
            <a:pPr lvl="1"/>
            <a:r>
              <a:rPr lang="en-US" sz="1600" dirty="0"/>
              <a:t>Some data was not related to the 50 United States (and DC), so we decided to filter our efforts by only including the 50 State Codes and DC.  (Territories like PR and GU were filtered out).</a:t>
            </a:r>
          </a:p>
          <a:p>
            <a:pPr lvl="1"/>
            <a:r>
              <a:rPr lang="en-US" sz="1600" dirty="0"/>
              <a:t>The vaccination data was cumulative, i.e. each state reported daily on their total number or vaccinated people as of that date.  We needed data that showed the number of newly reported vaccinations each day, so we relied on </a:t>
            </a:r>
            <a:r>
              <a:rPr lang="en-US" sz="1600" dirty="0" err="1"/>
              <a:t>vba</a:t>
            </a:r>
            <a:r>
              <a:rPr lang="en-US" sz="1600" dirty="0"/>
              <a:t> coding in Excel to extrapolate that information.</a:t>
            </a:r>
          </a:p>
          <a:p>
            <a:pPr lvl="1"/>
            <a:r>
              <a:rPr lang="en-US" sz="1600" dirty="0"/>
              <a:t>We decided to focus on weekly figures, so we had to adjust the week numbers so that they were consecutive.  (for example, with vaccinations starting in December, those weeks (like 53, 52, 51 of 2020) needed to be adjusted so that we could graphically represent the weeks in order from a smaller number, to the biggest number.</a:t>
            </a:r>
          </a:p>
          <a:p>
            <a:pPr lvl="1"/>
            <a:r>
              <a:rPr lang="en-US" sz="1600" dirty="0"/>
              <a:t>Data for vaccinations was raw numbers of people, so we needed to extrapolate a population percentage in order to make meaning for each state and allow for comparisons.  Thus, the state populations was merged with the Vaccination totals to get the vaccinated percentage.</a:t>
            </a:r>
          </a:p>
          <a:p>
            <a:pPr lvl="1"/>
            <a:endParaRPr lang="en-US" dirty="0"/>
          </a:p>
        </p:txBody>
      </p:sp>
    </p:spTree>
    <p:extLst>
      <p:ext uri="{BB962C8B-B14F-4D97-AF65-F5344CB8AC3E}">
        <p14:creationId xmlns:p14="http://schemas.microsoft.com/office/powerpoint/2010/main" val="41159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25CF-4F61-41CC-81CC-1BA37A9CB820}"/>
              </a:ext>
            </a:extLst>
          </p:cNvPr>
          <p:cNvSpPr>
            <a:spLocks noGrp="1"/>
          </p:cNvSpPr>
          <p:nvPr>
            <p:ph type="title"/>
          </p:nvPr>
        </p:nvSpPr>
        <p:spPr/>
        <p:txBody>
          <a:bodyPr/>
          <a:lstStyle/>
          <a:p>
            <a:r>
              <a:rPr lang="en-US" dirty="0"/>
              <a:t>Data Analysis</a:t>
            </a:r>
          </a:p>
        </p:txBody>
      </p:sp>
      <p:pic>
        <p:nvPicPr>
          <p:cNvPr id="7" name="Picture 6" descr="Chart, line chart&#10;&#10;Description automatically generated">
            <a:extLst>
              <a:ext uri="{FF2B5EF4-FFF2-40B4-BE49-F238E27FC236}">
                <a16:creationId xmlns:a16="http://schemas.microsoft.com/office/drawing/2014/main" id="{349448FA-7E0D-4001-A233-141A8B85ACE2}"/>
              </a:ext>
            </a:extLst>
          </p:cNvPr>
          <p:cNvPicPr>
            <a:picLocks noChangeAspect="1"/>
          </p:cNvPicPr>
          <p:nvPr/>
        </p:nvPicPr>
        <p:blipFill>
          <a:blip r:embed="rId2"/>
          <a:stretch>
            <a:fillRect/>
          </a:stretch>
        </p:blipFill>
        <p:spPr>
          <a:xfrm>
            <a:off x="600024" y="2783138"/>
            <a:ext cx="5263190" cy="3067536"/>
          </a:xfrm>
          <a:prstGeom prst="rect">
            <a:avLst/>
          </a:prstGeom>
        </p:spPr>
      </p:pic>
      <p:pic>
        <p:nvPicPr>
          <p:cNvPr id="9" name="Picture 8" descr="Chart, line chart&#10;&#10;Description automatically generated">
            <a:extLst>
              <a:ext uri="{FF2B5EF4-FFF2-40B4-BE49-F238E27FC236}">
                <a16:creationId xmlns:a16="http://schemas.microsoft.com/office/drawing/2014/main" id="{53D56453-DC87-4D0E-BF0C-E91E82F5801C}"/>
              </a:ext>
            </a:extLst>
          </p:cNvPr>
          <p:cNvPicPr>
            <a:picLocks noChangeAspect="1"/>
          </p:cNvPicPr>
          <p:nvPr/>
        </p:nvPicPr>
        <p:blipFill>
          <a:blip r:embed="rId3"/>
          <a:stretch>
            <a:fillRect/>
          </a:stretch>
        </p:blipFill>
        <p:spPr>
          <a:xfrm>
            <a:off x="6429537" y="2783138"/>
            <a:ext cx="5162439" cy="3067536"/>
          </a:xfrm>
          <a:prstGeom prst="rect">
            <a:avLst/>
          </a:prstGeom>
        </p:spPr>
      </p:pic>
      <p:sp>
        <p:nvSpPr>
          <p:cNvPr id="10" name="TextBox 9">
            <a:extLst>
              <a:ext uri="{FF2B5EF4-FFF2-40B4-BE49-F238E27FC236}">
                <a16:creationId xmlns:a16="http://schemas.microsoft.com/office/drawing/2014/main" id="{EABB8550-8D35-4E37-B897-F6C42903A0DC}"/>
              </a:ext>
            </a:extLst>
          </p:cNvPr>
          <p:cNvSpPr txBox="1"/>
          <p:nvPr/>
        </p:nvSpPr>
        <p:spPr>
          <a:xfrm>
            <a:off x="1012372" y="2214000"/>
            <a:ext cx="4430485" cy="369332"/>
          </a:xfrm>
          <a:prstGeom prst="rect">
            <a:avLst/>
          </a:prstGeom>
          <a:noFill/>
        </p:spPr>
        <p:txBody>
          <a:bodyPr wrap="square" rtlCol="0">
            <a:spAutoFit/>
          </a:bodyPr>
          <a:lstStyle/>
          <a:p>
            <a:r>
              <a:rPr lang="en-US" dirty="0"/>
              <a:t>5 Least Vaccinated States (Summed)</a:t>
            </a:r>
          </a:p>
        </p:txBody>
      </p:sp>
      <p:sp>
        <p:nvSpPr>
          <p:cNvPr id="11" name="TextBox 10">
            <a:extLst>
              <a:ext uri="{FF2B5EF4-FFF2-40B4-BE49-F238E27FC236}">
                <a16:creationId xmlns:a16="http://schemas.microsoft.com/office/drawing/2014/main" id="{B151551E-3186-451D-A668-6C11E0BC4F49}"/>
              </a:ext>
            </a:extLst>
          </p:cNvPr>
          <p:cNvSpPr txBox="1"/>
          <p:nvPr/>
        </p:nvSpPr>
        <p:spPr>
          <a:xfrm>
            <a:off x="6966857" y="2198914"/>
            <a:ext cx="4256314" cy="369332"/>
          </a:xfrm>
          <a:prstGeom prst="rect">
            <a:avLst/>
          </a:prstGeom>
          <a:noFill/>
        </p:spPr>
        <p:txBody>
          <a:bodyPr wrap="square" rtlCol="0">
            <a:spAutoFit/>
          </a:bodyPr>
          <a:lstStyle/>
          <a:p>
            <a:r>
              <a:rPr lang="en-US" dirty="0"/>
              <a:t>5 Most Vaccinated States (Summed)</a:t>
            </a:r>
          </a:p>
        </p:txBody>
      </p:sp>
    </p:spTree>
    <p:extLst>
      <p:ext uri="{BB962C8B-B14F-4D97-AF65-F5344CB8AC3E}">
        <p14:creationId xmlns:p14="http://schemas.microsoft.com/office/powerpoint/2010/main" val="274667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F09C-1D66-4008-B523-7BB6BA078311}"/>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26885FD1-F1DC-47AB-AEA8-E81547534391}"/>
              </a:ext>
            </a:extLst>
          </p:cNvPr>
          <p:cNvSpPr>
            <a:spLocks noGrp="1"/>
          </p:cNvSpPr>
          <p:nvPr>
            <p:ph idx="1"/>
          </p:nvPr>
        </p:nvSpPr>
        <p:spPr/>
        <p:txBody>
          <a:bodyPr/>
          <a:lstStyle/>
          <a:p>
            <a:r>
              <a:rPr lang="en-US" sz="2400" dirty="0"/>
              <a:t>Include more information regarding Vaccine Hesitancy, which we did have, but didn’t have a chance to incorporate.</a:t>
            </a:r>
          </a:p>
          <a:p>
            <a:r>
              <a:rPr lang="en-US" sz="2400" dirty="0"/>
              <a:t>More statistical numerical analysis of the comparisons between states.</a:t>
            </a:r>
          </a:p>
          <a:p>
            <a:r>
              <a:rPr lang="en-US" sz="2400" dirty="0"/>
              <a:t>Updated data that is </a:t>
            </a:r>
            <a:r>
              <a:rPr lang="en-US" sz="2400"/>
              <a:t>more current.</a:t>
            </a:r>
          </a:p>
          <a:p>
            <a:endParaRPr lang="en-US" sz="2400" dirty="0"/>
          </a:p>
          <a:p>
            <a:endParaRPr lang="en-US" sz="1800" dirty="0"/>
          </a:p>
          <a:p>
            <a:endParaRPr lang="en-US" dirty="0"/>
          </a:p>
        </p:txBody>
      </p:sp>
    </p:spTree>
    <p:extLst>
      <p:ext uri="{BB962C8B-B14F-4D97-AF65-F5344CB8AC3E}">
        <p14:creationId xmlns:p14="http://schemas.microsoft.com/office/powerpoint/2010/main" val="151121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8598-EE01-4852-B385-4B2AE431017D}"/>
              </a:ext>
            </a:extLst>
          </p:cNvPr>
          <p:cNvSpPr>
            <a:spLocks noGrp="1"/>
          </p:cNvSpPr>
          <p:nvPr>
            <p:ph type="title"/>
          </p:nvPr>
        </p:nvSpPr>
        <p:spPr/>
        <p:txBody>
          <a:bodyPr/>
          <a:lstStyle/>
          <a:p>
            <a:r>
              <a:rPr lang="en-US" dirty="0"/>
              <a:t>Questions???</a:t>
            </a:r>
          </a:p>
        </p:txBody>
      </p:sp>
      <p:pic>
        <p:nvPicPr>
          <p:cNvPr id="5" name="Content Placeholder 4" descr="A picture containing text, sign&#10;&#10;Description automatically generated">
            <a:extLst>
              <a:ext uri="{FF2B5EF4-FFF2-40B4-BE49-F238E27FC236}">
                <a16:creationId xmlns:a16="http://schemas.microsoft.com/office/drawing/2014/main" id="{EC751748-D589-41B0-BF61-AB8C082A21AB}"/>
              </a:ext>
            </a:extLst>
          </p:cNvPr>
          <p:cNvPicPr>
            <a:picLocks noGrp="1" noChangeAspect="1"/>
          </p:cNvPicPr>
          <p:nvPr>
            <p:ph idx="1"/>
          </p:nvPr>
        </p:nvPicPr>
        <p:blipFill>
          <a:blip r:embed="rId2"/>
          <a:stretch>
            <a:fillRect/>
          </a:stretch>
        </p:blipFill>
        <p:spPr>
          <a:xfrm>
            <a:off x="3016250" y="2103438"/>
            <a:ext cx="6159499" cy="3849687"/>
          </a:xfrm>
        </p:spPr>
      </p:pic>
    </p:spTree>
    <p:extLst>
      <p:ext uri="{BB962C8B-B14F-4D97-AF65-F5344CB8AC3E}">
        <p14:creationId xmlns:p14="http://schemas.microsoft.com/office/powerpoint/2010/main" val="1780187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{AA2AF6ED-5BDF-45E8-AB7A-3061E0778961}tf78438558_win32</Template>
  <TotalTime>90</TotalTime>
  <Words>442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US Incidence of Covid cases vs vaccination rates</vt:lpstr>
      <vt:lpstr>Motivation &amp; Summary</vt:lpstr>
      <vt:lpstr>Questions and Data Sources</vt:lpstr>
      <vt:lpstr>Data Cleanup and Exploration</vt:lpstr>
      <vt:lpstr>Data Cleanup and Exploration cont…</vt:lpstr>
      <vt:lpstr>Data Analysis</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Incidence of Covid cases vs vaccination rates</dc:title>
  <dc:creator>Nathan</dc:creator>
  <cp:lastModifiedBy>Nathan</cp:lastModifiedBy>
  <cp:revision>1</cp:revision>
  <dcterms:created xsi:type="dcterms:W3CDTF">2021-08-03T20:40:56Z</dcterms:created>
  <dcterms:modified xsi:type="dcterms:W3CDTF">2021-08-04T01:06:57Z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